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908" r:id="rId2"/>
  </p:sldMasterIdLst>
  <p:notesMasterIdLst>
    <p:notesMasterId r:id="rId37"/>
  </p:notesMasterIdLst>
  <p:handoutMasterIdLst>
    <p:handoutMasterId r:id="rId38"/>
  </p:handoutMasterIdLst>
  <p:sldIdLst>
    <p:sldId id="257" r:id="rId3"/>
    <p:sldId id="465"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487" r:id="rId26"/>
    <p:sldId id="488" r:id="rId27"/>
    <p:sldId id="489" r:id="rId28"/>
    <p:sldId id="490" r:id="rId29"/>
    <p:sldId id="491" r:id="rId30"/>
    <p:sldId id="492" r:id="rId31"/>
    <p:sldId id="493" r:id="rId32"/>
    <p:sldId id="494" r:id="rId33"/>
    <p:sldId id="495" r:id="rId34"/>
    <p:sldId id="496" r:id="rId35"/>
    <p:sldId id="497" r:id="rId36"/>
  </p:sldIdLst>
  <p:sldSz cx="12192000" cy="6858000"/>
  <p:notesSz cx="6858000" cy="9144000"/>
  <p:defaultText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623" userDrawn="1">
          <p15:clr>
            <a:srgbClr val="A4A3A4"/>
          </p15:clr>
        </p15:guide>
        <p15:guide id="2" orient="horz" pos="2463" userDrawn="1">
          <p15:clr>
            <a:srgbClr val="A4A3A4"/>
          </p15:clr>
        </p15:guide>
        <p15:guide id="3" orient="horz" pos="17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7F3D43"/>
    <a:srgbClr val="FFCE33"/>
    <a:srgbClr val="774F27"/>
    <a:srgbClr val="9BBB59"/>
    <a:srgbClr val="F39C12"/>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847" autoAdjust="0"/>
    <p:restoredTop sz="93979" autoAdjust="0"/>
  </p:normalViewPr>
  <p:slideViewPr>
    <p:cSldViewPr snapToGrid="0">
      <p:cViewPr varScale="1">
        <p:scale>
          <a:sx n="35" d="100"/>
          <a:sy n="35" d="100"/>
        </p:scale>
        <p:origin x="53" y="965"/>
      </p:cViewPr>
      <p:guideLst>
        <p:guide pos="6623"/>
        <p:guide orient="horz" pos="2463"/>
        <p:guide orient="horz" pos="179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97" d="100"/>
          <a:sy n="97" d="100"/>
        </p:scale>
        <p:origin x="400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007C-4214-4C32-A35F-8FA4BF62ED0A}" type="datetimeFigureOut">
              <a:rPr lang="id-ID" smtClean="0"/>
              <a:t>15/07/2019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DC27E-17D3-4AD7-83C9-E5D4C007C2F0}" type="slidenum">
              <a:rPr lang="id-ID" smtClean="0"/>
              <a:t>‹#›</a:t>
            </a:fld>
            <a:endParaRPr lang="id-ID"/>
          </a:p>
        </p:txBody>
      </p:sp>
    </p:spTree>
    <p:extLst>
      <p:ext uri="{BB962C8B-B14F-4D97-AF65-F5344CB8AC3E}">
        <p14:creationId xmlns:p14="http://schemas.microsoft.com/office/powerpoint/2010/main" val="7145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DAFF-5223-43CD-9412-3265A93C4AA1}" type="datetimeFigureOut">
              <a:rPr lang="id-ID" smtClean="0"/>
              <a:t>15/07/2019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2ABD7-284B-4AEE-9AD5-F0CEBFB0821A}" type="slidenum">
              <a:rPr lang="id-ID" smtClean="0"/>
              <a:t>‹#›</a:t>
            </a:fld>
            <a:endParaRPr lang="id-ID"/>
          </a:p>
        </p:txBody>
      </p:sp>
    </p:spTree>
    <p:extLst>
      <p:ext uri="{BB962C8B-B14F-4D97-AF65-F5344CB8AC3E}">
        <p14:creationId xmlns:p14="http://schemas.microsoft.com/office/powerpoint/2010/main" val="2308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kumimoji="0" lang="es-PE" sz="6400" b="1" i="0" u="none" strike="noStrike" kern="0" cap="none" spc="0" normalizeH="0" baseline="0" noProof="0" dirty="0" smtClean="0">
                <a:ln>
                  <a:noFill/>
                </a:ln>
                <a:solidFill>
                  <a:sysClr val="windowText" lastClr="000000"/>
                </a:solidFill>
                <a:effectLst/>
                <a:uLnTx/>
                <a:uFillTx/>
                <a:latin typeface="Avenir Roman"/>
                <a:sym typeface="Avenir Roman"/>
              </a:rPr>
              <a:t>Sección 1 – Antecedentes</a:t>
            </a:r>
          </a:p>
          <a:p>
            <a:pPr marL="0" marR="0" lvl="0" indent="0" defTabSz="457200" eaLnBrk="1" fontAlgn="auto" latinLnBrk="0" hangingPunct="1">
              <a:lnSpc>
                <a:spcPct val="125000"/>
              </a:lnSpc>
              <a:spcBef>
                <a:spcPts val="0"/>
              </a:spcBef>
              <a:spcAft>
                <a:spcPts val="0"/>
              </a:spcAft>
              <a:buClrTx/>
              <a:buSzTx/>
              <a:buFontTx/>
              <a:buNone/>
              <a:tabLst/>
              <a:defRPr/>
            </a:pPr>
            <a:endParaRPr kumimoji="0" lang="es-PE" sz="6400" b="1" i="0" u="none" strike="noStrike" kern="0" cap="none" spc="0" normalizeH="0" baseline="0" noProof="0" dirty="0" smtClean="0">
              <a:ln>
                <a:noFill/>
              </a:ln>
              <a:solidFill>
                <a:sysClr val="windowText" lastClr="000000"/>
              </a:solidFill>
              <a:effectLst/>
              <a:uLnTx/>
              <a:uFillTx/>
              <a:latin typeface="Avenir Roman"/>
              <a:sym typeface="Avenir Roman"/>
            </a:endParaRPr>
          </a:p>
          <a:p>
            <a:pPr marL="1143000" marR="0" lvl="0" indent="-1143000" defTabSz="457200" eaLnBrk="1" fontAlgn="auto" latinLnBrk="0" hangingPunct="1">
              <a:lnSpc>
                <a:spcPct val="125000"/>
              </a:lnSpc>
              <a:spcBef>
                <a:spcPts val="0"/>
              </a:spcBef>
              <a:spcAft>
                <a:spcPts val="0"/>
              </a:spcAft>
              <a:buClrTx/>
              <a:buSzTx/>
              <a:buFontTx/>
              <a:buAutoNum type="arabicPeriod"/>
              <a:tabLst/>
              <a:defRPr/>
            </a:pPr>
            <a:r>
              <a:rPr kumimoji="0" lang="es-PE" sz="6400" b="1" i="0" u="none" strike="noStrike" kern="0" cap="none" spc="0" normalizeH="0" baseline="0" noProof="0" dirty="0" smtClean="0">
                <a:ln>
                  <a:noFill/>
                </a:ln>
                <a:solidFill>
                  <a:sysClr val="windowText" lastClr="000000"/>
                </a:solidFill>
                <a:effectLst/>
                <a:uLnTx/>
                <a:uFillTx/>
                <a:latin typeface="Avenir Roman"/>
                <a:sym typeface="Avenir Roman"/>
              </a:rPr>
              <a:t>Objetivo</a:t>
            </a:r>
          </a:p>
          <a:p>
            <a:pPr marL="1143000" marR="0" lvl="0" indent="-1143000" defTabSz="457200" eaLnBrk="1" fontAlgn="auto" latinLnBrk="0" hangingPunct="1">
              <a:lnSpc>
                <a:spcPct val="125000"/>
              </a:lnSpc>
              <a:spcBef>
                <a:spcPts val="0"/>
              </a:spcBef>
              <a:spcAft>
                <a:spcPts val="0"/>
              </a:spcAft>
              <a:buClrTx/>
              <a:buSzTx/>
              <a:buFontTx/>
              <a:buAutoNum type="arabicPeriod"/>
              <a:tabLst/>
              <a:defRPr/>
            </a:pPr>
            <a:endParaRPr kumimoji="0" lang="es-PE" sz="6400" b="1" i="0" u="none" strike="noStrike" kern="0" cap="none" spc="0" normalizeH="0" baseline="0" noProof="0" dirty="0" smtClean="0">
              <a:ln>
                <a:noFill/>
              </a:ln>
              <a:solidFill>
                <a:sysClr val="windowText" lastClr="000000"/>
              </a:solidFill>
              <a:effectLst/>
              <a:uLnTx/>
              <a:uFillTx/>
              <a:latin typeface="Avenir Roman"/>
              <a:sym typeface="Avenir Roman"/>
            </a:endParaRP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Este capítulo proporciona información general para que el inspector de aeronavegabilidad (IA) pueda llevar a cabo la </a:t>
            </a:r>
            <a:r>
              <a:rPr kumimoji="0" lang="es-PE" sz="6400" b="1" i="0" u="none" strike="noStrike" kern="0" cap="none" spc="0" normalizeH="0" baseline="0" noProof="0" dirty="0" smtClean="0">
                <a:ln>
                  <a:noFill/>
                </a:ln>
                <a:solidFill>
                  <a:sysClr val="windowText" lastClr="000000"/>
                </a:solidFill>
                <a:effectLst/>
                <a:uLnTx/>
                <a:uFillTx/>
                <a:latin typeface="Avenir Roman"/>
                <a:sym typeface="Avenir Roman"/>
              </a:rPr>
              <a:t>supervisión permanente</a:t>
            </a: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 de asuntos que se presentan para examen o evaluación de los explotadores u organizaciones de mantenimiento. Las medidas se categorizarán como aprobaciones y aceptaciones. </a:t>
            </a:r>
          </a:p>
          <a:p>
            <a:endParaRPr lang="es-PE" dirty="0" smtClean="0"/>
          </a:p>
          <a:p>
            <a:pPr marL="228600" indent="-228600">
              <a:buAutoNum type="arabicPeriod" startAt="2"/>
            </a:pPr>
            <a:r>
              <a:rPr lang="es-PE" b="1" dirty="0" smtClean="0"/>
              <a:t>Generalidades</a:t>
            </a:r>
          </a:p>
          <a:p>
            <a:pPr marL="228600" indent="-228600">
              <a:buAutoNum type="arabicPeriod" startAt="2"/>
            </a:pPr>
            <a:endParaRPr lang="es-PE" b="1" dirty="0" smtClean="0"/>
          </a:p>
          <a:p>
            <a:pPr algn="just"/>
            <a:r>
              <a:rPr lang="es-PE" dirty="0" smtClean="0"/>
              <a:t>2.1	Una </a:t>
            </a:r>
            <a:r>
              <a:rPr lang="es-PE" b="1" dirty="0" smtClean="0"/>
              <a:t>aprobación es una respuesta activa</a:t>
            </a:r>
            <a:r>
              <a:rPr lang="es-PE" dirty="0" smtClean="0"/>
              <a:t> de la AAC frente a un asunto presentado por un solicitante (explotador de servicios aéreos u organización de mantenimiento) para un examen. La aprobación es la </a:t>
            </a:r>
            <a:r>
              <a:rPr lang="es-PE" b="1" dirty="0" smtClean="0"/>
              <a:t>evidencia o determinación de cumplimiento con los requisitos pertinentes</a:t>
            </a:r>
            <a:r>
              <a:rPr lang="es-PE" dirty="0" smtClean="0"/>
              <a:t>. La aprobación se demostrará mediante la </a:t>
            </a:r>
            <a:r>
              <a:rPr lang="es-PE" b="1" dirty="0" smtClean="0"/>
              <a:t>firma del inspector </a:t>
            </a:r>
            <a:r>
              <a:rPr lang="es-PE" dirty="0" smtClean="0"/>
              <a:t>asignado a la evaluación o examen del documento o certificado y otra medida oficial determinada por la AAC.</a:t>
            </a:r>
          </a:p>
          <a:p>
            <a:pPr algn="just"/>
            <a:endParaRPr lang="es-PE" dirty="0" smtClean="0"/>
          </a:p>
          <a:p>
            <a:pPr algn="just"/>
            <a:r>
              <a:rPr lang="es-PE" dirty="0" smtClean="0"/>
              <a:t>2.2	La aprobación implica una </a:t>
            </a:r>
            <a:r>
              <a:rPr lang="es-PE" b="1" dirty="0" smtClean="0"/>
              <a:t>medida más oficial por parte de la AAC </a:t>
            </a:r>
            <a:r>
              <a:rPr lang="es-PE" dirty="0" smtClean="0"/>
              <a:t>con respecto a una certificación que el término “aceptación”. Cada Estado establece que instrumento oficial por escrito será emitido, el cual puede ser firmado por el Director de la Administración de Aviación Civil o un funcionario designado de nivel inferior de la AAC.</a:t>
            </a:r>
          </a:p>
          <a:p>
            <a:pPr algn="just"/>
            <a:endParaRPr lang="es-PE" dirty="0" smtClean="0"/>
          </a:p>
          <a:p>
            <a:pPr algn="just"/>
            <a:r>
              <a:rPr lang="es-PE" dirty="0" smtClean="0"/>
              <a:t>2.3	</a:t>
            </a:r>
            <a:r>
              <a:rPr lang="es-PE" b="1" dirty="0" smtClean="0"/>
              <a:t>La aceptación no exige necesariamente una respuesta activa</a:t>
            </a:r>
            <a:r>
              <a:rPr lang="es-PE" dirty="0" smtClean="0"/>
              <a:t> del Estado en relación a un asunto presentado por un solicitante para examen. La AAC podrá aceptar que el asunto sometido a examen cumple con los requisitos pertinentes si no rechaza específicamente todo el asunto objeto de examen o parte de él, generalmente después de un período de tiempo definido por la AAC luego de la presentación.</a:t>
            </a:r>
          </a:p>
          <a:p>
            <a:pPr algn="just"/>
            <a:endParaRPr lang="es-PE" dirty="0" smtClean="0"/>
          </a:p>
          <a:p>
            <a:pPr algn="just"/>
            <a:r>
              <a:rPr lang="es-PE" dirty="0" smtClean="0"/>
              <a:t>2.4	La fase “APROBADO POR LA AAC” u otra que la AAC establezca serán utilizadas para la aprobación. </a:t>
            </a:r>
          </a:p>
          <a:p>
            <a:pPr algn="just"/>
            <a:endParaRPr lang="es-PE" dirty="0" smtClean="0"/>
          </a:p>
          <a:p>
            <a:pPr algn="just"/>
            <a:r>
              <a:rPr lang="es-PE" dirty="0" smtClean="0"/>
              <a:t>2.5	 Antes de otorgar la aprobación o aceptación la AAC debe </a:t>
            </a:r>
            <a:r>
              <a:rPr lang="es-PE" b="1" dirty="0" smtClean="0"/>
              <a:t>llevar a cabo una evaluación técnica de la seguridad operacional</a:t>
            </a:r>
            <a:r>
              <a:rPr lang="es-PE" dirty="0" smtClean="0"/>
              <a:t>, para ello la evaluación deberá:</a:t>
            </a:r>
          </a:p>
          <a:p>
            <a:pPr algn="just"/>
            <a:endParaRPr lang="es-PE" dirty="0" smtClean="0"/>
          </a:p>
          <a:p>
            <a:pPr marL="228600" indent="-228600">
              <a:buAutoNum type="alphaLcParenR"/>
            </a:pPr>
            <a:r>
              <a:rPr lang="es-PE" dirty="0" smtClean="0"/>
              <a:t>ser efectuada por un inspector con aptitudes específicas para efectuar el tipo de evaluación técnica;</a:t>
            </a:r>
          </a:p>
          <a:p>
            <a:pPr marL="228600" indent="-228600">
              <a:buAutoNum type="alphaLcParenR"/>
            </a:pPr>
            <a:r>
              <a:rPr lang="es-PE" dirty="0" smtClean="0"/>
              <a:t>ser efectuada de acuerdo a los procedimientos y listas de verificación establecidas para la evaluación; y</a:t>
            </a:r>
          </a:p>
          <a:p>
            <a:pPr marL="228600" indent="-228600">
              <a:buAutoNum type="alphaLcParenR"/>
            </a:pPr>
            <a:r>
              <a:rPr lang="es-PE" dirty="0" smtClean="0"/>
              <a:t>incluir cuando se considere necesario para la seguridad operacional, una demostración práctica de la capacidad real del explotador de servicios aéreos u organización de mantenimiento para llevar a cabo el tipo de operación en cuestión.</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16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1.2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Inicio por la AAC</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El IA como autoridad de la AAC puede iniciar el proceso.  En ese sentido, es necesario se  envié al explotador u organismo de mantenimiento, poseedor de un certificado, o a la persona interesada, los requisitos relacionados a su actividad que deben ser aprobados o aceptados. Durante la etapa de presentación, es necesario que el IA posea la capacidad requerida (competencia) para asesorar al explotador u organismo. Tal asesoramiento incluye lo siguiente: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la necesidad para una autorización, enmienda, o exención;</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necesidad para demostraciones requeridas;</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aclaración de los LAR;</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fuentes de información técnica específica; y</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requisitos aceptables para la presentación de la propuesta a evaluar.</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11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1.3 </a:t>
            </a:r>
            <a:r>
              <a:rPr kumimoji="0" lang="es-PE" sz="1200" b="1" i="0" u="sng" strike="noStrike" kern="1200" cap="none" spc="0" normalizeH="0" baseline="0" noProof="0" dirty="0" smtClean="0">
                <a:ln>
                  <a:noFill/>
                </a:ln>
                <a:solidFill>
                  <a:prstClr val="black"/>
                </a:solidFill>
                <a:effectLst/>
                <a:uLnTx/>
                <a:uFillTx/>
                <a:latin typeface="+mn-lt"/>
                <a:ea typeface="+mn-ea"/>
                <a:cs typeface="+mn-cs"/>
                <a:sym typeface="Avenir Roman"/>
              </a:rPr>
              <a:t>Responsabilidad dentro del desarrollo del paquete de datos</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Sin tener en cuenta quien inicia el proceso, la actividad principal es desarrollada por el explotador u organismo para la aprobación/aceptación.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1.3.1 Aún cuando el inspector de aeronavegabilidad proporciona el asesoramiento requerido para esta preparación o desarrollo, es esencial que el explotador u organismo/solicitante tenga conocimiento de que el desarrollo del resultado final,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es únicamente responsabilidad del solicitante</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1.4 </a:t>
            </a:r>
            <a:r>
              <a:rPr kumimoji="0" lang="es-PE" sz="1200" b="1" i="0" u="sng" strike="noStrike" kern="1200" cap="none" spc="0" normalizeH="0" baseline="0" noProof="0" dirty="0" smtClean="0">
                <a:ln>
                  <a:noFill/>
                </a:ln>
                <a:solidFill>
                  <a:prstClr val="black"/>
                </a:solidFill>
                <a:effectLst/>
                <a:uLnTx/>
                <a:uFillTx/>
                <a:latin typeface="+mn-lt"/>
                <a:ea typeface="+mn-ea"/>
                <a:cs typeface="+mn-cs"/>
                <a:sym typeface="Avenir Roman"/>
              </a:rPr>
              <a:t>Comunicación solicitante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AAC.- Es necesario que el inspector de aeronavegabilidad informe al explotador u organismo solicitante, la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forma, contenido y documentación requerida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para que la propuesta sea aceptable. El inspector de aeronavegabilidad debe informar al explotador u organismo de los beneficios durante la presentación de la propuesta tan pronto sea posible. Es necesario explicar al explotador u organismo solicitante sobre su responsabilidad de comunicar oportunamente, cualquier cambio significativo en la propuesta.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1.5 </a:t>
            </a:r>
            <a:r>
              <a:rPr kumimoji="0" lang="es-PE" sz="1200" b="1" i="0" u="sng" strike="noStrike" kern="1200" cap="none" spc="0" normalizeH="0" baseline="0" noProof="0" dirty="0" smtClean="0">
                <a:ln>
                  <a:noFill/>
                </a:ln>
                <a:solidFill>
                  <a:prstClr val="black"/>
                </a:solidFill>
                <a:effectLst/>
                <a:uLnTx/>
                <a:uFillTx/>
                <a:latin typeface="+mn-lt"/>
                <a:ea typeface="+mn-ea"/>
                <a:cs typeface="+mn-cs"/>
                <a:sym typeface="Avenir Roman"/>
              </a:rPr>
              <a:t>Explicación de la fase uno</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Esta fase se inicia con: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Una consulta o solicitud realizada por el explotador u organismo solicitante a la AAC;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una solicitud de la AAC al explotador u organismo para que tome una acción.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1.5.1 </a:t>
            </a:r>
            <a:r>
              <a:rPr kumimoji="0" lang="es-PE" sz="1200" b="1" i="0" u="sng" strike="noStrike" kern="1200" cap="none" spc="0" normalizeH="0" baseline="0" noProof="0" dirty="0" smtClean="0">
                <a:ln>
                  <a:noFill/>
                </a:ln>
                <a:solidFill>
                  <a:prstClr val="black"/>
                </a:solidFill>
                <a:effectLst/>
                <a:uLnTx/>
                <a:uFillTx/>
                <a:latin typeface="+mn-lt"/>
                <a:ea typeface="+mn-ea"/>
                <a:cs typeface="+mn-cs"/>
                <a:sym typeface="Avenir Roman"/>
              </a:rPr>
              <a:t>Durante la fase uno</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La AAC y el explotador u organismo desarrollan un entendimiento del área específica;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el explotador u organismo entiende la forma, el contenido y documentación requerida para que la propuesta sea aceptable.</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21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2. Fase dos – Solicitud formal</a:t>
            </a:r>
          </a:p>
          <a:p>
            <a:endParaRPr lang="es-PE" dirty="0" smtClean="0"/>
          </a:p>
          <a:p>
            <a:pPr algn="just"/>
            <a:r>
              <a:rPr lang="es-PE" dirty="0" smtClean="0"/>
              <a:t>2.1 Esta fase se inicia cuando el explotador u organismo </a:t>
            </a:r>
            <a:r>
              <a:rPr lang="es-PE" b="1" dirty="0" smtClean="0"/>
              <a:t>solicitante formalmente presenta una propuesta </a:t>
            </a:r>
            <a:r>
              <a:rPr lang="es-PE" dirty="0" smtClean="0"/>
              <a:t>para la evaluación de la AAC. Es necesario que la solicitud sea entregada en distintas formas, por ejemplo, correo certificado, correo electrónico, entrega personal, etc.</a:t>
            </a:r>
          </a:p>
          <a:p>
            <a:endParaRPr lang="es-PE" dirty="0" smtClean="0"/>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82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2.7	</a:t>
            </a:r>
            <a:r>
              <a:rPr lang="es-PE" b="1" dirty="0" smtClean="0"/>
              <a:t>Acción inicial</a:t>
            </a:r>
            <a:r>
              <a:rPr lang="es-PE" dirty="0" smtClean="0"/>
              <a:t>.- Lo primero que el inspector de aeronavegabilidad necesita realizar, es revisar la presentación del explotador u organismo solicitante a fin de asegurarse de que la </a:t>
            </a:r>
            <a:r>
              <a:rPr lang="es-PE" b="1" dirty="0" smtClean="0"/>
              <a:t>propuesta está claramente definida</a:t>
            </a:r>
            <a:r>
              <a:rPr lang="es-PE" dirty="0" smtClean="0"/>
              <a:t> y que la documentación especificada en la Fase uno está incluida. Además, es necesario que el inspector de aeronavegabilidad se asegure que la información requerida esté completa, clara y detallada, a fin de permitir una evaluación total de la capacidad y competencia del explotador u organismo solicitante para satisfacer plenamente lo establecido en los LAR aplicables, y las prácticas operacionales de seguridad.</a:t>
            </a:r>
          </a:p>
          <a:p>
            <a:pPr algn="just"/>
            <a:endParaRPr lang="es-PE" dirty="0" smtClean="0"/>
          </a:p>
          <a:p>
            <a:pPr algn="just"/>
            <a:r>
              <a:rPr lang="es-PE" dirty="0" smtClean="0"/>
              <a:t>2.7.1	Esta fase </a:t>
            </a:r>
            <a:r>
              <a:rPr lang="es-PE" b="1" dirty="0" smtClean="0"/>
              <a:t>no debe durar más de cinco (5) días</a:t>
            </a:r>
            <a:r>
              <a:rPr lang="es-PE" dirty="0" smtClean="0"/>
              <a:t>.</a:t>
            </a:r>
          </a:p>
          <a:p>
            <a:pPr algn="just"/>
            <a:endParaRPr lang="es-PE" dirty="0" smtClean="0"/>
          </a:p>
          <a:p>
            <a:pPr algn="just"/>
            <a:r>
              <a:rPr lang="es-PE" dirty="0" smtClean="0"/>
              <a:t>2.7.2	La Fase dos no incluye una evaluación operacional y técnica detallada, o el análisis de la información proporcionada (véase la Fase tres); sin embargo, en la Fase dos el inspector de aeronavegabilidad revisa la propuesta a fin de evaluar la totalidad de la información requerida.</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756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2.8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Propuesta insatisfactoria</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Si la propuesta del explotador u organismo solicitante no está completa o la calidad es inaceptable, el inspector de aeronavegabilidad debe devolverla dentro del plazo de los cinco (5) días con la respectiva explicación antes de que cualquier revisión y evaluación posterior sean efectuadas. Es necesario  tener en cuenta los siguientes aspectos: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generalmente, una propuesta inaceptable debe ser devuelta con una explicación escrita de las razones de su devolución;</a:t>
            </a: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en muchos casos complejos, es necesaria una reunión con el personal principal (personal clave) del explotador u organismo solicitante para resolver temas y llegar a una mutua solución aceptable. Si no se puede alcanzar acuerdos mutuos, el IA da por finalizada la reunión, informa al explotador u organismo mediante una nota que la propuesta es inaceptable y la devuelve; y</a:t>
            </a: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si las partes llegan a un acuerdo en la medida de corregir omisiones o deficiencias y el IA determina que la presentación es aceptable, le informa al explotador u organismo solicitante e inicia la Fase tres.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502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2.8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Propuesta insatisfactoria</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Si la propuesta del explotador u organismo solicitante no está completa o la calidad es inaceptable, el inspector de aeronavegabilidad debe devolverla dentro del plazo de los cinco (5) días con la respectiva explicación antes de que cualquier revisión y evaluación posterior sean efectuadas. Es necesario  tener en cuenta los siguientes aspectos: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generalmente, una propuesta inaceptable debe ser devuelta con una explicación escrita de las razones de su devolución;</a:t>
            </a: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en muchos casos complejos, es necesaria una reunión con el personal principal (personal clave) del explotador u organismo solicitante para resolver temas y llegar a una mutua solución aceptable. Si no se puede alcanzar acuerdos mutuos, el IA da por finalizada la reunión, informa al explotador u organismo mediante una nota que la propuesta es inaceptable y la devuelve; y</a:t>
            </a: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si las partes llegan a un acuerdo en la medida de corregir omisiones o deficiencias y el IA determina que la presentación es aceptable, le informa al explotador u organismo solicitante e inicia la Fase tres.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706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2.9	</a:t>
            </a:r>
            <a:r>
              <a:rPr lang="es-PE" b="1" dirty="0" smtClean="0"/>
              <a:t>Reportes del estado actual</a:t>
            </a:r>
            <a:r>
              <a:rPr lang="es-PE" dirty="0" smtClean="0"/>
              <a:t>.- Es necesario que el inspector,  mantenga informado al explotador u organismo solicitante del estado actual de la propuesta. Si el inspector de aeronavegabilidad toma otra acción y si la propuesta es deficiente y no fue devuelta a tiempo, el solicitante puede considerar que la AAC ha aceptado la propuesta y que continúa el proceso. La importancia de la acción depende de la situación como del juicio y la acción que el inspector de aeronavegabilidad considere.</a:t>
            </a:r>
          </a:p>
          <a:p>
            <a:pPr algn="just"/>
            <a:endParaRPr lang="es-PE" dirty="0" smtClean="0"/>
          </a:p>
          <a:p>
            <a:pPr algn="just"/>
            <a:r>
              <a:rPr lang="es-PE" dirty="0" smtClean="0"/>
              <a:t>2.10	</a:t>
            </a:r>
            <a:r>
              <a:rPr lang="es-PE" b="1" dirty="0" smtClean="0"/>
              <a:t>Explicación de la Fase dos</a:t>
            </a:r>
            <a:r>
              <a:rPr lang="es-PE" dirty="0" smtClean="0"/>
              <a:t>.- Esta fase tiene la siguiente secuencia:</a:t>
            </a:r>
          </a:p>
          <a:p>
            <a:pPr algn="just"/>
            <a:endParaRPr lang="es-PE" dirty="0" smtClean="0"/>
          </a:p>
          <a:p>
            <a:pPr marL="228600" indent="-228600" algn="just">
              <a:buAutoNum type="alphaLcParenR"/>
            </a:pPr>
            <a:r>
              <a:rPr lang="es-PE" dirty="0" smtClean="0"/>
              <a:t>el explotador u organismo solicitante entrega la propuesta; y</a:t>
            </a:r>
          </a:p>
          <a:p>
            <a:pPr marL="228600" indent="-228600" algn="just">
              <a:buAutoNum type="alphaLcParenR"/>
            </a:pPr>
            <a:r>
              <a:rPr lang="es-PE" dirty="0" smtClean="0"/>
              <a:t>la AAC realiza un examen y análisis preliminar de toda la documentación, respecto a los requerimientos establecidos en la Fase uno.</a:t>
            </a:r>
          </a:p>
          <a:p>
            <a:pPr marL="228600" indent="-228600" algn="just">
              <a:buAutoNum type="alphaLcParenR"/>
            </a:pPr>
            <a:endParaRPr lang="es-PE" dirty="0" smtClean="0"/>
          </a:p>
          <a:p>
            <a:pPr algn="just"/>
            <a:r>
              <a:rPr lang="es-PE" dirty="0" smtClean="0"/>
              <a:t>2.10.1	Existen dos posibilidades como resultado de la Fase dos:</a:t>
            </a:r>
          </a:p>
          <a:p>
            <a:pPr algn="just"/>
            <a:endParaRPr lang="es-PE" dirty="0" smtClean="0"/>
          </a:p>
          <a:p>
            <a:pPr marL="228600" indent="-228600" algn="just">
              <a:buAutoNum type="alphaLcParenR"/>
            </a:pPr>
            <a:r>
              <a:rPr lang="es-PE" dirty="0" smtClean="0"/>
              <a:t>la AAC acepta la propuesta; o</a:t>
            </a:r>
          </a:p>
          <a:p>
            <a:pPr marL="228600" indent="-228600" algn="just">
              <a:buAutoNum type="alphaLcParenR"/>
            </a:pPr>
            <a:r>
              <a:rPr lang="es-PE" dirty="0" smtClean="0"/>
              <a:t>la AAC rechaza la propuesta.</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11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3. Fase tres – Análisis de la documentación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3.1 </a:t>
            </a:r>
            <a:r>
              <a:rPr kumimoji="0" lang="es-PE" sz="1200" b="1" i="0" u="sng" strike="noStrike" kern="1200" cap="none" spc="0" normalizeH="0" baseline="0" noProof="0" dirty="0" smtClean="0">
                <a:ln>
                  <a:noFill/>
                </a:ln>
                <a:solidFill>
                  <a:prstClr val="black"/>
                </a:solidFill>
                <a:effectLst/>
                <a:uLnTx/>
                <a:uFillTx/>
                <a:latin typeface="+mn-lt"/>
                <a:ea typeface="+mn-ea"/>
                <a:cs typeface="+mn-cs"/>
                <a:sym typeface="Avenir Roman"/>
              </a:rPr>
              <a:t>Análisis detallado</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En esta fase, el inspector de aeronavegabilidad debe llevar a cabo un análisis detallado, revisión, y evaluación de la propuesta del explotador u organismo solicitante. El inspector de aeronavegabilidad puede realizar estas acciones en su sitio de trabajo, en el lugar de operaciones, o en ambas instalaciones. La evaluación que el inspector de aeronavegabilidad realiza se concentra en la forma, contenido y calidad técnica de la propuesta a fin de determinar que la información: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No es contradictoria a la aplicabilidad de las LAR;</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no es contradictoria a las guías suministradas en este Manual u otros documentos de seguridad relacionados;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proporciona prácticas seguras de operación.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3.1.1 Si es aplicable, en esta fase es cuando se inicia el proceso de auditoría (diríjase al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capítulo 7</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de esta Parte para mayor detalle).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43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3.2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Criterio de evaluación</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El criterio para evaluar la presentación formal se encuentra en los capítulos pertinentes de este Manual. El inspector de aeronavegabilidad debe asegurarse que los documentos establezcan adecuadamente la capacidad y competencia del explotador u organismo solicitante para conducir operaciones con seguridad de acuerdo con la propuesta.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638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3.3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Detección de deficiencias</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Durante la fase tres, es necesario que el inspector de aeronavegabilidad detecte cualquier deficiencia en la documentación entregada, antes de pasar a otra fase, por lo cual: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El diálogo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con el explotador u organismo solicitante puede ser suficiente para resolver ciertas discrepancias, preguntas, u obtener información adicional. Tal vez sea necesario devolver parte de la documentación al explotador u organismo solicitante para cambios específicos. Sin embargo, cuando el inspector de aeronavegabilidad determina que, por razones específicas, la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documentación es inaceptable, debe devolverla inmediatamente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al explotador u organismo solicitante con una nota explicativa y coordinar nuevos plazos para correcciones, y en casos extremos, terminar el proceso; y</a:t>
            </a: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si los resultados de la evaluación son aceptables y se necesita una demostración, puede ser que el inspector de aeronavegabilidad necesite otorgar una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aprobación condicional o provisional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antes de continuar con el proceso, pero esto depende de las condiciones.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49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2.6	El proceso general para aprobación o aceptación es un </a:t>
            </a:r>
            <a:r>
              <a:rPr kumimoji="0" lang="es-PE" sz="6400" b="1" i="0" u="none" strike="noStrike" kern="0" cap="none" spc="0" normalizeH="0" baseline="0" noProof="0" dirty="0" smtClean="0">
                <a:ln>
                  <a:noFill/>
                </a:ln>
                <a:solidFill>
                  <a:sysClr val="windowText" lastClr="000000"/>
                </a:solidFill>
                <a:effectLst/>
                <a:uLnTx/>
                <a:uFillTx/>
                <a:latin typeface="Avenir Roman"/>
                <a:sym typeface="Avenir Roman"/>
              </a:rPr>
              <a:t>método ordenado </a:t>
            </a: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que el inspector  de aeronavegabilidad debe utilizar para asegurar el cumplimiento de lo establecido en los LAR y garantizar la seguridad operacional de los siguientes aspectos:</a:t>
            </a:r>
          </a:p>
          <a:p>
            <a:pPr marL="0" marR="0" lvl="0" indent="0" algn="just" defTabSz="457200" eaLnBrk="1" fontAlgn="auto" latinLnBrk="0" hangingPunct="1">
              <a:lnSpc>
                <a:spcPct val="125000"/>
              </a:lnSpc>
              <a:spcBef>
                <a:spcPts val="0"/>
              </a:spcBef>
              <a:spcAft>
                <a:spcPts val="0"/>
              </a:spcAft>
              <a:buClrTx/>
              <a:buSzTx/>
              <a:buFontTx/>
              <a:buNone/>
              <a:tabLst/>
              <a:defRPr/>
            </a:pPr>
            <a:endPar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endParaRP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a)	operaciones de las organizaciones de mantenimiento;</a:t>
            </a: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b)	operaciones de los explotadores de servicios aéreos; </a:t>
            </a: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c)	programas;</a:t>
            </a: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d)	documentos;</a:t>
            </a: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e)	procedimientos o métodos; y</a:t>
            </a: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f)	sistemas.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768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3.4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Planificación de la fase cuatro</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En esta fase es necesario que el inspector de aeronavegabilidad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comience a planificar el desarrollo de la fase cuatro. Mientras evalúa la propuesta formal del explotador u organismo solicitante, el inspector de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aeronavegabilidad debe formular planes para observar y evaluar la habilidad del explotador u organismo solicitante para desempeñar sus funciones y responsabilidades. Si es aplicable, puede utilizar los métodos y técnicas descritas en el capítulo 7 de esta Parte del Manual. Estos planes deben ser concluidos antes de las demostraciones actuales.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3.5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Explicación de la fase tres</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Esta fase tiene la siguiente secuencia: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La AAC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evalúa la propuesta formal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en cumplimiento con las LAR, con la guía proporcionada en este Manual y con otros documentos de seguridad operacional relacionados y practicas operacionales seguras, llevando a cabo una revisión detallada de la documentación presentada;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inicio de la planificación de la fase cuatro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(sí es requerido);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cuando los resultados de evaluación por parte de la AAC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no son satisfactorios, se devuelve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la propuesta al explotador u organismo solicitante para su corrección y/o terminación de la fase.</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3.5.1 Existen </a:t>
            </a:r>
            <a:r>
              <a:rPr kumimoji="0" lang="es-PE" sz="1200" b="0" i="0" u="sng" strike="noStrike" kern="1200" cap="none" spc="0" normalizeH="0" baseline="0" noProof="0" dirty="0" smtClean="0">
                <a:ln>
                  <a:noFill/>
                </a:ln>
                <a:solidFill>
                  <a:prstClr val="black"/>
                </a:solidFill>
                <a:effectLst/>
                <a:uLnTx/>
                <a:uFillTx/>
                <a:latin typeface="+mn-lt"/>
                <a:ea typeface="+mn-ea"/>
                <a:cs typeface="+mn-cs"/>
                <a:sym typeface="Avenir Roman"/>
              </a:rPr>
              <a:t>dos posibilidades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como resultado de la fase tres: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Cuando los resultados de las evaluaciones hechas por la AAC son satisfactorias, es necesario proceder con la fase cuatro (si se requiere demostración) y, si se requiere, se puede otorgar la aprobación o aceptación condicional;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proceder con la fase cinco, si no se requiere demostración.</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0815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4. </a:t>
            </a:r>
            <a:r>
              <a:rPr kumimoji="0" lang="es-PE" sz="1200" b="1" i="0" u="sng" strike="noStrike" kern="1200" cap="none" spc="0" normalizeH="0" baseline="0" noProof="0" dirty="0" smtClean="0">
                <a:ln>
                  <a:noFill/>
                </a:ln>
                <a:solidFill>
                  <a:prstClr val="black"/>
                </a:solidFill>
                <a:effectLst/>
                <a:uLnTx/>
                <a:uFillTx/>
                <a:latin typeface="+mn-lt"/>
                <a:ea typeface="+mn-ea"/>
                <a:cs typeface="+mn-cs"/>
                <a:sym typeface="Avenir Roman"/>
              </a:rPr>
              <a:t>Fase cuatro – Demostración e inspección/auditoría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4.1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Observación y evaluación de la demostración</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La fase cuatro es una evaluación operacional de la habilidad del explotador u organismo solicitante para operar de acuerdo con la propuesta evaluada en la fase tres.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4.1.1 Generalmente estas demostraciones son exigidas por las regulaciones, algunos ejemplos incluyen programas de instrucción, demostraciones de evacuación de emergencia, pruebas operacionales de carga externa, inspección de ensayos no destructivos (NDT, Non </a:t>
            </a:r>
            <a:r>
              <a:rPr kumimoji="0" lang="es-PE" sz="1200" b="0" i="0" u="none" strike="noStrike" kern="1200" cap="none" spc="0" normalizeH="0" baseline="0" noProof="0" dirty="0" err="1" smtClean="0">
                <a:ln>
                  <a:noFill/>
                </a:ln>
                <a:solidFill>
                  <a:prstClr val="black"/>
                </a:solidFill>
                <a:effectLst/>
                <a:uLnTx/>
                <a:uFillTx/>
                <a:latin typeface="+mn-lt"/>
                <a:ea typeface="+mn-ea"/>
                <a:cs typeface="+mn-cs"/>
                <a:sym typeface="Avenir Roman"/>
              </a:rPr>
              <a:t>Destructive</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Inspection Test).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4.1.2 Si es aplicable, utilice los métodos y procedimientos incluidos en el Capítulo 7 de la Parte I de este Manual, referentes a la realización de inspecciones/auditorías. </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293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4.2 </a:t>
            </a:r>
            <a:r>
              <a:rPr kumimoji="0" lang="es-PE" sz="1200" b="1" i="0" u="sng" strike="noStrike" kern="1200" cap="none" spc="0" normalizeH="0" baseline="0" noProof="0" dirty="0" smtClean="0">
                <a:ln>
                  <a:noFill/>
                </a:ln>
                <a:solidFill>
                  <a:prstClr val="black"/>
                </a:solidFill>
                <a:effectLst/>
                <a:uLnTx/>
                <a:uFillTx/>
                <a:latin typeface="+mn-lt"/>
                <a:ea typeface="+mn-ea"/>
                <a:cs typeface="+mn-cs"/>
                <a:sym typeface="Avenir Roman"/>
              </a:rPr>
              <a:t>Criterio de evaluación</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El criterio y la evaluación para demostrar la habilidad del explotador u organismo solicitante están descritos en los capítulos pertinentes de este Manual.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4.3 </a:t>
            </a:r>
            <a:r>
              <a:rPr kumimoji="0" lang="es-PE" sz="1200" b="1" i="0" u="sng" strike="noStrike" kern="1200" cap="none" spc="0" normalizeH="0" baseline="0" noProof="0" dirty="0" smtClean="0">
                <a:ln>
                  <a:noFill/>
                </a:ln>
                <a:solidFill>
                  <a:prstClr val="black"/>
                </a:solidFill>
                <a:effectLst/>
                <a:uLnTx/>
                <a:uFillTx/>
                <a:latin typeface="+mn-lt"/>
                <a:ea typeface="+mn-ea"/>
                <a:cs typeface="+mn-cs"/>
                <a:sym typeface="Avenir Roman"/>
              </a:rPr>
              <a:t>Manejo de discrepancias</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Es importante que el inspector de aeronavegabilidad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planifique la conducción y evaluación de la demostración</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incluyendo aspectos tales como participantes, criterios de evaluación y secuencia de eventos. Durante estas demostraciones es habitual que ocurran discrepancias menores. Las discrepancias pueden ser a menudo resueltas durante la demostración, obteniendo compromisos de los ejecutivos responsables de las organizaciones, para lo cual es necesario tener en cuenta lo siguiente: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Si el inspector de aeronavegabilidad es el responsable de supervisar una demostración, es necesario evaluar cada discrepancia en términos del impacto general en la habilidad y competencia del explotador u organismo solicitante para conducir la operación propuesta; y</a:t>
            </a: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es indispensable que el inspector de aeronavegabilidad detenga la demostración en la fase cuatro, cuando se observan deficiencias o niveles inaceptables de competencia. Luego, el inspector de aeronavegabilidad identifica la fase del proceso general al cual el solicitante debe volver, o dar por concluido el proceso. Por ejemplo, si una demostración de evacuación de emergencia es deficiente por fallas en el equipo (p. ej.: un tobogán falla al inflarse), lo apropiado es que el inspector de aeronavegabilidad exija al explotador u organismo solicitante iniciar nuevamente el proceso en la fase cuatro y conducir otra demostración. Sin embargo, si la demostración es inaceptable, debido a que los miembros de la tripulación son incapaces de llevar a cabo sus deberes asignados, el inspector de aeronavegabilidad comunica al explotador u organismo solicitante que el proceso ha concluido y que debe solicitar una nueva propuesta.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169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b="1" dirty="0" smtClean="0"/>
              <a:t> 4.4 Demostración aceptable</a:t>
            </a:r>
            <a:r>
              <a:rPr lang="es-PE" dirty="0" smtClean="0"/>
              <a:t>.- Si el inspector de aeronavegabilidad ha determinado que la habilidad demostrada del explotador u organismo es aceptable, el proceso continúa. Un explotador u organismo bajo ninguna circunstancia puede ser autorizado, o de alguna manera aprobado para conducir cualquier operación particular hasta que los requerimientos de aeronavegabilidad y de operaciones sean satisfactorios y el explotador u organismo esté claramente capacitado para conducir una operación segura de acuerdo con las regulaciones establecidas por la AAC y prácticas operacionales seguras.</a:t>
            </a:r>
          </a:p>
          <a:p>
            <a:endParaRPr lang="es-PE" dirty="0" smtClean="0"/>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396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b="1" dirty="0" smtClean="0"/>
              <a:t> 4.4 Demostración aceptable</a:t>
            </a:r>
            <a:r>
              <a:rPr lang="es-PE" dirty="0" smtClean="0"/>
              <a:t>.- Si el inspector de aeronavegabilidad ha determinado que la habilidad demostrada del explotador u organismo es aceptable, el proceso continúa. Un explotador u organismo bajo ninguna circunstancia puede ser autorizado, o de alguna manera aprobado para conducir cualquier operación particular hasta que los requerimientos de aeronavegabilidad y de operaciones sean satisfactorios y el explotador u organismo esté claramente capacitado para conducir una operación segura de acuerdo con las regulaciones establecidas por la AAC y prácticas operacionales seguras.</a:t>
            </a:r>
          </a:p>
          <a:p>
            <a:pPr algn="just"/>
            <a:endParaRPr lang="es-PE"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4.5 Explicación de la fase cuatro</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La fase cuatro del proceso es como sigue: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685800" marR="0" lvl="1"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La AAC observa la demostración; y</a:t>
            </a:r>
          </a:p>
          <a:p>
            <a:pPr marL="685800" marR="0" lvl="1"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el explotador u organismo solicitante demuestra su habilidad.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4.5.1 Existen dos posibilidades como resultado de la fase cuatro: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685800" marR="0" lvl="1"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La demostración es satisfactoria; y </a:t>
            </a:r>
          </a:p>
          <a:p>
            <a:pPr marL="685800" marR="0" lvl="1" indent="-228600" algn="just"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la demostración es insatisfactoria.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algn="just"/>
            <a:endParaRPr lang="es-PE" dirty="0" smtClean="0"/>
          </a:p>
          <a:p>
            <a:endParaRPr lang="es-PE" dirty="0" smtClean="0"/>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18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5. </a:t>
            </a:r>
            <a:r>
              <a:rPr kumimoji="0" lang="es-PE" sz="1200" b="1" i="0" u="sng" strike="noStrike" kern="1200" cap="none" spc="0" normalizeH="0" baseline="0" noProof="0" dirty="0" smtClean="0">
                <a:ln>
                  <a:noFill/>
                </a:ln>
                <a:solidFill>
                  <a:prstClr val="black"/>
                </a:solidFill>
                <a:effectLst/>
                <a:uLnTx/>
                <a:uFillTx/>
                <a:latin typeface="+mn-lt"/>
                <a:ea typeface="+mn-ea"/>
                <a:cs typeface="+mn-cs"/>
                <a:sym typeface="Avenir Roman"/>
              </a:rPr>
              <a:t>Fase cinco – Aprobación/aceptación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5.1 </a:t>
            </a:r>
            <a:r>
              <a:rPr kumimoji="0" lang="es-PE" sz="1200" b="0" i="0" u="sng" strike="noStrike" kern="1200" cap="none" spc="0" normalizeH="0" baseline="0" noProof="0" dirty="0" smtClean="0">
                <a:ln>
                  <a:noFill/>
                </a:ln>
                <a:solidFill>
                  <a:prstClr val="black"/>
                </a:solidFill>
                <a:effectLst/>
                <a:uLnTx/>
                <a:uFillTx/>
                <a:latin typeface="+mn-lt"/>
                <a:ea typeface="+mn-ea"/>
                <a:cs typeface="+mn-cs"/>
                <a:sym typeface="Avenir Roman"/>
              </a:rPr>
              <a:t>Aprobación y aceptación</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En la fase cinco, el inspector de aeronavegabilidad aprueba o acepta la propuesta del explotador u organismo solicitante. Si la propuesta no es aprobada o aceptada, el explotador u organismo es notificado en la fase tres o cuatro.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5.2 </a:t>
            </a:r>
            <a:r>
              <a:rPr kumimoji="0" lang="es-PE" sz="1200" b="0" i="0" u="sng" strike="noStrike" kern="1200" cap="none" spc="0" normalizeH="0" baseline="0" noProof="0" dirty="0" smtClean="0">
                <a:ln>
                  <a:noFill/>
                </a:ln>
                <a:solidFill>
                  <a:prstClr val="black"/>
                </a:solidFill>
                <a:effectLst/>
                <a:uLnTx/>
                <a:uFillTx/>
                <a:latin typeface="+mn-lt"/>
                <a:ea typeface="+mn-ea"/>
                <a:cs typeface="+mn-cs"/>
                <a:sym typeface="Avenir Roman"/>
              </a:rPr>
              <a:t>Respaldo de la aprobación</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La aprobación es otorgada mediante una carta, un sello de aprobación, la emisión de especificaciones de operación, o algún otro medio oficial de transmitir la aprobación. Los capítulos de las partes siguientes, que tratan sobre exigencias para aprobar guías específicas, se refieren al procedimiento de aprobación y documentación.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581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5. </a:t>
            </a:r>
            <a:r>
              <a:rPr kumimoji="0" lang="es-PE" sz="1200" b="1" i="0" u="sng" strike="noStrike" kern="1200" cap="none" spc="0" normalizeH="0" baseline="0" noProof="0" dirty="0" smtClean="0">
                <a:ln>
                  <a:noFill/>
                </a:ln>
                <a:solidFill>
                  <a:prstClr val="black"/>
                </a:solidFill>
                <a:effectLst/>
                <a:uLnTx/>
                <a:uFillTx/>
                <a:latin typeface="+mn-lt"/>
                <a:ea typeface="+mn-ea"/>
                <a:cs typeface="+mn-cs"/>
                <a:sym typeface="Avenir Roman"/>
              </a:rPr>
              <a:t>Fase cinco – Aprobación/aceptación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5.1 </a:t>
            </a:r>
            <a:r>
              <a:rPr kumimoji="0" lang="es-PE" sz="1200" b="0" i="0" u="sng" strike="noStrike" kern="1200" cap="none" spc="0" normalizeH="0" baseline="0" noProof="0" dirty="0" smtClean="0">
                <a:ln>
                  <a:noFill/>
                </a:ln>
                <a:solidFill>
                  <a:prstClr val="black"/>
                </a:solidFill>
                <a:effectLst/>
                <a:uLnTx/>
                <a:uFillTx/>
                <a:latin typeface="+mn-lt"/>
                <a:ea typeface="+mn-ea"/>
                <a:cs typeface="+mn-cs"/>
                <a:sym typeface="Avenir Roman"/>
              </a:rPr>
              <a:t>Aprobación y aceptación</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En la fase cinco, el inspector de aeronavegabilidad aprueba o acepta la propuesta del explotador u organismo solicitante. Si la propuesta no es aprobada o aceptada, el explotador u organismo es notificado en la fase tres o cuatro.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5.2 </a:t>
            </a:r>
            <a:r>
              <a:rPr kumimoji="0" lang="es-PE" sz="1200" b="0" i="0" u="sng" strike="noStrike" kern="1200" cap="none" spc="0" normalizeH="0" baseline="0" noProof="0" dirty="0" smtClean="0">
                <a:ln>
                  <a:noFill/>
                </a:ln>
                <a:solidFill>
                  <a:prstClr val="black"/>
                </a:solidFill>
                <a:effectLst/>
                <a:uLnTx/>
                <a:uFillTx/>
                <a:latin typeface="+mn-lt"/>
                <a:ea typeface="+mn-ea"/>
                <a:cs typeface="+mn-cs"/>
                <a:sym typeface="Avenir Roman"/>
              </a:rPr>
              <a:t>Respaldo de la aprobación</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La aprobación es otorgada mediante una carta, un sello de aprobación, la emisión de especificaciones de operación, o algún otro medio oficial de transmitir la aprobación. Los capítulos de las partes siguientes, que tratan sobre exigencias para aprobar guías específicas, se refieren al procedimiento de aprobación y documentación.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smtClean="0">
              <a:ln>
                <a:noFill/>
              </a:ln>
              <a:solidFill>
                <a:prstClr val="black"/>
              </a:solidFill>
              <a:effectLst/>
              <a:uLnTx/>
              <a:uFillTx/>
              <a:latin typeface="+mn-lt"/>
              <a:ea typeface="+mn-ea"/>
              <a:cs typeface="+mn-cs"/>
              <a:sym typeface="Avenir Roman"/>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7010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b="1" dirty="0" smtClean="0"/>
              <a:t> 5.3	Aceptaciones.- </a:t>
            </a:r>
            <a:r>
              <a:rPr lang="es-PE" b="0" dirty="0" smtClean="0"/>
              <a:t>Algunas propuestas, o solicitudes no requieren de una aprobación específica por parte de la AAC, sino que sean presentadas a la AAC, son elementos que son presentados para su respectiva aceptación.  La aceptación de la propuesta de un explotador u organismo puede ser realizada por varios medios establecidos por la AAC incluyendo una carta, aceptación verbal, o no tomando ninguna acción, lo cual indica que no existe ninguna objeción de la AAC a dicha propuesta. Los métodos y procedimientos utilizados para aceptar la presentación o propuesta, cuando ellas son aceptables, son discutidos en los capítulos pertinentes del presente manual.</a:t>
            </a:r>
            <a:endParaRPr lang="es-PE"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569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5.4 </a:t>
            </a:r>
            <a:r>
              <a:rPr lang="es-PE" b="1" dirty="0" smtClean="0"/>
              <a:t>Aceptación o aprobación provisional/condicional</a:t>
            </a:r>
            <a:r>
              <a:rPr lang="es-PE" dirty="0" smtClean="0"/>
              <a:t>.- En ocasiones, la aprobación o aceptación por parte de la AAC de la propuesta de un explotador u organismo puede ser provisional/condicional.  Por ejemplo, un manual de control de mantenimiento puede ser aceptado inicialmente, a fin de que pueda iniciarse el proceso de instrucción al personal de la organización. Posteriormente en la siguiente fase se evidenciará que el personal recibió la instrucción y que los procedimientos establecidos en el manual se cumplen adecuadamente procediéndose a la aceptación final del documento de acuerdo a evaluaciones realizadas en forma aparte.</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3742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5.5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Registros de las aprobaciones o aceptaciones</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La AAC debe mantener los registros de los procesos que hayan seguido en donde se hayan otorgado aprobaciones o aceptaciones (como inspecciones, demostraciones, aprobaciones e instrumentos de aceptación)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en un solo archivo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que se conserve mientras el explotador u organización se encuentre en servicio. Es posible que la AAC, mantenga estos registros según la medida de certificación efectuada y se revise el archivo pertinente cuando las aprobaciones o instrumentos de aceptación se actualicen.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5.5.1	Los registros podrán ser llevados en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papel o en forma digitalizada</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 de acuerdo a lo que establezca el procedimiento de la AAC.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5.5.2	Estos registros de certificación son la prueba de que la AAC cumple con las obligaciones que prescribe la AAC con respecto a la certificación de explotadores u organizaciones de mantenimiento.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5.5.3	</a:t>
            </a:r>
            <a:r>
              <a:rPr kumimoji="0" lang="es-PE" sz="1200" b="1" i="0" u="none" strike="noStrike" kern="1200" cap="none" spc="0" normalizeH="0" baseline="0" noProof="0" dirty="0" smtClean="0">
                <a:ln>
                  <a:noFill/>
                </a:ln>
                <a:solidFill>
                  <a:prstClr val="black"/>
                </a:solidFill>
                <a:effectLst/>
                <a:uLnTx/>
                <a:uFillTx/>
                <a:latin typeface="+mn-lt"/>
                <a:ea typeface="+mn-ea"/>
                <a:cs typeface="+mn-cs"/>
                <a:sym typeface="Avenir Roman"/>
              </a:rPr>
              <a:t>Algunas AAC pueden emplear un informe de conformidad </a:t>
            </a:r>
            <a:r>
              <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rPr>
              <a:t>para documentar las aceptaciones que se llevan a cabo. Este informe es un documento que el explotador u organización de mantenimiento presenta con información detallada de la forma en que cumplirá con la reglamentación del Estado.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PE" dirty="0" smtClean="0"/>
              <a:t>5.6	Explicación de la Fase cinco.- Como resultado de la Fase cinco, puede suceder lo siguiente: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PE" dirty="0" smtClean="0"/>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lang="es-PE" dirty="0" smtClean="0"/>
              <a:t>La AAC aprueba la propuesta; y</a:t>
            </a:r>
          </a:p>
          <a:p>
            <a:pPr marL="228600" marR="0" lvl="0" indent="-228600" algn="just" defTabSz="914400" rtl="0" eaLnBrk="1" fontAlgn="auto" latinLnBrk="0" hangingPunct="1">
              <a:lnSpc>
                <a:spcPct val="100000"/>
              </a:lnSpc>
              <a:spcBef>
                <a:spcPts val="0"/>
              </a:spcBef>
              <a:spcAft>
                <a:spcPts val="0"/>
              </a:spcAft>
              <a:buClrTx/>
              <a:buSzTx/>
              <a:buFontTx/>
              <a:buAutoNum type="alphaLcParenR"/>
              <a:tabLst/>
              <a:defRPr/>
            </a:pPr>
            <a:r>
              <a:rPr lang="es-PE" dirty="0" smtClean="0"/>
              <a:t>la AAC acepta la propuesta.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997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2.6	El proceso general para aprobación o aceptación es un método ordenado que el inspector  de aeronavegabilidad debe utilizar para asegurar el cumplimiento de lo establecido en los LAR y garantizar la seguridad operacional de los siguientes aspectos:</a:t>
            </a:r>
          </a:p>
          <a:p>
            <a:endParaRPr lang="es-PE" dirty="0" smtClean="0"/>
          </a:p>
          <a:p>
            <a:r>
              <a:rPr lang="es-PE" dirty="0" smtClean="0"/>
              <a:t>a)	operaciones de las organizaciones de mantenimiento;</a:t>
            </a:r>
          </a:p>
          <a:p>
            <a:r>
              <a:rPr lang="es-PE" dirty="0" smtClean="0"/>
              <a:t>b)	operaciones de los explotadores de servicios aéreos; </a:t>
            </a:r>
          </a:p>
          <a:p>
            <a:r>
              <a:rPr lang="es-PE" dirty="0" smtClean="0"/>
              <a:t>c)	programas;</a:t>
            </a:r>
          </a:p>
          <a:p>
            <a:r>
              <a:rPr lang="es-PE" dirty="0" smtClean="0"/>
              <a:t>d)	documentos;</a:t>
            </a:r>
          </a:p>
          <a:p>
            <a:r>
              <a:rPr lang="es-PE" dirty="0" smtClean="0"/>
              <a:t>e)	procedimientos o métodos; y</a:t>
            </a:r>
          </a:p>
          <a:p>
            <a:r>
              <a:rPr lang="es-PE" dirty="0" smtClean="0"/>
              <a:t>f)	sistemas.</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4203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457200" eaLnBrk="1" fontAlgn="auto" latinLnBrk="0" hangingPunct="1">
              <a:lnSpc>
                <a:spcPct val="125000"/>
              </a:lnSpc>
              <a:spcBef>
                <a:spcPts val="600"/>
              </a:spcBef>
              <a:spcAft>
                <a:spcPts val="600"/>
              </a:spcAft>
              <a:buClrTx/>
              <a:buSzTx/>
              <a:buFontTx/>
              <a:buNone/>
              <a:tabLst>
                <a:tab pos="449580" algn="l"/>
              </a:tabLst>
              <a:defRPr/>
            </a:pPr>
            <a:r>
              <a:rPr kumimoji="0" lang="es-ES_tradnl" sz="1200" b="1" i="0" u="none" strike="noStrike" kern="1600" cap="none" spc="0" normalizeH="0" baseline="0" noProof="0" dirty="0" smtClean="0">
                <a:ln>
                  <a:noFill/>
                </a:ln>
                <a:solidFill>
                  <a:sysClr val="windowText" lastClr="000000"/>
                </a:solidFill>
                <a:effectLst/>
                <a:uLnTx/>
                <a:uFillTx/>
                <a:latin typeface="Arial"/>
                <a:ea typeface="Times New Roman"/>
                <a:sym typeface="Avenir Roman"/>
              </a:rPr>
              <a:t>Sección 3 – Disposiciones que requieren aprobación o aceptación</a:t>
            </a:r>
            <a:endParaRPr kumimoji="0" lang="es-PE" sz="1200" b="1" i="0" u="none" strike="noStrike" kern="1600" cap="none" spc="0" normalizeH="0" baseline="0" noProof="0" dirty="0" smtClean="0">
              <a:ln>
                <a:noFill/>
              </a:ln>
              <a:solidFill>
                <a:sysClr val="windowText" lastClr="000000"/>
              </a:solidFill>
              <a:effectLst/>
              <a:uLnTx/>
              <a:uFillTx/>
              <a:latin typeface="Arial"/>
              <a:ea typeface="Times New Roman"/>
              <a:sym typeface="Avenir Roman"/>
            </a:endParaRPr>
          </a:p>
          <a:p>
            <a:pPr marL="342900" marR="0" lvl="0" indent="-342900" algn="l" defTabSz="457200" eaLnBrk="1" fontAlgn="auto" latinLnBrk="0" hangingPunct="1">
              <a:lnSpc>
                <a:spcPct val="125000"/>
              </a:lnSpc>
              <a:spcBef>
                <a:spcPts val="600"/>
              </a:spcBef>
              <a:spcAft>
                <a:spcPts val="600"/>
              </a:spcAft>
              <a:buClrTx/>
              <a:buSzTx/>
              <a:buFont typeface="+mj-lt"/>
              <a:buAutoNum type="arabicPeriod"/>
              <a:tabLst>
                <a:tab pos="228600" algn="l"/>
                <a:tab pos="449580" algn="l"/>
              </a:tabLst>
              <a:defRPr/>
            </a:pPr>
            <a:r>
              <a:rPr kumimoji="0" lang="es-ES_tradnl" sz="1200" b="1" i="0" u="none" strike="noStrike" kern="1600" cap="none" spc="0" normalizeH="0" baseline="0" noProof="0" dirty="0" smtClean="0">
                <a:ln>
                  <a:noFill/>
                </a:ln>
                <a:solidFill>
                  <a:sysClr val="windowText" lastClr="000000"/>
                </a:solidFill>
                <a:effectLst/>
                <a:uLnTx/>
                <a:uFillTx/>
                <a:latin typeface="Arial"/>
                <a:ea typeface="Times New Roman"/>
                <a:sym typeface="Avenir Roman"/>
              </a:rPr>
              <a:t>Disposiciones que requieren aprobación</a:t>
            </a:r>
            <a:endParaRPr kumimoji="0" lang="es-PE" sz="1200" b="1" i="0" u="none" strike="noStrike" kern="1600" cap="none" spc="0" normalizeH="0" baseline="0" noProof="0" dirty="0" smtClean="0">
              <a:ln>
                <a:noFill/>
              </a:ln>
              <a:solidFill>
                <a:sysClr val="windowText" lastClr="000000"/>
              </a:solidFill>
              <a:effectLst/>
              <a:uLnTx/>
              <a:uFillTx/>
              <a:latin typeface="Arial"/>
              <a:ea typeface="Times New Roman"/>
              <a:sym typeface="Avenir Roman"/>
            </a:endParaRPr>
          </a:p>
          <a:p>
            <a:pPr marL="0" marR="0" lvl="0" indent="0" algn="l" defTabSz="457200" eaLnBrk="1" fontAlgn="auto" latinLnBrk="0" hangingPunct="1">
              <a:lnSpc>
                <a:spcPct val="125000"/>
              </a:lnSpc>
              <a:spcBef>
                <a:spcPts val="600"/>
              </a:spcBef>
              <a:spcAft>
                <a:spcPts val="600"/>
              </a:spcAft>
              <a:buClrTx/>
              <a:buSzTx/>
              <a:buFontTx/>
              <a:buNone/>
              <a:tabLst/>
              <a:defRPr/>
            </a:pPr>
            <a:r>
              <a:rPr kumimoji="0" lang="es-ES_tradnl" sz="1200" b="0" i="0" u="none" strike="noStrike" kern="0" cap="none" spc="0" normalizeH="0" baseline="0" noProof="0" dirty="0" smtClean="0">
                <a:ln>
                  <a:noFill/>
                </a:ln>
                <a:solidFill>
                  <a:sysClr val="windowText" lastClr="000000"/>
                </a:solidFill>
                <a:effectLst/>
                <a:uLnTx/>
                <a:uFillTx/>
                <a:latin typeface="Arial"/>
                <a:ea typeface="Times New Roman"/>
                <a:sym typeface="Avenir Roman"/>
              </a:rPr>
              <a:t>	Los siguientes documentos relacionados a aeronavegabilidad requieren de la aprobación por parte de la AAC:</a:t>
            </a:r>
            <a:endParaRPr kumimoji="0" lang="es-PE" sz="1200" b="0" i="0" u="none" strike="noStrike" kern="0" cap="none" spc="0" normalizeH="0" baseline="0" noProof="0" dirty="0" smtClean="0">
              <a:ln>
                <a:noFill/>
              </a:ln>
              <a:solidFill>
                <a:sysClr val="windowText" lastClr="000000"/>
              </a:solidFill>
              <a:effectLst/>
              <a:uLnTx/>
              <a:uFillTx/>
              <a:latin typeface="Arial"/>
              <a:ea typeface="Times New Roman"/>
              <a:sym typeface="Avenir Roman"/>
            </a:endParaRPr>
          </a:p>
          <a:p>
            <a:pPr marL="342900" marR="0" lvl="0" indent="-342900" algn="just" defTabSz="457200" eaLnBrk="1" fontAlgn="auto" latinLnBrk="0" hangingPunct="1">
              <a:lnSpc>
                <a:spcPct val="125000"/>
              </a:lnSpc>
              <a:spcBef>
                <a:spcPts val="600"/>
              </a:spcBef>
              <a:spcAft>
                <a:spcPts val="600"/>
              </a:spcAft>
              <a:buClrTx/>
              <a:buSzTx/>
              <a:buFont typeface="+mj-lt"/>
              <a:buAutoNum type="alphaLcParenR"/>
              <a:tabLst/>
              <a:defRPr/>
            </a:pPr>
            <a:r>
              <a:rPr kumimoji="0" lang="es-ES_tradnl" sz="1200" b="0" i="0" u="none" strike="noStrike" kern="0" cap="none" spc="0" normalizeH="0" baseline="0" noProof="0" dirty="0" smtClean="0">
                <a:ln>
                  <a:noFill/>
                </a:ln>
                <a:solidFill>
                  <a:sysClr val="windowText" lastClr="000000"/>
                </a:solidFill>
                <a:effectLst/>
                <a:uLnTx/>
                <a:uFillTx/>
                <a:latin typeface="Arial"/>
                <a:ea typeface="Times New Roman"/>
                <a:sym typeface="Avenir Roman"/>
              </a:rPr>
              <a:t>Lista de desviaciones con respecto a la configuración (CDL) (Definiciones) **</a:t>
            </a:r>
            <a:endParaRPr kumimoji="0" lang="es-PE" sz="1200" b="0" i="0" u="none" strike="noStrike" kern="0" cap="none" spc="0" normalizeH="0" baseline="0" noProof="0" dirty="0" smtClean="0">
              <a:ln>
                <a:noFill/>
              </a:ln>
              <a:solidFill>
                <a:sysClr val="windowText" lastClr="000000"/>
              </a:solidFill>
              <a:effectLst/>
              <a:uLnTx/>
              <a:uFillTx/>
              <a:latin typeface="Arial"/>
              <a:ea typeface="Times New Roman"/>
              <a:sym typeface="Avenir Roman"/>
            </a:endParaRPr>
          </a:p>
          <a:p>
            <a:pPr marL="342900" marR="0" lvl="0" indent="-342900" algn="just" defTabSz="457200" eaLnBrk="1" fontAlgn="auto" latinLnBrk="0" hangingPunct="1">
              <a:lnSpc>
                <a:spcPct val="125000"/>
              </a:lnSpc>
              <a:spcBef>
                <a:spcPts val="600"/>
              </a:spcBef>
              <a:spcAft>
                <a:spcPts val="600"/>
              </a:spcAft>
              <a:buClrTx/>
              <a:buSzTx/>
              <a:buFont typeface="+mj-lt"/>
              <a:buAutoNum type="alphaLcParenR"/>
              <a:tabLst/>
              <a:defRPr/>
            </a:pPr>
            <a:r>
              <a:rPr kumimoji="0" lang="es-ES_tradnl" sz="1200" b="0" i="0" u="none" strike="noStrike" kern="0" cap="none" spc="0" normalizeH="0" baseline="0" noProof="0" dirty="0" smtClean="0">
                <a:ln>
                  <a:noFill/>
                </a:ln>
                <a:solidFill>
                  <a:sysClr val="windowText" lastClr="000000"/>
                </a:solidFill>
                <a:effectLst/>
                <a:uLnTx/>
                <a:uFillTx/>
                <a:latin typeface="Arial"/>
                <a:ea typeface="Times New Roman"/>
                <a:sym typeface="Avenir Roman"/>
              </a:rPr>
              <a:t>Lista maestra de equipo mínimo (MMEL) (Definiciones) **</a:t>
            </a:r>
            <a:endParaRPr kumimoji="0" lang="es-PE" sz="1200" b="0" i="0" u="none" strike="noStrike" kern="0" cap="none" spc="0" normalizeH="0" baseline="0" noProof="0" dirty="0" smtClean="0">
              <a:ln>
                <a:noFill/>
              </a:ln>
              <a:solidFill>
                <a:sysClr val="windowText" lastClr="000000"/>
              </a:solidFill>
              <a:effectLst/>
              <a:uLnTx/>
              <a:uFillTx/>
              <a:latin typeface="Arial"/>
              <a:ea typeface="Times New Roman"/>
              <a:sym typeface="Avenir Roman"/>
            </a:endParaRPr>
          </a:p>
          <a:p>
            <a:pPr marL="342900" marR="0" lvl="0" indent="-342900" algn="just" defTabSz="457200" eaLnBrk="1" fontAlgn="auto" latinLnBrk="0" hangingPunct="1">
              <a:lnSpc>
                <a:spcPct val="125000"/>
              </a:lnSpc>
              <a:spcBef>
                <a:spcPts val="600"/>
              </a:spcBef>
              <a:spcAft>
                <a:spcPts val="600"/>
              </a:spcAft>
              <a:buClrTx/>
              <a:buSzTx/>
              <a:buFont typeface="+mj-lt"/>
              <a:buAutoNum type="alphaLcParenR"/>
              <a:tabLst/>
              <a:defRPr/>
            </a:pPr>
            <a:r>
              <a:rPr kumimoji="0" lang="es-ES_tradnl" sz="1200" b="0" i="0" u="none" strike="noStrike" kern="0" cap="none" spc="0" normalizeH="0" baseline="0" noProof="0" dirty="0" smtClean="0">
                <a:ln>
                  <a:noFill/>
                </a:ln>
                <a:solidFill>
                  <a:sysClr val="windowText" lastClr="000000"/>
                </a:solidFill>
                <a:effectLst/>
                <a:uLnTx/>
                <a:uFillTx/>
                <a:latin typeface="Arial"/>
                <a:ea typeface="Times New Roman"/>
                <a:sym typeface="Avenir Roman"/>
              </a:rPr>
              <a:t>Lista de equipo mínimo (MEL) para cada tipo de aeronave</a:t>
            </a:r>
            <a:endParaRPr kumimoji="0" lang="es-PE" sz="1200" b="0" i="0" u="none" strike="noStrike" kern="0" cap="none" spc="0" normalizeH="0" baseline="0" noProof="0" dirty="0" smtClean="0">
              <a:ln>
                <a:noFill/>
              </a:ln>
              <a:solidFill>
                <a:sysClr val="windowText" lastClr="000000"/>
              </a:solidFill>
              <a:effectLst/>
              <a:uLnTx/>
              <a:uFillTx/>
              <a:latin typeface="Arial"/>
              <a:ea typeface="Times New Roman"/>
              <a:sym typeface="Avenir Roman"/>
            </a:endParaRPr>
          </a:p>
          <a:p>
            <a:pPr marL="342900" marR="0" lvl="0" indent="-342900" algn="just" defTabSz="457200" eaLnBrk="1" fontAlgn="auto" latinLnBrk="0" hangingPunct="1">
              <a:lnSpc>
                <a:spcPct val="125000"/>
              </a:lnSpc>
              <a:spcBef>
                <a:spcPts val="600"/>
              </a:spcBef>
              <a:spcAft>
                <a:spcPts val="600"/>
              </a:spcAft>
              <a:buClrTx/>
              <a:buSzTx/>
              <a:buFont typeface="+mj-lt"/>
              <a:buAutoNum type="alphaLcParenR"/>
              <a:tabLst/>
              <a:defRPr/>
            </a:pPr>
            <a:r>
              <a:rPr kumimoji="0" lang="es-ES_tradnl" sz="1200" b="0" i="0" u="none" strike="noStrike" kern="0" cap="none" spc="0" normalizeH="0" baseline="0" noProof="0" dirty="0" smtClean="0">
                <a:ln>
                  <a:noFill/>
                </a:ln>
                <a:solidFill>
                  <a:sysClr val="windowText" lastClr="000000"/>
                </a:solidFill>
                <a:effectLst/>
                <a:uLnTx/>
                <a:uFillTx/>
                <a:latin typeface="Arial"/>
                <a:ea typeface="Times New Roman"/>
                <a:sym typeface="Avenir Roman"/>
              </a:rPr>
              <a:t>Operaciones de navegación basada en la performance (admisibilidad)</a:t>
            </a:r>
            <a:endParaRPr kumimoji="0" lang="es-PE" sz="1200" b="0" i="0" u="none" strike="noStrike" kern="0" cap="none" spc="0" normalizeH="0" baseline="0" noProof="0" dirty="0" smtClean="0">
              <a:ln>
                <a:noFill/>
              </a:ln>
              <a:solidFill>
                <a:sysClr val="windowText" lastClr="000000"/>
              </a:solidFill>
              <a:effectLst/>
              <a:uLnTx/>
              <a:uFillTx/>
              <a:latin typeface="Arial"/>
              <a:ea typeface="Times New Roman"/>
              <a:sym typeface="Avenir Roman"/>
            </a:endParaRPr>
          </a:p>
          <a:p>
            <a:pPr marL="342900" marR="0" lvl="0" indent="-342900" algn="just" defTabSz="457200" eaLnBrk="1" fontAlgn="auto" latinLnBrk="0" hangingPunct="1">
              <a:lnSpc>
                <a:spcPct val="125000"/>
              </a:lnSpc>
              <a:spcBef>
                <a:spcPts val="600"/>
              </a:spcBef>
              <a:spcAft>
                <a:spcPts val="600"/>
              </a:spcAft>
              <a:buClrTx/>
              <a:buSzTx/>
              <a:buFont typeface="+mj-lt"/>
              <a:buAutoNum type="alphaLcParenR"/>
              <a:tabLst/>
              <a:defRPr/>
            </a:pPr>
            <a:r>
              <a:rPr kumimoji="0" lang="es-ES_tradnl" sz="1200" b="0" i="0" u="none" strike="noStrike" kern="0" cap="none" spc="0" normalizeH="0" baseline="0" noProof="0" dirty="0" smtClean="0">
                <a:ln>
                  <a:noFill/>
                </a:ln>
                <a:solidFill>
                  <a:sysClr val="windowText" lastClr="000000"/>
                </a:solidFill>
                <a:effectLst/>
                <a:uLnTx/>
                <a:uFillTx/>
                <a:latin typeface="Arial"/>
                <a:ea typeface="Times New Roman"/>
                <a:sym typeface="Avenir Roman"/>
              </a:rPr>
              <a:t>Operaciones RVSM (admisibilidad)</a:t>
            </a:r>
            <a:endParaRPr kumimoji="0" lang="es-PE" sz="1200" b="0" i="0" u="none" strike="noStrike" kern="0" cap="none" spc="0" normalizeH="0" baseline="0" noProof="0" dirty="0" smtClean="0">
              <a:ln>
                <a:noFill/>
              </a:ln>
              <a:solidFill>
                <a:sysClr val="windowText" lastClr="000000"/>
              </a:solidFill>
              <a:effectLst/>
              <a:uLnTx/>
              <a:uFillTx/>
              <a:latin typeface="Arial"/>
              <a:ea typeface="Times New Roman"/>
              <a:sym typeface="Avenir Roman"/>
            </a:endParaRPr>
          </a:p>
          <a:p>
            <a:pPr marL="342900" marR="0" lvl="0" indent="-342900" algn="just" defTabSz="457200" eaLnBrk="1" fontAlgn="auto" latinLnBrk="0" hangingPunct="1">
              <a:lnSpc>
                <a:spcPct val="125000"/>
              </a:lnSpc>
              <a:spcBef>
                <a:spcPts val="600"/>
              </a:spcBef>
              <a:spcAft>
                <a:spcPts val="600"/>
              </a:spcAft>
              <a:buClrTx/>
              <a:buSzTx/>
              <a:buFont typeface="+mj-lt"/>
              <a:buAutoNum type="alphaLcParenR"/>
              <a:tabLst/>
              <a:defRPr/>
            </a:pPr>
            <a:r>
              <a:rPr kumimoji="0" lang="es-ES_tradnl" sz="1200" b="0" i="0" u="none" strike="noStrike" kern="0" cap="none" spc="0" normalizeH="0" baseline="0" noProof="0" dirty="0" smtClean="0">
                <a:ln>
                  <a:noFill/>
                </a:ln>
                <a:solidFill>
                  <a:sysClr val="windowText" lastClr="000000"/>
                </a:solidFill>
                <a:effectLst/>
                <a:uLnTx/>
                <a:uFillTx/>
                <a:latin typeface="Arial"/>
                <a:ea typeface="Times New Roman"/>
                <a:sym typeface="Avenir Roman"/>
              </a:rPr>
              <a:t>Programa de mantenimiento para cada tipo de aeronave *</a:t>
            </a:r>
            <a:endParaRPr kumimoji="0" lang="es-PE" sz="1200" b="0" i="0" u="none" strike="noStrike" kern="0" cap="none" spc="0" normalizeH="0" baseline="0" noProof="0" dirty="0" smtClean="0">
              <a:ln>
                <a:noFill/>
              </a:ln>
              <a:solidFill>
                <a:sysClr val="windowText" lastClr="000000"/>
              </a:solidFill>
              <a:effectLst/>
              <a:uLnTx/>
              <a:uFillTx/>
              <a:latin typeface="Arial"/>
              <a:ea typeface="Times New Roman"/>
              <a:sym typeface="Avenir Roman"/>
            </a:endParaRPr>
          </a:p>
          <a:p>
            <a:pPr marL="342900" marR="0" lvl="0" indent="-342900" algn="just" defTabSz="457200" eaLnBrk="1" fontAlgn="auto" latinLnBrk="0" hangingPunct="1">
              <a:lnSpc>
                <a:spcPct val="125000"/>
              </a:lnSpc>
              <a:spcBef>
                <a:spcPts val="600"/>
              </a:spcBef>
              <a:spcAft>
                <a:spcPts val="600"/>
              </a:spcAft>
              <a:buClrTx/>
              <a:buSzTx/>
              <a:buFont typeface="+mj-lt"/>
              <a:buAutoNum type="alphaLcParenR"/>
              <a:tabLst/>
              <a:defRPr/>
            </a:pPr>
            <a:r>
              <a:rPr kumimoji="0" lang="es-ES_tradnl" sz="1200" b="0" i="0" u="none" strike="noStrike" kern="0" cap="none" spc="0" normalizeH="0" baseline="0" noProof="0" dirty="0" smtClean="0">
                <a:ln>
                  <a:noFill/>
                </a:ln>
                <a:solidFill>
                  <a:sysClr val="windowText" lastClr="000000"/>
                </a:solidFill>
                <a:effectLst/>
                <a:uLnTx/>
                <a:uFillTx/>
                <a:latin typeface="Arial"/>
                <a:ea typeface="Times New Roman"/>
                <a:sym typeface="Avenir Roman"/>
              </a:rPr>
              <a:t>Organización de mantenimiento aprobada *</a:t>
            </a:r>
            <a:endParaRPr kumimoji="0" lang="es-PE" sz="1200" b="0" i="0" u="none" strike="noStrike" kern="0" cap="none" spc="0" normalizeH="0" baseline="0" noProof="0" dirty="0" smtClean="0">
              <a:ln>
                <a:noFill/>
              </a:ln>
              <a:solidFill>
                <a:sysClr val="windowText" lastClr="000000"/>
              </a:solidFill>
              <a:effectLst/>
              <a:uLnTx/>
              <a:uFillTx/>
              <a:latin typeface="Arial"/>
              <a:ea typeface="Times New Roman"/>
              <a:sym typeface="Avenir Roman"/>
            </a:endParaRPr>
          </a:p>
          <a:p>
            <a:pPr marL="342900" marR="0" lvl="0" indent="-342900" algn="just" defTabSz="457200" eaLnBrk="1" fontAlgn="auto" latinLnBrk="0" hangingPunct="1">
              <a:lnSpc>
                <a:spcPct val="125000"/>
              </a:lnSpc>
              <a:spcBef>
                <a:spcPts val="600"/>
              </a:spcBef>
              <a:spcAft>
                <a:spcPts val="600"/>
              </a:spcAft>
              <a:buClrTx/>
              <a:buSzTx/>
              <a:buFont typeface="+mj-lt"/>
              <a:buAutoNum type="alphaLcParenR"/>
              <a:tabLst/>
              <a:defRPr/>
            </a:pPr>
            <a:r>
              <a:rPr kumimoji="0" lang="es-ES_tradnl" sz="1200" b="0" i="0" u="none" strike="noStrike" kern="0" cap="none" spc="0" normalizeH="0" baseline="0" noProof="0" dirty="0" smtClean="0">
                <a:ln>
                  <a:noFill/>
                </a:ln>
                <a:solidFill>
                  <a:sysClr val="windowText" lastClr="000000"/>
                </a:solidFill>
                <a:effectLst/>
                <a:uLnTx/>
                <a:uFillTx/>
                <a:latin typeface="Arial"/>
                <a:ea typeface="Times New Roman"/>
                <a:sym typeface="Avenir Roman"/>
              </a:rPr>
              <a:t>Metodología de garantía de la calidad de mantenimiento *</a:t>
            </a:r>
            <a:endParaRPr kumimoji="0" lang="es-PE" sz="1200" b="0" i="0" u="none" strike="noStrike" kern="0" cap="none" spc="0" normalizeH="0" baseline="0" noProof="0" dirty="0" smtClean="0">
              <a:ln>
                <a:noFill/>
              </a:ln>
              <a:solidFill>
                <a:sysClr val="windowText" lastClr="000000"/>
              </a:solidFill>
              <a:effectLst/>
              <a:uLnTx/>
              <a:uFillTx/>
              <a:latin typeface="Arial"/>
              <a:ea typeface="Times New Roman"/>
              <a:sym typeface="Avenir Roman"/>
            </a:endParaRPr>
          </a:p>
          <a:p>
            <a:pPr marL="342900" marR="0" lvl="0" indent="-342900" algn="just" defTabSz="457200" eaLnBrk="1" fontAlgn="auto" latinLnBrk="0" hangingPunct="1">
              <a:lnSpc>
                <a:spcPct val="125000"/>
              </a:lnSpc>
              <a:spcBef>
                <a:spcPts val="600"/>
              </a:spcBef>
              <a:spcAft>
                <a:spcPts val="600"/>
              </a:spcAft>
              <a:buClrTx/>
              <a:buSzTx/>
              <a:buFont typeface="+mj-lt"/>
              <a:buAutoNum type="alphaLcParenR"/>
              <a:tabLst/>
              <a:defRPr/>
            </a:pPr>
            <a:r>
              <a:rPr kumimoji="0" lang="es-ES_tradnl" sz="1200" b="0" i="0" u="none" strike="noStrike" kern="0" cap="none" spc="0" normalizeH="0" baseline="0" noProof="0" dirty="0" smtClean="0">
                <a:ln>
                  <a:noFill/>
                </a:ln>
                <a:solidFill>
                  <a:sysClr val="windowText" lastClr="000000"/>
                </a:solidFill>
                <a:effectLst/>
                <a:uLnTx/>
                <a:uFillTx/>
                <a:latin typeface="Arial"/>
                <a:ea typeface="Times New Roman"/>
                <a:sym typeface="Avenir Roman"/>
              </a:rPr>
              <a:t>Tareas y plazos obligatorios de mantenimiento **</a:t>
            </a:r>
            <a:endParaRPr kumimoji="0" lang="es-PE" sz="1200" b="0" i="0" u="none" strike="noStrike" kern="0" cap="none" spc="0" normalizeH="0" baseline="0" noProof="0" dirty="0" smtClean="0">
              <a:ln>
                <a:noFill/>
              </a:ln>
              <a:solidFill>
                <a:sysClr val="windowText" lastClr="000000"/>
              </a:solidFill>
              <a:effectLst/>
              <a:uLnTx/>
              <a:uFillTx/>
              <a:latin typeface="Arial"/>
              <a:ea typeface="Times New Roman"/>
              <a:sym typeface="Avenir Roman"/>
            </a:endParaRP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ES_tradnl" sz="1050" b="0" i="1" u="none" strike="noStrike" kern="0" cap="none" spc="0" normalizeH="0" baseline="0" noProof="0" dirty="0" smtClean="0">
                <a:ln>
                  <a:noFill/>
                </a:ln>
                <a:solidFill>
                  <a:sysClr val="windowText" lastClr="000000"/>
                </a:solidFill>
                <a:effectLst/>
                <a:uLnTx/>
                <a:uFillTx/>
                <a:latin typeface="Arial Narrow"/>
                <a:ea typeface="Times New Roman"/>
                <a:cs typeface="Times New Roman"/>
                <a:sym typeface="Avenir Roman"/>
              </a:rPr>
              <a:t>Nota:.</a:t>
            </a:r>
            <a:r>
              <a:rPr kumimoji="0" lang="es-ES_tradnl" sz="1200" b="0" i="0" u="none" strike="noStrike" kern="0" cap="none" spc="0" normalizeH="0" baseline="0" noProof="0" dirty="0" smtClean="0">
                <a:ln>
                  <a:noFill/>
                </a:ln>
                <a:solidFill>
                  <a:sysClr val="windowText" lastClr="000000"/>
                </a:solidFill>
                <a:effectLst/>
                <a:uLnTx/>
                <a:uFillTx/>
                <a:latin typeface="Times-Roman"/>
                <a:ea typeface="Times New Roman"/>
                <a:cs typeface="Times-Roman"/>
                <a:sym typeface="Avenir Roman"/>
              </a:rPr>
              <a:t> </a:t>
            </a:r>
            <a:r>
              <a:rPr kumimoji="0" lang="es-ES_tradnl" sz="1050" b="0" i="1" u="none" strike="noStrike" kern="0" cap="none" spc="0" normalizeH="0" baseline="0" noProof="0" dirty="0" smtClean="0">
                <a:ln>
                  <a:noFill/>
                </a:ln>
                <a:solidFill>
                  <a:sysClr val="windowText" lastClr="000000"/>
                </a:solidFill>
                <a:effectLst/>
                <a:uLnTx/>
                <a:uFillTx/>
                <a:latin typeface="Arial"/>
                <a:ea typeface="Times New Roman"/>
                <a:cs typeface="Times New Roman"/>
                <a:sym typeface="Avenir Roman"/>
              </a:rPr>
              <a:t>La aprobación de la AAC del Estado del explotador se requiere en todas las medidas de certificación que se enumeran arriba y que no van precedidas de un asterisco o más. Las medidas de certificación que figuran arriba precedidas de un asterisco o más exigen la aprobación de la AAC del Estado de matrícula (un solo asterisco o “*”), o bien de la AAC del Estado de diseño (asterisco doble o “**”). No obstante, la AAC del Estado del explotador deberá adoptar las medidas necesarias para asegurar que los explotadores de los cuales es responsable cumplan con las aprobaciones pertinentes expedidas por el Estado de matrícula o el Estado de diseño, además de sus propios requisitos.</a:t>
            </a:r>
            <a:endParaRPr kumimoji="0" lang="es-PE" sz="1800" b="0" i="0" u="none" strike="noStrike" kern="0" cap="none" spc="0" normalizeH="0" baseline="0" noProof="0" dirty="0" smtClean="0">
              <a:ln>
                <a:noFill/>
              </a:ln>
              <a:solidFill>
                <a:sysClr val="windowText" lastClr="000000"/>
              </a:solidFill>
              <a:effectLst/>
              <a:uLnTx/>
              <a:uFillTx/>
              <a:latin typeface="Arial Narrow"/>
              <a:ea typeface="Times New Roman"/>
              <a:cs typeface="Times New Roman"/>
              <a:sym typeface="Avenir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sym typeface="Avenir Roman"/>
            </a:endParaRPr>
          </a:p>
          <a:p>
            <a:endParaRPr lang="es-PE" dirty="0"/>
          </a:p>
        </p:txBody>
      </p:sp>
      <p:sp>
        <p:nvSpPr>
          <p:cNvPr id="4" name="3 Marcador de número de diapositiva"/>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010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2"/>
            </a:pPr>
            <a:r>
              <a:rPr lang="es-PE" b="1" dirty="0" smtClean="0"/>
              <a:t>Disposiciones que requieren aceptación</a:t>
            </a:r>
          </a:p>
          <a:p>
            <a:pPr marL="228600" indent="-228600">
              <a:buAutoNum type="arabicPeriod" startAt="2"/>
            </a:pPr>
            <a:endParaRPr lang="es-PE" b="1" dirty="0" smtClean="0"/>
          </a:p>
          <a:p>
            <a:pPr algn="just"/>
            <a:r>
              <a:rPr lang="es-PE" dirty="0" smtClean="0"/>
              <a:t>2.1	Existen disposiciones que requieren que la AAC </a:t>
            </a:r>
            <a:r>
              <a:rPr lang="es-PE" b="1" dirty="0" smtClean="0"/>
              <a:t>lleve a cabo una evaluación técnica</a:t>
            </a:r>
            <a:r>
              <a:rPr lang="es-PE" dirty="0" smtClean="0"/>
              <a:t>. Para estas disposiciones se utilizan frases como “aceptable para la AAC”, “satisfactorio para la AAC”, “determinado por la AAC”, “que la AAC considere aceptable” y “prescrito por la AAC”. Estas disposiciones no exigen necesariamente una aprobación de la AAC, se requiere que por lo menos se acepte el asunto en cuestión después de examinarlo o evaluarlo. Para la parte de aeronavegabilidad, estas disposiciones son: </a:t>
            </a:r>
          </a:p>
          <a:p>
            <a:pPr algn="just"/>
            <a:endParaRPr lang="es-PE" dirty="0" smtClean="0"/>
          </a:p>
          <a:p>
            <a:pPr algn="just"/>
            <a:r>
              <a:rPr lang="es-PE" dirty="0" smtClean="0"/>
              <a:t>a)	Responsabilidades del explotador en cuanto al mantenimiento de cada aeronave *</a:t>
            </a:r>
          </a:p>
          <a:p>
            <a:pPr algn="just"/>
            <a:r>
              <a:rPr lang="es-PE" dirty="0" smtClean="0"/>
              <a:t>b)	Método de mantenimiento y certificación de conformidad de mantenimiento *</a:t>
            </a:r>
          </a:p>
          <a:p>
            <a:pPr algn="just"/>
            <a:r>
              <a:rPr lang="es-PE" dirty="0" smtClean="0"/>
              <a:t>c)	Manual de control de mantenimiento </a:t>
            </a:r>
          </a:p>
          <a:p>
            <a:pPr algn="just"/>
            <a:r>
              <a:rPr lang="es-PE" dirty="0" smtClean="0"/>
              <a:t>d)	Manual de la organización de mantenimiento </a:t>
            </a:r>
          </a:p>
          <a:p>
            <a:pPr algn="just"/>
            <a:r>
              <a:rPr lang="es-PE" dirty="0" smtClean="0"/>
              <a:t>e)	Textos obligatorios del manual de control de mantenimiento *</a:t>
            </a:r>
          </a:p>
          <a:p>
            <a:pPr algn="just"/>
            <a:r>
              <a:rPr lang="es-PE" dirty="0" smtClean="0"/>
              <a:t>f)	Notificación de la información sobre la experiencia de mantenimiento *</a:t>
            </a:r>
          </a:p>
          <a:p>
            <a:pPr algn="just"/>
            <a:r>
              <a:rPr lang="es-PE" dirty="0" smtClean="0"/>
              <a:t>g)	Aplicación de las medidas correctivas de mantenimiento necesarias *</a:t>
            </a:r>
          </a:p>
          <a:p>
            <a:pPr algn="just"/>
            <a:r>
              <a:rPr lang="es-PE" dirty="0" smtClean="0"/>
              <a:t>h)	Requisitos de modificaciones y reparaciones *</a:t>
            </a:r>
          </a:p>
          <a:p>
            <a:pPr algn="just"/>
            <a:r>
              <a:rPr lang="es-PE" dirty="0" smtClean="0"/>
              <a:t>i)	Nivel de competencia mínimo del personal de mantenimiento *</a:t>
            </a:r>
          </a:p>
          <a:p>
            <a:pPr algn="just"/>
            <a:r>
              <a:rPr lang="es-PE" dirty="0" smtClean="0"/>
              <a:t>j)	Instalaciones de instrucción</a:t>
            </a:r>
          </a:p>
          <a:p>
            <a:pPr algn="just"/>
            <a:r>
              <a:rPr lang="es-PE" dirty="0" smtClean="0"/>
              <a:t>k)	Competencia de los instructores</a:t>
            </a:r>
          </a:p>
          <a:p>
            <a:pPr algn="just"/>
            <a:r>
              <a:rPr lang="es-PE" dirty="0" smtClean="0"/>
              <a:t>l)	Necesidad de instrucción continua</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4700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Operaciones de aviones monomotores</a:t>
            </a:r>
          </a:p>
          <a:p>
            <a:endParaRPr lang="es-PE" b="1" dirty="0" smtClean="0"/>
          </a:p>
          <a:p>
            <a:r>
              <a:rPr lang="es-PE" dirty="0" smtClean="0"/>
              <a:t>m)	Confiabilidad de los motores de turbina para operaciones aprobadas de aviones monomotores con turbina de noche o en condiciones meteorológicas de vuelo por instrumentos (IMC)</a:t>
            </a:r>
          </a:p>
          <a:p>
            <a:r>
              <a:rPr lang="es-PE" dirty="0" smtClean="0"/>
              <a:t>n)	Sistemas y equipo</a:t>
            </a:r>
          </a:p>
          <a:p>
            <a:r>
              <a:rPr lang="es-PE" dirty="0" smtClean="0"/>
              <a:t>o)	Lista de equipo mínimo</a:t>
            </a:r>
          </a:p>
          <a:p>
            <a:r>
              <a:rPr lang="es-PE" dirty="0" smtClean="0"/>
              <a:t>p)	Información del manual de vuelo</a:t>
            </a:r>
          </a:p>
          <a:p>
            <a:r>
              <a:rPr lang="es-PE" dirty="0" smtClean="0"/>
              <a:t>q)	Notificación de sucesos</a:t>
            </a:r>
          </a:p>
          <a:p>
            <a:r>
              <a:rPr lang="es-PE" dirty="0" smtClean="0"/>
              <a:t>r)	Certificación o validación del explotador</a:t>
            </a:r>
          </a:p>
          <a:p>
            <a:r>
              <a:rPr lang="es-PE" dirty="0" smtClean="0"/>
              <a:t>Nota: Los documentos que son aprobados por la AAC del Estado de diseño/fabricación serán aceptados por el Estado del explotador.</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647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2.6	El proceso generalmente consta de cinco "fases" relacionadas entre sí. El resultado de este proceso puede originar la aprobación o no-aprobación, aceptación o no-aceptación de la propuesta de un solicitante. Es importante que el inspector de aeronavegabilidad comprenda que el proceso descrito en esta sección no incluye todos los elementos que son necesarios evaluar, sino que constituye una herramienta que necesita utilizar para la conducción de sus deberes y responsabilidades diarias.</a:t>
            </a:r>
          </a:p>
          <a:p>
            <a:endParaRPr lang="es-PE" dirty="0" smtClean="0"/>
          </a:p>
          <a:p>
            <a:pPr algn="just"/>
            <a:r>
              <a:rPr lang="es-PE" dirty="0" smtClean="0"/>
              <a:t>2.7	Es importante que la certificación, aprobación y aceptación emitida por la AAC </a:t>
            </a:r>
            <a:r>
              <a:rPr lang="es-PE" b="1" dirty="0" smtClean="0"/>
              <a:t>se documente </a:t>
            </a:r>
            <a:r>
              <a:rPr lang="es-PE" dirty="0" smtClean="0"/>
              <a:t>adecuadamente. La AAC deberá emitir por escrito, en forma de una </a:t>
            </a:r>
            <a:r>
              <a:rPr lang="es-PE" b="1" dirty="0" smtClean="0"/>
              <a:t>carta o documento formal</a:t>
            </a:r>
            <a:r>
              <a:rPr lang="es-PE" dirty="0" smtClean="0"/>
              <a:t>, el registro oficial de la certificación. Estas demostraciones deberán conservarse mientras el explotador u organización siga utilizando las autorizaciones para las cuales se expidió la aprobación o aceptación. Los documentos emitidos proporcionan constancia inequívoca de las autorizaciones del explotador o la organización y sirven de prueba (evidencia objetiva) en el caso de que la AAC y el explotador u organización no estén de acuerdo respecto a las operaciones que fueron autorizadas por la AAC.</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22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s-PE" dirty="0" smtClean="0"/>
              <a:t>Durante el requerimiento inicial es importante para la AAC y para el solicitante comenzar a </a:t>
            </a:r>
            <a:r>
              <a:rPr lang="es-PE" b="1" dirty="0" smtClean="0"/>
              <a:t>familiarizarse con el tema propuesto</a:t>
            </a:r>
            <a:r>
              <a:rPr lang="es-PE" dirty="0" smtClean="0"/>
              <a:t>.</a:t>
            </a:r>
          </a:p>
          <a:p>
            <a:pPr marL="171450" indent="-171450" algn="just">
              <a:buFont typeface="Arial" panose="020B0604020202020204" pitchFamily="34" charset="0"/>
              <a:buChar char="•"/>
            </a:pPr>
            <a:endParaRPr lang="es-PE" dirty="0" smtClean="0"/>
          </a:p>
          <a:p>
            <a:pPr marL="171450" indent="-171450" algn="just">
              <a:buFont typeface="Arial" panose="020B0604020202020204" pitchFamily="34" charset="0"/>
              <a:buChar char="•"/>
            </a:pPr>
            <a:r>
              <a:rPr lang="es-PE" dirty="0" smtClean="0"/>
              <a:t>El inspector de aeronavegabilidad además debe familiarizarse con todos los </a:t>
            </a:r>
            <a:r>
              <a:rPr lang="es-PE" b="1" dirty="0" smtClean="0"/>
              <a:t>aspectos técnicos </a:t>
            </a:r>
            <a:r>
              <a:rPr lang="es-PE" dirty="0" smtClean="0"/>
              <a:t>relacionados con la solicitud.</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22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Sección 2 – Fases de aplicación</a:t>
            </a:r>
          </a:p>
          <a:p>
            <a:pPr marL="228600" indent="-228600">
              <a:buAutoNum type="arabicPeriod"/>
            </a:pPr>
            <a:r>
              <a:rPr lang="es-PE" b="1" dirty="0" smtClean="0"/>
              <a:t>Fase uno –	Pre-solicitud</a:t>
            </a:r>
          </a:p>
          <a:p>
            <a:pPr marL="228600" indent="-228600">
              <a:buAutoNum type="arabicPeriod"/>
            </a:pPr>
            <a:endParaRPr lang="es-PE" b="1" dirty="0" smtClean="0"/>
          </a:p>
          <a:p>
            <a:pPr algn="just"/>
            <a:r>
              <a:rPr lang="es-PE" dirty="0" smtClean="0"/>
              <a:t>1.1	</a:t>
            </a:r>
            <a:r>
              <a:rPr lang="es-PE" b="1" dirty="0" smtClean="0"/>
              <a:t>Solicitud</a:t>
            </a:r>
            <a:r>
              <a:rPr lang="es-PE" dirty="0" smtClean="0"/>
              <a:t>.- Por ejemplo, un explotador de servicios aéreos solicita a la AAC se le sea aprobada una enmienda o modificación realizada a la lista de equipo mínimo (MEL).  El explotador inicia el proceso solicitando a la AAC los procedimientos establecidos que debe aplicar para recibir dicha aprobación. </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43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1.1.1	Durante el desarrollo de esta fase es importante que el IA </a:t>
            </a:r>
            <a:r>
              <a:rPr lang="es-PE" b="1" dirty="0" smtClean="0"/>
              <a:t>se familiarice con todos los aspectos relacionados con la solic</a:t>
            </a:r>
            <a:r>
              <a:rPr lang="es-PE" b="0" dirty="0" smtClean="0"/>
              <a:t>itud</a:t>
            </a:r>
            <a:r>
              <a:rPr lang="es-PE" dirty="0" smtClean="0"/>
              <a:t>, a fin de poder brindarle la orientación y asesoramiento requerido al explotador u organismo de mantenimiento según el caso y para lo cual debe:</a:t>
            </a:r>
          </a:p>
          <a:p>
            <a:pPr algn="just"/>
            <a:endParaRPr lang="es-PE" dirty="0" smtClean="0"/>
          </a:p>
          <a:p>
            <a:pPr marL="228600" indent="-228600" algn="just">
              <a:buAutoNum type="alphaLcParenR"/>
            </a:pPr>
            <a:r>
              <a:rPr lang="es-PE" dirty="0" smtClean="0"/>
              <a:t>familiarizarse con la </a:t>
            </a:r>
            <a:r>
              <a:rPr lang="es-PE" b="1" dirty="0" smtClean="0"/>
              <a:t>política </a:t>
            </a:r>
            <a:r>
              <a:rPr lang="es-PE" dirty="0" smtClean="0"/>
              <a:t>existente en la AAC y disposiciones establecidas para la aprobación;</a:t>
            </a:r>
          </a:p>
          <a:p>
            <a:pPr marL="228600" indent="-228600" algn="just">
              <a:buAutoNum type="alphaLcParenR"/>
            </a:pPr>
            <a:r>
              <a:rPr lang="es-PE" dirty="0" smtClean="0"/>
              <a:t>familiarizarse con el </a:t>
            </a:r>
            <a:r>
              <a:rPr lang="es-PE" b="1" dirty="0" smtClean="0"/>
              <a:t>material técnico</a:t>
            </a:r>
            <a:r>
              <a:rPr lang="es-PE" dirty="0" smtClean="0"/>
              <a:t> apropiado y comprobar que se encuentra habilitado, con los conocimientos y calificaciones requeridas para proceder con la aprobación;</a:t>
            </a:r>
          </a:p>
          <a:p>
            <a:pPr marL="228600" indent="-228600" algn="just">
              <a:buAutoNum type="alphaLcParenR"/>
            </a:pPr>
            <a:r>
              <a:rPr lang="es-PE" dirty="0" smtClean="0"/>
              <a:t>evaluar con precisión el </a:t>
            </a:r>
            <a:r>
              <a:rPr lang="es-PE" b="1" dirty="0" smtClean="0"/>
              <a:t>carácter y alcance de la propuesta</a:t>
            </a:r>
            <a:r>
              <a:rPr lang="es-PE" dirty="0" smtClean="0"/>
              <a:t>;</a:t>
            </a:r>
          </a:p>
          <a:p>
            <a:pPr marL="228600" indent="-228600" algn="just">
              <a:buAutoNum type="alphaLcParenR"/>
            </a:pPr>
            <a:r>
              <a:rPr lang="es-PE" dirty="0" smtClean="0"/>
              <a:t>determinar si </a:t>
            </a:r>
            <a:r>
              <a:rPr lang="es-PE" b="1" dirty="0" smtClean="0"/>
              <a:t>se requiere una demostración</a:t>
            </a:r>
            <a:r>
              <a:rPr lang="es-PE" dirty="0" smtClean="0"/>
              <a:t>;</a:t>
            </a:r>
          </a:p>
          <a:p>
            <a:pPr marL="228600" indent="-228600" algn="just">
              <a:buAutoNum type="alphaLcParenR"/>
            </a:pPr>
            <a:r>
              <a:rPr lang="es-PE" dirty="0" smtClean="0"/>
              <a:t>determinar las necesidades para </a:t>
            </a:r>
            <a:r>
              <a:rPr lang="es-PE" b="1" dirty="0" smtClean="0"/>
              <a:t>requerimientos de coordinación</a:t>
            </a:r>
            <a:r>
              <a:rPr lang="es-PE" dirty="0" smtClean="0"/>
              <a:t>;</a:t>
            </a:r>
          </a:p>
          <a:p>
            <a:pPr marL="228600" indent="-228600" algn="just">
              <a:buAutoNum type="alphaLcParenR"/>
            </a:pPr>
            <a:r>
              <a:rPr lang="es-PE" dirty="0" smtClean="0"/>
              <a:t>comprobar que el explotador u organismo de mantenimiento, </a:t>
            </a:r>
            <a:r>
              <a:rPr lang="es-PE" b="1" dirty="0" smtClean="0"/>
              <a:t>tenga conocimiento de los documentos </a:t>
            </a:r>
            <a:r>
              <a:rPr lang="es-PE" dirty="0" smtClean="0"/>
              <a:t>que debe presentar, los cuales constituyen el paquete de datos, material de soporte etc., necesarios para su evaluación por parte de la AAC; y</a:t>
            </a:r>
          </a:p>
          <a:p>
            <a:pPr marL="228600" indent="-228600" algn="just">
              <a:buAutoNum type="alphaLcParenR"/>
            </a:pPr>
            <a:r>
              <a:rPr lang="es-PE" dirty="0" smtClean="0"/>
              <a:t>determinar la fecha en que el explotador u organismo pretende implementar la propuesta.</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18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1.1.1	Durante el desarrollo de esta fase es importante que el IA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se familiarice con todos los aspectos relacionados con la solic</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itud, a fin de poder brindarle la orientación y asesoramiento requerido al explotador u organismo de mantenimiento según el caso y para lo cual debe: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familiarizarse con la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política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existente en la AAC y disposiciones establecidas para la aprobación;</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familiarizarse con el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material técnico</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apropiado y comprobar que se encuentra habilitado, con los conocimientos y calificaciones requeridas para proceder con la aprobación;</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evaluar con precisión el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carácter y alcance de la propuesta</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determinar si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se requiere una demostración</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determinar las necesidades para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requerimientos de coordinación</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comprobar que el explotador u organismo de mantenimiento, </a:t>
            </a:r>
            <a:r>
              <a:rPr kumimoji="0" lang="es-PE" sz="1200" b="1" i="0" u="none" strike="noStrike" kern="1200" cap="none" spc="0" normalizeH="0" baseline="0" noProof="0" dirty="0" smtClean="0">
                <a:ln>
                  <a:noFill/>
                </a:ln>
                <a:solidFill>
                  <a:prstClr val="black"/>
                </a:solidFill>
                <a:effectLst/>
                <a:uLnTx/>
                <a:uFillTx/>
                <a:latin typeface="+mn-lt"/>
                <a:ea typeface="+mn-ea"/>
                <a:cs typeface="+mn-cs"/>
              </a:rPr>
              <a:t>tenga conocimiento de los documentos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que debe presentar, los cuales constituyen el paquete de datos, material de soporte etc., necesarios para su evaluación por parte de la AAC; y</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determinar la fecha en que el explotador u organismo pretende implementar la propuesta.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327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1.2	</a:t>
            </a:r>
            <a:r>
              <a:rPr lang="es-PE" b="1" dirty="0" smtClean="0"/>
              <a:t>Inicio por la AAC</a:t>
            </a:r>
            <a:r>
              <a:rPr lang="es-PE" dirty="0" smtClean="0"/>
              <a:t>.- El IA como autoridad de la AAC puede iniciar el proceso.  En ese sentido, es necesario se  envié al explotador u organismo de mantenimiento, poseedor de un certificado, o a la persona interesada, los requisitos relacionados a su actividad que deben ser aprobados o aceptados. Durante la etapa de presentación, es necesario que el IA posea la capacidad requerida (competencia) para asesorar al explotador u organismo. Tal asesoramiento incluye lo siguiente:</a:t>
            </a:r>
          </a:p>
          <a:p>
            <a:pPr algn="just"/>
            <a:endParaRPr lang="es-PE" dirty="0" smtClean="0"/>
          </a:p>
          <a:p>
            <a:pPr marL="228600" indent="-228600" algn="just">
              <a:buAutoNum type="alphaLcParenR"/>
            </a:pPr>
            <a:r>
              <a:rPr lang="es-PE" dirty="0" smtClean="0"/>
              <a:t>la necesidad para una autorización, enmienda, o exención;</a:t>
            </a:r>
          </a:p>
          <a:p>
            <a:pPr marL="228600" indent="-228600" algn="just">
              <a:buAutoNum type="alphaLcParenR"/>
            </a:pPr>
            <a:r>
              <a:rPr lang="es-PE" dirty="0" smtClean="0"/>
              <a:t>necesidad para demostraciones requeridas;</a:t>
            </a:r>
          </a:p>
          <a:p>
            <a:pPr marL="228600" indent="-228600" algn="just">
              <a:buAutoNum type="alphaLcParenR"/>
            </a:pPr>
            <a:r>
              <a:rPr lang="es-PE" dirty="0" smtClean="0"/>
              <a:t>aclaración de los LAR;</a:t>
            </a:r>
          </a:p>
          <a:p>
            <a:pPr marL="228600" indent="-228600" algn="just">
              <a:buAutoNum type="alphaLcParenR"/>
            </a:pPr>
            <a:r>
              <a:rPr lang="es-PE" dirty="0" smtClean="0"/>
              <a:t>fuentes de información técnica específica; y</a:t>
            </a:r>
          </a:p>
          <a:p>
            <a:pPr marL="228600" indent="-228600" algn="just">
              <a:buAutoNum type="alphaLcParenR"/>
            </a:pPr>
            <a:r>
              <a:rPr lang="es-PE" dirty="0" smtClean="0"/>
              <a:t>requisitos aceptables para la presentación de la propuesta a evaluar.</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20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0820739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739058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4706551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85825244"/>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609602" y="518583"/>
            <a:ext cx="11582401" cy="5746750"/>
          </a:xfrm>
        </p:spPr>
        <p:txBody>
          <a:bodyPr/>
          <a:lstStyle/>
          <a:p>
            <a:endParaRPr lang="en-US" dirty="0"/>
          </a:p>
        </p:txBody>
      </p:sp>
    </p:spTree>
    <p:extLst>
      <p:ext uri="{BB962C8B-B14F-4D97-AF65-F5344CB8AC3E}">
        <p14:creationId xmlns:p14="http://schemas.microsoft.com/office/powerpoint/2010/main" val="18011451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4" name="TextBox 3"/>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1582401" cy="5746750"/>
          </a:xfrm>
        </p:spPr>
        <p:txBody>
          <a:bodyPr/>
          <a:lstStyle/>
          <a:p>
            <a:endParaRPr lang="en-US" dirty="0"/>
          </a:p>
        </p:txBody>
      </p:sp>
    </p:spTree>
    <p:extLst>
      <p:ext uri="{BB962C8B-B14F-4D97-AF65-F5344CB8AC3E}">
        <p14:creationId xmlns:p14="http://schemas.microsoft.com/office/powerpoint/2010/main" val="2597879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2194117" cy="5746750"/>
          </a:xfrm>
        </p:spPr>
        <p:txBody>
          <a:bodyPr/>
          <a:lstStyle/>
          <a:p>
            <a:endParaRPr lang="en-US"/>
          </a:p>
        </p:txBody>
      </p:sp>
    </p:spTree>
    <p:extLst>
      <p:ext uri="{BB962C8B-B14F-4D97-AF65-F5344CB8AC3E}">
        <p14:creationId xmlns:p14="http://schemas.microsoft.com/office/powerpoint/2010/main" val="11822222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12096591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hasCustomPrompt="1"/>
          </p:nvPr>
        </p:nvSpPr>
        <p:spPr>
          <a:xfrm>
            <a:off x="6110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33" hasCustomPrompt="1"/>
          </p:nvPr>
        </p:nvSpPr>
        <p:spPr>
          <a:xfrm>
            <a:off x="6110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34" hasCustomPrompt="1"/>
          </p:nvPr>
        </p:nvSpPr>
        <p:spPr>
          <a:xfrm>
            <a:off x="6110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35" hasCustomPrompt="1"/>
          </p:nvPr>
        </p:nvSpPr>
        <p:spPr>
          <a:xfrm>
            <a:off x="6110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36" hasCustomPrompt="1"/>
          </p:nvPr>
        </p:nvSpPr>
        <p:spPr>
          <a:xfrm>
            <a:off x="6110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37" hasCustomPrompt="1"/>
          </p:nvPr>
        </p:nvSpPr>
        <p:spPr>
          <a:xfrm>
            <a:off x="74785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38" hasCustomPrompt="1"/>
          </p:nvPr>
        </p:nvSpPr>
        <p:spPr>
          <a:xfrm>
            <a:off x="74785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39" hasCustomPrompt="1"/>
          </p:nvPr>
        </p:nvSpPr>
        <p:spPr>
          <a:xfrm>
            <a:off x="74785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40" hasCustomPrompt="1"/>
          </p:nvPr>
        </p:nvSpPr>
        <p:spPr>
          <a:xfrm>
            <a:off x="74785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41" hasCustomPrompt="1"/>
          </p:nvPr>
        </p:nvSpPr>
        <p:spPr>
          <a:xfrm>
            <a:off x="74785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42" hasCustomPrompt="1"/>
          </p:nvPr>
        </p:nvSpPr>
        <p:spPr>
          <a:xfrm>
            <a:off x="88466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5" name="Picture Placeholder 2"/>
          <p:cNvSpPr>
            <a:spLocks noGrp="1"/>
          </p:cNvSpPr>
          <p:nvPr>
            <p:ph type="pic" sz="quarter" idx="43" hasCustomPrompt="1"/>
          </p:nvPr>
        </p:nvSpPr>
        <p:spPr>
          <a:xfrm>
            <a:off x="88466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6" name="Picture Placeholder 2"/>
          <p:cNvSpPr>
            <a:spLocks noGrp="1"/>
          </p:cNvSpPr>
          <p:nvPr>
            <p:ph type="pic" sz="quarter" idx="44" hasCustomPrompt="1"/>
          </p:nvPr>
        </p:nvSpPr>
        <p:spPr>
          <a:xfrm>
            <a:off x="88466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7" name="Picture Placeholder 2"/>
          <p:cNvSpPr>
            <a:spLocks noGrp="1"/>
          </p:cNvSpPr>
          <p:nvPr>
            <p:ph type="pic" sz="quarter" idx="45" hasCustomPrompt="1"/>
          </p:nvPr>
        </p:nvSpPr>
        <p:spPr>
          <a:xfrm>
            <a:off x="88466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8" name="Picture Placeholder 2"/>
          <p:cNvSpPr>
            <a:spLocks noGrp="1"/>
          </p:cNvSpPr>
          <p:nvPr>
            <p:ph type="pic" sz="quarter" idx="46" hasCustomPrompt="1"/>
          </p:nvPr>
        </p:nvSpPr>
        <p:spPr>
          <a:xfrm>
            <a:off x="88466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Picture Placeholder 2"/>
          <p:cNvSpPr>
            <a:spLocks noGrp="1"/>
          </p:cNvSpPr>
          <p:nvPr>
            <p:ph type="pic" sz="quarter" idx="47" hasCustomPrompt="1"/>
          </p:nvPr>
        </p:nvSpPr>
        <p:spPr>
          <a:xfrm>
            <a:off x="102147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0" name="Picture Placeholder 2"/>
          <p:cNvSpPr>
            <a:spLocks noGrp="1"/>
          </p:cNvSpPr>
          <p:nvPr>
            <p:ph type="pic" sz="quarter" idx="48" hasCustomPrompt="1"/>
          </p:nvPr>
        </p:nvSpPr>
        <p:spPr>
          <a:xfrm>
            <a:off x="102147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1" name="Picture Placeholder 2"/>
          <p:cNvSpPr>
            <a:spLocks noGrp="1"/>
          </p:cNvSpPr>
          <p:nvPr>
            <p:ph type="pic" sz="quarter" idx="49" hasCustomPrompt="1"/>
          </p:nvPr>
        </p:nvSpPr>
        <p:spPr>
          <a:xfrm>
            <a:off x="102147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2" name="Picture Placeholder 2"/>
          <p:cNvSpPr>
            <a:spLocks noGrp="1"/>
          </p:cNvSpPr>
          <p:nvPr>
            <p:ph type="pic" sz="quarter" idx="50" hasCustomPrompt="1"/>
          </p:nvPr>
        </p:nvSpPr>
        <p:spPr>
          <a:xfrm>
            <a:off x="102147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3" name="Picture Placeholder 2"/>
          <p:cNvSpPr>
            <a:spLocks noGrp="1"/>
          </p:cNvSpPr>
          <p:nvPr>
            <p:ph type="pic" sz="quarter" idx="51" hasCustomPrompt="1"/>
          </p:nvPr>
        </p:nvSpPr>
        <p:spPr>
          <a:xfrm>
            <a:off x="102147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4" name="Picture Placeholder 2"/>
          <p:cNvSpPr>
            <a:spLocks noGrp="1"/>
          </p:cNvSpPr>
          <p:nvPr>
            <p:ph type="pic" sz="quarter" idx="52" hasCustomPrompt="1"/>
          </p:nvPr>
        </p:nvSpPr>
        <p:spPr>
          <a:xfrm>
            <a:off x="6382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5" name="Picture Placeholder 2"/>
          <p:cNvSpPr>
            <a:spLocks noGrp="1"/>
          </p:cNvSpPr>
          <p:nvPr>
            <p:ph type="pic" sz="quarter" idx="53" hasCustomPrompt="1"/>
          </p:nvPr>
        </p:nvSpPr>
        <p:spPr>
          <a:xfrm>
            <a:off x="6382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6" name="Picture Placeholder 2"/>
          <p:cNvSpPr>
            <a:spLocks noGrp="1"/>
          </p:cNvSpPr>
          <p:nvPr>
            <p:ph type="pic" sz="quarter" idx="54" hasCustomPrompt="1"/>
          </p:nvPr>
        </p:nvSpPr>
        <p:spPr>
          <a:xfrm>
            <a:off x="6382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7" name="Picture Placeholder 2"/>
          <p:cNvSpPr>
            <a:spLocks noGrp="1"/>
          </p:cNvSpPr>
          <p:nvPr>
            <p:ph type="pic" sz="quarter" idx="55" hasCustomPrompt="1"/>
          </p:nvPr>
        </p:nvSpPr>
        <p:spPr>
          <a:xfrm>
            <a:off x="6382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8" name="Picture Placeholder 2"/>
          <p:cNvSpPr>
            <a:spLocks noGrp="1"/>
          </p:cNvSpPr>
          <p:nvPr>
            <p:ph type="pic" sz="quarter" idx="56" hasCustomPrompt="1"/>
          </p:nvPr>
        </p:nvSpPr>
        <p:spPr>
          <a:xfrm>
            <a:off x="6382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9" name="Picture Placeholder 2"/>
          <p:cNvSpPr>
            <a:spLocks noGrp="1"/>
          </p:cNvSpPr>
          <p:nvPr>
            <p:ph type="pic" sz="quarter" idx="57" hasCustomPrompt="1"/>
          </p:nvPr>
        </p:nvSpPr>
        <p:spPr>
          <a:xfrm>
            <a:off x="2006325"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0" name="Picture Placeholder 2"/>
          <p:cNvSpPr>
            <a:spLocks noGrp="1"/>
          </p:cNvSpPr>
          <p:nvPr>
            <p:ph type="pic" sz="quarter" idx="58" hasCustomPrompt="1"/>
          </p:nvPr>
        </p:nvSpPr>
        <p:spPr>
          <a:xfrm>
            <a:off x="2006325"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1" name="Picture Placeholder 2"/>
          <p:cNvSpPr>
            <a:spLocks noGrp="1"/>
          </p:cNvSpPr>
          <p:nvPr>
            <p:ph type="pic" sz="quarter" idx="59" hasCustomPrompt="1"/>
          </p:nvPr>
        </p:nvSpPr>
        <p:spPr>
          <a:xfrm>
            <a:off x="2006325"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2" name="Picture Placeholder 2"/>
          <p:cNvSpPr>
            <a:spLocks noGrp="1"/>
          </p:cNvSpPr>
          <p:nvPr>
            <p:ph type="pic" sz="quarter" idx="60" hasCustomPrompt="1"/>
          </p:nvPr>
        </p:nvSpPr>
        <p:spPr>
          <a:xfrm>
            <a:off x="2006325"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3" name="Picture Placeholder 2"/>
          <p:cNvSpPr>
            <a:spLocks noGrp="1"/>
          </p:cNvSpPr>
          <p:nvPr>
            <p:ph type="pic" sz="quarter" idx="61" hasCustomPrompt="1"/>
          </p:nvPr>
        </p:nvSpPr>
        <p:spPr>
          <a:xfrm>
            <a:off x="2006325"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4" name="Picture Placeholder 2"/>
          <p:cNvSpPr>
            <a:spLocks noGrp="1"/>
          </p:cNvSpPr>
          <p:nvPr>
            <p:ph type="pic" sz="quarter" idx="62" hasCustomPrompt="1"/>
          </p:nvPr>
        </p:nvSpPr>
        <p:spPr>
          <a:xfrm>
            <a:off x="3374392"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5" name="Picture Placeholder 2"/>
          <p:cNvSpPr>
            <a:spLocks noGrp="1"/>
          </p:cNvSpPr>
          <p:nvPr>
            <p:ph type="pic" sz="quarter" idx="63" hasCustomPrompt="1"/>
          </p:nvPr>
        </p:nvSpPr>
        <p:spPr>
          <a:xfrm>
            <a:off x="3374392"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6" name="Picture Placeholder 2"/>
          <p:cNvSpPr>
            <a:spLocks noGrp="1"/>
          </p:cNvSpPr>
          <p:nvPr>
            <p:ph type="pic" sz="quarter" idx="64" hasCustomPrompt="1"/>
          </p:nvPr>
        </p:nvSpPr>
        <p:spPr>
          <a:xfrm>
            <a:off x="3374392"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7" name="Picture Placeholder 2"/>
          <p:cNvSpPr>
            <a:spLocks noGrp="1"/>
          </p:cNvSpPr>
          <p:nvPr>
            <p:ph type="pic" sz="quarter" idx="65" hasCustomPrompt="1"/>
          </p:nvPr>
        </p:nvSpPr>
        <p:spPr>
          <a:xfrm>
            <a:off x="3374392"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8" name="Picture Placeholder 2"/>
          <p:cNvSpPr>
            <a:spLocks noGrp="1"/>
          </p:cNvSpPr>
          <p:nvPr>
            <p:ph type="pic" sz="quarter" idx="66" hasCustomPrompt="1"/>
          </p:nvPr>
        </p:nvSpPr>
        <p:spPr>
          <a:xfrm>
            <a:off x="3374392"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9" name="Picture Placeholder 2"/>
          <p:cNvSpPr>
            <a:spLocks noGrp="1"/>
          </p:cNvSpPr>
          <p:nvPr>
            <p:ph type="pic" sz="quarter" idx="67" hasCustomPrompt="1"/>
          </p:nvPr>
        </p:nvSpPr>
        <p:spPr>
          <a:xfrm>
            <a:off x="47424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0" name="Picture Placeholder 2"/>
          <p:cNvSpPr>
            <a:spLocks noGrp="1"/>
          </p:cNvSpPr>
          <p:nvPr>
            <p:ph type="pic" sz="quarter" idx="68" hasCustomPrompt="1"/>
          </p:nvPr>
        </p:nvSpPr>
        <p:spPr>
          <a:xfrm>
            <a:off x="47424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1" name="Picture Placeholder 2"/>
          <p:cNvSpPr>
            <a:spLocks noGrp="1"/>
          </p:cNvSpPr>
          <p:nvPr>
            <p:ph type="pic" sz="quarter" idx="69" hasCustomPrompt="1"/>
          </p:nvPr>
        </p:nvSpPr>
        <p:spPr>
          <a:xfrm>
            <a:off x="47424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2" name="Picture Placeholder 2"/>
          <p:cNvSpPr>
            <a:spLocks noGrp="1"/>
          </p:cNvSpPr>
          <p:nvPr>
            <p:ph type="pic" sz="quarter" idx="70" hasCustomPrompt="1"/>
          </p:nvPr>
        </p:nvSpPr>
        <p:spPr>
          <a:xfrm>
            <a:off x="47424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3" name="Picture Placeholder 2"/>
          <p:cNvSpPr>
            <a:spLocks noGrp="1"/>
          </p:cNvSpPr>
          <p:nvPr>
            <p:ph type="pic" sz="quarter" idx="71" hasCustomPrompt="1"/>
          </p:nvPr>
        </p:nvSpPr>
        <p:spPr>
          <a:xfrm>
            <a:off x="47424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Tree>
    <p:extLst>
      <p:ext uri="{BB962C8B-B14F-4D97-AF65-F5344CB8AC3E}">
        <p14:creationId xmlns:p14="http://schemas.microsoft.com/office/powerpoint/2010/main" val="330763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6" name="Picture Placeholder 7"/>
          <p:cNvSpPr>
            <a:spLocks noGrp="1"/>
          </p:cNvSpPr>
          <p:nvPr>
            <p:ph type="pic" sz="quarter" idx="22"/>
          </p:nvPr>
        </p:nvSpPr>
        <p:spPr>
          <a:xfrm>
            <a:off x="-65963" y="5162234"/>
            <a:ext cx="3072001" cy="1711897"/>
          </a:xfrm>
        </p:spPr>
        <p:txBody>
          <a:bodyPr/>
          <a:lstStyle/>
          <a:p>
            <a:endParaRPr lang="en-US" dirty="0"/>
          </a:p>
        </p:txBody>
      </p:sp>
      <p:sp>
        <p:nvSpPr>
          <p:cNvPr id="17" name="Picture Placeholder 7"/>
          <p:cNvSpPr>
            <a:spLocks noGrp="1"/>
          </p:cNvSpPr>
          <p:nvPr>
            <p:ph type="pic" sz="quarter" idx="23"/>
          </p:nvPr>
        </p:nvSpPr>
        <p:spPr>
          <a:xfrm>
            <a:off x="3015293" y="5162234"/>
            <a:ext cx="3072001" cy="1711897"/>
          </a:xfrm>
        </p:spPr>
        <p:txBody>
          <a:bodyPr/>
          <a:lstStyle/>
          <a:p>
            <a:endParaRPr lang="en-US" dirty="0"/>
          </a:p>
        </p:txBody>
      </p:sp>
      <p:sp>
        <p:nvSpPr>
          <p:cNvPr id="20" name="Picture Placeholder 7"/>
          <p:cNvSpPr>
            <a:spLocks noGrp="1"/>
          </p:cNvSpPr>
          <p:nvPr>
            <p:ph type="pic" sz="quarter" idx="24"/>
          </p:nvPr>
        </p:nvSpPr>
        <p:spPr>
          <a:xfrm>
            <a:off x="6096185" y="5162234"/>
            <a:ext cx="3072001" cy="1711897"/>
          </a:xfrm>
        </p:spPr>
        <p:txBody>
          <a:bodyPr/>
          <a:lstStyle/>
          <a:p>
            <a:endParaRPr lang="en-US" dirty="0"/>
          </a:p>
        </p:txBody>
      </p:sp>
      <p:sp>
        <p:nvSpPr>
          <p:cNvPr id="21" name="Picture Placeholder 7"/>
          <p:cNvSpPr>
            <a:spLocks noGrp="1"/>
          </p:cNvSpPr>
          <p:nvPr>
            <p:ph type="pic" sz="quarter" idx="25"/>
          </p:nvPr>
        </p:nvSpPr>
        <p:spPr>
          <a:xfrm>
            <a:off x="9177440" y="5162234"/>
            <a:ext cx="3072001" cy="1711897"/>
          </a:xfrm>
        </p:spPr>
        <p:txBody>
          <a:bodyPr/>
          <a:lstStyle/>
          <a:p>
            <a:endParaRPr lang="en-US" dirty="0"/>
          </a:p>
        </p:txBody>
      </p:sp>
    </p:spTree>
    <p:extLst>
      <p:ext uri="{BB962C8B-B14F-4D97-AF65-F5344CB8AC3E}">
        <p14:creationId xmlns:p14="http://schemas.microsoft.com/office/powerpoint/2010/main" val="2745291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0" grpId="0"/>
      <p:bldP spid="2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8" name="Title 1"/>
          <p:cNvSpPr>
            <a:spLocks noGrp="1"/>
          </p:cNvSpPr>
          <p:nvPr>
            <p:ph type="ctrTitle"/>
          </p:nvPr>
        </p:nvSpPr>
        <p:spPr>
          <a:xfrm>
            <a:off x="422342" y="5263709"/>
            <a:ext cx="11360903" cy="623434"/>
          </a:xfrm>
        </p:spPr>
        <p:txBody>
          <a:bodyPr>
            <a:noAutofit/>
          </a:bodyPr>
          <a:lstStyle>
            <a:lvl1pPr algn="l">
              <a:defRPr sz="2500"/>
            </a:lvl1pPr>
          </a:lstStyle>
          <a:p>
            <a:r>
              <a:rPr lang="en-US" dirty="0" smtClean="0"/>
              <a:t>Click to edit Master title style</a:t>
            </a:r>
            <a:endParaRPr lang="en-US" dirty="0"/>
          </a:p>
        </p:txBody>
      </p:sp>
      <p:sp>
        <p:nvSpPr>
          <p:cNvPr id="19" name="Subtitle 2"/>
          <p:cNvSpPr>
            <a:spLocks noGrp="1"/>
          </p:cNvSpPr>
          <p:nvPr>
            <p:ph type="subTitle" idx="1"/>
          </p:nvPr>
        </p:nvSpPr>
        <p:spPr>
          <a:xfrm>
            <a:off x="423956" y="5891672"/>
            <a:ext cx="11359287" cy="55843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456295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9325261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8" name="Picture Placeholder 7"/>
          <p:cNvSpPr>
            <a:spLocks noGrp="1"/>
          </p:cNvSpPr>
          <p:nvPr>
            <p:ph type="pic" sz="quarter" idx="10"/>
          </p:nvPr>
        </p:nvSpPr>
        <p:spPr>
          <a:xfrm>
            <a:off x="-74028" y="1"/>
            <a:ext cx="6162509" cy="5155356"/>
          </a:xfrm>
        </p:spPr>
        <p:txBody>
          <a:bodyPr/>
          <a:lstStyle/>
          <a:p>
            <a:endParaRPr lang="en-US" dirty="0"/>
          </a:p>
        </p:txBody>
      </p:sp>
      <p:sp>
        <p:nvSpPr>
          <p:cNvPr id="20" name="Picture Placeholder 7"/>
          <p:cNvSpPr>
            <a:spLocks noGrp="1"/>
          </p:cNvSpPr>
          <p:nvPr>
            <p:ph type="pic" sz="quarter" idx="12"/>
          </p:nvPr>
        </p:nvSpPr>
        <p:spPr>
          <a:xfrm>
            <a:off x="6097374" y="3"/>
            <a:ext cx="3072001" cy="1711897"/>
          </a:xfrm>
        </p:spPr>
        <p:txBody>
          <a:bodyPr/>
          <a:lstStyle/>
          <a:p>
            <a:endParaRPr lang="en-US" dirty="0"/>
          </a:p>
        </p:txBody>
      </p:sp>
      <p:sp>
        <p:nvSpPr>
          <p:cNvPr id="21" name="Picture Placeholder 7"/>
          <p:cNvSpPr>
            <a:spLocks noGrp="1"/>
          </p:cNvSpPr>
          <p:nvPr>
            <p:ph type="pic" sz="quarter" idx="13"/>
          </p:nvPr>
        </p:nvSpPr>
        <p:spPr>
          <a:xfrm>
            <a:off x="9178629" y="3"/>
            <a:ext cx="3072001" cy="1711897"/>
          </a:xfrm>
        </p:spPr>
        <p:txBody>
          <a:bodyPr/>
          <a:lstStyle/>
          <a:p>
            <a:endParaRPr lang="en-US" dirty="0"/>
          </a:p>
        </p:txBody>
      </p:sp>
      <p:sp>
        <p:nvSpPr>
          <p:cNvPr id="24" name="Picture Placeholder 7"/>
          <p:cNvSpPr>
            <a:spLocks noGrp="1"/>
          </p:cNvSpPr>
          <p:nvPr>
            <p:ph type="pic" sz="quarter" idx="16"/>
          </p:nvPr>
        </p:nvSpPr>
        <p:spPr>
          <a:xfrm>
            <a:off x="6097010" y="1721153"/>
            <a:ext cx="3072001" cy="1711897"/>
          </a:xfrm>
        </p:spPr>
        <p:txBody>
          <a:bodyPr/>
          <a:lstStyle/>
          <a:p>
            <a:endParaRPr lang="en-US" dirty="0"/>
          </a:p>
        </p:txBody>
      </p:sp>
      <p:sp>
        <p:nvSpPr>
          <p:cNvPr id="25" name="Picture Placeholder 7"/>
          <p:cNvSpPr>
            <a:spLocks noGrp="1"/>
          </p:cNvSpPr>
          <p:nvPr>
            <p:ph type="pic" sz="quarter" idx="17"/>
          </p:nvPr>
        </p:nvSpPr>
        <p:spPr>
          <a:xfrm>
            <a:off x="9178265" y="1721153"/>
            <a:ext cx="3072001" cy="1711897"/>
          </a:xfrm>
        </p:spPr>
        <p:txBody>
          <a:bodyPr/>
          <a:lstStyle/>
          <a:p>
            <a:endParaRPr lang="en-US" dirty="0"/>
          </a:p>
        </p:txBody>
      </p:sp>
      <p:sp>
        <p:nvSpPr>
          <p:cNvPr id="28" name="Picture Placeholder 7"/>
          <p:cNvSpPr>
            <a:spLocks noGrp="1"/>
          </p:cNvSpPr>
          <p:nvPr>
            <p:ph type="pic" sz="quarter" idx="20"/>
          </p:nvPr>
        </p:nvSpPr>
        <p:spPr>
          <a:xfrm>
            <a:off x="6097738" y="3443462"/>
            <a:ext cx="3072001" cy="1711897"/>
          </a:xfrm>
        </p:spPr>
        <p:txBody>
          <a:bodyPr/>
          <a:lstStyle/>
          <a:p>
            <a:endParaRPr lang="en-US" dirty="0"/>
          </a:p>
        </p:txBody>
      </p:sp>
      <p:sp>
        <p:nvSpPr>
          <p:cNvPr id="29" name="Picture Placeholder 7"/>
          <p:cNvSpPr>
            <a:spLocks noGrp="1"/>
          </p:cNvSpPr>
          <p:nvPr>
            <p:ph type="pic" sz="quarter" idx="21"/>
          </p:nvPr>
        </p:nvSpPr>
        <p:spPr>
          <a:xfrm>
            <a:off x="9178993" y="3443462"/>
            <a:ext cx="3072001" cy="1711897"/>
          </a:xfrm>
        </p:spPr>
        <p:txBody>
          <a:bodyPr/>
          <a:lstStyle/>
          <a:p>
            <a:endParaRPr lang="en-US" dirty="0"/>
          </a:p>
        </p:txBody>
      </p:sp>
      <p:sp>
        <p:nvSpPr>
          <p:cNvPr id="31" name="Subtitle 2"/>
          <p:cNvSpPr>
            <a:spLocks noGrp="1"/>
          </p:cNvSpPr>
          <p:nvPr>
            <p:ph type="subTitle" idx="1"/>
          </p:nvPr>
        </p:nvSpPr>
        <p:spPr>
          <a:xfrm>
            <a:off x="423958" y="5245553"/>
            <a:ext cx="7813796" cy="144843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3" name="TextBox 12"/>
          <p:cNvSpPr txBox="1"/>
          <p:nvPr userDrawn="1"/>
        </p:nvSpPr>
        <p:spPr>
          <a:xfrm>
            <a:off x="9918157"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4752159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0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25" grpId="0"/>
      <p:bldP spid="28" grpId="0"/>
      <p:bldP spid="2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0"/>
            <a:ext cx="3072001" cy="3433048"/>
          </a:xfrm>
        </p:spPr>
        <p:txBody>
          <a:bodyPr/>
          <a:lstStyle/>
          <a:p>
            <a:endParaRPr lang="en-US" dirty="0"/>
          </a:p>
        </p:txBody>
      </p:sp>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3" name="Picture Placeholder 7"/>
          <p:cNvSpPr>
            <a:spLocks noGrp="1"/>
          </p:cNvSpPr>
          <p:nvPr>
            <p:ph type="pic" sz="quarter" idx="15"/>
          </p:nvPr>
        </p:nvSpPr>
        <p:spPr>
          <a:xfrm>
            <a:off x="3016120" y="2"/>
            <a:ext cx="3072001" cy="3433048"/>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6" name="Picture Placeholder 7"/>
          <p:cNvSpPr>
            <a:spLocks noGrp="1"/>
          </p:cNvSpPr>
          <p:nvPr>
            <p:ph type="pic" sz="quarter" idx="18"/>
          </p:nvPr>
        </p:nvSpPr>
        <p:spPr>
          <a:xfrm>
            <a:off x="-64410" y="3443459"/>
            <a:ext cx="3072001" cy="3433048"/>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21" name="Picture Placeholder 7"/>
          <p:cNvSpPr>
            <a:spLocks noGrp="1"/>
          </p:cNvSpPr>
          <p:nvPr>
            <p:ph type="pic" sz="quarter" idx="23"/>
          </p:nvPr>
        </p:nvSpPr>
        <p:spPr>
          <a:xfrm>
            <a:off x="3016482" y="3443461"/>
            <a:ext cx="3072001" cy="3433046"/>
          </a:xfrm>
        </p:spPr>
        <p:txBody>
          <a:bodyPr/>
          <a:lstStyle/>
          <a:p>
            <a:endParaRPr lang="en-US" dirty="0"/>
          </a:p>
        </p:txBody>
      </p:sp>
    </p:spTree>
    <p:extLst>
      <p:ext uri="{BB962C8B-B14F-4D97-AF65-F5344CB8AC3E}">
        <p14:creationId xmlns:p14="http://schemas.microsoft.com/office/powerpoint/2010/main" val="63895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6" grpId="0"/>
      <p:bldP spid="18" grpId="0"/>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19924"/>
            <a:ext cx="3072001" cy="6932705"/>
          </a:xfrm>
        </p:spPr>
        <p:txBody>
          <a:bodyPr/>
          <a:lstStyle/>
          <a:p>
            <a:endParaRPr lang="en-US" dirty="0"/>
          </a:p>
        </p:txBody>
      </p:sp>
      <p:sp>
        <p:nvSpPr>
          <p:cNvPr id="10" name="Picture Placeholder 7"/>
          <p:cNvSpPr>
            <a:spLocks noGrp="1"/>
          </p:cNvSpPr>
          <p:nvPr>
            <p:ph type="pic" sz="quarter" idx="12"/>
          </p:nvPr>
        </p:nvSpPr>
        <p:spPr>
          <a:xfrm>
            <a:off x="6097374" y="-29176"/>
            <a:ext cx="3072001" cy="6941957"/>
          </a:xfrm>
        </p:spPr>
        <p:txBody>
          <a:bodyPr/>
          <a:lstStyle/>
          <a:p>
            <a:endParaRPr lang="en-US" dirty="0"/>
          </a:p>
        </p:txBody>
      </p:sp>
      <p:sp>
        <p:nvSpPr>
          <p:cNvPr id="13" name="Picture Placeholder 7"/>
          <p:cNvSpPr>
            <a:spLocks noGrp="1"/>
          </p:cNvSpPr>
          <p:nvPr>
            <p:ph type="pic" sz="quarter" idx="15"/>
          </p:nvPr>
        </p:nvSpPr>
        <p:spPr>
          <a:xfrm>
            <a:off x="3016120" y="-19921"/>
            <a:ext cx="3072001" cy="6932704"/>
          </a:xfrm>
        </p:spPr>
        <p:txBody>
          <a:bodyPr/>
          <a:lstStyle/>
          <a:p>
            <a:endParaRPr lang="en-US" dirty="0"/>
          </a:p>
        </p:txBody>
      </p:sp>
      <p:sp>
        <p:nvSpPr>
          <p:cNvPr id="15" name="Picture Placeholder 7"/>
          <p:cNvSpPr>
            <a:spLocks noGrp="1"/>
          </p:cNvSpPr>
          <p:nvPr>
            <p:ph type="pic" sz="quarter" idx="17"/>
          </p:nvPr>
        </p:nvSpPr>
        <p:spPr>
          <a:xfrm>
            <a:off x="9178265" y="-19920"/>
            <a:ext cx="3072001" cy="6932702"/>
          </a:xfrm>
        </p:spPr>
        <p:txBody>
          <a:bodyPr/>
          <a:lstStyle/>
          <a:p>
            <a:endParaRPr lang="en-US" dirty="0"/>
          </a:p>
        </p:txBody>
      </p:sp>
    </p:spTree>
    <p:extLst>
      <p:ext uri="{BB962C8B-B14F-4D97-AF65-F5344CB8AC3E}">
        <p14:creationId xmlns:p14="http://schemas.microsoft.com/office/powerpoint/2010/main" val="22859793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1" y="-19214"/>
            <a:ext cx="6094629" cy="6951392"/>
          </a:xfrm>
        </p:spPr>
        <p:txBody>
          <a:bodyPr/>
          <a:lstStyle/>
          <a:p>
            <a:endParaRPr lang="en-US" dirty="0"/>
          </a:p>
        </p:txBody>
      </p:sp>
      <p:sp>
        <p:nvSpPr>
          <p:cNvPr id="13" name="Picture Placeholder 7"/>
          <p:cNvSpPr>
            <a:spLocks noGrp="1"/>
          </p:cNvSpPr>
          <p:nvPr>
            <p:ph type="pic" sz="quarter" idx="15"/>
          </p:nvPr>
        </p:nvSpPr>
        <p:spPr>
          <a:xfrm>
            <a:off x="2" y="1"/>
            <a:ext cx="6088117" cy="6932705"/>
          </a:xfrm>
        </p:spPr>
        <p:txBody>
          <a:bodyPr/>
          <a:lstStyle/>
          <a:p>
            <a:endParaRPr lang="en-US" dirty="0"/>
          </a:p>
        </p:txBody>
      </p:sp>
    </p:spTree>
    <p:extLst>
      <p:ext uri="{BB962C8B-B14F-4D97-AF65-F5344CB8AC3E}">
        <p14:creationId xmlns:p14="http://schemas.microsoft.com/office/powerpoint/2010/main" val="37606767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23955" y="5352816"/>
            <a:ext cx="5258120" cy="98929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3"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4" name="TextBox 13"/>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6310163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22" name="Picture Placeholder 7"/>
          <p:cNvSpPr>
            <a:spLocks noGrp="1"/>
          </p:cNvSpPr>
          <p:nvPr>
            <p:ph type="pic" sz="quarter" idx="22"/>
          </p:nvPr>
        </p:nvSpPr>
        <p:spPr>
          <a:xfrm>
            <a:off x="-8889" y="5164612"/>
            <a:ext cx="6096279" cy="1711897"/>
          </a:xfrm>
        </p:spPr>
        <p:txBody>
          <a:bodyPr/>
          <a:lstStyle/>
          <a:p>
            <a:endParaRPr lang="en-US" dirty="0"/>
          </a:p>
        </p:txBody>
      </p:sp>
      <p:sp>
        <p:nvSpPr>
          <p:cNvPr id="24" name="Picture Placeholder 7"/>
          <p:cNvSpPr>
            <a:spLocks noGrp="1"/>
          </p:cNvSpPr>
          <p:nvPr>
            <p:ph type="pic" sz="quarter" idx="24"/>
          </p:nvPr>
        </p:nvSpPr>
        <p:spPr>
          <a:xfrm>
            <a:off x="6097374" y="5164612"/>
            <a:ext cx="6094993" cy="1711897"/>
          </a:xfrm>
        </p:spPr>
        <p:txBody>
          <a:bodyPr/>
          <a:lstStyle/>
          <a:p>
            <a:endParaRPr lang="en-US" dirty="0"/>
          </a:p>
        </p:txBody>
      </p:sp>
    </p:spTree>
    <p:extLst>
      <p:ext uri="{BB962C8B-B14F-4D97-AF65-F5344CB8AC3E}">
        <p14:creationId xmlns:p14="http://schemas.microsoft.com/office/powerpoint/2010/main" val="5619810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0"/>
                                  </p:stCondLst>
                                  <p:endCondLst>
                                    <p:cond evt="begin" delay="0">
                                      <p:tn val="36"/>
                                    </p:cond>
                                  </p:end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11" name="Title 1"/>
          <p:cNvSpPr>
            <a:spLocks noGrp="1"/>
          </p:cNvSpPr>
          <p:nvPr>
            <p:ph type="ctrTitle"/>
          </p:nvPr>
        </p:nvSpPr>
        <p:spPr>
          <a:xfrm>
            <a:off x="422342" y="5263709"/>
            <a:ext cx="7858108" cy="623434"/>
          </a:xfrm>
        </p:spPr>
        <p:txBody>
          <a:bodyPr>
            <a:noAutofit/>
          </a:bodyPr>
          <a:lstStyle>
            <a:lvl1pPr algn="l">
              <a:defRPr sz="2500"/>
            </a:lvl1pPr>
          </a:lstStyle>
          <a:p>
            <a:r>
              <a:rPr lang="en-US" dirty="0" smtClean="0"/>
              <a:t>Click to edit Master title style</a:t>
            </a:r>
            <a:endParaRPr lang="en-US" dirty="0"/>
          </a:p>
        </p:txBody>
      </p:sp>
      <p:sp>
        <p:nvSpPr>
          <p:cNvPr id="13" name="Subtitle 2"/>
          <p:cNvSpPr>
            <a:spLocks noGrp="1"/>
          </p:cNvSpPr>
          <p:nvPr>
            <p:ph type="subTitle" idx="1"/>
          </p:nvPr>
        </p:nvSpPr>
        <p:spPr>
          <a:xfrm>
            <a:off x="423958" y="5902685"/>
            <a:ext cx="7856991" cy="6142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2"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extBox 16"/>
          <p:cNvSpPr txBox="1"/>
          <p:nvPr userDrawn="1"/>
        </p:nvSpPr>
        <p:spPr>
          <a:xfrm>
            <a:off x="9918157" y="6571219"/>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998761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64774" y="0"/>
            <a:ext cx="3072001" cy="3433048"/>
          </a:xfrm>
        </p:spPr>
        <p:txBody>
          <a:bodyPr/>
          <a:lstStyle/>
          <a:p>
            <a:endParaRPr lang="en-US" dirty="0"/>
          </a:p>
        </p:txBody>
      </p:sp>
      <p:sp>
        <p:nvSpPr>
          <p:cNvPr id="6" name="Picture Placeholder 7"/>
          <p:cNvSpPr>
            <a:spLocks noGrp="1"/>
          </p:cNvSpPr>
          <p:nvPr>
            <p:ph type="pic" sz="quarter" idx="15"/>
          </p:nvPr>
        </p:nvSpPr>
        <p:spPr>
          <a:xfrm>
            <a:off x="3016120" y="2"/>
            <a:ext cx="3072001" cy="3433048"/>
          </a:xfrm>
        </p:spPr>
        <p:txBody>
          <a:bodyPr/>
          <a:lstStyle/>
          <a:p>
            <a:endParaRPr lang="en-US" dirty="0"/>
          </a:p>
        </p:txBody>
      </p:sp>
      <p:sp>
        <p:nvSpPr>
          <p:cNvPr id="7" name="Picture Placeholder 7"/>
          <p:cNvSpPr>
            <a:spLocks noGrp="1"/>
          </p:cNvSpPr>
          <p:nvPr>
            <p:ph type="pic" sz="quarter" idx="18"/>
          </p:nvPr>
        </p:nvSpPr>
        <p:spPr>
          <a:xfrm>
            <a:off x="-64410" y="3443459"/>
            <a:ext cx="3072001" cy="3433048"/>
          </a:xfrm>
        </p:spPr>
        <p:txBody>
          <a:bodyPr/>
          <a:lstStyle/>
          <a:p>
            <a:endParaRPr lang="en-US" dirty="0"/>
          </a:p>
        </p:txBody>
      </p:sp>
      <p:sp>
        <p:nvSpPr>
          <p:cNvPr id="8" name="Picture Placeholder 7"/>
          <p:cNvSpPr>
            <a:spLocks noGrp="1"/>
          </p:cNvSpPr>
          <p:nvPr>
            <p:ph type="pic" sz="quarter" idx="23"/>
          </p:nvPr>
        </p:nvSpPr>
        <p:spPr>
          <a:xfrm>
            <a:off x="3016482" y="3443461"/>
            <a:ext cx="3072001" cy="3433046"/>
          </a:xfrm>
        </p:spPr>
        <p:txBody>
          <a:bodyPr/>
          <a:lstStyle/>
          <a:p>
            <a:endParaRPr lang="en-US" dirty="0"/>
          </a:p>
        </p:txBody>
      </p:sp>
      <p:sp>
        <p:nvSpPr>
          <p:cNvPr id="9" name="Title 1"/>
          <p:cNvSpPr>
            <a:spLocks noGrp="1"/>
          </p:cNvSpPr>
          <p:nvPr>
            <p:ph type="ctrTitle"/>
          </p:nvPr>
        </p:nvSpPr>
        <p:spPr>
          <a:xfrm>
            <a:off x="6284242" y="2072030"/>
            <a:ext cx="5299945" cy="1371433"/>
          </a:xfrm>
        </p:spPr>
        <p:txBody>
          <a:bodyPr anchor="b">
            <a:noAutofit/>
          </a:bodyPr>
          <a:lstStyle>
            <a:lvl1pPr algn="l">
              <a:defRPr sz="2500"/>
            </a:lvl1pPr>
          </a:lstStyle>
          <a:p>
            <a:r>
              <a:rPr lang="en-US" dirty="0" smtClean="0"/>
              <a:t>Click to edit Master title style</a:t>
            </a:r>
            <a:endParaRPr lang="en-US" dirty="0"/>
          </a:p>
        </p:txBody>
      </p:sp>
      <p:sp>
        <p:nvSpPr>
          <p:cNvPr id="10" name="Subtitle 2"/>
          <p:cNvSpPr>
            <a:spLocks noGrp="1"/>
          </p:cNvSpPr>
          <p:nvPr>
            <p:ph type="subTitle" idx="1"/>
          </p:nvPr>
        </p:nvSpPr>
        <p:spPr>
          <a:xfrm>
            <a:off x="6285427" y="3449131"/>
            <a:ext cx="5299191" cy="140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9918157" y="659254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133222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8317260" y="0"/>
            <a:ext cx="3904625" cy="6858000"/>
          </a:xfrm>
        </p:spPr>
        <p:txBody>
          <a:bodyPr/>
          <a:lstStyle>
            <a:lvl1pPr marL="0" indent="0">
              <a:buNone/>
              <a:defRPr/>
            </a:lvl1pPr>
          </a:lstStyle>
          <a:p>
            <a:endParaRPr lang="en-US"/>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456760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016966" y="1625555"/>
            <a:ext cx="404518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4"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6" name="Text Placeholder 18"/>
          <p:cNvSpPr>
            <a:spLocks noGrp="1"/>
          </p:cNvSpPr>
          <p:nvPr>
            <p:ph type="body" sz="quarter" idx="21"/>
          </p:nvPr>
        </p:nvSpPr>
        <p:spPr>
          <a:xfrm>
            <a:off x="8709986" y="1625555"/>
            <a:ext cx="305885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Picture Placeholder 2"/>
          <p:cNvSpPr>
            <a:spLocks noGrp="1"/>
          </p:cNvSpPr>
          <p:nvPr>
            <p:ph type="pic" sz="quarter" idx="22"/>
          </p:nvPr>
        </p:nvSpPr>
        <p:spPr>
          <a:xfrm>
            <a:off x="423334" y="1625601"/>
            <a:ext cx="2912533" cy="5242984"/>
          </a:xfrm>
        </p:spPr>
        <p:txBody>
          <a:bodyPr/>
          <a:lstStyle/>
          <a:p>
            <a:endParaRPr lang="en-US"/>
          </a:p>
        </p:txBody>
      </p:sp>
      <p:sp>
        <p:nvSpPr>
          <p:cNvPr id="10" name="TextBox 9"/>
          <p:cNvSpPr txBox="1"/>
          <p:nvPr userDrawn="1"/>
        </p:nvSpPr>
        <p:spPr>
          <a:xfrm>
            <a:off x="10083525" y="6573830"/>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9659277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7793448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20" name="Text Placeholder 18"/>
          <p:cNvSpPr>
            <a:spLocks noGrp="1"/>
          </p:cNvSpPr>
          <p:nvPr>
            <p:ph type="body" sz="quarter" idx="17"/>
          </p:nvPr>
        </p:nvSpPr>
        <p:spPr>
          <a:xfrm>
            <a:off x="423333"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ext Placeholder 18"/>
          <p:cNvSpPr>
            <a:spLocks noGrp="1"/>
          </p:cNvSpPr>
          <p:nvPr>
            <p:ph type="body" sz="quarter" idx="18"/>
          </p:nvPr>
        </p:nvSpPr>
        <p:spPr>
          <a:xfrm>
            <a:off x="4303060"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ext Placeholder 18"/>
          <p:cNvSpPr>
            <a:spLocks noGrp="1"/>
          </p:cNvSpPr>
          <p:nvPr>
            <p:ph type="body" sz="quarter" idx="19"/>
          </p:nvPr>
        </p:nvSpPr>
        <p:spPr>
          <a:xfrm>
            <a:off x="8187765"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Picture Placeholder 2"/>
          <p:cNvSpPr>
            <a:spLocks noGrp="1"/>
          </p:cNvSpPr>
          <p:nvPr>
            <p:ph type="pic" sz="quarter" idx="23"/>
          </p:nvPr>
        </p:nvSpPr>
        <p:spPr>
          <a:xfrm>
            <a:off x="8064503" y="4472896"/>
            <a:ext cx="4127500" cy="1892300"/>
          </a:xfrm>
        </p:spPr>
        <p:txBody>
          <a:bodyPr/>
          <a:lstStyle/>
          <a:p>
            <a:endParaRPr lang="en-US"/>
          </a:p>
        </p:txBody>
      </p:sp>
      <p:sp>
        <p:nvSpPr>
          <p:cNvPr id="23" name="Picture Placeholder 2"/>
          <p:cNvSpPr>
            <a:spLocks noGrp="1"/>
          </p:cNvSpPr>
          <p:nvPr>
            <p:ph type="pic" sz="quarter" idx="24"/>
          </p:nvPr>
        </p:nvSpPr>
        <p:spPr>
          <a:xfrm>
            <a:off x="9257" y="4472518"/>
            <a:ext cx="4127500" cy="1892300"/>
          </a:xfrm>
        </p:spPr>
        <p:txBody>
          <a:bodyPr/>
          <a:lstStyle/>
          <a:p>
            <a:endParaRPr lang="en-US"/>
          </a:p>
        </p:txBody>
      </p:sp>
      <p:sp>
        <p:nvSpPr>
          <p:cNvPr id="24" name="Picture Placeholder 2"/>
          <p:cNvSpPr>
            <a:spLocks noGrp="1"/>
          </p:cNvSpPr>
          <p:nvPr>
            <p:ph type="pic" sz="quarter" idx="25"/>
          </p:nvPr>
        </p:nvSpPr>
        <p:spPr>
          <a:xfrm>
            <a:off x="4146007" y="4472140"/>
            <a:ext cx="3914560" cy="1892300"/>
          </a:xfrm>
        </p:spPr>
        <p:txBody>
          <a:bodyPr/>
          <a:lstStyle/>
          <a:p>
            <a:endParaRPr lang="en-US"/>
          </a:p>
        </p:txBody>
      </p:sp>
      <p:sp>
        <p:nvSpPr>
          <p:cNvPr id="13" name="TextBox 12"/>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32169002"/>
      </p:ext>
    </p:extLst>
  </p:cSld>
  <p:clrMapOvr>
    <a:masterClrMapping/>
  </p:clrMapOvr>
  <p:transition spd="slow">
    <p:pu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ubtitle 2"/>
          <p:cNvSpPr>
            <a:spLocks noGrp="1"/>
          </p:cNvSpPr>
          <p:nvPr>
            <p:ph type="subTitle" idx="1"/>
          </p:nvPr>
        </p:nvSpPr>
        <p:spPr>
          <a:xfrm>
            <a:off x="423958" y="3099159"/>
            <a:ext cx="11319809" cy="675706"/>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 name="Picture Placeholder 2"/>
          <p:cNvSpPr>
            <a:spLocks noGrp="1"/>
          </p:cNvSpPr>
          <p:nvPr>
            <p:ph type="pic" sz="quarter" idx="21"/>
          </p:nvPr>
        </p:nvSpPr>
        <p:spPr>
          <a:xfrm>
            <a:off x="0" y="1"/>
            <a:ext cx="12192000" cy="2868084"/>
          </a:xfrm>
        </p:spPr>
        <p:txBody>
          <a:bodyPr/>
          <a:lstStyle/>
          <a:p>
            <a:endParaRPr lang="en-US"/>
          </a:p>
        </p:txBody>
      </p:sp>
      <p:sp>
        <p:nvSpPr>
          <p:cNvPr id="11" name="TextBox 10"/>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757943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8"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Picture Placeholder 2"/>
          <p:cNvSpPr>
            <a:spLocks noGrp="1"/>
          </p:cNvSpPr>
          <p:nvPr>
            <p:ph type="pic" sz="quarter" idx="23"/>
          </p:nvPr>
        </p:nvSpPr>
        <p:spPr>
          <a:xfrm>
            <a:off x="8055250" y="1961365"/>
            <a:ext cx="4127500" cy="1892300"/>
          </a:xfrm>
        </p:spPr>
        <p:txBody>
          <a:bodyPr/>
          <a:lstStyle/>
          <a:p>
            <a:endParaRPr lang="en-US"/>
          </a:p>
        </p:txBody>
      </p:sp>
      <p:sp>
        <p:nvSpPr>
          <p:cNvPr id="20" name="Picture Placeholder 2"/>
          <p:cNvSpPr>
            <a:spLocks noGrp="1"/>
          </p:cNvSpPr>
          <p:nvPr>
            <p:ph type="pic" sz="quarter" idx="24"/>
          </p:nvPr>
        </p:nvSpPr>
        <p:spPr>
          <a:xfrm>
            <a:off x="3" y="1960988"/>
            <a:ext cx="4127500" cy="1892300"/>
          </a:xfrm>
        </p:spPr>
        <p:txBody>
          <a:bodyPr/>
          <a:lstStyle/>
          <a:p>
            <a:endParaRPr lang="en-US"/>
          </a:p>
        </p:txBody>
      </p:sp>
      <p:sp>
        <p:nvSpPr>
          <p:cNvPr id="21" name="Picture Placeholder 2"/>
          <p:cNvSpPr>
            <a:spLocks noGrp="1"/>
          </p:cNvSpPr>
          <p:nvPr>
            <p:ph type="pic" sz="quarter" idx="25"/>
          </p:nvPr>
        </p:nvSpPr>
        <p:spPr>
          <a:xfrm>
            <a:off x="4136753" y="1960609"/>
            <a:ext cx="3914560" cy="1892300"/>
          </a:xfrm>
        </p:spPr>
        <p:txBody>
          <a:bodyPr/>
          <a:lstStyle/>
          <a:p>
            <a:endParaRPr lang="en-US"/>
          </a:p>
        </p:txBody>
      </p:sp>
      <p:sp>
        <p:nvSpPr>
          <p:cNvPr id="13" name="TextBox 12"/>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7818559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960" y="4803733"/>
            <a:ext cx="5551969"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02839" y="4803733"/>
            <a:ext cx="5566567"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44052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30425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0283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9773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2"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extBox 16"/>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49516762"/>
      </p:ext>
    </p:extLst>
  </p:cSld>
  <p:clrMapOvr>
    <a:masterClrMapping/>
  </p:clrMapOvr>
  <p:transition spd="slow">
    <p:push/>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7313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49542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645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20"/>
          </p:nvPr>
        </p:nvSpPr>
        <p:spPr>
          <a:xfrm>
            <a:off x="9029907"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7313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49542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645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29907"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3"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4"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7"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extBox 17"/>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873112344"/>
      </p:ext>
    </p:extLst>
  </p:cSld>
  <p:clrMapOvr>
    <a:masterClrMapping/>
  </p:clrMapOvr>
  <p:transition spd="slow">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5" name="Picture Placeholder 2"/>
          <p:cNvSpPr>
            <a:spLocks noGrp="1"/>
          </p:cNvSpPr>
          <p:nvPr>
            <p:ph type="pic" sz="quarter" idx="29" hasCustomPrompt="1"/>
          </p:nvPr>
        </p:nvSpPr>
        <p:spPr>
          <a:xfrm>
            <a:off x="-8467"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6" name="Picture Placeholder 2"/>
          <p:cNvSpPr>
            <a:spLocks noGrp="1"/>
          </p:cNvSpPr>
          <p:nvPr>
            <p:ph type="pic" sz="quarter" idx="30" hasCustomPrompt="1"/>
          </p:nvPr>
        </p:nvSpPr>
        <p:spPr>
          <a:xfrm>
            <a:off x="3045202"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7" name="Picture Placeholder 2"/>
          <p:cNvSpPr>
            <a:spLocks noGrp="1"/>
          </p:cNvSpPr>
          <p:nvPr>
            <p:ph type="pic" sz="quarter" idx="31" hasCustomPrompt="1"/>
          </p:nvPr>
        </p:nvSpPr>
        <p:spPr>
          <a:xfrm>
            <a:off x="6108830"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8" name="Picture Placeholder 2"/>
          <p:cNvSpPr>
            <a:spLocks noGrp="1"/>
          </p:cNvSpPr>
          <p:nvPr>
            <p:ph type="pic" sz="quarter" idx="32" hasCustomPrompt="1"/>
          </p:nvPr>
        </p:nvSpPr>
        <p:spPr>
          <a:xfrm>
            <a:off x="9172458"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9" name="Text Placeholder 18"/>
          <p:cNvSpPr>
            <a:spLocks noGrp="1"/>
          </p:cNvSpPr>
          <p:nvPr>
            <p:ph type="body" sz="quarter" idx="17"/>
          </p:nvPr>
        </p:nvSpPr>
        <p:spPr>
          <a:xfrm>
            <a:off x="-996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33"/>
          </p:nvPr>
        </p:nvSpPr>
        <p:spPr>
          <a:xfrm>
            <a:off x="304645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34"/>
          </p:nvPr>
        </p:nvSpPr>
        <p:spPr>
          <a:xfrm>
            <a:off x="6108830"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35"/>
          </p:nvPr>
        </p:nvSpPr>
        <p:spPr>
          <a:xfrm>
            <a:off x="9170965"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0"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1"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4"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extBox 14"/>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890714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5" name="Picture Placeholder 2"/>
          <p:cNvSpPr>
            <a:spLocks noGrp="1"/>
          </p:cNvSpPr>
          <p:nvPr>
            <p:ph type="pic" sz="quarter" idx="32" hasCustomPrompt="1"/>
          </p:nvPr>
        </p:nvSpPr>
        <p:spPr>
          <a:xfrm>
            <a:off x="67153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 name="Picture Placeholder 2"/>
          <p:cNvSpPr>
            <a:spLocks noGrp="1"/>
          </p:cNvSpPr>
          <p:nvPr>
            <p:ph type="pic" sz="quarter" idx="33" hasCustomPrompt="1"/>
          </p:nvPr>
        </p:nvSpPr>
        <p:spPr>
          <a:xfrm>
            <a:off x="67153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7" name="Picture Placeholder 2"/>
          <p:cNvSpPr>
            <a:spLocks noGrp="1"/>
          </p:cNvSpPr>
          <p:nvPr>
            <p:ph type="pic" sz="quarter" idx="34" hasCustomPrompt="1"/>
          </p:nvPr>
        </p:nvSpPr>
        <p:spPr>
          <a:xfrm>
            <a:off x="67153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8" name="Picture Placeholder 2"/>
          <p:cNvSpPr>
            <a:spLocks noGrp="1"/>
          </p:cNvSpPr>
          <p:nvPr>
            <p:ph type="pic" sz="quarter" idx="35" hasCustomPrompt="1"/>
          </p:nvPr>
        </p:nvSpPr>
        <p:spPr>
          <a:xfrm>
            <a:off x="67153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9" name="Picture Placeholder 2"/>
          <p:cNvSpPr>
            <a:spLocks noGrp="1"/>
          </p:cNvSpPr>
          <p:nvPr>
            <p:ph type="pic" sz="quarter" idx="36" hasCustomPrompt="1"/>
          </p:nvPr>
        </p:nvSpPr>
        <p:spPr>
          <a:xfrm>
            <a:off x="67153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0" name="Picture Placeholder 2"/>
          <p:cNvSpPr>
            <a:spLocks noGrp="1"/>
          </p:cNvSpPr>
          <p:nvPr>
            <p:ph type="pic" sz="quarter" idx="37" hasCustomPrompt="1"/>
          </p:nvPr>
        </p:nvSpPr>
        <p:spPr>
          <a:xfrm>
            <a:off x="80833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2" name="Picture Placeholder 2"/>
          <p:cNvSpPr>
            <a:spLocks noGrp="1"/>
          </p:cNvSpPr>
          <p:nvPr>
            <p:ph type="pic" sz="quarter" idx="38" hasCustomPrompt="1"/>
          </p:nvPr>
        </p:nvSpPr>
        <p:spPr>
          <a:xfrm>
            <a:off x="80833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3" name="Picture Placeholder 2"/>
          <p:cNvSpPr>
            <a:spLocks noGrp="1"/>
          </p:cNvSpPr>
          <p:nvPr>
            <p:ph type="pic" sz="quarter" idx="39" hasCustomPrompt="1"/>
          </p:nvPr>
        </p:nvSpPr>
        <p:spPr>
          <a:xfrm>
            <a:off x="80833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4" name="Picture Placeholder 2"/>
          <p:cNvSpPr>
            <a:spLocks noGrp="1"/>
          </p:cNvSpPr>
          <p:nvPr>
            <p:ph type="pic" sz="quarter" idx="40" hasCustomPrompt="1"/>
          </p:nvPr>
        </p:nvSpPr>
        <p:spPr>
          <a:xfrm>
            <a:off x="80833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5" name="Picture Placeholder 2"/>
          <p:cNvSpPr>
            <a:spLocks noGrp="1"/>
          </p:cNvSpPr>
          <p:nvPr>
            <p:ph type="pic" sz="quarter" idx="41" hasCustomPrompt="1"/>
          </p:nvPr>
        </p:nvSpPr>
        <p:spPr>
          <a:xfrm>
            <a:off x="80833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6" name="Picture Placeholder 2"/>
          <p:cNvSpPr>
            <a:spLocks noGrp="1"/>
          </p:cNvSpPr>
          <p:nvPr>
            <p:ph type="pic" sz="quarter" idx="42" hasCustomPrompt="1"/>
          </p:nvPr>
        </p:nvSpPr>
        <p:spPr>
          <a:xfrm>
            <a:off x="94514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7" name="Picture Placeholder 2"/>
          <p:cNvSpPr>
            <a:spLocks noGrp="1"/>
          </p:cNvSpPr>
          <p:nvPr>
            <p:ph type="pic" sz="quarter" idx="43" hasCustomPrompt="1"/>
          </p:nvPr>
        </p:nvSpPr>
        <p:spPr>
          <a:xfrm>
            <a:off x="94514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44" hasCustomPrompt="1"/>
          </p:nvPr>
        </p:nvSpPr>
        <p:spPr>
          <a:xfrm>
            <a:off x="94514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5" hasCustomPrompt="1"/>
          </p:nvPr>
        </p:nvSpPr>
        <p:spPr>
          <a:xfrm>
            <a:off x="94514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6" hasCustomPrompt="1"/>
          </p:nvPr>
        </p:nvSpPr>
        <p:spPr>
          <a:xfrm>
            <a:off x="94514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7" hasCustomPrompt="1"/>
          </p:nvPr>
        </p:nvSpPr>
        <p:spPr>
          <a:xfrm>
            <a:off x="10819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8" hasCustomPrompt="1"/>
          </p:nvPr>
        </p:nvSpPr>
        <p:spPr>
          <a:xfrm>
            <a:off x="10819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49" hasCustomPrompt="1"/>
          </p:nvPr>
        </p:nvSpPr>
        <p:spPr>
          <a:xfrm>
            <a:off x="10819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0" hasCustomPrompt="1"/>
          </p:nvPr>
        </p:nvSpPr>
        <p:spPr>
          <a:xfrm>
            <a:off x="10819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1" hasCustomPrompt="1"/>
          </p:nvPr>
        </p:nvSpPr>
        <p:spPr>
          <a:xfrm>
            <a:off x="10819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Tree>
    <p:extLst>
      <p:ext uri="{BB962C8B-B14F-4D97-AF65-F5344CB8AC3E}">
        <p14:creationId xmlns:p14="http://schemas.microsoft.com/office/powerpoint/2010/main" val="8769518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17" name="Picture Placeholder 2"/>
          <p:cNvSpPr>
            <a:spLocks noGrp="1"/>
          </p:cNvSpPr>
          <p:nvPr>
            <p:ph type="pic" sz="quarter" idx="32" hasCustomPrompt="1"/>
          </p:nvPr>
        </p:nvSpPr>
        <p:spPr>
          <a:xfrm>
            <a:off x="-78956"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37" hasCustomPrompt="1"/>
          </p:nvPr>
        </p:nvSpPr>
        <p:spPr>
          <a:xfrm>
            <a:off x="129312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2" hasCustomPrompt="1"/>
          </p:nvPr>
        </p:nvSpPr>
        <p:spPr>
          <a:xfrm>
            <a:off x="2665207"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7" hasCustomPrompt="1"/>
          </p:nvPr>
        </p:nvSpPr>
        <p:spPr>
          <a:xfrm>
            <a:off x="4037288"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8" hasCustomPrompt="1"/>
          </p:nvPr>
        </p:nvSpPr>
        <p:spPr>
          <a:xfrm>
            <a:off x="5409369"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9" hasCustomPrompt="1"/>
          </p:nvPr>
        </p:nvSpPr>
        <p:spPr>
          <a:xfrm>
            <a:off x="6781451"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50" hasCustomPrompt="1"/>
          </p:nvPr>
        </p:nvSpPr>
        <p:spPr>
          <a:xfrm>
            <a:off x="8153532"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1" hasCustomPrompt="1"/>
          </p:nvPr>
        </p:nvSpPr>
        <p:spPr>
          <a:xfrm>
            <a:off x="9525613"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2" hasCustomPrompt="1"/>
          </p:nvPr>
        </p:nvSpPr>
        <p:spPr>
          <a:xfrm>
            <a:off x="1089769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53" hasCustomPrompt="1"/>
          </p:nvPr>
        </p:nvSpPr>
        <p:spPr>
          <a:xfrm>
            <a:off x="-74942"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54" hasCustomPrompt="1"/>
          </p:nvPr>
        </p:nvSpPr>
        <p:spPr>
          <a:xfrm>
            <a:off x="1297140"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55" hasCustomPrompt="1"/>
          </p:nvPr>
        </p:nvSpPr>
        <p:spPr>
          <a:xfrm>
            <a:off x="2669221"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56" hasCustomPrompt="1"/>
          </p:nvPr>
        </p:nvSpPr>
        <p:spPr>
          <a:xfrm>
            <a:off x="4041303"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57" hasCustomPrompt="1"/>
          </p:nvPr>
        </p:nvSpPr>
        <p:spPr>
          <a:xfrm>
            <a:off x="5413384"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58" hasCustomPrompt="1"/>
          </p:nvPr>
        </p:nvSpPr>
        <p:spPr>
          <a:xfrm>
            <a:off x="678546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59" hasCustomPrompt="1"/>
          </p:nvPr>
        </p:nvSpPr>
        <p:spPr>
          <a:xfrm>
            <a:off x="8157547"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60" hasCustomPrompt="1"/>
          </p:nvPr>
        </p:nvSpPr>
        <p:spPr>
          <a:xfrm>
            <a:off x="9529628"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61" hasCustomPrompt="1"/>
          </p:nvPr>
        </p:nvSpPr>
        <p:spPr>
          <a:xfrm>
            <a:off x="1089769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4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Tree>
    <p:extLst>
      <p:ext uri="{BB962C8B-B14F-4D97-AF65-F5344CB8AC3E}">
        <p14:creationId xmlns:p14="http://schemas.microsoft.com/office/powerpoint/2010/main" val="40143873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1313134626"/>
      </p:ext>
    </p:extLst>
  </p:cSld>
  <p:clrMapOvr>
    <a:masterClrMapping/>
  </p:clrMapOvr>
  <p:transition spd="slow">
    <p:push/>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Tree>
    <p:extLst>
      <p:ext uri="{BB962C8B-B14F-4D97-AF65-F5344CB8AC3E}">
        <p14:creationId xmlns:p14="http://schemas.microsoft.com/office/powerpoint/2010/main" val="1630728338"/>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7022827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7" name="Slide Number Placeholder 5"/>
          <p:cNvSpPr txBox="1">
            <a:spLocks/>
          </p:cNvSpPr>
          <p:nvPr userDrawn="1"/>
        </p:nvSpPr>
        <p:spPr>
          <a:xfrm>
            <a:off x="8857578" y="6482331"/>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extBox 7"/>
          <p:cNvSpPr txBox="1"/>
          <p:nvPr userDrawn="1"/>
        </p:nvSpPr>
        <p:spPr>
          <a:xfrm>
            <a:off x="9919370" y="6582920"/>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345085353"/>
      </p:ext>
    </p:extLst>
  </p:cSld>
  <p:clrMapOvr>
    <a:masterClrMapping/>
  </p:clrMapOvr>
  <p:transition spd="slow">
    <p:push/>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9" name="Slide Number Placeholder 5"/>
          <p:cNvSpPr txBox="1">
            <a:spLocks/>
          </p:cNvSpPr>
          <p:nvPr userDrawn="1"/>
        </p:nvSpPr>
        <p:spPr>
          <a:xfrm>
            <a:off x="4641986" y="6478964"/>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56985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24670958"/>
      </p:ext>
    </p:extLst>
  </p:cSld>
  <p:clrMapOvr>
    <a:masterClrMapping/>
  </p:clrMapOvr>
  <p:transition spd="slow">
    <p:push/>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4299" y="3463"/>
            <a:ext cx="12196299" cy="4604222"/>
          </a:xfrm>
        </p:spPr>
        <p:txBody>
          <a:bodyPr/>
          <a:lstStyle>
            <a:lvl1pPr marL="0" indent="0">
              <a:buNone/>
              <a:defRPr/>
            </a:lvl1pPr>
          </a:lstStyle>
          <a:p>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631208740"/>
      </p:ext>
    </p:extLst>
  </p:cSld>
  <p:clrMapOvr>
    <a:masterClrMapping/>
  </p:clrMapOvr>
  <p:transition spd="slow">
    <p:push/>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693262" y="1775475"/>
            <a:ext cx="10960022" cy="455089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itle 1"/>
          <p:cNvSpPr>
            <a:spLocks noGrp="1"/>
          </p:cNvSpPr>
          <p:nvPr>
            <p:ph type="ctrTitle"/>
          </p:nvPr>
        </p:nvSpPr>
        <p:spPr>
          <a:xfrm>
            <a:off x="693262" y="147485"/>
            <a:ext cx="10960022" cy="1336387"/>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grpSp>
        <p:nvGrpSpPr>
          <p:cNvPr id="7" name="Group 6"/>
          <p:cNvGrpSpPr/>
          <p:nvPr userDrawn="1"/>
        </p:nvGrpSpPr>
        <p:grpSpPr>
          <a:xfrm>
            <a:off x="285603" y="502550"/>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26127788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42657" y="3537074"/>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Picture Placeholder 7"/>
          <p:cNvSpPr>
            <a:spLocks noGrp="1"/>
          </p:cNvSpPr>
          <p:nvPr>
            <p:ph type="pic" sz="quarter" idx="10"/>
          </p:nvPr>
        </p:nvSpPr>
        <p:spPr>
          <a:xfrm>
            <a:off x="433394" y="1594720"/>
            <a:ext cx="2902245" cy="1807832"/>
          </a:xfrm>
        </p:spPr>
        <p:txBody>
          <a:bodyPr/>
          <a:lstStyle>
            <a:lvl1pPr marL="0" indent="0">
              <a:buNone/>
              <a:defRPr/>
            </a:lvl1pPr>
          </a:lstStyle>
          <a:p>
            <a:endParaRPr lang="en-US" dirty="0"/>
          </a:p>
        </p:txBody>
      </p:sp>
      <p:sp>
        <p:nvSpPr>
          <p:cNvPr id="13" name="Title 1"/>
          <p:cNvSpPr>
            <a:spLocks noGrp="1"/>
          </p:cNvSpPr>
          <p:nvPr>
            <p:ph type="ctrTitle"/>
          </p:nvPr>
        </p:nvSpPr>
        <p:spPr>
          <a:xfrm>
            <a:off x="433394" y="73057"/>
            <a:ext cx="2902245" cy="1336387"/>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21393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333"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4303060"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8187765"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8072795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6029491" y="2"/>
            <a:ext cx="6162509" cy="6865243"/>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733645" y="1888943"/>
            <a:ext cx="4944139" cy="4384265"/>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itle 1"/>
          <p:cNvSpPr>
            <a:spLocks noGrp="1"/>
          </p:cNvSpPr>
          <p:nvPr>
            <p:ph type="ctrTitle"/>
          </p:nvPr>
        </p:nvSpPr>
        <p:spPr>
          <a:xfrm>
            <a:off x="733646" y="193777"/>
            <a:ext cx="4944139" cy="1336387"/>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grpSp>
        <p:nvGrpSpPr>
          <p:cNvPr id="16" name="Group 15"/>
          <p:cNvGrpSpPr/>
          <p:nvPr userDrawn="1"/>
        </p:nvGrpSpPr>
        <p:grpSpPr>
          <a:xfrm>
            <a:off x="317501" y="613707"/>
            <a:ext cx="330732" cy="398189"/>
            <a:chOff x="7767638" y="2651126"/>
            <a:chExt cx="560388" cy="674686"/>
          </a:xfrm>
        </p:grpSpPr>
        <p:sp>
          <p:nvSpPr>
            <p:cNvPr id="1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1506007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ppt_x</p:attrName>
                                        </p:attrNameLst>
                                      </p:cBhvr>
                                      <p:tavLst>
                                        <p:tav tm="0">
                                          <p:val>
                                            <p:strVal val="#ppt_x-#ppt_w*1.125000"/>
                                          </p:val>
                                        </p:tav>
                                        <p:tav tm="100000">
                                          <p:val>
                                            <p:strVal val="#ppt_x"/>
                                          </p:val>
                                        </p:tav>
                                      </p:tavLst>
                                    </p:anim>
                                    <p:animEffect transition="in" filter="wipe(righ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1"/>
          <p:cNvSpPr>
            <a:spLocks noGrp="1"/>
          </p:cNvSpPr>
          <p:nvPr>
            <p:ph type="ctrTitle"/>
          </p:nvPr>
        </p:nvSpPr>
        <p:spPr>
          <a:xfrm>
            <a:off x="799588" y="160371"/>
            <a:ext cx="10821797" cy="1336387"/>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grpSp>
        <p:nvGrpSpPr>
          <p:cNvPr id="7" name="Group 6"/>
          <p:cNvGrpSpPr/>
          <p:nvPr userDrawn="1"/>
        </p:nvGrpSpPr>
        <p:grpSpPr>
          <a:xfrm>
            <a:off x="349399" y="51025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42408407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605" y="1564640"/>
            <a:ext cx="7168808" cy="4767685"/>
          </a:xfrm>
          <a:prstGeom prst="rect">
            <a:avLst/>
          </a:prstGeom>
        </p:spPr>
      </p:pic>
      <p:sp>
        <p:nvSpPr>
          <p:cNvPr id="7" name="Picture Placeholder 6"/>
          <p:cNvSpPr>
            <a:spLocks noGrp="1"/>
          </p:cNvSpPr>
          <p:nvPr>
            <p:ph type="pic" sz="quarter" idx="10"/>
          </p:nvPr>
        </p:nvSpPr>
        <p:spPr>
          <a:xfrm>
            <a:off x="5058059" y="2087029"/>
            <a:ext cx="6199221" cy="28029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0082743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2" name="Picture 1" descr="lap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4741" y="2153921"/>
            <a:ext cx="7934059" cy="3846403"/>
          </a:xfrm>
          <a:prstGeom prst="rect">
            <a:avLst/>
          </a:prstGeom>
        </p:spPr>
      </p:pic>
      <p:sp>
        <p:nvSpPr>
          <p:cNvPr id="6" name="Picture Placeholder 5"/>
          <p:cNvSpPr>
            <a:spLocks noGrp="1"/>
          </p:cNvSpPr>
          <p:nvPr>
            <p:ph type="pic" sz="quarter" idx="10"/>
          </p:nvPr>
        </p:nvSpPr>
        <p:spPr>
          <a:xfrm>
            <a:off x="5118386" y="2599513"/>
            <a:ext cx="5817913" cy="2849634"/>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046360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1B9360B-7322-4A70-8384-B854D0EB8158}" type="datetime1">
              <a:rPr lang="id-ID" smtClean="0"/>
              <a:t>15/07/2019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8596115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2" name="Picture 1" descr="tab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8599" y="1409443"/>
            <a:ext cx="4428555" cy="5082552"/>
          </a:xfrm>
          <a:prstGeom prst="rect">
            <a:avLst/>
          </a:prstGeom>
        </p:spPr>
      </p:pic>
      <p:sp>
        <p:nvSpPr>
          <p:cNvPr id="6" name="Picture Placeholder 5"/>
          <p:cNvSpPr>
            <a:spLocks noGrp="1"/>
          </p:cNvSpPr>
          <p:nvPr>
            <p:ph type="pic" sz="quarter" idx="10"/>
          </p:nvPr>
        </p:nvSpPr>
        <p:spPr>
          <a:xfrm>
            <a:off x="4432300" y="2026450"/>
            <a:ext cx="3347072" cy="391178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7504713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3" name="Picture 2" descr="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5532" y="1409443"/>
            <a:ext cx="8715879" cy="5457965"/>
          </a:xfrm>
          <a:prstGeom prst="rect">
            <a:avLst/>
          </a:prstGeom>
        </p:spPr>
      </p:pic>
      <p:sp>
        <p:nvSpPr>
          <p:cNvPr id="6" name="Picture Placeholder 5"/>
          <p:cNvSpPr>
            <a:spLocks noGrp="1"/>
          </p:cNvSpPr>
          <p:nvPr>
            <p:ph type="pic" sz="quarter" idx="10"/>
          </p:nvPr>
        </p:nvSpPr>
        <p:spPr>
          <a:xfrm>
            <a:off x="4276050" y="2336800"/>
            <a:ext cx="2045729" cy="31902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Picture Placeholder 5"/>
          <p:cNvSpPr>
            <a:spLocks noGrp="1"/>
          </p:cNvSpPr>
          <p:nvPr>
            <p:ph type="pic" sz="quarter" idx="11"/>
          </p:nvPr>
        </p:nvSpPr>
        <p:spPr>
          <a:xfrm>
            <a:off x="7143465" y="4378960"/>
            <a:ext cx="3628016" cy="1794555"/>
          </a:xfrm>
        </p:spPr>
        <p:txBody>
          <a:bodyPr/>
          <a:lstStyle/>
          <a:p>
            <a:endParaRPr lang="en-US"/>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1546631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2" name="Picture 1" descr="gajah-I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41" y="1814609"/>
            <a:ext cx="5067048" cy="4428171"/>
          </a:xfrm>
          <a:prstGeom prst="rect">
            <a:avLst/>
          </a:prstGeom>
        </p:spPr>
      </p:pic>
      <p:sp>
        <p:nvSpPr>
          <p:cNvPr id="6" name="Picture Placeholder 5"/>
          <p:cNvSpPr>
            <a:spLocks noGrp="1"/>
          </p:cNvSpPr>
          <p:nvPr>
            <p:ph type="pic" sz="quarter" idx="10"/>
          </p:nvPr>
        </p:nvSpPr>
        <p:spPr>
          <a:xfrm>
            <a:off x="3993824" y="2479040"/>
            <a:ext cx="2130397" cy="308374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0" name="Picture Placeholder 5"/>
          <p:cNvSpPr>
            <a:spLocks noGrp="1"/>
          </p:cNvSpPr>
          <p:nvPr>
            <p:ph type="pic" sz="quarter" idx="11"/>
          </p:nvPr>
        </p:nvSpPr>
        <p:spPr>
          <a:xfrm>
            <a:off x="6543234" y="2489200"/>
            <a:ext cx="2130397" cy="3083748"/>
          </a:xfrm>
        </p:spPr>
        <p:txBody>
          <a:bodyPr/>
          <a:lstStyle/>
          <a:p>
            <a:endParaRPr lang="en-US"/>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2378898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2" name="Picture 1" descr="gajah-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6445" y="1116160"/>
            <a:ext cx="9906969" cy="5152516"/>
          </a:xfrm>
          <a:prstGeom prst="rect">
            <a:avLst/>
          </a:prstGeom>
        </p:spPr>
      </p:pic>
      <p:sp>
        <p:nvSpPr>
          <p:cNvPr id="6" name="Picture Placeholder 5"/>
          <p:cNvSpPr>
            <a:spLocks noGrp="1"/>
          </p:cNvSpPr>
          <p:nvPr>
            <p:ph type="pic" sz="quarter" idx="10"/>
          </p:nvPr>
        </p:nvSpPr>
        <p:spPr>
          <a:xfrm>
            <a:off x="4003204" y="1541789"/>
            <a:ext cx="9614129" cy="4648286"/>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84958" y="6573675"/>
            <a:ext cx="1183336"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547226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EB29003-DA76-431A-AE69-A2F1C7A98D7B}"/>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67102624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t>15/07/2019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3457208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360B-7322-4A70-8384-B854D0EB8158}" type="datetime1">
              <a:rPr lang="id-ID" smtClean="0"/>
              <a:t>15/07/2019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3833832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831540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93607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360B-7322-4A70-8384-B854D0EB8158}" type="datetime1">
              <a:rPr lang="id-ID" smtClean="0"/>
              <a:t>15/07/2019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497D4-CBBE-4892-ABDA-4C92B62757A6}" type="slidenum">
              <a:rPr lang="id-ID" smtClean="0"/>
              <a:t>‹#›</a:t>
            </a:fld>
            <a:endParaRPr lang="id-ID"/>
          </a:p>
        </p:txBody>
      </p:sp>
    </p:spTree>
    <p:extLst>
      <p:ext uri="{BB962C8B-B14F-4D97-AF65-F5344CB8AC3E}">
        <p14:creationId xmlns:p14="http://schemas.microsoft.com/office/powerpoint/2010/main" val="152382095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125025035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 id="2147483942" r:id="rId34"/>
    <p:sldLayoutId id="2147483943" r:id="rId35"/>
    <p:sldLayoutId id="2147483944" r:id="rId36"/>
    <p:sldLayoutId id="2147483945" r:id="rId37"/>
    <p:sldLayoutId id="2147483946" r:id="rId38"/>
    <p:sldLayoutId id="2147483947" r:id="rId39"/>
    <p:sldLayoutId id="2147483948" r:id="rId40"/>
    <p:sldLayoutId id="2147483949" r:id="rId41"/>
    <p:sldLayoutId id="2147483950" r:id="rId42"/>
    <p:sldLayoutId id="2147483951" r:id="rId43"/>
  </p:sldLayoutIdLst>
  <p:transition spd="slow">
    <p:push/>
  </p:transition>
  <p:timing>
    <p:tnLst>
      <p:par>
        <p:cTn id="1" dur="indefinite" restart="never" nodeType="tmRoot"/>
      </p:par>
    </p:tnLst>
  </p:timing>
  <p:txStyles>
    <p:titleStyle>
      <a:lvl1pPr algn="ctr" defTabSz="457200" rtl="0" eaLnBrk="1" latinLnBrk="0" hangingPunct="1">
        <a:spcBef>
          <a:spcPct val="0"/>
        </a:spcBef>
        <a:buNone/>
        <a:defRPr sz="4000" b="0" i="0" kern="1200">
          <a:solidFill>
            <a:schemeClr val="tx1"/>
          </a:solidFill>
          <a:latin typeface="Open Sans"/>
          <a:ea typeface="+mj-ea"/>
          <a:cs typeface="Open Sans"/>
        </a:defRPr>
      </a:lvl1pPr>
    </p:titleStyle>
    <p:body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pe/url?sa=i&amp;rct=j&amp;q=&amp;esrc=s&amp;source=images&amp;cd=&amp;cad=rja&amp;uact=8&amp;ved=0CAcQjRxqFQoTCMrM-oLXhMkCFQHZPgodLgwAhg&amp;url=http://www.utilidad.com/como-conseguir-practicas-en-una-empresa-de-auditoria_2729&amp;psig=AFQjCNGmYb17fHO_9KTcnGJaPTBvGshJ6w&amp;ust=1447204479312140" TargetMode="External"/><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pe/url?sa=i&amp;rct=j&amp;q=&amp;esrc=s&amp;source=images&amp;cd=&amp;cad=rja&amp;uact=8&amp;ved=0CAcQjRxqFQoTCMO62vPYhMkCFQo4PgodYLsEXQ&amp;url=http://www.marketing3cero.com/como-planificar-el-trabajo-despues-de-las-vacaciones/&amp;psig=AFQjCNEFIlC8XDXQzWWkVcfcLu8ARlgiPQ&amp;ust=1447204919332948" TargetMode="External"/><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52400"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6"/>
          <p:cNvSpPr>
            <a:spLocks/>
          </p:cNvSpPr>
          <p:nvPr/>
        </p:nvSpPr>
        <p:spPr bwMode="auto">
          <a:xfrm>
            <a:off x="-152400"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2172024"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6"/>
          <p:cNvSpPr>
            <a:spLocks/>
          </p:cNvSpPr>
          <p:nvPr/>
        </p:nvSpPr>
        <p:spPr bwMode="auto">
          <a:xfrm>
            <a:off x="2172024"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056" y="4033126"/>
            <a:ext cx="2514600" cy="2000250"/>
          </a:xfrm>
          <a:prstGeom prst="rect">
            <a:avLst/>
          </a:prstGeom>
        </p:spPr>
      </p:pic>
      <p:sp>
        <p:nvSpPr>
          <p:cNvPr id="13" name="TextBox 12">
            <a:extLst>
              <a:ext uri="{FF2B5EF4-FFF2-40B4-BE49-F238E27FC236}">
                <a16:creationId xmlns:a16="http://schemas.microsoft.com/office/drawing/2014/main" id="{B7A7A9B9-1D80-45BF-B8F4-018984F0A00F}"/>
              </a:ext>
            </a:extLst>
          </p:cNvPr>
          <p:cNvSpPr txBox="1"/>
          <p:nvPr/>
        </p:nvSpPr>
        <p:spPr>
          <a:xfrm>
            <a:off x="7951051" y="442147"/>
            <a:ext cx="4240950" cy="1938992"/>
          </a:xfrm>
          <a:prstGeom prst="rect">
            <a:avLst/>
          </a:prstGeom>
          <a:noFill/>
        </p:spPr>
        <p:txBody>
          <a:bodyPr wrap="square" rtlCol="0">
            <a:spAutoFit/>
          </a:bodyPr>
          <a:lstStyle/>
          <a:p>
            <a:pPr algn="ctr"/>
            <a:r>
              <a:rPr lang="es-PE" sz="4000" b="1" smtClean="0">
                <a:solidFill>
                  <a:schemeClr val="bg1"/>
                </a:solidFill>
                <a:latin typeface="+mj-lt"/>
              </a:rPr>
              <a:t>Módulo </a:t>
            </a:r>
            <a:r>
              <a:rPr lang="es-PE" sz="4000" b="1" dirty="0">
                <a:solidFill>
                  <a:schemeClr val="bg1"/>
                </a:solidFill>
                <a:latin typeface="+mj-lt"/>
              </a:rPr>
              <a:t>9</a:t>
            </a:r>
            <a:r>
              <a:rPr lang="es-PE" sz="4000" b="1" smtClean="0">
                <a:solidFill>
                  <a:schemeClr val="bg1"/>
                </a:solidFill>
                <a:latin typeface="+mj-lt"/>
              </a:rPr>
              <a:t> </a:t>
            </a:r>
            <a:r>
              <a:rPr lang="es-PE" sz="4000" b="1" dirty="0" smtClean="0">
                <a:solidFill>
                  <a:schemeClr val="bg1"/>
                </a:solidFill>
                <a:latin typeface="+mj-lt"/>
              </a:rPr>
              <a:t>– Proceso de aprobación / aceptación</a:t>
            </a:r>
            <a:endParaRPr lang="es-ES" sz="4000" b="1" dirty="0">
              <a:solidFill>
                <a:schemeClr val="bg1"/>
              </a:solidFill>
              <a:latin typeface="+mj-lt"/>
            </a:endParaRPr>
          </a:p>
        </p:txBody>
      </p:sp>
      <p:sp>
        <p:nvSpPr>
          <p:cNvPr id="16" name="Title 236"/>
          <p:cNvSpPr txBox="1">
            <a:spLocks/>
          </p:cNvSpPr>
          <p:nvPr/>
        </p:nvSpPr>
        <p:spPr>
          <a:xfrm rot="18883833">
            <a:off x="1243296" y="4012506"/>
            <a:ext cx="470870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bg2"/>
                </a:solidFill>
              </a:rPr>
              <a:t>Curso GSI AIR</a:t>
            </a:r>
            <a:endParaRPr lang="id-ID" sz="5400" b="1" dirty="0">
              <a:solidFill>
                <a:schemeClr val="bg2"/>
              </a:solidFill>
            </a:endParaRPr>
          </a:p>
        </p:txBody>
      </p:sp>
      <p:sp>
        <p:nvSpPr>
          <p:cNvPr id="17" name="Title 236"/>
          <p:cNvSpPr txBox="1">
            <a:spLocks/>
          </p:cNvSpPr>
          <p:nvPr/>
        </p:nvSpPr>
        <p:spPr>
          <a:xfrm rot="18883833">
            <a:off x="3476083" y="4012504"/>
            <a:ext cx="470870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chemeClr val="bg2"/>
                </a:solidFill>
              </a:rPr>
              <a:t>Chile - 2019</a:t>
            </a:r>
            <a:endParaRPr lang="id-ID" sz="5400" dirty="0">
              <a:solidFill>
                <a:schemeClr val="bg2"/>
              </a:solidFill>
            </a:endParaRPr>
          </a:p>
        </p:txBody>
      </p:sp>
    </p:spTree>
    <p:extLst>
      <p:ext uri="{BB962C8B-B14F-4D97-AF65-F5344CB8AC3E}">
        <p14:creationId xmlns:p14="http://schemas.microsoft.com/office/powerpoint/2010/main" val="25987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13"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endParaRPr lang="es-PE"/>
          </a:p>
        </p:txBody>
      </p:sp>
      <p:sp>
        <p:nvSpPr>
          <p:cNvPr id="5" name="Text Placeholder 4"/>
          <p:cNvSpPr>
            <a:spLocks noGrp="1"/>
          </p:cNvSpPr>
          <p:nvPr>
            <p:ph type="body" sz="quarter" idx="19"/>
          </p:nvPr>
        </p:nvSpPr>
        <p:spPr/>
        <p:txBody>
          <a:bodyPr/>
          <a:lstStyle/>
          <a:p>
            <a:endParaRPr lang="es-PE"/>
          </a:p>
        </p:txBody>
      </p:sp>
      <p:sp>
        <p:nvSpPr>
          <p:cNvPr id="6" name="Text Placeholder 5"/>
          <p:cNvSpPr>
            <a:spLocks noGrp="1"/>
          </p:cNvSpPr>
          <p:nvPr>
            <p:ph type="body" sz="quarter" idx="19"/>
          </p:nvPr>
        </p:nvSpPr>
        <p:spPr/>
        <p:txBody>
          <a:bodyPr/>
          <a:lstStyle/>
          <a:p>
            <a:endParaRPr lang="es-PE"/>
          </a:p>
        </p:txBody>
      </p:sp>
      <p:pic>
        <p:nvPicPr>
          <p:cNvPr id="8"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846" b="6846"/>
          <a:stretch>
            <a:fillRect/>
          </a:stretch>
        </p:blipFill>
        <p:spPr>
          <a:xfrm>
            <a:off x="-4763" y="-6350"/>
            <a:ext cx="12196763" cy="5540375"/>
          </a:xfrm>
        </p:spPr>
      </p:pic>
      <p:sp>
        <p:nvSpPr>
          <p:cNvPr id="7" name="Text Placeholder 6"/>
          <p:cNvSpPr>
            <a:spLocks noGrp="1"/>
          </p:cNvSpPr>
          <p:nvPr>
            <p:ph type="body" sz="quarter" idx="19"/>
          </p:nvPr>
        </p:nvSpPr>
        <p:spPr/>
        <p:txBody>
          <a:bodyPr/>
          <a:lstStyle/>
          <a:p>
            <a:endParaRPr lang="es-PE"/>
          </a:p>
        </p:txBody>
      </p:sp>
      <p:sp>
        <p:nvSpPr>
          <p:cNvPr id="10" name="Text Placeholder 9"/>
          <p:cNvSpPr>
            <a:spLocks noGrp="1"/>
          </p:cNvSpPr>
          <p:nvPr>
            <p:ph type="body" sz="quarter" idx="19"/>
          </p:nvPr>
        </p:nvSpPr>
        <p:spPr>
          <a:xfrm>
            <a:off x="6093618" y="4608923"/>
            <a:ext cx="5908449" cy="2069468"/>
          </a:xfrm>
          <a:solidFill>
            <a:srgbClr val="0070C0"/>
          </a:solidFill>
        </p:spPr>
        <p:txBody>
          <a:bodyPr anchor="ctr">
            <a:normAutofit/>
          </a:bodyPr>
          <a:lstStyle/>
          <a:p>
            <a:pPr marL="439738" lvl="1" indent="17463" algn="just">
              <a:spcBef>
                <a:spcPts val="300"/>
              </a:spcBef>
              <a:defRPr sz="3600">
                <a:latin typeface="+mj-lt"/>
                <a:ea typeface="+mj-ea"/>
                <a:cs typeface="+mj-cs"/>
                <a:sym typeface="Helvetica"/>
              </a:defRPr>
            </a:pPr>
            <a:r>
              <a:rPr lang="es-PE" sz="2200" i="1" dirty="0">
                <a:solidFill>
                  <a:srgbClr val="FFFFFF"/>
                </a:solidFill>
                <a:latin typeface="Georgia"/>
                <a:ea typeface="Georgia"/>
                <a:cs typeface="Georgia"/>
                <a:sym typeface="Georgia"/>
              </a:rPr>
              <a:t>El inspector de aeronavegabilidad puede iniciar el proceso enviando al explotador u organismo de mantenimiento, los requisitos relacionados a su actividad que deben ser aprobados o aceptados.</a:t>
            </a:r>
          </a:p>
        </p:txBody>
      </p:sp>
    </p:spTree>
    <p:extLst>
      <p:ext uri="{BB962C8B-B14F-4D97-AF65-F5344CB8AC3E}">
        <p14:creationId xmlns:p14="http://schemas.microsoft.com/office/powerpoint/2010/main" val="7918470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89547" y="1331780"/>
            <a:ext cx="5209673" cy="5321683"/>
          </a:xfrm>
        </p:spPr>
        <p:txBody>
          <a:bodyPr>
            <a:noAutofit/>
          </a:bodyPr>
          <a:lstStyle/>
          <a:p>
            <a:pPr algn="just">
              <a:lnSpc>
                <a:spcPct val="100000"/>
              </a:lnSpc>
              <a:spcBef>
                <a:spcPts val="600"/>
              </a:spcBef>
              <a:spcAft>
                <a:spcPts val="600"/>
              </a:spcAft>
            </a:pPr>
            <a:r>
              <a:rPr lang="es-PE" sz="2400" dirty="0"/>
              <a:t>Asesorar al explotador u organismo sobre:</a:t>
            </a:r>
          </a:p>
          <a:p>
            <a:pPr marL="457200" indent="-457200" algn="just">
              <a:lnSpc>
                <a:spcPct val="100000"/>
              </a:lnSpc>
              <a:spcBef>
                <a:spcPts val="600"/>
              </a:spcBef>
              <a:spcAft>
                <a:spcPts val="600"/>
              </a:spcAft>
              <a:buFont typeface="+mj-lt"/>
              <a:buAutoNum type="arabicParenR"/>
            </a:pPr>
            <a:r>
              <a:rPr lang="es-PE" sz="2400" dirty="0"/>
              <a:t>La necesidad para una autorización, enmienda, o exención;</a:t>
            </a:r>
          </a:p>
          <a:p>
            <a:pPr marL="457200" indent="-457200" algn="just">
              <a:lnSpc>
                <a:spcPct val="100000"/>
              </a:lnSpc>
              <a:spcBef>
                <a:spcPts val="600"/>
              </a:spcBef>
              <a:spcAft>
                <a:spcPts val="600"/>
              </a:spcAft>
              <a:buFont typeface="+mj-lt"/>
              <a:buAutoNum type="arabicParenR"/>
            </a:pPr>
            <a:r>
              <a:rPr lang="es-PE" sz="2400" dirty="0"/>
              <a:t>La necesidad de realizar demostraciones;</a:t>
            </a:r>
          </a:p>
          <a:p>
            <a:pPr marL="457200" indent="-457200" algn="just">
              <a:lnSpc>
                <a:spcPct val="100000"/>
              </a:lnSpc>
              <a:spcBef>
                <a:spcPts val="600"/>
              </a:spcBef>
              <a:spcAft>
                <a:spcPts val="600"/>
              </a:spcAft>
              <a:buFont typeface="+mj-lt"/>
              <a:buAutoNum type="arabicParenR"/>
            </a:pPr>
            <a:r>
              <a:rPr lang="es-PE" sz="2400" dirty="0"/>
              <a:t>Los requisitos de las LAR;</a:t>
            </a:r>
          </a:p>
          <a:p>
            <a:pPr marL="457200" indent="-457200" algn="just">
              <a:lnSpc>
                <a:spcPct val="100000"/>
              </a:lnSpc>
              <a:spcBef>
                <a:spcPts val="600"/>
              </a:spcBef>
              <a:spcAft>
                <a:spcPts val="600"/>
              </a:spcAft>
              <a:buFont typeface="+mj-lt"/>
              <a:buAutoNum type="arabicParenR"/>
            </a:pPr>
            <a:r>
              <a:rPr lang="es-PE" sz="2400" dirty="0"/>
              <a:t>Informaciones técnicas específicas; y</a:t>
            </a:r>
          </a:p>
          <a:p>
            <a:pPr marL="457200" indent="-457200" algn="just">
              <a:lnSpc>
                <a:spcPct val="100000"/>
              </a:lnSpc>
              <a:spcBef>
                <a:spcPts val="600"/>
              </a:spcBef>
              <a:spcAft>
                <a:spcPts val="600"/>
              </a:spcAft>
              <a:buFont typeface="+mj-lt"/>
              <a:buAutoNum type="arabicParenR"/>
            </a:pPr>
            <a:r>
              <a:rPr lang="es-PE" sz="2400" dirty="0"/>
              <a:t>La presentación de la propuesta a evaluar.</a:t>
            </a:r>
          </a:p>
        </p:txBody>
      </p:sp>
      <p:sp>
        <p:nvSpPr>
          <p:cNvPr id="4" name="Title 3"/>
          <p:cNvSpPr>
            <a:spLocks noGrp="1"/>
          </p:cNvSpPr>
          <p:nvPr>
            <p:ph type="ctrTitle"/>
          </p:nvPr>
        </p:nvSpPr>
        <p:spPr>
          <a:xfrm>
            <a:off x="733646" y="193777"/>
            <a:ext cx="10900891" cy="1336387"/>
          </a:xfrm>
        </p:spPr>
        <p:txBody>
          <a:bodyPr anchor="ctr"/>
          <a:lstStyle/>
          <a:p>
            <a:r>
              <a:rPr lang="es-PE" sz="3200" b="1" dirty="0" smtClean="0"/>
              <a:t>Fase 1 – Pre-solicitud</a:t>
            </a:r>
            <a:endParaRPr lang="es-PE" sz="3200" b="1" dirty="0"/>
          </a:p>
        </p:txBody>
      </p:sp>
      <p:pic>
        <p:nvPicPr>
          <p:cNvPr id="6" name="Picture Placeholder 10"/>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8723" t="182" r="25523" b="-182"/>
          <a:stretch/>
        </p:blipFill>
        <p:spPr/>
      </p:pic>
    </p:spTree>
    <p:extLst>
      <p:ext uri="{BB962C8B-B14F-4D97-AF65-F5344CB8AC3E}">
        <p14:creationId xmlns:p14="http://schemas.microsoft.com/office/powerpoint/2010/main" val="3669587608"/>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r>
              <a:rPr lang="es-PE" sz="3200" b="1" dirty="0" smtClean="0"/>
              <a:t>Fase 1 – Pre-solicitud</a:t>
            </a:r>
            <a:endParaRPr lang="es-PE" sz="3200" b="1" dirty="0"/>
          </a:p>
        </p:txBody>
      </p:sp>
      <p:sp>
        <p:nvSpPr>
          <p:cNvPr id="5" name="Text Placeholder 4"/>
          <p:cNvSpPr>
            <a:spLocks noGrp="1"/>
          </p:cNvSpPr>
          <p:nvPr>
            <p:ph type="body" sz="quarter" idx="17"/>
          </p:nvPr>
        </p:nvSpPr>
        <p:spPr>
          <a:xfrm>
            <a:off x="733646" y="1530164"/>
            <a:ext cx="4752754" cy="4384265"/>
          </a:xfrm>
        </p:spPr>
        <p:txBody>
          <a:bodyPr>
            <a:normAutofit/>
          </a:bodyPr>
          <a:lstStyle/>
          <a:p>
            <a:pPr algn="just"/>
            <a:r>
              <a:rPr lang="es-PE" sz="2800" dirty="0"/>
              <a:t>Durante esta fase es necesario que se informe al explotador u organismo solicitante, la </a:t>
            </a:r>
            <a:r>
              <a:rPr lang="es-PE" sz="2800" b="1" dirty="0">
                <a:solidFill>
                  <a:srgbClr val="C00000"/>
                </a:solidFill>
              </a:rPr>
              <a:t>forma, contenido y documentación requerida</a:t>
            </a:r>
            <a:r>
              <a:rPr lang="es-PE" sz="2800" dirty="0"/>
              <a:t> para que la propuesta sea aceptable.</a:t>
            </a:r>
          </a:p>
          <a:p>
            <a:pPr algn="just"/>
            <a:endParaRPr lang="es-PE" sz="2800" dirty="0"/>
          </a:p>
        </p:txBody>
      </p:sp>
      <p:pic>
        <p:nvPicPr>
          <p:cNvPr id="7" name="Picture Placehold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820" r="14820"/>
          <a:stretch>
            <a:fillRect/>
          </a:stretch>
        </p:blipFill>
        <p:spPr>
          <a:xfrm>
            <a:off x="5678488" y="698500"/>
            <a:ext cx="6513512" cy="6167438"/>
          </a:xfrm>
        </p:spPr>
      </p:pic>
    </p:spTree>
    <p:extLst>
      <p:ext uri="{BB962C8B-B14F-4D97-AF65-F5344CB8AC3E}">
        <p14:creationId xmlns:p14="http://schemas.microsoft.com/office/powerpoint/2010/main" val="3460460061"/>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r>
              <a:rPr lang="es-PE" sz="3200" b="1" dirty="0" smtClean="0"/>
              <a:t>Fase 2 – Solicitud formal</a:t>
            </a:r>
            <a:endParaRPr lang="es-PE" sz="3200" b="1" dirty="0"/>
          </a:p>
        </p:txBody>
      </p:sp>
      <p:sp>
        <p:nvSpPr>
          <p:cNvPr id="5" name="Text Placeholder 4"/>
          <p:cNvSpPr>
            <a:spLocks noGrp="1"/>
          </p:cNvSpPr>
          <p:nvPr>
            <p:ph type="body" sz="quarter" idx="17"/>
          </p:nvPr>
        </p:nvSpPr>
        <p:spPr>
          <a:xfrm>
            <a:off x="733646" y="1888943"/>
            <a:ext cx="4680566" cy="4384265"/>
          </a:xfrm>
        </p:spPr>
        <p:txBody>
          <a:bodyPr>
            <a:normAutofit/>
          </a:bodyPr>
          <a:lstStyle/>
          <a:p>
            <a:pPr algn="just">
              <a:lnSpc>
                <a:spcPct val="100000"/>
              </a:lnSpc>
              <a:spcBef>
                <a:spcPts val="600"/>
              </a:spcBef>
              <a:spcAft>
                <a:spcPts val="600"/>
              </a:spcAft>
            </a:pPr>
            <a:r>
              <a:rPr lang="es-PE" sz="2800" dirty="0">
                <a:solidFill>
                  <a:schemeClr val="tx1">
                    <a:lumMod val="50000"/>
                  </a:schemeClr>
                </a:solidFill>
              </a:rPr>
              <a:t>Esta fase se inicia cuando el explotador u organismo solicitante formalmente presenta la solicitud con la propuesta para evaluación de la AAC.</a:t>
            </a:r>
          </a:p>
        </p:txBody>
      </p:sp>
      <p:pic>
        <p:nvPicPr>
          <p:cNvPr id="6" name="Picture Placeholder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081" r="20081"/>
          <a:stretch/>
        </p:blipFill>
        <p:spPr/>
      </p:pic>
    </p:spTree>
    <p:extLst>
      <p:ext uri="{BB962C8B-B14F-4D97-AF65-F5344CB8AC3E}">
        <p14:creationId xmlns:p14="http://schemas.microsoft.com/office/powerpoint/2010/main" val="402704936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r>
              <a:rPr lang="es-PE" sz="3200" b="1" dirty="0" smtClean="0"/>
              <a:t>Fase 2 – Solicitud formal</a:t>
            </a:r>
            <a:endParaRPr lang="es-PE" sz="3200" b="1" dirty="0"/>
          </a:p>
        </p:txBody>
      </p:sp>
      <p:sp>
        <p:nvSpPr>
          <p:cNvPr id="5" name="Text Placeholder 4"/>
          <p:cNvSpPr>
            <a:spLocks noGrp="1"/>
          </p:cNvSpPr>
          <p:nvPr>
            <p:ph type="body" sz="quarter" idx="17"/>
          </p:nvPr>
        </p:nvSpPr>
        <p:spPr>
          <a:xfrm>
            <a:off x="733646" y="1636280"/>
            <a:ext cx="4944139" cy="4384265"/>
          </a:xfrm>
        </p:spPr>
        <p:txBody>
          <a:bodyPr>
            <a:normAutofit/>
          </a:bodyPr>
          <a:lstStyle/>
          <a:p>
            <a:pPr marL="342900" indent="-342900" algn="just">
              <a:buFont typeface="Arial" panose="020B0604020202020204" pitchFamily="34" charset="0"/>
              <a:buChar char="•"/>
            </a:pPr>
            <a:r>
              <a:rPr lang="es-PE" sz="2400" dirty="0"/>
              <a:t>Se debe verificar que la propuesta esté claramente definida.</a:t>
            </a:r>
          </a:p>
          <a:p>
            <a:pPr marL="342900" indent="-342900" algn="just">
              <a:buFont typeface="Arial" panose="020B0604020202020204" pitchFamily="34" charset="0"/>
              <a:buChar char="•"/>
            </a:pPr>
            <a:r>
              <a:rPr lang="es-PE" sz="2400" dirty="0"/>
              <a:t>Que la documentación especificada en la fase uno esta incluida.</a:t>
            </a:r>
          </a:p>
          <a:p>
            <a:pPr marL="342900" indent="-342900" algn="just">
              <a:buFont typeface="Arial" panose="020B0604020202020204" pitchFamily="34" charset="0"/>
              <a:buChar char="•"/>
            </a:pPr>
            <a:r>
              <a:rPr lang="es-PE" sz="2400" dirty="0"/>
              <a:t>La información debe estar completa, clara y detallada. </a:t>
            </a:r>
          </a:p>
        </p:txBody>
      </p:sp>
      <p:pic>
        <p:nvPicPr>
          <p:cNvPr id="9"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540" r="12540"/>
          <a:stretch>
            <a:fillRect/>
          </a:stretch>
        </p:blipFill>
        <p:spPr>
          <a:xfrm>
            <a:off x="6029325" y="638175"/>
            <a:ext cx="5894388" cy="5245100"/>
          </a:xfrm>
        </p:spPr>
      </p:pic>
      <p:sp>
        <p:nvSpPr>
          <p:cNvPr id="10" name="Rectangle 9"/>
          <p:cNvSpPr/>
          <p:nvPr/>
        </p:nvSpPr>
        <p:spPr>
          <a:xfrm>
            <a:off x="1660358" y="1636281"/>
            <a:ext cx="8795084" cy="2862322"/>
          </a:xfrm>
          <a:prstGeom prst="rect">
            <a:avLst/>
          </a:prstGeom>
          <a:noFill/>
        </p:spPr>
        <p:txBody>
          <a:bodyPr wrap="square" lIns="91440" tIns="45720" rIns="91440" bIns="45720">
            <a:spAutoFit/>
          </a:bodyPr>
          <a:lstStyle/>
          <a:p>
            <a:pPr algn="ctr" defTabSz="457200"/>
            <a:r>
              <a:rPr lang="es-PE" sz="6000" b="1" dirty="0">
                <a:ln w="1905"/>
                <a:solidFill>
                  <a:srgbClr val="FF0000"/>
                </a:solidFill>
                <a:effectLst>
                  <a:innerShdw blurRad="69850" dist="43180" dir="5400000">
                    <a:srgbClr val="000000">
                      <a:alpha val="65000"/>
                    </a:srgbClr>
                  </a:innerShdw>
                </a:effectLst>
                <a:latin typeface="Calibri"/>
              </a:rPr>
              <a:t>No incluye una evaluación operacional y técnica detallada</a:t>
            </a:r>
            <a:endParaRPr lang="en-US" sz="6000" b="1" dirty="0">
              <a:ln w="1905"/>
              <a:solidFill>
                <a:srgbClr val="FF0000"/>
              </a:solidFill>
              <a:effectLst>
                <a:innerShdw blurRad="69850" dist="43180" dir="5400000">
                  <a:srgbClr val="000000">
                    <a:alpha val="65000"/>
                  </a:srgbClr>
                </a:innerShdw>
              </a:effectLst>
              <a:latin typeface="Calibri"/>
            </a:endParaRPr>
          </a:p>
        </p:txBody>
      </p:sp>
    </p:spTree>
    <p:extLst>
      <p:ext uri="{BB962C8B-B14F-4D97-AF65-F5344CB8AC3E}">
        <p14:creationId xmlns:p14="http://schemas.microsoft.com/office/powerpoint/2010/main" val="26970513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xEl>
                                              <p:pRg st="1" end="1"/>
                                            </p:txEl>
                                          </p:spTgt>
                                        </p:tgtEl>
                                      </p:cBhvr>
                                    </p:animEffect>
                                    <p:set>
                                      <p:cBhvr>
                                        <p:cTn id="10" dur="1" fill="hold">
                                          <p:stCondLst>
                                            <p:cond delay="499"/>
                                          </p:stCondLst>
                                        </p:cTn>
                                        <p:tgtEl>
                                          <p:spTgt spid="5">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xEl>
                                              <p:pRg st="2" end="2"/>
                                            </p:txEl>
                                          </p:spTgt>
                                        </p:tgtEl>
                                      </p:cBhvr>
                                    </p:animEffect>
                                    <p:set>
                                      <p:cBhvr>
                                        <p:cTn id="13" dur="1" fill="hold">
                                          <p:stCondLst>
                                            <p:cond delay="499"/>
                                          </p:stCondLst>
                                        </p:cTn>
                                        <p:tgtEl>
                                          <p:spTgt spid="5">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r>
              <a:rPr lang="es-PE" sz="3200" b="1" dirty="0" smtClean="0"/>
              <a:t>Fase 2 – Solicitud formal</a:t>
            </a:r>
            <a:endParaRPr lang="es-PE" sz="3200" b="1" dirty="0"/>
          </a:p>
        </p:txBody>
      </p:sp>
      <p:sp>
        <p:nvSpPr>
          <p:cNvPr id="5" name="Text Placeholder 4"/>
          <p:cNvSpPr>
            <a:spLocks noGrp="1"/>
          </p:cNvSpPr>
          <p:nvPr>
            <p:ph type="body" sz="quarter" idx="17"/>
          </p:nvPr>
        </p:nvSpPr>
        <p:spPr>
          <a:xfrm>
            <a:off x="733646" y="1782591"/>
            <a:ext cx="4824943" cy="4690397"/>
          </a:xfrm>
        </p:spPr>
        <p:txBody>
          <a:bodyPr>
            <a:noAutofit/>
          </a:bodyPr>
          <a:lstStyle/>
          <a:p>
            <a:pPr marL="342900" indent="-342900" algn="just">
              <a:buFont typeface="Arial" panose="020B0604020202020204" pitchFamily="34" charset="0"/>
              <a:buChar char="•"/>
            </a:pPr>
            <a:r>
              <a:rPr lang="es-PE" sz="2200" dirty="0"/>
              <a:t>Si la propuesta </a:t>
            </a:r>
            <a:r>
              <a:rPr lang="es-PE" sz="2200" b="1" dirty="0">
                <a:solidFill>
                  <a:srgbClr val="C00000"/>
                </a:solidFill>
              </a:rPr>
              <a:t>no está completa o la calidad es inaceptable</a:t>
            </a:r>
            <a:r>
              <a:rPr lang="es-PE" sz="2200" dirty="0"/>
              <a:t> debe devolverse con una explicación escrita de las razones de su devolución.</a:t>
            </a:r>
          </a:p>
          <a:p>
            <a:pPr marL="342900" indent="-342900" algn="just">
              <a:buFont typeface="Arial" panose="020B0604020202020204" pitchFamily="34" charset="0"/>
              <a:buChar char="•"/>
            </a:pPr>
            <a:r>
              <a:rPr lang="es-PE" sz="2200" dirty="0"/>
              <a:t>En muchos casos complejos, puede ser necesario una reunión con el solicitante para resolver temas y llegar a una solución aceptable.</a:t>
            </a:r>
          </a:p>
        </p:txBody>
      </p:sp>
      <p:pic>
        <p:nvPicPr>
          <p:cNvPr id="12" name="Picture Placeholder 1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954" r="21954"/>
          <a:stretch>
            <a:fillRect/>
          </a:stretch>
        </p:blipFill>
        <p:spPr/>
      </p:pic>
    </p:spTree>
    <p:extLst>
      <p:ext uri="{BB962C8B-B14F-4D97-AF65-F5344CB8AC3E}">
        <p14:creationId xmlns:p14="http://schemas.microsoft.com/office/powerpoint/2010/main" val="38899265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1" end="1"/>
                                            </p:txEl>
                                          </p:spTgt>
                                        </p:tgtEl>
                                      </p:cBhvr>
                                    </p:animEffect>
                                    <p:set>
                                      <p:cBhvr>
                                        <p:cTn id="12"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1796" b="21796"/>
          <a:stretch>
            <a:fillRect/>
          </a:stretch>
        </p:blipFill>
        <p:spPr>
          <a:xfrm>
            <a:off x="108284" y="-6350"/>
            <a:ext cx="12083716" cy="6864350"/>
          </a:xfrm>
        </p:spPr>
      </p:pic>
      <p:sp>
        <p:nvSpPr>
          <p:cNvPr id="3" name="Text Placeholder 2"/>
          <p:cNvSpPr>
            <a:spLocks noGrp="1"/>
          </p:cNvSpPr>
          <p:nvPr>
            <p:ph type="body" sz="quarter" idx="19"/>
          </p:nvPr>
        </p:nvSpPr>
        <p:spPr/>
        <p:txBody>
          <a:bodyPr/>
          <a:lstStyle/>
          <a:p>
            <a:endParaRPr lang="es-PE"/>
          </a:p>
        </p:txBody>
      </p:sp>
      <p:sp>
        <p:nvSpPr>
          <p:cNvPr id="7" name="Text Placeholder 9"/>
          <p:cNvSpPr>
            <a:spLocks noGrp="1"/>
          </p:cNvSpPr>
          <p:nvPr>
            <p:ph type="body" sz="quarter" idx="19"/>
          </p:nvPr>
        </p:nvSpPr>
        <p:spPr>
          <a:xfrm>
            <a:off x="264696" y="4158076"/>
            <a:ext cx="5591820" cy="2069468"/>
          </a:xfrm>
          <a:solidFill>
            <a:srgbClr val="0070C0"/>
          </a:solidFill>
        </p:spPr>
        <p:txBody>
          <a:bodyPr anchor="ctr">
            <a:normAutofit/>
          </a:bodyPr>
          <a:lstStyle/>
          <a:p>
            <a:pPr marL="439738" lvl="1" indent="17463" algn="just">
              <a:spcBef>
                <a:spcPts val="600"/>
              </a:spcBef>
              <a:spcAft>
                <a:spcPts val="600"/>
              </a:spcAft>
              <a:defRPr sz="3600">
                <a:latin typeface="+mj-lt"/>
                <a:ea typeface="+mj-ea"/>
                <a:cs typeface="+mj-cs"/>
                <a:sym typeface="Helvetica"/>
              </a:defRPr>
            </a:pPr>
            <a:r>
              <a:rPr lang="es-PE" sz="2400" i="1" dirty="0">
                <a:solidFill>
                  <a:srgbClr val="FFFFFF"/>
                </a:solidFill>
                <a:latin typeface="Georgia"/>
                <a:ea typeface="Georgia"/>
                <a:cs typeface="Georgia"/>
                <a:sym typeface="Georgia"/>
              </a:rPr>
              <a:t>Si no se puede alcanzar un acuerdo, se informa al explotador u organismo mediante una nota que la propuesta es inaceptable y se devuelve.</a:t>
            </a:r>
          </a:p>
        </p:txBody>
      </p:sp>
    </p:spTree>
    <p:extLst>
      <p:ext uri="{BB962C8B-B14F-4D97-AF65-F5344CB8AC3E}">
        <p14:creationId xmlns:p14="http://schemas.microsoft.com/office/powerpoint/2010/main" val="35949234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endParaRPr lang="es-PE"/>
          </a:p>
        </p:txBody>
      </p:sp>
      <p:sp>
        <p:nvSpPr>
          <p:cNvPr id="5" name="Text Placeholder 4"/>
          <p:cNvSpPr>
            <a:spLocks noGrp="1"/>
          </p:cNvSpPr>
          <p:nvPr>
            <p:ph type="body" sz="quarter" idx="19"/>
          </p:nvPr>
        </p:nvSpPr>
        <p:spPr/>
        <p:txBody>
          <a:bodyPr/>
          <a:lstStyle/>
          <a:p>
            <a:endParaRPr lang="es-PE"/>
          </a:p>
        </p:txBody>
      </p:sp>
      <p:sp>
        <p:nvSpPr>
          <p:cNvPr id="6" name="Text Placeholder 5"/>
          <p:cNvSpPr>
            <a:spLocks noGrp="1"/>
          </p:cNvSpPr>
          <p:nvPr>
            <p:ph type="body" sz="quarter" idx="19"/>
          </p:nvPr>
        </p:nvSpPr>
        <p:spPr/>
        <p:txBody>
          <a:bodyPr/>
          <a:lstStyle/>
          <a:p>
            <a:endParaRPr lang="es-PE"/>
          </a:p>
        </p:txBody>
      </p:sp>
      <p:sp>
        <p:nvSpPr>
          <p:cNvPr id="8" name="Text Placeholder 7"/>
          <p:cNvSpPr>
            <a:spLocks noGrp="1"/>
          </p:cNvSpPr>
          <p:nvPr>
            <p:ph type="body" sz="quarter" idx="19"/>
          </p:nvPr>
        </p:nvSpPr>
        <p:spPr/>
        <p:txBody>
          <a:bodyPr/>
          <a:lstStyle/>
          <a:p>
            <a:endParaRPr lang="es-PE"/>
          </a:p>
        </p:txBody>
      </p:sp>
      <p:pic>
        <p:nvPicPr>
          <p:cNvPr id="9" name="Picture Placeholder 6"/>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7038" b="7038"/>
          <a:stretch/>
        </p:blipFill>
        <p:spPr>
          <a:xfrm>
            <a:off x="-4763" y="-6350"/>
            <a:ext cx="12196763" cy="6864350"/>
          </a:xfrm>
        </p:spPr>
      </p:pic>
      <p:sp>
        <p:nvSpPr>
          <p:cNvPr id="3" name="Text Placeholder 2"/>
          <p:cNvSpPr>
            <a:spLocks noGrp="1"/>
          </p:cNvSpPr>
          <p:nvPr>
            <p:ph type="body" sz="quarter" idx="19"/>
          </p:nvPr>
        </p:nvSpPr>
        <p:spPr/>
        <p:txBody>
          <a:bodyPr/>
          <a:lstStyle/>
          <a:p>
            <a:endParaRPr lang="es-PE"/>
          </a:p>
        </p:txBody>
      </p:sp>
      <p:sp>
        <p:nvSpPr>
          <p:cNvPr id="11" name="Text Placeholder 9"/>
          <p:cNvSpPr>
            <a:spLocks noGrp="1"/>
          </p:cNvSpPr>
          <p:nvPr>
            <p:ph type="body" sz="quarter" idx="19"/>
          </p:nvPr>
        </p:nvSpPr>
        <p:spPr>
          <a:xfrm>
            <a:off x="6484282" y="4600896"/>
            <a:ext cx="5519935" cy="2069468"/>
          </a:xfrm>
          <a:solidFill>
            <a:srgbClr val="0070C0"/>
          </a:solidFill>
        </p:spPr>
        <p:txBody>
          <a:bodyPr anchor="ctr">
            <a:normAutofit/>
          </a:bodyPr>
          <a:lstStyle/>
          <a:p>
            <a:pPr marL="288925" lvl="1" algn="just">
              <a:spcBef>
                <a:spcPts val="600"/>
              </a:spcBef>
              <a:spcAft>
                <a:spcPts val="600"/>
              </a:spcAft>
              <a:defRPr sz="3600">
                <a:latin typeface="+mj-lt"/>
                <a:ea typeface="+mj-ea"/>
                <a:cs typeface="+mj-cs"/>
                <a:sym typeface="Helvetica"/>
              </a:defRPr>
            </a:pPr>
            <a:r>
              <a:rPr lang="es-PE" sz="2400" i="1" dirty="0">
                <a:solidFill>
                  <a:srgbClr val="FFFFFF"/>
                </a:solidFill>
                <a:latin typeface="Georgia"/>
                <a:ea typeface="Georgia"/>
                <a:cs typeface="Georgia"/>
                <a:sym typeface="Georgia"/>
              </a:rPr>
              <a:t>Cuando la propuesta es aceptable se informa al explotador u organismo solicitante la aceptación de la solicitud y se inicia la fase tres.</a:t>
            </a:r>
          </a:p>
        </p:txBody>
      </p:sp>
    </p:spTree>
    <p:extLst>
      <p:ext uri="{BB962C8B-B14F-4D97-AF65-F5344CB8AC3E}">
        <p14:creationId xmlns:p14="http://schemas.microsoft.com/office/powerpoint/2010/main" val="28073459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r>
              <a:rPr lang="es-PE" sz="3200" b="1" dirty="0" smtClean="0"/>
              <a:t>Fase 3 – Análisis de la documentación</a:t>
            </a:r>
            <a:endParaRPr lang="es-PE" sz="3200" b="1" dirty="0"/>
          </a:p>
        </p:txBody>
      </p:sp>
      <p:sp>
        <p:nvSpPr>
          <p:cNvPr id="5" name="Text Placeholder 4"/>
          <p:cNvSpPr>
            <a:spLocks noGrp="1"/>
          </p:cNvSpPr>
          <p:nvPr>
            <p:ph type="body" sz="quarter" idx="17"/>
          </p:nvPr>
        </p:nvSpPr>
        <p:spPr>
          <a:xfrm>
            <a:off x="733647" y="1602118"/>
            <a:ext cx="4944138" cy="4853111"/>
          </a:xfrm>
        </p:spPr>
        <p:txBody>
          <a:bodyPr>
            <a:normAutofit/>
          </a:bodyPr>
          <a:lstStyle/>
          <a:p>
            <a:pPr algn="just">
              <a:lnSpc>
                <a:spcPct val="100000"/>
              </a:lnSpc>
              <a:spcBef>
                <a:spcPts val="600"/>
              </a:spcBef>
              <a:spcAft>
                <a:spcPts val="600"/>
              </a:spcAft>
            </a:pPr>
            <a:r>
              <a:rPr lang="es-PE" sz="2000" dirty="0"/>
              <a:t>En esta fase la propuesta se analiza detalladamente, y evalúa la forma, contenido  y calidad técnica, para determinar que la información:</a:t>
            </a:r>
          </a:p>
          <a:p>
            <a:pPr marL="342900" indent="-342900" algn="just">
              <a:lnSpc>
                <a:spcPct val="100000"/>
              </a:lnSpc>
              <a:spcBef>
                <a:spcPts val="600"/>
              </a:spcBef>
              <a:spcAft>
                <a:spcPts val="600"/>
              </a:spcAft>
              <a:buFont typeface="Arial" panose="020B0604020202020204" pitchFamily="34" charset="0"/>
              <a:buChar char="•"/>
            </a:pPr>
            <a:r>
              <a:rPr lang="es-PE" sz="2000" dirty="0"/>
              <a:t>No es contradictoria a la aplicabilidad de las LAR;</a:t>
            </a:r>
          </a:p>
          <a:p>
            <a:pPr marL="342900" indent="-342900" algn="just">
              <a:lnSpc>
                <a:spcPct val="100000"/>
              </a:lnSpc>
              <a:spcBef>
                <a:spcPts val="600"/>
              </a:spcBef>
              <a:spcAft>
                <a:spcPts val="600"/>
              </a:spcAft>
              <a:buFont typeface="Arial" panose="020B0604020202020204" pitchFamily="34" charset="0"/>
              <a:buChar char="•"/>
            </a:pPr>
            <a:r>
              <a:rPr lang="es-PE" sz="2000" dirty="0"/>
              <a:t>no es contradictoria a las guías suministradas en el MIA u otros documentos de seguridad relacionados; y</a:t>
            </a:r>
          </a:p>
          <a:p>
            <a:pPr marL="342900" indent="-342900" algn="just">
              <a:lnSpc>
                <a:spcPct val="100000"/>
              </a:lnSpc>
              <a:spcBef>
                <a:spcPts val="600"/>
              </a:spcBef>
              <a:spcAft>
                <a:spcPts val="600"/>
              </a:spcAft>
              <a:buFont typeface="Arial" panose="020B0604020202020204" pitchFamily="34" charset="0"/>
              <a:buChar char="•"/>
            </a:pPr>
            <a:r>
              <a:rPr lang="es-PE" sz="2000" dirty="0"/>
              <a:t>proporciona prácticas seguras de operación.</a:t>
            </a:r>
          </a:p>
          <a:p>
            <a:pPr algn="just">
              <a:lnSpc>
                <a:spcPct val="100000"/>
              </a:lnSpc>
              <a:spcBef>
                <a:spcPts val="600"/>
              </a:spcBef>
              <a:spcAft>
                <a:spcPts val="600"/>
              </a:spcAft>
            </a:pPr>
            <a:endParaRPr lang="es-PE" sz="2000" dirty="0"/>
          </a:p>
        </p:txBody>
      </p:sp>
      <p:pic>
        <p:nvPicPr>
          <p:cNvPr id="6"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093" r="20093"/>
          <a:stretch>
            <a:fillRect/>
          </a:stretch>
        </p:blipFill>
        <p:spPr/>
      </p:pic>
    </p:spTree>
    <p:extLst>
      <p:ext uri="{BB962C8B-B14F-4D97-AF65-F5344CB8AC3E}">
        <p14:creationId xmlns:p14="http://schemas.microsoft.com/office/powerpoint/2010/main" val="31041149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1" end="1"/>
                                            </p:txEl>
                                          </p:spTgt>
                                        </p:tgtEl>
                                      </p:cBhvr>
                                    </p:animEffect>
                                    <p:set>
                                      <p:cBhvr>
                                        <p:cTn id="12"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xEl>
                                              <p:pRg st="2" end="2"/>
                                            </p:txEl>
                                          </p:spTgt>
                                        </p:tgtEl>
                                      </p:cBhvr>
                                    </p:animEffect>
                                    <p:set>
                                      <p:cBhvr>
                                        <p:cTn id="17"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xEl>
                                              <p:pRg st="3" end="3"/>
                                            </p:txEl>
                                          </p:spTgt>
                                        </p:tgtEl>
                                      </p:cBhvr>
                                    </p:animEffect>
                                    <p:set>
                                      <p:cBhvr>
                                        <p:cTn id="22"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endParaRPr lang="es-PE"/>
          </a:p>
        </p:txBody>
      </p:sp>
      <p:sp>
        <p:nvSpPr>
          <p:cNvPr id="5" name="Text Placeholder 4"/>
          <p:cNvSpPr>
            <a:spLocks noGrp="1"/>
          </p:cNvSpPr>
          <p:nvPr>
            <p:ph type="body" sz="quarter" idx="19"/>
          </p:nvPr>
        </p:nvSpPr>
        <p:spPr/>
        <p:txBody>
          <a:bodyPr/>
          <a:lstStyle/>
          <a:p>
            <a:endParaRPr lang="es-PE"/>
          </a:p>
        </p:txBody>
      </p:sp>
      <p:sp>
        <p:nvSpPr>
          <p:cNvPr id="6" name="Text Placeholder 5"/>
          <p:cNvSpPr>
            <a:spLocks noGrp="1"/>
          </p:cNvSpPr>
          <p:nvPr>
            <p:ph type="body" sz="quarter" idx="19"/>
          </p:nvPr>
        </p:nvSpPr>
        <p:spPr/>
        <p:txBody>
          <a:bodyPr/>
          <a:lstStyle/>
          <a:p>
            <a:endParaRPr lang="es-PE"/>
          </a:p>
        </p:txBody>
      </p:sp>
      <p:sp>
        <p:nvSpPr>
          <p:cNvPr id="8" name="Text Placeholder 7"/>
          <p:cNvSpPr>
            <a:spLocks noGrp="1"/>
          </p:cNvSpPr>
          <p:nvPr>
            <p:ph type="body" sz="quarter" idx="19"/>
          </p:nvPr>
        </p:nvSpPr>
        <p:spPr/>
        <p:txBody>
          <a:bodyPr/>
          <a:lstStyle/>
          <a:p>
            <a:endParaRPr lang="es-PE"/>
          </a:p>
        </p:txBody>
      </p:sp>
      <p:sp>
        <p:nvSpPr>
          <p:cNvPr id="9" name="Text Placeholder 8"/>
          <p:cNvSpPr>
            <a:spLocks noGrp="1"/>
          </p:cNvSpPr>
          <p:nvPr>
            <p:ph type="body" sz="quarter" idx="19"/>
          </p:nvPr>
        </p:nvSpPr>
        <p:spPr/>
        <p:txBody>
          <a:bodyPr/>
          <a:lstStyle/>
          <a:p>
            <a:endParaRPr lang="es-PE"/>
          </a:p>
        </p:txBody>
      </p:sp>
      <p:pic>
        <p:nvPicPr>
          <p:cNvPr id="10"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1" b="7811"/>
          <a:stretch>
            <a:fillRect/>
          </a:stretch>
        </p:blipFill>
        <p:spPr>
          <a:xfrm>
            <a:off x="-4763" y="-6350"/>
            <a:ext cx="12196763" cy="6864350"/>
          </a:xfrm>
          <a:solidFill>
            <a:srgbClr val="0070C0"/>
          </a:solidFill>
        </p:spPr>
      </p:pic>
      <p:sp>
        <p:nvSpPr>
          <p:cNvPr id="12" name="Text Placeholder 9"/>
          <p:cNvSpPr>
            <a:spLocks noGrp="1"/>
          </p:cNvSpPr>
          <p:nvPr>
            <p:ph type="body" sz="quarter" idx="19"/>
          </p:nvPr>
        </p:nvSpPr>
        <p:spPr>
          <a:xfrm>
            <a:off x="5846608" y="4608923"/>
            <a:ext cx="6112782" cy="2069468"/>
          </a:xfrm>
          <a:solidFill>
            <a:srgbClr val="0070C0"/>
          </a:solidFill>
        </p:spPr>
        <p:txBody>
          <a:bodyPr anchor="ctr">
            <a:normAutofit fontScale="92500" lnSpcReduction="10000"/>
          </a:bodyPr>
          <a:lstStyle/>
          <a:p>
            <a:pPr marL="439738" lvl="1" indent="17463" algn="just">
              <a:lnSpc>
                <a:spcPct val="110000"/>
              </a:lnSpc>
              <a:spcBef>
                <a:spcPts val="600"/>
              </a:spcBef>
              <a:spcAft>
                <a:spcPts val="600"/>
              </a:spcAft>
              <a:defRPr sz="3600">
                <a:latin typeface="+mj-lt"/>
                <a:ea typeface="+mj-ea"/>
                <a:cs typeface="+mj-cs"/>
                <a:sym typeface="Helvetica"/>
              </a:defRPr>
            </a:pPr>
            <a:r>
              <a:rPr lang="es-PE" sz="2200" i="1" dirty="0">
                <a:solidFill>
                  <a:srgbClr val="FFFFFF"/>
                </a:solidFill>
                <a:latin typeface="Georgia"/>
                <a:ea typeface="Georgia"/>
                <a:cs typeface="Georgia"/>
                <a:sym typeface="Georgia"/>
              </a:rPr>
              <a:t>El inspector de aeronavegabilidad debe </a:t>
            </a:r>
            <a:r>
              <a:rPr lang="es-PE" sz="2200" b="1" i="1" dirty="0">
                <a:solidFill>
                  <a:srgbClr val="FFFF00"/>
                </a:solidFill>
                <a:latin typeface="Georgia"/>
                <a:ea typeface="Georgia"/>
                <a:cs typeface="Georgia"/>
                <a:sym typeface="Georgia"/>
              </a:rPr>
              <a:t>asegurarse</a:t>
            </a:r>
            <a:r>
              <a:rPr lang="es-PE" sz="2200" i="1" dirty="0">
                <a:solidFill>
                  <a:srgbClr val="FFFFFF"/>
                </a:solidFill>
                <a:latin typeface="Georgia"/>
                <a:ea typeface="Georgia"/>
                <a:cs typeface="Georgia"/>
                <a:sym typeface="Georgia"/>
              </a:rPr>
              <a:t> que los documentos establezcan adecuadamente la capacidad y competencia del explotador u organismo solicitante para conducir operaciones con seguridad de acuerdo con la propuesta.</a:t>
            </a:r>
          </a:p>
        </p:txBody>
      </p:sp>
    </p:spTree>
    <p:extLst>
      <p:ext uri="{BB962C8B-B14F-4D97-AF65-F5344CB8AC3E}">
        <p14:creationId xmlns:p14="http://schemas.microsoft.com/office/powerpoint/2010/main" val="25322101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endParaRPr lang="es-PE"/>
          </a:p>
        </p:txBody>
      </p:sp>
      <p:sp>
        <p:nvSpPr>
          <p:cNvPr id="5" name="Text Placeholder 4"/>
          <p:cNvSpPr>
            <a:spLocks noGrp="1"/>
          </p:cNvSpPr>
          <p:nvPr>
            <p:ph type="body" sz="quarter" idx="19"/>
          </p:nvPr>
        </p:nvSpPr>
        <p:spPr/>
        <p:txBody>
          <a:bodyPr/>
          <a:lstStyle/>
          <a:p>
            <a:endParaRPr lang="es-PE"/>
          </a:p>
        </p:txBody>
      </p:sp>
      <p:pic>
        <p:nvPicPr>
          <p:cNvPr id="9"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805" b="6805"/>
          <a:stretch>
            <a:fillRect/>
          </a:stretch>
        </p:blipFill>
        <p:spPr>
          <a:xfrm>
            <a:off x="-4763" y="-6350"/>
            <a:ext cx="12196763" cy="5557838"/>
          </a:xfrm>
        </p:spPr>
      </p:pic>
      <p:sp>
        <p:nvSpPr>
          <p:cNvPr id="3" name="Text Placeholder 2"/>
          <p:cNvSpPr>
            <a:spLocks noGrp="1"/>
          </p:cNvSpPr>
          <p:nvPr>
            <p:ph type="body" sz="quarter" idx="19"/>
          </p:nvPr>
        </p:nvSpPr>
        <p:spPr/>
        <p:txBody>
          <a:bodyPr/>
          <a:lstStyle/>
          <a:p>
            <a:endParaRPr lang="es-PE"/>
          </a:p>
        </p:txBody>
      </p:sp>
      <p:sp>
        <p:nvSpPr>
          <p:cNvPr id="10" name="Text Placeholder 9"/>
          <p:cNvSpPr>
            <a:spLocks noGrp="1"/>
          </p:cNvSpPr>
          <p:nvPr>
            <p:ph type="body" sz="quarter" idx="19"/>
          </p:nvPr>
        </p:nvSpPr>
        <p:spPr>
          <a:xfrm>
            <a:off x="6223830" y="4383499"/>
            <a:ext cx="5519935" cy="2069468"/>
          </a:xfrm>
          <a:solidFill>
            <a:srgbClr val="0070C0"/>
          </a:solidFill>
        </p:spPr>
        <p:txBody>
          <a:bodyPr anchor="ctr">
            <a:normAutofit/>
          </a:bodyPr>
          <a:lstStyle/>
          <a:p>
            <a:pPr marL="439738" lvl="1" indent="17463" algn="just">
              <a:spcBef>
                <a:spcPts val="300"/>
              </a:spcBef>
              <a:defRPr sz="3600">
                <a:latin typeface="+mj-lt"/>
                <a:ea typeface="+mj-ea"/>
                <a:cs typeface="+mj-cs"/>
                <a:sym typeface="Helvetica"/>
              </a:defRPr>
            </a:pPr>
            <a:r>
              <a:rPr lang="es-PE" sz="2200" i="1" dirty="0">
                <a:solidFill>
                  <a:srgbClr val="FFFFFF"/>
                </a:solidFill>
                <a:latin typeface="Georgia"/>
                <a:ea typeface="Georgia"/>
                <a:cs typeface="Georgia"/>
                <a:sym typeface="Georgia"/>
              </a:rPr>
              <a:t>Proporcionar información general para que el inspector de aeronavegabilidad siga el proceso de aprobación/aceptación, según corresponda</a:t>
            </a:r>
          </a:p>
        </p:txBody>
      </p:sp>
    </p:spTree>
    <p:extLst>
      <p:ext uri="{BB962C8B-B14F-4D97-AF65-F5344CB8AC3E}">
        <p14:creationId xmlns:p14="http://schemas.microsoft.com/office/powerpoint/2010/main" val="39446654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708255" y="1697131"/>
            <a:ext cx="4730019" cy="4703669"/>
          </a:xfrm>
        </p:spPr>
        <p:txBody>
          <a:bodyPr>
            <a:normAutofit/>
          </a:bodyPr>
          <a:lstStyle/>
          <a:p>
            <a:pPr marL="342900" indent="-342900">
              <a:buFont typeface="Arial" panose="020B0604020202020204" pitchFamily="34" charset="0"/>
              <a:buChar char="•"/>
            </a:pPr>
            <a:r>
              <a:rPr lang="es-PE" sz="2400" dirty="0"/>
              <a:t>Es necesario detectar cualquier deficiencia en la documentación entregada, antes de pasar a otra fase.</a:t>
            </a:r>
          </a:p>
          <a:p>
            <a:pPr marL="342900" indent="-342900">
              <a:buFont typeface="Arial" panose="020B0604020202020204" pitchFamily="34" charset="0"/>
              <a:buChar char="•"/>
            </a:pPr>
            <a:r>
              <a:rPr lang="es-PE" sz="2400" dirty="0"/>
              <a:t>Se deben resolver discrepancias, preguntas, u obtener información adicional.</a:t>
            </a:r>
          </a:p>
          <a:p>
            <a:pPr marL="342900" indent="-342900">
              <a:buFont typeface="Arial" panose="020B0604020202020204" pitchFamily="34" charset="0"/>
              <a:buChar char="•"/>
            </a:pPr>
            <a:r>
              <a:rPr lang="es-PE" sz="2400" dirty="0"/>
              <a:t>En casos de </a:t>
            </a:r>
            <a:r>
              <a:rPr lang="es-PE" sz="2400" b="1" dirty="0">
                <a:solidFill>
                  <a:srgbClr val="C00000"/>
                </a:solidFill>
              </a:rPr>
              <a:t>discrepancias extremas</a:t>
            </a:r>
            <a:r>
              <a:rPr lang="es-PE" sz="2400" dirty="0"/>
              <a:t> se </a:t>
            </a:r>
            <a:r>
              <a:rPr lang="es-PE" sz="2400" b="1" dirty="0">
                <a:solidFill>
                  <a:srgbClr val="C00000"/>
                </a:solidFill>
              </a:rPr>
              <a:t>termina el proceso</a:t>
            </a:r>
            <a:r>
              <a:rPr lang="es-PE" sz="2400" dirty="0"/>
              <a:t>.</a:t>
            </a:r>
          </a:p>
          <a:p>
            <a:pPr algn="just"/>
            <a:endParaRPr lang="es-PE" sz="2400" dirty="0"/>
          </a:p>
        </p:txBody>
      </p:sp>
      <p:sp>
        <p:nvSpPr>
          <p:cNvPr id="4" name="Title 3"/>
          <p:cNvSpPr>
            <a:spLocks noGrp="1"/>
          </p:cNvSpPr>
          <p:nvPr>
            <p:ph type="ctrTitle"/>
          </p:nvPr>
        </p:nvSpPr>
        <p:spPr>
          <a:xfrm>
            <a:off x="693262" y="147485"/>
            <a:ext cx="5033770" cy="1332399"/>
          </a:xfrm>
        </p:spPr>
        <p:txBody>
          <a:bodyPr anchor="ctr"/>
          <a:lstStyle/>
          <a:p>
            <a:r>
              <a:rPr lang="es-PE" sz="3200" b="1" dirty="0" smtClean="0"/>
              <a:t>Fase 3 – Análisis de la documentación</a:t>
            </a:r>
            <a:endParaRPr lang="es-PE" sz="3200" b="1" dirty="0"/>
          </a:p>
        </p:txBody>
      </p:sp>
      <p:pic>
        <p:nvPicPr>
          <p:cNvPr id="7" name="Picture 2" descr="http://www.utilidad.com/sites/default/files/imagecache/article_image/images/taxes_company_calculating_business_numbers_0.jpg">
            <a:hlinkClick r:id="rId3"/>
          </p:cNvPr>
          <p:cNvPicPr>
            <a:picLocks noChangeAspect="1" noChangeArrowheads="1"/>
          </p:cNvPicPr>
          <p:nvPr/>
        </p:nvPicPr>
        <p:blipFill rotWithShape="1">
          <a:blip r:embed="rId4">
            <a:extLst>
              <a:ext uri="{28A0092B-C50C-407E-A947-70E740481C1C}">
                <a14:useLocalDpi xmlns:a14="http://schemas.microsoft.com/office/drawing/2010/main"/>
              </a:ext>
            </a:extLst>
          </a:blip>
          <a:srcRect l="9371"/>
          <a:stretch/>
        </p:blipFill>
        <p:spPr bwMode="auto">
          <a:xfrm>
            <a:off x="5727032" y="1913699"/>
            <a:ext cx="6127594" cy="353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989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endParaRPr lang="es-PE"/>
          </a:p>
        </p:txBody>
      </p:sp>
      <p:sp>
        <p:nvSpPr>
          <p:cNvPr id="5" name="Text Placeholder 4"/>
          <p:cNvSpPr>
            <a:spLocks noGrp="1"/>
          </p:cNvSpPr>
          <p:nvPr>
            <p:ph type="body" sz="quarter" idx="19"/>
          </p:nvPr>
        </p:nvSpPr>
        <p:spPr/>
        <p:txBody>
          <a:bodyPr/>
          <a:lstStyle/>
          <a:p>
            <a:endParaRPr lang="es-PE"/>
          </a:p>
        </p:txBody>
      </p:sp>
      <p:sp>
        <p:nvSpPr>
          <p:cNvPr id="6" name="Text Placeholder 5"/>
          <p:cNvSpPr>
            <a:spLocks noGrp="1"/>
          </p:cNvSpPr>
          <p:nvPr>
            <p:ph type="body" sz="quarter" idx="19"/>
          </p:nvPr>
        </p:nvSpPr>
        <p:spPr/>
        <p:txBody>
          <a:bodyPr/>
          <a:lstStyle/>
          <a:p>
            <a:endParaRPr lang="es-PE"/>
          </a:p>
        </p:txBody>
      </p:sp>
      <p:sp>
        <p:nvSpPr>
          <p:cNvPr id="8" name="Text Placeholder 7"/>
          <p:cNvSpPr>
            <a:spLocks noGrp="1"/>
          </p:cNvSpPr>
          <p:nvPr>
            <p:ph type="body" sz="quarter" idx="19"/>
          </p:nvPr>
        </p:nvSpPr>
        <p:spPr/>
        <p:txBody>
          <a:bodyPr/>
          <a:lstStyle/>
          <a:p>
            <a:endParaRPr lang="es-PE"/>
          </a:p>
        </p:txBody>
      </p:sp>
      <p:sp>
        <p:nvSpPr>
          <p:cNvPr id="9" name="Text Placeholder 8"/>
          <p:cNvSpPr>
            <a:spLocks noGrp="1"/>
          </p:cNvSpPr>
          <p:nvPr>
            <p:ph type="body" sz="quarter" idx="19"/>
          </p:nvPr>
        </p:nvSpPr>
        <p:spPr/>
        <p:txBody>
          <a:bodyPr/>
          <a:lstStyle/>
          <a:p>
            <a:endParaRPr lang="es-PE"/>
          </a:p>
        </p:txBody>
      </p:sp>
      <p:sp>
        <p:nvSpPr>
          <p:cNvPr id="10" name="Text Placeholder 9"/>
          <p:cNvSpPr>
            <a:spLocks noGrp="1"/>
          </p:cNvSpPr>
          <p:nvPr>
            <p:ph type="body" sz="quarter" idx="19"/>
          </p:nvPr>
        </p:nvSpPr>
        <p:spPr/>
        <p:txBody>
          <a:bodyPr/>
          <a:lstStyle/>
          <a:p>
            <a:endParaRPr lang="es-PE"/>
          </a:p>
        </p:txBody>
      </p:sp>
      <p:pic>
        <p:nvPicPr>
          <p:cNvPr id="11" name="Picture Placeholder 6"/>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701" r="701"/>
          <a:stretch/>
        </p:blipFill>
        <p:spPr>
          <a:xfrm>
            <a:off x="-4763" y="-6350"/>
            <a:ext cx="12196763" cy="6864350"/>
          </a:xfrm>
        </p:spPr>
      </p:pic>
      <p:sp>
        <p:nvSpPr>
          <p:cNvPr id="3" name="Text Placeholder 2"/>
          <p:cNvSpPr>
            <a:spLocks noGrp="1"/>
          </p:cNvSpPr>
          <p:nvPr>
            <p:ph type="body" sz="quarter" idx="19"/>
          </p:nvPr>
        </p:nvSpPr>
        <p:spPr/>
        <p:txBody>
          <a:bodyPr/>
          <a:lstStyle/>
          <a:p>
            <a:endParaRPr lang="es-PE"/>
          </a:p>
        </p:txBody>
      </p:sp>
      <p:sp>
        <p:nvSpPr>
          <p:cNvPr id="13" name="Text Placeholder 9"/>
          <p:cNvSpPr>
            <a:spLocks noGrp="1"/>
          </p:cNvSpPr>
          <p:nvPr>
            <p:ph type="body" sz="quarter" idx="19"/>
          </p:nvPr>
        </p:nvSpPr>
        <p:spPr>
          <a:xfrm>
            <a:off x="6544439" y="4608923"/>
            <a:ext cx="5519935" cy="2069468"/>
          </a:xfrm>
          <a:solidFill>
            <a:srgbClr val="0070C0"/>
          </a:solidFill>
        </p:spPr>
        <p:txBody>
          <a:bodyPr anchor="ctr">
            <a:normAutofit lnSpcReduction="10000"/>
          </a:bodyPr>
          <a:lstStyle/>
          <a:p>
            <a:pPr marL="439738" lvl="1" indent="17463" algn="just">
              <a:spcBef>
                <a:spcPts val="600"/>
              </a:spcBef>
              <a:spcAft>
                <a:spcPts val="600"/>
              </a:spcAft>
              <a:defRPr sz="3600">
                <a:latin typeface="+mj-lt"/>
                <a:ea typeface="+mj-ea"/>
                <a:cs typeface="+mj-cs"/>
                <a:sym typeface="Helvetica"/>
              </a:defRPr>
            </a:pPr>
            <a:r>
              <a:rPr lang="es-PE" sz="2200" i="1" dirty="0">
                <a:solidFill>
                  <a:srgbClr val="FFFFFF"/>
                </a:solidFill>
                <a:latin typeface="Georgia"/>
                <a:ea typeface="Georgia"/>
                <a:cs typeface="Georgia"/>
                <a:sym typeface="Georgia"/>
              </a:rPr>
              <a:t>En esta fase mientras se evalúa la propuesta formal del explotador u organismo solicitante se deben formular planes para observar y evaluar la habilidad del solicitante, si es aplicable.</a:t>
            </a:r>
          </a:p>
        </p:txBody>
      </p:sp>
    </p:spTree>
    <p:extLst>
      <p:ext uri="{BB962C8B-B14F-4D97-AF65-F5344CB8AC3E}">
        <p14:creationId xmlns:p14="http://schemas.microsoft.com/office/powerpoint/2010/main" val="31231606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5" name="Text Placeholder 4"/>
          <p:cNvSpPr>
            <a:spLocks noGrp="1"/>
          </p:cNvSpPr>
          <p:nvPr>
            <p:ph type="body" sz="quarter" idx="17"/>
          </p:nvPr>
        </p:nvSpPr>
        <p:spPr>
          <a:xfrm>
            <a:off x="733646" y="1888958"/>
            <a:ext cx="4944139" cy="4179713"/>
          </a:xfrm>
        </p:spPr>
        <p:txBody>
          <a:bodyPr>
            <a:normAutofit/>
          </a:bodyPr>
          <a:lstStyle/>
          <a:p>
            <a:pPr algn="just"/>
            <a:r>
              <a:rPr lang="es-PE" sz="2400" dirty="0"/>
              <a:t>Es una evaluación operacional de la habilidad del explotador u organismo solicitante para operar </a:t>
            </a:r>
            <a:r>
              <a:rPr lang="es-PE" sz="2400" b="1" dirty="0">
                <a:solidFill>
                  <a:srgbClr val="C00000"/>
                </a:solidFill>
              </a:rPr>
              <a:t>de acuerdo con la propuesta </a:t>
            </a:r>
            <a:r>
              <a:rPr lang="es-PE" sz="2400" dirty="0"/>
              <a:t>evaluada en la fase tres.</a:t>
            </a:r>
          </a:p>
          <a:p>
            <a:pPr algn="just"/>
            <a:endParaRPr lang="es-PE" sz="2400" dirty="0"/>
          </a:p>
        </p:txBody>
      </p:sp>
      <p:sp>
        <p:nvSpPr>
          <p:cNvPr id="4" name="Title 3"/>
          <p:cNvSpPr>
            <a:spLocks noGrp="1"/>
          </p:cNvSpPr>
          <p:nvPr>
            <p:ph type="ctrTitle"/>
          </p:nvPr>
        </p:nvSpPr>
        <p:spPr/>
        <p:txBody>
          <a:bodyPr anchor="ctr"/>
          <a:lstStyle/>
          <a:p>
            <a:r>
              <a:rPr lang="es-PE" sz="3200" b="1" dirty="0" smtClean="0"/>
              <a:t>Fase 4 – Demostración e inspección</a:t>
            </a:r>
            <a:endParaRPr lang="es-PE" sz="3200" b="1" dirty="0"/>
          </a:p>
        </p:txBody>
      </p:sp>
    </p:spTree>
    <p:extLst>
      <p:ext uri="{BB962C8B-B14F-4D97-AF65-F5344CB8AC3E}">
        <p14:creationId xmlns:p14="http://schemas.microsoft.com/office/powerpoint/2010/main" val="36744754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r>
              <a:rPr lang="es-PE" sz="3200" b="1" dirty="0" smtClean="0"/>
              <a:t>Fase 4 </a:t>
            </a:r>
            <a:r>
              <a:rPr lang="es-PE" sz="3200" b="1" dirty="0"/>
              <a:t>– Demostración e inspección</a:t>
            </a:r>
          </a:p>
        </p:txBody>
      </p:sp>
      <p:sp>
        <p:nvSpPr>
          <p:cNvPr id="5" name="Text Placeholder 4"/>
          <p:cNvSpPr>
            <a:spLocks noGrp="1"/>
          </p:cNvSpPr>
          <p:nvPr>
            <p:ph type="body" sz="quarter" idx="17"/>
          </p:nvPr>
        </p:nvSpPr>
        <p:spPr>
          <a:xfrm>
            <a:off x="733647" y="1580346"/>
            <a:ext cx="4958944" cy="5277654"/>
          </a:xfrm>
        </p:spPr>
        <p:txBody>
          <a:bodyPr>
            <a:normAutofit lnSpcReduction="10000"/>
          </a:bodyPr>
          <a:lstStyle/>
          <a:p>
            <a:pPr algn="just">
              <a:lnSpc>
                <a:spcPct val="110000"/>
              </a:lnSpc>
              <a:spcBef>
                <a:spcPts val="600"/>
              </a:spcBef>
              <a:spcAft>
                <a:spcPts val="600"/>
              </a:spcAft>
            </a:pPr>
            <a:r>
              <a:rPr lang="es-PE" sz="2200" dirty="0"/>
              <a:t>Durante la fase cuatro se deben realizar:</a:t>
            </a:r>
          </a:p>
          <a:p>
            <a:pPr marL="342900" indent="-342900" algn="just">
              <a:lnSpc>
                <a:spcPct val="110000"/>
              </a:lnSpc>
              <a:spcBef>
                <a:spcPts val="600"/>
              </a:spcBef>
              <a:spcAft>
                <a:spcPts val="600"/>
              </a:spcAft>
              <a:buFont typeface="Arial" panose="020B0604020202020204" pitchFamily="34" charset="0"/>
              <a:buChar char="•"/>
            </a:pPr>
            <a:r>
              <a:rPr lang="es-PE" sz="2200" dirty="0"/>
              <a:t>Las demostraciones exigidas por los reglamentos;</a:t>
            </a:r>
          </a:p>
          <a:p>
            <a:pPr marL="342900" indent="-342900" algn="just">
              <a:lnSpc>
                <a:spcPct val="110000"/>
              </a:lnSpc>
              <a:spcBef>
                <a:spcPts val="600"/>
              </a:spcBef>
              <a:spcAft>
                <a:spcPts val="600"/>
              </a:spcAft>
              <a:buFont typeface="Arial" panose="020B0604020202020204" pitchFamily="34" charset="0"/>
              <a:buChar char="•"/>
            </a:pPr>
            <a:r>
              <a:rPr lang="es-PE" sz="2200" dirty="0"/>
              <a:t>Programas de instrucción;</a:t>
            </a:r>
          </a:p>
          <a:p>
            <a:pPr marL="342900" indent="-342900" algn="just">
              <a:lnSpc>
                <a:spcPct val="110000"/>
              </a:lnSpc>
              <a:spcBef>
                <a:spcPts val="600"/>
              </a:spcBef>
              <a:spcAft>
                <a:spcPts val="600"/>
              </a:spcAft>
              <a:buFont typeface="Arial" panose="020B0604020202020204" pitchFamily="34" charset="0"/>
              <a:buChar char="•"/>
            </a:pPr>
            <a:r>
              <a:rPr lang="es-PE" sz="2200" dirty="0"/>
              <a:t>Deberá ser verificado que </a:t>
            </a:r>
            <a:r>
              <a:rPr lang="es-PE" sz="2200" b="1" dirty="0">
                <a:solidFill>
                  <a:srgbClr val="C00000"/>
                </a:solidFill>
              </a:rPr>
              <a:t>lo escrito se cumpla</a:t>
            </a:r>
            <a:r>
              <a:rPr lang="es-PE" sz="2200" dirty="0"/>
              <a:t>, por ejemplo:</a:t>
            </a:r>
          </a:p>
          <a:p>
            <a:pPr marL="800100" lvl="1" indent="-342900" algn="just">
              <a:lnSpc>
                <a:spcPct val="110000"/>
              </a:lnSpc>
              <a:spcBef>
                <a:spcPts val="600"/>
              </a:spcBef>
              <a:spcAft>
                <a:spcPts val="600"/>
              </a:spcAft>
              <a:buFont typeface="Wingdings" panose="05000000000000000000" pitchFamily="2" charset="2"/>
              <a:buChar char="Ø"/>
            </a:pPr>
            <a:r>
              <a:rPr lang="es-PE" sz="1900" dirty="0"/>
              <a:t>Demostraciones de evacuación de emergencia,</a:t>
            </a:r>
          </a:p>
          <a:p>
            <a:pPr marL="800100" lvl="1" indent="-342900" algn="just">
              <a:lnSpc>
                <a:spcPct val="110000"/>
              </a:lnSpc>
              <a:spcBef>
                <a:spcPts val="600"/>
              </a:spcBef>
              <a:spcAft>
                <a:spcPts val="600"/>
              </a:spcAft>
              <a:buFont typeface="Wingdings" panose="05000000000000000000" pitchFamily="2" charset="2"/>
              <a:buChar char="Ø"/>
            </a:pPr>
            <a:r>
              <a:rPr lang="es-PE" sz="1900" dirty="0"/>
              <a:t>Pruebas operacionales de carga externa,</a:t>
            </a:r>
          </a:p>
          <a:p>
            <a:pPr marL="800100" lvl="1" indent="-342900" algn="just">
              <a:lnSpc>
                <a:spcPct val="110000"/>
              </a:lnSpc>
              <a:spcBef>
                <a:spcPts val="600"/>
              </a:spcBef>
              <a:spcAft>
                <a:spcPts val="600"/>
              </a:spcAft>
              <a:buFont typeface="Wingdings" panose="05000000000000000000" pitchFamily="2" charset="2"/>
              <a:buChar char="Ø"/>
            </a:pPr>
            <a:r>
              <a:rPr lang="es-PE" sz="1900" dirty="0"/>
              <a:t>Inspección de ensayos no destructivos, etc.</a:t>
            </a:r>
          </a:p>
          <a:p>
            <a:pPr algn="just">
              <a:lnSpc>
                <a:spcPct val="110000"/>
              </a:lnSpc>
              <a:spcBef>
                <a:spcPts val="600"/>
              </a:spcBef>
              <a:spcAft>
                <a:spcPts val="600"/>
              </a:spcAft>
            </a:pPr>
            <a:endParaRPr lang="es-PE" sz="2000" dirty="0"/>
          </a:p>
        </p:txBody>
      </p:sp>
      <p:pic>
        <p:nvPicPr>
          <p:cNvPr id="6" name="Picture 3" descr="E:\Fotos JB\Renovación OMA LP marzo 2017\IMG_6221.JPG"/>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16341" r="1634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191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1" end="1"/>
                                            </p:txEl>
                                          </p:spTgt>
                                        </p:tgtEl>
                                      </p:cBhvr>
                                    </p:animEffect>
                                    <p:set>
                                      <p:cBhvr>
                                        <p:cTn id="12"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xEl>
                                              <p:pRg st="2" end="2"/>
                                            </p:txEl>
                                          </p:spTgt>
                                        </p:tgtEl>
                                      </p:cBhvr>
                                    </p:animEffect>
                                    <p:set>
                                      <p:cBhvr>
                                        <p:cTn id="17"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xEl>
                                              <p:pRg st="3" end="3"/>
                                            </p:txEl>
                                          </p:spTgt>
                                        </p:tgtEl>
                                      </p:cBhvr>
                                    </p:animEffect>
                                    <p:set>
                                      <p:cBhvr>
                                        <p:cTn id="22" dur="1" fill="hold">
                                          <p:stCondLst>
                                            <p:cond delay="499"/>
                                          </p:stCondLst>
                                        </p:cTn>
                                        <p:tgtEl>
                                          <p:spTgt spid="5">
                                            <p:txEl>
                                              <p:pRg st="3" end="3"/>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
                                            <p:txEl>
                                              <p:pRg st="4" end="4"/>
                                            </p:txEl>
                                          </p:spTgt>
                                        </p:tgtEl>
                                      </p:cBhvr>
                                    </p:animEffect>
                                    <p:set>
                                      <p:cBhvr>
                                        <p:cTn id="25" dur="1" fill="hold">
                                          <p:stCondLst>
                                            <p:cond delay="499"/>
                                          </p:stCondLst>
                                        </p:cTn>
                                        <p:tgtEl>
                                          <p:spTgt spid="5">
                                            <p:txEl>
                                              <p:pRg st="4" end="4"/>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
                                            <p:txEl>
                                              <p:pRg st="5" end="5"/>
                                            </p:txEl>
                                          </p:spTgt>
                                        </p:tgtEl>
                                      </p:cBhvr>
                                    </p:animEffect>
                                    <p:set>
                                      <p:cBhvr>
                                        <p:cTn id="28" dur="1" fill="hold">
                                          <p:stCondLst>
                                            <p:cond delay="499"/>
                                          </p:stCondLst>
                                        </p:cTn>
                                        <p:tgtEl>
                                          <p:spTgt spid="5">
                                            <p:txEl>
                                              <p:pRg st="5" end="5"/>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
                                            <p:txEl>
                                              <p:pRg st="6" end="6"/>
                                            </p:txEl>
                                          </p:spTgt>
                                        </p:tgtEl>
                                      </p:cBhvr>
                                    </p:animEffect>
                                    <p:set>
                                      <p:cBhvr>
                                        <p:cTn id="31" dur="1" fill="hold">
                                          <p:stCondLst>
                                            <p:cond delay="499"/>
                                          </p:stCondLst>
                                        </p:cTn>
                                        <p:tgtEl>
                                          <p:spTgt spid="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693262" y="1648326"/>
            <a:ext cx="4456254" cy="4281238"/>
          </a:xfrm>
        </p:spPr>
        <p:txBody>
          <a:bodyPr>
            <a:normAutofit/>
          </a:bodyPr>
          <a:lstStyle/>
          <a:p>
            <a:pPr>
              <a:lnSpc>
                <a:spcPct val="100000"/>
              </a:lnSpc>
              <a:spcBef>
                <a:spcPts val="600"/>
              </a:spcBef>
              <a:spcAft>
                <a:spcPts val="600"/>
              </a:spcAft>
            </a:pPr>
            <a:r>
              <a:rPr lang="es-PE" sz="2400" dirty="0"/>
              <a:t>Planificar la conducción y evaluación de la demostración, incluyendo:</a:t>
            </a:r>
          </a:p>
          <a:p>
            <a:pPr marL="342900" indent="-342900">
              <a:lnSpc>
                <a:spcPct val="100000"/>
              </a:lnSpc>
              <a:spcBef>
                <a:spcPts val="600"/>
              </a:spcBef>
              <a:spcAft>
                <a:spcPts val="600"/>
              </a:spcAft>
              <a:buFont typeface="Arial" panose="020B0604020202020204" pitchFamily="34" charset="0"/>
              <a:buChar char="•"/>
            </a:pPr>
            <a:r>
              <a:rPr lang="es-PE" sz="2400" dirty="0"/>
              <a:t>Participantes;</a:t>
            </a:r>
          </a:p>
          <a:p>
            <a:pPr marL="342900" indent="-342900">
              <a:lnSpc>
                <a:spcPct val="100000"/>
              </a:lnSpc>
              <a:spcBef>
                <a:spcPts val="600"/>
              </a:spcBef>
              <a:spcAft>
                <a:spcPts val="600"/>
              </a:spcAft>
              <a:buFont typeface="Arial" panose="020B0604020202020204" pitchFamily="34" charset="0"/>
              <a:buChar char="•"/>
            </a:pPr>
            <a:r>
              <a:rPr lang="es-PE" sz="2400" dirty="0"/>
              <a:t>Criterios de evaluación; y</a:t>
            </a:r>
          </a:p>
          <a:p>
            <a:pPr marL="342900" indent="-342900">
              <a:lnSpc>
                <a:spcPct val="100000"/>
              </a:lnSpc>
              <a:spcBef>
                <a:spcPts val="600"/>
              </a:spcBef>
              <a:spcAft>
                <a:spcPts val="600"/>
              </a:spcAft>
              <a:buFont typeface="Arial" panose="020B0604020202020204" pitchFamily="34" charset="0"/>
              <a:buChar char="•"/>
            </a:pPr>
            <a:r>
              <a:rPr lang="es-PE" sz="2400" dirty="0"/>
              <a:t>Secuencia de eventos.</a:t>
            </a:r>
          </a:p>
        </p:txBody>
      </p:sp>
      <p:sp>
        <p:nvSpPr>
          <p:cNvPr id="4" name="Title 3"/>
          <p:cNvSpPr>
            <a:spLocks noGrp="1"/>
          </p:cNvSpPr>
          <p:nvPr>
            <p:ph type="ctrTitle"/>
          </p:nvPr>
        </p:nvSpPr>
        <p:spPr/>
        <p:txBody>
          <a:bodyPr anchor="ctr"/>
          <a:lstStyle/>
          <a:p>
            <a:r>
              <a:rPr lang="es-PE" sz="3200" b="1" dirty="0" smtClean="0"/>
              <a:t>Fase 4 </a:t>
            </a:r>
            <a:r>
              <a:rPr lang="es-PE" sz="3200" b="1" dirty="0"/>
              <a:t>– Demostración e inspección</a:t>
            </a:r>
          </a:p>
        </p:txBody>
      </p:sp>
      <p:pic>
        <p:nvPicPr>
          <p:cNvPr id="6" name="Picture 2" descr="http://www.marketing3cero.com/wp-content/uploads/2015/08/planificar-el-trabajo.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4689" y="2261937"/>
            <a:ext cx="6890026" cy="459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586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879442" y="1937084"/>
            <a:ext cx="4798343" cy="4487778"/>
          </a:xfrm>
        </p:spPr>
        <p:txBody>
          <a:bodyPr>
            <a:normAutofit/>
          </a:bodyPr>
          <a:lstStyle/>
          <a:p>
            <a:pPr marL="342900" indent="-342900">
              <a:lnSpc>
                <a:spcPct val="100000"/>
              </a:lnSpc>
              <a:spcBef>
                <a:spcPts val="600"/>
              </a:spcBef>
              <a:spcAft>
                <a:spcPts val="600"/>
              </a:spcAft>
              <a:buFont typeface="Arial" panose="020B0604020202020204" pitchFamily="34" charset="0"/>
              <a:buChar char="•"/>
            </a:pPr>
            <a:r>
              <a:rPr lang="es-PE" sz="2400" dirty="0"/>
              <a:t>El inspector es el responsable de supervisar la demostración.</a:t>
            </a:r>
          </a:p>
          <a:p>
            <a:pPr marL="342900" indent="-342900">
              <a:lnSpc>
                <a:spcPct val="100000"/>
              </a:lnSpc>
              <a:spcBef>
                <a:spcPts val="600"/>
              </a:spcBef>
              <a:spcAft>
                <a:spcPts val="600"/>
              </a:spcAft>
              <a:buFont typeface="Arial" panose="020B0604020202020204" pitchFamily="34" charset="0"/>
              <a:buChar char="•"/>
            </a:pPr>
            <a:r>
              <a:rPr lang="es-PE" sz="2400" dirty="0"/>
              <a:t>Es indispensable que el inspector detenga la demostración cuando se observan deficiencias o niveles inaceptables de competencia.</a:t>
            </a:r>
          </a:p>
        </p:txBody>
      </p:sp>
      <p:sp>
        <p:nvSpPr>
          <p:cNvPr id="4" name="Title 3"/>
          <p:cNvSpPr>
            <a:spLocks noGrp="1"/>
          </p:cNvSpPr>
          <p:nvPr>
            <p:ph type="ctrTitle"/>
          </p:nvPr>
        </p:nvSpPr>
        <p:spPr/>
        <p:txBody>
          <a:bodyPr anchor="ctr"/>
          <a:lstStyle/>
          <a:p>
            <a:r>
              <a:rPr lang="es-PE" sz="3200" b="1" dirty="0" smtClean="0"/>
              <a:t>Fase 4 </a:t>
            </a:r>
            <a:r>
              <a:rPr lang="es-PE" sz="3200" b="1" dirty="0"/>
              <a:t>– Demostración e inspección</a:t>
            </a:r>
          </a:p>
        </p:txBody>
      </p:sp>
      <p:pic>
        <p:nvPicPr>
          <p:cNvPr id="5122" name="Picture 2" descr="E:\Fotos JB\Renovación OMA LP marzo 2017\IMG_6226.JPG"/>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11345" r="11345"/>
          <a:stretch>
            <a:fillRect/>
          </a:stretch>
        </p:blipFill>
        <p:spPr bwMode="auto">
          <a:xfrm>
            <a:off x="6234197" y="752642"/>
            <a:ext cx="5598924" cy="543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82230"/>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819284" y="1639357"/>
            <a:ext cx="4655084" cy="4821601"/>
          </a:xfrm>
        </p:spPr>
        <p:txBody>
          <a:bodyPr>
            <a:normAutofit/>
          </a:bodyPr>
          <a:lstStyle/>
          <a:p>
            <a:pPr marL="342900" indent="-342900" algn="just">
              <a:lnSpc>
                <a:spcPct val="100000"/>
              </a:lnSpc>
              <a:spcBef>
                <a:spcPts val="600"/>
              </a:spcBef>
              <a:spcAft>
                <a:spcPts val="600"/>
              </a:spcAft>
              <a:buFont typeface="Arial" panose="020B0604020202020204" pitchFamily="34" charset="0"/>
              <a:buChar char="•"/>
            </a:pPr>
            <a:r>
              <a:rPr lang="es-PE" sz="2400" dirty="0"/>
              <a:t>SOLO se aprueba o acepta la propuesta del explotador u organismo solicitante.</a:t>
            </a:r>
          </a:p>
          <a:p>
            <a:pPr marL="342900" indent="-342900" algn="just">
              <a:lnSpc>
                <a:spcPct val="100000"/>
              </a:lnSpc>
              <a:spcBef>
                <a:spcPts val="600"/>
              </a:spcBef>
              <a:spcAft>
                <a:spcPts val="600"/>
              </a:spcAft>
              <a:buFont typeface="Arial" panose="020B0604020202020204" pitchFamily="34" charset="0"/>
              <a:buChar char="•"/>
            </a:pPr>
            <a:r>
              <a:rPr lang="es-PE" sz="2400" dirty="0"/>
              <a:t>Si la propuesta NO es aprobada o aceptada, el explotador u organismo es </a:t>
            </a:r>
            <a:r>
              <a:rPr lang="es-PE" sz="2400" b="1" dirty="0">
                <a:solidFill>
                  <a:srgbClr val="C00000"/>
                </a:solidFill>
              </a:rPr>
              <a:t>notificado en la fase tres o cuatro</a:t>
            </a:r>
            <a:r>
              <a:rPr lang="es-PE" sz="2400" dirty="0"/>
              <a:t>.</a:t>
            </a:r>
          </a:p>
        </p:txBody>
      </p:sp>
      <p:sp>
        <p:nvSpPr>
          <p:cNvPr id="4" name="Title 3"/>
          <p:cNvSpPr>
            <a:spLocks noGrp="1"/>
          </p:cNvSpPr>
          <p:nvPr>
            <p:ph type="ctrTitle"/>
          </p:nvPr>
        </p:nvSpPr>
        <p:spPr/>
        <p:txBody>
          <a:bodyPr anchor="ctr"/>
          <a:lstStyle/>
          <a:p>
            <a:r>
              <a:rPr lang="es-PE" sz="3200" b="1" dirty="0" smtClean="0"/>
              <a:t>Fase 5 </a:t>
            </a:r>
            <a:r>
              <a:rPr lang="es-PE" sz="3200" b="1" dirty="0"/>
              <a:t>– </a:t>
            </a:r>
            <a:r>
              <a:rPr lang="es-PE" sz="3200" b="1" dirty="0" smtClean="0"/>
              <a:t>Aprobación / Aceptación</a:t>
            </a:r>
            <a:endParaRPr lang="es-PE" sz="3200" b="1" dirty="0"/>
          </a:p>
        </p:txBody>
      </p:sp>
      <p:pic>
        <p:nvPicPr>
          <p:cNvPr id="6"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3282" r="23282"/>
          <a:stretch>
            <a:fillRect/>
          </a:stretch>
        </p:blipFill>
        <p:spPr/>
      </p:pic>
    </p:spTree>
    <p:extLst>
      <p:ext uri="{BB962C8B-B14F-4D97-AF65-F5344CB8AC3E}">
        <p14:creationId xmlns:p14="http://schemas.microsoft.com/office/powerpoint/2010/main" val="1557450904"/>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733646" y="1592475"/>
            <a:ext cx="5113701" cy="4902200"/>
          </a:xfrm>
        </p:spPr>
        <p:txBody>
          <a:bodyPr>
            <a:normAutofit/>
          </a:bodyPr>
          <a:lstStyle/>
          <a:p>
            <a:pPr marL="342900" indent="-342900" algn="just">
              <a:buFont typeface="Arial" panose="020B0604020202020204" pitchFamily="34" charset="0"/>
              <a:buChar char="•"/>
            </a:pPr>
            <a:r>
              <a:rPr lang="es-PE" sz="2400" dirty="0"/>
              <a:t>La aprobación es otorgada mediante una </a:t>
            </a:r>
            <a:r>
              <a:rPr lang="es-PE" sz="2400" b="1" dirty="0">
                <a:solidFill>
                  <a:srgbClr val="C00000"/>
                </a:solidFill>
              </a:rPr>
              <a:t>carta, un sello de aprobación, la emisión de especificaciones </a:t>
            </a:r>
            <a:r>
              <a:rPr lang="es-PE" sz="2400" dirty="0"/>
              <a:t>de operación, o algún otro medio oficial de transmitir la aprobación.</a:t>
            </a:r>
          </a:p>
          <a:p>
            <a:pPr marL="342900" indent="-342900" algn="just">
              <a:buFont typeface="Arial" panose="020B0604020202020204" pitchFamily="34" charset="0"/>
              <a:buChar char="•"/>
            </a:pPr>
            <a:r>
              <a:rPr lang="es-PE" sz="2400" dirty="0"/>
              <a:t>Algunas propuestas, o solicitudes no requieren una aprobación específica por parte de la AAC, sino su aceptación. </a:t>
            </a:r>
          </a:p>
        </p:txBody>
      </p:sp>
      <p:sp>
        <p:nvSpPr>
          <p:cNvPr id="4" name="Title 3"/>
          <p:cNvSpPr>
            <a:spLocks noGrp="1"/>
          </p:cNvSpPr>
          <p:nvPr>
            <p:ph type="ctrTitle"/>
          </p:nvPr>
        </p:nvSpPr>
        <p:spPr/>
        <p:txBody>
          <a:bodyPr anchor="ctr"/>
          <a:lstStyle/>
          <a:p>
            <a:r>
              <a:rPr lang="es-PE" sz="3200" b="1" dirty="0" smtClean="0"/>
              <a:t>Fase 5 </a:t>
            </a:r>
            <a:r>
              <a:rPr lang="es-PE" sz="3200" b="1" dirty="0"/>
              <a:t>– </a:t>
            </a:r>
            <a:r>
              <a:rPr lang="es-PE" sz="3200" b="1" dirty="0" smtClean="0"/>
              <a:t>Aprobación / Aceptación</a:t>
            </a:r>
            <a:endParaRPr lang="es-PE" sz="3200" b="1" dirty="0"/>
          </a:p>
        </p:txBody>
      </p:sp>
      <p:pic>
        <p:nvPicPr>
          <p:cNvPr id="7" name="Picture Placeholder 5"/>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4756" r="24756"/>
          <a:stretch/>
        </p:blipFill>
        <p:spPr/>
      </p:pic>
    </p:spTree>
    <p:extLst>
      <p:ext uri="{BB962C8B-B14F-4D97-AF65-F5344CB8AC3E}">
        <p14:creationId xmlns:p14="http://schemas.microsoft.com/office/powerpoint/2010/main" val="3249041415"/>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733646" y="1530163"/>
            <a:ext cx="4944139" cy="4966889"/>
          </a:xfrm>
        </p:spPr>
        <p:txBody>
          <a:bodyPr>
            <a:normAutofit/>
          </a:bodyPr>
          <a:lstStyle/>
          <a:p>
            <a:pPr marL="342900" indent="-342900" algn="just">
              <a:lnSpc>
                <a:spcPct val="110000"/>
              </a:lnSpc>
              <a:spcBef>
                <a:spcPts val="600"/>
              </a:spcBef>
              <a:spcAft>
                <a:spcPts val="600"/>
              </a:spcAft>
              <a:buFont typeface="Arial" panose="020B0604020202020204" pitchFamily="34" charset="0"/>
              <a:buChar char="•"/>
            </a:pPr>
            <a:r>
              <a:rPr lang="es-PE" sz="2200" dirty="0"/>
              <a:t>Algunas propuestas, o solicitudes no requieren de una aprobación específica por parte de la AAC, son elementos que son presentados para su respectiva aceptación</a:t>
            </a:r>
          </a:p>
          <a:p>
            <a:pPr marL="342900" indent="-342900" algn="just">
              <a:lnSpc>
                <a:spcPct val="110000"/>
              </a:lnSpc>
              <a:spcBef>
                <a:spcPts val="600"/>
              </a:spcBef>
              <a:spcAft>
                <a:spcPts val="600"/>
              </a:spcAft>
              <a:buFont typeface="Arial" panose="020B0604020202020204" pitchFamily="34" charset="0"/>
              <a:buChar char="•"/>
            </a:pPr>
            <a:r>
              <a:rPr lang="es-PE" sz="2200" dirty="0"/>
              <a:t>Puede ser realizada por varios medios establecidos por la AAC incluyendo una </a:t>
            </a:r>
            <a:r>
              <a:rPr lang="es-PE" sz="2200" b="1" dirty="0">
                <a:solidFill>
                  <a:srgbClr val="C00000"/>
                </a:solidFill>
              </a:rPr>
              <a:t>carta, aceptación verbal, o no tomando ninguna acción</a:t>
            </a:r>
            <a:r>
              <a:rPr lang="es-PE" sz="2200" dirty="0"/>
              <a:t>, lo cual indica que no existe ninguna objeción de la AAC a dicha propuesta. </a:t>
            </a:r>
          </a:p>
        </p:txBody>
      </p:sp>
      <p:sp>
        <p:nvSpPr>
          <p:cNvPr id="4" name="Title 3"/>
          <p:cNvSpPr>
            <a:spLocks noGrp="1"/>
          </p:cNvSpPr>
          <p:nvPr>
            <p:ph type="ctrTitle"/>
          </p:nvPr>
        </p:nvSpPr>
        <p:spPr/>
        <p:txBody>
          <a:bodyPr anchor="ctr"/>
          <a:lstStyle/>
          <a:p>
            <a:r>
              <a:rPr lang="es-PE" sz="3200" b="1" dirty="0" smtClean="0"/>
              <a:t>Aceptaciones</a:t>
            </a:r>
            <a:endParaRPr lang="es-PE" sz="3200" b="1" dirty="0"/>
          </a:p>
        </p:txBody>
      </p:sp>
      <p:pic>
        <p:nvPicPr>
          <p:cNvPr id="6" name="Picture Placeholder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2929" b="12929"/>
          <a:stretch>
            <a:fillRect/>
          </a:stretch>
        </p:blipFill>
        <p:spPr/>
      </p:pic>
    </p:spTree>
    <p:extLst>
      <p:ext uri="{BB962C8B-B14F-4D97-AF65-F5344CB8AC3E}">
        <p14:creationId xmlns:p14="http://schemas.microsoft.com/office/powerpoint/2010/main" val="2583741724"/>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733647" y="1612900"/>
            <a:ext cx="4776816" cy="4902200"/>
          </a:xfrm>
        </p:spPr>
        <p:txBody>
          <a:bodyPr>
            <a:normAutofit/>
          </a:bodyPr>
          <a:lstStyle/>
          <a:p>
            <a:pPr algn="just"/>
            <a:r>
              <a:rPr lang="es-PE" sz="2200" dirty="0"/>
              <a:t>En ocasiones, la aprobación o aceptación por parte de la AAC de la propuesta de un explotador u organismo puede ser provisional/condicional.</a:t>
            </a:r>
          </a:p>
          <a:p>
            <a:pPr algn="just"/>
            <a:r>
              <a:rPr lang="es-PE" sz="2200" dirty="0"/>
              <a:t>Por ejemplo, un manual de control de mantenimiento puede ser aceptado inicialmente, a fin de que pueda iniciarse el proceso de instrucción al personal de la organización.</a:t>
            </a:r>
          </a:p>
        </p:txBody>
      </p:sp>
      <p:sp>
        <p:nvSpPr>
          <p:cNvPr id="4" name="Title 3"/>
          <p:cNvSpPr>
            <a:spLocks noGrp="1"/>
          </p:cNvSpPr>
          <p:nvPr>
            <p:ph type="ctrTitle"/>
          </p:nvPr>
        </p:nvSpPr>
        <p:spPr/>
        <p:txBody>
          <a:bodyPr anchor="ctr"/>
          <a:lstStyle/>
          <a:p>
            <a:r>
              <a:rPr lang="es-PE" sz="3200" b="1" dirty="0" smtClean="0"/>
              <a:t>Aceptación </a:t>
            </a:r>
            <a:r>
              <a:rPr lang="es-PE" sz="3200" b="1" dirty="0"/>
              <a:t>o aprobación provisional</a:t>
            </a:r>
          </a:p>
        </p:txBody>
      </p:sp>
      <p:pic>
        <p:nvPicPr>
          <p:cNvPr id="6"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0489" r="10489"/>
          <a:stretch>
            <a:fillRect/>
          </a:stretch>
        </p:blipFill>
        <p:spPr/>
      </p:pic>
      <p:sp>
        <p:nvSpPr>
          <p:cNvPr id="7" name="Rectangle 6"/>
          <p:cNvSpPr/>
          <p:nvPr/>
        </p:nvSpPr>
        <p:spPr>
          <a:xfrm rot="20537639">
            <a:off x="7694570" y="3402810"/>
            <a:ext cx="2083391" cy="1077218"/>
          </a:xfrm>
          <a:prstGeom prst="rect">
            <a:avLst/>
          </a:prstGeom>
          <a:noFill/>
        </p:spPr>
        <p:txBody>
          <a:bodyPr wrap="none" lIns="91440" tIns="45720" rIns="91440" bIns="45720">
            <a:spAutoFit/>
          </a:bodyPr>
          <a:lstStyle/>
          <a:p>
            <a:pPr algn="ctr" defTabSz="457200"/>
            <a:r>
              <a:rPr lang="en-US" sz="3200" b="1" dirty="0">
                <a:ln w="1905">
                  <a:solidFill>
                    <a:srgbClr val="3C3C3C"/>
                  </a:solidFill>
                </a:ln>
                <a:solidFill>
                  <a:srgbClr val="FFFFFF"/>
                </a:solidFill>
                <a:effectLst>
                  <a:innerShdw blurRad="69850" dist="43180" dir="5400000">
                    <a:srgbClr val="000000">
                      <a:alpha val="65000"/>
                    </a:srgbClr>
                  </a:innerShdw>
                </a:effectLst>
                <a:latin typeface="Calibri"/>
              </a:rPr>
              <a:t>Aceptación</a:t>
            </a:r>
          </a:p>
          <a:p>
            <a:pPr algn="ctr" defTabSz="457200"/>
            <a:r>
              <a:rPr lang="en-US" sz="3200" b="1" dirty="0">
                <a:ln w="1905">
                  <a:solidFill>
                    <a:srgbClr val="3C3C3C"/>
                  </a:solidFill>
                </a:ln>
                <a:solidFill>
                  <a:srgbClr val="FFFFFF"/>
                </a:solidFill>
                <a:effectLst>
                  <a:innerShdw blurRad="69850" dist="43180" dir="5400000">
                    <a:srgbClr val="000000">
                      <a:alpha val="65000"/>
                    </a:srgbClr>
                  </a:innerShdw>
                </a:effectLst>
                <a:latin typeface="Calibri"/>
              </a:rPr>
              <a:t>provisional</a:t>
            </a:r>
          </a:p>
        </p:txBody>
      </p:sp>
    </p:spTree>
    <p:extLst>
      <p:ext uri="{BB962C8B-B14F-4D97-AF65-F5344CB8AC3E}">
        <p14:creationId xmlns:p14="http://schemas.microsoft.com/office/powerpoint/2010/main" val="32369416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56340" y="1835781"/>
            <a:ext cx="4719427" cy="4050346"/>
          </a:xfrm>
        </p:spPr>
        <p:txBody>
          <a:bodyPr>
            <a:noAutofit/>
          </a:bodyPr>
          <a:lstStyle/>
          <a:p>
            <a:pPr algn="just"/>
            <a:r>
              <a:rPr lang="es-PE" sz="2800" dirty="0"/>
              <a:t>Método ordenado que el inspector de aeronavegabilidad debe utilizar para asegurar el cumplimiento de lo establecido en las LAR y garantizar la seguridad operacional.</a:t>
            </a:r>
          </a:p>
          <a:p>
            <a:pPr algn="just"/>
            <a:endParaRPr lang="es-PE" sz="2800" dirty="0"/>
          </a:p>
        </p:txBody>
      </p:sp>
      <p:sp>
        <p:nvSpPr>
          <p:cNvPr id="4" name="Title 3"/>
          <p:cNvSpPr>
            <a:spLocks noGrp="1"/>
          </p:cNvSpPr>
          <p:nvPr>
            <p:ph type="ctrTitle"/>
          </p:nvPr>
        </p:nvSpPr>
        <p:spPr>
          <a:xfrm>
            <a:off x="744279" y="353266"/>
            <a:ext cx="4859080" cy="1336387"/>
          </a:xfrm>
        </p:spPr>
        <p:txBody>
          <a:bodyPr anchor="ctr"/>
          <a:lstStyle/>
          <a:p>
            <a:r>
              <a:rPr lang="es-PE" sz="3200" b="1" dirty="0"/>
              <a:t>Proceso general de aprobación / aceptación</a:t>
            </a:r>
          </a:p>
        </p:txBody>
      </p:sp>
      <p:pic>
        <p:nvPicPr>
          <p:cNvPr id="6"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146" r="19146"/>
          <a:stretch>
            <a:fillRect/>
          </a:stretch>
        </p:blipFill>
        <p:spPr/>
      </p:pic>
    </p:spTree>
    <p:extLst>
      <p:ext uri="{BB962C8B-B14F-4D97-AF65-F5344CB8AC3E}">
        <p14:creationId xmlns:p14="http://schemas.microsoft.com/office/powerpoint/2010/main" val="1128612484"/>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endParaRPr lang="es-PE"/>
          </a:p>
        </p:txBody>
      </p:sp>
      <p:sp>
        <p:nvSpPr>
          <p:cNvPr id="5" name="Text Placeholder 4"/>
          <p:cNvSpPr>
            <a:spLocks noGrp="1"/>
          </p:cNvSpPr>
          <p:nvPr>
            <p:ph type="body" sz="quarter" idx="19"/>
          </p:nvPr>
        </p:nvSpPr>
        <p:spPr/>
        <p:txBody>
          <a:bodyPr/>
          <a:lstStyle/>
          <a:p>
            <a:endParaRPr lang="es-PE"/>
          </a:p>
        </p:txBody>
      </p:sp>
      <p:sp>
        <p:nvSpPr>
          <p:cNvPr id="6" name="Text Placeholder 5"/>
          <p:cNvSpPr>
            <a:spLocks noGrp="1"/>
          </p:cNvSpPr>
          <p:nvPr>
            <p:ph type="body" sz="quarter" idx="19"/>
          </p:nvPr>
        </p:nvSpPr>
        <p:spPr/>
        <p:txBody>
          <a:bodyPr/>
          <a:lstStyle/>
          <a:p>
            <a:endParaRPr lang="es-PE"/>
          </a:p>
        </p:txBody>
      </p:sp>
      <p:sp>
        <p:nvSpPr>
          <p:cNvPr id="8" name="Text Placeholder 7"/>
          <p:cNvSpPr>
            <a:spLocks noGrp="1"/>
          </p:cNvSpPr>
          <p:nvPr>
            <p:ph type="body" sz="quarter" idx="19"/>
          </p:nvPr>
        </p:nvSpPr>
        <p:spPr/>
        <p:txBody>
          <a:bodyPr/>
          <a:lstStyle/>
          <a:p>
            <a:endParaRPr lang="es-PE"/>
          </a:p>
        </p:txBody>
      </p:sp>
      <p:sp>
        <p:nvSpPr>
          <p:cNvPr id="9" name="Text Placeholder 8"/>
          <p:cNvSpPr>
            <a:spLocks noGrp="1"/>
          </p:cNvSpPr>
          <p:nvPr>
            <p:ph type="body" sz="quarter" idx="19"/>
          </p:nvPr>
        </p:nvSpPr>
        <p:spPr/>
        <p:txBody>
          <a:bodyPr/>
          <a:lstStyle/>
          <a:p>
            <a:endParaRPr lang="es-PE"/>
          </a:p>
        </p:txBody>
      </p:sp>
      <p:sp>
        <p:nvSpPr>
          <p:cNvPr id="10" name="Text Placeholder 9"/>
          <p:cNvSpPr>
            <a:spLocks noGrp="1"/>
          </p:cNvSpPr>
          <p:nvPr>
            <p:ph type="body" sz="quarter" idx="19"/>
          </p:nvPr>
        </p:nvSpPr>
        <p:spPr/>
        <p:txBody>
          <a:bodyPr/>
          <a:lstStyle/>
          <a:p>
            <a:endParaRPr lang="es-PE"/>
          </a:p>
        </p:txBody>
      </p:sp>
      <p:sp>
        <p:nvSpPr>
          <p:cNvPr id="11" name="Text Placeholder 10"/>
          <p:cNvSpPr>
            <a:spLocks noGrp="1"/>
          </p:cNvSpPr>
          <p:nvPr>
            <p:ph type="body" sz="quarter" idx="19"/>
          </p:nvPr>
        </p:nvSpPr>
        <p:spPr/>
        <p:txBody>
          <a:bodyPr/>
          <a:lstStyle/>
          <a:p>
            <a:endParaRPr lang="es-PE"/>
          </a:p>
        </p:txBody>
      </p:sp>
      <p:sp>
        <p:nvSpPr>
          <p:cNvPr id="16" name="Text Placeholder 15"/>
          <p:cNvSpPr>
            <a:spLocks noGrp="1"/>
          </p:cNvSpPr>
          <p:nvPr>
            <p:ph type="body" sz="quarter" idx="19"/>
          </p:nvPr>
        </p:nvSpPr>
        <p:spPr/>
        <p:txBody>
          <a:bodyPr/>
          <a:lstStyle/>
          <a:p>
            <a:endParaRPr lang="es-PE"/>
          </a:p>
        </p:txBody>
      </p:sp>
      <p:pic>
        <p:nvPicPr>
          <p:cNvPr id="13" name="Picture Placeholder 1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90" b="7790"/>
          <a:stretch>
            <a:fillRect/>
          </a:stretch>
        </p:blipFill>
        <p:spPr>
          <a:xfrm>
            <a:off x="-4763" y="-6350"/>
            <a:ext cx="12196763" cy="6864350"/>
          </a:xfrm>
        </p:spPr>
      </p:pic>
      <p:sp>
        <p:nvSpPr>
          <p:cNvPr id="18" name="Text Placeholder 9"/>
          <p:cNvSpPr>
            <a:spLocks noGrp="1"/>
          </p:cNvSpPr>
          <p:nvPr>
            <p:ph type="body" sz="quarter" idx="19"/>
          </p:nvPr>
        </p:nvSpPr>
        <p:spPr>
          <a:xfrm>
            <a:off x="180678" y="4391526"/>
            <a:ext cx="6197003" cy="2286865"/>
          </a:xfrm>
          <a:solidFill>
            <a:srgbClr val="0070C0"/>
          </a:solidFill>
        </p:spPr>
        <p:txBody>
          <a:bodyPr anchor="ctr">
            <a:noAutofit/>
          </a:bodyPr>
          <a:lstStyle/>
          <a:p>
            <a:pPr marL="439738" lvl="1" indent="17463" algn="just">
              <a:spcBef>
                <a:spcPts val="600"/>
              </a:spcBef>
              <a:spcAft>
                <a:spcPts val="600"/>
              </a:spcAft>
              <a:defRPr sz="3600">
                <a:latin typeface="+mj-lt"/>
                <a:ea typeface="+mj-ea"/>
                <a:cs typeface="+mj-cs"/>
                <a:sym typeface="Helvetica"/>
              </a:defRPr>
            </a:pPr>
            <a:r>
              <a:rPr lang="es-PE" sz="1800" i="1" dirty="0">
                <a:solidFill>
                  <a:srgbClr val="FFFFFF"/>
                </a:solidFill>
                <a:latin typeface="Georgia"/>
                <a:ea typeface="Georgia"/>
                <a:cs typeface="Georgia"/>
                <a:sym typeface="Georgia"/>
              </a:rPr>
              <a:t>La AAC debe mantener los registros de los procesos que hayan seguido en donde se hayan otorgado aprobaciones o aceptaciones (como inspecciones, demostraciones, aprobaciones e instrumentos de aceptación) en un solo archivo que se conserve mientras el explotador u organización se encuentre en servicio.</a:t>
            </a:r>
          </a:p>
        </p:txBody>
      </p:sp>
    </p:spTree>
    <p:extLst>
      <p:ext uri="{BB962C8B-B14F-4D97-AF65-F5344CB8AC3E}">
        <p14:creationId xmlns:p14="http://schemas.microsoft.com/office/powerpoint/2010/main" val="36781710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chor="ctr"/>
          <a:lstStyle/>
          <a:p>
            <a:r>
              <a:rPr lang="es-PE" sz="3200" b="1" dirty="0" smtClean="0"/>
              <a:t>Disposiciones que requieren aprobación</a:t>
            </a:r>
            <a:endParaRPr lang="es-PE" sz="3200" dirty="0"/>
          </a:p>
        </p:txBody>
      </p:sp>
      <p:sp>
        <p:nvSpPr>
          <p:cNvPr id="4" name="Rectangle 3"/>
          <p:cNvSpPr/>
          <p:nvPr/>
        </p:nvSpPr>
        <p:spPr>
          <a:xfrm>
            <a:off x="4850871" y="3542583"/>
            <a:ext cx="2422231" cy="82815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s-PE" sz="1800" b="1" dirty="0">
                <a:solidFill>
                  <a:srgbClr val="FFFFFF"/>
                </a:solidFill>
                <a:latin typeface="Open Sans"/>
                <a:cs typeface="Open Sans"/>
              </a:rPr>
              <a:t>Aprobación</a:t>
            </a:r>
          </a:p>
        </p:txBody>
      </p:sp>
      <p:grpSp>
        <p:nvGrpSpPr>
          <p:cNvPr id="2" name="Group 1"/>
          <p:cNvGrpSpPr/>
          <p:nvPr/>
        </p:nvGrpSpPr>
        <p:grpSpPr>
          <a:xfrm>
            <a:off x="890338" y="1311442"/>
            <a:ext cx="3960533" cy="5281863"/>
            <a:chOff x="331604" y="1637220"/>
            <a:chExt cx="3249796" cy="2078446"/>
          </a:xfrm>
          <a:solidFill>
            <a:schemeClr val="accent6"/>
          </a:solidFill>
        </p:grpSpPr>
        <p:grpSp>
          <p:nvGrpSpPr>
            <p:cNvPr id="58" name="Group 99"/>
            <p:cNvGrpSpPr>
              <a:grpSpLocks/>
            </p:cNvGrpSpPr>
            <p:nvPr/>
          </p:nvGrpSpPr>
          <p:grpSpPr bwMode="auto">
            <a:xfrm>
              <a:off x="2368550" y="1842205"/>
              <a:ext cx="1212850" cy="1657331"/>
              <a:chOff x="2369261" y="2152669"/>
              <a:chExt cx="1211428" cy="1657331"/>
            </a:xfrm>
            <a:grpFill/>
          </p:grpSpPr>
          <p:cxnSp>
            <p:nvCxnSpPr>
              <p:cNvPr id="63" name="Straight Connector 62"/>
              <p:cNvCxnSpPr/>
              <p:nvPr/>
            </p:nvCxnSpPr>
            <p:spPr>
              <a:xfrm>
                <a:off x="2369261" y="2152669"/>
                <a:ext cx="995781"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3365042" y="2152669"/>
                <a:ext cx="0" cy="744519"/>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3365042" y="2897188"/>
                <a:ext cx="215647"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2369261" y="2584469"/>
                <a:ext cx="932356"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3301617" y="2584469"/>
                <a:ext cx="0" cy="347644"/>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301617" y="2938463"/>
                <a:ext cx="279072"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3301617" y="3117859"/>
                <a:ext cx="279072"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3301617" y="3114685"/>
                <a:ext cx="0" cy="695315"/>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2369261" y="3810000"/>
                <a:ext cx="932356"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2369261" y="3392490"/>
                <a:ext cx="875273"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0" name="Straight Connector 79"/>
              <p:cNvCxnSpPr>
                <a:stCxn id="113" idx="3"/>
                <a:endCxn id="4" idx="1"/>
              </p:cNvCxnSpPr>
              <p:nvPr/>
            </p:nvCxnSpPr>
            <p:spPr>
              <a:xfrm flipV="1">
                <a:off x="3042980" y="2988591"/>
                <a:ext cx="537709" cy="682"/>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3244534" y="3044831"/>
                <a:ext cx="336155"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3244534" y="3054355"/>
                <a:ext cx="0" cy="338135"/>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grpSp>
        <p:sp>
          <p:nvSpPr>
            <p:cNvPr id="111" name="Rectangle 110"/>
            <p:cNvSpPr/>
            <p:nvPr/>
          </p:nvSpPr>
          <p:spPr>
            <a:xfrm>
              <a:off x="331604" y="1637220"/>
              <a:ext cx="2711456" cy="3780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s-PE" sz="1600" dirty="0">
                  <a:solidFill>
                    <a:srgbClr val="FFFFFF"/>
                  </a:solidFill>
                  <a:latin typeface="Open Sans"/>
                  <a:cs typeface="Open Sans"/>
                </a:rPr>
                <a:t>Lista de desviaciones con respecto a la configuración (CDL) (Definiciones) (Estado de diseño)</a:t>
              </a:r>
            </a:p>
          </p:txBody>
        </p:sp>
        <p:sp>
          <p:nvSpPr>
            <p:cNvPr id="112" name="Rectangle 111"/>
            <p:cNvSpPr/>
            <p:nvPr/>
          </p:nvSpPr>
          <p:spPr>
            <a:xfrm>
              <a:off x="331604" y="2063569"/>
              <a:ext cx="2711456" cy="3780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s-PE" sz="1600" dirty="0">
                  <a:solidFill>
                    <a:srgbClr val="FFFFFF"/>
                  </a:solidFill>
                  <a:latin typeface="Open Sans"/>
                  <a:cs typeface="Open Sans"/>
                </a:rPr>
                <a:t>Lista maestra de equipo mínimo (MMEL) (Definiciones) (Estado de diseño)</a:t>
              </a:r>
            </a:p>
          </p:txBody>
        </p:sp>
        <p:sp>
          <p:nvSpPr>
            <p:cNvPr id="113" name="Rectangle 112"/>
            <p:cNvSpPr/>
            <p:nvPr/>
          </p:nvSpPr>
          <p:spPr>
            <a:xfrm>
              <a:off x="331604" y="2489763"/>
              <a:ext cx="2711456" cy="3780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s-PE" sz="1600" dirty="0">
                  <a:solidFill>
                    <a:srgbClr val="FFFFFF"/>
                  </a:solidFill>
                  <a:latin typeface="Open Sans"/>
                  <a:cs typeface="Open Sans"/>
                </a:rPr>
                <a:t>Lista de equipo mínimo (MEL) para cada tipo de aeronave (Estado del explotador)</a:t>
              </a:r>
            </a:p>
          </p:txBody>
        </p:sp>
        <p:sp>
          <p:nvSpPr>
            <p:cNvPr id="114" name="Rectangle 113"/>
            <p:cNvSpPr/>
            <p:nvPr/>
          </p:nvSpPr>
          <p:spPr>
            <a:xfrm>
              <a:off x="331604" y="2913508"/>
              <a:ext cx="2711456" cy="3780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s-PE" sz="1600" dirty="0">
                  <a:solidFill>
                    <a:srgbClr val="FFFFFF"/>
                  </a:solidFill>
                  <a:latin typeface="Open Sans"/>
                  <a:cs typeface="Open Sans"/>
                </a:rPr>
                <a:t>Operaciones de navegación basada en la performance (admisibilidad) (Estado del explotador)</a:t>
              </a:r>
            </a:p>
          </p:txBody>
        </p:sp>
        <p:sp>
          <p:nvSpPr>
            <p:cNvPr id="115" name="Rectangle 114"/>
            <p:cNvSpPr/>
            <p:nvPr/>
          </p:nvSpPr>
          <p:spPr>
            <a:xfrm>
              <a:off x="331604" y="3337575"/>
              <a:ext cx="2711456" cy="3780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s-PE" sz="1600" dirty="0">
                  <a:solidFill>
                    <a:srgbClr val="FFFFFF"/>
                  </a:solidFill>
                  <a:latin typeface="Open Sans"/>
                  <a:cs typeface="Open Sans"/>
                </a:rPr>
                <a:t>Operaciones RVSM (admisibilidad) (Estado del explotador)</a:t>
              </a:r>
            </a:p>
          </p:txBody>
        </p:sp>
      </p:grpSp>
      <p:grpSp>
        <p:nvGrpSpPr>
          <p:cNvPr id="17" name="Group 16"/>
          <p:cNvGrpSpPr/>
          <p:nvPr/>
        </p:nvGrpSpPr>
        <p:grpSpPr>
          <a:xfrm>
            <a:off x="7273103" y="2072296"/>
            <a:ext cx="1675442" cy="3661839"/>
            <a:chOff x="5568950" y="2533151"/>
            <a:chExt cx="1374776" cy="2739173"/>
          </a:xfrm>
          <a:solidFill>
            <a:schemeClr val="accent6"/>
          </a:solidFill>
        </p:grpSpPr>
        <p:cxnSp>
          <p:nvCxnSpPr>
            <p:cNvPr id="96" name="Straight Connector 95"/>
            <p:cNvCxnSpPr/>
            <p:nvPr/>
          </p:nvCxnSpPr>
          <p:spPr bwMode="auto">
            <a:xfrm flipH="1">
              <a:off x="5848350" y="2533151"/>
              <a:ext cx="933450"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bwMode="auto">
            <a:xfrm flipH="1">
              <a:off x="5848350" y="2533151"/>
              <a:ext cx="8662" cy="1235806"/>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bwMode="auto">
            <a:xfrm flipH="1">
              <a:off x="5568950" y="3768253"/>
              <a:ext cx="279400"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5866536" y="5272324"/>
              <a:ext cx="924789"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bwMode="auto">
            <a:xfrm flipH="1">
              <a:off x="5568950" y="3856984"/>
              <a:ext cx="441325" cy="7"/>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bwMode="auto">
            <a:xfrm flipH="1">
              <a:off x="5569545" y="4067436"/>
              <a:ext cx="287466"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bwMode="auto">
            <a:xfrm>
              <a:off x="5857011" y="4074230"/>
              <a:ext cx="1" cy="1198094"/>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flipH="1">
              <a:off x="6010275" y="3416333"/>
              <a:ext cx="1" cy="440658"/>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bwMode="auto">
            <a:xfrm flipH="1">
              <a:off x="6010276" y="3406309"/>
              <a:ext cx="933450"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bwMode="auto">
            <a:xfrm flipH="1">
              <a:off x="5569545" y="3945498"/>
              <a:ext cx="440730"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bwMode="auto">
            <a:xfrm>
              <a:off x="6010274" y="3941037"/>
              <a:ext cx="2" cy="363304"/>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6010276" y="4303370"/>
              <a:ext cx="933450" cy="0"/>
            </a:xfrm>
            <a:prstGeom prst="line">
              <a:avLst/>
            </a:prstGeom>
            <a:grpFill/>
            <a:ln>
              <a:solidFill>
                <a:schemeClr val="accent5"/>
              </a:solidFill>
              <a:prstDash val="sysDash"/>
            </a:ln>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a:off x="8031500" y="1599825"/>
            <a:ext cx="3205996" cy="4886176"/>
            <a:chOff x="6191249" y="2179727"/>
            <a:chExt cx="2630664" cy="3401910"/>
          </a:xfrm>
          <a:solidFill>
            <a:schemeClr val="accent6"/>
          </a:solidFill>
        </p:grpSpPr>
        <p:sp>
          <p:nvSpPr>
            <p:cNvPr id="120" name="Rectangle 119"/>
            <p:cNvSpPr/>
            <p:nvPr/>
          </p:nvSpPr>
          <p:spPr>
            <a:xfrm>
              <a:off x="6191250" y="2179727"/>
              <a:ext cx="2630663" cy="7448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s-PE" sz="1600" dirty="0">
                  <a:solidFill>
                    <a:srgbClr val="FFFFFF"/>
                  </a:solidFill>
                  <a:latin typeface="Open Sans"/>
                  <a:cs typeface="Open Sans"/>
                </a:rPr>
                <a:t>Programa de mantenimiento para cada tipo de aeronave (Estado de matrícula)</a:t>
              </a:r>
            </a:p>
          </p:txBody>
        </p:sp>
        <p:sp>
          <p:nvSpPr>
            <p:cNvPr id="122" name="Rectangle 121"/>
            <p:cNvSpPr/>
            <p:nvPr/>
          </p:nvSpPr>
          <p:spPr>
            <a:xfrm>
              <a:off x="6191250" y="4836781"/>
              <a:ext cx="2630663" cy="7448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s-PE" sz="1600" dirty="0">
                  <a:solidFill>
                    <a:srgbClr val="FFFFFF"/>
                  </a:solidFill>
                  <a:latin typeface="Open Sans"/>
                  <a:cs typeface="Open Sans"/>
                </a:rPr>
                <a:t>Tareas y plazos obligatorios de mantenimiento (Estado de diseño)</a:t>
              </a:r>
            </a:p>
          </p:txBody>
        </p:sp>
        <p:sp>
          <p:nvSpPr>
            <p:cNvPr id="44" name="Rectangle 43"/>
            <p:cNvSpPr/>
            <p:nvPr/>
          </p:nvSpPr>
          <p:spPr>
            <a:xfrm>
              <a:off x="6191250" y="3043905"/>
              <a:ext cx="2630663" cy="7448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s-PE" sz="1600" dirty="0">
                  <a:solidFill>
                    <a:srgbClr val="FFFFFF"/>
                  </a:solidFill>
                  <a:latin typeface="Open Sans"/>
                  <a:cs typeface="Open Sans"/>
                </a:rPr>
                <a:t>Organización de mantenimiento aprobada (Estado de matrícula)</a:t>
              </a:r>
            </a:p>
          </p:txBody>
        </p:sp>
        <p:sp>
          <p:nvSpPr>
            <p:cNvPr id="54" name="Rectangle 53"/>
            <p:cNvSpPr/>
            <p:nvPr/>
          </p:nvSpPr>
          <p:spPr>
            <a:xfrm>
              <a:off x="6191249" y="3931913"/>
              <a:ext cx="2630663" cy="7448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s-PE" sz="1600" dirty="0">
                  <a:solidFill>
                    <a:srgbClr val="FFFFFF"/>
                  </a:solidFill>
                  <a:latin typeface="Open Sans"/>
                  <a:cs typeface="Open Sans"/>
                </a:rPr>
                <a:t>Metodología de garantía de la calidad de mantenimiento (Estado de matrícula)</a:t>
              </a:r>
            </a:p>
          </p:txBody>
        </p:sp>
      </p:grpSp>
    </p:spTree>
    <p:extLst>
      <p:ext uri="{BB962C8B-B14F-4D97-AF65-F5344CB8AC3E}">
        <p14:creationId xmlns:p14="http://schemas.microsoft.com/office/powerpoint/2010/main" val="3541129240"/>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66275" y="73058"/>
            <a:ext cx="10672010" cy="1160332"/>
          </a:xfrm>
        </p:spPr>
        <p:txBody>
          <a:bodyPr anchor="ctr"/>
          <a:lstStyle/>
          <a:p>
            <a:r>
              <a:rPr lang="en-US" sz="3200" b="1" dirty="0" err="1"/>
              <a:t>Disposiciones</a:t>
            </a:r>
            <a:r>
              <a:rPr lang="en-US" sz="3200" b="1" dirty="0"/>
              <a:t> que </a:t>
            </a:r>
            <a:r>
              <a:rPr lang="en-US" sz="3200" b="1" dirty="0" err="1"/>
              <a:t>requieren</a:t>
            </a:r>
            <a:r>
              <a:rPr lang="en-US" sz="3200" b="1" dirty="0"/>
              <a:t> </a:t>
            </a:r>
            <a:r>
              <a:rPr lang="en-US" sz="3200" b="1" dirty="0" err="1"/>
              <a:t>aceptación</a:t>
            </a:r>
            <a:endParaRPr lang="en-US" sz="3200" b="1" dirty="0"/>
          </a:p>
        </p:txBody>
      </p:sp>
      <p:sp>
        <p:nvSpPr>
          <p:cNvPr id="4" name="Rectangle 3"/>
          <p:cNvSpPr/>
          <p:nvPr/>
        </p:nvSpPr>
        <p:spPr>
          <a:xfrm>
            <a:off x="4941301" y="3287308"/>
            <a:ext cx="2403954" cy="8330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s-PE" sz="1600" b="1" dirty="0">
                <a:solidFill>
                  <a:srgbClr val="FFFFFF"/>
                </a:solidFill>
                <a:latin typeface="Open Sans"/>
                <a:cs typeface="Open Sans"/>
              </a:rPr>
              <a:t>Aceptación</a:t>
            </a:r>
          </a:p>
        </p:txBody>
      </p:sp>
      <p:grpSp>
        <p:nvGrpSpPr>
          <p:cNvPr id="2" name="Group 1"/>
          <p:cNvGrpSpPr/>
          <p:nvPr/>
        </p:nvGrpSpPr>
        <p:grpSpPr>
          <a:xfrm>
            <a:off x="1010653" y="1147003"/>
            <a:ext cx="3930648" cy="5037898"/>
            <a:chOff x="331604" y="1458723"/>
            <a:chExt cx="3249796" cy="2438383"/>
          </a:xfrm>
        </p:grpSpPr>
        <p:grpSp>
          <p:nvGrpSpPr>
            <p:cNvPr id="58" name="Group 99"/>
            <p:cNvGrpSpPr>
              <a:grpSpLocks/>
            </p:cNvGrpSpPr>
            <p:nvPr/>
          </p:nvGrpSpPr>
          <p:grpSpPr bwMode="auto">
            <a:xfrm>
              <a:off x="2368550" y="1613586"/>
              <a:ext cx="1212850" cy="2146300"/>
              <a:chOff x="2369261" y="1924050"/>
              <a:chExt cx="1211428" cy="2146300"/>
            </a:xfrm>
          </p:grpSpPr>
          <p:cxnSp>
            <p:nvCxnSpPr>
              <p:cNvPr id="63" name="Straight Connector 62"/>
              <p:cNvCxnSpPr/>
              <p:nvPr/>
            </p:nvCxnSpPr>
            <p:spPr>
              <a:xfrm>
                <a:off x="2369261" y="1924050"/>
                <a:ext cx="995781"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3365042" y="1924050"/>
                <a:ext cx="0" cy="97313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3365042" y="2897188"/>
                <a:ext cx="215647"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3365042" y="3092450"/>
                <a:ext cx="215647"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3365042" y="3097213"/>
                <a:ext cx="0" cy="973137"/>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2369261" y="4070350"/>
                <a:ext cx="995781"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2369261" y="235585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3301617" y="2352675"/>
                <a:ext cx="0" cy="57943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301617" y="2938463"/>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3301617" y="3054350"/>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3301617" y="3051175"/>
                <a:ext cx="0" cy="581025"/>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2369261" y="363220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2369261" y="3214688"/>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2369261" y="2787650"/>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3244534" y="2779713"/>
                <a:ext cx="0" cy="204787"/>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3244534" y="2982913"/>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3244534" y="3006725"/>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3244534" y="3009900"/>
                <a:ext cx="0" cy="20478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grpSp>
        <p:sp>
          <p:nvSpPr>
            <p:cNvPr id="111" name="Rectangle 110"/>
            <p:cNvSpPr/>
            <p:nvPr/>
          </p:nvSpPr>
          <p:spPr>
            <a:xfrm>
              <a:off x="331604" y="1458723"/>
              <a:ext cx="2805296"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457200"/>
              <a:r>
                <a:rPr lang="es-PE" sz="1400" dirty="0">
                  <a:solidFill>
                    <a:srgbClr val="FFFFFF"/>
                  </a:solidFill>
                  <a:latin typeface="Open Sans"/>
                  <a:cs typeface="Open Sans"/>
                </a:rPr>
                <a:t>Responsabilidades del explotador en cuanto al mantenimiento de cada aeronave *</a:t>
              </a:r>
            </a:p>
          </p:txBody>
        </p:sp>
        <p:sp>
          <p:nvSpPr>
            <p:cNvPr id="112" name="Rectangle 111"/>
            <p:cNvSpPr/>
            <p:nvPr/>
          </p:nvSpPr>
          <p:spPr>
            <a:xfrm>
              <a:off x="331604" y="1890075"/>
              <a:ext cx="2805296"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457200"/>
              <a:r>
                <a:rPr lang="es-PE" sz="1400" dirty="0">
                  <a:solidFill>
                    <a:srgbClr val="FFFFFF"/>
                  </a:solidFill>
                  <a:latin typeface="Open Sans"/>
                  <a:cs typeface="Open Sans"/>
                </a:rPr>
                <a:t>Método de mantenimiento y certificación de conformidad de mantenimiento *</a:t>
              </a:r>
            </a:p>
          </p:txBody>
        </p:sp>
        <p:sp>
          <p:nvSpPr>
            <p:cNvPr id="113" name="Rectangle 112"/>
            <p:cNvSpPr/>
            <p:nvPr/>
          </p:nvSpPr>
          <p:spPr>
            <a:xfrm>
              <a:off x="331604" y="2317774"/>
              <a:ext cx="2805296"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457200"/>
              <a:r>
                <a:rPr lang="es-PE" sz="1400" dirty="0">
                  <a:solidFill>
                    <a:srgbClr val="FFFFFF"/>
                  </a:solidFill>
                  <a:latin typeface="Open Sans"/>
                  <a:cs typeface="Open Sans"/>
                </a:rPr>
                <a:t>Manual de control de mantenimiento </a:t>
              </a:r>
            </a:p>
          </p:txBody>
        </p:sp>
        <p:sp>
          <p:nvSpPr>
            <p:cNvPr id="114" name="Rectangle 113"/>
            <p:cNvSpPr/>
            <p:nvPr/>
          </p:nvSpPr>
          <p:spPr>
            <a:xfrm>
              <a:off x="331604" y="2740711"/>
              <a:ext cx="2805296"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457200"/>
              <a:r>
                <a:rPr lang="es-PE" sz="1400" dirty="0">
                  <a:solidFill>
                    <a:srgbClr val="FFFFFF"/>
                  </a:solidFill>
                  <a:latin typeface="Open Sans"/>
                  <a:cs typeface="Open Sans"/>
                </a:rPr>
                <a:t>Manual de la organización de mantenimiento </a:t>
              </a:r>
            </a:p>
          </p:txBody>
        </p:sp>
        <p:sp>
          <p:nvSpPr>
            <p:cNvPr id="115" name="Rectangle 114"/>
            <p:cNvSpPr/>
            <p:nvPr/>
          </p:nvSpPr>
          <p:spPr>
            <a:xfrm>
              <a:off x="331604" y="3165109"/>
              <a:ext cx="2805296"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457200"/>
              <a:r>
                <a:rPr lang="es-PE" sz="1400" dirty="0">
                  <a:solidFill>
                    <a:srgbClr val="FFFFFF"/>
                  </a:solidFill>
                  <a:latin typeface="Open Sans"/>
                  <a:cs typeface="Open Sans"/>
                </a:rPr>
                <a:t>Textos obligatorios del manual de control de mantenimiento *</a:t>
              </a:r>
            </a:p>
          </p:txBody>
        </p:sp>
        <p:sp>
          <p:nvSpPr>
            <p:cNvPr id="116" name="Rectangle 115"/>
            <p:cNvSpPr/>
            <p:nvPr/>
          </p:nvSpPr>
          <p:spPr>
            <a:xfrm>
              <a:off x="331604" y="3594157"/>
              <a:ext cx="2805296"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r" defTabSz="457200"/>
              <a:r>
                <a:rPr lang="es-PE" sz="1400" dirty="0">
                  <a:solidFill>
                    <a:srgbClr val="FFFFFF"/>
                  </a:solidFill>
                  <a:latin typeface="Open Sans"/>
                  <a:cs typeface="Open Sans"/>
                </a:rPr>
                <a:t>Notificación de la información sobre la experiencia de mantenimiento *</a:t>
              </a:r>
            </a:p>
          </p:txBody>
        </p:sp>
      </p:grpSp>
      <p:grpSp>
        <p:nvGrpSpPr>
          <p:cNvPr id="5" name="Group 4"/>
          <p:cNvGrpSpPr/>
          <p:nvPr/>
        </p:nvGrpSpPr>
        <p:grpSpPr>
          <a:xfrm>
            <a:off x="7345257" y="1130968"/>
            <a:ext cx="3892238" cy="5037898"/>
            <a:chOff x="5568950" y="1450962"/>
            <a:chExt cx="3218039" cy="2438383"/>
          </a:xfrm>
        </p:grpSpPr>
        <p:grpSp>
          <p:nvGrpSpPr>
            <p:cNvPr id="83" name="Group 100"/>
            <p:cNvGrpSpPr>
              <a:grpSpLocks/>
            </p:cNvGrpSpPr>
            <p:nvPr/>
          </p:nvGrpSpPr>
          <p:grpSpPr bwMode="auto">
            <a:xfrm flipH="1">
              <a:off x="5568950" y="1613586"/>
              <a:ext cx="1212850" cy="2146300"/>
              <a:chOff x="2369261" y="1924050"/>
              <a:chExt cx="1211428" cy="2146300"/>
            </a:xfrm>
          </p:grpSpPr>
          <p:cxnSp>
            <p:nvCxnSpPr>
              <p:cNvPr id="88" name="Straight Connector 87"/>
              <p:cNvCxnSpPr/>
              <p:nvPr/>
            </p:nvCxnSpPr>
            <p:spPr>
              <a:xfrm>
                <a:off x="2369261" y="1924050"/>
                <a:ext cx="995781"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3365042" y="1924050"/>
                <a:ext cx="0" cy="97313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3365042" y="2897188"/>
                <a:ext cx="215647"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3365042" y="3092450"/>
                <a:ext cx="215647"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4" name="Straight Connector 93"/>
              <p:cNvCxnSpPr/>
              <p:nvPr/>
            </p:nvCxnSpPr>
            <p:spPr>
              <a:xfrm>
                <a:off x="3365042" y="3097213"/>
                <a:ext cx="0" cy="973137"/>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a:off x="2369261" y="4070350"/>
                <a:ext cx="995781"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a:off x="2369261" y="235585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a:off x="3301617" y="2352675"/>
                <a:ext cx="0" cy="57943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a:off x="3301617" y="2938463"/>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a:off x="3301617" y="3054350"/>
                <a:ext cx="279072"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a:off x="3301617" y="3051175"/>
                <a:ext cx="0" cy="581025"/>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1" name="Straight Connector 100"/>
              <p:cNvCxnSpPr/>
              <p:nvPr/>
            </p:nvCxnSpPr>
            <p:spPr>
              <a:xfrm>
                <a:off x="2369261" y="3632200"/>
                <a:ext cx="932356"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a:xfrm>
                <a:off x="2369261" y="3214688"/>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3" name="Straight Connector 102"/>
              <p:cNvCxnSpPr/>
              <p:nvPr/>
            </p:nvCxnSpPr>
            <p:spPr>
              <a:xfrm>
                <a:off x="2369261" y="2787650"/>
                <a:ext cx="875273"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a:off x="3244534" y="2779713"/>
                <a:ext cx="0" cy="204787"/>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3244534" y="2982913"/>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a:xfrm>
                <a:off x="3244534" y="3006725"/>
                <a:ext cx="336155" cy="0"/>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a:off x="3244534" y="3009900"/>
                <a:ext cx="0" cy="204788"/>
              </a:xfrm>
              <a:prstGeom prst="line">
                <a:avLst/>
              </a:prstGeom>
              <a:ln>
                <a:solidFill>
                  <a:schemeClr val="accent5"/>
                </a:solidFill>
                <a:prstDash val="sysDash"/>
              </a:ln>
            </p:spPr>
            <p:style>
              <a:lnRef idx="1">
                <a:schemeClr val="dk1"/>
              </a:lnRef>
              <a:fillRef idx="0">
                <a:schemeClr val="dk1"/>
              </a:fillRef>
              <a:effectRef idx="0">
                <a:schemeClr val="dk1"/>
              </a:effectRef>
              <a:fontRef idx="minor">
                <a:schemeClr val="tx1"/>
              </a:fontRef>
            </p:style>
          </p:cxnSp>
        </p:grpSp>
        <p:sp>
          <p:nvSpPr>
            <p:cNvPr id="119" name="Rectangle 118"/>
            <p:cNvSpPr/>
            <p:nvPr/>
          </p:nvSpPr>
          <p:spPr>
            <a:xfrm>
              <a:off x="6070601" y="1450962"/>
              <a:ext cx="2716388"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200"/>
              <a:r>
                <a:rPr lang="es-PE" sz="1400" dirty="0">
                  <a:solidFill>
                    <a:srgbClr val="FFFFFF"/>
                  </a:solidFill>
                  <a:latin typeface="Open Sans"/>
                  <a:cs typeface="Open Sans"/>
                </a:rPr>
                <a:t>Aplicación de las medidas correctivas de mantenimiento necesarias *</a:t>
              </a:r>
            </a:p>
          </p:txBody>
        </p:sp>
        <p:sp>
          <p:nvSpPr>
            <p:cNvPr id="120" name="Rectangle 119"/>
            <p:cNvSpPr/>
            <p:nvPr/>
          </p:nvSpPr>
          <p:spPr>
            <a:xfrm>
              <a:off x="6070601" y="1882314"/>
              <a:ext cx="2716388"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200"/>
              <a:r>
                <a:rPr lang="es-PE" sz="1400" dirty="0">
                  <a:solidFill>
                    <a:srgbClr val="FFFFFF"/>
                  </a:solidFill>
                  <a:latin typeface="Open Sans"/>
                  <a:cs typeface="Open Sans"/>
                </a:rPr>
                <a:t>Requisitos de modificaciones y reparaciones *</a:t>
              </a:r>
            </a:p>
          </p:txBody>
        </p:sp>
        <p:sp>
          <p:nvSpPr>
            <p:cNvPr id="121" name="Rectangle 120"/>
            <p:cNvSpPr/>
            <p:nvPr/>
          </p:nvSpPr>
          <p:spPr>
            <a:xfrm>
              <a:off x="6070601" y="2310013"/>
              <a:ext cx="2716388"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200"/>
              <a:r>
                <a:rPr lang="es-PE" sz="1400" dirty="0">
                  <a:solidFill>
                    <a:srgbClr val="FFFFFF"/>
                  </a:solidFill>
                  <a:latin typeface="Open Sans"/>
                  <a:cs typeface="Open Sans"/>
                </a:rPr>
                <a:t>Nivel de competencia mínimo del personal de mantenimiento *</a:t>
              </a:r>
            </a:p>
          </p:txBody>
        </p:sp>
        <p:sp>
          <p:nvSpPr>
            <p:cNvPr id="122" name="Rectangle 121"/>
            <p:cNvSpPr/>
            <p:nvPr/>
          </p:nvSpPr>
          <p:spPr>
            <a:xfrm>
              <a:off x="6070601" y="2732950"/>
              <a:ext cx="2716388"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200"/>
              <a:r>
                <a:rPr lang="es-PE" sz="1400" dirty="0">
                  <a:solidFill>
                    <a:srgbClr val="FFFFFF"/>
                  </a:solidFill>
                  <a:latin typeface="Open Sans"/>
                  <a:cs typeface="Open Sans"/>
                </a:rPr>
                <a:t>Instalaciones de instrucción</a:t>
              </a:r>
            </a:p>
          </p:txBody>
        </p:sp>
        <p:sp>
          <p:nvSpPr>
            <p:cNvPr id="123" name="Rectangle 122"/>
            <p:cNvSpPr/>
            <p:nvPr/>
          </p:nvSpPr>
          <p:spPr>
            <a:xfrm>
              <a:off x="6070601" y="3157348"/>
              <a:ext cx="2716388"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200"/>
              <a:r>
                <a:rPr lang="es-PE" sz="1400" dirty="0">
                  <a:solidFill>
                    <a:srgbClr val="FFFFFF"/>
                  </a:solidFill>
                  <a:latin typeface="Open Sans"/>
                  <a:cs typeface="Open Sans"/>
                </a:rPr>
                <a:t>Competencia de los instructores</a:t>
              </a:r>
            </a:p>
          </p:txBody>
        </p:sp>
        <p:sp>
          <p:nvSpPr>
            <p:cNvPr id="124" name="Rectangle 123"/>
            <p:cNvSpPr/>
            <p:nvPr/>
          </p:nvSpPr>
          <p:spPr>
            <a:xfrm>
              <a:off x="6070601" y="3586396"/>
              <a:ext cx="2716388" cy="30294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defTabSz="457200"/>
              <a:r>
                <a:rPr lang="es-PE" sz="1400" dirty="0">
                  <a:solidFill>
                    <a:srgbClr val="FFFFFF"/>
                  </a:solidFill>
                  <a:latin typeface="Open Sans"/>
                  <a:cs typeface="Open Sans"/>
                </a:rPr>
                <a:t>Necesidad de instrucción continua</a:t>
              </a:r>
            </a:p>
          </p:txBody>
        </p:sp>
      </p:grpSp>
      <p:sp>
        <p:nvSpPr>
          <p:cNvPr id="126" name="Text Placeholder 5"/>
          <p:cNvSpPr txBox="1">
            <a:spLocks/>
          </p:cNvSpPr>
          <p:nvPr/>
        </p:nvSpPr>
        <p:spPr>
          <a:xfrm>
            <a:off x="7867651" y="6262668"/>
            <a:ext cx="4276296" cy="584200"/>
          </a:xfrm>
          <a:prstGeom prst="rect">
            <a:avLst/>
          </a:prstGeom>
        </p:spPr>
        <p:txBody>
          <a:bodyPr anchor="b"/>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s-PE" sz="1200" dirty="0">
                <a:solidFill>
                  <a:schemeClr val="tx1">
                    <a:lumMod val="50000"/>
                  </a:schemeClr>
                </a:solidFill>
              </a:rPr>
              <a:t>(*) Estado de matricula</a:t>
            </a:r>
          </a:p>
          <a:p>
            <a:pPr algn="r"/>
            <a:r>
              <a:rPr lang="es-PE" sz="1200" dirty="0">
                <a:solidFill>
                  <a:schemeClr val="tx1">
                    <a:lumMod val="50000"/>
                  </a:schemeClr>
                </a:solidFill>
              </a:rPr>
              <a:t>Sin asterisco, Estado del explotador</a:t>
            </a:r>
          </a:p>
        </p:txBody>
      </p:sp>
    </p:spTree>
    <p:extLst>
      <p:ext uri="{BB962C8B-B14F-4D97-AF65-F5344CB8AC3E}">
        <p14:creationId xmlns:p14="http://schemas.microsoft.com/office/powerpoint/2010/main" val="2253113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9587" y="102177"/>
            <a:ext cx="3099313" cy="1336387"/>
          </a:xfrm>
        </p:spPr>
        <p:txBody>
          <a:bodyPr anchor="ctr"/>
          <a:lstStyle/>
          <a:p>
            <a:r>
              <a:rPr lang="es-PE" sz="2400" b="1" dirty="0"/>
              <a:t>Disposiciones que requieren aceptación</a:t>
            </a:r>
          </a:p>
        </p:txBody>
      </p:sp>
      <p:grpSp>
        <p:nvGrpSpPr>
          <p:cNvPr id="8" name="Group 1007"/>
          <p:cNvGrpSpPr/>
          <p:nvPr/>
        </p:nvGrpSpPr>
        <p:grpSpPr>
          <a:xfrm>
            <a:off x="3567677" y="858036"/>
            <a:ext cx="3784671" cy="5589055"/>
            <a:chOff x="0" y="0"/>
            <a:chExt cx="3234266" cy="5723466"/>
          </a:xfrm>
          <a:solidFill>
            <a:schemeClr val="accent2"/>
          </a:solidFill>
        </p:grpSpPr>
        <p:sp>
          <p:nvSpPr>
            <p:cNvPr id="27" name="Shape 989"/>
            <p:cNvSpPr/>
            <p:nvPr/>
          </p:nvSpPr>
          <p:spPr>
            <a:xfrm flipH="1" flipV="1">
              <a:off x="575735" y="0"/>
              <a:ext cx="2658532"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28" name="Shape 990"/>
            <p:cNvSpPr/>
            <p:nvPr/>
          </p:nvSpPr>
          <p:spPr>
            <a:xfrm flipH="1">
              <a:off x="579120" y="0"/>
              <a:ext cx="1" cy="2595035"/>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29" name="Shape 991"/>
            <p:cNvSpPr/>
            <p:nvPr/>
          </p:nvSpPr>
          <p:spPr>
            <a:xfrm flipH="1">
              <a:off x="0" y="2595034"/>
              <a:ext cx="575734"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30" name="Shape 992"/>
            <p:cNvSpPr/>
            <p:nvPr/>
          </p:nvSpPr>
          <p:spPr>
            <a:xfrm flipH="1">
              <a:off x="0" y="3115733"/>
              <a:ext cx="575734"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31" name="Shape 993"/>
            <p:cNvSpPr/>
            <p:nvPr/>
          </p:nvSpPr>
          <p:spPr>
            <a:xfrm flipH="1">
              <a:off x="579120" y="3128434"/>
              <a:ext cx="1" cy="2595033"/>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32" name="Shape 994"/>
            <p:cNvSpPr/>
            <p:nvPr/>
          </p:nvSpPr>
          <p:spPr>
            <a:xfrm flipH="1">
              <a:off x="575735" y="5723466"/>
              <a:ext cx="2658532"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33" name="Shape 995"/>
            <p:cNvSpPr/>
            <p:nvPr/>
          </p:nvSpPr>
          <p:spPr>
            <a:xfrm flipH="1" flipV="1">
              <a:off x="745066" y="1151466"/>
              <a:ext cx="2489201"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34" name="Shape 996"/>
            <p:cNvSpPr/>
            <p:nvPr/>
          </p:nvSpPr>
          <p:spPr>
            <a:xfrm flipH="1">
              <a:off x="748451" y="1143000"/>
              <a:ext cx="1" cy="1545169"/>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35" name="Shape 997"/>
            <p:cNvSpPr/>
            <p:nvPr/>
          </p:nvSpPr>
          <p:spPr>
            <a:xfrm flipH="1">
              <a:off x="1" y="2705101"/>
              <a:ext cx="745065"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36" name="Shape 998"/>
            <p:cNvSpPr/>
            <p:nvPr/>
          </p:nvSpPr>
          <p:spPr>
            <a:xfrm flipH="1">
              <a:off x="1" y="3014133"/>
              <a:ext cx="745065"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37" name="Shape 999"/>
            <p:cNvSpPr/>
            <p:nvPr/>
          </p:nvSpPr>
          <p:spPr>
            <a:xfrm flipH="1">
              <a:off x="748451" y="3005666"/>
              <a:ext cx="1" cy="154940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38" name="Shape 1000"/>
            <p:cNvSpPr/>
            <p:nvPr/>
          </p:nvSpPr>
          <p:spPr>
            <a:xfrm flipH="1">
              <a:off x="745066" y="4555066"/>
              <a:ext cx="2489201"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39" name="Shape 1001"/>
            <p:cNvSpPr/>
            <p:nvPr/>
          </p:nvSpPr>
          <p:spPr>
            <a:xfrm flipH="1">
              <a:off x="897466" y="3441701"/>
              <a:ext cx="2336801"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40" name="Shape 1002"/>
            <p:cNvSpPr/>
            <p:nvPr/>
          </p:nvSpPr>
          <p:spPr>
            <a:xfrm flipH="1" flipV="1">
              <a:off x="897466" y="2302933"/>
              <a:ext cx="2336801"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41" name="Shape 1003"/>
            <p:cNvSpPr/>
            <p:nvPr/>
          </p:nvSpPr>
          <p:spPr>
            <a:xfrm flipH="1">
              <a:off x="900851" y="2281768"/>
              <a:ext cx="1" cy="546097"/>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42" name="Shape 1004"/>
            <p:cNvSpPr/>
            <p:nvPr/>
          </p:nvSpPr>
          <p:spPr>
            <a:xfrm flipH="1">
              <a:off x="1" y="2823634"/>
              <a:ext cx="897465"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43" name="Shape 1005"/>
            <p:cNvSpPr/>
            <p:nvPr/>
          </p:nvSpPr>
          <p:spPr>
            <a:xfrm flipH="1">
              <a:off x="1" y="2887133"/>
              <a:ext cx="897465"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sp>
          <p:nvSpPr>
            <p:cNvPr id="44" name="Shape 1006"/>
            <p:cNvSpPr/>
            <p:nvPr/>
          </p:nvSpPr>
          <p:spPr>
            <a:xfrm flipH="1">
              <a:off x="900851" y="2895600"/>
              <a:ext cx="1" cy="546102"/>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3200">
                <a:solidFill>
                  <a:srgbClr val="474747"/>
                </a:solidFill>
                <a:latin typeface="Arial"/>
                <a:cs typeface="Arial"/>
                <a:sym typeface="Helvetica"/>
              </a:endParaRPr>
            </a:p>
          </p:txBody>
        </p:sp>
      </p:grpSp>
      <p:grpSp>
        <p:nvGrpSpPr>
          <p:cNvPr id="9" name="Group 1010"/>
          <p:cNvGrpSpPr/>
          <p:nvPr/>
        </p:nvGrpSpPr>
        <p:grpSpPr>
          <a:xfrm>
            <a:off x="4760779" y="75695"/>
            <a:ext cx="7150592" cy="1354215"/>
            <a:chOff x="-771001" y="-367494"/>
            <a:chExt cx="6565980" cy="1386783"/>
          </a:xfrm>
          <a:solidFill>
            <a:schemeClr val="accent2">
              <a:lumMod val="50000"/>
            </a:schemeClr>
          </a:solidFill>
        </p:grpSpPr>
        <p:sp>
          <p:nvSpPr>
            <p:cNvPr id="25" name="Shape 1008"/>
            <p:cNvSpPr/>
            <p:nvPr/>
          </p:nvSpPr>
          <p:spPr>
            <a:xfrm>
              <a:off x="-771001" y="0"/>
              <a:ext cx="6565980"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a:solidFill>
                  <a:srgbClr val="FFFFFF"/>
                </a:solidFill>
                <a:latin typeface="Arial"/>
                <a:cs typeface="Arial"/>
                <a:sym typeface="Open Sans"/>
              </a:endParaRPr>
            </a:p>
          </p:txBody>
        </p:sp>
        <p:sp>
          <p:nvSpPr>
            <p:cNvPr id="26" name="Shape 1009"/>
            <p:cNvSpPr/>
            <p:nvPr/>
          </p:nvSpPr>
          <p:spPr>
            <a:xfrm>
              <a:off x="-770227" y="-367494"/>
              <a:ext cx="6565206" cy="1386783"/>
            </a:xfrm>
            <a:prstGeom prst="rect">
              <a:avLst/>
            </a:prstGeom>
            <a:grpFill/>
            <a:ln w="25400" cap="flat">
              <a:noFill/>
              <a:miter lim="400000"/>
            </a:ln>
            <a:effectLst/>
            <a:extLst>
              <a:ext uri="{C572A759-6A51-4108-AA02-DFA0A04FC94B}">
                <ma14:wrappingTextBoxFlag xmlns="" xmlns:ma14="http://schemas.microsoft.com/office/mac/drawingml/2011/main"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algn="just" defTabSz="457200">
                <a:defRPr>
                  <a:latin typeface="Calibri"/>
                  <a:ea typeface="Calibri"/>
                  <a:cs typeface="Calibri"/>
                  <a:sym typeface="Calibri"/>
                </a:defRPr>
              </a:pPr>
              <a:r>
                <a:rPr lang="es-PE" sz="1800" dirty="0">
                  <a:latin typeface="Arial"/>
                  <a:cs typeface="Arial"/>
                  <a:sym typeface="Calibri"/>
                </a:rPr>
                <a:t>Confiabilidad de los motores de turbina para operaciones aprobadas de aviones monomotores con turbina de noche o en condiciones meteorológicas de vuelo por instrumentos (IMC)</a:t>
              </a:r>
              <a:endParaRPr sz="1800" dirty="0">
                <a:latin typeface="Arial"/>
                <a:cs typeface="Arial"/>
              </a:endParaRPr>
            </a:p>
          </p:txBody>
        </p:sp>
      </p:grpSp>
      <p:grpSp>
        <p:nvGrpSpPr>
          <p:cNvPr id="10" name="Group 1013"/>
          <p:cNvGrpSpPr/>
          <p:nvPr/>
        </p:nvGrpSpPr>
        <p:grpSpPr>
          <a:xfrm>
            <a:off x="4759222" y="1557896"/>
            <a:ext cx="7152041" cy="788893"/>
            <a:chOff x="-772332" y="0"/>
            <a:chExt cx="6567311" cy="807865"/>
          </a:xfrm>
          <a:solidFill>
            <a:schemeClr val="accent2">
              <a:lumMod val="50000"/>
            </a:schemeClr>
          </a:solidFill>
        </p:grpSpPr>
        <p:sp>
          <p:nvSpPr>
            <p:cNvPr id="23" name="Shape 1011"/>
            <p:cNvSpPr/>
            <p:nvPr/>
          </p:nvSpPr>
          <p:spPr>
            <a:xfrm>
              <a:off x="-771001" y="0"/>
              <a:ext cx="6565979"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a:solidFill>
                  <a:srgbClr val="FFFFFF"/>
                </a:solidFill>
                <a:latin typeface="Arial"/>
                <a:cs typeface="Arial"/>
                <a:sym typeface="Open Sans"/>
              </a:endParaRPr>
            </a:p>
          </p:txBody>
        </p:sp>
        <p:sp>
          <p:nvSpPr>
            <p:cNvPr id="24" name="Shape 1012"/>
            <p:cNvSpPr/>
            <p:nvPr/>
          </p:nvSpPr>
          <p:spPr>
            <a:xfrm>
              <a:off x="-772332" y="80125"/>
              <a:ext cx="6567311" cy="567319"/>
            </a:xfrm>
            <a:prstGeom prst="rect">
              <a:avLst/>
            </a:prstGeom>
            <a:grpFill/>
            <a:ln w="25400" cap="flat">
              <a:noFill/>
              <a:miter lim="400000"/>
            </a:ln>
            <a:effectLst/>
            <a:extLst>
              <a:ext uri="{C572A759-6A51-4108-AA02-DFA0A04FC94B}">
                <ma14:wrappingTextBoxFlag xmlns="" xmlns:ma14="http://schemas.microsoft.com/office/mac/drawingml/2011/main"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ES_tradnl" dirty="0">
                  <a:latin typeface="Arial"/>
                  <a:cs typeface="Arial"/>
                  <a:sym typeface="Calibri"/>
                </a:rPr>
                <a:t>Sistemas y equipo</a:t>
              </a:r>
              <a:endParaRPr b="1" dirty="0">
                <a:solidFill>
                  <a:srgbClr val="FFFF00"/>
                </a:solidFill>
                <a:latin typeface="Arial"/>
                <a:cs typeface="Arial"/>
              </a:endParaRPr>
            </a:p>
          </p:txBody>
        </p:sp>
      </p:grpSp>
      <p:grpSp>
        <p:nvGrpSpPr>
          <p:cNvPr id="11" name="Group 1016"/>
          <p:cNvGrpSpPr/>
          <p:nvPr/>
        </p:nvGrpSpPr>
        <p:grpSpPr>
          <a:xfrm>
            <a:off x="4760779" y="2671561"/>
            <a:ext cx="7150592" cy="788893"/>
            <a:chOff x="-771001" y="0"/>
            <a:chExt cx="6565980" cy="807865"/>
          </a:xfrm>
          <a:solidFill>
            <a:schemeClr val="accent2">
              <a:lumMod val="50000"/>
            </a:schemeClr>
          </a:solidFill>
        </p:grpSpPr>
        <p:sp>
          <p:nvSpPr>
            <p:cNvPr id="21" name="Shape 1014"/>
            <p:cNvSpPr/>
            <p:nvPr/>
          </p:nvSpPr>
          <p:spPr>
            <a:xfrm>
              <a:off x="-771001" y="0"/>
              <a:ext cx="6565979"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a:solidFill>
                  <a:srgbClr val="FFFFFF"/>
                </a:solidFill>
                <a:latin typeface="Arial"/>
                <a:cs typeface="Arial"/>
                <a:sym typeface="Open Sans"/>
              </a:endParaRPr>
            </a:p>
          </p:txBody>
        </p:sp>
        <p:sp>
          <p:nvSpPr>
            <p:cNvPr id="22" name="Shape 1015"/>
            <p:cNvSpPr/>
            <p:nvPr/>
          </p:nvSpPr>
          <p:spPr>
            <a:xfrm>
              <a:off x="-768123" y="103979"/>
              <a:ext cx="6563102" cy="567319"/>
            </a:xfrm>
            <a:prstGeom prst="rect">
              <a:avLst/>
            </a:prstGeom>
            <a:grpFill/>
            <a:ln w="25400" cap="flat">
              <a:noFill/>
              <a:miter lim="400000"/>
            </a:ln>
            <a:effectLst/>
            <a:extLst>
              <a:ext uri="{C572A759-6A51-4108-AA02-DFA0A04FC94B}">
                <ma14:wrappingTextBoxFlag xmlns="" xmlns:ma14="http://schemas.microsoft.com/office/mac/drawingml/2011/main"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ES_tradnl" dirty="0">
                  <a:latin typeface="Arial"/>
                  <a:cs typeface="Arial"/>
                  <a:sym typeface="Avenir Roman"/>
                </a:rPr>
                <a:t>Lista de equipo mínimo</a:t>
              </a:r>
              <a:endParaRPr dirty="0">
                <a:latin typeface="Arial"/>
                <a:cs typeface="Arial"/>
              </a:endParaRPr>
            </a:p>
          </p:txBody>
        </p:sp>
      </p:grpSp>
      <p:grpSp>
        <p:nvGrpSpPr>
          <p:cNvPr id="12" name="Group 1019"/>
          <p:cNvGrpSpPr/>
          <p:nvPr/>
        </p:nvGrpSpPr>
        <p:grpSpPr>
          <a:xfrm>
            <a:off x="4760779" y="3772905"/>
            <a:ext cx="7150592" cy="788893"/>
            <a:chOff x="-771001" y="0"/>
            <a:chExt cx="6565980" cy="807865"/>
          </a:xfrm>
          <a:solidFill>
            <a:schemeClr val="accent2">
              <a:lumMod val="50000"/>
            </a:schemeClr>
          </a:solidFill>
        </p:grpSpPr>
        <p:sp>
          <p:nvSpPr>
            <p:cNvPr id="19" name="Shape 1017"/>
            <p:cNvSpPr/>
            <p:nvPr/>
          </p:nvSpPr>
          <p:spPr>
            <a:xfrm>
              <a:off x="-771001" y="0"/>
              <a:ext cx="6565979"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dirty="0">
                <a:solidFill>
                  <a:srgbClr val="FFFFFF"/>
                </a:solidFill>
                <a:latin typeface="Arial"/>
                <a:cs typeface="Arial"/>
                <a:sym typeface="Open Sans"/>
              </a:endParaRPr>
            </a:p>
          </p:txBody>
        </p:sp>
        <p:sp>
          <p:nvSpPr>
            <p:cNvPr id="20" name="Shape 1018"/>
            <p:cNvSpPr/>
            <p:nvPr/>
          </p:nvSpPr>
          <p:spPr>
            <a:xfrm>
              <a:off x="-768123" y="120271"/>
              <a:ext cx="6563102" cy="567319"/>
            </a:xfrm>
            <a:prstGeom prst="rect">
              <a:avLst/>
            </a:prstGeom>
            <a:grpFill/>
            <a:ln w="25400" cap="flat">
              <a:noFill/>
              <a:miter lim="400000"/>
            </a:ln>
            <a:effectLst/>
            <a:extLst>
              <a:ext uri="{C572A759-6A51-4108-AA02-DFA0A04FC94B}">
                <ma14:wrappingTextBoxFlag xmlns="" xmlns:ma14="http://schemas.microsoft.com/office/mac/drawingml/2011/main"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PE" dirty="0">
                  <a:latin typeface="Arial"/>
                  <a:cs typeface="Arial"/>
                  <a:sym typeface="Avenir Roman"/>
                </a:rPr>
                <a:t>Información del manual de vuelo</a:t>
              </a:r>
              <a:endParaRPr dirty="0">
                <a:latin typeface="Arial"/>
                <a:cs typeface="Arial"/>
              </a:endParaRPr>
            </a:p>
          </p:txBody>
        </p:sp>
      </p:grpSp>
      <p:grpSp>
        <p:nvGrpSpPr>
          <p:cNvPr id="13" name="Group 1022"/>
          <p:cNvGrpSpPr/>
          <p:nvPr/>
        </p:nvGrpSpPr>
        <p:grpSpPr>
          <a:xfrm>
            <a:off x="4760779" y="4878057"/>
            <a:ext cx="7150592" cy="788893"/>
            <a:chOff x="-771001" y="0"/>
            <a:chExt cx="6565980" cy="807865"/>
          </a:xfrm>
          <a:solidFill>
            <a:schemeClr val="accent2">
              <a:lumMod val="50000"/>
            </a:schemeClr>
          </a:solidFill>
        </p:grpSpPr>
        <p:sp>
          <p:nvSpPr>
            <p:cNvPr id="17" name="Shape 1020"/>
            <p:cNvSpPr/>
            <p:nvPr/>
          </p:nvSpPr>
          <p:spPr>
            <a:xfrm>
              <a:off x="-771001" y="0"/>
              <a:ext cx="6565979"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a:solidFill>
                  <a:srgbClr val="FFFFFF"/>
                </a:solidFill>
                <a:latin typeface="Arial"/>
                <a:cs typeface="Arial"/>
                <a:sym typeface="Open Sans"/>
              </a:endParaRPr>
            </a:p>
          </p:txBody>
        </p:sp>
        <p:sp>
          <p:nvSpPr>
            <p:cNvPr id="18" name="Shape 1021"/>
            <p:cNvSpPr/>
            <p:nvPr/>
          </p:nvSpPr>
          <p:spPr>
            <a:xfrm>
              <a:off x="-771000" y="80122"/>
              <a:ext cx="6565979" cy="567319"/>
            </a:xfrm>
            <a:prstGeom prst="rect">
              <a:avLst/>
            </a:prstGeom>
            <a:grpFill/>
            <a:ln w="25400" cap="flat">
              <a:noFill/>
              <a:miter lim="400000"/>
            </a:ln>
            <a:effectLst/>
            <a:extLst>
              <a:ext uri="{C572A759-6A51-4108-AA02-DFA0A04FC94B}">
                <ma14:wrappingTextBoxFlag xmlns="" xmlns:ma14="http://schemas.microsoft.com/office/mac/drawingml/2011/main"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ES_tradnl" dirty="0">
                  <a:latin typeface="Arial"/>
                  <a:cs typeface="Arial"/>
                  <a:sym typeface="Avenir Roman"/>
                </a:rPr>
                <a:t>Notificación de sucesos</a:t>
              </a:r>
              <a:endParaRPr dirty="0">
                <a:latin typeface="Arial"/>
                <a:cs typeface="Arial"/>
              </a:endParaRPr>
            </a:p>
          </p:txBody>
        </p:sp>
      </p:grpSp>
      <p:grpSp>
        <p:nvGrpSpPr>
          <p:cNvPr id="14" name="Group 1025"/>
          <p:cNvGrpSpPr/>
          <p:nvPr/>
        </p:nvGrpSpPr>
        <p:grpSpPr>
          <a:xfrm>
            <a:off x="4759222" y="5995315"/>
            <a:ext cx="7152041" cy="788893"/>
            <a:chOff x="-772332" y="0"/>
            <a:chExt cx="6567311" cy="807865"/>
          </a:xfrm>
          <a:solidFill>
            <a:schemeClr val="accent2">
              <a:lumMod val="50000"/>
            </a:schemeClr>
          </a:solidFill>
        </p:grpSpPr>
        <p:sp>
          <p:nvSpPr>
            <p:cNvPr id="15" name="Shape 1023"/>
            <p:cNvSpPr/>
            <p:nvPr/>
          </p:nvSpPr>
          <p:spPr>
            <a:xfrm>
              <a:off x="-771001" y="0"/>
              <a:ext cx="6565979"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a:solidFill>
                  <a:srgbClr val="FFFFFF"/>
                </a:solidFill>
                <a:latin typeface="Arial"/>
                <a:cs typeface="Arial"/>
                <a:sym typeface="Open Sans"/>
              </a:endParaRPr>
            </a:p>
          </p:txBody>
        </p:sp>
        <p:sp>
          <p:nvSpPr>
            <p:cNvPr id="16" name="Shape 1024"/>
            <p:cNvSpPr/>
            <p:nvPr/>
          </p:nvSpPr>
          <p:spPr>
            <a:xfrm>
              <a:off x="-772332" y="96415"/>
              <a:ext cx="6567311" cy="567319"/>
            </a:xfrm>
            <a:prstGeom prst="rect">
              <a:avLst/>
            </a:prstGeom>
            <a:grpFill/>
            <a:ln w="25400" cap="flat">
              <a:noFill/>
              <a:miter lim="400000"/>
            </a:ln>
            <a:effectLst/>
            <a:extLst>
              <a:ext uri="{C572A759-6A51-4108-AA02-DFA0A04FC94B}">
                <ma14:wrappingTextBoxFlag xmlns="" xmlns:ma14="http://schemas.microsoft.com/office/mac/drawingml/2011/main"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PE" dirty="0">
                  <a:latin typeface="Arial"/>
                  <a:cs typeface="Arial"/>
                  <a:sym typeface="Calibri"/>
                </a:rPr>
                <a:t>Certificación o validación del explotador</a:t>
              </a:r>
              <a:endParaRPr dirty="0">
                <a:latin typeface="Arial"/>
                <a:cs typeface="Arial"/>
              </a:endParaRPr>
            </a:p>
          </p:txBody>
        </p:sp>
      </p:grpSp>
      <p:grpSp>
        <p:nvGrpSpPr>
          <p:cNvPr id="56" name="Group 950"/>
          <p:cNvGrpSpPr/>
          <p:nvPr/>
        </p:nvGrpSpPr>
        <p:grpSpPr>
          <a:xfrm>
            <a:off x="1724379" y="3097894"/>
            <a:ext cx="2174522" cy="1077216"/>
            <a:chOff x="0" y="-13926"/>
            <a:chExt cx="3448716" cy="1103121"/>
          </a:xfrm>
        </p:grpSpPr>
        <p:sp>
          <p:nvSpPr>
            <p:cNvPr id="57" name="Shape 948"/>
            <p:cNvSpPr/>
            <p:nvPr/>
          </p:nvSpPr>
          <p:spPr>
            <a:xfrm>
              <a:off x="0" y="0"/>
              <a:ext cx="3448716" cy="1075267"/>
            </a:xfrm>
            <a:prstGeom prst="rect">
              <a:avLst/>
            </a:prstGeom>
            <a:solidFill>
              <a:srgbClr val="039BE6"/>
            </a:solidFill>
            <a:ln w="12700" cap="flat">
              <a:noFill/>
              <a:miter lim="400000"/>
            </a:ln>
            <a:effectLst/>
          </p:spPr>
          <p:txBody>
            <a:bodyPr wrap="square" lIns="121919" tIns="121919" rIns="121919" bIns="121919" numCol="1" anchor="ctr">
              <a:noAutofit/>
            </a:bodyPr>
            <a:lstStyle/>
            <a:p>
              <a:pPr algn="ctr" defTabSz="457200">
                <a:defRPr sz="2600">
                  <a:solidFill>
                    <a:srgbClr val="FFFFFF"/>
                  </a:solidFill>
                  <a:latin typeface="Open Sans"/>
                  <a:ea typeface="Open Sans"/>
                  <a:cs typeface="Open Sans"/>
                  <a:sym typeface="Open Sans"/>
                </a:defRPr>
              </a:pPr>
              <a:endParaRPr sz="2600" dirty="0">
                <a:solidFill>
                  <a:srgbClr val="FFFFFF"/>
                </a:solidFill>
                <a:latin typeface="Open Sans"/>
                <a:sym typeface="Open Sans"/>
              </a:endParaRPr>
            </a:p>
          </p:txBody>
        </p:sp>
        <p:sp>
          <p:nvSpPr>
            <p:cNvPr id="58" name="Shape 949"/>
            <p:cNvSpPr/>
            <p:nvPr/>
          </p:nvSpPr>
          <p:spPr>
            <a:xfrm>
              <a:off x="0" y="-13926"/>
              <a:ext cx="3448716" cy="1103121"/>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121919" tIns="121919" rIns="121919" bIns="121919" numCol="1" anchor="ctr">
              <a:spAutoFit/>
            </a:bodyPr>
            <a:lstStyle>
              <a:lvl1pPr algn="ctr">
                <a:defRPr sz="26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ES_tradnl" sz="1800" b="1" dirty="0">
                  <a:latin typeface="Calibri"/>
                  <a:cs typeface="Calibri"/>
                  <a:sym typeface="Calibri"/>
                </a:rPr>
                <a:t>Operaciones de aviones monomotores</a:t>
              </a:r>
              <a:endParaRPr sz="1800" b="1" dirty="0">
                <a:latin typeface="Calibri"/>
                <a:cs typeface="Calibri"/>
              </a:endParaRPr>
            </a:p>
          </p:txBody>
        </p:sp>
      </p:grpSp>
    </p:spTree>
    <p:extLst>
      <p:ext uri="{BB962C8B-B14F-4D97-AF65-F5344CB8AC3E}">
        <p14:creationId xmlns:p14="http://schemas.microsoft.com/office/powerpoint/2010/main" val="835155791"/>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07" b="7807"/>
          <a:stretch>
            <a:fillRect/>
          </a:stretch>
        </p:blipFill>
        <p:spPr/>
      </p:pic>
    </p:spTree>
    <p:extLst>
      <p:ext uri="{BB962C8B-B14F-4D97-AF65-F5344CB8AC3E}">
        <p14:creationId xmlns:p14="http://schemas.microsoft.com/office/powerpoint/2010/main" val="331079569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r>
              <a:rPr lang="es-PE" sz="3200" b="1" dirty="0"/>
              <a:t>Proceso general de aprobación / aceptación</a:t>
            </a:r>
          </a:p>
        </p:txBody>
      </p:sp>
      <p:sp>
        <p:nvSpPr>
          <p:cNvPr id="5" name="Text Placeholder 4"/>
          <p:cNvSpPr>
            <a:spLocks noGrp="1"/>
          </p:cNvSpPr>
          <p:nvPr>
            <p:ph type="body" sz="quarter" idx="17"/>
          </p:nvPr>
        </p:nvSpPr>
        <p:spPr>
          <a:xfrm>
            <a:off x="733645" y="1623889"/>
            <a:ext cx="5318812" cy="4787797"/>
          </a:xfrm>
        </p:spPr>
        <p:txBody>
          <a:bodyPr>
            <a:noAutofit/>
          </a:bodyPr>
          <a:lstStyle/>
          <a:p>
            <a:r>
              <a:rPr lang="es-PE" sz="2400" dirty="0"/>
              <a:t>El proceso contempla los siguientes aspectos:</a:t>
            </a:r>
          </a:p>
          <a:p>
            <a:pPr marL="171450" indent="-171450">
              <a:buFont typeface="Arial" panose="020B0604020202020204" pitchFamily="34" charset="0"/>
              <a:buChar char="•"/>
            </a:pPr>
            <a:r>
              <a:rPr lang="es-PE" sz="2400" dirty="0"/>
              <a:t>Operaciones de las organizaciones de mantenimiento;</a:t>
            </a:r>
          </a:p>
          <a:p>
            <a:pPr marL="171450" indent="-171450">
              <a:buFont typeface="Arial" panose="020B0604020202020204" pitchFamily="34" charset="0"/>
              <a:buChar char="•"/>
            </a:pPr>
            <a:r>
              <a:rPr lang="es-PE" sz="2400" dirty="0"/>
              <a:t>Operaciones de los explotadores de servicios aéreos; </a:t>
            </a:r>
          </a:p>
          <a:p>
            <a:pPr marL="171450" indent="-171450">
              <a:buFont typeface="Arial" panose="020B0604020202020204" pitchFamily="34" charset="0"/>
              <a:buChar char="•"/>
            </a:pPr>
            <a:r>
              <a:rPr lang="es-PE" sz="2400" dirty="0"/>
              <a:t>Programas;</a:t>
            </a:r>
          </a:p>
          <a:p>
            <a:pPr marL="171450" indent="-171450">
              <a:buFont typeface="Arial" panose="020B0604020202020204" pitchFamily="34" charset="0"/>
              <a:buChar char="•"/>
            </a:pPr>
            <a:r>
              <a:rPr lang="es-PE" sz="2400" dirty="0"/>
              <a:t>Documentos;</a:t>
            </a:r>
          </a:p>
          <a:p>
            <a:pPr marL="171450" indent="-171450">
              <a:buFont typeface="Arial" panose="020B0604020202020204" pitchFamily="34" charset="0"/>
              <a:buChar char="•"/>
            </a:pPr>
            <a:r>
              <a:rPr lang="es-PE" sz="2400" dirty="0"/>
              <a:t>Procedimientos o métodos; y</a:t>
            </a:r>
          </a:p>
          <a:p>
            <a:pPr marL="171450" indent="-171450">
              <a:buFont typeface="Arial" panose="020B0604020202020204" pitchFamily="34" charset="0"/>
              <a:buChar char="•"/>
            </a:pPr>
            <a:r>
              <a:rPr lang="es-PE" sz="2400" dirty="0"/>
              <a:t>Sistemas.</a:t>
            </a:r>
          </a:p>
          <a:p>
            <a:endParaRPr lang="es-PE" sz="2400" dirty="0"/>
          </a:p>
        </p:txBody>
      </p:sp>
      <p:pic>
        <p:nvPicPr>
          <p:cNvPr id="1028" name="Picture 4"/>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4868" r="4868"/>
          <a:stretch>
            <a:fillRect/>
          </a:stretch>
        </p:blipFill>
        <p:spPr bwMode="auto">
          <a:xfrm>
            <a:off x="7083327" y="653613"/>
            <a:ext cx="4509959" cy="57580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491081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893135" y="1382234"/>
            <a:ext cx="10409274" cy="1453280"/>
          </a:xfrm>
        </p:spPr>
        <p:txBody>
          <a:bodyPr>
            <a:normAutofit/>
          </a:bodyPr>
          <a:lstStyle/>
          <a:p>
            <a:r>
              <a:rPr lang="es-PE" sz="2400" dirty="0"/>
              <a:t>El proceso consta de cinco "fases" relacionadas entre sí y finaliza con la aprobación o denegación, aceptación o no-aceptación de la propuesta de un solicitante.</a:t>
            </a:r>
          </a:p>
          <a:p>
            <a:endParaRPr lang="es-PE" sz="2400" dirty="0"/>
          </a:p>
        </p:txBody>
      </p:sp>
      <p:sp>
        <p:nvSpPr>
          <p:cNvPr id="4" name="Title 3"/>
          <p:cNvSpPr>
            <a:spLocks noGrp="1"/>
          </p:cNvSpPr>
          <p:nvPr>
            <p:ph type="ctrTitle"/>
          </p:nvPr>
        </p:nvSpPr>
        <p:spPr>
          <a:xfrm>
            <a:off x="893135" y="73058"/>
            <a:ext cx="10749516" cy="1309176"/>
          </a:xfrm>
        </p:spPr>
        <p:txBody>
          <a:bodyPr anchor="ctr"/>
          <a:lstStyle/>
          <a:p>
            <a:r>
              <a:rPr lang="es-PE" sz="3200" b="1" dirty="0"/>
              <a:t>Proceso general de aprobación / aceptación</a:t>
            </a:r>
          </a:p>
        </p:txBody>
      </p:sp>
      <p:pic>
        <p:nvPicPr>
          <p:cNvPr id="8" name="Imagen 1"/>
          <p:cNvPicPr>
            <a:picLocks noChangeAspect="1"/>
          </p:cNvPicPr>
          <p:nvPr/>
        </p:nvPicPr>
        <p:blipFill>
          <a:blip r:embed="rId3"/>
          <a:stretch>
            <a:fillRect/>
          </a:stretch>
        </p:blipFill>
        <p:spPr>
          <a:xfrm>
            <a:off x="1557508" y="3219445"/>
            <a:ext cx="4510312" cy="3083137"/>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03944" y="2922488"/>
            <a:ext cx="3230633" cy="328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716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33646" y="1815828"/>
            <a:ext cx="4367103" cy="4050346"/>
          </a:xfrm>
        </p:spPr>
        <p:txBody>
          <a:bodyPr>
            <a:noAutofit/>
          </a:bodyPr>
          <a:lstStyle/>
          <a:p>
            <a:pPr algn="just">
              <a:lnSpc>
                <a:spcPct val="100000"/>
              </a:lnSpc>
              <a:spcBef>
                <a:spcPts val="600"/>
              </a:spcBef>
              <a:spcAft>
                <a:spcPts val="600"/>
              </a:spcAft>
            </a:pPr>
            <a:r>
              <a:rPr lang="es-PE" sz="2800" dirty="0"/>
              <a:t>La fase se inicia cuando una persona consulta acerca del procedimiento adecuado para recibir la aprobación o aceptación por parte de la AAC de algún aspecto de la actividad aeronáutica.</a:t>
            </a:r>
          </a:p>
          <a:p>
            <a:pPr algn="just"/>
            <a:endParaRPr lang="es-PE" sz="2800" dirty="0"/>
          </a:p>
        </p:txBody>
      </p:sp>
      <p:sp>
        <p:nvSpPr>
          <p:cNvPr id="4" name="Title 3"/>
          <p:cNvSpPr>
            <a:spLocks noGrp="1"/>
          </p:cNvSpPr>
          <p:nvPr>
            <p:ph type="ctrTitle"/>
          </p:nvPr>
        </p:nvSpPr>
        <p:spPr>
          <a:xfrm>
            <a:off x="733646" y="193777"/>
            <a:ext cx="4944139" cy="1220353"/>
          </a:xfrm>
        </p:spPr>
        <p:txBody>
          <a:bodyPr anchor="ctr"/>
          <a:lstStyle/>
          <a:p>
            <a:r>
              <a:rPr lang="es-PE" sz="3200" b="1" dirty="0" smtClean="0"/>
              <a:t>Fase 1 – Pre-solicitud</a:t>
            </a:r>
            <a:endParaRPr lang="es-PE" sz="3200" b="1" dirty="0"/>
          </a:p>
        </p:txBody>
      </p:sp>
      <p:pic>
        <p:nvPicPr>
          <p:cNvPr id="9"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56" r="9356"/>
          <a:stretch>
            <a:fillRect/>
          </a:stretch>
        </p:blipFill>
        <p:spPr>
          <a:xfrm>
            <a:off x="5443538" y="701675"/>
            <a:ext cx="6748462" cy="5529263"/>
          </a:xfrm>
        </p:spPr>
      </p:pic>
    </p:spTree>
    <p:extLst>
      <p:ext uri="{BB962C8B-B14F-4D97-AF65-F5344CB8AC3E}">
        <p14:creationId xmlns:p14="http://schemas.microsoft.com/office/powerpoint/2010/main" val="3627214184"/>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33646" y="1632570"/>
            <a:ext cx="5041512" cy="4681717"/>
          </a:xfrm>
        </p:spPr>
        <p:txBody>
          <a:bodyPr>
            <a:noAutofit/>
          </a:bodyPr>
          <a:lstStyle/>
          <a:p>
            <a:pPr algn="just">
              <a:lnSpc>
                <a:spcPct val="100000"/>
              </a:lnSpc>
              <a:spcBef>
                <a:spcPts val="600"/>
              </a:spcBef>
              <a:spcAft>
                <a:spcPts val="600"/>
              </a:spcAft>
            </a:pPr>
            <a:r>
              <a:rPr lang="es-PE" sz="2400" dirty="0"/>
              <a:t>Es importante que el inspector de aeronavegabilidad se:</a:t>
            </a:r>
          </a:p>
          <a:p>
            <a:pPr marL="342900" indent="-342900" algn="just">
              <a:lnSpc>
                <a:spcPct val="100000"/>
              </a:lnSpc>
              <a:spcBef>
                <a:spcPts val="600"/>
              </a:spcBef>
              <a:spcAft>
                <a:spcPts val="600"/>
              </a:spcAft>
              <a:buFont typeface="Arial" panose="020B0604020202020204" pitchFamily="34" charset="0"/>
              <a:buChar char="•"/>
            </a:pPr>
            <a:r>
              <a:rPr lang="es-PE" sz="2400" dirty="0"/>
              <a:t>Familiarizarse con la </a:t>
            </a:r>
            <a:r>
              <a:rPr lang="es-PE" sz="2400" b="1" dirty="0">
                <a:solidFill>
                  <a:srgbClr val="C00000"/>
                </a:solidFill>
              </a:rPr>
              <a:t>política existente en la AAC </a:t>
            </a:r>
            <a:r>
              <a:rPr lang="es-PE" sz="2400" dirty="0"/>
              <a:t>y disposiciones establecidas para la aprobación.</a:t>
            </a:r>
          </a:p>
          <a:p>
            <a:pPr marL="342900" indent="-342900" algn="just">
              <a:lnSpc>
                <a:spcPct val="100000"/>
              </a:lnSpc>
              <a:spcBef>
                <a:spcPts val="600"/>
              </a:spcBef>
              <a:spcAft>
                <a:spcPts val="600"/>
              </a:spcAft>
              <a:buFont typeface="Arial" panose="020B0604020202020204" pitchFamily="34" charset="0"/>
              <a:buChar char="•"/>
            </a:pPr>
            <a:r>
              <a:rPr lang="es-PE" sz="2400" dirty="0"/>
              <a:t>Familiarizarse con el material técnico apropiado y comprobar que se encuentra con </a:t>
            </a:r>
            <a:r>
              <a:rPr lang="es-PE" sz="2400" b="1" dirty="0">
                <a:solidFill>
                  <a:srgbClr val="C00000"/>
                </a:solidFill>
              </a:rPr>
              <a:t>conocimientos y calificaciones requeridas </a:t>
            </a:r>
            <a:r>
              <a:rPr lang="es-PE" sz="2400" dirty="0"/>
              <a:t>para realizar la aprobación.</a:t>
            </a:r>
          </a:p>
          <a:p>
            <a:pPr algn="just">
              <a:lnSpc>
                <a:spcPct val="100000"/>
              </a:lnSpc>
              <a:spcBef>
                <a:spcPts val="600"/>
              </a:spcBef>
              <a:spcAft>
                <a:spcPts val="600"/>
              </a:spcAft>
            </a:pPr>
            <a:endParaRPr lang="es-PE" sz="2400" dirty="0"/>
          </a:p>
        </p:txBody>
      </p:sp>
      <p:sp>
        <p:nvSpPr>
          <p:cNvPr id="4" name="Title 3"/>
          <p:cNvSpPr>
            <a:spLocks noGrp="1"/>
          </p:cNvSpPr>
          <p:nvPr>
            <p:ph type="ctrTitle"/>
          </p:nvPr>
        </p:nvSpPr>
        <p:spPr/>
        <p:txBody>
          <a:bodyPr anchor="ctr"/>
          <a:lstStyle/>
          <a:p>
            <a:r>
              <a:rPr lang="es-PE" sz="3200" b="1" dirty="0" smtClean="0"/>
              <a:t>Fase 1 – Pre-solicitud</a:t>
            </a:r>
            <a:endParaRPr lang="es-PE" sz="3200" b="1" dirty="0"/>
          </a:p>
        </p:txBody>
      </p:sp>
      <p:pic>
        <p:nvPicPr>
          <p:cNvPr id="6" name="Picture Placeholder 9"/>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088" r="20088"/>
          <a:stretch/>
        </p:blipFill>
        <p:spPr/>
      </p:pic>
    </p:spTree>
    <p:extLst>
      <p:ext uri="{BB962C8B-B14F-4D97-AF65-F5344CB8AC3E}">
        <p14:creationId xmlns:p14="http://schemas.microsoft.com/office/powerpoint/2010/main" val="2013358349"/>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857947" y="1590322"/>
            <a:ext cx="4772832" cy="4681717"/>
          </a:xfrm>
        </p:spPr>
        <p:txBody>
          <a:bodyPr>
            <a:normAutofit/>
          </a:bodyPr>
          <a:lstStyle/>
          <a:p>
            <a:pPr algn="just">
              <a:lnSpc>
                <a:spcPct val="100000"/>
              </a:lnSpc>
              <a:spcBef>
                <a:spcPts val="600"/>
              </a:spcBef>
              <a:spcAft>
                <a:spcPts val="600"/>
              </a:spcAft>
            </a:pPr>
            <a:r>
              <a:rPr lang="es-PE" sz="2400" dirty="0"/>
              <a:t>El inspector de aeronavegabilidad debe:</a:t>
            </a:r>
          </a:p>
          <a:p>
            <a:pPr marL="342900" indent="-342900" algn="just">
              <a:lnSpc>
                <a:spcPct val="100000"/>
              </a:lnSpc>
              <a:spcBef>
                <a:spcPts val="600"/>
              </a:spcBef>
              <a:spcAft>
                <a:spcPts val="600"/>
              </a:spcAft>
              <a:buFont typeface="Arial" panose="020B0604020202020204" pitchFamily="34" charset="0"/>
              <a:buChar char="•"/>
            </a:pPr>
            <a:r>
              <a:rPr lang="es-PE" sz="2400" dirty="0"/>
              <a:t>Evaluar con precisión el carácter y alcance de la propuesta;</a:t>
            </a:r>
          </a:p>
          <a:p>
            <a:pPr marL="342900" indent="-342900" algn="just">
              <a:lnSpc>
                <a:spcPct val="100000"/>
              </a:lnSpc>
              <a:spcBef>
                <a:spcPts val="600"/>
              </a:spcBef>
              <a:spcAft>
                <a:spcPts val="600"/>
              </a:spcAft>
              <a:buFont typeface="Arial" panose="020B0604020202020204" pitchFamily="34" charset="0"/>
              <a:buChar char="•"/>
            </a:pPr>
            <a:r>
              <a:rPr lang="es-PE" sz="2400" dirty="0"/>
              <a:t>Determinar si se requiere una demostración; y</a:t>
            </a:r>
          </a:p>
          <a:p>
            <a:pPr marL="342900" indent="-342900" algn="just">
              <a:lnSpc>
                <a:spcPct val="100000"/>
              </a:lnSpc>
              <a:spcBef>
                <a:spcPts val="600"/>
              </a:spcBef>
              <a:spcAft>
                <a:spcPts val="600"/>
              </a:spcAft>
              <a:buFont typeface="Arial" panose="020B0604020202020204" pitchFamily="34" charset="0"/>
              <a:buChar char="•"/>
            </a:pPr>
            <a:r>
              <a:rPr lang="es-PE" sz="2400" dirty="0"/>
              <a:t>Determinar las necesidades para requerimientos de coordinación.</a:t>
            </a:r>
          </a:p>
        </p:txBody>
      </p:sp>
      <p:sp>
        <p:nvSpPr>
          <p:cNvPr id="4" name="Title 3"/>
          <p:cNvSpPr>
            <a:spLocks noGrp="1"/>
          </p:cNvSpPr>
          <p:nvPr>
            <p:ph type="ctrTitle"/>
          </p:nvPr>
        </p:nvSpPr>
        <p:spPr>
          <a:xfrm>
            <a:off x="857947" y="133619"/>
            <a:ext cx="4944139" cy="1336387"/>
          </a:xfrm>
        </p:spPr>
        <p:txBody>
          <a:bodyPr anchor="ctr"/>
          <a:lstStyle/>
          <a:p>
            <a:r>
              <a:rPr lang="es-PE" sz="3200" b="1" dirty="0" smtClean="0"/>
              <a:t>Fase 1 – Pre-solicitud</a:t>
            </a:r>
            <a:endParaRPr lang="es-PE" sz="3200" b="1" dirty="0"/>
          </a:p>
        </p:txBody>
      </p:sp>
      <p:pic>
        <p:nvPicPr>
          <p:cNvPr id="6" name="Picture Placeholder 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7952" r="17952"/>
          <a:stretch/>
        </p:blipFill>
        <p:spPr/>
      </p:pic>
    </p:spTree>
    <p:extLst>
      <p:ext uri="{BB962C8B-B14F-4D97-AF65-F5344CB8AC3E}">
        <p14:creationId xmlns:p14="http://schemas.microsoft.com/office/powerpoint/2010/main" val="318472987"/>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33646" y="1530164"/>
            <a:ext cx="5041512" cy="4681717"/>
          </a:xfrm>
        </p:spPr>
        <p:txBody>
          <a:bodyPr>
            <a:normAutofit/>
          </a:bodyPr>
          <a:lstStyle/>
          <a:p>
            <a:pPr algn="just">
              <a:lnSpc>
                <a:spcPct val="100000"/>
              </a:lnSpc>
              <a:spcBef>
                <a:spcPts val="600"/>
              </a:spcBef>
              <a:spcAft>
                <a:spcPts val="600"/>
              </a:spcAft>
            </a:pPr>
            <a:r>
              <a:rPr lang="es-PE" sz="2400" dirty="0"/>
              <a:t>El inspector de aeronavegabilidad tiene que:</a:t>
            </a:r>
          </a:p>
          <a:p>
            <a:pPr marL="342900" indent="-342900" algn="just">
              <a:lnSpc>
                <a:spcPct val="100000"/>
              </a:lnSpc>
              <a:spcBef>
                <a:spcPts val="600"/>
              </a:spcBef>
              <a:spcAft>
                <a:spcPts val="600"/>
              </a:spcAft>
              <a:buFont typeface="Arial" panose="020B0604020202020204" pitchFamily="34" charset="0"/>
              <a:buChar char="•"/>
            </a:pPr>
            <a:r>
              <a:rPr lang="es-PE" sz="2400" dirty="0"/>
              <a:t>Comprobar que el explotador o organismo de mantenimiento, tenga conocimiento de los documentos que debe presentar; y</a:t>
            </a:r>
          </a:p>
          <a:p>
            <a:pPr marL="342900" indent="-342900" algn="just">
              <a:lnSpc>
                <a:spcPct val="100000"/>
              </a:lnSpc>
              <a:spcBef>
                <a:spcPts val="600"/>
              </a:spcBef>
              <a:spcAft>
                <a:spcPts val="600"/>
              </a:spcAft>
              <a:buFont typeface="Arial" panose="020B0604020202020204" pitchFamily="34" charset="0"/>
              <a:buChar char="•"/>
            </a:pPr>
            <a:r>
              <a:rPr lang="es-PE" sz="2400" dirty="0"/>
              <a:t>Determinar la fecha en que el explotador u organismo pretende implementar la propuesta.</a:t>
            </a:r>
          </a:p>
        </p:txBody>
      </p:sp>
      <p:sp>
        <p:nvSpPr>
          <p:cNvPr id="4" name="Title 3"/>
          <p:cNvSpPr>
            <a:spLocks noGrp="1"/>
          </p:cNvSpPr>
          <p:nvPr>
            <p:ph type="ctrTitle"/>
          </p:nvPr>
        </p:nvSpPr>
        <p:spPr/>
        <p:txBody>
          <a:bodyPr anchor="ctr"/>
          <a:lstStyle/>
          <a:p>
            <a:r>
              <a:rPr lang="es-PE" sz="3200" b="1" dirty="0" smtClean="0"/>
              <a:t>Fase 1 – Pre-solicitud</a:t>
            </a:r>
            <a:endParaRPr lang="es-PE" sz="3200" b="1" dirty="0"/>
          </a:p>
        </p:txBody>
      </p:sp>
      <p:pic>
        <p:nvPicPr>
          <p:cNvPr id="6"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995" r="14995"/>
          <a:stretch>
            <a:fillRect/>
          </a:stretch>
        </p:blipFill>
        <p:spPr/>
      </p:pic>
    </p:spTree>
    <p:extLst>
      <p:ext uri="{BB962C8B-B14F-4D97-AF65-F5344CB8AC3E}">
        <p14:creationId xmlns:p14="http://schemas.microsoft.com/office/powerpoint/2010/main" val="3026648513"/>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_12LightBlue">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54C3F6"/>
      </a:accent5>
      <a:accent6>
        <a:srgbClr val="03A9F5"/>
      </a:accent6>
      <a:hlink>
        <a:srgbClr val="03A9F5"/>
      </a:hlink>
      <a:folHlink>
        <a:srgbClr val="54C3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6234</TotalTime>
  <Words>3539</Words>
  <Application>Microsoft Office PowerPoint</Application>
  <PresentationFormat>Widescreen</PresentationFormat>
  <Paragraphs>405</Paragraphs>
  <Slides>34</Slides>
  <Notes>32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Arial</vt:lpstr>
      <vt:lpstr>Arial Narrow</vt:lpstr>
      <vt:lpstr>Avenir Roman</vt:lpstr>
      <vt:lpstr>Calibri</vt:lpstr>
      <vt:lpstr>Calibri Light</vt:lpstr>
      <vt:lpstr>Georgia</vt:lpstr>
      <vt:lpstr>Helvetica</vt:lpstr>
      <vt:lpstr>Open Sans</vt:lpstr>
      <vt:lpstr>Times New Roman</vt:lpstr>
      <vt:lpstr>Times-Roman</vt:lpstr>
      <vt:lpstr>Wingdings</vt:lpstr>
      <vt:lpstr>Office Theme</vt:lpstr>
      <vt:lpstr>1_Office Theme</vt:lpstr>
      <vt:lpstr>PowerPoint Presentation</vt:lpstr>
      <vt:lpstr>PowerPoint Presentation</vt:lpstr>
      <vt:lpstr>Proceso general de aprobación / aceptación</vt:lpstr>
      <vt:lpstr>Proceso general de aprobación / aceptación</vt:lpstr>
      <vt:lpstr>Proceso general de aprobación / aceptación</vt:lpstr>
      <vt:lpstr>Fase 1 – Pre-solicitud</vt:lpstr>
      <vt:lpstr>Fase 1 – Pre-solicitud</vt:lpstr>
      <vt:lpstr>Fase 1 – Pre-solicitud</vt:lpstr>
      <vt:lpstr>Fase 1 – Pre-solicitud</vt:lpstr>
      <vt:lpstr>PowerPoint Presentation</vt:lpstr>
      <vt:lpstr>Fase 1 – Pre-solicitud</vt:lpstr>
      <vt:lpstr>Fase 1 – Pre-solicitud</vt:lpstr>
      <vt:lpstr>Fase 2 – Solicitud formal</vt:lpstr>
      <vt:lpstr>Fase 2 – Solicitud formal</vt:lpstr>
      <vt:lpstr>Fase 2 – Solicitud formal</vt:lpstr>
      <vt:lpstr>PowerPoint Presentation</vt:lpstr>
      <vt:lpstr>PowerPoint Presentation</vt:lpstr>
      <vt:lpstr>Fase 3 – Análisis de la documentación</vt:lpstr>
      <vt:lpstr>PowerPoint Presentation</vt:lpstr>
      <vt:lpstr>Fase 3 – Análisis de la documentación</vt:lpstr>
      <vt:lpstr>PowerPoint Presentation</vt:lpstr>
      <vt:lpstr>Fase 4 – Demostración e inspección</vt:lpstr>
      <vt:lpstr>Fase 4 – Demostración e inspección</vt:lpstr>
      <vt:lpstr>Fase 4 – Demostración e inspección</vt:lpstr>
      <vt:lpstr>Fase 4 – Demostración e inspección</vt:lpstr>
      <vt:lpstr>Fase 5 – Aprobación / Aceptación</vt:lpstr>
      <vt:lpstr>Fase 5 – Aprobación / Aceptación</vt:lpstr>
      <vt:lpstr>Aceptaciones</vt:lpstr>
      <vt:lpstr>Aceptación o aprobación provisional</vt:lpstr>
      <vt:lpstr>PowerPoint Presentation</vt:lpstr>
      <vt:lpstr>Disposiciones que requieren aprobación</vt:lpstr>
      <vt:lpstr>Disposiciones que requieren aceptación</vt:lpstr>
      <vt:lpstr>Disposiciones que requieren aceptación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bambang setyo</dc:creator>
  <cp:lastModifiedBy>Barrios, Jorge</cp:lastModifiedBy>
  <cp:revision>381</cp:revision>
  <dcterms:created xsi:type="dcterms:W3CDTF">2015-06-21T09:01:45Z</dcterms:created>
  <dcterms:modified xsi:type="dcterms:W3CDTF">2019-07-15T15:28:47Z</dcterms:modified>
</cp:coreProperties>
</file>