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6"/>
  </p:notesMasterIdLst>
  <p:handoutMasterIdLst>
    <p:handoutMasterId r:id="rId27"/>
  </p:handoutMasterIdLst>
  <p:sldIdLst>
    <p:sldId id="257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</p:sldIdLst>
  <p:sldSz cx="12192000" cy="6858000"/>
  <p:notesSz cx="6858000" cy="9144000"/>
  <p:defaultTextStyle>
    <a:defPPr>
      <a:defRPr lang="id-ID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623" userDrawn="1">
          <p15:clr>
            <a:srgbClr val="A4A3A4"/>
          </p15:clr>
        </p15:guide>
        <p15:guide id="2" orient="horz" pos="2463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7F3D43"/>
    <a:srgbClr val="FFCE33"/>
    <a:srgbClr val="774F27"/>
    <a:srgbClr val="9BBB59"/>
    <a:srgbClr val="F39C12"/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39" autoAdjust="0"/>
    <p:restoredTop sz="95931" autoAdjust="0"/>
  </p:normalViewPr>
  <p:slideViewPr>
    <p:cSldViewPr snapToGrid="0">
      <p:cViewPr varScale="1">
        <p:scale>
          <a:sx n="79" d="100"/>
          <a:sy n="79" d="100"/>
        </p:scale>
        <p:origin x="91" y="427"/>
      </p:cViewPr>
      <p:guideLst>
        <p:guide pos="6623"/>
        <p:guide orient="horz" pos="2463"/>
        <p:guide orient="horz" pos="179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00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007C-4214-4C32-A35F-8FA4BF62ED0A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C27E-17D3-4AD7-83C9-E5D4C007C2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58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DAFF-5223-43CD-9412-3265A93C4AA1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ABD7-284B-4AEE-9AD5-F0CEBFB082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3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0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Adicionalmente los LAR pueden contener:</a:t>
            </a:r>
          </a:p>
          <a:p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b="1" dirty="0" smtClean="0"/>
              <a:t>Apéndices</a:t>
            </a:r>
            <a:r>
              <a:rPr lang="es-PE" dirty="0" smtClean="0"/>
              <a:t>, disposiciones que se agrupan por separado, pero son parte de los Reglamentos y procedimientos adoptados.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Notas, se encuentran intercaladas en el texto, hacen referencia o proporcionan datos acerca de la reglamentación.</a:t>
            </a:r>
            <a:r>
              <a:rPr lang="es-PE" baseline="0" dirty="0" smtClean="0"/>
              <a:t> </a:t>
            </a:r>
            <a:r>
              <a:rPr lang="es-PE" dirty="0" smtClean="0"/>
              <a:t>Una nota destaca un aspecto determinado, hace una referencia útil e incluso aclara la finalidad de un reglamento.</a:t>
            </a: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b="1" dirty="0" smtClean="0"/>
              <a:t>Notas</a:t>
            </a:r>
            <a:r>
              <a:rPr lang="es-PE" dirty="0" smtClean="0"/>
              <a:t>, se encuentran intercaladas en el texto, hacen referencia o proporcionan datos acerca de la reglamentación.</a:t>
            </a:r>
            <a:r>
              <a:rPr lang="es-PE" baseline="0" dirty="0" smtClean="0"/>
              <a:t> </a:t>
            </a:r>
            <a:r>
              <a:rPr lang="es-PE" dirty="0" smtClean="0"/>
              <a:t>Una nota destaca un aspecto determinado, hace una referencia útil e incluso aclara la finalidad de un reglamento.</a:t>
            </a: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Uso de un estilo de redacción </a:t>
            </a:r>
            <a:r>
              <a:rPr lang="es-PE" b="1" dirty="0" smtClean="0"/>
              <a:t>claro, sencillo y conciso, de fácil entendimiento</a:t>
            </a:r>
            <a:r>
              <a:rPr lang="es-PE" dirty="0" smtClean="0"/>
              <a:t> para el lector, evitando toda ambigüedad;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uso del </a:t>
            </a:r>
            <a:r>
              <a:rPr lang="es-PE" b="1" dirty="0" smtClean="0"/>
              <a:t>lenguaje y el léxico contenidos en los Anexos</a:t>
            </a:r>
            <a:r>
              <a:rPr lang="es-PE" dirty="0" smtClean="0"/>
              <a:t> al Convenio sobre Aviación Civil Internacional y documentos de la OACI, en la versión en español;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cada regulación debe contener una estipulación que especifique su carácter de obligatorio mediante el uso del verbo en modo imperativo (“puede” y “no es necesario”);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con relación al explotador, el término </a:t>
            </a:r>
            <a:r>
              <a:rPr lang="es-PE" b="1" dirty="0" smtClean="0"/>
              <a:t>“debe” implica una obligación</a:t>
            </a:r>
            <a:r>
              <a:rPr lang="es-PE" dirty="0" smtClean="0"/>
              <a:t>; el término </a:t>
            </a:r>
            <a:r>
              <a:rPr lang="es-PE" b="1" dirty="0" smtClean="0"/>
              <a:t>“puede” implica una opción que debe ser previamente autorizada</a:t>
            </a:r>
            <a:r>
              <a:rPr lang="es-PE" dirty="0" smtClean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con relación a un explotador, el término “Aprobado”, implica que la AAC, o la autoridad que certifica, ha revisado el método o procedimiento en cuestión y lo encuentra apto para ser usado o implementado, para lo cual emite un documento escrito de aprobación y firmado por el funcionario que lo aprueba;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0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En cada LAR puede incluirse una sección de definiciones, para simplificar el texto, evitar repeticiones y facilitar la comprensión de los términos que, con significados técnicos especiales se utilicen en ellas.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dirty="0" smtClean="0"/>
              <a:t>Las definiciones constituyen parte esencial de las LAR en que se utilizan, ya que cualquier modificación de su significado afectaría el sentido de sus disposiciones. No deben interpretarse aisladamente.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PE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2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Font typeface="+mj-lt"/>
              <a:buAutoNum type="alphaLcParenR"/>
            </a:pPr>
            <a:r>
              <a:rPr lang="es-PE" dirty="0" smtClean="0"/>
              <a:t>Las unidades de medida, utilizadas en el texto de las LAR, deben ajustarse al Sistema Internacional de Unidades (SI) especificadas en el Anexo 5 al Convenio sobre Aviación Civil Internacional – Unidades de medida que se emplearán en las operaciones aéreas y  terrestres.</a:t>
            </a:r>
          </a:p>
          <a:p>
            <a:pPr marL="228600" indent="-228600" algn="just">
              <a:buFont typeface="+mj-lt"/>
              <a:buAutoNum type="alphaLcParenR"/>
            </a:pPr>
            <a:endParaRPr lang="es-PE" dirty="0" smtClean="0"/>
          </a:p>
          <a:p>
            <a:pPr marL="228600" indent="-228600" algn="just">
              <a:buFont typeface="+mj-lt"/>
              <a:buAutoNum type="alphaLcParenR"/>
            </a:pPr>
            <a:r>
              <a:rPr lang="es-PE" dirty="0" smtClean="0"/>
              <a:t>En el caso que sea necesaria la utilización de medidas alternativas contempladas por el Anexo 5, que no pertenecen al sistema SI, éstas deben ser indicadas entre paréntesis a continuación de las unidades básicas.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P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="1" dirty="0" smtClean="0"/>
              <a:t>Preámbulo</a:t>
            </a:r>
            <a:r>
              <a:rPr lang="es-PE" dirty="0" smtClean="0"/>
              <a:t>, comprende antecedentes históricos y textos explicativos basados en las medidas del SRVSOP. Incluyen una explicación de las obligaciones de los Estados en cuanto a la aplicación de los reglamentos promulgados.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Cuando se cita un Reglamento es necesario mencionar las divisiones internas en orden decreciente y separadas por comas. Por ejemplo: LAR 145, Capitulo C, Subcapítulo 145.200, o párrafo C 145.200 (a) (1). </a:t>
            </a: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PE" dirty="0" smtClean="0"/>
              <a:t>Su numeración debe ser impar en la medida de lo posible, de manera que al surgimiento de nuevas regulaciones, éstas puedan ser insertadas en un orden lógico y consecuente con el ya establecido.</a:t>
            </a:r>
          </a:p>
          <a:p>
            <a:pPr algn="just"/>
            <a:endParaRPr lang="es-PE" dirty="0" smtClean="0"/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P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</a:t>
            </a:r>
            <a:r>
              <a:rPr kumimoji="0" lang="es-P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Identifican el </a:t>
            </a:r>
            <a:r>
              <a:rPr kumimoji="0" lang="es-P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primaria </a:t>
            </a:r>
            <a:r>
              <a:rPr kumimoji="0" lang="es-P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regulación, por ejemplo: LAR 145, Organizaciones de Mantenimiento Aprobadas. Su numeración debe ser impar en la medida de lo posible.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s-PE" sz="1900" b="0" i="0" u="none" strike="noStrike" kern="1200" cap="none" spc="0" normalizeH="0" baseline="0" noProof="0" dirty="0" smtClean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P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Capítulo</a:t>
            </a:r>
            <a:r>
              <a:rPr kumimoji="0" lang="es-P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Son </a:t>
            </a:r>
            <a:r>
              <a:rPr kumimoji="0" lang="es-P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subdivisiones</a:t>
            </a:r>
            <a:r>
              <a:rPr kumimoji="0" lang="es-P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los LAR y se identifican con </a:t>
            </a:r>
            <a:r>
              <a:rPr kumimoji="0" lang="es-P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letras mayúsculas</a:t>
            </a:r>
            <a:r>
              <a:rPr kumimoji="0" lang="es-P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orden alfabético, comenzando con la A. Por ejemplo: Capitulo A. Cada Capitulo inicia en una nueva pagina.</a:t>
            </a:r>
          </a:p>
          <a:p>
            <a:pPr algn="just"/>
            <a:endParaRPr lang="es-PE" dirty="0" smtClean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Font typeface="+mj-lt"/>
              <a:buAutoNum type="arabicParenR" startAt="3"/>
            </a:pPr>
            <a:r>
              <a:rPr lang="es-PE" b="1" dirty="0" smtClean="0"/>
              <a:t>Sección</a:t>
            </a:r>
            <a:r>
              <a:rPr lang="es-PE" dirty="0" smtClean="0"/>
              <a:t>, son las subdivisiones de un Capitulo y constituyen los títulos de la reglamentación. El número de la Sección será el del LAR seguido de un punto decimal y tres (03) o más cocientes decimales, dependiendo de la extensión del LAR. Inicia en el .001 y se sigue con el .005 aumentando cada 5 milésimas; se agregará al inicio de la numeración, para facilitar su ubicación, la letra del Capitulo correspondiente, por ejemplo: B 145.050.</a:t>
            </a:r>
          </a:p>
          <a:p>
            <a:pPr marL="228600" indent="-228600" algn="just">
              <a:buFont typeface="+mj-lt"/>
              <a:buAutoNum type="arabicParenR" startAt="3"/>
            </a:pPr>
            <a:endParaRPr lang="es-PE" dirty="0" smtClean="0"/>
          </a:p>
          <a:p>
            <a:pPr marL="228600" indent="-228600" algn="just">
              <a:buFont typeface="+mj-lt"/>
              <a:buAutoNum type="arabicParenR" startAt="3"/>
            </a:pPr>
            <a:r>
              <a:rPr lang="es-PE" b="1" dirty="0" smtClean="0"/>
              <a:t>Párrafos</a:t>
            </a:r>
            <a:r>
              <a:rPr lang="es-PE" dirty="0" smtClean="0"/>
              <a:t>, son los textos que describen la regulación. Se identifican en orden de prioridad de la siguiente manera: párrafo (a), subpárrafo (1), numeral (i), literal (A).</a:t>
            </a:r>
          </a:p>
          <a:p>
            <a:pPr marL="0" indent="0" algn="just">
              <a:buFont typeface="+mj-lt"/>
              <a:buNone/>
            </a:pPr>
            <a:endParaRPr lang="es-PE" dirty="0" smtClean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20739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9058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06551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23959" y="1594721"/>
            <a:ext cx="2898100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59076" y="139108"/>
            <a:ext cx="2767020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80085" y="409112"/>
            <a:ext cx="330732" cy="398189"/>
            <a:chOff x="7767638" y="2651126"/>
            <a:chExt cx="560388" cy="674686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767638" y="2651126"/>
              <a:ext cx="560388" cy="449262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767638" y="2876550"/>
              <a:ext cx="560388" cy="449262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645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299" y="-6498"/>
            <a:ext cx="12196299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23333" y="4608923"/>
            <a:ext cx="3556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303060" y="4608923"/>
            <a:ext cx="3556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8187765" y="4608923"/>
            <a:ext cx="3556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3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067" y="6065"/>
            <a:ext cx="2605852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80085" y="409112"/>
            <a:ext cx="330732" cy="398189"/>
            <a:chOff x="7767638" y="2651126"/>
            <a:chExt cx="560388" cy="674686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767638" y="2651126"/>
              <a:ext cx="560388" cy="449262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767638" y="2876550"/>
              <a:ext cx="560388" cy="449262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752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4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25261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79344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2282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9611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7208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3832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80085" y="409112"/>
            <a:ext cx="330732" cy="398189"/>
            <a:chOff x="7767638" y="2651126"/>
            <a:chExt cx="560388" cy="674686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767638" y="2651126"/>
              <a:ext cx="560388" cy="449262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767638" y="2876550"/>
              <a:ext cx="560388" cy="449262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1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607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908" r:id="rId12"/>
    <p:sldLayoutId id="2147483909" r:id="rId13"/>
    <p:sldLayoutId id="2147483910" r:id="rId14"/>
    <p:sldLayoutId id="214748391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pe/url?sa=i&amp;rct=j&amp;q=&amp;esrc=s&amp;source=images&amp;cd=&amp;cad=rja&amp;uact=8&amp;ved=0ahUKEwjG4_W_2YzXAhWFZiYKHUhdDpUQjRwIBw&amp;url=https://www.amazon.com/FAR-AMT-2017-Regulations-Maintenance-Technicians/dp/1619543710&amp;psig=AOvVaw3MUdeqASd8OXXcB9wzTtFg&amp;ust=150905264302969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source=images&amp;cd=&amp;cad=rja&amp;uact=8&amp;ved=0CAcQjRxqFQoTCITinfewhMkCFYNoPgodUMgDZQ&amp;url=http://blog.ivywise.com/blog-0/bid/158320/Class-of-2018-Admission-Rates&amp;psig=AFQjCNE6eOuaINZtpQozR7cKbHrtuxqXbQ&amp;ust=144719427150548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-152400" y="2279285"/>
            <a:ext cx="5779026" cy="4595031"/>
          </a:xfrm>
          <a:custGeom>
            <a:avLst/>
            <a:gdLst>
              <a:gd name="T0" fmla="*/ 0 w 820"/>
              <a:gd name="T1" fmla="*/ 652 h 652"/>
              <a:gd name="T2" fmla="*/ 656 w 820"/>
              <a:gd name="T3" fmla="*/ 0 h 652"/>
              <a:gd name="T4" fmla="*/ 820 w 820"/>
              <a:gd name="T5" fmla="*/ 164 h 652"/>
              <a:gd name="T6" fmla="*/ 329 w 820"/>
              <a:gd name="T7" fmla="*/ 652 h 652"/>
              <a:gd name="T8" fmla="*/ 0 w 820"/>
              <a:gd name="T9" fmla="*/ 6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52">
                <a:moveTo>
                  <a:pt x="0" y="652"/>
                </a:moveTo>
                <a:lnTo>
                  <a:pt x="656" y="0"/>
                </a:lnTo>
                <a:lnTo>
                  <a:pt x="820" y="164"/>
                </a:lnTo>
                <a:lnTo>
                  <a:pt x="329" y="652"/>
                </a:lnTo>
                <a:lnTo>
                  <a:pt x="0" y="652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-152400" y="-18230"/>
            <a:ext cx="4623220" cy="3453320"/>
          </a:xfrm>
          <a:custGeom>
            <a:avLst/>
            <a:gdLst>
              <a:gd name="T0" fmla="*/ 656 w 656"/>
              <a:gd name="T1" fmla="*/ 326 h 490"/>
              <a:gd name="T2" fmla="*/ 329 w 656"/>
              <a:gd name="T3" fmla="*/ 0 h 490"/>
              <a:gd name="T4" fmla="*/ 0 w 656"/>
              <a:gd name="T5" fmla="*/ 0 h 490"/>
              <a:gd name="T6" fmla="*/ 491 w 656"/>
              <a:gd name="T7" fmla="*/ 490 h 490"/>
              <a:gd name="T8" fmla="*/ 656 w 656"/>
              <a:gd name="T9" fmla="*/ 32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6" h="490">
                <a:moveTo>
                  <a:pt x="656" y="326"/>
                </a:moveTo>
                <a:lnTo>
                  <a:pt x="329" y="0"/>
                </a:lnTo>
                <a:lnTo>
                  <a:pt x="0" y="0"/>
                </a:lnTo>
                <a:lnTo>
                  <a:pt x="491" y="490"/>
                </a:lnTo>
                <a:lnTo>
                  <a:pt x="656" y="32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2172024" y="2279285"/>
            <a:ext cx="5779026" cy="4595031"/>
          </a:xfrm>
          <a:custGeom>
            <a:avLst/>
            <a:gdLst>
              <a:gd name="T0" fmla="*/ 0 w 820"/>
              <a:gd name="T1" fmla="*/ 652 h 652"/>
              <a:gd name="T2" fmla="*/ 656 w 820"/>
              <a:gd name="T3" fmla="*/ 0 h 652"/>
              <a:gd name="T4" fmla="*/ 820 w 820"/>
              <a:gd name="T5" fmla="*/ 164 h 652"/>
              <a:gd name="T6" fmla="*/ 329 w 820"/>
              <a:gd name="T7" fmla="*/ 652 h 652"/>
              <a:gd name="T8" fmla="*/ 0 w 820"/>
              <a:gd name="T9" fmla="*/ 6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52">
                <a:moveTo>
                  <a:pt x="0" y="652"/>
                </a:moveTo>
                <a:lnTo>
                  <a:pt x="656" y="0"/>
                </a:lnTo>
                <a:lnTo>
                  <a:pt x="820" y="164"/>
                </a:lnTo>
                <a:lnTo>
                  <a:pt x="329" y="652"/>
                </a:lnTo>
                <a:lnTo>
                  <a:pt x="0" y="6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2172024" y="-18230"/>
            <a:ext cx="4623220" cy="3453320"/>
          </a:xfrm>
          <a:custGeom>
            <a:avLst/>
            <a:gdLst>
              <a:gd name="T0" fmla="*/ 656 w 656"/>
              <a:gd name="T1" fmla="*/ 326 h 490"/>
              <a:gd name="T2" fmla="*/ 329 w 656"/>
              <a:gd name="T3" fmla="*/ 0 h 490"/>
              <a:gd name="T4" fmla="*/ 0 w 656"/>
              <a:gd name="T5" fmla="*/ 0 h 490"/>
              <a:gd name="T6" fmla="*/ 491 w 656"/>
              <a:gd name="T7" fmla="*/ 490 h 490"/>
              <a:gd name="T8" fmla="*/ 656 w 656"/>
              <a:gd name="T9" fmla="*/ 32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6" h="490">
                <a:moveTo>
                  <a:pt x="656" y="326"/>
                </a:moveTo>
                <a:lnTo>
                  <a:pt x="329" y="0"/>
                </a:lnTo>
                <a:lnTo>
                  <a:pt x="0" y="0"/>
                </a:lnTo>
                <a:lnTo>
                  <a:pt x="491" y="490"/>
                </a:lnTo>
                <a:lnTo>
                  <a:pt x="656" y="326"/>
                </a:ln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56" y="4033126"/>
            <a:ext cx="2514600" cy="2000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7A9B9-1D80-45BF-B8F4-018984F0A00F}"/>
              </a:ext>
            </a:extLst>
          </p:cNvPr>
          <p:cNvSpPr txBox="1"/>
          <p:nvPr/>
        </p:nvSpPr>
        <p:spPr>
          <a:xfrm>
            <a:off x="7951051" y="442147"/>
            <a:ext cx="424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Módulo </a:t>
            </a:r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7 </a:t>
            </a:r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– </a:t>
            </a:r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Introducción al LAR</a:t>
            </a:r>
            <a:endParaRPr lang="es-E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itle 236"/>
          <p:cNvSpPr txBox="1">
            <a:spLocks/>
          </p:cNvSpPr>
          <p:nvPr/>
        </p:nvSpPr>
        <p:spPr>
          <a:xfrm rot="18883833">
            <a:off x="1243296" y="4012506"/>
            <a:ext cx="4708703" cy="784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2"/>
                </a:solidFill>
              </a:rPr>
              <a:t>Curso GSI AIR</a:t>
            </a:r>
            <a:endParaRPr lang="id-ID" sz="5400" b="1" dirty="0">
              <a:solidFill>
                <a:schemeClr val="bg2"/>
              </a:solidFill>
            </a:endParaRPr>
          </a:p>
        </p:txBody>
      </p:sp>
      <p:sp>
        <p:nvSpPr>
          <p:cNvPr id="17" name="Title 236"/>
          <p:cNvSpPr txBox="1">
            <a:spLocks/>
          </p:cNvSpPr>
          <p:nvPr/>
        </p:nvSpPr>
        <p:spPr>
          <a:xfrm rot="18883833">
            <a:off x="3476083" y="4012504"/>
            <a:ext cx="4708703" cy="784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2"/>
                </a:solidFill>
              </a:rPr>
              <a:t>Chile - 2019</a:t>
            </a:r>
            <a:endParaRPr lang="id-ID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13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59074" y="1488557"/>
            <a:ext cx="4750609" cy="4474699"/>
          </a:xfrm>
        </p:spPr>
        <p:txBody>
          <a:bodyPr>
            <a:noAutofit/>
          </a:bodyPr>
          <a:lstStyle/>
          <a:p>
            <a:r>
              <a:rPr lang="es-PE" sz="2800" dirty="0"/>
              <a:t>Las unidades de medida, utilizadas en el texto de las LAR, deben ajustarse al Sistema Internacional de Unidades (SI) especificadas en el Anexo 5 al Convenio sobre Aviación Civil Internacional – Unidades de medida que se emplearán en las operaciones aéreas y </a:t>
            </a:r>
            <a:r>
              <a:rPr lang="es-PE" sz="2800" dirty="0"/>
              <a:t>terrestres.</a:t>
            </a:r>
            <a:endParaRPr lang="es-PE" sz="28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9341" y="139108"/>
            <a:ext cx="4986668" cy="1094269"/>
          </a:xfrm>
        </p:spPr>
        <p:txBody>
          <a:bodyPr anchor="ctr"/>
          <a:lstStyle/>
          <a:p>
            <a:r>
              <a:rPr lang="es-PE" sz="3200" b="1" dirty="0"/>
              <a:t>Uso de términos y definiciones</a:t>
            </a:r>
            <a:endParaRPr lang="es-PE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28" y="881106"/>
            <a:ext cx="44005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726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72753" y="0"/>
            <a:ext cx="4452390" cy="1197429"/>
          </a:xfrm>
        </p:spPr>
        <p:txBody>
          <a:bodyPr anchor="ctr"/>
          <a:lstStyle/>
          <a:p>
            <a:r>
              <a:rPr lang="es-PE" sz="3200" b="1" dirty="0"/>
              <a:t>Estructura y numeración</a:t>
            </a:r>
            <a:endParaRPr lang="es-PE" sz="3200" b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778470" y="1685956"/>
            <a:ext cx="4203231" cy="471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000" dirty="0"/>
          </a:p>
          <a:p>
            <a:endParaRPr lang="es-P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9" y="250726"/>
            <a:ext cx="4655334" cy="6052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1778469" y="3211287"/>
            <a:ext cx="3816788" cy="2236107"/>
          </a:xfrm>
          <a:prstGeom prst="wedgeRoundRectCallout">
            <a:avLst>
              <a:gd name="adj1" fmla="val 126754"/>
              <a:gd name="adj2" fmla="val -150558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>
                <a:solidFill>
                  <a:srgbClr val="FFFF00"/>
                </a:solidFill>
              </a:rPr>
              <a:t>Preámbulo</a:t>
            </a:r>
            <a:r>
              <a:rPr lang="es-PE" sz="1800" dirty="0">
                <a:solidFill>
                  <a:schemeClr val="bg1"/>
                </a:solidFill>
              </a:rPr>
              <a:t>, comprende antecedentes históricos y textos explicativos basados en las medidas del SRVSOP. Incluyen una explicación de las obligaciones de los Estados en cuanto a la aplicación de los reglamentos promulgados</a:t>
            </a:r>
            <a:r>
              <a:rPr lang="es-PE" sz="1800" dirty="0">
                <a:solidFill>
                  <a:schemeClr val="bg1"/>
                </a:solidFill>
              </a:rPr>
              <a:t>.</a:t>
            </a:r>
            <a:endParaRPr lang="es-P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30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55029" y="139108"/>
            <a:ext cx="7117443" cy="904844"/>
          </a:xfrm>
        </p:spPr>
        <p:txBody>
          <a:bodyPr>
            <a:normAutofit/>
          </a:bodyPr>
          <a:lstStyle/>
          <a:p>
            <a:r>
              <a:rPr lang="es-PE" sz="2400" dirty="0"/>
              <a:t>Los LAR se dividen en 4 categorías jerárquicas que son: LAR, Capítulos, Sección y Párrafos.</a:t>
            </a:r>
          </a:p>
          <a:p>
            <a:pPr algn="just"/>
            <a:endParaRPr lang="es-PE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59075" y="139109"/>
            <a:ext cx="3787095" cy="1041992"/>
          </a:xfrm>
        </p:spPr>
        <p:txBody>
          <a:bodyPr anchor="ctr"/>
          <a:lstStyle/>
          <a:p>
            <a:r>
              <a:rPr lang="es-PE" sz="3200" b="1" dirty="0"/>
              <a:t>Estructura y numeración</a:t>
            </a:r>
            <a:endParaRPr lang="es-PE" sz="3200" b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778470" y="1685956"/>
            <a:ext cx="4203231" cy="471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000" dirty="0"/>
          </a:p>
          <a:p>
            <a:endParaRPr lang="es-P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86" y="1041589"/>
            <a:ext cx="4206166" cy="5495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255202" y="4411606"/>
            <a:ext cx="2444526" cy="1371600"/>
          </a:xfrm>
          <a:prstGeom prst="wedgeRoundRectCallout">
            <a:avLst>
              <a:gd name="adj1" fmla="val 107668"/>
              <a:gd name="adj2" fmla="val -272074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FF00"/>
                </a:solidFill>
              </a:rPr>
              <a:t>LAR</a:t>
            </a:r>
            <a:r>
              <a:rPr lang="es-PE" sz="2000" dirty="0">
                <a:solidFill>
                  <a:schemeClr val="bg2"/>
                </a:solidFill>
              </a:rPr>
              <a:t>: Identifican el área primaria de la regulación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937499" y="4165600"/>
            <a:ext cx="3601357" cy="1816100"/>
          </a:xfrm>
          <a:prstGeom prst="wedgeRoundRectCallout">
            <a:avLst>
              <a:gd name="adj1" fmla="val -144080"/>
              <a:gd name="adj2" fmla="val -190910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FF00"/>
                </a:solidFill>
              </a:rPr>
              <a:t>Capítulo</a:t>
            </a:r>
            <a:r>
              <a:rPr lang="es-PE" sz="2000" dirty="0">
                <a:solidFill>
                  <a:schemeClr val="bg1"/>
                </a:solidFill>
              </a:rPr>
              <a:t>: Son subdivisiones de los LAR y se identifican con letras mayúsculas en orden alfabético, comenzando con la A</a:t>
            </a:r>
          </a:p>
        </p:txBody>
      </p:sp>
    </p:spTree>
    <p:extLst>
      <p:ext uri="{BB962C8B-B14F-4D97-AF65-F5344CB8AC3E}">
        <p14:creationId xmlns:p14="http://schemas.microsoft.com/office/powerpoint/2010/main" val="877072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59075" y="139108"/>
            <a:ext cx="7302423" cy="987943"/>
          </a:xfrm>
        </p:spPr>
        <p:txBody>
          <a:bodyPr anchor="ctr"/>
          <a:lstStyle/>
          <a:p>
            <a:r>
              <a:rPr lang="es-PE" sz="3200" b="1" dirty="0"/>
              <a:t>Estructura y numeración</a:t>
            </a:r>
            <a:endParaRPr lang="es-P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86" y="1041589"/>
            <a:ext cx="4206166" cy="5495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147173" y="1555897"/>
            <a:ext cx="2659821" cy="1591339"/>
          </a:xfrm>
          <a:prstGeom prst="wedgeRoundRectCallout">
            <a:avLst>
              <a:gd name="adj1" fmla="val 99007"/>
              <a:gd name="adj2" fmla="val 122813"/>
              <a:gd name="adj3" fmla="val 16667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FF00"/>
                </a:solidFill>
              </a:rPr>
              <a:t>Sección</a:t>
            </a:r>
            <a:r>
              <a:rPr lang="es-PE" sz="2000" dirty="0">
                <a:solidFill>
                  <a:schemeClr val="bg1"/>
                </a:solidFill>
              </a:rPr>
              <a:t>, son las subdivisiones de un Capitulo y constituyen los títulos de la reglamentación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473439" y="1669312"/>
            <a:ext cx="2563155" cy="1683488"/>
          </a:xfrm>
          <a:prstGeom prst="wedgeRoundRectCallout">
            <a:avLst>
              <a:gd name="adj1" fmla="val -158864"/>
              <a:gd name="adj2" fmla="val 119240"/>
              <a:gd name="adj3" fmla="val 16667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FF00"/>
                </a:solidFill>
              </a:rPr>
              <a:t>Párrafos</a:t>
            </a:r>
            <a:r>
              <a:rPr lang="es-PE" sz="2000" dirty="0"/>
              <a:t>, son los textos que describen la regulación</a:t>
            </a:r>
          </a:p>
        </p:txBody>
      </p:sp>
    </p:spTree>
    <p:extLst>
      <p:ext uri="{BB962C8B-B14F-4D97-AF65-F5344CB8AC3E}">
        <p14:creationId xmlns:p14="http://schemas.microsoft.com/office/powerpoint/2010/main" val="224095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ctrTitle"/>
          </p:nvPr>
        </p:nvSpPr>
        <p:spPr>
          <a:xfrm>
            <a:off x="818707" y="73058"/>
            <a:ext cx="4540693" cy="1128422"/>
          </a:xfrm>
        </p:spPr>
        <p:txBody>
          <a:bodyPr anchor="ctr"/>
          <a:lstStyle/>
          <a:p>
            <a:r>
              <a:rPr lang="es-PE" sz="3200" b="1" dirty="0"/>
              <a:t>Estructura y numeración</a:t>
            </a:r>
            <a:endParaRPr lang="es-PE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37" y="533558"/>
            <a:ext cx="4581580" cy="6017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1825980" y="3009900"/>
            <a:ext cx="3533421" cy="1816100"/>
          </a:xfrm>
          <a:prstGeom prst="wedgeRoundRectCallout">
            <a:avLst>
              <a:gd name="adj1" fmla="val 131421"/>
              <a:gd name="adj2" fmla="val -149502"/>
              <a:gd name="adj3" fmla="val 16667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FF00"/>
                </a:solidFill>
              </a:rPr>
              <a:t>Apéndices</a:t>
            </a:r>
            <a:r>
              <a:rPr lang="es-PE" sz="2000" dirty="0">
                <a:solidFill>
                  <a:schemeClr val="bg1"/>
                </a:solidFill>
              </a:rPr>
              <a:t>, disposiciones que se agrupan por separado, pero </a:t>
            </a:r>
            <a:r>
              <a:rPr lang="es-PE" sz="2000" b="1" dirty="0">
                <a:solidFill>
                  <a:srgbClr val="FFFF00"/>
                </a:solidFill>
              </a:rPr>
              <a:t>son parte </a:t>
            </a:r>
            <a:r>
              <a:rPr lang="es-PE" sz="2000" dirty="0">
                <a:solidFill>
                  <a:schemeClr val="bg1"/>
                </a:solidFill>
              </a:rPr>
              <a:t>de los Reglamentos y procedimientos </a:t>
            </a:r>
            <a:r>
              <a:rPr lang="es-PE" sz="2000" dirty="0">
                <a:solidFill>
                  <a:schemeClr val="bg1"/>
                </a:solidFill>
              </a:rPr>
              <a:t>adoptados.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42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ctrTitle"/>
          </p:nvPr>
        </p:nvSpPr>
        <p:spPr>
          <a:xfrm>
            <a:off x="858047" y="210217"/>
            <a:ext cx="4189227" cy="915771"/>
          </a:xfrm>
        </p:spPr>
        <p:txBody>
          <a:bodyPr anchor="ctr"/>
          <a:lstStyle/>
          <a:p>
            <a:r>
              <a:rPr lang="es-PE" sz="3200" b="1" dirty="0"/>
              <a:t>Estructura y numeración</a:t>
            </a:r>
            <a:endParaRPr lang="es-PE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214" y="365760"/>
            <a:ext cx="4787844" cy="6264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249880" y="3154326"/>
            <a:ext cx="4025472" cy="3198922"/>
          </a:xfrm>
          <a:prstGeom prst="wedgeRoundRectCallout">
            <a:avLst>
              <a:gd name="adj1" fmla="val 128708"/>
              <a:gd name="adj2" fmla="val -110866"/>
              <a:gd name="adj3" fmla="val 1666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solidFill>
                  <a:srgbClr val="FFFF00"/>
                </a:solidFill>
              </a:rPr>
              <a:t>Notas</a:t>
            </a:r>
            <a:r>
              <a:rPr lang="es-PE" sz="2200" dirty="0">
                <a:solidFill>
                  <a:schemeClr val="bg1"/>
                </a:solidFill>
              </a:rPr>
              <a:t>, se encuentran intercaladas en el texto, hacen referencia o proporcionan datos acerca de la reglamentación. Una nota destaca un aspecto determinado, hace una referencia útil e incluso aclara la finalidad de un reglamento.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74" y="2388960"/>
            <a:ext cx="10761451" cy="2080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7731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066" y="6065"/>
            <a:ext cx="3871093" cy="1336387"/>
          </a:xfrm>
        </p:spPr>
        <p:txBody>
          <a:bodyPr anchor="ctr"/>
          <a:lstStyle/>
          <a:p>
            <a:r>
              <a:rPr lang="es-PE" sz="3200" b="1" dirty="0"/>
              <a:t>Formatos</a:t>
            </a:r>
            <a:endParaRPr lang="es-P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1" y="371192"/>
            <a:ext cx="4681448" cy="6095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Callout 7"/>
          <p:cNvSpPr/>
          <p:nvPr/>
        </p:nvSpPr>
        <p:spPr>
          <a:xfrm>
            <a:off x="106680" y="1149530"/>
            <a:ext cx="2834640" cy="1867989"/>
          </a:xfrm>
          <a:prstGeom prst="wedgeEllipseCallout">
            <a:avLst>
              <a:gd name="adj1" fmla="val 110055"/>
              <a:gd name="adj2" fmla="val 6256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La presentación es a </a:t>
            </a:r>
            <a:r>
              <a:rPr lang="es-PE" sz="2000" dirty="0" smtClean="0"/>
              <a:t>una columna en </a:t>
            </a:r>
            <a:r>
              <a:rPr lang="es-PE" sz="2000" dirty="0"/>
              <a:t>letras Arial tamaño 10.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8945880" y="256097"/>
            <a:ext cx="2968535" cy="1876670"/>
          </a:xfrm>
          <a:prstGeom prst="wedgeEllipseCallout">
            <a:avLst>
              <a:gd name="adj1" fmla="val -117464"/>
              <a:gd name="adj2" fmla="val 73015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bg1"/>
                </a:solidFill>
              </a:rPr>
              <a:t>Los LAR deben ser impresas en papel blanco, tamaño carta y a doble cara.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9113521" y="2730138"/>
            <a:ext cx="3078480" cy="2420982"/>
          </a:xfrm>
          <a:prstGeom prst="wedgeEllipseCallout">
            <a:avLst>
              <a:gd name="adj1" fmla="val -146425"/>
              <a:gd name="adj2" fmla="val 90678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En el encabezado y en el pie de cada página debe anotarse con letras estilo Arial tamaño 8 y en negrita.</a:t>
            </a:r>
          </a:p>
        </p:txBody>
      </p:sp>
    </p:spTree>
    <p:extLst>
      <p:ext uri="{BB962C8B-B14F-4D97-AF65-F5344CB8AC3E}">
        <p14:creationId xmlns:p14="http://schemas.microsoft.com/office/powerpoint/2010/main" val="3300460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066" y="6065"/>
            <a:ext cx="4374013" cy="1336387"/>
          </a:xfrm>
        </p:spPr>
        <p:txBody>
          <a:bodyPr anchor="ctr"/>
          <a:lstStyle/>
          <a:p>
            <a:r>
              <a:rPr lang="es-PE" sz="3200" b="1" dirty="0" smtClean="0"/>
              <a:t>Circular de asesoramiento (CA)</a:t>
            </a:r>
            <a:endParaRPr lang="es-PE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38" y="304800"/>
            <a:ext cx="4837971" cy="6278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252548" y="1996440"/>
            <a:ext cx="5142412" cy="3457303"/>
          </a:xfrm>
          <a:prstGeom prst="wedgeEllipseCallout">
            <a:avLst>
              <a:gd name="adj1" fmla="val 138755"/>
              <a:gd name="adj2" fmla="val -71492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La Circular de Asesoramiento es un documento emitido por el Comité Técnico, cuyo texto contiene </a:t>
            </a:r>
            <a:r>
              <a:rPr lang="es-PE" sz="2000" b="1" dirty="0">
                <a:solidFill>
                  <a:srgbClr val="FFFF00"/>
                </a:solidFill>
              </a:rPr>
              <a:t>explicaciones, interpretaciones o medios aceptables de cumplimiento</a:t>
            </a:r>
            <a:r>
              <a:rPr lang="es-PE" sz="2000" dirty="0"/>
              <a:t>, con la intención de </a:t>
            </a:r>
            <a:r>
              <a:rPr lang="es-PE" sz="2000" b="1" u="sng" dirty="0">
                <a:solidFill>
                  <a:srgbClr val="FFFF00"/>
                </a:solidFill>
              </a:rPr>
              <a:t>aclarar o servir de guía </a:t>
            </a:r>
            <a:r>
              <a:rPr lang="es-PE" sz="2000" dirty="0"/>
              <a:t>para el cumplimiento de requisitos</a:t>
            </a:r>
          </a:p>
        </p:txBody>
      </p:sp>
    </p:spTree>
    <p:extLst>
      <p:ext uri="{BB962C8B-B14F-4D97-AF65-F5344CB8AC3E}">
        <p14:creationId xmlns:p14="http://schemas.microsoft.com/office/powerpoint/2010/main" val="35391026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066" y="75966"/>
            <a:ext cx="5090293" cy="969295"/>
          </a:xfrm>
        </p:spPr>
        <p:txBody>
          <a:bodyPr/>
          <a:lstStyle/>
          <a:p>
            <a:r>
              <a:rPr lang="es-PE" sz="3200" b="1" dirty="0" smtClean="0"/>
              <a:t>Circular de asesoramiento (CA)</a:t>
            </a:r>
            <a:endParaRPr lang="es-PE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60" y="210122"/>
            <a:ext cx="4851120" cy="6315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Callout 6"/>
          <p:cNvSpPr/>
          <p:nvPr/>
        </p:nvSpPr>
        <p:spPr>
          <a:xfrm>
            <a:off x="1280160" y="3840251"/>
            <a:ext cx="4097383" cy="3017749"/>
          </a:xfrm>
          <a:prstGeom prst="wedgeEllipseCallout">
            <a:avLst>
              <a:gd name="adj1" fmla="val 107487"/>
              <a:gd name="adj2" fmla="val -5707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>
                <a:solidFill>
                  <a:srgbClr val="FFFF00"/>
                </a:solidFill>
              </a:rPr>
              <a:t>Medios Aceptables de Cumplimiento</a:t>
            </a:r>
            <a:r>
              <a:rPr lang="es-PE" sz="1800" dirty="0"/>
              <a:t> (MAC): ilustran los medios, y métodos, </a:t>
            </a:r>
            <a:r>
              <a:rPr lang="es-PE" sz="1800" b="1" dirty="0">
                <a:solidFill>
                  <a:srgbClr val="FFFF00"/>
                </a:solidFill>
              </a:rPr>
              <a:t>pero no necesariamente los únicos posibles</a:t>
            </a:r>
            <a:r>
              <a:rPr lang="es-PE" sz="1800" dirty="0"/>
              <a:t>, para cumplir con un requisito específico de la LAR aplicable.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630680" y="1173481"/>
            <a:ext cx="3638006" cy="2538550"/>
          </a:xfrm>
          <a:prstGeom prst="wedgeEllipseCallout">
            <a:avLst>
              <a:gd name="adj1" fmla="val 116624"/>
              <a:gd name="adj2" fmla="val -26190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FF00"/>
                </a:solidFill>
              </a:rPr>
              <a:t>Material Explicativo e Informativo (MEI)</a:t>
            </a:r>
            <a:r>
              <a:rPr lang="es-PE" sz="2000" dirty="0">
                <a:solidFill>
                  <a:schemeClr val="bg1"/>
                </a:solidFill>
              </a:rPr>
              <a:t>: proporciona la </a:t>
            </a:r>
            <a:r>
              <a:rPr lang="es-PE" sz="2000" b="1" dirty="0">
                <a:solidFill>
                  <a:srgbClr val="FFFF00"/>
                </a:solidFill>
              </a:rPr>
              <a:t>interpretación</a:t>
            </a:r>
            <a:r>
              <a:rPr lang="es-PE" sz="2000" dirty="0">
                <a:solidFill>
                  <a:schemeClr val="bg1"/>
                </a:solidFill>
              </a:rPr>
              <a:t> que explica el significado de un requisito de la LAR aplicable</a:t>
            </a:r>
            <a:endParaRPr lang="es-PE" sz="2000" dirty="0">
              <a:solidFill>
                <a:schemeClr val="bg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784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959076" y="1594721"/>
            <a:ext cx="4668839" cy="4011423"/>
          </a:xfrm>
        </p:spPr>
        <p:txBody>
          <a:bodyPr>
            <a:noAutofit/>
          </a:bodyPr>
          <a:lstStyle/>
          <a:p>
            <a:r>
              <a:rPr lang="es-PE" sz="2800" dirty="0"/>
              <a:t>Las expresiones: </a:t>
            </a:r>
          </a:p>
          <a:p>
            <a:r>
              <a:rPr lang="es-PE" sz="2800" b="1" dirty="0">
                <a:solidFill>
                  <a:srgbClr val="C00000"/>
                </a:solidFill>
              </a:rPr>
              <a:t>“debe”, “es </a:t>
            </a:r>
            <a:r>
              <a:rPr lang="es-PE" sz="2800" b="1" dirty="0">
                <a:solidFill>
                  <a:srgbClr val="C00000"/>
                </a:solidFill>
              </a:rPr>
              <a:t>necesario </a:t>
            </a:r>
            <a:r>
              <a:rPr lang="es-PE" sz="2800" b="1" dirty="0">
                <a:solidFill>
                  <a:srgbClr val="C00000"/>
                </a:solidFill>
              </a:rPr>
              <a:t>que” </a:t>
            </a:r>
            <a:r>
              <a:rPr lang="es-PE" sz="2800" b="1" dirty="0">
                <a:solidFill>
                  <a:srgbClr val="C00000"/>
                </a:solidFill>
              </a:rPr>
              <a:t>y </a:t>
            </a:r>
            <a:r>
              <a:rPr lang="es-PE" sz="2800" b="1" dirty="0">
                <a:solidFill>
                  <a:srgbClr val="C00000"/>
                </a:solidFill>
              </a:rPr>
              <a:t>“tiene que” </a:t>
            </a:r>
            <a:r>
              <a:rPr lang="es-PE" sz="2800" dirty="0"/>
              <a:t>en </a:t>
            </a:r>
            <a:r>
              <a:rPr lang="es-PE" sz="2800" dirty="0"/>
              <a:t>la MAC, se aplica a un explotador que elige cumplir los criterios establecidos en la CA y deben considerarse como un </a:t>
            </a:r>
            <a:r>
              <a:rPr lang="es-PE" sz="2800" b="1" dirty="0">
                <a:solidFill>
                  <a:srgbClr val="C00000"/>
                </a:solidFill>
              </a:rPr>
              <a:t>requisitos adicional </a:t>
            </a:r>
            <a:r>
              <a:rPr lang="es-PE" sz="2800" dirty="0"/>
              <a:t>del Reglamento aplicable.</a:t>
            </a:r>
          </a:p>
          <a:p>
            <a:endParaRPr lang="es-PE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076" y="0"/>
            <a:ext cx="4374924" cy="1217252"/>
          </a:xfrm>
        </p:spPr>
        <p:txBody>
          <a:bodyPr anchor="ctr"/>
          <a:lstStyle/>
          <a:p>
            <a:r>
              <a:rPr lang="es-PE" sz="3200" b="1" dirty="0" smtClean="0"/>
              <a:t>CA-AIR-145-001</a:t>
            </a:r>
            <a:endParaRPr lang="es-PE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46" y="329929"/>
            <a:ext cx="4905181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33459">
            <a:off x="2433421" y="3079392"/>
            <a:ext cx="8199418" cy="13346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3287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839972" y="1206500"/>
            <a:ext cx="4859079" cy="550264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/>
              <a:t>La construcción de las LAR se desarrolla principalmente </a:t>
            </a:r>
            <a:r>
              <a:rPr lang="es-PE" sz="2400" b="1" dirty="0">
                <a:solidFill>
                  <a:srgbClr val="C00000"/>
                </a:solidFill>
              </a:rPr>
              <a:t>sobre la base de las normas y métodos recomendados</a:t>
            </a:r>
            <a:r>
              <a:rPr lang="es-PE" sz="2400" dirty="0"/>
              <a:t> (SARP) de los Anexos al Convenio sobre Aviación Civil Internacional y sus enmiendas.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/>
              <a:t>La condición para la creación de un nuevo LAR, es que resulte necesaria su aplicación por todos los Estados participantes, de manera uniforme y en interés de la seguridad y regularidad de la actividad aeronáutica civil </a:t>
            </a:r>
            <a:r>
              <a:rPr lang="es-PE" sz="2400" dirty="0"/>
              <a:t>internacional.</a:t>
            </a:r>
            <a:endParaRPr lang="es-PE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56930" y="73057"/>
            <a:ext cx="4529470" cy="1133443"/>
          </a:xfrm>
        </p:spPr>
        <p:txBody>
          <a:bodyPr anchor="ctr"/>
          <a:lstStyle/>
          <a:p>
            <a:r>
              <a:rPr lang="es-PE" sz="3200" b="1" dirty="0" smtClean="0"/>
              <a:t>Formulación de los LAR</a:t>
            </a:r>
            <a:endParaRPr lang="es-PE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29" y="1206500"/>
            <a:ext cx="4208604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98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079970" y="1381270"/>
            <a:ext cx="4193070" cy="5004290"/>
          </a:xfrm>
        </p:spPr>
        <p:txBody>
          <a:bodyPr>
            <a:noAutofit/>
          </a:bodyPr>
          <a:lstStyle/>
          <a:p>
            <a:r>
              <a:rPr lang="es-PE" sz="2800" b="1" dirty="0"/>
              <a:t>Implementación </a:t>
            </a:r>
            <a:r>
              <a:rPr lang="es-PE" sz="2800" b="1" dirty="0"/>
              <a:t>de un Sistema de gestión de la seguridad operacional (SMS) en una organización aprobada LAR 145</a:t>
            </a:r>
          </a:p>
          <a:p>
            <a:r>
              <a:rPr lang="es-PE" sz="2800" dirty="0"/>
              <a:t>Esta </a:t>
            </a:r>
            <a:r>
              <a:rPr lang="es-PE" sz="2800" dirty="0"/>
              <a:t>CA </a:t>
            </a:r>
            <a:r>
              <a:rPr lang="es-PE" sz="2800" b="1" dirty="0" smtClean="0">
                <a:solidFill>
                  <a:srgbClr val="C00000"/>
                </a:solidFill>
              </a:rPr>
              <a:t>proporciona orientación </a:t>
            </a:r>
            <a:r>
              <a:rPr lang="es-PE" sz="2800" dirty="0" smtClean="0"/>
              <a:t>para la implementación </a:t>
            </a:r>
            <a:r>
              <a:rPr lang="es-PE" sz="2800" dirty="0"/>
              <a:t>del Sistema de Gestión de la Seguridad Operacional (SMS) en una OMA LAR 145.</a:t>
            </a:r>
          </a:p>
          <a:p>
            <a:endParaRPr lang="es-PE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075" y="139108"/>
            <a:ext cx="4668839" cy="1336387"/>
          </a:xfrm>
        </p:spPr>
        <p:txBody>
          <a:bodyPr anchor="ctr"/>
          <a:lstStyle/>
          <a:p>
            <a:r>
              <a:rPr lang="es-PE" sz="3200" b="1" dirty="0" smtClean="0"/>
              <a:t>CA-AIR-145-002</a:t>
            </a:r>
            <a:endParaRPr lang="es-PE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60" y="317398"/>
            <a:ext cx="4876800" cy="6329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7791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882503" y="1589241"/>
            <a:ext cx="5333242" cy="4708109"/>
          </a:xfrm>
        </p:spPr>
        <p:txBody>
          <a:bodyPr>
            <a:noAutofit/>
          </a:bodyPr>
          <a:lstStyle/>
          <a:p>
            <a:r>
              <a:rPr lang="es-PE" sz="2400" dirty="0"/>
              <a:t>El MIA constituye una </a:t>
            </a:r>
            <a:r>
              <a:rPr lang="es-PE" sz="2400" b="1" dirty="0">
                <a:solidFill>
                  <a:srgbClr val="C00000"/>
                </a:solidFill>
              </a:rPr>
              <a:t>guía para los inspectores</a:t>
            </a:r>
            <a:r>
              <a:rPr lang="es-PE" sz="2400" dirty="0"/>
              <a:t> de aeronavegabilidad que desarrollan actividades de </a:t>
            </a:r>
            <a:r>
              <a:rPr lang="es-PE" sz="2400" b="1" dirty="0">
                <a:solidFill>
                  <a:srgbClr val="C00000"/>
                </a:solidFill>
              </a:rPr>
              <a:t>certificación y vigilancia </a:t>
            </a:r>
            <a:r>
              <a:rPr lang="es-PE" sz="2400" dirty="0"/>
              <a:t>de </a:t>
            </a:r>
            <a:r>
              <a:rPr lang="es-PE" sz="2400" dirty="0"/>
              <a:t>los proveedores de servicio </a:t>
            </a:r>
            <a:r>
              <a:rPr lang="es-PE" sz="2400" dirty="0"/>
              <a:t>y esta compuesto por: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/>
              <a:t>Procedimientos estandarizados.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/>
              <a:t>Formularios.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/>
              <a:t>Lista de medición de cumplimiento.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/>
              <a:t>Listas de verificación.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/>
              <a:t>Documentos modelos</a:t>
            </a:r>
            <a:r>
              <a:rPr lang="es-PE" sz="2400" dirty="0"/>
              <a:t>.</a:t>
            </a:r>
            <a:endParaRPr lang="es-PE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77240" y="73057"/>
            <a:ext cx="5438504" cy="1336387"/>
          </a:xfrm>
        </p:spPr>
        <p:txBody>
          <a:bodyPr anchor="ctr"/>
          <a:lstStyle/>
          <a:p>
            <a:r>
              <a:rPr lang="es-PE" sz="3200" b="1" dirty="0" smtClean="0"/>
              <a:t>Manual del inspector de aeronavegabilidad (MIA)</a:t>
            </a:r>
            <a:endParaRPr lang="es-PE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44" y="510363"/>
            <a:ext cx="4557538" cy="5928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5570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8708" y="73057"/>
            <a:ext cx="5092994" cy="1336387"/>
          </a:xfrm>
        </p:spPr>
        <p:txBody>
          <a:bodyPr anchor="ctr"/>
          <a:lstStyle/>
          <a:p>
            <a:r>
              <a:rPr lang="es-PE" sz="3200" b="1" dirty="0" smtClean="0"/>
              <a:t>Manual del inspector de aeronavegabilidad (MIA)</a:t>
            </a:r>
            <a:endParaRPr lang="es-PE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18709" y="1997239"/>
            <a:ext cx="5794742" cy="3850668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término “debe” que aparece en este manual,  solo se refiere a actividades inherentes al Inspector de Aeronavegabilidad, y no a las organizaciones de mantenimiento o explotadores de servicios aéreos, </a:t>
            </a:r>
            <a:r>
              <a:rPr lang="es-PE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 </a:t>
            </a:r>
            <a:r>
              <a:rPr lang="es-PE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el manual no establece nuevos requisitos  a los contenidos en las LARs</a:t>
            </a:r>
            <a:r>
              <a:rPr lang="es-PE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s-PE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44" y="510363"/>
            <a:ext cx="4557538" cy="5928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9523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959075" y="1020727"/>
            <a:ext cx="5824497" cy="568841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900" b="1" dirty="0">
                <a:solidFill>
                  <a:srgbClr val="C00000"/>
                </a:solidFill>
              </a:rPr>
              <a:t>Parte I</a:t>
            </a:r>
            <a:r>
              <a:rPr lang="es-PE" sz="1900" dirty="0"/>
              <a:t> – Información general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900" b="1" dirty="0">
                <a:solidFill>
                  <a:srgbClr val="C00000"/>
                </a:solidFill>
              </a:rPr>
              <a:t>Parte II </a:t>
            </a:r>
            <a:r>
              <a:rPr lang="es-PE" sz="1900" dirty="0"/>
              <a:t>– Organizaciones de mantenimiento aprobadas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1900" dirty="0"/>
              <a:t>Volumen I – Proceso de certificación de OMAs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1900" dirty="0"/>
              <a:t>Volumen II – Vigilancia de OMAs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900" b="1" dirty="0">
                <a:solidFill>
                  <a:srgbClr val="C00000"/>
                </a:solidFill>
              </a:rPr>
              <a:t>Parte </a:t>
            </a:r>
            <a:r>
              <a:rPr lang="es-PE" sz="1900" b="1" dirty="0">
                <a:solidFill>
                  <a:srgbClr val="C00000"/>
                </a:solidFill>
              </a:rPr>
              <a:t>III </a:t>
            </a:r>
            <a:r>
              <a:rPr lang="es-PE" sz="1900" dirty="0"/>
              <a:t>- </a:t>
            </a:r>
            <a:r>
              <a:rPr lang="es-PE" sz="1900" dirty="0"/>
              <a:t>Aeronaves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1900" dirty="0"/>
              <a:t>Volumen I – Certificaciones y aprobaciones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900" b="1" dirty="0">
                <a:solidFill>
                  <a:srgbClr val="C00000"/>
                </a:solidFill>
              </a:rPr>
              <a:t>Parte IV </a:t>
            </a:r>
            <a:r>
              <a:rPr lang="es-PE" sz="1900" dirty="0"/>
              <a:t>– Explotadores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1900" dirty="0"/>
              <a:t>Volumen I – Certificaciones y aprobaciones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1900" dirty="0"/>
              <a:t>Volumen II – Vigilancia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900" b="1" dirty="0">
                <a:solidFill>
                  <a:srgbClr val="C00000"/>
                </a:solidFill>
              </a:rPr>
              <a:t>Apéndice A</a:t>
            </a:r>
            <a:r>
              <a:rPr lang="es-PE" sz="1900" dirty="0"/>
              <a:t> – Formularios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900" b="1" dirty="0">
                <a:solidFill>
                  <a:srgbClr val="C00000"/>
                </a:solidFill>
              </a:rPr>
              <a:t>Apéndice B</a:t>
            </a:r>
            <a:r>
              <a:rPr lang="es-PE" sz="1900" dirty="0"/>
              <a:t> – Lista de medición de cumplimiento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900" b="1" dirty="0">
                <a:solidFill>
                  <a:srgbClr val="C00000"/>
                </a:solidFill>
              </a:rPr>
              <a:t>Apéndice C</a:t>
            </a:r>
            <a:r>
              <a:rPr lang="es-PE" sz="1900" dirty="0"/>
              <a:t> – Documentos modelos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PE" sz="19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59075" y="139109"/>
            <a:ext cx="4814403" cy="998576"/>
          </a:xfrm>
        </p:spPr>
        <p:txBody>
          <a:bodyPr anchor="ctr"/>
          <a:lstStyle/>
          <a:p>
            <a:r>
              <a:rPr lang="es-PE" sz="3200" b="1" dirty="0" smtClean="0"/>
              <a:t>Estructura del MIA</a:t>
            </a:r>
            <a:endParaRPr lang="es-PE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57" y="412360"/>
            <a:ext cx="4688958" cy="6105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1050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0081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7529"/>
          <a:stretch>
            <a:fillRect/>
          </a:stretch>
        </p:blipFill>
        <p:spPr>
          <a:xfrm>
            <a:off x="-4763" y="-6350"/>
            <a:ext cx="12196763" cy="686435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417409" y="4608923"/>
            <a:ext cx="5519935" cy="2069468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lvl="1" algn="just"/>
            <a:r>
              <a:rPr lang="es-PE" sz="2000" i="1" dirty="0">
                <a:solidFill>
                  <a:srgbClr val="FFFFFF"/>
                </a:solidFill>
                <a:latin typeface="Georgia"/>
                <a:cs typeface="Georgia"/>
              </a:rPr>
              <a:t>La armonización de </a:t>
            </a:r>
            <a:r>
              <a:rPr lang="es-PE" sz="2000" i="1" dirty="0" smtClean="0">
                <a:solidFill>
                  <a:srgbClr val="FFFFFF"/>
                </a:solidFill>
                <a:latin typeface="Georgia"/>
                <a:cs typeface="Georgia"/>
              </a:rPr>
              <a:t>los </a:t>
            </a:r>
            <a:r>
              <a:rPr lang="es-PE" sz="2000" i="1" dirty="0">
                <a:solidFill>
                  <a:srgbClr val="FFFFFF"/>
                </a:solidFill>
                <a:latin typeface="Georgia"/>
                <a:cs typeface="Georgia"/>
              </a:rPr>
              <a:t>LAR es con los </a:t>
            </a:r>
            <a:r>
              <a:rPr lang="es-PE" sz="2000" b="1" i="1" dirty="0">
                <a:solidFill>
                  <a:srgbClr val="FFFF00"/>
                </a:solidFill>
                <a:latin typeface="Georgia"/>
                <a:cs typeface="Georgia"/>
              </a:rPr>
              <a:t>adelantos y tendencias de la industria </a:t>
            </a:r>
            <a:r>
              <a:rPr lang="es-PE" sz="2000" i="1" dirty="0">
                <a:solidFill>
                  <a:srgbClr val="FFFFFF"/>
                </a:solidFill>
                <a:latin typeface="Georgia"/>
                <a:cs typeface="Georgia"/>
              </a:rPr>
              <a:t>respecto a normas más exigentes de otros Estados que ya las tengan en vigor o se pretendan aplicar.</a:t>
            </a:r>
          </a:p>
        </p:txBody>
      </p:sp>
    </p:spTree>
    <p:extLst>
      <p:ext uri="{BB962C8B-B14F-4D97-AF65-F5344CB8AC3E}">
        <p14:creationId xmlns:p14="http://schemas.microsoft.com/office/powerpoint/2010/main" val="89229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863774" y="1265110"/>
            <a:ext cx="4548198" cy="4767980"/>
          </a:xfrm>
        </p:spPr>
        <p:txBody>
          <a:bodyPr>
            <a:normAutofit/>
          </a:bodyPr>
          <a:lstStyle/>
          <a:p>
            <a:r>
              <a:rPr lang="es-PE" sz="2400" dirty="0"/>
              <a:t>Utilización de versiones debidamente traducidas de las Regulaciones Federales de Aviación de los EEUU (FAR), Reglamentos EASA y reglamentos similares de otros Estados, con fines de armonización y adopción de regulaciones mejor elaboradas, siempre que sean aplicables a la realidad de la industria aeronáutica de la Región</a:t>
            </a:r>
            <a:r>
              <a:rPr lang="es-PE" sz="2400" dirty="0"/>
              <a:t>.</a:t>
            </a:r>
            <a:endParaRPr lang="es-PE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6809" y="73058"/>
            <a:ext cx="4295553" cy="979566"/>
          </a:xfrm>
        </p:spPr>
        <p:txBody>
          <a:bodyPr anchor="ctr"/>
          <a:lstStyle/>
          <a:p>
            <a:r>
              <a:rPr lang="es-PE" sz="3200" b="1" dirty="0"/>
              <a:t>Formulación de los LARs</a:t>
            </a:r>
          </a:p>
        </p:txBody>
      </p:sp>
      <p:pic>
        <p:nvPicPr>
          <p:cNvPr id="2050" name="Picture 2" descr="Resultado de imagen para far amt 2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56" y="211137"/>
            <a:ext cx="347662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23" y="1719830"/>
            <a:ext cx="3461274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745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8074" y="73057"/>
            <a:ext cx="5507666" cy="1107157"/>
          </a:xfrm>
        </p:spPr>
        <p:txBody>
          <a:bodyPr anchor="ctr"/>
          <a:lstStyle/>
          <a:p>
            <a:r>
              <a:rPr lang="es-PE" sz="3200" b="1" dirty="0"/>
              <a:t>Formulación de los LARs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18707" y="1499027"/>
            <a:ext cx="5497033" cy="492800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2400" dirty="0"/>
              <a:t>El idioma oficial de las LAR es el </a:t>
            </a:r>
            <a:r>
              <a:rPr lang="es-PE" sz="2400" b="1" dirty="0">
                <a:solidFill>
                  <a:srgbClr val="C00000"/>
                </a:solidFill>
              </a:rPr>
              <a:t>Español</a:t>
            </a:r>
            <a:r>
              <a:rPr lang="es-PE" sz="2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2400" dirty="0"/>
              <a:t>Su traducción y uso en otro idioma es responsabilidad del Estado que así lo haga. Ese Estado debe asegurarse que la traducción por él realizada, sea fiel a la intención y el espíritu de lo dispuesto en estas regulaciones.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2400" dirty="0"/>
              <a:t>Debe evitarse el empleo de términos en otro idioma, salvo que hayan sido incorporados al léxico común o no exista traducción posible. Si fuese imprescindible su uso, debe incluirse una definición.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2400" dirty="0"/>
          </a:p>
        </p:txBody>
      </p:sp>
      <p:pic>
        <p:nvPicPr>
          <p:cNvPr id="7" name="Content Placeholder 4" descr="Latin American Civil Aviation Regulations L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6673" y="1409444"/>
            <a:ext cx="3688146" cy="406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69685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24059"/>
            <a:ext cx="3932237" cy="1077419"/>
          </a:xfrm>
        </p:spPr>
        <p:txBody>
          <a:bodyPr anchor="ctr"/>
          <a:lstStyle/>
          <a:p>
            <a:r>
              <a:rPr lang="es-PE" sz="3200" b="1" dirty="0"/>
              <a:t>Redacción</a:t>
            </a:r>
            <a:endParaRPr lang="es-PE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94" y="0"/>
            <a:ext cx="457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1376915"/>
            <a:ext cx="5348361" cy="49600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dirty="0"/>
              <a:t>Claro</a:t>
            </a:r>
            <a:r>
              <a:rPr lang="es-PE" sz="2800" dirty="0"/>
              <a:t>, sencillo y conciso, de fácil </a:t>
            </a:r>
            <a:r>
              <a:rPr lang="es-PE" sz="2800" dirty="0"/>
              <a:t>entendimiento;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dirty="0"/>
              <a:t>lenguaje y el léxico contenidos en los Anexos al </a:t>
            </a:r>
            <a:r>
              <a:rPr lang="es-PE" sz="2800" dirty="0"/>
              <a:t>Convenio y documentos de la OACI;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dirty="0"/>
              <a:t>cada regulación debe contener una estipulación que especifique su carácter de </a:t>
            </a:r>
            <a:r>
              <a:rPr lang="es-PE" sz="2800" dirty="0"/>
              <a:t>obligatorio.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89608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254642"/>
          </a:xfrm>
        </p:spPr>
        <p:txBody>
          <a:bodyPr anchor="ctr"/>
          <a:lstStyle/>
          <a:p>
            <a:r>
              <a:rPr lang="es-PE" sz="3200" b="1" dirty="0"/>
              <a:t>Redacción</a:t>
            </a:r>
            <a:endParaRPr lang="es-PE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1254642"/>
            <a:ext cx="4752938" cy="5146158"/>
          </a:xfrm>
        </p:spPr>
        <p:txBody>
          <a:bodyPr>
            <a:normAutofit/>
          </a:bodyPr>
          <a:lstStyle/>
          <a:p>
            <a:pPr algn="just"/>
            <a:r>
              <a:rPr lang="es-PE" sz="2800" dirty="0"/>
              <a:t>C</a:t>
            </a:r>
            <a:r>
              <a:rPr lang="es-PE" sz="2800" dirty="0" smtClean="0"/>
              <a:t>on </a:t>
            </a:r>
            <a:r>
              <a:rPr lang="es-PE" sz="2800" dirty="0"/>
              <a:t>relación a un </a:t>
            </a:r>
            <a:r>
              <a:rPr lang="es-PE" sz="2800" dirty="0"/>
              <a:t>proveedor de servicios, </a:t>
            </a:r>
            <a:r>
              <a:rPr lang="es-PE" sz="2800" dirty="0"/>
              <a:t>el término “Aprobado”, implica que la AAC, o la autoridad que certifica, ha revisado el método o procedimiento en cuestión y lo encuentra apto para ser usado o implementado, para lo cual </a:t>
            </a:r>
            <a:r>
              <a:rPr lang="es-PE" sz="2800" b="1" dirty="0">
                <a:solidFill>
                  <a:srgbClr val="C00000"/>
                </a:solidFill>
              </a:rPr>
              <a:t>emite un documento escrito de aprobación y firmado </a:t>
            </a:r>
            <a:r>
              <a:rPr lang="es-PE" sz="2800" dirty="0"/>
              <a:t>por el funcionario que lo aprueba;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987" y="1148316"/>
            <a:ext cx="6388542" cy="424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959075" y="1180050"/>
            <a:ext cx="4803772" cy="5135690"/>
          </a:xfrm>
        </p:spPr>
        <p:txBody>
          <a:bodyPr>
            <a:normAutofit/>
          </a:bodyPr>
          <a:lstStyle/>
          <a:p>
            <a:r>
              <a:rPr lang="es-PE" sz="2800" dirty="0"/>
              <a:t>C</a:t>
            </a:r>
            <a:r>
              <a:rPr lang="es-PE" sz="2800" dirty="0" smtClean="0"/>
              <a:t>on </a:t>
            </a:r>
            <a:r>
              <a:rPr lang="es-PE" sz="2800" dirty="0"/>
              <a:t>relación a un explotador, el término ”Aceptado” </a:t>
            </a:r>
            <a:r>
              <a:rPr lang="es-PE" sz="2800" b="1" dirty="0">
                <a:solidFill>
                  <a:srgbClr val="C00000"/>
                </a:solidFill>
              </a:rPr>
              <a:t>no exige necesariamente una respuesta activa</a:t>
            </a:r>
            <a:r>
              <a:rPr lang="es-PE" sz="2800" dirty="0"/>
              <a:t> de la AAC respecto al asunto que se le presenta a examinar. </a:t>
            </a:r>
            <a:r>
              <a:rPr lang="es-PE" sz="2800" dirty="0"/>
              <a:t>La AAC puede aceptar el asunto sometido a examen sino rechaza específicamente todo el asunto objeto del examen o parte de él, generalmente después del período definido posterior a la presentación.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9075" y="139109"/>
            <a:ext cx="5462989" cy="1126166"/>
          </a:xfrm>
        </p:spPr>
        <p:txBody>
          <a:bodyPr anchor="ctr"/>
          <a:lstStyle/>
          <a:p>
            <a:r>
              <a:rPr lang="es-PE" sz="3200" b="1" dirty="0"/>
              <a:t>Redacción</a:t>
            </a:r>
            <a:endParaRPr lang="es-PE" sz="3200" b="1" dirty="0"/>
          </a:p>
        </p:txBody>
      </p:sp>
      <p:pic>
        <p:nvPicPr>
          <p:cNvPr id="6" name="Picture 2" descr="http://cdn2.hubspot.net/hub/112958/file-412096525-jpg/2013-14_Early_Admission_Rat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601" y="1180050"/>
            <a:ext cx="4829436" cy="47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02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959075" y="1201316"/>
            <a:ext cx="5229074" cy="51250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b="1" dirty="0">
                <a:solidFill>
                  <a:srgbClr val="C00000"/>
                </a:solidFill>
              </a:rPr>
              <a:t>Sección </a:t>
            </a:r>
            <a:r>
              <a:rPr lang="es-PE" sz="2800" b="1" dirty="0">
                <a:solidFill>
                  <a:srgbClr val="C00000"/>
                </a:solidFill>
              </a:rPr>
              <a:t>definiciones</a:t>
            </a:r>
            <a:r>
              <a:rPr lang="es-PE" sz="2800" dirty="0"/>
              <a:t>, facilitar la comprensión de los términos que, con significados técnicos especiales se utilicen en </a:t>
            </a:r>
            <a:r>
              <a:rPr lang="es-PE" sz="2800" dirty="0"/>
              <a:t>los reglamentos.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/>
              <a:t>facilitar la comprensión de los términos que, con significados técnicos especiales se utilicen en </a:t>
            </a:r>
            <a:r>
              <a:rPr lang="es-PE" sz="2800" dirty="0"/>
              <a:t>ellas.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/>
              <a:t>No deben interpretarse </a:t>
            </a:r>
            <a:r>
              <a:rPr lang="es-PE" sz="2800" dirty="0"/>
              <a:t>aisladamente.</a:t>
            </a:r>
            <a:endParaRPr lang="es-PE" sz="28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59075" y="139109"/>
            <a:ext cx="4591119" cy="966678"/>
          </a:xfrm>
        </p:spPr>
        <p:txBody>
          <a:bodyPr anchor="ctr"/>
          <a:lstStyle/>
          <a:p>
            <a:r>
              <a:rPr lang="es-PE" sz="3200" b="1" dirty="0"/>
              <a:t>Uso de términos y definiciones</a:t>
            </a:r>
            <a:endParaRPr lang="es-PE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84" y="622448"/>
            <a:ext cx="4595155" cy="5979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416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6342</TotalTime>
  <Words>1881</Words>
  <Application>Microsoft Office PowerPoint</Application>
  <PresentationFormat>Widescreen</PresentationFormat>
  <Paragraphs>123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Open Sans</vt:lpstr>
      <vt:lpstr>Wingdings</vt:lpstr>
      <vt:lpstr>Office Theme</vt:lpstr>
      <vt:lpstr>PowerPoint Presentation</vt:lpstr>
      <vt:lpstr>Formulación de los LAR</vt:lpstr>
      <vt:lpstr>PowerPoint Presentation</vt:lpstr>
      <vt:lpstr>Formulación de los LARs</vt:lpstr>
      <vt:lpstr>Formulación de los LARs</vt:lpstr>
      <vt:lpstr>Redacción</vt:lpstr>
      <vt:lpstr>Redacción</vt:lpstr>
      <vt:lpstr>Redacción</vt:lpstr>
      <vt:lpstr>Uso de términos y definiciones</vt:lpstr>
      <vt:lpstr>Uso de términos y definiciones</vt:lpstr>
      <vt:lpstr>Estructura y numeración</vt:lpstr>
      <vt:lpstr>Estructura y numeración</vt:lpstr>
      <vt:lpstr>Estructura y numeración</vt:lpstr>
      <vt:lpstr>Estructura y numeración</vt:lpstr>
      <vt:lpstr>Estructura y numeración</vt:lpstr>
      <vt:lpstr>Formatos</vt:lpstr>
      <vt:lpstr>Circular de asesoramiento (CA)</vt:lpstr>
      <vt:lpstr>Circular de asesoramiento (CA)</vt:lpstr>
      <vt:lpstr>CA-AIR-145-001</vt:lpstr>
      <vt:lpstr>CA-AIR-145-002</vt:lpstr>
      <vt:lpstr>Manual del inspector de aeronavegabilidad (MIA)</vt:lpstr>
      <vt:lpstr>Manual del inspector de aeronavegabilidad (MIA)</vt:lpstr>
      <vt:lpstr>Estructura del MIA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bambang setyo</dc:creator>
  <cp:lastModifiedBy>Barrios, Jorge</cp:lastModifiedBy>
  <cp:revision>380</cp:revision>
  <dcterms:created xsi:type="dcterms:W3CDTF">2015-06-21T09:01:45Z</dcterms:created>
  <dcterms:modified xsi:type="dcterms:W3CDTF">2019-07-15T18:59:35Z</dcterms:modified>
</cp:coreProperties>
</file>