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908" r:id="rId2"/>
  </p:sldMasterIdLst>
  <p:notesMasterIdLst>
    <p:notesMasterId r:id="rId41"/>
  </p:notesMasterIdLst>
  <p:handoutMasterIdLst>
    <p:handoutMasterId r:id="rId42"/>
  </p:handoutMasterIdLst>
  <p:sldIdLst>
    <p:sldId id="257" r:id="rId3"/>
    <p:sldId id="465" r:id="rId4"/>
    <p:sldId id="466" r:id="rId5"/>
    <p:sldId id="467" r:id="rId6"/>
    <p:sldId id="468" r:id="rId7"/>
    <p:sldId id="469" r:id="rId8"/>
    <p:sldId id="470" r:id="rId9"/>
    <p:sldId id="471" r:id="rId10"/>
    <p:sldId id="472" r:id="rId11"/>
    <p:sldId id="473" r:id="rId12"/>
    <p:sldId id="474" r:id="rId13"/>
    <p:sldId id="475"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488" r:id="rId27"/>
    <p:sldId id="489" r:id="rId28"/>
    <p:sldId id="490" r:id="rId29"/>
    <p:sldId id="491" r:id="rId30"/>
    <p:sldId id="492" r:id="rId31"/>
    <p:sldId id="493" r:id="rId32"/>
    <p:sldId id="494" r:id="rId33"/>
    <p:sldId id="495" r:id="rId34"/>
    <p:sldId id="496" r:id="rId35"/>
    <p:sldId id="497" r:id="rId36"/>
    <p:sldId id="498" r:id="rId37"/>
    <p:sldId id="499" r:id="rId38"/>
    <p:sldId id="500" r:id="rId39"/>
    <p:sldId id="501" r:id="rId40"/>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7F3D43"/>
    <a:srgbClr val="FFCE33"/>
    <a:srgbClr val="774F27"/>
    <a:srgbClr val="9BBB59"/>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60" autoAdjust="0"/>
    <p:restoredTop sz="93979" autoAdjust="0"/>
  </p:normalViewPr>
  <p:slideViewPr>
    <p:cSldViewPr snapToGrid="0">
      <p:cViewPr varScale="1">
        <p:scale>
          <a:sx n="44" d="100"/>
          <a:sy n="44" d="100"/>
        </p:scale>
        <p:origin x="86" y="835"/>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15/07/2019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15/07/2019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a:defRPr/>
            </a:pPr>
            <a:r>
              <a:rPr lang="es-PE" b="1" dirty="0" smtClean="0"/>
              <a:t>Objetivo</a:t>
            </a:r>
          </a:p>
          <a:p>
            <a:pPr marL="228600" indent="-228600" algn="just" eaLnBrk="1" fontAlgn="auto" hangingPunct="1">
              <a:spcBef>
                <a:spcPts val="0"/>
              </a:spcBef>
              <a:spcAft>
                <a:spcPts val="0"/>
              </a:spcAft>
              <a:buFontTx/>
              <a:buAutoNum type="arabicPeriod"/>
              <a:defRPr/>
            </a:pPr>
            <a:endParaRPr lang="es-PE" b="1" dirty="0" smtClean="0"/>
          </a:p>
          <a:p>
            <a:pPr algn="just" eaLnBrk="1" fontAlgn="auto" hangingPunct="1">
              <a:spcBef>
                <a:spcPts val="0"/>
              </a:spcBef>
              <a:spcAft>
                <a:spcPts val="0"/>
              </a:spcAft>
              <a:defRPr/>
            </a:pPr>
            <a:r>
              <a:rPr lang="es-PE" dirty="0" smtClean="0"/>
              <a:t>El objetivo de este capítulo es proporcionar orientación al inspector de aeronavegabilidad (IA) para evaluar y aprobar la lista de equipo mínimo (MEL) en coordinación con el inspector de operaciones y sus revisiones posteriores propuestas por un solicitante de un AOC o de un explotador de servicios aéreos que ha incorporado una nueva aeronave. </a:t>
            </a:r>
          </a:p>
          <a:p>
            <a:pPr algn="just" eaLnBrk="1" fontAlgn="auto" hangingPunct="1">
              <a:spcBef>
                <a:spcPts val="0"/>
              </a:spcBef>
              <a:spcAft>
                <a:spcPts val="0"/>
              </a:spcAft>
              <a:defRPr/>
            </a:pPr>
            <a:endParaRPr lang="es-PE" dirty="0" smtClean="0"/>
          </a:p>
          <a:p>
            <a:pPr algn="just" eaLnBrk="1" fontAlgn="auto" hangingPunct="1">
              <a:spcBef>
                <a:spcPts val="0"/>
              </a:spcBef>
              <a:spcAft>
                <a:spcPts val="0"/>
              </a:spcAft>
              <a:defRPr/>
            </a:pPr>
            <a:r>
              <a:rPr lang="es-PE" dirty="0" smtClean="0"/>
              <a:t>Nota.- Cuando en el presente capítulo se haga mención al término “solicitante “se estará refiriendo a un solicitante de un AOC o a un explotador de servicios aéreos que ha incorporado una nueva aeronave, según sea aplicable.</a:t>
            </a:r>
          </a:p>
          <a:p>
            <a:pPr algn="just" eaLnBrk="1" fontAlgn="auto" hangingPunct="1">
              <a:spcBef>
                <a:spcPts val="0"/>
              </a:spcBef>
              <a:spcAft>
                <a:spcPts val="0"/>
              </a:spcAft>
              <a:defRPr/>
            </a:pPr>
            <a:endParaRPr lang="es-PE" dirty="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9F17E25-F378-4068-85CA-C33F9F2E8D96}"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31600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startAt="3"/>
              <a:defRPr/>
            </a:pPr>
            <a:r>
              <a:rPr lang="es-PE" b="1" dirty="0" smtClean="0">
                <a:solidFill>
                  <a:prstClr val="black"/>
                </a:solidFill>
              </a:rPr>
              <a:t>Generalidades.</a:t>
            </a:r>
          </a:p>
          <a:p>
            <a:pPr algn="just" eaLnBrk="1" fontAlgn="auto" hangingPunct="1">
              <a:spcBef>
                <a:spcPts val="0"/>
              </a:spcBef>
              <a:spcAft>
                <a:spcPts val="0"/>
              </a:spcAft>
              <a:defRPr/>
            </a:pPr>
            <a:endParaRPr lang="es-PE" dirty="0" smtClean="0"/>
          </a:p>
          <a:p>
            <a:pPr algn="just" eaLnBrk="1" fontAlgn="auto" hangingPunct="1">
              <a:spcBef>
                <a:spcPts val="0"/>
              </a:spcBef>
              <a:spcAft>
                <a:spcPts val="0"/>
              </a:spcAft>
              <a:defRPr/>
            </a:pPr>
            <a:r>
              <a:rPr lang="es-PE" dirty="0" smtClean="0"/>
              <a:t>3.6	El proceso de aprobación de la MEL utiliza el proceso genérico de aprobación.</a:t>
            </a:r>
          </a:p>
          <a:p>
            <a:pPr algn="just" eaLnBrk="1" fontAlgn="auto" hangingPunct="1">
              <a:spcBef>
                <a:spcPts val="0"/>
              </a:spcBef>
              <a:spcAft>
                <a:spcPts val="0"/>
              </a:spcAft>
              <a:defRPr/>
            </a:pPr>
            <a:endParaRPr lang="es-PE" dirty="0" smtClean="0"/>
          </a:p>
          <a:p>
            <a:pPr algn="just" eaLnBrk="1" fontAlgn="auto" hangingPunct="1">
              <a:spcBef>
                <a:spcPts val="0"/>
              </a:spcBef>
              <a:spcAft>
                <a:spcPts val="0"/>
              </a:spcAft>
              <a:defRPr/>
            </a:pPr>
            <a:r>
              <a:rPr lang="es-PE" dirty="0" smtClean="0"/>
              <a:t>3.7	El inspector  de operaciones (IO) es el responsable oficial ante la AAC por la administración, evaluación y aprobación de la MEL. Es esencial que el IO trabaje en coordinación con los inspectores de aeronavegabilidad (mantenimiento y aviónica) y demás personal involucrado. </a:t>
            </a:r>
          </a:p>
          <a:p>
            <a:pPr algn="just" eaLnBrk="1" fontAlgn="auto" hangingPunct="1">
              <a:spcBef>
                <a:spcPts val="0"/>
              </a:spcBef>
              <a:spcAft>
                <a:spcPts val="0"/>
              </a:spcAft>
              <a:defRPr/>
            </a:pPr>
            <a:endParaRPr lang="es-PE" dirty="0" smtClean="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A098C88-B1A0-483C-8C71-F5D369C9AE17}"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84205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just" eaLnBrk="1" fontAlgn="auto" hangingPunct="1">
              <a:spcBef>
                <a:spcPts val="0"/>
              </a:spcBef>
              <a:spcAft>
                <a:spcPts val="0"/>
              </a:spcAft>
              <a:defRPr/>
            </a:pPr>
            <a:r>
              <a:rPr lang="es-PE" dirty="0" smtClean="0"/>
              <a:t>3.8	</a:t>
            </a:r>
            <a:r>
              <a:rPr lang="es-PE" b="1" dirty="0" smtClean="0"/>
              <a:t>Ítems listados en la lista de equipo mínimo (MEL)</a:t>
            </a:r>
            <a:r>
              <a:rPr lang="es-PE" dirty="0" smtClean="0"/>
              <a:t>.- Existen tres tipos de ítems que pueden estar incluidos en la MEL de los solicitantes:</a:t>
            </a:r>
          </a:p>
          <a:p>
            <a:pPr algn="just" eaLnBrk="1" fontAlgn="auto" hangingPunct="1">
              <a:spcBef>
                <a:spcPts val="0"/>
              </a:spcBef>
              <a:spcAft>
                <a:spcPts val="0"/>
              </a:spcAft>
              <a:defRPr/>
            </a:pPr>
            <a:endParaRPr lang="es-PE" dirty="0" smtClean="0"/>
          </a:p>
          <a:p>
            <a:pPr marL="228600" indent="-228600" algn="just" eaLnBrk="1" fontAlgn="auto" hangingPunct="1">
              <a:spcBef>
                <a:spcPts val="0"/>
              </a:spcBef>
              <a:spcAft>
                <a:spcPts val="0"/>
              </a:spcAft>
              <a:buFontTx/>
              <a:buAutoNum type="alphaLcParenR"/>
              <a:defRPr/>
            </a:pPr>
            <a:r>
              <a:rPr lang="es-PE" dirty="0" smtClean="0"/>
              <a:t>Ítems de la MMEL.-  La MEL debe desarrollarse en base a lo determinado por la MMEL, teniendo en cuenta la configuración particular de la aeronave. El solicitante puede ser más restrictivo que lo permitido por la MMEL. </a:t>
            </a:r>
          </a:p>
          <a:p>
            <a:pPr marL="228600" indent="-228600" algn="just" eaLnBrk="1" fontAlgn="auto" hangingPunct="1">
              <a:spcBef>
                <a:spcPts val="0"/>
              </a:spcBef>
              <a:spcAft>
                <a:spcPts val="0"/>
              </a:spcAft>
              <a:buFontTx/>
              <a:buAutoNum type="alphaLcParenR"/>
              <a:defRPr/>
            </a:pPr>
            <a:endParaRPr lang="es-PE" dirty="0" smtClean="0"/>
          </a:p>
          <a:p>
            <a:pPr marL="228600" indent="-228600" algn="just" eaLnBrk="1" fontAlgn="auto" hangingPunct="1">
              <a:spcBef>
                <a:spcPts val="0"/>
              </a:spcBef>
              <a:spcAft>
                <a:spcPts val="0"/>
              </a:spcAft>
              <a:buFontTx/>
              <a:buAutoNum type="alphaLcParenR"/>
              <a:defRPr/>
            </a:pPr>
            <a:r>
              <a:rPr lang="es-PE" dirty="0" smtClean="0"/>
              <a:t>Ítems de conveniencia para el pasajero.-  Los ítems de conveniencia para el pasajero son aquellos relacionados al confort del pasajero o entretenimiento, tales como equipamiento de las cocinas (galleys), equipo de vídeo, audífonos, ceniceros, equipo de estéreo, y lámparas superiores de lectura. Será necesario que el solicitante desarrolle procedimientos para garantizar la seguridad de la operación de ese equipamiento. Los ítems de conveniencia para el pasajero no tienen intervalos de reparación. </a:t>
            </a:r>
          </a:p>
          <a:p>
            <a:pPr marL="228600" indent="-228600" algn="just" eaLnBrk="1" fontAlgn="auto" hangingPunct="1">
              <a:spcBef>
                <a:spcPts val="0"/>
              </a:spcBef>
              <a:spcAft>
                <a:spcPts val="0"/>
              </a:spcAft>
              <a:buFontTx/>
              <a:buAutoNum type="alphaLcParenR"/>
              <a:defRPr/>
            </a:pPr>
            <a:endParaRPr lang="es-PE" dirty="0" smtClean="0"/>
          </a:p>
          <a:p>
            <a:pPr algn="just" eaLnBrk="1" fontAlgn="auto" hangingPunct="1">
              <a:spcBef>
                <a:spcPts val="0"/>
              </a:spcBef>
              <a:spcAft>
                <a:spcPts val="0"/>
              </a:spcAft>
              <a:defRPr/>
            </a:pPr>
            <a:r>
              <a:rPr lang="es-PE" dirty="0" smtClean="0"/>
              <a:t>Los ítems contemplados en la MMEL no son ítems de conveniencia para el pasajero. Para este tipo de ítems, el solicitante desarrollará procedimientos de mantenimiento (M) y de operaciones (O) que deberán ser incluidos en los documentos apropiados del solicitante. Todos estos procedimientos serán aprobados por la AAC.</a:t>
            </a:r>
          </a:p>
          <a:p>
            <a:pPr algn="just" eaLnBrk="1" fontAlgn="auto" hangingPunct="1">
              <a:spcBef>
                <a:spcPts val="0"/>
              </a:spcBef>
              <a:spcAft>
                <a:spcPts val="0"/>
              </a:spcAft>
              <a:defRPr/>
            </a:pPr>
            <a:endParaRPr lang="es-PE" dirty="0" smtClean="0"/>
          </a:p>
          <a:p>
            <a:pPr marL="228600" indent="-228600" algn="just" eaLnBrk="1" fontAlgn="auto" hangingPunct="1">
              <a:spcBef>
                <a:spcPts val="0"/>
              </a:spcBef>
              <a:spcAft>
                <a:spcPts val="0"/>
              </a:spcAft>
              <a:buFontTx/>
              <a:buAutoNum type="alphaLcParenR" startAt="3"/>
              <a:defRPr/>
            </a:pPr>
            <a:r>
              <a:rPr lang="es-PE" dirty="0" smtClean="0"/>
              <a:t>Ítems de control administrativo (ACI).-  El solicitante puede usar una MEL como un documento de comprensión para el control de ítems con propósitos administrativos. En tales circunstancias, el solicitante puede incluir ítems que no están listados en la MMEL; sin embargo, la liberación de estos ítems deberán realizarse de acuerdo con las condiciones y limitaciones contenidas en documentos aprobados aparte de la MMEL [por ejemplo el manual de reparación estructural (SRM)] o en requisitos reglamentarios. Un ejemplo de estos ítems a ser considerados para el control de los inspectores pueden ser las cartas de procedimientos de cabina, botiquines médicos, delaminación de parabrisas, etc.</a:t>
            </a:r>
          </a:p>
          <a:p>
            <a:pPr marL="228600" indent="-228600" algn="just" eaLnBrk="1" fontAlgn="auto" hangingPunct="1">
              <a:spcBef>
                <a:spcPts val="0"/>
              </a:spcBef>
              <a:spcAft>
                <a:spcPts val="0"/>
              </a:spcAft>
              <a:buFontTx/>
              <a:buAutoNum type="alphaLcParenR" startAt="3"/>
              <a:defRPr/>
            </a:pPr>
            <a:endParaRPr lang="es-PE" dirty="0" smtClean="0"/>
          </a:p>
          <a:p>
            <a:pPr algn="just" eaLnBrk="1" fontAlgn="auto" hangingPunct="1">
              <a:spcBef>
                <a:spcPts val="0"/>
              </a:spcBef>
              <a:spcAft>
                <a:spcPts val="0"/>
              </a:spcAft>
              <a:defRPr/>
            </a:pPr>
            <a:r>
              <a:rPr lang="es-PE" dirty="0" smtClean="0"/>
              <a:t>Los solicitantes que desean incorporar un ACI que no están contenidos en otros documentos aprobados deben presentar una solicitud al JEC si es un proceso de aprobación de un AOC o al IPO si el solicitante ya está certificado, de acuerdo a la forma y manera establecida por la AAC. Si el responsable de la aprobación aprueba el ítem, este será considerado como si estuviera en el MMEL.</a:t>
            </a:r>
          </a:p>
          <a:p>
            <a:pPr algn="just" eaLnBrk="1" fontAlgn="auto" hangingPunct="1">
              <a:spcBef>
                <a:spcPts val="0"/>
              </a:spcBef>
              <a:spcAft>
                <a:spcPts val="0"/>
              </a:spcAft>
              <a:defRPr/>
            </a:pPr>
            <a:endParaRPr lang="es-PE" dirty="0" smtClean="0"/>
          </a:p>
          <a:p>
            <a:pPr algn="just" eaLnBrk="1" fontAlgn="auto" hangingPunct="1">
              <a:spcBef>
                <a:spcPts val="0"/>
              </a:spcBef>
              <a:spcAft>
                <a:spcPts val="0"/>
              </a:spcAft>
              <a:defRPr/>
            </a:pPr>
            <a:r>
              <a:rPr lang="es-PE" dirty="0" smtClean="0"/>
              <a:t>Los siguientes requisitos se aplican a un ACI:</a:t>
            </a:r>
          </a:p>
          <a:p>
            <a:pPr algn="just" eaLnBrk="1" fontAlgn="auto" hangingPunct="1">
              <a:spcBef>
                <a:spcPts val="0"/>
              </a:spcBef>
              <a:spcAft>
                <a:spcPts val="0"/>
              </a:spcAft>
              <a:defRPr/>
            </a:pPr>
            <a:endParaRPr lang="es-PE" dirty="0" smtClean="0"/>
          </a:p>
          <a:p>
            <a:pPr marL="228600" indent="-228600" algn="just" eaLnBrk="1" fontAlgn="auto" hangingPunct="1">
              <a:spcBef>
                <a:spcPts val="0"/>
              </a:spcBef>
              <a:spcAft>
                <a:spcPts val="0"/>
              </a:spcAft>
              <a:buFontTx/>
              <a:buAutoNum type="alphaLcParenR"/>
              <a:defRPr/>
            </a:pPr>
            <a:r>
              <a:rPr lang="es-PE" dirty="0" smtClean="0"/>
              <a:t>La capacidad del solicitante para numerar un ACI en la MEL estará a la discreción del IPO;</a:t>
            </a:r>
          </a:p>
          <a:p>
            <a:pPr marL="228600" indent="-228600" algn="just" eaLnBrk="1" fontAlgn="auto" hangingPunct="1">
              <a:spcBef>
                <a:spcPts val="0"/>
              </a:spcBef>
              <a:spcAft>
                <a:spcPts val="0"/>
              </a:spcAft>
              <a:buFontTx/>
              <a:buAutoNum type="alphaLcParenR"/>
              <a:defRPr/>
            </a:pPr>
            <a:r>
              <a:rPr lang="es-PE" dirty="0" smtClean="0"/>
              <a:t>Cada ACI está sujeto a la aprobación del IPO;</a:t>
            </a:r>
          </a:p>
          <a:p>
            <a:pPr marL="228600" indent="-228600" algn="just" eaLnBrk="1" fontAlgn="auto" hangingPunct="1">
              <a:spcBef>
                <a:spcPts val="0"/>
              </a:spcBef>
              <a:spcAft>
                <a:spcPts val="0"/>
              </a:spcAft>
              <a:buFontTx/>
              <a:buAutoNum type="alphaLcParenR"/>
              <a:defRPr/>
            </a:pPr>
            <a:r>
              <a:rPr lang="es-PE" dirty="0" smtClean="0"/>
              <a:t>Cada ACI debe aparecer en la Sección de los sistemas de la MEL en la apropiada ATA aplicable;</a:t>
            </a:r>
          </a:p>
          <a:p>
            <a:pPr marL="228600" indent="-228600" algn="just" eaLnBrk="1" fontAlgn="auto" hangingPunct="1">
              <a:spcBef>
                <a:spcPts val="0"/>
              </a:spcBef>
              <a:spcAft>
                <a:spcPts val="0"/>
              </a:spcAft>
              <a:buFontTx/>
              <a:buAutoNum type="alphaLcParenR"/>
              <a:defRPr/>
            </a:pPr>
            <a:r>
              <a:rPr lang="es-PE" dirty="0" smtClean="0"/>
              <a:t>Una ACI no tendrá una categoría de intervalo de reparación;</a:t>
            </a:r>
          </a:p>
          <a:p>
            <a:pPr marL="228600" indent="-228600" algn="just" eaLnBrk="1" fontAlgn="auto" hangingPunct="1">
              <a:spcBef>
                <a:spcPts val="0"/>
              </a:spcBef>
              <a:spcAft>
                <a:spcPts val="0"/>
              </a:spcAft>
              <a:buFontTx/>
              <a:buAutoNum type="alphaLcParenR"/>
              <a:defRPr/>
            </a:pPr>
            <a:r>
              <a:rPr lang="es-PE" dirty="0" smtClean="0"/>
              <a:t>Un ACI podría no contener comentarios (“REMARKS”), pero podría referenciarse a otro documento, como el SRM.</a:t>
            </a:r>
          </a:p>
          <a:p>
            <a:pPr algn="just" eaLnBrk="1" fontAlgn="auto" hangingPunct="1">
              <a:spcBef>
                <a:spcPts val="0"/>
              </a:spcBef>
              <a:spcAft>
                <a:spcPts val="0"/>
              </a:spcAft>
              <a:defRPr/>
            </a:pPr>
            <a:endParaRPr lang="es-PE" dirty="0" smtClean="0"/>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C79F75C-D94A-4C1C-BCE1-7DD40A568F9C}"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4060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b)	</a:t>
            </a:r>
            <a:r>
              <a:rPr lang="es-PE" altLang="es-PE" b="1" smtClean="0"/>
              <a:t>Ítems de conveniencia para el pasajero</a:t>
            </a:r>
            <a:r>
              <a:rPr lang="es-PE" altLang="es-PE" smtClean="0"/>
              <a:t>.-  Los ítems de conveniencia para el pasajero son aquellos relacionados al confort del pasajero o entretenimiento, tales como equipamiento de las cocinas (galleys), equipo de vídeo, audífonos, ceniceros, equipo de estéreo, y lámparas superiores de lectura. Será necesario que el solicitante desarrolle procedimientos para garantizar la seguridad de la operación de ese equipamiento. Los ítems de conveniencia para el pasajero no tienen intervalos de reparación. </a:t>
            </a:r>
          </a:p>
          <a:p>
            <a:pPr algn="just" eaLnBrk="1" hangingPunct="1">
              <a:spcBef>
                <a:spcPct val="0"/>
              </a:spcBef>
            </a:pPr>
            <a:r>
              <a:rPr lang="es-PE" altLang="es-PE" smtClean="0"/>
              <a:t>Los ítems contemplados en la MMEL no son ítems de conveniencia para el pasajero. Para este tipo de ítems, el solicitante desarrollará procedimientos de mantenimiento (M) y de operaciones (O) que deberán ser incluidos en los documentos apropiados del solicitante. Todos estos procedimientos serán aprobados por la AAC.</a:t>
            </a:r>
          </a:p>
          <a:p>
            <a:pPr algn="just" eaLnBrk="1" hangingPunct="1">
              <a:spcBef>
                <a:spcPct val="0"/>
              </a:spcBef>
            </a:pPr>
            <a:endParaRPr lang="es-PE" altLang="es-PE" smtClean="0"/>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1C0E6D0-A308-4BCB-BC56-C85FDAB0032C}"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54501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lphaLcParenR" startAt="3"/>
              <a:defRPr/>
            </a:pPr>
            <a:r>
              <a:rPr lang="es-PE" dirty="0" smtClean="0">
                <a:solidFill>
                  <a:prstClr val="black"/>
                </a:solidFill>
              </a:rPr>
              <a:t>Ítems de control administrativo (ACI).-  El solicitante puede usar una MEL como un documento de comprensión para el control de ítems con propósitos administrativos. En tales circunstancias, el solicitante puede incluir ítems que no están listados en la MMEL; sin embargo, la liberación de estos ítems deberán realizarse de acuerdo con las condiciones y limitaciones contenidas en documentos aprobados aparte de la MMEL [por ejemplo el manual de reparación estructural (SRM)] o en requisitos reglamentarios. Un ejemplo de estos ítems a ser considerados para el control de los inspectores pueden ser las cartas de procedimientos de cabina, botiquines médicos, delaminación de parabrisas, etc.</a:t>
            </a:r>
          </a:p>
          <a:p>
            <a:pPr marL="228600" indent="-228600" algn="just" eaLnBrk="1" fontAlgn="auto" hangingPunct="1">
              <a:spcBef>
                <a:spcPts val="0"/>
              </a:spcBef>
              <a:spcAft>
                <a:spcPts val="0"/>
              </a:spcAft>
              <a:buFontTx/>
              <a:buAutoNum type="alphaLcParenR" startAt="3"/>
              <a:defRPr/>
            </a:pPr>
            <a:endParaRPr lang="es-PE" dirty="0" smtClean="0">
              <a:solidFill>
                <a:prstClr val="black"/>
              </a:solidFill>
            </a:endParaRPr>
          </a:p>
          <a:p>
            <a:pPr algn="just" eaLnBrk="1" fontAlgn="auto" hangingPunct="1">
              <a:spcBef>
                <a:spcPts val="0"/>
              </a:spcBef>
              <a:spcAft>
                <a:spcPts val="0"/>
              </a:spcAft>
              <a:defRPr/>
            </a:pPr>
            <a:r>
              <a:rPr lang="es-PE" dirty="0" smtClean="0">
                <a:solidFill>
                  <a:prstClr val="black"/>
                </a:solidFill>
              </a:rPr>
              <a:t>Los solicitantes que desean incorporar un ACI que no están contenidos en otros documentos aprobados deben presentar una solicitud al JEC si es un proceso de aprobación de un AOC o al IPO si el solicitante ya está certificado, de acuerdo a la forma y manera establecida por la AAC. Si el responsable de la aprobación aprueba el ítem, este será considerado como si estuviera en el MMEL.</a:t>
            </a:r>
          </a:p>
          <a:p>
            <a:pPr algn="just" eaLnBrk="1" fontAlgn="auto" hangingPunct="1">
              <a:spcBef>
                <a:spcPts val="0"/>
              </a:spcBef>
              <a:spcAft>
                <a:spcPts val="0"/>
              </a:spcAft>
              <a:defRPr/>
            </a:pPr>
            <a:endParaRPr lang="es-PE" dirty="0" smtClean="0">
              <a:solidFill>
                <a:prstClr val="black"/>
              </a:solidFill>
            </a:endParaRPr>
          </a:p>
          <a:p>
            <a:pPr algn="just" eaLnBrk="1" fontAlgn="auto" hangingPunct="1">
              <a:spcBef>
                <a:spcPts val="0"/>
              </a:spcBef>
              <a:spcAft>
                <a:spcPts val="0"/>
              </a:spcAft>
              <a:defRPr/>
            </a:pPr>
            <a:r>
              <a:rPr lang="es-PE" dirty="0" smtClean="0">
                <a:solidFill>
                  <a:prstClr val="black"/>
                </a:solidFill>
              </a:rPr>
              <a:t>Los siguientes requisitos se aplican a un ACI:</a:t>
            </a:r>
          </a:p>
          <a:p>
            <a:pPr algn="just" eaLnBrk="1" fontAlgn="auto" hangingPunct="1">
              <a:spcBef>
                <a:spcPts val="0"/>
              </a:spcBef>
              <a:spcAft>
                <a:spcPts val="0"/>
              </a:spcAft>
              <a:defRPr/>
            </a:pPr>
            <a:endParaRPr lang="es-PE" dirty="0" smtClean="0">
              <a:solidFill>
                <a:prstClr val="black"/>
              </a:solidFill>
            </a:endParaRPr>
          </a:p>
          <a:p>
            <a:pPr marL="228600" indent="-228600" algn="just" eaLnBrk="1" fontAlgn="auto" hangingPunct="1">
              <a:spcBef>
                <a:spcPts val="0"/>
              </a:spcBef>
              <a:spcAft>
                <a:spcPts val="0"/>
              </a:spcAft>
              <a:buFontTx/>
              <a:buAutoNum type="alphaLcParenR"/>
              <a:defRPr/>
            </a:pPr>
            <a:r>
              <a:rPr lang="es-PE" dirty="0" smtClean="0">
                <a:solidFill>
                  <a:prstClr val="black"/>
                </a:solidFill>
              </a:rPr>
              <a:t>La capacidad del solicitante para numerar un ACI en la MEL estará a la discreción del IPO;</a:t>
            </a:r>
          </a:p>
          <a:p>
            <a:pPr marL="228600" indent="-228600" algn="just" eaLnBrk="1" fontAlgn="auto" hangingPunct="1">
              <a:spcBef>
                <a:spcPts val="0"/>
              </a:spcBef>
              <a:spcAft>
                <a:spcPts val="0"/>
              </a:spcAft>
              <a:buFontTx/>
              <a:buAutoNum type="alphaLcParenR"/>
              <a:defRPr/>
            </a:pPr>
            <a:r>
              <a:rPr lang="es-PE" dirty="0" smtClean="0">
                <a:solidFill>
                  <a:prstClr val="black"/>
                </a:solidFill>
              </a:rPr>
              <a:t>Cada ACI está sujeto a la aprobación del IPO;</a:t>
            </a:r>
          </a:p>
          <a:p>
            <a:pPr marL="228600" indent="-228600" algn="just" eaLnBrk="1" fontAlgn="auto" hangingPunct="1">
              <a:spcBef>
                <a:spcPts val="0"/>
              </a:spcBef>
              <a:spcAft>
                <a:spcPts val="0"/>
              </a:spcAft>
              <a:buFontTx/>
              <a:buAutoNum type="alphaLcParenR"/>
              <a:defRPr/>
            </a:pPr>
            <a:r>
              <a:rPr lang="es-PE" dirty="0" smtClean="0">
                <a:solidFill>
                  <a:prstClr val="black"/>
                </a:solidFill>
              </a:rPr>
              <a:t>Cada ACI debe aparecer en la Sección de los sistemas de la MEL en la apropiada ATA aplicable;</a:t>
            </a:r>
          </a:p>
          <a:p>
            <a:pPr marL="228600" indent="-228600" algn="just" eaLnBrk="1" fontAlgn="auto" hangingPunct="1">
              <a:spcBef>
                <a:spcPts val="0"/>
              </a:spcBef>
              <a:spcAft>
                <a:spcPts val="0"/>
              </a:spcAft>
              <a:buFontTx/>
              <a:buAutoNum type="alphaLcParenR"/>
              <a:defRPr/>
            </a:pPr>
            <a:r>
              <a:rPr lang="es-PE" dirty="0" smtClean="0">
                <a:solidFill>
                  <a:prstClr val="black"/>
                </a:solidFill>
              </a:rPr>
              <a:t>Una ACI no tendrá una categoría de intervalo de reparación;</a:t>
            </a:r>
          </a:p>
          <a:p>
            <a:pPr marL="228600" indent="-228600" algn="just" eaLnBrk="1" fontAlgn="auto" hangingPunct="1">
              <a:spcBef>
                <a:spcPts val="0"/>
              </a:spcBef>
              <a:spcAft>
                <a:spcPts val="0"/>
              </a:spcAft>
              <a:buFontTx/>
              <a:buAutoNum type="alphaLcParenR"/>
              <a:defRPr/>
            </a:pPr>
            <a:r>
              <a:rPr lang="es-PE" dirty="0" smtClean="0">
                <a:solidFill>
                  <a:prstClr val="black"/>
                </a:solidFill>
              </a:rPr>
              <a:t>Un ACI podría no contener comentarios (“REMARKS”), pero podría referenciarse a otro documento, como el SRM.</a:t>
            </a:r>
          </a:p>
          <a:p>
            <a:pPr algn="just" eaLnBrk="1" fontAlgn="auto" hangingPunct="1">
              <a:spcBef>
                <a:spcPts val="0"/>
              </a:spcBef>
              <a:spcAft>
                <a:spcPts val="0"/>
              </a:spcAft>
              <a:defRPr/>
            </a:pPr>
            <a:endParaRPr lang="es-PE" dirty="0" smtClean="0">
              <a:solidFill>
                <a:prstClr val="black"/>
              </a:solidFill>
            </a:endParaRPr>
          </a:p>
          <a:p>
            <a:pPr algn="just" eaLnBrk="1" fontAlgn="auto" hangingPunct="1">
              <a:spcBef>
                <a:spcPts val="0"/>
              </a:spcBef>
              <a:spcAft>
                <a:spcPts val="0"/>
              </a:spcAft>
              <a:defRPr/>
            </a:pPr>
            <a:endParaRPr lang="es-PE"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D8FA634-916F-4889-A2BC-CCC684A4D154}"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4465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lphaLcParenR" startAt="3"/>
              <a:defRPr/>
            </a:pPr>
            <a:r>
              <a:rPr lang="es-PE" dirty="0" smtClean="0">
                <a:solidFill>
                  <a:prstClr val="black"/>
                </a:solidFill>
              </a:rPr>
              <a:t>Ítems de control administrativo (ACI).-  El solicitante puede usar una MEL como un documento de comprensión para el control de ítems con propósitos administrativos. En tales circunstancias, el solicitante puede incluir ítems que no están listados en la MMEL; sin embargo, la liberación de estos ítems deberán realizarse de acuerdo con las condiciones y limitaciones contenidas en documentos aprobados aparte de la MMEL [por ejemplo el manual de reparación estructural (SRM)] o en requisitos reglamentarios. Un ejemplo de estos ítems a ser considerados para el control de los inspectores pueden ser las cartas de procedimientos de cabina, botiquines médicos, delaminación de parabrisas, etc.</a:t>
            </a:r>
          </a:p>
          <a:p>
            <a:pPr marL="228600" indent="-228600" algn="just" eaLnBrk="1" fontAlgn="auto" hangingPunct="1">
              <a:spcBef>
                <a:spcPts val="0"/>
              </a:spcBef>
              <a:spcAft>
                <a:spcPts val="0"/>
              </a:spcAft>
              <a:buFontTx/>
              <a:buAutoNum type="alphaLcParenR" startAt="3"/>
              <a:defRPr/>
            </a:pPr>
            <a:endParaRPr lang="es-PE" dirty="0" smtClean="0">
              <a:solidFill>
                <a:prstClr val="black"/>
              </a:solidFill>
            </a:endParaRPr>
          </a:p>
          <a:p>
            <a:pPr algn="just" eaLnBrk="1" fontAlgn="auto" hangingPunct="1">
              <a:spcBef>
                <a:spcPts val="0"/>
              </a:spcBef>
              <a:spcAft>
                <a:spcPts val="0"/>
              </a:spcAft>
              <a:defRPr/>
            </a:pPr>
            <a:r>
              <a:rPr lang="es-PE" dirty="0" smtClean="0">
                <a:solidFill>
                  <a:prstClr val="black"/>
                </a:solidFill>
              </a:rPr>
              <a:t>Los solicitantes que desean incorporar un ACI que no están contenidos en otros documentos aprobados deben presentar una solicitud al JEC si es un proceso de aprobación de un AOC o al IPO si el solicitante ya está certificado, de acuerdo a la forma y manera establecida por la AAC. Si el responsable de la aprobación aprueba el ítem, este será considerado como si estuviera en el MMEL.</a:t>
            </a:r>
          </a:p>
          <a:p>
            <a:pPr algn="just" eaLnBrk="1" fontAlgn="auto" hangingPunct="1">
              <a:spcBef>
                <a:spcPts val="0"/>
              </a:spcBef>
              <a:spcAft>
                <a:spcPts val="0"/>
              </a:spcAft>
              <a:defRPr/>
            </a:pPr>
            <a:endParaRPr lang="es-PE" dirty="0" smtClean="0">
              <a:solidFill>
                <a:prstClr val="black"/>
              </a:solidFill>
            </a:endParaRPr>
          </a:p>
          <a:p>
            <a:pPr algn="just" eaLnBrk="1" fontAlgn="auto" hangingPunct="1">
              <a:spcBef>
                <a:spcPts val="0"/>
              </a:spcBef>
              <a:spcAft>
                <a:spcPts val="0"/>
              </a:spcAft>
              <a:defRPr/>
            </a:pPr>
            <a:r>
              <a:rPr lang="es-PE" dirty="0" smtClean="0">
                <a:solidFill>
                  <a:prstClr val="black"/>
                </a:solidFill>
              </a:rPr>
              <a:t>Los siguientes requisitos se aplican a un ACI:</a:t>
            </a:r>
          </a:p>
          <a:p>
            <a:pPr algn="just" eaLnBrk="1" fontAlgn="auto" hangingPunct="1">
              <a:spcBef>
                <a:spcPts val="0"/>
              </a:spcBef>
              <a:spcAft>
                <a:spcPts val="0"/>
              </a:spcAft>
              <a:defRPr/>
            </a:pPr>
            <a:endParaRPr lang="es-PE" dirty="0" smtClean="0">
              <a:solidFill>
                <a:prstClr val="black"/>
              </a:solidFill>
            </a:endParaRPr>
          </a:p>
          <a:p>
            <a:pPr marL="228600" indent="-228600" algn="just" eaLnBrk="1" fontAlgn="auto" hangingPunct="1">
              <a:spcBef>
                <a:spcPts val="0"/>
              </a:spcBef>
              <a:spcAft>
                <a:spcPts val="0"/>
              </a:spcAft>
              <a:buFontTx/>
              <a:buAutoNum type="alphaLcParenR"/>
              <a:defRPr/>
            </a:pPr>
            <a:r>
              <a:rPr lang="es-PE" dirty="0" smtClean="0">
                <a:solidFill>
                  <a:prstClr val="black"/>
                </a:solidFill>
              </a:rPr>
              <a:t>La capacidad del solicitante para numerar un ACI en la MEL estará a la discreción del IPO;</a:t>
            </a:r>
          </a:p>
          <a:p>
            <a:pPr marL="228600" indent="-228600" algn="just" eaLnBrk="1" fontAlgn="auto" hangingPunct="1">
              <a:spcBef>
                <a:spcPts val="0"/>
              </a:spcBef>
              <a:spcAft>
                <a:spcPts val="0"/>
              </a:spcAft>
              <a:buFontTx/>
              <a:buAutoNum type="alphaLcParenR"/>
              <a:defRPr/>
            </a:pPr>
            <a:r>
              <a:rPr lang="es-PE" dirty="0" smtClean="0">
                <a:solidFill>
                  <a:prstClr val="black"/>
                </a:solidFill>
              </a:rPr>
              <a:t>Cada ACI está sujeto a la aprobación del IPO;</a:t>
            </a:r>
          </a:p>
          <a:p>
            <a:pPr marL="228600" indent="-228600" algn="just" eaLnBrk="1" fontAlgn="auto" hangingPunct="1">
              <a:spcBef>
                <a:spcPts val="0"/>
              </a:spcBef>
              <a:spcAft>
                <a:spcPts val="0"/>
              </a:spcAft>
              <a:buFontTx/>
              <a:buAutoNum type="alphaLcParenR"/>
              <a:defRPr/>
            </a:pPr>
            <a:r>
              <a:rPr lang="es-PE" dirty="0" smtClean="0">
                <a:solidFill>
                  <a:prstClr val="black"/>
                </a:solidFill>
              </a:rPr>
              <a:t>Cada ACI debe aparecer en la Sección de los sistemas de la MEL en la apropiada ATA aplicable;</a:t>
            </a:r>
          </a:p>
          <a:p>
            <a:pPr marL="228600" indent="-228600" algn="just" eaLnBrk="1" fontAlgn="auto" hangingPunct="1">
              <a:spcBef>
                <a:spcPts val="0"/>
              </a:spcBef>
              <a:spcAft>
                <a:spcPts val="0"/>
              </a:spcAft>
              <a:buFontTx/>
              <a:buAutoNum type="alphaLcParenR"/>
              <a:defRPr/>
            </a:pPr>
            <a:r>
              <a:rPr lang="es-PE" dirty="0" smtClean="0">
                <a:solidFill>
                  <a:prstClr val="black"/>
                </a:solidFill>
              </a:rPr>
              <a:t>Una ACI no tendrá una categoría de intervalo de reparación;</a:t>
            </a:r>
          </a:p>
          <a:p>
            <a:pPr marL="228600" indent="-228600" algn="just" eaLnBrk="1" fontAlgn="auto" hangingPunct="1">
              <a:spcBef>
                <a:spcPts val="0"/>
              </a:spcBef>
              <a:spcAft>
                <a:spcPts val="0"/>
              </a:spcAft>
              <a:buFontTx/>
              <a:buAutoNum type="alphaLcParenR"/>
              <a:defRPr/>
            </a:pPr>
            <a:r>
              <a:rPr lang="es-PE" dirty="0" smtClean="0">
                <a:solidFill>
                  <a:prstClr val="black"/>
                </a:solidFill>
              </a:rPr>
              <a:t>Un ACI podría no contener comentarios (“REMARKS”), pero podría referenciarse a otro documento, como el SRM.</a:t>
            </a:r>
          </a:p>
          <a:p>
            <a:pPr algn="just" eaLnBrk="1" fontAlgn="auto" hangingPunct="1">
              <a:spcBef>
                <a:spcPts val="0"/>
              </a:spcBef>
              <a:spcAft>
                <a:spcPts val="0"/>
              </a:spcAft>
              <a:defRPr/>
            </a:pPr>
            <a:endParaRPr lang="es-PE" dirty="0" smtClean="0">
              <a:solidFill>
                <a:prstClr val="black"/>
              </a:solidFill>
            </a:endParaRPr>
          </a:p>
          <a:p>
            <a:pPr algn="just" eaLnBrk="1" fontAlgn="auto" hangingPunct="1">
              <a:spcBef>
                <a:spcPts val="0"/>
              </a:spcBef>
              <a:spcAft>
                <a:spcPts val="0"/>
              </a:spcAft>
              <a:defRPr/>
            </a:pPr>
            <a:endParaRPr lang="es-PE" dirty="0" smtClean="0">
              <a:solidFill>
                <a:prstClr val="black"/>
              </a:solidFill>
            </a:endParaRPr>
          </a:p>
          <a:p>
            <a:pPr eaLnBrk="1" fontAlgn="auto" hangingPunct="1">
              <a:spcBef>
                <a:spcPts val="0"/>
              </a:spcBef>
              <a:spcAft>
                <a:spcPts val="0"/>
              </a:spcAft>
              <a:defRPr/>
            </a:pPr>
            <a:endParaRPr lang="es-PE" dirty="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AEEB8C-25C2-488D-B3DE-DE2DA6954EF2}"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1925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3.9	Ítems no listados en la lista de equipo mínimo (MEL).- Todos los ítems que estén relacionados con la aeronavegabilidad continua de la aeronave no estarán listados en la MEL y deberán estar en todo momento en condiciones operativas.</a:t>
            </a:r>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20CCAEA-204B-4D14-90A3-A25F5ECF040C}"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8866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3.10	Tiempo de reparación de los ítems no operativos.- Con la MEL no se tiene la intención de permitir la operación de la aeronave por un plazo indefinido cuando haya sistemas o equipos inoperativos. La finalidad básica de la MEL es permitir la operación segura de una aeronave con sistemas o equipos inoperativos, dentro del marco de un programa controlado y sólido de reparaciones y cambio de repuestos. El solicitante es el responsable de establecer un control y un programa efectivo de la reparación</a:t>
            </a:r>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56BF10F-65B2-49AD-BFFD-BCF0439A6F8F}"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9795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3.11	Intervalos de reparación.- El solicitante debe realizar la reparación dentro del período de tiempo especificado en la MEL. A pesar que la MEL puede permitir múltiples días de operación con cierto equipamiento inoperativo, el solicitante debería reparar los ítems afectados en el menor tiempo posible.</a:t>
            </a:r>
          </a:p>
        </p:txBody>
      </p:sp>
      <p:sp>
        <p:nvSpPr>
          <p:cNvPr id="102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083EBF-202F-44E1-B107-2AADE84D5D32}"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02154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b="1" dirty="0" smtClean="0"/>
              <a:t>3.12	Día del descubrimiento</a:t>
            </a:r>
            <a:r>
              <a:rPr lang="es-PE" altLang="es-PE" dirty="0" smtClean="0"/>
              <a:t>.- Día calendario en el que una falla del funcionamiento de un equipo/instrumento fue registrado en el libro de a bordo (bitácora de vuelo) de la aeronave. Este día es excluido de los días calendario o de vuelo, especificados en la MMEL para el intervalo de reparación de un ítem inoperativo de equipo, y es aplicable a todos los ítems MMEL en las Categorías A, B, C, y D. El solicitante y el inspector deben establecer un tiempo de referencia mediante el cual un día empieza y termina sus 24 horas. Este tiempo de referencia es establecido para asegurar el cumplimiento con el período de reparación de los ítems o equipamiento.</a:t>
            </a:r>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EADC397-0D13-4A75-959E-08336E0B992B}"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91628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3.13	</a:t>
            </a:r>
            <a:r>
              <a:rPr lang="es-PE" altLang="es-PE" b="1" smtClean="0"/>
              <a:t>Múltiples equipos inoperativos</a:t>
            </a:r>
            <a:r>
              <a:rPr lang="es-PE" altLang="es-PE" smtClean="0"/>
              <a:t>.- Los solicitantes deben asegurar que ningún vuelo se inicie cuando varios elementos de la MEL se encuentren  inoperativos, si previamente no se ha llegado a la conclusión de que la interrelación que exista entre los sistemas o componentes inactivos no dará lugar a una degradación inaceptable del nivel de seguridad o a un aumento indebido de la carga de trabajo de la tripulación de vuelo.</a:t>
            </a:r>
          </a:p>
          <a:p>
            <a:pPr algn="just" eaLnBrk="1" hangingPunct="1">
              <a:spcBef>
                <a:spcPct val="0"/>
              </a:spcBef>
            </a:pPr>
            <a:r>
              <a:rPr lang="es-PE" altLang="es-PE" smtClean="0"/>
              <a:t>3.14	La posibilidad de que surjan otras fallas durante la operación continuada con sistemas o equipo no operativos, también debe considerarse cuando se trate de determinar que se mantendrá un nivel de seguridad operacional aceptable. La MEL no debe apartarse de los requisitos estipulados en la sección atinente a limitaciones de la performance en el manual de vuelo, de los procedimientos de emergencia, o de otros requisitos de aeronavegabilidad establecidos por el Estado de matrícula o el Estado del explotador.</a:t>
            </a:r>
          </a:p>
          <a:p>
            <a:pPr algn="just" eaLnBrk="1" hangingPunct="1">
              <a:spcBef>
                <a:spcPct val="0"/>
              </a:spcBef>
            </a:pPr>
            <a:endParaRPr lang="es-PE" altLang="es-PE" smtClean="0"/>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C686B57-AFCD-43E6-A881-692825175EBE}"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194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spcBef>
                <a:spcPts val="1200"/>
              </a:spcBef>
              <a:spcAft>
                <a:spcPts val="600"/>
              </a:spcAft>
              <a:buSzPts val="1000"/>
              <a:buFontTx/>
              <a:buAutoNum type="arabicPeriod"/>
              <a:tabLst>
                <a:tab pos="342900" algn="l"/>
                <a:tab pos="449263" algn="l"/>
              </a:tabLst>
            </a:pPr>
            <a:r>
              <a:rPr lang="es-PE" altLang="es-PE" b="1" smtClean="0">
                <a:latin typeface="Arial" panose="020B0604020202020204" pitchFamily="34" charset="0"/>
                <a:ea typeface="Arial Narrow" panose="020B0606020202030204" pitchFamily="34" charset="0"/>
                <a:cs typeface="Arial Narrow" panose="020B0606020202030204" pitchFamily="34" charset="0"/>
              </a:rPr>
              <a:t>Alcance</a:t>
            </a:r>
            <a:endParaRPr lang="es-PE" altLang="es-PE" sz="2000" b="1" smtClean="0">
              <a:latin typeface="Arial Narrow" panose="020B0606020202030204" pitchFamily="34" charset="0"/>
              <a:ea typeface="Arial Narrow" panose="020B0606020202030204" pitchFamily="34" charset="0"/>
              <a:cs typeface="Arial Narrow" panose="020B0606020202030204" pitchFamily="34" charset="0"/>
            </a:endParaRPr>
          </a:p>
          <a:p>
            <a:pPr marL="342900" indent="-342900" eaLnBrk="1" hangingPunct="1">
              <a:spcBef>
                <a:spcPts val="600"/>
              </a:spcBef>
              <a:spcAft>
                <a:spcPts val="600"/>
              </a:spcAft>
              <a:tabLst>
                <a:tab pos="342900" algn="l"/>
                <a:tab pos="449263" algn="l"/>
              </a:tabLst>
            </a:pPr>
            <a:r>
              <a:rPr lang="es-PE" altLang="es-PE" smtClean="0">
                <a:latin typeface="Arial" panose="020B0604020202020204" pitchFamily="34" charset="0"/>
                <a:cs typeface="Times New Roman" panose="02020603050405020304" pitchFamily="18" charset="0"/>
              </a:rPr>
              <a:t>	</a:t>
            </a:r>
          </a:p>
          <a:p>
            <a:pPr marL="342900" indent="-342900" eaLnBrk="1" hangingPunct="1">
              <a:spcBef>
                <a:spcPts val="600"/>
              </a:spcBef>
              <a:spcAft>
                <a:spcPts val="600"/>
              </a:spcAft>
              <a:tabLst>
                <a:tab pos="342900" algn="l"/>
                <a:tab pos="449263" algn="l"/>
              </a:tabLst>
            </a:pPr>
            <a:r>
              <a:rPr lang="es-PE" altLang="es-PE" smtClean="0">
                <a:latin typeface="Arial" panose="020B0604020202020204" pitchFamily="34" charset="0"/>
                <a:cs typeface="Times New Roman" panose="02020603050405020304" pitchFamily="18" charset="0"/>
              </a:rPr>
              <a:t>El alcance está orientado a:</a:t>
            </a:r>
            <a:endParaRPr lang="es-PE" altLang="es-PE" sz="1800" smtClean="0">
              <a:latin typeface="Times New Roman" panose="02020603050405020304" pitchFamily="18" charset="0"/>
              <a:cs typeface="Times New Roman" panose="02020603050405020304" pitchFamily="18" charset="0"/>
            </a:endParaRPr>
          </a:p>
          <a:p>
            <a:pPr marL="742950" lvl="1" indent="-28575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mtClean="0">
              <a:latin typeface="Arial" panose="020B0604020202020204" pitchFamily="34"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latin typeface="Arial" panose="020B0604020202020204" pitchFamily="34" charset="0"/>
                <a:cs typeface="Times New Roman" panose="02020603050405020304" pitchFamily="18" charset="0"/>
              </a:rPr>
              <a:t>Evaluar una MEL preparada por el solicitante basado en la MMEL aplicable al tipo de aeronave o de conformidad con los criterios más restrictivos, permitiendo la operación de una aeronave con ciertos equipos e instrumentos en condiciones inoperativas sin poner en riesgo la seguridad operacional, con la salvedad de que la operatividad de otros permitan proseguir las operaciones con seguridad;</a:t>
            </a: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mtClean="0">
              <a:latin typeface="Arial" panose="020B0604020202020204" pitchFamily="34"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latin typeface="Arial" panose="020B0604020202020204" pitchFamily="34" charset="0"/>
                <a:cs typeface="Times New Roman" panose="02020603050405020304" pitchFamily="18" charset="0"/>
              </a:rPr>
              <a:t>establecer los procedimientos necesarios para evaluar la MEL de la aeronave.</a:t>
            </a: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z="1800" smtClean="0">
              <a:latin typeface="Times New Roman" panose="02020603050405020304" pitchFamily="18"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latin typeface="Arial" panose="020B0604020202020204" pitchFamily="34" charset="0"/>
                <a:cs typeface="Times New Roman" panose="02020603050405020304" pitchFamily="18" charset="0"/>
              </a:rPr>
              <a:t>El inspector de aeronavegabilidad en coordinación con el inspector de aviónica, son los responsables primarios de las autorizaciones del programa de gestión de la MEL si el solicitante lo ha desarrollado en el MCM. El inspector de aeronavegabilidad trabajará junto con el IPO y el inspector de aviónica y otro personal que estuviera asignado a la aprobación de este programa. Los solicitantes que no hayan desarrollado el programa de gestión de la MEL no tendrán derecho a solicitar extensiones a los items MEL que se establecen en dicho programa.</a:t>
            </a: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z="1800" smtClean="0">
              <a:latin typeface="Times New Roman" panose="02020603050405020304" pitchFamily="18"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latin typeface="Arial" panose="020B0604020202020204" pitchFamily="34" charset="0"/>
                <a:cs typeface="Times New Roman" panose="02020603050405020304" pitchFamily="18" charset="0"/>
              </a:rPr>
              <a:t>Determinación del indicador de riesgo (IdR) de acuerdo al estado de implantación de cada requisito reglamentario a los valores pre definidos, de acuerdo a lo siguiente: Alto (2)</a:t>
            </a:r>
            <a:r>
              <a:rPr lang="es-PE" altLang="es-PE" sz="1800" smtClean="0">
                <a:latin typeface="Arial" panose="020B0604020202020204" pitchFamily="34" charset="0"/>
                <a:cs typeface="Times New Roman" panose="02020603050405020304" pitchFamily="18" charset="0"/>
              </a:rPr>
              <a:t>, </a:t>
            </a:r>
            <a:r>
              <a:rPr lang="es-PE" altLang="es-PE" smtClean="0">
                <a:latin typeface="Arial" panose="020B0604020202020204" pitchFamily="34" charset="0"/>
                <a:cs typeface="Times New Roman" panose="02020603050405020304" pitchFamily="18" charset="0"/>
              </a:rPr>
              <a:t>Medio (1)</a:t>
            </a:r>
            <a:r>
              <a:rPr lang="es-PE" altLang="es-PE" sz="1800" smtClean="0">
                <a:latin typeface="Arial" panose="020B0604020202020204" pitchFamily="34" charset="0"/>
                <a:cs typeface="Times New Roman" panose="02020603050405020304" pitchFamily="18" charset="0"/>
              </a:rPr>
              <a:t>, </a:t>
            </a:r>
            <a:r>
              <a:rPr lang="es-PE" altLang="es-PE" smtClean="0">
                <a:latin typeface="Arial" panose="020B0604020202020204" pitchFamily="34" charset="0"/>
                <a:cs typeface="Times New Roman" panose="02020603050405020304" pitchFamily="18" charset="0"/>
              </a:rPr>
              <a:t> Bajo (0). Estos valores estarán descritos en la casilla 13 de la lista de verificación, según sean seleccionados.</a:t>
            </a:r>
            <a:endParaRPr lang="es-PE" altLang="es-PE" sz="1800" smtClean="0">
              <a:latin typeface="Times New Roman" panose="02020603050405020304" pitchFamily="18" charset="0"/>
              <a:cs typeface="Times New Roman" panose="02020603050405020304" pitchFamily="18" charset="0"/>
            </a:endParaRPr>
          </a:p>
          <a:p>
            <a:pPr marL="342900" indent="-342900" algn="just" eaLnBrk="1" hangingPunct="1">
              <a:spcBef>
                <a:spcPts val="600"/>
              </a:spcBef>
              <a:spcAft>
                <a:spcPts val="600"/>
              </a:spcAft>
              <a:tabLst>
                <a:tab pos="342900" algn="l"/>
                <a:tab pos="449263" algn="l"/>
              </a:tabLst>
            </a:pPr>
            <a:endParaRPr lang="es-PE" altLang="es-PE" b="1" smtClean="0">
              <a:latin typeface="Arial" panose="020B0604020202020204" pitchFamily="34" charset="0"/>
              <a:cs typeface="Times New Roman" panose="02020603050405020304" pitchFamily="18" charset="0"/>
            </a:endParaRPr>
          </a:p>
          <a:p>
            <a:pPr marL="342900" indent="-342900" algn="just" eaLnBrk="1" hangingPunct="1">
              <a:spcBef>
                <a:spcPts val="600"/>
              </a:spcBef>
              <a:spcAft>
                <a:spcPts val="600"/>
              </a:spcAft>
              <a:tabLst>
                <a:tab pos="342900" algn="l"/>
                <a:tab pos="449263" algn="l"/>
              </a:tabLst>
            </a:pPr>
            <a:r>
              <a:rPr lang="es-PE" altLang="es-PE" b="1" smtClean="0">
                <a:latin typeface="Arial" panose="020B0604020202020204" pitchFamily="34" charset="0"/>
                <a:cs typeface="Times New Roman" panose="02020603050405020304" pitchFamily="18" charset="0"/>
              </a:rPr>
              <a:t>Nota</a:t>
            </a:r>
            <a:r>
              <a:rPr lang="es-PE" altLang="es-PE" i="1" smtClean="0">
                <a:latin typeface="Arial" panose="020B0604020202020204" pitchFamily="34" charset="0"/>
                <a:cs typeface="Times New Roman" panose="02020603050405020304" pitchFamily="18" charset="0"/>
              </a:rPr>
              <a:t>: El solicitante de una aeronave que tiene autorizado el uso de un MEL aprobado podría tener también la autoridad para utilizar una autorización continua para aprobar por única vez (una sola vez) una extensión a los intervalos de reparación a los diferidos de categoría B y C, siempre que se haya desarrollado en el MCM un programa de gestión de la MEL. Estas autorizaciones de extensión no son extensivas para los items MEL de categoría A y D.</a:t>
            </a:r>
            <a:endParaRPr lang="es-PE" altLang="es-PE" sz="2400" smtClean="0">
              <a:latin typeface="Times New Roman" panose="02020603050405020304" pitchFamily="18" charset="0"/>
              <a:cs typeface="Times New Roman" panose="02020603050405020304" pitchFamily="18" charset="0"/>
            </a:endParaRPr>
          </a:p>
          <a:p>
            <a:pPr marL="342900" indent="-342900" algn="just" eaLnBrk="1" hangingPunct="1">
              <a:spcBef>
                <a:spcPct val="0"/>
              </a:spcBef>
              <a:tabLst>
                <a:tab pos="342900" algn="l"/>
                <a:tab pos="449263" algn="l"/>
              </a:tabLst>
            </a:pPr>
            <a:endParaRPr lang="es-PE" altLang="es-PE"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EC34253-DFB7-442E-8A77-AD40D08CA87F}"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05933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3.15	</a:t>
            </a:r>
            <a:r>
              <a:rPr lang="es-PE" altLang="es-PE" b="1" smtClean="0"/>
              <a:t>Aprobación para una flota</a:t>
            </a:r>
            <a:r>
              <a:rPr lang="es-PE" altLang="es-PE" smtClean="0"/>
              <a:t>.- Un solicitante que posee una MEL individual para múltiples aeronaves puede reflejar equipamiento en su MEL que no está instalado en todas las aeronaves de su flota; en este caso es recomendable que en  el título de los ítems en la MEL del solicitante se identifique la aeronave (usualmente la matrícula) a menos que el solicitante determine que no hay necesidad de hacerlo.</a:t>
            </a:r>
          </a:p>
        </p:txBody>
      </p:sp>
      <p:sp>
        <p:nvSpPr>
          <p:cNvPr id="105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2835C0-4B8F-45F6-A083-2EB871DDCEDD}"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85352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3.16	</a:t>
            </a:r>
            <a:r>
              <a:rPr lang="es-PE" altLang="es-PE" b="1" smtClean="0"/>
              <a:t>Conflicto con otra documentación aprobada por la AAC del Estado de matrícula</a:t>
            </a:r>
            <a:r>
              <a:rPr lang="es-PE" altLang="es-PE" smtClean="0"/>
              <a:t>.- La MEL no puede crear conflicto con otra documentación aprobada por la AAC del Estado de matrícula tales como las limitaciones del manual de vuelo aprobadas y directrices de aeronavegabilidad.  La MEL del solicitante puede ser más restrictiva que la MMEL, pero bajo ninguna circunstancia puede ser la MEL menos restrictiva.</a:t>
            </a:r>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FD6B0E-2607-4383-9706-38F26EF89FAF}"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9864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3.17	</a:t>
            </a:r>
            <a:r>
              <a:rPr lang="es-PE" altLang="es-PE" b="1" smtClean="0"/>
              <a:t>Estado de matrícula diferente al Estado del explotador</a:t>
            </a:r>
            <a:r>
              <a:rPr lang="es-PE" altLang="es-PE" smtClean="0"/>
              <a:t>.- Cuando el Estado del explotador no sea el mismo que el Estado de matrícula, el Estado del explotador verificará que la MEL en evaluación no afecte a la aeronave en el cumplimiento de los requisitos de aeronavegabilidad continua del Estado de matrícula. Para ello deberá tener en cuenta que las diferencias de algún requisito sean incluidas en la columna “Remarks” a fin de que se tengan en cuenta aquellas diferencias. Este proceso es importante que el solicitante lo desarrolle en el manual de operaciones (OM).</a:t>
            </a:r>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6EAAE12-9F35-453D-A2C9-17FB3F1DECCD}"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75730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3.18	</a:t>
            </a:r>
            <a:r>
              <a:rPr lang="es-PE" altLang="es-PE" b="1" smtClean="0"/>
              <a:t>Requisitos del programa de gestión de la MEL</a:t>
            </a:r>
            <a:r>
              <a:rPr lang="es-PE" altLang="es-PE" smtClean="0"/>
              <a:t>.- Cada solicitante debe desarrollar y mantener un programa integral para la gestión de la reparación de los elementos listados en la MEL aprobado por la AAC. Un programa de gestión MEL puede ser desarrollado y deberá ser parte del MCM, el cual será aceptado por la AAC y autorizará a un solicitante a ser utilizado con la MEL. Cada solicitante debe describir su programa de gestión de la MEL en un documento o manual parte del MCM. </a:t>
            </a:r>
          </a:p>
        </p:txBody>
      </p:sp>
      <p:sp>
        <p:nvSpPr>
          <p:cNvPr id="108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2C41E77-B493-4719-A55E-211EEE236CD9}"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1968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just" eaLnBrk="1" hangingPunct="1">
              <a:spcBef>
                <a:spcPts val="600"/>
              </a:spcBef>
              <a:spcAft>
                <a:spcPts val="600"/>
              </a:spcAft>
              <a:buSzPts val="1000"/>
              <a:buFont typeface="Arial"/>
              <a:buNone/>
              <a:tabLst>
                <a:tab pos="720090" algn="l"/>
              </a:tabLst>
              <a:defRPr/>
            </a:pPr>
            <a:r>
              <a:rPr lang="es-PE" dirty="0" smtClean="0">
                <a:latin typeface="Arial"/>
                <a:ea typeface="Times New Roman"/>
              </a:rPr>
              <a:t>3.18.1	Cada programa de gestión de la MEL debe incluir lo siguiente:</a:t>
            </a:r>
          </a:p>
          <a:p>
            <a:pPr algn="just" eaLnBrk="1" hangingPunct="1">
              <a:spcBef>
                <a:spcPts val="600"/>
              </a:spcBef>
              <a:spcAft>
                <a:spcPts val="600"/>
              </a:spcAft>
              <a:buSzPts val="1000"/>
              <a:buFont typeface="Arial"/>
              <a:buNone/>
              <a:tabLst>
                <a:tab pos="720090" algn="l"/>
              </a:tabLst>
              <a:defRPr/>
            </a:pPr>
            <a:endParaRPr lang="es-PE" sz="1800" dirty="0" smtClean="0">
              <a:latin typeface="Times New Roman"/>
              <a:ea typeface="Times New Roman"/>
            </a:endParaRPr>
          </a:p>
          <a:p>
            <a:pPr marL="342900" indent="-342900" algn="just" eaLnBrk="1" hangingPunct="1">
              <a:spcBef>
                <a:spcPts val="600"/>
              </a:spcBef>
              <a:spcAft>
                <a:spcPts val="600"/>
              </a:spcAft>
              <a:buFont typeface="+mj-lt"/>
              <a:buAutoNum type="alphaLcParenR"/>
              <a:defRPr/>
            </a:pPr>
            <a:r>
              <a:rPr lang="es-PE" b="1" dirty="0" smtClean="0">
                <a:latin typeface="Arial"/>
                <a:ea typeface="Times New Roman"/>
                <a:cs typeface="Times New Roman"/>
              </a:rPr>
              <a:t>Método de seguimiento</a:t>
            </a:r>
            <a:r>
              <a:rPr lang="es-PE" dirty="0" smtClean="0">
                <a:latin typeface="Arial"/>
                <a:ea typeface="Times New Roman"/>
                <a:cs typeface="Times New Roman"/>
              </a:rPr>
              <a:t>. Cada programa de gestión MEL debe tener un método para el seguimiento de la fecha y, en cuando sea apropiado, el tiempo de un ítem que ha sido diferido y posteriormente reparado. El método de seguimiento debe incluir una supervisión de:</a:t>
            </a:r>
          </a:p>
          <a:p>
            <a:pPr marL="342900" indent="-342900" algn="just" eaLnBrk="1" hangingPunct="1">
              <a:spcBef>
                <a:spcPts val="600"/>
              </a:spcBef>
              <a:spcAft>
                <a:spcPts val="600"/>
              </a:spcAft>
              <a:buFont typeface="+mj-lt"/>
              <a:buAutoNum type="alphaLcParenR"/>
              <a:defRPr/>
            </a:pPr>
            <a:endParaRPr lang="es-PE" sz="1800" dirty="0" smtClean="0">
              <a:latin typeface="Times New Roman"/>
              <a:ea typeface="Times New Roman"/>
              <a:cs typeface="Times New Roman"/>
            </a:endParaRPr>
          </a:p>
          <a:p>
            <a:pPr marL="800100" lvl="1" indent="-342900" algn="just" eaLnBrk="1" hangingPunct="1">
              <a:spcBef>
                <a:spcPts val="600"/>
              </a:spcBef>
              <a:spcAft>
                <a:spcPts val="600"/>
              </a:spcAft>
              <a:buClr>
                <a:srgbClr val="000000"/>
              </a:buClr>
              <a:buSzPts val="1000"/>
              <a:buFont typeface="+mj-lt"/>
              <a:buAutoNum type="arabicPeriod"/>
              <a:tabLst>
                <a:tab pos="990600" algn="l"/>
              </a:tabLst>
              <a:defRPr/>
            </a:pPr>
            <a:r>
              <a:rPr lang="es-PE" dirty="0" smtClean="0">
                <a:latin typeface="Arial"/>
                <a:ea typeface="Times New Roman"/>
              </a:rPr>
              <a:t>El número de ítems diferidos por aeronave; y</a:t>
            </a:r>
            <a:endParaRPr lang="es-PE" sz="1800" dirty="0" smtClean="0">
              <a:latin typeface="Times New Roman"/>
              <a:ea typeface="Times New Roman"/>
            </a:endParaRPr>
          </a:p>
          <a:p>
            <a:pPr marL="800100" lvl="1" indent="-342900" algn="just" eaLnBrk="1" hangingPunct="1">
              <a:spcBef>
                <a:spcPts val="600"/>
              </a:spcBef>
              <a:spcAft>
                <a:spcPts val="600"/>
              </a:spcAft>
              <a:buClr>
                <a:srgbClr val="000000"/>
              </a:buClr>
              <a:buSzPts val="1000"/>
              <a:buFont typeface="+mj-lt"/>
              <a:buAutoNum type="arabicPeriod"/>
              <a:tabLst>
                <a:tab pos="990600" algn="l"/>
              </a:tabLst>
              <a:defRPr/>
            </a:pPr>
            <a:r>
              <a:rPr lang="pt-BR" dirty="0" smtClean="0">
                <a:latin typeface="Arial"/>
                <a:ea typeface="Times New Roman"/>
              </a:rPr>
              <a:t>Cada ítem diferido para determinar:</a:t>
            </a:r>
          </a:p>
          <a:p>
            <a:pPr marL="800100" lvl="1" indent="-342900" algn="just" eaLnBrk="1" hangingPunct="1">
              <a:spcBef>
                <a:spcPts val="600"/>
              </a:spcBef>
              <a:spcAft>
                <a:spcPts val="600"/>
              </a:spcAft>
              <a:buClr>
                <a:srgbClr val="000000"/>
              </a:buClr>
              <a:buSzPts val="1000"/>
              <a:buFont typeface="+mj-lt"/>
              <a:buAutoNum type="arabicPeriod"/>
              <a:tabLst>
                <a:tab pos="990600" algn="l"/>
              </a:tabLst>
              <a:defRPr/>
            </a:pPr>
            <a:endParaRPr lang="es-PE" sz="1800" dirty="0" smtClean="0">
              <a:latin typeface="Times New Roman"/>
              <a:ea typeface="Times New Roman"/>
            </a:endParaRPr>
          </a:p>
          <a:p>
            <a:pPr marL="1257300" lvl="2" indent="-342900" algn="just" eaLnBrk="1" hangingPunct="1">
              <a:spcBef>
                <a:spcPts val="600"/>
              </a:spcBef>
              <a:spcAft>
                <a:spcPts val="600"/>
              </a:spcAft>
              <a:buFont typeface="+mj-lt"/>
              <a:buAutoNum type="arabicPeriod"/>
              <a:defRPr/>
            </a:pPr>
            <a:r>
              <a:rPr lang="es-PE" dirty="0" smtClean="0">
                <a:latin typeface="Arial"/>
                <a:ea typeface="Times New Roman"/>
              </a:rPr>
              <a:t>La razón de cualquier demora en la reparación;</a:t>
            </a:r>
            <a:endParaRPr lang="es-PE" sz="1800" dirty="0" smtClean="0">
              <a:latin typeface="Times New Roman"/>
              <a:ea typeface="Times New Roman"/>
            </a:endParaRPr>
          </a:p>
          <a:p>
            <a:pPr marL="1257300" lvl="2" indent="-342900" algn="just" eaLnBrk="1" hangingPunct="1">
              <a:spcBef>
                <a:spcPts val="600"/>
              </a:spcBef>
              <a:spcAft>
                <a:spcPts val="600"/>
              </a:spcAft>
              <a:buFont typeface="+mj-lt"/>
              <a:buAutoNum type="arabicPeriod"/>
              <a:defRPr/>
            </a:pPr>
            <a:r>
              <a:rPr lang="es-PE" dirty="0" smtClean="0">
                <a:latin typeface="Arial"/>
                <a:ea typeface="Times New Roman"/>
              </a:rPr>
              <a:t>El tiempo de retraso; y</a:t>
            </a:r>
            <a:endParaRPr lang="es-PE" sz="1800" dirty="0" smtClean="0">
              <a:latin typeface="Times New Roman"/>
              <a:ea typeface="Times New Roman"/>
            </a:endParaRPr>
          </a:p>
          <a:p>
            <a:pPr marL="1257300" lvl="2" indent="-342900" algn="just" eaLnBrk="1" hangingPunct="1">
              <a:spcBef>
                <a:spcPts val="600"/>
              </a:spcBef>
              <a:spcAft>
                <a:spcPts val="600"/>
              </a:spcAft>
              <a:buFont typeface="+mj-lt"/>
              <a:buAutoNum type="arabicPeriod"/>
              <a:defRPr/>
            </a:pPr>
            <a:r>
              <a:rPr lang="es-PE" dirty="0" smtClean="0">
                <a:latin typeface="Arial"/>
                <a:ea typeface="Times New Roman"/>
              </a:rPr>
              <a:t>La fecha estimada en que el ítem será reparado.</a:t>
            </a:r>
          </a:p>
          <a:p>
            <a:pPr marL="1257300" lvl="2" indent="-342900" algn="just" eaLnBrk="1" hangingPunct="1">
              <a:spcBef>
                <a:spcPts val="600"/>
              </a:spcBef>
              <a:spcAft>
                <a:spcPts val="600"/>
              </a:spcAft>
              <a:buFont typeface="+mj-lt"/>
              <a:buAutoNum type="arabicPeriod"/>
              <a:defRPr/>
            </a:pPr>
            <a:endParaRPr lang="es-PE" sz="1800" dirty="0" smtClean="0">
              <a:latin typeface="Times New Roman"/>
              <a:ea typeface="Times New Roman"/>
            </a:endParaRPr>
          </a:p>
          <a:p>
            <a:pPr marL="342900" indent="-342900" algn="just" eaLnBrk="1" hangingPunct="1">
              <a:spcBef>
                <a:spcPts val="600"/>
              </a:spcBef>
              <a:spcAft>
                <a:spcPts val="600"/>
              </a:spcAft>
              <a:buFont typeface="+mj-lt"/>
              <a:buAutoNum type="alphaLcParenR"/>
              <a:defRPr/>
            </a:pPr>
            <a:r>
              <a:rPr lang="es-PE" b="1" dirty="0" smtClean="0">
                <a:latin typeface="Arial"/>
                <a:ea typeface="Times New Roman"/>
                <a:cs typeface="Times New Roman"/>
              </a:rPr>
              <a:t>Un plan de reparación</a:t>
            </a:r>
            <a:r>
              <a:rPr lang="es-PE" dirty="0" smtClean="0">
                <a:latin typeface="Arial"/>
                <a:ea typeface="Times New Roman"/>
                <a:cs typeface="Times New Roman"/>
              </a:rPr>
              <a:t>. Cada programa de gestión de la MEL debe contener un plan para reunir todas las partes, herramientas, personal de mantenimiento, y la aeronave en un momento específico y la instalación apropiada para su reparación.</a:t>
            </a:r>
          </a:p>
          <a:p>
            <a:pPr marL="342900" indent="-342900" algn="just" eaLnBrk="1" hangingPunct="1">
              <a:spcBef>
                <a:spcPts val="600"/>
              </a:spcBef>
              <a:spcAft>
                <a:spcPts val="600"/>
              </a:spcAft>
              <a:buFont typeface="+mj-lt"/>
              <a:buAutoNum type="alphaLcParenR"/>
              <a:defRPr/>
            </a:pPr>
            <a:endParaRPr lang="es-PE" sz="1800" dirty="0" smtClean="0">
              <a:latin typeface="Times New Roman"/>
              <a:ea typeface="Times New Roman"/>
              <a:cs typeface="Times New Roman"/>
            </a:endParaRPr>
          </a:p>
          <a:p>
            <a:pPr marL="342900" indent="-342900" algn="just" eaLnBrk="1" hangingPunct="1">
              <a:spcBef>
                <a:spcPts val="600"/>
              </a:spcBef>
              <a:spcAft>
                <a:spcPts val="600"/>
              </a:spcAft>
              <a:buFont typeface="+mj-lt"/>
              <a:buAutoNum type="alphaLcParenR"/>
              <a:defRPr/>
            </a:pPr>
            <a:r>
              <a:rPr lang="es-PE" b="1" dirty="0" smtClean="0">
                <a:latin typeface="Arial"/>
                <a:ea typeface="Times New Roman"/>
                <a:cs typeface="Times New Roman"/>
              </a:rPr>
              <a:t>Un plan de revisión</a:t>
            </a:r>
            <a:r>
              <a:rPr lang="es-PE" dirty="0" smtClean="0">
                <a:latin typeface="Arial"/>
                <a:ea typeface="Times New Roman"/>
                <a:cs typeface="Times New Roman"/>
              </a:rPr>
              <a:t>. Cada programa de gestión de la MEL debe incluir un plan para la revisión de los ítems diferidos debido a la falta de disponibilidad de partes para asegurarse de que existe una orden de compra con una fecha de entrega segura.</a:t>
            </a:r>
          </a:p>
          <a:p>
            <a:pPr marL="342900" indent="-342900" algn="just" eaLnBrk="1" hangingPunct="1">
              <a:spcBef>
                <a:spcPts val="600"/>
              </a:spcBef>
              <a:spcAft>
                <a:spcPts val="600"/>
              </a:spcAft>
              <a:buFont typeface="+mj-lt"/>
              <a:buAutoNum type="alphaLcParenR"/>
              <a:defRPr/>
            </a:pPr>
            <a:endParaRPr lang="es-PE" sz="1800" dirty="0" smtClean="0">
              <a:latin typeface="Times New Roman"/>
              <a:ea typeface="Times New Roman"/>
              <a:cs typeface="Times New Roman"/>
            </a:endParaRPr>
          </a:p>
          <a:p>
            <a:pPr marL="342900" indent="-342900" algn="just" eaLnBrk="1" hangingPunct="1">
              <a:spcBef>
                <a:spcPts val="600"/>
              </a:spcBef>
              <a:spcAft>
                <a:spcPts val="600"/>
              </a:spcAft>
              <a:buFont typeface="+mj-lt"/>
              <a:buAutoNum type="alphaLcParenR"/>
              <a:defRPr/>
            </a:pPr>
            <a:r>
              <a:rPr lang="es-PE" b="1" dirty="0" smtClean="0">
                <a:latin typeface="Arial"/>
                <a:ea typeface="Times New Roman"/>
                <a:cs typeface="Times New Roman"/>
              </a:rPr>
              <a:t>Funciones y responsabilidades</a:t>
            </a:r>
            <a:r>
              <a:rPr lang="es-PE" dirty="0" smtClean="0">
                <a:latin typeface="Arial"/>
                <a:ea typeface="Times New Roman"/>
                <a:cs typeface="Times New Roman"/>
              </a:rPr>
              <a:t>. Cada programa de gestión de la MEL debe incluir una descripción de las funciones y responsabilidades específicas, por puesto de trabajo, del personal que dirige el programa.</a:t>
            </a:r>
          </a:p>
          <a:p>
            <a:pPr marL="342900" indent="-342900" algn="just" eaLnBrk="1" hangingPunct="1">
              <a:spcBef>
                <a:spcPts val="600"/>
              </a:spcBef>
              <a:spcAft>
                <a:spcPts val="600"/>
              </a:spcAft>
              <a:buFont typeface="+mj-lt"/>
              <a:buAutoNum type="alphaLcParenR"/>
              <a:defRPr/>
            </a:pPr>
            <a:endParaRPr lang="es-PE" sz="1800" dirty="0" smtClean="0">
              <a:latin typeface="Times New Roman"/>
              <a:ea typeface="Times New Roman"/>
              <a:cs typeface="Times New Roman"/>
            </a:endParaRPr>
          </a:p>
          <a:p>
            <a:pPr marL="342900" indent="-342900" algn="just" eaLnBrk="1" hangingPunct="1">
              <a:spcBef>
                <a:spcPts val="600"/>
              </a:spcBef>
              <a:spcAft>
                <a:spcPts val="600"/>
              </a:spcAft>
              <a:buFont typeface="+mj-lt"/>
              <a:buAutoNum type="alphaLcParenR"/>
              <a:defRPr/>
            </a:pPr>
            <a:r>
              <a:rPr lang="es-PE" b="1" dirty="0" smtClean="0">
                <a:latin typeface="Arial"/>
                <a:ea typeface="Times New Roman"/>
                <a:cs typeface="Times New Roman"/>
              </a:rPr>
              <a:t>Procedimientos para controlar las extensiones</a:t>
            </a:r>
            <a:r>
              <a:rPr lang="es-PE" dirty="0" smtClean="0">
                <a:latin typeface="Arial"/>
                <a:ea typeface="Times New Roman"/>
                <a:cs typeface="Times New Roman"/>
              </a:rPr>
              <a:t>. Cada programa de gestión de la MEL debe disponer de procedimientos para el control de las extensiones a intervalos específicos máximos de reparación (si está permitido), para incluir el límite de la extensión y de los procedimientos que se utilizarán para la autorización continua por única vez.</a:t>
            </a:r>
          </a:p>
          <a:p>
            <a:pPr marL="342900" indent="-342900" algn="just" eaLnBrk="1" hangingPunct="1">
              <a:spcBef>
                <a:spcPts val="600"/>
              </a:spcBef>
              <a:spcAft>
                <a:spcPts val="600"/>
              </a:spcAft>
              <a:buFont typeface="+mj-lt"/>
              <a:buAutoNum type="alphaLcParenR"/>
              <a:defRPr/>
            </a:pPr>
            <a:endParaRPr lang="es-PE" sz="1800" dirty="0" smtClean="0">
              <a:latin typeface="Times New Roman"/>
              <a:ea typeface="Times New Roman"/>
              <a:cs typeface="Times New Roman"/>
            </a:endParaRPr>
          </a:p>
          <a:p>
            <a:pPr marL="342900" indent="-342900" algn="just" eaLnBrk="1" hangingPunct="1">
              <a:spcBef>
                <a:spcPts val="600"/>
              </a:spcBef>
              <a:spcAft>
                <a:spcPts val="600"/>
              </a:spcAft>
              <a:buFont typeface="+mj-lt"/>
              <a:buAutoNum type="alphaLcParenR"/>
              <a:tabLst>
                <a:tab pos="720090" algn="l"/>
              </a:tabLst>
              <a:defRPr/>
            </a:pPr>
            <a:r>
              <a:rPr lang="es-PE" b="1" dirty="0" smtClean="0">
                <a:latin typeface="Arial"/>
                <a:ea typeface="Times New Roman"/>
                <a:cs typeface="Times New Roman"/>
              </a:rPr>
              <a:t>Requisitos adicionales. </a:t>
            </a:r>
            <a:r>
              <a:rPr lang="es-PE" dirty="0" smtClean="0">
                <a:latin typeface="Arial"/>
                <a:ea typeface="Times New Roman"/>
                <a:cs typeface="Times New Roman"/>
              </a:rPr>
              <a:t>Cada programa de gestión de la MEL debe contener procedimientos que establezca:</a:t>
            </a:r>
          </a:p>
          <a:p>
            <a:pPr marL="342900" indent="-342900" algn="just" eaLnBrk="1" hangingPunct="1">
              <a:spcBef>
                <a:spcPts val="600"/>
              </a:spcBef>
              <a:spcAft>
                <a:spcPts val="600"/>
              </a:spcAft>
              <a:buFont typeface="+mj-lt"/>
              <a:buAutoNum type="alphaLcParenR"/>
              <a:tabLst>
                <a:tab pos="720090" algn="l"/>
              </a:tabLst>
              <a:defRPr/>
            </a:pPr>
            <a:endParaRPr lang="es-PE" sz="1800" dirty="0" smtClean="0">
              <a:latin typeface="Times New Roman"/>
              <a:ea typeface="Times New Roman"/>
              <a:cs typeface="Times New Roman"/>
            </a:endParaRPr>
          </a:p>
          <a:p>
            <a:pPr marL="800100" lvl="1" indent="-342900" algn="just" eaLnBrk="1" hangingPunct="1">
              <a:spcBef>
                <a:spcPts val="600"/>
              </a:spcBef>
              <a:spcAft>
                <a:spcPts val="600"/>
              </a:spcAft>
              <a:buClr>
                <a:srgbClr val="000000"/>
              </a:buClr>
              <a:buSzPts val="1000"/>
              <a:buFont typeface="+mj-lt"/>
              <a:buAutoNum type="arabicParenR"/>
              <a:tabLst>
                <a:tab pos="990600" algn="l"/>
              </a:tabLst>
              <a:defRPr/>
            </a:pPr>
            <a:r>
              <a:rPr lang="es-PE" dirty="0" smtClean="0">
                <a:latin typeface="Arial"/>
                <a:ea typeface="Times New Roman"/>
              </a:rPr>
              <a:t>qué hacer cuando falle un ítem después de que una aeronave salga del área de la rampa o la puerta de despacho (gate), pero antes del despegue; y</a:t>
            </a:r>
            <a:endParaRPr lang="es-PE" sz="1800" dirty="0" smtClean="0">
              <a:latin typeface="Times New Roman"/>
              <a:ea typeface="Times New Roman"/>
            </a:endParaRPr>
          </a:p>
          <a:p>
            <a:pPr marL="800100" lvl="1" indent="-342900" algn="just" eaLnBrk="1" hangingPunct="1">
              <a:spcBef>
                <a:spcPts val="600"/>
              </a:spcBef>
              <a:spcAft>
                <a:spcPts val="600"/>
              </a:spcAft>
              <a:buClr>
                <a:srgbClr val="000000"/>
              </a:buClr>
              <a:buSzPts val="1000"/>
              <a:buFont typeface="+mj-lt"/>
              <a:buAutoNum type="arabicParenR"/>
              <a:tabLst>
                <a:tab pos="990600" algn="l"/>
              </a:tabLst>
              <a:defRPr/>
            </a:pPr>
            <a:r>
              <a:rPr lang="es-PE" dirty="0" smtClean="0">
                <a:latin typeface="Arial"/>
                <a:ea typeface="Times New Roman"/>
              </a:rPr>
              <a:t>como los cambios y revisiones a los procedimientos encontrados en los manuales y referenciados en la MEL, son identificados, seguidos y comunicados al IPO y el IPM para su revisión y aprobación.</a:t>
            </a:r>
            <a:endParaRPr lang="es-PE" sz="1800" dirty="0" smtClean="0">
              <a:latin typeface="Times New Roman"/>
              <a:ea typeface="Times New Roman"/>
            </a:endParaRPr>
          </a:p>
          <a:p>
            <a:pPr eaLnBrk="1" hangingPunct="1">
              <a:defRPr/>
            </a:pPr>
            <a:endParaRPr lang="es-PE"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7858FA4-DE62-40A6-ADFE-A7360A7B5BF7}"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42824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3.18.2	</a:t>
            </a:r>
            <a:r>
              <a:rPr lang="es-PE" altLang="es-PE" b="1" smtClean="0"/>
              <a:t>Extensión de autorización continua simple</a:t>
            </a:r>
            <a:r>
              <a:rPr lang="es-PE" altLang="es-PE" smtClean="0"/>
              <a:t>. Si el MCM tiene un programa de extensión de la MEL desarrollado y aceptado por la AAC, esta aceptación autoriza a un solicitante a utilizar una extensión de autorización continua simple para aprobar una extensión por única vez a reparaciones de ítems categoría B y C, tal como se específica en el MEL aprobado por la AAC.</a:t>
            </a:r>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825AE50-AC94-40B2-AE1C-645CD34AF145}"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86702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3.18.2.1	</a:t>
            </a:r>
            <a:r>
              <a:rPr lang="es-PE" altLang="es-PE" b="1" smtClean="0"/>
              <a:t>Procedimientos para controlar las extensiones</a:t>
            </a:r>
            <a:r>
              <a:rPr lang="es-PE" altLang="es-PE" smtClean="0"/>
              <a:t>.- Cada programa de gestión de la MEL desarrollado en el MCM de cada solicitante deberá contener procedimientos para controlar las extensiones para los intervalos de reparación del ítem. El procedimiento debe incluir las limitaciones de cada extensión y el método por el cual el solicitante aprueba una extensión de autorización continua simple.</a:t>
            </a:r>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2341471-0CEC-4970-9F7A-4A14C7F7CB9E}"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90140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3.18.2.2	Un solicitante no está autorizado a utilizar una extensión para las reparaciones de los ítems categoría A y D.</a:t>
            </a:r>
          </a:p>
          <a:p>
            <a:pPr algn="just" eaLnBrk="1" hangingPunct="1">
              <a:spcBef>
                <a:spcPct val="0"/>
              </a:spcBef>
            </a:pPr>
            <a:endParaRPr lang="es-PE" altLang="es-PE" smtClean="0"/>
          </a:p>
          <a:p>
            <a:pPr algn="just" eaLnBrk="1" hangingPunct="1">
              <a:spcBef>
                <a:spcPct val="0"/>
              </a:spcBef>
            </a:pPr>
            <a:r>
              <a:rPr lang="es-PE" altLang="es-PE" smtClean="0"/>
              <a:t>3.18.2.3	 El procedimiento desarrollado en el MCM referente al programa de gestión de la MEL permitirá al solicitante a aprobar por única vez la extensión de autorización continua simple para las reparaciones de items categoría B y C solamente.</a:t>
            </a:r>
          </a:p>
          <a:p>
            <a:pPr algn="just" eaLnBrk="1" hangingPunct="1">
              <a:spcBef>
                <a:spcPct val="0"/>
              </a:spcBef>
            </a:pPr>
            <a:endParaRPr lang="es-PE" altLang="es-PE" smtClean="0"/>
          </a:p>
          <a:p>
            <a:pPr algn="just" eaLnBrk="1" hangingPunct="1">
              <a:spcBef>
                <a:spcPct val="0"/>
              </a:spcBef>
            </a:pPr>
            <a:r>
              <a:rPr lang="es-PE" altLang="es-PE" smtClean="0"/>
              <a:t>3.18.2.4	El solicitante debe notificar al IPO y al IPM dentro de las 24 horas de aprobación de la extensión de autorización continua simple.</a:t>
            </a:r>
          </a:p>
          <a:p>
            <a:pPr algn="just" eaLnBrk="1" hangingPunct="1">
              <a:spcBef>
                <a:spcPct val="0"/>
              </a:spcBef>
            </a:pPr>
            <a:endParaRPr lang="es-PE" altLang="es-PE" smtClean="0"/>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BF36BDB-E2A8-4300-972E-02225983E60B}"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94897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defRPr/>
            </a:pPr>
            <a:r>
              <a:rPr lang="es-PE" altLang="es-PE" dirty="0" smtClean="0"/>
              <a:t>3.18.2.5	Solo el IPO puede aprobar extensiones de reparación de items de categoría B y C después que el solicitante ha ejercido su privilegio de extensión de autorización continua simple. Para ello debe tener en cuenta lo siguiente:</a:t>
            </a:r>
          </a:p>
          <a:p>
            <a:pPr algn="just" eaLnBrk="1" hangingPunct="1">
              <a:spcBef>
                <a:spcPct val="0"/>
              </a:spcBef>
              <a:defRPr/>
            </a:pPr>
            <a:endParaRPr lang="es-PE" altLang="es-PE" dirty="0" smtClean="0"/>
          </a:p>
          <a:p>
            <a:pPr marL="228600" indent="-228600" algn="just" eaLnBrk="1" hangingPunct="1">
              <a:spcBef>
                <a:spcPct val="0"/>
              </a:spcBef>
              <a:buFontTx/>
              <a:buAutoNum type="arabicParenR"/>
              <a:defRPr/>
            </a:pPr>
            <a:r>
              <a:rPr lang="es-PE" altLang="es-PE" dirty="0" smtClean="0"/>
              <a:t>El IPO considerará la solicitud de una prorroga adicional sobre una base caso por caso;</a:t>
            </a:r>
          </a:p>
          <a:p>
            <a:pPr marL="228600" indent="-228600" algn="just" eaLnBrk="1" hangingPunct="1">
              <a:spcBef>
                <a:spcPct val="0"/>
              </a:spcBef>
              <a:buFontTx/>
              <a:buAutoNum type="arabicParenR"/>
              <a:defRPr/>
            </a:pPr>
            <a:endParaRPr lang="es-PE" altLang="es-PE" dirty="0" smtClean="0"/>
          </a:p>
          <a:p>
            <a:pPr marL="228600" indent="-228600" algn="just" eaLnBrk="1" hangingPunct="1">
              <a:spcBef>
                <a:spcPct val="0"/>
              </a:spcBef>
              <a:buFontTx/>
              <a:buAutoNum type="arabicParenR"/>
              <a:defRPr/>
            </a:pPr>
            <a:r>
              <a:rPr lang="es-PE" altLang="es-PE" dirty="0" smtClean="0"/>
              <a:t>Si el IPO decide aprobar una prorroga adicional, debe hacerlo en coordinación con el IPM y ambos deben estar de acuerdo en que la prorroga puede ser otorgada, el periodo de extensión adicional empieza al final del periodo de tiempo de la extensión actual;</a:t>
            </a:r>
          </a:p>
          <a:p>
            <a:pPr marL="228600" indent="-228600" algn="just" eaLnBrk="1" hangingPunct="1">
              <a:spcBef>
                <a:spcPct val="0"/>
              </a:spcBef>
              <a:buFontTx/>
              <a:buAutoNum type="arabicParenR"/>
              <a:defRPr/>
            </a:pPr>
            <a:endParaRPr lang="es-PE" altLang="es-PE" dirty="0" smtClean="0"/>
          </a:p>
          <a:p>
            <a:pPr marL="228600" indent="-228600" algn="just" eaLnBrk="1" hangingPunct="1">
              <a:spcBef>
                <a:spcPct val="0"/>
              </a:spcBef>
              <a:buFontTx/>
              <a:buAutoNum type="arabicParenR"/>
              <a:defRPr/>
            </a:pPr>
            <a:r>
              <a:rPr lang="es-PE" altLang="es-PE" dirty="0" smtClean="0"/>
              <a:t>La extensión máxima de tiempo que un IPO puede aprobar para una extensión adicional no deberá exceder el intervalo de tiempo de la categoría de reparación original (por ejemplo, para una reparación de categoría B es de 3 días; para una reparación de categoría C es de 10 días);</a:t>
            </a:r>
          </a:p>
          <a:p>
            <a:pPr marL="228600" indent="-228600" algn="just" eaLnBrk="1" hangingPunct="1">
              <a:spcBef>
                <a:spcPct val="0"/>
              </a:spcBef>
              <a:buFontTx/>
              <a:buAutoNum type="arabicParenR"/>
              <a:defRPr/>
            </a:pPr>
            <a:endParaRPr lang="es-PE" altLang="es-PE" dirty="0" smtClean="0"/>
          </a:p>
          <a:p>
            <a:pPr marL="228600" indent="-228600" algn="just" eaLnBrk="1" hangingPunct="1">
              <a:spcBef>
                <a:spcPct val="0"/>
              </a:spcBef>
              <a:buFontTx/>
              <a:buAutoNum type="arabicParenR"/>
              <a:defRPr/>
            </a:pPr>
            <a:r>
              <a:rPr lang="es-PE" altLang="es-PE" dirty="0" smtClean="0"/>
              <a:t>Cualquier extensión adicional.</a:t>
            </a:r>
          </a:p>
          <a:p>
            <a:pPr algn="just" eaLnBrk="1" hangingPunct="1">
              <a:spcBef>
                <a:spcPct val="0"/>
              </a:spcBef>
              <a:defRPr/>
            </a:pPr>
            <a:endParaRPr lang="es-PE" altLang="es-PE" dirty="0" smtClean="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000E671-5817-42B9-8C6B-F5BB54B2C7AB}"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2604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PE" altLang="es-PE" smtClean="0"/>
              <a:t>3.18.2.6	Cada extensión de un intervalo de reparación no deberá exceder el intervalo de la reparación original. Por ejemplo: una reparación de un ítem de categoría B con un intervalo de 3 días calendarios consecutivos puede solo extenderse por esos 3 días consecutivos calendarios.</a:t>
            </a:r>
          </a:p>
          <a:p>
            <a:pPr algn="just" eaLnBrk="1" hangingPunct="1">
              <a:spcBef>
                <a:spcPct val="0"/>
              </a:spcBef>
            </a:pPr>
            <a:endParaRPr lang="es-PE" altLang="es-PE" smtClean="0"/>
          </a:p>
          <a:p>
            <a:pPr algn="just" eaLnBrk="1" hangingPunct="1">
              <a:spcBef>
                <a:spcPct val="0"/>
              </a:spcBef>
            </a:pPr>
            <a:r>
              <a:rPr lang="es-PE" altLang="es-PE" smtClean="0"/>
              <a:t>3.18.2.7	El solicitante no debe abusar del privilegio de extensión de autorización continua simple o usarlos indiscriminadamente. Si el responsable de la seguridad operacional de la AAC designado por el Director General de la AAC determina que el solicitante ha abusado del uso del privilegio de la extensión de autorización continua simple, el responsable de la seguridad operacional de la AAC podrá suspender o retirar este privilegio. La suspensión o el retiro de este privilegio deberá constar en el procedimiento que el solicitante desarrolle y acepte la AAC en el MCM.</a:t>
            </a:r>
          </a:p>
          <a:p>
            <a:pPr algn="just" eaLnBrk="1" hangingPunct="1">
              <a:spcBef>
                <a:spcPct val="0"/>
              </a:spcBef>
            </a:pPr>
            <a:endParaRPr lang="es-PE" altLang="es-PE" smtClean="0"/>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6961604-D029-408B-83A4-A084601B618B}"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795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spcBef>
                <a:spcPts val="1200"/>
              </a:spcBef>
              <a:spcAft>
                <a:spcPts val="600"/>
              </a:spcAft>
              <a:buSzPts val="1000"/>
              <a:buFontTx/>
              <a:buAutoNum type="arabicPeriod"/>
              <a:tabLst>
                <a:tab pos="342900" algn="l"/>
                <a:tab pos="449263" algn="l"/>
              </a:tabLst>
            </a:pPr>
            <a:r>
              <a:rPr lang="es-PE" altLang="es-PE" b="1" smtClean="0">
                <a:solidFill>
                  <a:srgbClr val="000000"/>
                </a:solidFill>
                <a:latin typeface="Arial" panose="020B0604020202020204" pitchFamily="34" charset="0"/>
                <a:ea typeface="Arial Narrow" panose="020B0606020202030204" pitchFamily="34" charset="0"/>
                <a:cs typeface="Arial Narrow" panose="020B0606020202030204" pitchFamily="34" charset="0"/>
              </a:rPr>
              <a:t>Alcance</a:t>
            </a:r>
            <a:endParaRPr lang="es-PE" altLang="es-PE" sz="2000" b="1" smtClean="0">
              <a:solidFill>
                <a:srgbClr val="000000"/>
              </a:solidFill>
              <a:latin typeface="Arial Narrow" panose="020B0606020202030204" pitchFamily="34" charset="0"/>
              <a:ea typeface="Arial Narrow" panose="020B0606020202030204" pitchFamily="34" charset="0"/>
              <a:cs typeface="Arial Narrow" panose="020B0606020202030204" pitchFamily="34" charset="0"/>
            </a:endParaRPr>
          </a:p>
          <a:p>
            <a:pPr marL="342900" indent="-342900" eaLnBrk="1" hangingPunct="1">
              <a:spcBef>
                <a:spcPts val="600"/>
              </a:spcBef>
              <a:spcAft>
                <a:spcPts val="600"/>
              </a:spcAft>
              <a:tabLst>
                <a:tab pos="342900" algn="l"/>
                <a:tab pos="449263" algn="l"/>
              </a:tabLst>
            </a:pPr>
            <a:r>
              <a:rPr lang="es-PE" altLang="es-PE" smtClean="0">
                <a:solidFill>
                  <a:srgbClr val="000000"/>
                </a:solidFill>
                <a:latin typeface="Arial" panose="020B0604020202020204" pitchFamily="34" charset="0"/>
                <a:cs typeface="Times New Roman" panose="02020603050405020304" pitchFamily="18" charset="0"/>
              </a:rPr>
              <a:t>	</a:t>
            </a:r>
          </a:p>
          <a:p>
            <a:pPr marL="342900" indent="-342900" eaLnBrk="1" hangingPunct="1">
              <a:spcBef>
                <a:spcPts val="600"/>
              </a:spcBef>
              <a:spcAft>
                <a:spcPts val="600"/>
              </a:spcAft>
              <a:tabLst>
                <a:tab pos="342900" algn="l"/>
                <a:tab pos="449263" algn="l"/>
              </a:tabLst>
            </a:pPr>
            <a:r>
              <a:rPr lang="es-PE" altLang="es-PE" smtClean="0">
                <a:solidFill>
                  <a:srgbClr val="000000"/>
                </a:solidFill>
                <a:latin typeface="Arial" panose="020B0604020202020204" pitchFamily="34" charset="0"/>
                <a:cs typeface="Times New Roman" panose="02020603050405020304" pitchFamily="18" charset="0"/>
              </a:rPr>
              <a:t>El alcance está orientado a:</a:t>
            </a:r>
            <a:endParaRPr lang="es-PE" altLang="es-PE" sz="1800" smtClean="0">
              <a:solidFill>
                <a:srgbClr val="000000"/>
              </a:solidFill>
              <a:latin typeface="Times New Roman" panose="02020603050405020304" pitchFamily="18" charset="0"/>
              <a:cs typeface="Times New Roman" panose="02020603050405020304" pitchFamily="18" charset="0"/>
            </a:endParaRPr>
          </a:p>
          <a:p>
            <a:pPr marL="742950" lvl="1" indent="-28575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mtClean="0">
              <a:solidFill>
                <a:srgbClr val="000000"/>
              </a:solidFill>
              <a:latin typeface="Arial" panose="020B0604020202020204" pitchFamily="34"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solidFill>
                  <a:srgbClr val="000000"/>
                </a:solidFill>
                <a:latin typeface="Arial" panose="020B0604020202020204" pitchFamily="34" charset="0"/>
                <a:cs typeface="Times New Roman" panose="02020603050405020304" pitchFamily="18" charset="0"/>
              </a:rPr>
              <a:t>Evaluar una MEL preparada por el solicitante basado en la MMEL aplicable al tipo de aeronave o de conformidad con los criterios más restrictivos, permitiendo la operación de una aeronave con ciertos equipos e instrumentos en condiciones inoperativas sin poner en riesgo la seguridad operacional, con la salvedad de que la operatividad de otros permitan proseguir las operaciones con seguridad;</a:t>
            </a: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mtClean="0">
              <a:solidFill>
                <a:srgbClr val="000000"/>
              </a:solidFill>
              <a:latin typeface="Arial" panose="020B0604020202020204" pitchFamily="34"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solidFill>
                  <a:srgbClr val="000000"/>
                </a:solidFill>
                <a:latin typeface="Arial" panose="020B0604020202020204" pitchFamily="34" charset="0"/>
                <a:cs typeface="Times New Roman" panose="02020603050405020304" pitchFamily="18" charset="0"/>
              </a:rPr>
              <a:t>establecer los procedimientos necesarios para evaluar la MEL de la aeronave.</a:t>
            </a: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z="1800" smtClean="0">
              <a:solidFill>
                <a:srgbClr val="000000"/>
              </a:solidFill>
              <a:latin typeface="Times New Roman" panose="02020603050405020304" pitchFamily="18"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solidFill>
                  <a:srgbClr val="000000"/>
                </a:solidFill>
                <a:latin typeface="Arial" panose="020B0604020202020204" pitchFamily="34" charset="0"/>
                <a:cs typeface="Times New Roman" panose="02020603050405020304" pitchFamily="18" charset="0"/>
              </a:rPr>
              <a:t>El inspector de aeronavegabilidad en coordinación con el inspector de aviónica, son los responsables primarios de las autorizaciones del programa de gestión de la MEL si el solicitante lo ha desarrollado en el MCM. El inspector de aeronavegabilidad trabajará junto con el IPO y el inspector de aviónica y otro personal que estuviera asignado a la aprobación de este programa. Los solicitantes que no hayan desarrollado el programa de gestión de la MEL no tendrán derecho a solicitar extensiones a los items MEL que se establecen en dicho programa.</a:t>
            </a: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endParaRPr lang="es-PE" altLang="es-PE" sz="1800" smtClean="0">
              <a:solidFill>
                <a:srgbClr val="000000"/>
              </a:solidFill>
              <a:latin typeface="Times New Roman" panose="02020603050405020304" pitchFamily="18" charset="0"/>
              <a:cs typeface="Times New Roman" panose="02020603050405020304" pitchFamily="18" charset="0"/>
            </a:endParaRPr>
          </a:p>
          <a:p>
            <a:pPr marL="342900" indent="-342900" algn="just" eaLnBrk="1" hangingPunct="1">
              <a:spcBef>
                <a:spcPts val="600"/>
              </a:spcBef>
              <a:spcAft>
                <a:spcPts val="600"/>
              </a:spcAft>
              <a:buFont typeface="Calibri" panose="020F0502020204030204" pitchFamily="34" charset="0"/>
              <a:buAutoNum type="alphaLcParenR"/>
              <a:tabLst>
                <a:tab pos="342900" algn="l"/>
                <a:tab pos="449263" algn="l"/>
              </a:tabLst>
            </a:pPr>
            <a:r>
              <a:rPr lang="es-PE" altLang="es-PE" smtClean="0">
                <a:solidFill>
                  <a:srgbClr val="000000"/>
                </a:solidFill>
                <a:latin typeface="Arial" panose="020B0604020202020204" pitchFamily="34" charset="0"/>
                <a:cs typeface="Times New Roman" panose="02020603050405020304" pitchFamily="18" charset="0"/>
              </a:rPr>
              <a:t>Determinación del indicador de riesgo (IdR) de acuerdo al estado de implantación de cada requisito reglamentario a los valores pre definidos, de acuerdo a lo siguiente: Alto (2)</a:t>
            </a:r>
            <a:r>
              <a:rPr lang="es-PE" altLang="es-PE" sz="1800" smtClean="0">
                <a:solidFill>
                  <a:srgbClr val="000000"/>
                </a:solidFill>
                <a:latin typeface="Arial" panose="020B0604020202020204" pitchFamily="34" charset="0"/>
                <a:cs typeface="Times New Roman" panose="02020603050405020304" pitchFamily="18" charset="0"/>
              </a:rPr>
              <a:t>, </a:t>
            </a:r>
            <a:r>
              <a:rPr lang="es-PE" altLang="es-PE" smtClean="0">
                <a:solidFill>
                  <a:srgbClr val="000000"/>
                </a:solidFill>
                <a:latin typeface="Arial" panose="020B0604020202020204" pitchFamily="34" charset="0"/>
                <a:cs typeface="Times New Roman" panose="02020603050405020304" pitchFamily="18" charset="0"/>
              </a:rPr>
              <a:t>Medio (1)</a:t>
            </a:r>
            <a:r>
              <a:rPr lang="es-PE" altLang="es-PE" sz="1800" smtClean="0">
                <a:solidFill>
                  <a:srgbClr val="000000"/>
                </a:solidFill>
                <a:latin typeface="Arial" panose="020B0604020202020204" pitchFamily="34" charset="0"/>
                <a:cs typeface="Times New Roman" panose="02020603050405020304" pitchFamily="18" charset="0"/>
              </a:rPr>
              <a:t>, </a:t>
            </a:r>
            <a:r>
              <a:rPr lang="es-PE" altLang="es-PE" smtClean="0">
                <a:solidFill>
                  <a:srgbClr val="000000"/>
                </a:solidFill>
                <a:latin typeface="Arial" panose="020B0604020202020204" pitchFamily="34" charset="0"/>
                <a:cs typeface="Times New Roman" panose="02020603050405020304" pitchFamily="18" charset="0"/>
              </a:rPr>
              <a:t> Bajo (0). Estos valores estarán descritos en la casilla 13 de la lista de verificación, según sean seleccionados.</a:t>
            </a:r>
            <a:endParaRPr lang="es-PE" altLang="es-PE" sz="1800" smtClean="0">
              <a:solidFill>
                <a:srgbClr val="000000"/>
              </a:solidFill>
              <a:latin typeface="Times New Roman" panose="02020603050405020304" pitchFamily="18" charset="0"/>
              <a:cs typeface="Times New Roman" panose="02020603050405020304" pitchFamily="18" charset="0"/>
            </a:endParaRPr>
          </a:p>
          <a:p>
            <a:pPr marL="342900" indent="-342900" algn="just" eaLnBrk="1" hangingPunct="1">
              <a:spcBef>
                <a:spcPts val="600"/>
              </a:spcBef>
              <a:spcAft>
                <a:spcPts val="600"/>
              </a:spcAft>
              <a:tabLst>
                <a:tab pos="342900" algn="l"/>
                <a:tab pos="449263" algn="l"/>
              </a:tabLst>
            </a:pPr>
            <a:endParaRPr lang="es-PE" altLang="es-PE" b="1" smtClean="0">
              <a:solidFill>
                <a:srgbClr val="000000"/>
              </a:solidFill>
              <a:latin typeface="Arial" panose="020B0604020202020204" pitchFamily="34" charset="0"/>
              <a:cs typeface="Times New Roman" panose="02020603050405020304" pitchFamily="18" charset="0"/>
            </a:endParaRPr>
          </a:p>
          <a:p>
            <a:pPr marL="342900" indent="-342900" algn="just" eaLnBrk="1" hangingPunct="1">
              <a:spcBef>
                <a:spcPts val="600"/>
              </a:spcBef>
              <a:spcAft>
                <a:spcPts val="600"/>
              </a:spcAft>
              <a:tabLst>
                <a:tab pos="342900" algn="l"/>
                <a:tab pos="449263" algn="l"/>
              </a:tabLst>
            </a:pPr>
            <a:r>
              <a:rPr lang="es-PE" altLang="es-PE" b="1" smtClean="0">
                <a:solidFill>
                  <a:srgbClr val="000000"/>
                </a:solidFill>
                <a:latin typeface="Arial" panose="020B0604020202020204" pitchFamily="34" charset="0"/>
                <a:cs typeface="Times New Roman" panose="02020603050405020304" pitchFamily="18" charset="0"/>
              </a:rPr>
              <a:t>Nota</a:t>
            </a:r>
            <a:r>
              <a:rPr lang="es-PE" altLang="es-PE" i="1" smtClean="0">
                <a:solidFill>
                  <a:srgbClr val="000000"/>
                </a:solidFill>
                <a:latin typeface="Arial" panose="020B0604020202020204" pitchFamily="34" charset="0"/>
                <a:cs typeface="Times New Roman" panose="02020603050405020304" pitchFamily="18" charset="0"/>
              </a:rPr>
              <a:t>: El solicitante de una aeronave que tiene autorizado el uso de un MEL aprobado podría tener también la autoridad para utilizar una autorización continua para aprobar por única vez (una sola vez) una extensión a los intervalos de reparación a los diferidos de categoría B y C, siempre que se haya desarrollado en el MCM un programa de gestión de la MEL. Estas autorizaciones de extensión no son extensivas para los items MEL de categoría A y D.</a:t>
            </a:r>
            <a:endParaRPr lang="es-PE" altLang="es-PE" sz="2400" smtClean="0">
              <a:solidFill>
                <a:srgbClr val="000000"/>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tabLst>
                <a:tab pos="342900" algn="l"/>
                <a:tab pos="449263" algn="l"/>
              </a:tabLst>
            </a:pPr>
            <a:endParaRPr lang="es-PE" altLang="es-PE" smtClean="0">
              <a:solidFill>
                <a:srgbClr val="000000"/>
              </a:solidFill>
            </a:endParaRPr>
          </a:p>
          <a:p>
            <a:pPr marL="342900" indent="-342900" algn="just" eaLnBrk="1" hangingPunct="1">
              <a:spcBef>
                <a:spcPct val="0"/>
              </a:spcBef>
              <a:tabLst>
                <a:tab pos="342900" algn="l"/>
                <a:tab pos="449263" algn="l"/>
              </a:tabLst>
            </a:pPr>
            <a:endParaRPr lang="es-PE" altLang="es-PE"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68B902C-1E59-4446-BCCD-86492BCE2E56}"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70877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defRPr/>
            </a:pPr>
            <a:r>
              <a:rPr lang="es-PE" altLang="es-PE" dirty="0" smtClean="0"/>
              <a:t>3.18.2.8	El personal de la AAC asignado al explotador debe tener en cuenta lo siguiente:</a:t>
            </a:r>
          </a:p>
          <a:p>
            <a:pPr algn="just" eaLnBrk="1" hangingPunct="1">
              <a:spcBef>
                <a:spcPct val="0"/>
              </a:spcBef>
              <a:defRPr/>
            </a:pPr>
            <a:endParaRPr lang="es-PE" altLang="es-PE" dirty="0" smtClean="0"/>
          </a:p>
          <a:p>
            <a:pPr marL="228600" indent="-228600" algn="just" eaLnBrk="1" hangingPunct="1">
              <a:spcBef>
                <a:spcPct val="0"/>
              </a:spcBef>
              <a:buFontTx/>
              <a:buAutoNum type="alphaLcParenR"/>
              <a:defRPr/>
            </a:pPr>
            <a:r>
              <a:rPr lang="es-PE" altLang="es-PE" dirty="0" smtClean="0"/>
              <a:t>Debe documentar la evidencia del abuso que el solicitante ha venido efectuando, para ello en el MCM se establecerá que se considera un abuso que afecta este privilegio; y</a:t>
            </a:r>
          </a:p>
          <a:p>
            <a:pPr marL="228600" indent="-228600" algn="just" eaLnBrk="1" hangingPunct="1">
              <a:spcBef>
                <a:spcPct val="0"/>
              </a:spcBef>
              <a:buFontTx/>
              <a:buAutoNum type="alphaLcParenR"/>
              <a:defRPr/>
            </a:pPr>
            <a:endParaRPr lang="es-PE" altLang="es-PE" dirty="0" smtClean="0"/>
          </a:p>
          <a:p>
            <a:pPr marL="228600" indent="-228600" algn="just" eaLnBrk="1" hangingPunct="1">
              <a:spcBef>
                <a:spcPct val="0"/>
              </a:spcBef>
              <a:buFontTx/>
              <a:buAutoNum type="alphaLcParenR"/>
              <a:defRPr/>
            </a:pPr>
            <a:r>
              <a:rPr lang="es-PE" altLang="es-PE" dirty="0" smtClean="0"/>
              <a:t>El responsable de seguridad operacional dispondrá a los inspectores del explotador (IPO e IPM) que efectúen la enmienda del MCM y retiren este programa de gestión del MEL del MCM;</a:t>
            </a:r>
          </a:p>
          <a:p>
            <a:pPr algn="just" eaLnBrk="1" hangingPunct="1">
              <a:spcBef>
                <a:spcPct val="0"/>
              </a:spcBef>
              <a:defRPr/>
            </a:pPr>
            <a:endParaRPr lang="es-PE" altLang="es-PE" dirty="0" smtClean="0"/>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2EB57FC-8753-4FF0-A617-097F22D9F442}"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27058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defRPr/>
            </a:pPr>
            <a:r>
              <a:rPr lang="es-PE" altLang="es-PE" dirty="0" smtClean="0"/>
              <a:t>3.18.3	</a:t>
            </a:r>
            <a:r>
              <a:rPr lang="es-PE" altLang="es-PE" b="1" dirty="0" smtClean="0"/>
              <a:t>Conducción de operaciones con ítems inoperativos</a:t>
            </a:r>
            <a:r>
              <a:rPr lang="es-PE" altLang="es-PE" dirty="0" smtClean="0"/>
              <a:t>. Todo el personal debe entender claramente los requisitos reglamentarios asociados con la conducción de operaciones con items inoperativos:</a:t>
            </a:r>
          </a:p>
          <a:p>
            <a:pPr algn="just" eaLnBrk="1" hangingPunct="1">
              <a:spcBef>
                <a:spcPct val="0"/>
              </a:spcBef>
              <a:defRPr/>
            </a:pPr>
            <a:endParaRPr lang="es-PE" altLang="es-PE" dirty="0" smtClean="0"/>
          </a:p>
          <a:p>
            <a:pPr algn="just" eaLnBrk="1" hangingPunct="1">
              <a:spcBef>
                <a:spcPct val="0"/>
              </a:spcBef>
              <a:defRPr/>
            </a:pPr>
            <a:r>
              <a:rPr lang="es-PE" altLang="es-PE" dirty="0" smtClean="0"/>
              <a:t>3.18.3.1.	</a:t>
            </a:r>
            <a:r>
              <a:rPr lang="es-PE" altLang="es-PE" b="1" dirty="0" smtClean="0"/>
              <a:t>Aplicabilidad de la MEL</a:t>
            </a:r>
            <a:r>
              <a:rPr lang="es-PE" altLang="es-PE" dirty="0" smtClean="0"/>
              <a:t>, la MEL puede ser aplicada a un ítem MEL recientemente identificado como inoperativo hasta antes del despegue (take off) de la aeronave. El despegue está definido como el acto de comenzar un vuelo en el cual una aeronave es acelerada desde el estado de reposo a la de vuelo. Para los efectos de la MEL, esto se traduce para el punto en el cual el piloto físicamente empieza a aplicar potencia para iniciar el despegue o se despega de la superficie.</a:t>
            </a:r>
          </a:p>
          <a:p>
            <a:pPr algn="just" eaLnBrk="1" hangingPunct="1">
              <a:spcBef>
                <a:spcPct val="0"/>
              </a:spcBef>
              <a:defRPr/>
            </a:pPr>
            <a:endParaRPr lang="es-PE" altLang="es-PE" dirty="0" smtClean="0"/>
          </a:p>
          <a:p>
            <a:pPr algn="just" eaLnBrk="1" hangingPunct="1">
              <a:spcBef>
                <a:spcPct val="0"/>
              </a:spcBef>
              <a:defRPr/>
            </a:pPr>
            <a:r>
              <a:rPr lang="es-PE" altLang="es-PE" dirty="0" smtClean="0"/>
              <a:t>3.18.3.2.	</a:t>
            </a:r>
            <a:r>
              <a:rPr lang="es-PE" altLang="es-PE" b="1" dirty="0" smtClean="0"/>
              <a:t>Falla de un ítem después del despacho de la rampa o puerta de despacho (gate), durante el remolque (push-back), taxeo y antes del despegue (take off)</a:t>
            </a:r>
            <a:r>
              <a:rPr lang="es-PE" altLang="es-PE" dirty="0" smtClean="0"/>
              <a:t>. Los inspectores asignado al solicitante deben asegurarse que el solicitante haya desarrollado en el programa de gestión de la MEL las políticas y procedimientos requeridos para:</a:t>
            </a:r>
          </a:p>
          <a:p>
            <a:pPr algn="just" eaLnBrk="1" hangingPunct="1">
              <a:spcBef>
                <a:spcPct val="0"/>
              </a:spcBef>
              <a:defRPr/>
            </a:pPr>
            <a:endParaRPr lang="es-PE" altLang="es-PE" dirty="0" smtClean="0"/>
          </a:p>
          <a:p>
            <a:pPr marL="228600" indent="-228600" algn="just" eaLnBrk="1" hangingPunct="1">
              <a:spcBef>
                <a:spcPct val="0"/>
              </a:spcBef>
              <a:buFontTx/>
              <a:buAutoNum type="arabicParenR"/>
              <a:defRPr/>
            </a:pPr>
            <a:r>
              <a:rPr lang="es-PE" altLang="es-PE" dirty="0" smtClean="0"/>
              <a:t>Establecer que las fallas de items que ocurren después de que la aeronave sale del área de la rampa o puerta de despacho, remolque, taxeo, y antes del despegue, se establezcan procedimientos en la MEL para que el ítem que requiera la inspección del personal de mantenimiento, el despegue esté prohibido hasta completarse la inspección necesaria.</a:t>
            </a:r>
          </a:p>
          <a:p>
            <a:pPr marL="228600" indent="-228600" algn="just" eaLnBrk="1" hangingPunct="1">
              <a:spcBef>
                <a:spcPct val="0"/>
              </a:spcBef>
              <a:buFontTx/>
              <a:buAutoNum type="arabicParenR"/>
              <a:defRPr/>
            </a:pPr>
            <a:endParaRPr lang="es-PE" altLang="es-PE" dirty="0" smtClean="0"/>
          </a:p>
          <a:p>
            <a:pPr marL="228600" indent="-228600" algn="just" eaLnBrk="1" hangingPunct="1">
              <a:spcBef>
                <a:spcPct val="0"/>
              </a:spcBef>
              <a:buFontTx/>
              <a:buAutoNum type="arabicParenR"/>
              <a:defRPr/>
            </a:pPr>
            <a:r>
              <a:rPr lang="es-PE" altLang="es-PE" dirty="0" smtClean="0"/>
              <a:t>Asegurarse que una aeronave no despegue con un ítem inoperativo hasta que el proceso de diferido de la MEL se haya completado.</a:t>
            </a:r>
          </a:p>
          <a:p>
            <a:pPr marL="228600" indent="-228600" algn="just" eaLnBrk="1" hangingPunct="1">
              <a:spcBef>
                <a:spcPct val="0"/>
              </a:spcBef>
              <a:buFontTx/>
              <a:buAutoNum type="arabicParenR"/>
              <a:defRPr/>
            </a:pPr>
            <a:endParaRPr lang="es-PE" altLang="es-PE" dirty="0" smtClean="0"/>
          </a:p>
          <a:p>
            <a:pPr algn="just" eaLnBrk="1" hangingPunct="1">
              <a:spcBef>
                <a:spcPct val="0"/>
              </a:spcBef>
              <a:defRPr/>
            </a:pPr>
            <a:r>
              <a:rPr lang="es-PE" altLang="es-PE" dirty="0" smtClean="0"/>
              <a:t>3.18.3.3.	</a:t>
            </a:r>
            <a:r>
              <a:rPr lang="es-PE" altLang="es-PE" b="1" dirty="0" smtClean="0"/>
              <a:t>Falla de ítem después del despegue</a:t>
            </a:r>
            <a:r>
              <a:rPr lang="es-PE" altLang="es-PE" dirty="0" smtClean="0"/>
              <a:t>. El MEL no aplica para los items que fallan después del despegue. Las tripulaciones de vuelo manejaran los items con falla de acuerdo con lo que establezca el manual de vuelo de la aeronave (AFM) y los procedimientos aprobados del solicitante. Sin embargo, la falla de cualquier ítem.</a:t>
            </a:r>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C903F2D-FAD0-43A3-A928-383CEBE3002A}"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66419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lstStyle/>
          <a:p>
            <a:pPr marL="228600" indent="-228600" eaLnBrk="1" hangingPunct="1">
              <a:buFontTx/>
              <a:buAutoNum type="arabicPeriod" startAt="4"/>
              <a:defRPr/>
            </a:pPr>
            <a:r>
              <a:rPr lang="es-PE" b="1" dirty="0" smtClean="0">
                <a:solidFill>
                  <a:prstClr val="black"/>
                </a:solidFill>
              </a:rPr>
              <a:t>Esquema del formato de la MEL</a:t>
            </a:r>
          </a:p>
          <a:p>
            <a:pPr marL="228600" indent="-228600" eaLnBrk="1" hangingPunct="1">
              <a:buFontTx/>
              <a:buAutoNum type="arabicPeriod" startAt="4"/>
              <a:defRPr/>
            </a:pPr>
            <a:endParaRPr lang="es-PE" dirty="0" smtClean="0">
              <a:solidFill>
                <a:prstClr val="black"/>
              </a:solidFill>
            </a:endParaRPr>
          </a:p>
          <a:p>
            <a:pPr algn="just" eaLnBrk="1" hangingPunct="1">
              <a:defRPr/>
            </a:pPr>
            <a:r>
              <a:rPr lang="es-PE" dirty="0" smtClean="0">
                <a:solidFill>
                  <a:prstClr val="black"/>
                </a:solidFill>
              </a:rPr>
              <a:t>Los solicitantes pueden copiar el formato del esquema del MMEL a su MEL. El solicitante podrá también personalizar su formato MEL siempre que el formato no sea menos restrictivo que la MMEL. El formato del MMEL contiene 8 secciones. El MEL siempre deberá incluir seis (6) de esas secciones. Las ocho (8) secciones son las siguientes, cada sección opcional y requerida estará identificada:</a:t>
            </a:r>
          </a:p>
          <a:p>
            <a:pPr algn="just" eaLnBrk="1" hangingPunct="1">
              <a:defRPr/>
            </a:pPr>
            <a:endParaRPr lang="es-PE" dirty="0" smtClean="0">
              <a:solidFill>
                <a:prstClr val="black"/>
              </a:solidFill>
            </a:endParaRPr>
          </a:p>
          <a:p>
            <a:pPr algn="just" eaLnBrk="1" hangingPunct="1">
              <a:defRPr/>
            </a:pPr>
            <a:r>
              <a:rPr lang="es-PE" dirty="0" smtClean="0">
                <a:solidFill>
                  <a:prstClr val="black"/>
                </a:solidFill>
              </a:rPr>
              <a:t>Nota: El solicitante podrá incluir secciones de información adicional en adición a las que se mencionarán.</a:t>
            </a:r>
          </a:p>
          <a:p>
            <a:pPr algn="just" eaLnBrk="1" hangingPunct="1">
              <a:defRPr/>
            </a:pPr>
            <a:endParaRPr lang="es-PE" dirty="0" smtClean="0">
              <a:solidFill>
                <a:prstClr val="black"/>
              </a:solidFill>
            </a:endParaRPr>
          </a:p>
          <a:p>
            <a:pPr marL="228600" indent="-228600" algn="just" eaLnBrk="1" hangingPunct="1">
              <a:buFontTx/>
              <a:buAutoNum type="alphaUcPeriod"/>
              <a:defRPr/>
            </a:pPr>
            <a:r>
              <a:rPr lang="es-PE" b="1" dirty="0" smtClean="0">
                <a:solidFill>
                  <a:prstClr val="black"/>
                </a:solidFill>
              </a:rPr>
              <a:t>Página de portada (Cover) (opcional). </a:t>
            </a:r>
            <a:r>
              <a:rPr lang="es-PE" dirty="0" smtClean="0">
                <a:solidFill>
                  <a:prstClr val="black"/>
                </a:solidFill>
              </a:rPr>
              <a:t>El formato de portada e información podría ser el mismo que la del MMEL. Si una página de portada es utilizada, esta deberá contener la revisión del MMEL en la que se basó el desarrollo de la MEL. El solicitante podrá incluir información adicional en la página de control para proporcionar flexibilidad y funciones de aprobación adicional.</a:t>
            </a:r>
          </a:p>
          <a:p>
            <a:pPr marL="228600" indent="-228600" algn="just" eaLnBrk="1" hangingPunct="1">
              <a:buFontTx/>
              <a:buAutoNum type="alphaUcPeriod"/>
              <a:defRPr/>
            </a:pPr>
            <a:endParaRPr lang="es-PE" dirty="0" smtClean="0">
              <a:solidFill>
                <a:prstClr val="black"/>
              </a:solidFill>
            </a:endParaRPr>
          </a:p>
          <a:p>
            <a:pPr marL="228600" indent="-228600" algn="just" eaLnBrk="1" hangingPunct="1">
              <a:buFontTx/>
              <a:buAutoNum type="alphaUcPeriod"/>
              <a:defRPr/>
            </a:pPr>
            <a:r>
              <a:rPr lang="es-PE" b="1" dirty="0" smtClean="0">
                <a:solidFill>
                  <a:prstClr val="black"/>
                </a:solidFill>
              </a:rPr>
              <a:t>Tabla de contenido (requerido). </a:t>
            </a:r>
            <a:r>
              <a:rPr lang="es-PE" dirty="0" smtClean="0">
                <a:solidFill>
                  <a:prstClr val="black"/>
                </a:solidFill>
              </a:rPr>
              <a:t>La tabla de contenido es un lista de todas las páginas de la MEL por título y la correspondiente identificación de la página. El formato varia debido a las preferencias del formateo del solicitante.</a:t>
            </a:r>
          </a:p>
          <a:p>
            <a:pPr marL="228600" indent="-228600" algn="just" eaLnBrk="1" hangingPunct="1">
              <a:buFontTx/>
              <a:buAutoNum type="alphaUcPeriod"/>
              <a:defRPr/>
            </a:pPr>
            <a:endParaRPr lang="es-PE" dirty="0" smtClean="0">
              <a:solidFill>
                <a:prstClr val="black"/>
              </a:solidFill>
            </a:endParaRPr>
          </a:p>
          <a:p>
            <a:pPr marL="228600" indent="-228600" algn="just" eaLnBrk="1" hangingPunct="1">
              <a:buFontTx/>
              <a:buAutoNum type="alphaUcPeriod"/>
              <a:defRPr/>
            </a:pPr>
            <a:r>
              <a:rPr lang="es-PE" b="1" dirty="0" smtClean="0">
                <a:solidFill>
                  <a:prstClr val="black"/>
                </a:solidFill>
              </a:rPr>
              <a:t>El registro de revisiones (requerido). </a:t>
            </a:r>
            <a:r>
              <a:rPr lang="es-PE" dirty="0" smtClean="0">
                <a:solidFill>
                  <a:prstClr val="black"/>
                </a:solidFill>
              </a:rPr>
              <a:t>Este registro contiene la identificación de la revisión (usualmente un número) y la fecha de la revisión. También puede contener una lista de páginas revisadas, un casillero para las iniciales de la persona responsable de los cambios y mejoras adicionales para el uso por el solicitante. El formato varía de acuerdo a la preferencia del solicitante.</a:t>
            </a:r>
          </a:p>
          <a:p>
            <a:pPr marL="228600" indent="-228600" algn="just" eaLnBrk="1" hangingPunct="1">
              <a:buFontTx/>
              <a:buAutoNum type="alphaUcPeriod"/>
              <a:defRPr/>
            </a:pPr>
            <a:endParaRPr lang="es-PE" dirty="0" smtClean="0">
              <a:solidFill>
                <a:prstClr val="black"/>
              </a:solidFill>
            </a:endParaRPr>
          </a:p>
          <a:p>
            <a:pPr marL="228600" indent="-228600" algn="just" eaLnBrk="1" hangingPunct="1">
              <a:buFontTx/>
              <a:buAutoNum type="alphaUcPeriod" startAt="4"/>
              <a:defRPr/>
            </a:pPr>
            <a:r>
              <a:rPr lang="es-PE" b="1" dirty="0" smtClean="0">
                <a:solidFill>
                  <a:prstClr val="black"/>
                </a:solidFill>
              </a:rPr>
              <a:t>Definiciones (requerido). </a:t>
            </a:r>
            <a:r>
              <a:rPr lang="es-PE" dirty="0" smtClean="0">
                <a:solidFill>
                  <a:prstClr val="black"/>
                </a:solidFill>
              </a:rPr>
              <a:t>No todas las definiciones de la MMEL están obligadas a estar en la MEL del solicitante, ya que algunas están relacionadas con cuestiones de formato, tipos de aeronaves específicas y determinados tipos de operaciones. Algunas partes de una definición de la MMEL podrían ser editadas y/o no requeridas, pero la intención de la definición debe ser la misma y no puede ser menos restrictiva que la MMEL. Las definiciones de los términos utilizados en la MMEL y la MEL se encuentran en la Carta de política de la MMEL (MMEL Policy Letter) (PL) – 025. Todas las PL pueden ser encontradas dentro de la página web del Sistema de Gestión de la información de los Estándares de Vuelo (FSIMS) bajo las publicaciones activas MMEL &amp; AEG Guidance Documents.</a:t>
            </a:r>
          </a:p>
          <a:p>
            <a:pPr marL="228600" indent="-228600" algn="just" eaLnBrk="1" hangingPunct="1">
              <a:buFontTx/>
              <a:buAutoNum type="alphaUcPeriod" startAt="4"/>
              <a:defRPr/>
            </a:pPr>
            <a:endParaRPr lang="es-PE" dirty="0" smtClean="0">
              <a:solidFill>
                <a:prstClr val="black"/>
              </a:solidFill>
            </a:endParaRPr>
          </a:p>
          <a:p>
            <a:pPr marL="228600" indent="-228600" algn="just" eaLnBrk="1" hangingPunct="1">
              <a:buFontTx/>
              <a:buAutoNum type="alphaUcPeriod" startAt="4"/>
              <a:defRPr/>
            </a:pPr>
            <a:r>
              <a:rPr lang="es-PE" b="1" dirty="0" smtClean="0">
                <a:solidFill>
                  <a:prstClr val="black"/>
                </a:solidFill>
              </a:rPr>
              <a:t>Preámbulo (requerido). </a:t>
            </a:r>
            <a:r>
              <a:rPr lang="es-PE" dirty="0" smtClean="0">
                <a:solidFill>
                  <a:prstClr val="black"/>
                </a:solidFill>
              </a:rPr>
              <a:t>El preámbulo de la MMEL debe ser reproducido textualmente en cada MEL, sin ninguna modificación, utilizando los requisitos de las políticas que se encuentran en la página FAA MMEL PLs.</a:t>
            </a:r>
          </a:p>
          <a:p>
            <a:pPr algn="just" eaLnBrk="1" hangingPunct="1">
              <a:defRPr/>
            </a:pPr>
            <a:endParaRPr lang="es-PE" dirty="0" smtClean="0">
              <a:solidFill>
                <a:prstClr val="black"/>
              </a:solidFill>
            </a:endParaRPr>
          </a:p>
          <a:p>
            <a:pPr lvl="1" algn="just" eaLnBrk="1" hangingPunct="1">
              <a:defRPr/>
            </a:pPr>
            <a:r>
              <a:rPr lang="es-PE" dirty="0" smtClean="0">
                <a:solidFill>
                  <a:prstClr val="black"/>
                </a:solidFill>
              </a:rPr>
              <a:t>Nota: Los solicitantes que conducen operaciones bajo el reglamento LAR 121 y 135 utilizaran el preámbulo contenido en el MMEL PL-034.</a:t>
            </a:r>
          </a:p>
          <a:p>
            <a:pPr algn="just" eaLnBrk="1" hangingPunct="1">
              <a:defRPr/>
            </a:pPr>
            <a:endParaRPr lang="es-PE" dirty="0" smtClean="0">
              <a:solidFill>
                <a:prstClr val="black"/>
              </a:solidFill>
            </a:endParaRPr>
          </a:p>
          <a:p>
            <a:pPr marL="228600" indent="-228600" algn="just" eaLnBrk="1" hangingPunct="1">
              <a:buFontTx/>
              <a:buAutoNum type="alphaUcPeriod" startAt="6"/>
              <a:defRPr/>
            </a:pPr>
            <a:r>
              <a:rPr lang="es-PE" b="1" dirty="0" smtClean="0">
                <a:solidFill>
                  <a:prstClr val="black"/>
                </a:solidFill>
              </a:rPr>
              <a:t>Página de control. (requerido). </a:t>
            </a:r>
            <a:r>
              <a:rPr lang="es-PE" dirty="0" smtClean="0">
                <a:solidFill>
                  <a:prstClr val="black"/>
                </a:solidFill>
              </a:rPr>
              <a:t>La página de control se utiliza para hacer el seguimiento de la situación de la MEL e incluye un registro del estado de revisión o la fecha de cada página del MEL del solicitante. También puede ser utilizado como un medio de transmitir aprobación de la AAC a la MEL. Como mínimo, la página de control debe contener: </a:t>
            </a:r>
          </a:p>
          <a:p>
            <a:pPr marL="228600" indent="-228600" algn="just" eaLnBrk="1" hangingPunct="1">
              <a:buFontTx/>
              <a:buAutoNum type="alphaUcPeriod" startAt="6"/>
              <a:defRPr/>
            </a:pPr>
            <a:endParaRPr lang="es-PE" dirty="0" smtClean="0">
              <a:solidFill>
                <a:prstClr val="black"/>
              </a:solidFill>
            </a:endParaRPr>
          </a:p>
          <a:p>
            <a:pPr marL="685800" lvl="1" indent="-228600" algn="just" eaLnBrk="1" hangingPunct="1">
              <a:buFontTx/>
              <a:buAutoNum type="arabicParenR"/>
              <a:defRPr/>
            </a:pPr>
            <a:r>
              <a:rPr lang="es-PE" dirty="0" smtClean="0">
                <a:solidFill>
                  <a:prstClr val="black"/>
                </a:solidFill>
              </a:rPr>
              <a:t>El nombre del solicitante;</a:t>
            </a:r>
          </a:p>
          <a:p>
            <a:pPr marL="685800" lvl="1" indent="-228600" algn="just" eaLnBrk="1" hangingPunct="1">
              <a:buFontTx/>
              <a:buAutoNum type="arabicParenR"/>
              <a:defRPr/>
            </a:pPr>
            <a:r>
              <a:rPr lang="es-PE" dirty="0" smtClean="0">
                <a:solidFill>
                  <a:prstClr val="black"/>
                </a:solidFill>
              </a:rPr>
              <a:t>Un listado de todas las páginas en el MEL (incluyendo la fecha de cada página y su número o número de revisión);</a:t>
            </a:r>
          </a:p>
          <a:p>
            <a:pPr marL="685800" lvl="1" indent="-228600" algn="just" eaLnBrk="1" hangingPunct="1">
              <a:buFontTx/>
              <a:buAutoNum type="arabicParenR"/>
              <a:defRPr/>
            </a:pPr>
            <a:r>
              <a:rPr lang="es-PE" dirty="0" smtClean="0">
                <a:solidFill>
                  <a:prstClr val="black"/>
                </a:solidFill>
              </a:rPr>
              <a:t>El número de revisión de la MMEL en que se basa la MEL; y</a:t>
            </a:r>
          </a:p>
          <a:p>
            <a:pPr marL="685800" lvl="1" indent="-228600" algn="just" eaLnBrk="1" hangingPunct="1">
              <a:buFontTx/>
              <a:buAutoNum type="arabicParenR"/>
              <a:defRPr/>
            </a:pPr>
            <a:r>
              <a:rPr lang="es-PE" dirty="0" smtClean="0">
                <a:solidFill>
                  <a:prstClr val="black"/>
                </a:solidFill>
              </a:rPr>
              <a:t>Un casillero para la firma del IPO (sólo necesario si esta página se utiliza como medio de transporte de la aprobación de la AAC de la MEL).</a:t>
            </a:r>
          </a:p>
          <a:p>
            <a:pPr marL="228600" indent="-228600" algn="just" eaLnBrk="1" hangingPunct="1">
              <a:buFontTx/>
              <a:buAutoNum type="arabicParenR"/>
              <a:defRPr/>
            </a:pPr>
            <a:endParaRPr lang="es-PE" dirty="0" smtClean="0">
              <a:solidFill>
                <a:prstClr val="black"/>
              </a:solidFill>
            </a:endParaRPr>
          </a:p>
          <a:p>
            <a:pPr marL="228600" indent="-228600" algn="just" eaLnBrk="1" hangingPunct="1">
              <a:buFontTx/>
              <a:buAutoNum type="alphaUcPeriod" startAt="7"/>
              <a:defRPr/>
            </a:pPr>
            <a:r>
              <a:rPr lang="es-PE" b="1" dirty="0" smtClean="0">
                <a:solidFill>
                  <a:prstClr val="black"/>
                </a:solidFill>
              </a:rPr>
              <a:t>Página de cambios resaltantes (Highlights) (opcional)</a:t>
            </a:r>
            <a:r>
              <a:rPr lang="es-PE" dirty="0" smtClean="0">
                <a:solidFill>
                  <a:prstClr val="black"/>
                </a:solidFill>
              </a:rPr>
              <a:t>, Esta página contiene un resumen de los cambios realizados por el solicitante en cada revisión.</a:t>
            </a:r>
          </a:p>
          <a:p>
            <a:pPr marL="228600" indent="-228600" algn="just" eaLnBrk="1" hangingPunct="1">
              <a:buFontTx/>
              <a:buAutoNum type="alphaUcPeriod" startAt="7"/>
              <a:defRPr/>
            </a:pPr>
            <a:endParaRPr lang="es-PE" dirty="0" smtClean="0">
              <a:solidFill>
                <a:prstClr val="black"/>
              </a:solidFill>
            </a:endParaRPr>
          </a:p>
          <a:p>
            <a:pPr marL="228600" indent="-228600" algn="just" eaLnBrk="1" hangingPunct="1">
              <a:buFontTx/>
              <a:buAutoNum type="alphaUcPeriod" startAt="7"/>
              <a:defRPr/>
            </a:pPr>
            <a:r>
              <a:rPr lang="es-PE" b="1" dirty="0" smtClean="0">
                <a:solidFill>
                  <a:prstClr val="black"/>
                </a:solidFill>
              </a:rPr>
              <a:t>Sección de códigos ATA de la MMEL (requerido). </a:t>
            </a:r>
            <a:r>
              <a:rPr lang="es-PE" dirty="0" smtClean="0">
                <a:solidFill>
                  <a:prstClr val="black"/>
                </a:solidFill>
              </a:rPr>
              <a:t>Cada MEL debe contener las secciones codificadas de las ATA de la MMEL.</a:t>
            </a:r>
          </a:p>
          <a:p>
            <a:pPr algn="just" eaLnBrk="1" hangingPunct="1">
              <a:defRPr/>
            </a:pPr>
            <a:endParaRPr lang="es-PE" dirty="0">
              <a:solidFill>
                <a:prstClr val="black"/>
              </a:solidFill>
            </a:endParaRPr>
          </a:p>
        </p:txBody>
      </p:sp>
      <p:sp>
        <p:nvSpPr>
          <p:cNvPr id="4" name="3 Marcador de número de diapositiva"/>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413191C-46B5-41C5-83D5-AB1C45597CF2}"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3368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hangingPunct="1">
              <a:buFontTx/>
              <a:buAutoNum type="arabicPeriod" startAt="5"/>
              <a:defRPr/>
            </a:pPr>
            <a:r>
              <a:rPr lang="es-PE" b="1" dirty="0" smtClean="0"/>
              <a:t>Lista de verificación</a:t>
            </a:r>
          </a:p>
          <a:p>
            <a:pPr marL="228600" indent="-228600" algn="just" eaLnBrk="1" hangingPunct="1">
              <a:buFontTx/>
              <a:buAutoNum type="arabicPeriod" startAt="5"/>
              <a:defRPr/>
            </a:pPr>
            <a:endParaRPr lang="es-PE" dirty="0" smtClean="0"/>
          </a:p>
          <a:p>
            <a:pPr algn="just" eaLnBrk="1" hangingPunct="1">
              <a:defRPr/>
            </a:pPr>
            <a:r>
              <a:rPr lang="es-PE" dirty="0" smtClean="0"/>
              <a:t>	Cada inspector deberá utilizar la Lista de verificación LV121/135-I-7-MIA referenciada en el Apéndice B del MIA en la fase de preparación de la inspección, considerando como referencia para el tema contenido en este capítulo. El inspector puede utilizar como documentación de soporte de la evaluación la MMEL, las Policy Letter (FAA) cuando sea aplicable, los reglamentos referidos a la MEL y el MCM. </a:t>
            </a:r>
          </a:p>
          <a:p>
            <a:pPr algn="just" eaLnBrk="1" hangingPunct="1">
              <a:defRPr/>
            </a:pPr>
            <a:endParaRPr lang="es-PE"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0B0688C-4CE7-4573-9DF9-7E266599213D}"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17821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hangingPunct="1">
              <a:buFontTx/>
              <a:buAutoNum type="arabicPeriod" startAt="2"/>
              <a:defRPr/>
            </a:pPr>
            <a:r>
              <a:rPr lang="es-PE" b="1" dirty="0" smtClean="0">
                <a:solidFill>
                  <a:prstClr val="black"/>
                </a:solidFill>
              </a:rPr>
              <a:t>Evaluación de la MEL de un solicitante de un AOC</a:t>
            </a:r>
          </a:p>
          <a:p>
            <a:pPr marL="228600" indent="-228600" algn="just" eaLnBrk="1" hangingPunct="1">
              <a:buFontTx/>
              <a:buAutoNum type="arabicPeriod" startAt="2"/>
              <a:defRPr/>
            </a:pPr>
            <a:endParaRPr lang="es-PE" b="1" dirty="0" smtClean="0">
              <a:solidFill>
                <a:prstClr val="black"/>
              </a:solidFill>
            </a:endParaRPr>
          </a:p>
          <a:p>
            <a:pPr algn="just" eaLnBrk="1" hangingPunct="1">
              <a:defRPr/>
            </a:pPr>
            <a:r>
              <a:rPr lang="es-PE" dirty="0" smtClean="0">
                <a:solidFill>
                  <a:prstClr val="black"/>
                </a:solidFill>
              </a:rPr>
              <a:t>2.1	</a:t>
            </a:r>
            <a:r>
              <a:rPr lang="es-PE" b="1" dirty="0" smtClean="0">
                <a:solidFill>
                  <a:prstClr val="black"/>
                </a:solidFill>
              </a:rPr>
              <a:t>Implementación de la lista de equipo mínimo (MEL)</a:t>
            </a:r>
            <a:r>
              <a:rPr lang="es-PE" dirty="0" smtClean="0">
                <a:solidFill>
                  <a:prstClr val="black"/>
                </a:solidFill>
              </a:rPr>
              <a:t>.- El inspector de aeronavegabilidad deberá evaluar  la implementación y el contenido de la MEL que haya sido desarrollado de acuerdo a la MMEL aprobada por el Estado de diseño. El detalle de los aspectos a evaluar se encuentra en los Ítems 121/135-I-7-1 y 121/135-I-7-2 de la Lista de verificación LV121/135-I-7-MIA.</a:t>
            </a:r>
          </a:p>
          <a:p>
            <a:pPr algn="just" eaLnBrk="1" hangingPunct="1">
              <a:defRPr/>
            </a:pPr>
            <a:endParaRPr lang="es-PE" dirty="0" smtClean="0">
              <a:solidFill>
                <a:prstClr val="black"/>
              </a:solidFill>
            </a:endParaRPr>
          </a:p>
          <a:p>
            <a:pPr algn="just" eaLnBrk="1" hangingPunct="1">
              <a:defRPr/>
            </a:pPr>
            <a:r>
              <a:rPr lang="es-PE" dirty="0" smtClean="0">
                <a:solidFill>
                  <a:prstClr val="black"/>
                </a:solidFill>
              </a:rPr>
              <a:t>2.2	</a:t>
            </a:r>
            <a:r>
              <a:rPr lang="es-PE" b="1" dirty="0" smtClean="0">
                <a:solidFill>
                  <a:prstClr val="black"/>
                </a:solidFill>
              </a:rPr>
              <a:t>Realización de operaciones con instrumentos y equipos inoperativos</a:t>
            </a:r>
            <a:r>
              <a:rPr lang="es-PE" dirty="0" smtClean="0">
                <a:solidFill>
                  <a:prstClr val="black"/>
                </a:solidFill>
              </a:rPr>
              <a:t>.- El inspector debe verificar que la MEL cuente con procedimientos para realizar operaciones con instrumentos y equipos inoperativos. El detalle de los aspectos a evaluar se encuentra en los Ítems 121/135-I-7-3 y 121/135-I-7-4 de la Lista de verificación LV121/135-I-7-MIA.</a:t>
            </a:r>
          </a:p>
          <a:p>
            <a:pPr algn="just" eaLnBrk="1" hangingPunct="1">
              <a:defRPr/>
            </a:pPr>
            <a:endParaRPr lang="es-PE" dirty="0" smtClean="0">
              <a:solidFill>
                <a:prstClr val="black"/>
              </a:solidFill>
            </a:endParaRPr>
          </a:p>
          <a:p>
            <a:pPr algn="just" eaLnBrk="1" hangingPunct="1">
              <a:defRPr/>
            </a:pPr>
            <a:r>
              <a:rPr lang="es-PE" dirty="0" smtClean="0">
                <a:solidFill>
                  <a:prstClr val="black"/>
                </a:solidFill>
              </a:rPr>
              <a:t>2.3	</a:t>
            </a:r>
            <a:r>
              <a:rPr lang="es-PE" b="1" dirty="0" smtClean="0">
                <a:solidFill>
                  <a:prstClr val="black"/>
                </a:solidFill>
              </a:rPr>
              <a:t>Manual de control de mantenimiento</a:t>
            </a:r>
            <a:r>
              <a:rPr lang="es-PE" dirty="0" smtClean="0">
                <a:solidFill>
                  <a:prstClr val="black"/>
                </a:solidFill>
              </a:rPr>
              <a:t>.- El inspector debe verificar que el MCM cuente con procedimientos para el despacho con ítems inoperativos. El detalle de los aspectos a evaluar se encuentra en el Ítem 121/135-I-7-5 de la Lista de verificación LV121/135-I-7-MIA.</a:t>
            </a:r>
          </a:p>
          <a:p>
            <a:pPr algn="just" eaLnBrk="1" hangingPunct="1">
              <a:defRPr/>
            </a:pPr>
            <a:endParaRPr lang="es-PE" dirty="0" smtClean="0">
              <a:solidFill>
                <a:prstClr val="black"/>
              </a:solidFill>
            </a:endParaRPr>
          </a:p>
          <a:p>
            <a:pPr algn="just" eaLnBrk="1" hangingPunct="1">
              <a:defRPr/>
            </a:pPr>
            <a:r>
              <a:rPr lang="es-PE" dirty="0" smtClean="0">
                <a:solidFill>
                  <a:prstClr val="black"/>
                </a:solidFill>
              </a:rPr>
              <a:t>2.4	</a:t>
            </a:r>
            <a:r>
              <a:rPr lang="es-PE" b="1" dirty="0" smtClean="0">
                <a:solidFill>
                  <a:prstClr val="black"/>
                </a:solidFill>
              </a:rPr>
              <a:t>Programa de gestión de la MEL</a:t>
            </a:r>
            <a:r>
              <a:rPr lang="es-PE" dirty="0" smtClean="0">
                <a:solidFill>
                  <a:prstClr val="black"/>
                </a:solidFill>
              </a:rPr>
              <a:t>.- El inspector debe verificar que el MCM contenga el programa de gestión de la MEL en el cual se establezcan los procesos a seguir por el personal del solicitante en caso de requerir extensión de un ítem MEL. El detalle de los aspectos a evaluar se encuentra en el ítem 121/135-I-7-6 de la lista de verificación LV121/135-I-7-MIA.</a:t>
            </a:r>
          </a:p>
          <a:p>
            <a:pPr algn="just" eaLnBrk="1" hangingPunct="1">
              <a:defRPr/>
            </a:pPr>
            <a:endParaRPr lang="es-PE" dirty="0" smtClean="0">
              <a:solidFill>
                <a:prstClr val="black"/>
              </a:solidFill>
            </a:endParaRPr>
          </a:p>
          <a:p>
            <a:pPr eaLnBrk="1" fontAlgn="auto" hangingPunct="1">
              <a:spcBef>
                <a:spcPts val="0"/>
              </a:spcBef>
              <a:spcAft>
                <a:spcPts val="0"/>
              </a:spcAft>
              <a:defRPr/>
            </a:pPr>
            <a:endParaRPr lang="es-PE" dirty="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9F7C7D1-85A7-49D2-8720-2B6E468C3FA4}"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21111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hangingPunct="1">
              <a:buFontTx/>
              <a:buAutoNum type="arabicPeriod" startAt="3"/>
              <a:defRPr/>
            </a:pPr>
            <a:r>
              <a:rPr lang="es-PE" b="1" dirty="0" smtClean="0"/>
              <a:t>Resultado</a:t>
            </a:r>
          </a:p>
          <a:p>
            <a:pPr marL="228600" indent="-228600" algn="just" eaLnBrk="1" hangingPunct="1">
              <a:buFontTx/>
              <a:buAutoNum type="arabicPeriod" startAt="3"/>
              <a:defRPr/>
            </a:pPr>
            <a:endParaRPr lang="es-PE" b="1" dirty="0" smtClean="0"/>
          </a:p>
          <a:p>
            <a:pPr algn="just" eaLnBrk="1" hangingPunct="1">
              <a:defRPr/>
            </a:pPr>
            <a:r>
              <a:rPr lang="es-PE" dirty="0" smtClean="0"/>
              <a:t>3.1	El inspector de operaciones asignado en coordinación con el personal de aeronavegabilidad debe revisar completamente la MEL presentada por el solicitante de servicios aéreos, analizar los resultados y determinar si dicha MEL cumple con la MMEL y los requisitos del LAR.</a:t>
            </a:r>
          </a:p>
          <a:p>
            <a:pPr algn="just" eaLnBrk="1" hangingPunct="1">
              <a:defRPr/>
            </a:pPr>
            <a:r>
              <a:rPr lang="es-PE" dirty="0" smtClean="0"/>
              <a:t>3.1	Si se hallan deficiencias durante la revisión y evaluación de la MEL, se informará con la definición del indicador de riesgo del resultado de la inspección del cumplimiento de los requisitos reglamentarios  al jefe del equipo de certificación (JEC) o al inspector de operaciones asignado, quien lo pondrá en conocimiento del solicitante de la aprobación de la MEL.</a:t>
            </a:r>
          </a:p>
          <a:p>
            <a:pPr algn="just" eaLnBrk="1" hangingPunct="1">
              <a:defRPr/>
            </a:pPr>
            <a:endParaRPr lang="es-PE"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C6EE684-0EF7-444C-92E1-D0798FC962B2}"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22326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startAt="4"/>
              <a:defRPr/>
            </a:pPr>
            <a:r>
              <a:rPr lang="es-PE" b="1" dirty="0" smtClean="0"/>
              <a:t>Aprobación</a:t>
            </a:r>
          </a:p>
          <a:p>
            <a:pPr marL="228600" indent="-228600" algn="just" eaLnBrk="1" fontAlgn="auto" hangingPunct="1">
              <a:spcBef>
                <a:spcPts val="0"/>
              </a:spcBef>
              <a:spcAft>
                <a:spcPts val="0"/>
              </a:spcAft>
              <a:buFontTx/>
              <a:buAutoNum type="arabicPeriod" startAt="4"/>
              <a:defRPr/>
            </a:pPr>
            <a:endParaRPr lang="es-PE" dirty="0" smtClean="0"/>
          </a:p>
          <a:p>
            <a:pPr algn="just" eaLnBrk="1" fontAlgn="auto" hangingPunct="1">
              <a:spcBef>
                <a:spcPts val="0"/>
              </a:spcBef>
              <a:spcAft>
                <a:spcPts val="0"/>
              </a:spcAft>
              <a:defRPr/>
            </a:pPr>
            <a:r>
              <a:rPr lang="es-PE" dirty="0" smtClean="0"/>
              <a:t>4.1	Los resultados obtenidos de la evaluación al cumplimiento de los requisitos reglamentarios relacionados con la MEL producen como consecuencia la aprobación de este documento por la AAC del Estado del explotador.</a:t>
            </a:r>
          </a:p>
          <a:p>
            <a:pPr algn="just" eaLnBrk="1" fontAlgn="auto" hangingPunct="1">
              <a:spcBef>
                <a:spcPts val="0"/>
              </a:spcBef>
              <a:spcAft>
                <a:spcPts val="0"/>
              </a:spcAft>
              <a:defRPr/>
            </a:pPr>
            <a:endParaRPr lang="es-PE" dirty="0" smtClean="0"/>
          </a:p>
          <a:p>
            <a:pPr algn="just" eaLnBrk="1" fontAlgn="auto" hangingPunct="1">
              <a:spcBef>
                <a:spcPts val="0"/>
              </a:spcBef>
              <a:spcAft>
                <a:spcPts val="0"/>
              </a:spcAft>
              <a:defRPr/>
            </a:pPr>
            <a:r>
              <a:rPr lang="es-PE" dirty="0" smtClean="0"/>
              <a:t>4.2	Una vez concluida la etapa de revisión del programa, se enviará una carta con las constataciones al solicitante de la aprobación de la MEL. Cuando todos los requisitos para la aprobación de la MEL hayan sido cumplidos se entregará este documento aprobado al solicitante. </a:t>
            </a:r>
          </a:p>
          <a:p>
            <a:pPr algn="just" eaLnBrk="1" fontAlgn="auto" hangingPunct="1">
              <a:spcBef>
                <a:spcPts val="0"/>
              </a:spcBef>
              <a:spcAft>
                <a:spcPts val="0"/>
              </a:spcAft>
              <a:defRPr/>
            </a:pPr>
            <a:endParaRPr lang="es-PE" dirty="0" smtClean="0"/>
          </a:p>
          <a:p>
            <a:pPr algn="just" eaLnBrk="1" fontAlgn="auto" hangingPunct="1">
              <a:spcBef>
                <a:spcPts val="0"/>
              </a:spcBef>
              <a:spcAft>
                <a:spcPts val="0"/>
              </a:spcAft>
              <a:defRPr/>
            </a:pPr>
            <a:r>
              <a:rPr lang="es-PE" dirty="0" smtClean="0"/>
              <a:t>4.3	El inspector de operaciones recepcionará todos los documentos cursados por el solicitante  y procederá al archivo en los registros de la AAC.</a:t>
            </a:r>
          </a:p>
          <a:p>
            <a:pPr algn="just" eaLnBrk="1" fontAlgn="auto" hangingPunct="1">
              <a:spcBef>
                <a:spcPts val="0"/>
              </a:spcBef>
              <a:spcAft>
                <a:spcPts val="0"/>
              </a:spcAft>
              <a:defRPr/>
            </a:pPr>
            <a:endParaRPr lang="es-PE"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C450EE-5551-4FC8-935B-EF5ADC46013C}"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8378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startAt="3"/>
              <a:defRPr/>
            </a:pPr>
            <a:r>
              <a:rPr lang="es-PE" b="1" dirty="0" smtClean="0"/>
              <a:t>Generalidades.</a:t>
            </a:r>
          </a:p>
          <a:p>
            <a:pPr marL="228600" indent="-228600" algn="just" eaLnBrk="1" fontAlgn="auto" hangingPunct="1">
              <a:spcBef>
                <a:spcPts val="0"/>
              </a:spcBef>
              <a:spcAft>
                <a:spcPts val="0"/>
              </a:spcAft>
              <a:buFontTx/>
              <a:buAutoNum type="arabicPeriod" startAt="3"/>
              <a:defRPr/>
            </a:pPr>
            <a:endParaRPr lang="es-PE" dirty="0" smtClean="0"/>
          </a:p>
          <a:p>
            <a:pPr algn="just" eaLnBrk="1" fontAlgn="auto" hangingPunct="1">
              <a:spcBef>
                <a:spcPts val="0"/>
              </a:spcBef>
              <a:spcAft>
                <a:spcPts val="0"/>
              </a:spcAft>
              <a:defRPr/>
            </a:pPr>
            <a:r>
              <a:rPr lang="es-PE" dirty="0" smtClean="0"/>
              <a:t>3.1	La experiencia de la industria aeronáutica ha demostrado que con los niveles de redundancia o respaldo existentes en las aeronaves, la operación con ciertos sistemas o equipos inoperativos puede mantener niveles de seguridad aceptables bajo ciertas condiciones y limitaciones. Por este motivo en los reglamentos de operación permiten la autorización de una MEL haciendo uso de las condiciones y limitaciones apropiadas, proporcionando una mejora en la confiabilidad de las programaciones de vuelo y la utilización de la aeronave, con un equivalente nivel de seguridad de vuelo. Sin una MEL aprobada, los equipos inoperativos impedirían a la aeronave volar hasta que se reemplacen o reparen.</a:t>
            </a:r>
          </a:p>
          <a:p>
            <a:pPr algn="just" eaLnBrk="1" fontAlgn="auto" hangingPunct="1">
              <a:spcBef>
                <a:spcPts val="0"/>
              </a:spcBef>
              <a:spcAft>
                <a:spcPts val="0"/>
              </a:spcAft>
              <a:defRPr/>
            </a:pPr>
            <a:endParaRPr lang="es-PE" dirty="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125B787-59DA-4FAF-A4DE-3E2F28DF0DA1}"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2068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startAt="3"/>
              <a:defRPr/>
            </a:pPr>
            <a:r>
              <a:rPr lang="es-PE" b="1" dirty="0" smtClean="0"/>
              <a:t>Generalidades.</a:t>
            </a:r>
          </a:p>
          <a:p>
            <a:pPr marL="228600" indent="-228600" algn="just" eaLnBrk="1" fontAlgn="auto" hangingPunct="1">
              <a:spcBef>
                <a:spcPts val="0"/>
              </a:spcBef>
              <a:spcAft>
                <a:spcPts val="0"/>
              </a:spcAft>
              <a:buFontTx/>
              <a:buAutoNum type="arabicPeriod" startAt="3"/>
              <a:defRPr/>
            </a:pPr>
            <a:endParaRPr lang="es-PE" dirty="0" smtClean="0"/>
          </a:p>
          <a:p>
            <a:pPr algn="just" eaLnBrk="1" fontAlgn="auto" hangingPunct="1">
              <a:spcBef>
                <a:spcPts val="0"/>
              </a:spcBef>
              <a:spcAft>
                <a:spcPts val="0"/>
              </a:spcAft>
              <a:defRPr/>
            </a:pPr>
            <a:r>
              <a:rPr lang="es-PE" dirty="0" smtClean="0"/>
              <a:t>3.1	La experiencia de la industria aeronáutica ha demostrado que con los niveles de redundancia o respaldo existentes en las aeronaves, la operación con ciertos sistemas o equipos inoperativos puede mantener niveles de seguridad aceptables bajo ciertas condiciones y limitaciones. Por este motivo en los reglamentos de operación permiten la autorización de una MEL haciendo uso de las condiciones y limitaciones apropiadas, proporcionando una mejora en la confiabilidad de las programaciones de vuelo y la utilización de la aeronave, con un equivalente nivel de seguridad de vuelo. Sin una MEL aprobada, los equipos inoperativos impedirían a la aeronave volar hasta que se reemplacen o reparen.</a:t>
            </a:r>
          </a:p>
          <a:p>
            <a:pPr algn="just" eaLnBrk="1" fontAlgn="auto" hangingPunct="1">
              <a:spcBef>
                <a:spcPts val="0"/>
              </a:spcBef>
              <a:spcAft>
                <a:spcPts val="0"/>
              </a:spcAft>
              <a:defRPr/>
            </a:pPr>
            <a:endParaRPr lang="es-PE" dirty="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9CA10A5-1488-4D59-9653-2737C3856265}"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245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startAt="3"/>
              <a:defRPr/>
            </a:pPr>
            <a:r>
              <a:rPr lang="es-PE" b="1" dirty="0" smtClean="0">
                <a:solidFill>
                  <a:prstClr val="black"/>
                </a:solidFill>
              </a:rPr>
              <a:t>Generalidades.</a:t>
            </a:r>
          </a:p>
          <a:p>
            <a:pPr eaLnBrk="1" fontAlgn="auto" hangingPunct="1">
              <a:spcBef>
                <a:spcPts val="0"/>
              </a:spcBef>
              <a:spcAft>
                <a:spcPts val="0"/>
              </a:spcAft>
              <a:defRPr/>
            </a:pPr>
            <a:endParaRPr lang="es-PE" dirty="0" smtClean="0"/>
          </a:p>
          <a:p>
            <a:pPr eaLnBrk="1" fontAlgn="auto" hangingPunct="1">
              <a:spcBef>
                <a:spcPts val="0"/>
              </a:spcBef>
              <a:spcAft>
                <a:spcPts val="0"/>
              </a:spcAft>
              <a:defRPr/>
            </a:pPr>
            <a:r>
              <a:rPr lang="es-PE" dirty="0" smtClean="0"/>
              <a:t>3.2	El organismo responsable del diseño de tipo de la aeronave conjuntamente con el  estado de diseño para dicho tipo de aeronave, desarrolla y publica una lista maestra de equipo mínimo (MMEL) en favor de optimizar la utilización de las aeronaves, permitiendo el despacho de ellas bajo ciertas condiciones y limitaciones cuando éstas se encuentran con ciertos equipos o sistemas inoperativos, manteniendo los niveles de seguridad aceptables. La MMEL no incluye las partes y sistemas mayores de la aeronave que se consideran esenciales para vuelo y que evidentemente deben estar operativas al momento del despacho de la aeronave. La MMEL actualizada, describe una variedad de equipamiento aplicable al modelo de aeronave y es usada como un punto de partida en el desarrollo y revisión de la MEL del solicitante de forma individual.</a:t>
            </a:r>
            <a:endParaRPr lang="es-PE" dirty="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E1FDA44-5DBB-4A09-A456-20D9D804A845}"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7368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startAt="3"/>
              <a:defRPr/>
            </a:pPr>
            <a:r>
              <a:rPr lang="es-PE" b="1" dirty="0" smtClean="0">
                <a:solidFill>
                  <a:prstClr val="black"/>
                </a:solidFill>
              </a:rPr>
              <a:t>Generalidades.</a:t>
            </a:r>
          </a:p>
          <a:p>
            <a:pPr algn="just" eaLnBrk="1" fontAlgn="auto" hangingPunct="1">
              <a:spcBef>
                <a:spcPts val="0"/>
              </a:spcBef>
              <a:spcAft>
                <a:spcPts val="0"/>
              </a:spcAft>
              <a:defRPr/>
            </a:pPr>
            <a:endParaRPr lang="es-PE" dirty="0" smtClean="0"/>
          </a:p>
          <a:p>
            <a:pPr algn="just" eaLnBrk="1" fontAlgn="auto" hangingPunct="1">
              <a:spcBef>
                <a:spcPts val="0"/>
              </a:spcBef>
              <a:spcAft>
                <a:spcPts val="0"/>
              </a:spcAft>
              <a:defRPr/>
            </a:pPr>
            <a:r>
              <a:rPr lang="es-PE" dirty="0" smtClean="0"/>
              <a:t>3.3	Los solicitantes que deseen tener la opción de realizar el despacho de sus aeronaves con determinados equipos o sistemas inoperativos deben poseer una MEL aprobada por la AAC del Estado del explotador, para cada una de sus aeronaves o grupo de ellas identificado por número de serie, modelo, y matrícula, basado en la MMEL y en el LAR específico bajo el cual están operando.</a:t>
            </a:r>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49B6127-77E4-4EF0-84BA-40BA8B9C6191}"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04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lgn="just" eaLnBrk="1" fontAlgn="auto" hangingPunct="1">
              <a:spcBef>
                <a:spcPts val="0"/>
              </a:spcBef>
              <a:spcAft>
                <a:spcPts val="0"/>
              </a:spcAft>
              <a:buFontTx/>
              <a:buAutoNum type="arabicPeriod" startAt="3"/>
              <a:defRPr/>
            </a:pPr>
            <a:r>
              <a:rPr lang="es-PE" b="1" dirty="0" smtClean="0">
                <a:solidFill>
                  <a:prstClr val="black"/>
                </a:solidFill>
              </a:rPr>
              <a:t>Generalidades.</a:t>
            </a:r>
          </a:p>
          <a:p>
            <a:pPr algn="just" eaLnBrk="1" fontAlgn="auto" hangingPunct="1">
              <a:spcBef>
                <a:spcPts val="0"/>
              </a:spcBef>
              <a:spcAft>
                <a:spcPts val="0"/>
              </a:spcAft>
              <a:defRPr/>
            </a:pPr>
            <a:endParaRPr lang="es-PE" dirty="0" smtClean="0">
              <a:solidFill>
                <a:prstClr val="black"/>
              </a:solidFill>
            </a:endParaRPr>
          </a:p>
          <a:p>
            <a:pPr algn="just" eaLnBrk="1" fontAlgn="auto" hangingPunct="1">
              <a:spcBef>
                <a:spcPts val="0"/>
              </a:spcBef>
              <a:spcAft>
                <a:spcPts val="0"/>
              </a:spcAft>
              <a:defRPr/>
            </a:pPr>
            <a:r>
              <a:rPr lang="es-PE" dirty="0" smtClean="0">
                <a:solidFill>
                  <a:prstClr val="black"/>
                </a:solidFill>
              </a:rPr>
              <a:t>3.4	La MMEL no puede ser utilizada como una MEL para realizar despachos con equipos o sistemas inoperativos.</a:t>
            </a:r>
          </a:p>
          <a:p>
            <a:pPr algn="just" eaLnBrk="1" fontAlgn="auto" hangingPunct="1">
              <a:spcBef>
                <a:spcPts val="0"/>
              </a:spcBef>
              <a:spcAft>
                <a:spcPts val="0"/>
              </a:spcAft>
              <a:defRPr/>
            </a:pPr>
            <a:endParaRPr lang="es-PE" dirty="0" smtClean="0">
              <a:solidFill>
                <a:prstClr val="black"/>
              </a:solidFill>
            </a:endParaRPr>
          </a:p>
          <a:p>
            <a:pPr algn="just" eaLnBrk="1" fontAlgn="auto" hangingPunct="1">
              <a:spcBef>
                <a:spcPts val="0"/>
              </a:spcBef>
              <a:spcAft>
                <a:spcPts val="0"/>
              </a:spcAft>
              <a:defRPr/>
            </a:pPr>
            <a:endParaRPr lang="es-PE" dirty="0"/>
          </a:p>
        </p:txBody>
      </p:sp>
      <p:sp>
        <p:nvSpPr>
          <p:cNvPr id="93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F25760-4293-41C4-802A-157E23BDD805}"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98974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just" eaLnBrk="1" fontAlgn="auto" hangingPunct="1">
              <a:spcBef>
                <a:spcPts val="0"/>
              </a:spcBef>
              <a:spcAft>
                <a:spcPts val="0"/>
              </a:spcAft>
              <a:defRPr/>
            </a:pPr>
            <a:r>
              <a:rPr lang="es-PE" dirty="0" smtClean="0"/>
              <a:t>3.5	La MEL es un documento conjunto de operaciones y mantenimiento, preparado por un solicitante con el fin de:</a:t>
            </a:r>
          </a:p>
          <a:p>
            <a:pPr algn="just" eaLnBrk="1" fontAlgn="auto" hangingPunct="1">
              <a:spcBef>
                <a:spcPts val="0"/>
              </a:spcBef>
              <a:spcAft>
                <a:spcPts val="0"/>
              </a:spcAft>
              <a:defRPr/>
            </a:pPr>
            <a:endParaRPr lang="es-PE" dirty="0" smtClean="0"/>
          </a:p>
          <a:p>
            <a:pPr marL="228600" indent="-228600" algn="just" eaLnBrk="1" fontAlgn="auto" hangingPunct="1">
              <a:spcBef>
                <a:spcPts val="0"/>
              </a:spcBef>
              <a:spcAft>
                <a:spcPts val="0"/>
              </a:spcAft>
              <a:buFontTx/>
              <a:buAutoNum type="alphaLcParenR"/>
              <a:defRPr/>
            </a:pPr>
            <a:r>
              <a:rPr lang="es-PE" dirty="0" smtClean="0"/>
              <a:t>Identificar el equipo mínimo y las condiciones para realizar la operación en forma segura.</a:t>
            </a:r>
          </a:p>
          <a:p>
            <a:pPr marL="228600" indent="-228600" algn="just" eaLnBrk="1" fontAlgn="auto" hangingPunct="1">
              <a:spcBef>
                <a:spcPts val="0"/>
              </a:spcBef>
              <a:spcAft>
                <a:spcPts val="0"/>
              </a:spcAft>
              <a:buFontTx/>
              <a:buAutoNum type="alphaLcParenR"/>
              <a:defRPr/>
            </a:pPr>
            <a:r>
              <a:rPr lang="es-PE" dirty="0" smtClean="0"/>
              <a:t>definir los procedimientos operacionales necesarios para mantener el nivel requerido de seguridad; y</a:t>
            </a:r>
          </a:p>
          <a:p>
            <a:pPr marL="228600" indent="-228600" algn="just" eaLnBrk="1" fontAlgn="auto" hangingPunct="1">
              <a:spcBef>
                <a:spcPts val="0"/>
              </a:spcBef>
              <a:spcAft>
                <a:spcPts val="0"/>
              </a:spcAft>
              <a:buFontTx/>
              <a:buAutoNum type="alphaLcParenR"/>
              <a:defRPr/>
            </a:pPr>
            <a:r>
              <a:rPr lang="es-PE" dirty="0" smtClean="0"/>
              <a:t>definir los procedimientos de mantenimiento necesarias para mantener el nivel requerido de seguridad operacional.</a:t>
            </a:r>
          </a:p>
          <a:p>
            <a:pPr algn="just" eaLnBrk="1" fontAlgn="auto" hangingPunct="1">
              <a:spcBef>
                <a:spcPts val="0"/>
              </a:spcBef>
              <a:spcAft>
                <a:spcPts val="0"/>
              </a:spcAft>
              <a:defRPr/>
            </a:pPr>
            <a:endParaRPr lang="es-PE" dirty="0"/>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CCCC0A-4E26-4DCA-839F-FDEB321E4C8C}" type="slidenum">
              <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s-P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07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82850697"/>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755543" y="6598883"/>
            <a:ext cx="179087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GAJAH ANNUAL REPORT 2015   |   </a:t>
            </a:r>
            <a:fld id="{787DD2D5-D173-4229-A292-AAF743518B89}"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2"/>
          <p:cNvSpPr>
            <a:spLocks noGrp="1"/>
          </p:cNvSpPr>
          <p:nvPr>
            <p:ph type="pic" sz="quarter" idx="10"/>
          </p:nvPr>
        </p:nvSpPr>
        <p:spPr>
          <a:xfrm>
            <a:off x="609602" y="518583"/>
            <a:ext cx="11582401" cy="5746750"/>
          </a:xfrm>
        </p:spPr>
        <p:txBody>
          <a:bodyPr rtlCol="0">
            <a:normAutofit/>
          </a:bodyPr>
          <a:lstStyle/>
          <a:p>
            <a:pPr lvl="0"/>
            <a:endParaRPr lang="en-US" noProof="0" dirty="0"/>
          </a:p>
        </p:txBody>
      </p:sp>
    </p:spTree>
    <p:extLst>
      <p:ext uri="{BB962C8B-B14F-4D97-AF65-F5344CB8AC3E}">
        <p14:creationId xmlns:p14="http://schemas.microsoft.com/office/powerpoint/2010/main" val="1099150663"/>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755543" y="6598883"/>
            <a:ext cx="179087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GAJAH ANNUAL REPORT 2015   |   </a:t>
            </a:r>
            <a:fld id="{1E07309B-B60C-4F4B-8198-EE645AEC5995}"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2"/>
          <p:cNvSpPr>
            <a:spLocks noGrp="1"/>
          </p:cNvSpPr>
          <p:nvPr>
            <p:ph type="pic" sz="quarter" idx="10"/>
          </p:nvPr>
        </p:nvSpPr>
        <p:spPr>
          <a:xfrm>
            <a:off x="-2117" y="518583"/>
            <a:ext cx="11582401" cy="5746750"/>
          </a:xfrm>
        </p:spPr>
        <p:txBody>
          <a:bodyPr rtlCol="0">
            <a:normAutofit/>
          </a:bodyPr>
          <a:lstStyle/>
          <a:p>
            <a:pPr lvl="0"/>
            <a:endParaRPr lang="en-US" noProof="0" dirty="0"/>
          </a:p>
        </p:txBody>
      </p:sp>
    </p:spTree>
    <p:extLst>
      <p:ext uri="{BB962C8B-B14F-4D97-AF65-F5344CB8AC3E}">
        <p14:creationId xmlns:p14="http://schemas.microsoft.com/office/powerpoint/2010/main" val="4209062300"/>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755543" y="6598883"/>
            <a:ext cx="179087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GAJAH ANNUAL REPORT 2015   |   </a:t>
            </a:r>
            <a:fld id="{D769FFB8-CEB9-4A62-B980-A2AFB794BD0A}"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2"/>
          <p:cNvSpPr>
            <a:spLocks noGrp="1"/>
          </p:cNvSpPr>
          <p:nvPr>
            <p:ph type="pic" sz="quarter" idx="10"/>
          </p:nvPr>
        </p:nvSpPr>
        <p:spPr>
          <a:xfrm>
            <a:off x="-2117" y="518583"/>
            <a:ext cx="12194117" cy="5746750"/>
          </a:xfrm>
        </p:spPr>
        <p:txBody>
          <a:bodyPr rtlCol="0">
            <a:normAutofit/>
          </a:bodyPr>
          <a:lstStyle/>
          <a:p>
            <a:pPr lvl="0"/>
            <a:endParaRPr lang="en-US" noProof="0"/>
          </a:p>
        </p:txBody>
      </p:sp>
    </p:spTree>
    <p:extLst>
      <p:ext uri="{BB962C8B-B14F-4D97-AF65-F5344CB8AC3E}">
        <p14:creationId xmlns:p14="http://schemas.microsoft.com/office/powerpoint/2010/main" val="4236547722"/>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rtlCol="0">
            <a:normAutofit/>
          </a:bodyPr>
          <a:lstStyle>
            <a:lvl1pPr marL="0" indent="0">
              <a:buNone/>
              <a:defRPr/>
            </a:lvl1pPr>
          </a:lstStyle>
          <a:p>
            <a:pPr lvl="0"/>
            <a:endParaRPr lang="en-US" noProof="0"/>
          </a:p>
        </p:txBody>
      </p:sp>
    </p:spTree>
    <p:extLst>
      <p:ext uri="{BB962C8B-B14F-4D97-AF65-F5344CB8AC3E}">
        <p14:creationId xmlns:p14="http://schemas.microsoft.com/office/powerpoint/2010/main" val="646248284"/>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p:nvPr>
        </p:nvSpPr>
        <p:spPr>
          <a:xfrm>
            <a:off x="61105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5" name="Picture Placeholder 2"/>
          <p:cNvSpPr>
            <a:spLocks noGrp="1"/>
          </p:cNvSpPr>
          <p:nvPr>
            <p:ph type="pic" sz="quarter" idx="33"/>
          </p:nvPr>
        </p:nvSpPr>
        <p:spPr>
          <a:xfrm>
            <a:off x="61105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6" name="Picture Placeholder 2"/>
          <p:cNvSpPr>
            <a:spLocks noGrp="1"/>
          </p:cNvSpPr>
          <p:nvPr>
            <p:ph type="pic" sz="quarter" idx="34"/>
          </p:nvPr>
        </p:nvSpPr>
        <p:spPr>
          <a:xfrm>
            <a:off x="61105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7" name="Picture Placeholder 2"/>
          <p:cNvSpPr>
            <a:spLocks noGrp="1"/>
          </p:cNvSpPr>
          <p:nvPr>
            <p:ph type="pic" sz="quarter" idx="35"/>
          </p:nvPr>
        </p:nvSpPr>
        <p:spPr>
          <a:xfrm>
            <a:off x="61105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8" name="Picture Placeholder 2"/>
          <p:cNvSpPr>
            <a:spLocks noGrp="1"/>
          </p:cNvSpPr>
          <p:nvPr>
            <p:ph type="pic" sz="quarter" idx="36"/>
          </p:nvPr>
        </p:nvSpPr>
        <p:spPr>
          <a:xfrm>
            <a:off x="61105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9" name="Picture Placeholder 2"/>
          <p:cNvSpPr>
            <a:spLocks noGrp="1"/>
          </p:cNvSpPr>
          <p:nvPr>
            <p:ph type="pic" sz="quarter" idx="37"/>
          </p:nvPr>
        </p:nvSpPr>
        <p:spPr>
          <a:xfrm>
            <a:off x="7478592"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0" name="Picture Placeholder 2"/>
          <p:cNvSpPr>
            <a:spLocks noGrp="1"/>
          </p:cNvSpPr>
          <p:nvPr>
            <p:ph type="pic" sz="quarter" idx="38"/>
          </p:nvPr>
        </p:nvSpPr>
        <p:spPr>
          <a:xfrm>
            <a:off x="7478592"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1" name="Picture Placeholder 2"/>
          <p:cNvSpPr>
            <a:spLocks noGrp="1"/>
          </p:cNvSpPr>
          <p:nvPr>
            <p:ph type="pic" sz="quarter" idx="39"/>
          </p:nvPr>
        </p:nvSpPr>
        <p:spPr>
          <a:xfrm>
            <a:off x="7478592"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2" name="Picture Placeholder 2"/>
          <p:cNvSpPr>
            <a:spLocks noGrp="1"/>
          </p:cNvSpPr>
          <p:nvPr>
            <p:ph type="pic" sz="quarter" idx="40"/>
          </p:nvPr>
        </p:nvSpPr>
        <p:spPr>
          <a:xfrm>
            <a:off x="7478592"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3" name="Picture Placeholder 2"/>
          <p:cNvSpPr>
            <a:spLocks noGrp="1"/>
          </p:cNvSpPr>
          <p:nvPr>
            <p:ph type="pic" sz="quarter" idx="41"/>
          </p:nvPr>
        </p:nvSpPr>
        <p:spPr>
          <a:xfrm>
            <a:off x="7478592"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4" name="Picture Placeholder 2"/>
          <p:cNvSpPr>
            <a:spLocks noGrp="1"/>
          </p:cNvSpPr>
          <p:nvPr>
            <p:ph type="pic" sz="quarter" idx="42"/>
          </p:nvPr>
        </p:nvSpPr>
        <p:spPr>
          <a:xfrm>
            <a:off x="8846659"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5" name="Picture Placeholder 2"/>
          <p:cNvSpPr>
            <a:spLocks noGrp="1"/>
          </p:cNvSpPr>
          <p:nvPr>
            <p:ph type="pic" sz="quarter" idx="43"/>
          </p:nvPr>
        </p:nvSpPr>
        <p:spPr>
          <a:xfrm>
            <a:off x="8846659"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6" name="Picture Placeholder 2"/>
          <p:cNvSpPr>
            <a:spLocks noGrp="1"/>
          </p:cNvSpPr>
          <p:nvPr>
            <p:ph type="pic" sz="quarter" idx="44"/>
          </p:nvPr>
        </p:nvSpPr>
        <p:spPr>
          <a:xfrm>
            <a:off x="8846659"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7" name="Picture Placeholder 2"/>
          <p:cNvSpPr>
            <a:spLocks noGrp="1"/>
          </p:cNvSpPr>
          <p:nvPr>
            <p:ph type="pic" sz="quarter" idx="45"/>
          </p:nvPr>
        </p:nvSpPr>
        <p:spPr>
          <a:xfrm>
            <a:off x="8846659"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8" name="Picture Placeholder 2"/>
          <p:cNvSpPr>
            <a:spLocks noGrp="1"/>
          </p:cNvSpPr>
          <p:nvPr>
            <p:ph type="pic" sz="quarter" idx="46"/>
          </p:nvPr>
        </p:nvSpPr>
        <p:spPr>
          <a:xfrm>
            <a:off x="8846659"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9" name="Picture Placeholder 2"/>
          <p:cNvSpPr>
            <a:spLocks noGrp="1"/>
          </p:cNvSpPr>
          <p:nvPr>
            <p:ph type="pic" sz="quarter" idx="47"/>
          </p:nvPr>
        </p:nvSpPr>
        <p:spPr>
          <a:xfrm>
            <a:off x="102147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0" name="Picture Placeholder 2"/>
          <p:cNvSpPr>
            <a:spLocks noGrp="1"/>
          </p:cNvSpPr>
          <p:nvPr>
            <p:ph type="pic" sz="quarter" idx="48"/>
          </p:nvPr>
        </p:nvSpPr>
        <p:spPr>
          <a:xfrm>
            <a:off x="102147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1" name="Picture Placeholder 2"/>
          <p:cNvSpPr>
            <a:spLocks noGrp="1"/>
          </p:cNvSpPr>
          <p:nvPr>
            <p:ph type="pic" sz="quarter" idx="49"/>
          </p:nvPr>
        </p:nvSpPr>
        <p:spPr>
          <a:xfrm>
            <a:off x="102147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2" name="Picture Placeholder 2"/>
          <p:cNvSpPr>
            <a:spLocks noGrp="1"/>
          </p:cNvSpPr>
          <p:nvPr>
            <p:ph type="pic" sz="quarter" idx="50"/>
          </p:nvPr>
        </p:nvSpPr>
        <p:spPr>
          <a:xfrm>
            <a:off x="102147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3" name="Picture Placeholder 2"/>
          <p:cNvSpPr>
            <a:spLocks noGrp="1"/>
          </p:cNvSpPr>
          <p:nvPr>
            <p:ph type="pic" sz="quarter" idx="51"/>
          </p:nvPr>
        </p:nvSpPr>
        <p:spPr>
          <a:xfrm>
            <a:off x="102147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4" name="Picture Placeholder 2"/>
          <p:cNvSpPr>
            <a:spLocks noGrp="1"/>
          </p:cNvSpPr>
          <p:nvPr>
            <p:ph type="pic" sz="quarter" idx="52"/>
          </p:nvPr>
        </p:nvSpPr>
        <p:spPr>
          <a:xfrm>
            <a:off x="638259"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5" name="Picture Placeholder 2"/>
          <p:cNvSpPr>
            <a:spLocks noGrp="1"/>
          </p:cNvSpPr>
          <p:nvPr>
            <p:ph type="pic" sz="quarter" idx="53"/>
          </p:nvPr>
        </p:nvSpPr>
        <p:spPr>
          <a:xfrm>
            <a:off x="638259"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6" name="Picture Placeholder 2"/>
          <p:cNvSpPr>
            <a:spLocks noGrp="1"/>
          </p:cNvSpPr>
          <p:nvPr>
            <p:ph type="pic" sz="quarter" idx="54"/>
          </p:nvPr>
        </p:nvSpPr>
        <p:spPr>
          <a:xfrm>
            <a:off x="638259"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7" name="Picture Placeholder 2"/>
          <p:cNvSpPr>
            <a:spLocks noGrp="1"/>
          </p:cNvSpPr>
          <p:nvPr>
            <p:ph type="pic" sz="quarter" idx="55"/>
          </p:nvPr>
        </p:nvSpPr>
        <p:spPr>
          <a:xfrm>
            <a:off x="638259"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8" name="Picture Placeholder 2"/>
          <p:cNvSpPr>
            <a:spLocks noGrp="1"/>
          </p:cNvSpPr>
          <p:nvPr>
            <p:ph type="pic" sz="quarter" idx="56"/>
          </p:nvPr>
        </p:nvSpPr>
        <p:spPr>
          <a:xfrm>
            <a:off x="638259"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9" name="Picture Placeholder 2"/>
          <p:cNvSpPr>
            <a:spLocks noGrp="1"/>
          </p:cNvSpPr>
          <p:nvPr>
            <p:ph type="pic" sz="quarter" idx="57"/>
          </p:nvPr>
        </p:nvSpPr>
        <p:spPr>
          <a:xfrm>
            <a:off x="2006325"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0" name="Picture Placeholder 2"/>
          <p:cNvSpPr>
            <a:spLocks noGrp="1"/>
          </p:cNvSpPr>
          <p:nvPr>
            <p:ph type="pic" sz="quarter" idx="58"/>
          </p:nvPr>
        </p:nvSpPr>
        <p:spPr>
          <a:xfrm>
            <a:off x="2006325"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1" name="Picture Placeholder 2"/>
          <p:cNvSpPr>
            <a:spLocks noGrp="1"/>
          </p:cNvSpPr>
          <p:nvPr>
            <p:ph type="pic" sz="quarter" idx="59"/>
          </p:nvPr>
        </p:nvSpPr>
        <p:spPr>
          <a:xfrm>
            <a:off x="2006325"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2" name="Picture Placeholder 2"/>
          <p:cNvSpPr>
            <a:spLocks noGrp="1"/>
          </p:cNvSpPr>
          <p:nvPr>
            <p:ph type="pic" sz="quarter" idx="60"/>
          </p:nvPr>
        </p:nvSpPr>
        <p:spPr>
          <a:xfrm>
            <a:off x="2006325"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3" name="Picture Placeholder 2"/>
          <p:cNvSpPr>
            <a:spLocks noGrp="1"/>
          </p:cNvSpPr>
          <p:nvPr>
            <p:ph type="pic" sz="quarter" idx="61"/>
          </p:nvPr>
        </p:nvSpPr>
        <p:spPr>
          <a:xfrm>
            <a:off x="2006325"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4" name="Picture Placeholder 2"/>
          <p:cNvSpPr>
            <a:spLocks noGrp="1"/>
          </p:cNvSpPr>
          <p:nvPr>
            <p:ph type="pic" sz="quarter" idx="62"/>
          </p:nvPr>
        </p:nvSpPr>
        <p:spPr>
          <a:xfrm>
            <a:off x="3374392"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5" name="Picture Placeholder 2"/>
          <p:cNvSpPr>
            <a:spLocks noGrp="1"/>
          </p:cNvSpPr>
          <p:nvPr>
            <p:ph type="pic" sz="quarter" idx="63"/>
          </p:nvPr>
        </p:nvSpPr>
        <p:spPr>
          <a:xfrm>
            <a:off x="3374392"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6" name="Picture Placeholder 2"/>
          <p:cNvSpPr>
            <a:spLocks noGrp="1"/>
          </p:cNvSpPr>
          <p:nvPr>
            <p:ph type="pic" sz="quarter" idx="64"/>
          </p:nvPr>
        </p:nvSpPr>
        <p:spPr>
          <a:xfrm>
            <a:off x="3374392"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7" name="Picture Placeholder 2"/>
          <p:cNvSpPr>
            <a:spLocks noGrp="1"/>
          </p:cNvSpPr>
          <p:nvPr>
            <p:ph type="pic" sz="quarter" idx="65"/>
          </p:nvPr>
        </p:nvSpPr>
        <p:spPr>
          <a:xfrm>
            <a:off x="3374392"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8" name="Picture Placeholder 2"/>
          <p:cNvSpPr>
            <a:spLocks noGrp="1"/>
          </p:cNvSpPr>
          <p:nvPr>
            <p:ph type="pic" sz="quarter" idx="66"/>
          </p:nvPr>
        </p:nvSpPr>
        <p:spPr>
          <a:xfrm>
            <a:off x="3374392"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59" name="Picture Placeholder 2"/>
          <p:cNvSpPr>
            <a:spLocks noGrp="1"/>
          </p:cNvSpPr>
          <p:nvPr>
            <p:ph type="pic" sz="quarter" idx="67"/>
          </p:nvPr>
        </p:nvSpPr>
        <p:spPr>
          <a:xfrm>
            <a:off x="4742459" y="840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0" name="Picture Placeholder 2"/>
          <p:cNvSpPr>
            <a:spLocks noGrp="1"/>
          </p:cNvSpPr>
          <p:nvPr>
            <p:ph type="pic" sz="quarter" idx="68"/>
          </p:nvPr>
        </p:nvSpPr>
        <p:spPr>
          <a:xfrm>
            <a:off x="4742459" y="1374002"/>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1" name="Picture Placeholder 2"/>
          <p:cNvSpPr>
            <a:spLocks noGrp="1"/>
          </p:cNvSpPr>
          <p:nvPr>
            <p:ph type="pic" sz="quarter" idx="69"/>
          </p:nvPr>
        </p:nvSpPr>
        <p:spPr>
          <a:xfrm>
            <a:off x="4742459" y="2742071"/>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2" name="Picture Placeholder 2"/>
          <p:cNvSpPr>
            <a:spLocks noGrp="1"/>
          </p:cNvSpPr>
          <p:nvPr>
            <p:ph type="pic" sz="quarter" idx="70"/>
          </p:nvPr>
        </p:nvSpPr>
        <p:spPr>
          <a:xfrm>
            <a:off x="4742459" y="411013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3" name="Picture Placeholder 2"/>
          <p:cNvSpPr>
            <a:spLocks noGrp="1"/>
          </p:cNvSpPr>
          <p:nvPr>
            <p:ph type="pic" sz="quarter" idx="71"/>
          </p:nvPr>
        </p:nvSpPr>
        <p:spPr>
          <a:xfrm>
            <a:off x="4742459" y="5481755"/>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76913520"/>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rtlCol="0">
            <a:normAutofit/>
          </a:bodyPr>
          <a:lstStyle/>
          <a:p>
            <a:pPr lvl="0"/>
            <a:endParaRPr lang="en-US" noProof="0" dirty="0"/>
          </a:p>
        </p:txBody>
      </p:sp>
      <p:sp>
        <p:nvSpPr>
          <p:cNvPr id="5" name="Picture Placeholder 7"/>
          <p:cNvSpPr>
            <a:spLocks noGrp="1"/>
          </p:cNvSpPr>
          <p:nvPr>
            <p:ph type="pic" sz="quarter" idx="11"/>
          </p:nvPr>
        </p:nvSpPr>
        <p:spPr>
          <a:xfrm>
            <a:off x="3016482" y="3"/>
            <a:ext cx="3072001" cy="1711897"/>
          </a:xfrm>
        </p:spPr>
        <p:txBody>
          <a:bodyPr rtlCol="0">
            <a:normAutofit/>
          </a:bodyPr>
          <a:lstStyle/>
          <a:p>
            <a:pPr lvl="0"/>
            <a:endParaRPr lang="en-US" noProof="0" dirty="0"/>
          </a:p>
        </p:txBody>
      </p:sp>
      <p:sp>
        <p:nvSpPr>
          <p:cNvPr id="6" name="Picture Placeholder 7"/>
          <p:cNvSpPr>
            <a:spLocks noGrp="1"/>
          </p:cNvSpPr>
          <p:nvPr>
            <p:ph type="pic" sz="quarter" idx="12"/>
          </p:nvPr>
        </p:nvSpPr>
        <p:spPr>
          <a:xfrm>
            <a:off x="6097374" y="3"/>
            <a:ext cx="3072001" cy="1711897"/>
          </a:xfrm>
        </p:spPr>
        <p:txBody>
          <a:bodyPr rtlCol="0">
            <a:normAutofit/>
          </a:bodyPr>
          <a:lstStyle/>
          <a:p>
            <a:pPr lvl="0"/>
            <a:endParaRPr lang="en-US" noProof="0" dirty="0"/>
          </a:p>
        </p:txBody>
      </p:sp>
      <p:sp>
        <p:nvSpPr>
          <p:cNvPr id="7" name="Picture Placeholder 7"/>
          <p:cNvSpPr>
            <a:spLocks noGrp="1"/>
          </p:cNvSpPr>
          <p:nvPr>
            <p:ph type="pic" sz="quarter" idx="13"/>
          </p:nvPr>
        </p:nvSpPr>
        <p:spPr>
          <a:xfrm>
            <a:off x="9178629" y="3"/>
            <a:ext cx="3072001" cy="1711897"/>
          </a:xfrm>
        </p:spPr>
        <p:txBody>
          <a:bodyPr rtlCol="0">
            <a:normAutofit/>
          </a:bodyPr>
          <a:lstStyle/>
          <a:p>
            <a:pPr lvl="0"/>
            <a:endParaRPr lang="en-US" noProof="0" dirty="0"/>
          </a:p>
        </p:txBody>
      </p:sp>
      <p:sp>
        <p:nvSpPr>
          <p:cNvPr id="8" name="Picture Placeholder 7"/>
          <p:cNvSpPr>
            <a:spLocks noGrp="1"/>
          </p:cNvSpPr>
          <p:nvPr>
            <p:ph type="pic" sz="quarter" idx="14"/>
          </p:nvPr>
        </p:nvSpPr>
        <p:spPr>
          <a:xfrm>
            <a:off x="-65138" y="1721153"/>
            <a:ext cx="3072001" cy="1711897"/>
          </a:xfrm>
        </p:spPr>
        <p:txBody>
          <a:bodyPr rtlCol="0">
            <a:normAutofit/>
          </a:bodyPr>
          <a:lstStyle/>
          <a:p>
            <a:pPr lvl="0"/>
            <a:endParaRPr lang="en-US" noProof="0" dirty="0"/>
          </a:p>
        </p:txBody>
      </p:sp>
      <p:sp>
        <p:nvSpPr>
          <p:cNvPr id="9" name="Picture Placeholder 7"/>
          <p:cNvSpPr>
            <a:spLocks noGrp="1"/>
          </p:cNvSpPr>
          <p:nvPr>
            <p:ph type="pic" sz="quarter" idx="15"/>
          </p:nvPr>
        </p:nvSpPr>
        <p:spPr>
          <a:xfrm>
            <a:off x="3016120" y="1721153"/>
            <a:ext cx="3072001" cy="1711897"/>
          </a:xfrm>
        </p:spPr>
        <p:txBody>
          <a:bodyPr rtlCol="0">
            <a:normAutofit/>
          </a:bodyPr>
          <a:lstStyle/>
          <a:p>
            <a:pPr lvl="0"/>
            <a:endParaRPr lang="en-US" noProof="0" dirty="0"/>
          </a:p>
        </p:txBody>
      </p:sp>
      <p:sp>
        <p:nvSpPr>
          <p:cNvPr id="10" name="Picture Placeholder 7"/>
          <p:cNvSpPr>
            <a:spLocks noGrp="1"/>
          </p:cNvSpPr>
          <p:nvPr>
            <p:ph type="pic" sz="quarter" idx="16"/>
          </p:nvPr>
        </p:nvSpPr>
        <p:spPr>
          <a:xfrm>
            <a:off x="6097010" y="1721153"/>
            <a:ext cx="3072001" cy="1711897"/>
          </a:xfrm>
        </p:spPr>
        <p:txBody>
          <a:bodyPr rtlCol="0">
            <a:normAutofit/>
          </a:bodyPr>
          <a:lstStyle/>
          <a:p>
            <a:pPr lvl="0"/>
            <a:endParaRPr lang="en-US" noProof="0" dirty="0"/>
          </a:p>
        </p:txBody>
      </p:sp>
      <p:sp>
        <p:nvSpPr>
          <p:cNvPr id="11" name="Picture Placeholder 7"/>
          <p:cNvSpPr>
            <a:spLocks noGrp="1"/>
          </p:cNvSpPr>
          <p:nvPr>
            <p:ph type="pic" sz="quarter" idx="17"/>
          </p:nvPr>
        </p:nvSpPr>
        <p:spPr>
          <a:xfrm>
            <a:off x="9178265" y="1721153"/>
            <a:ext cx="3072001" cy="1711897"/>
          </a:xfrm>
        </p:spPr>
        <p:txBody>
          <a:bodyPr rtlCol="0">
            <a:normAutofit/>
          </a:bodyPr>
          <a:lstStyle/>
          <a:p>
            <a:pPr lvl="0"/>
            <a:endParaRPr lang="en-US" noProof="0" dirty="0"/>
          </a:p>
        </p:txBody>
      </p:sp>
      <p:sp>
        <p:nvSpPr>
          <p:cNvPr id="12" name="Picture Placeholder 7"/>
          <p:cNvSpPr>
            <a:spLocks noGrp="1"/>
          </p:cNvSpPr>
          <p:nvPr>
            <p:ph type="pic" sz="quarter" idx="18"/>
          </p:nvPr>
        </p:nvSpPr>
        <p:spPr>
          <a:xfrm>
            <a:off x="-64410" y="3443462"/>
            <a:ext cx="3072001" cy="1711897"/>
          </a:xfrm>
        </p:spPr>
        <p:txBody>
          <a:bodyPr rtlCol="0">
            <a:normAutofit/>
          </a:bodyPr>
          <a:lstStyle/>
          <a:p>
            <a:pPr lvl="0"/>
            <a:endParaRPr lang="en-US" noProof="0" dirty="0"/>
          </a:p>
        </p:txBody>
      </p:sp>
      <p:sp>
        <p:nvSpPr>
          <p:cNvPr id="13" name="Picture Placeholder 7"/>
          <p:cNvSpPr>
            <a:spLocks noGrp="1"/>
          </p:cNvSpPr>
          <p:nvPr>
            <p:ph type="pic" sz="quarter" idx="19"/>
          </p:nvPr>
        </p:nvSpPr>
        <p:spPr>
          <a:xfrm>
            <a:off x="3016848" y="3443462"/>
            <a:ext cx="3072001" cy="1711897"/>
          </a:xfrm>
        </p:spPr>
        <p:txBody>
          <a:bodyPr rtlCol="0">
            <a:normAutofit/>
          </a:bodyPr>
          <a:lstStyle/>
          <a:p>
            <a:pPr lvl="0"/>
            <a:endParaRPr lang="en-US" noProof="0" dirty="0"/>
          </a:p>
        </p:txBody>
      </p:sp>
      <p:sp>
        <p:nvSpPr>
          <p:cNvPr id="14" name="Picture Placeholder 7"/>
          <p:cNvSpPr>
            <a:spLocks noGrp="1"/>
          </p:cNvSpPr>
          <p:nvPr>
            <p:ph type="pic" sz="quarter" idx="20"/>
          </p:nvPr>
        </p:nvSpPr>
        <p:spPr>
          <a:xfrm>
            <a:off x="6097738" y="3443462"/>
            <a:ext cx="3072001" cy="1711897"/>
          </a:xfrm>
        </p:spPr>
        <p:txBody>
          <a:bodyPr rtlCol="0">
            <a:normAutofit/>
          </a:bodyPr>
          <a:lstStyle/>
          <a:p>
            <a:pPr lvl="0"/>
            <a:endParaRPr lang="en-US" noProof="0" dirty="0"/>
          </a:p>
        </p:txBody>
      </p:sp>
      <p:sp>
        <p:nvSpPr>
          <p:cNvPr id="15" name="Picture Placeholder 7"/>
          <p:cNvSpPr>
            <a:spLocks noGrp="1"/>
          </p:cNvSpPr>
          <p:nvPr>
            <p:ph type="pic" sz="quarter" idx="21"/>
          </p:nvPr>
        </p:nvSpPr>
        <p:spPr>
          <a:xfrm>
            <a:off x="9178993" y="3443462"/>
            <a:ext cx="3072001" cy="1711897"/>
          </a:xfrm>
        </p:spPr>
        <p:txBody>
          <a:bodyPr rtlCol="0">
            <a:normAutofit/>
          </a:bodyPr>
          <a:lstStyle/>
          <a:p>
            <a:pPr lvl="0"/>
            <a:endParaRPr lang="en-US" noProof="0" dirty="0"/>
          </a:p>
        </p:txBody>
      </p:sp>
      <p:sp>
        <p:nvSpPr>
          <p:cNvPr id="16" name="Picture Placeholder 7"/>
          <p:cNvSpPr>
            <a:spLocks noGrp="1"/>
          </p:cNvSpPr>
          <p:nvPr>
            <p:ph type="pic" sz="quarter" idx="22"/>
          </p:nvPr>
        </p:nvSpPr>
        <p:spPr>
          <a:xfrm>
            <a:off x="-65963" y="5162234"/>
            <a:ext cx="3072001" cy="1711897"/>
          </a:xfrm>
        </p:spPr>
        <p:txBody>
          <a:bodyPr rtlCol="0">
            <a:normAutofit/>
          </a:bodyPr>
          <a:lstStyle/>
          <a:p>
            <a:pPr lvl="0"/>
            <a:endParaRPr lang="en-US" noProof="0" dirty="0"/>
          </a:p>
        </p:txBody>
      </p:sp>
      <p:sp>
        <p:nvSpPr>
          <p:cNvPr id="17" name="Picture Placeholder 7"/>
          <p:cNvSpPr>
            <a:spLocks noGrp="1"/>
          </p:cNvSpPr>
          <p:nvPr>
            <p:ph type="pic" sz="quarter" idx="23"/>
          </p:nvPr>
        </p:nvSpPr>
        <p:spPr>
          <a:xfrm>
            <a:off x="3015293" y="5162234"/>
            <a:ext cx="3072001" cy="1711897"/>
          </a:xfrm>
        </p:spPr>
        <p:txBody>
          <a:bodyPr rtlCol="0">
            <a:normAutofit/>
          </a:bodyPr>
          <a:lstStyle/>
          <a:p>
            <a:pPr lvl="0"/>
            <a:endParaRPr lang="en-US" noProof="0" dirty="0"/>
          </a:p>
        </p:txBody>
      </p:sp>
      <p:sp>
        <p:nvSpPr>
          <p:cNvPr id="20" name="Picture Placeholder 7"/>
          <p:cNvSpPr>
            <a:spLocks noGrp="1"/>
          </p:cNvSpPr>
          <p:nvPr>
            <p:ph type="pic" sz="quarter" idx="24"/>
          </p:nvPr>
        </p:nvSpPr>
        <p:spPr>
          <a:xfrm>
            <a:off x="6096185" y="5162234"/>
            <a:ext cx="3072001" cy="1711897"/>
          </a:xfrm>
        </p:spPr>
        <p:txBody>
          <a:bodyPr rtlCol="0">
            <a:normAutofit/>
          </a:bodyPr>
          <a:lstStyle/>
          <a:p>
            <a:pPr lvl="0"/>
            <a:endParaRPr lang="en-US" noProof="0" dirty="0"/>
          </a:p>
        </p:txBody>
      </p:sp>
      <p:sp>
        <p:nvSpPr>
          <p:cNvPr id="21" name="Picture Placeholder 7"/>
          <p:cNvSpPr>
            <a:spLocks noGrp="1"/>
          </p:cNvSpPr>
          <p:nvPr>
            <p:ph type="pic" sz="quarter" idx="25"/>
          </p:nvPr>
        </p:nvSpPr>
        <p:spPr>
          <a:xfrm>
            <a:off x="9177440" y="5162234"/>
            <a:ext cx="3072001" cy="1711897"/>
          </a:xfrm>
        </p:spPr>
        <p:txBody>
          <a:bodyPr rtlCol="0">
            <a:normAutofit/>
          </a:bodyPr>
          <a:lstStyle/>
          <a:p>
            <a:pPr lvl="0"/>
            <a:endParaRPr lang="en-US" noProof="0" dirty="0"/>
          </a:p>
        </p:txBody>
      </p:sp>
    </p:spTree>
    <p:extLst>
      <p:ext uri="{BB962C8B-B14F-4D97-AF65-F5344CB8AC3E}">
        <p14:creationId xmlns:p14="http://schemas.microsoft.com/office/powerpoint/2010/main" val="2226305604"/>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rtlCol="0">
            <a:normAutofit/>
          </a:bodyPr>
          <a:lstStyle/>
          <a:p>
            <a:pPr lvl="0"/>
            <a:endParaRPr lang="en-US" noProof="0" dirty="0"/>
          </a:p>
        </p:txBody>
      </p:sp>
      <p:sp>
        <p:nvSpPr>
          <p:cNvPr id="5" name="Picture Placeholder 7"/>
          <p:cNvSpPr>
            <a:spLocks noGrp="1"/>
          </p:cNvSpPr>
          <p:nvPr>
            <p:ph type="pic" sz="quarter" idx="11"/>
          </p:nvPr>
        </p:nvSpPr>
        <p:spPr>
          <a:xfrm>
            <a:off x="3016482" y="3"/>
            <a:ext cx="3072001" cy="1711897"/>
          </a:xfrm>
        </p:spPr>
        <p:txBody>
          <a:bodyPr rtlCol="0">
            <a:normAutofit/>
          </a:bodyPr>
          <a:lstStyle/>
          <a:p>
            <a:pPr lvl="0"/>
            <a:endParaRPr lang="en-US" noProof="0" dirty="0"/>
          </a:p>
        </p:txBody>
      </p:sp>
      <p:sp>
        <p:nvSpPr>
          <p:cNvPr id="6" name="Picture Placeholder 7"/>
          <p:cNvSpPr>
            <a:spLocks noGrp="1"/>
          </p:cNvSpPr>
          <p:nvPr>
            <p:ph type="pic" sz="quarter" idx="12"/>
          </p:nvPr>
        </p:nvSpPr>
        <p:spPr>
          <a:xfrm>
            <a:off x="6097374" y="3"/>
            <a:ext cx="3072001" cy="1711897"/>
          </a:xfrm>
        </p:spPr>
        <p:txBody>
          <a:bodyPr rtlCol="0">
            <a:normAutofit/>
          </a:bodyPr>
          <a:lstStyle/>
          <a:p>
            <a:pPr lvl="0"/>
            <a:endParaRPr lang="en-US" noProof="0" dirty="0"/>
          </a:p>
        </p:txBody>
      </p:sp>
      <p:sp>
        <p:nvSpPr>
          <p:cNvPr id="7" name="Picture Placeholder 7"/>
          <p:cNvSpPr>
            <a:spLocks noGrp="1"/>
          </p:cNvSpPr>
          <p:nvPr>
            <p:ph type="pic" sz="quarter" idx="13"/>
          </p:nvPr>
        </p:nvSpPr>
        <p:spPr>
          <a:xfrm>
            <a:off x="9178629" y="3"/>
            <a:ext cx="3072001" cy="1711897"/>
          </a:xfrm>
        </p:spPr>
        <p:txBody>
          <a:bodyPr rtlCol="0">
            <a:normAutofit/>
          </a:bodyPr>
          <a:lstStyle/>
          <a:p>
            <a:pPr lvl="0"/>
            <a:endParaRPr lang="en-US" noProof="0" dirty="0"/>
          </a:p>
        </p:txBody>
      </p:sp>
      <p:sp>
        <p:nvSpPr>
          <p:cNvPr id="8" name="Picture Placeholder 7"/>
          <p:cNvSpPr>
            <a:spLocks noGrp="1"/>
          </p:cNvSpPr>
          <p:nvPr>
            <p:ph type="pic" sz="quarter" idx="14"/>
          </p:nvPr>
        </p:nvSpPr>
        <p:spPr>
          <a:xfrm>
            <a:off x="-65138" y="1721153"/>
            <a:ext cx="3072001" cy="1711897"/>
          </a:xfrm>
        </p:spPr>
        <p:txBody>
          <a:bodyPr rtlCol="0">
            <a:normAutofit/>
          </a:bodyPr>
          <a:lstStyle/>
          <a:p>
            <a:pPr lvl="0"/>
            <a:endParaRPr lang="en-US" noProof="0" dirty="0"/>
          </a:p>
        </p:txBody>
      </p:sp>
      <p:sp>
        <p:nvSpPr>
          <p:cNvPr id="9" name="Picture Placeholder 7"/>
          <p:cNvSpPr>
            <a:spLocks noGrp="1"/>
          </p:cNvSpPr>
          <p:nvPr>
            <p:ph type="pic" sz="quarter" idx="15"/>
          </p:nvPr>
        </p:nvSpPr>
        <p:spPr>
          <a:xfrm>
            <a:off x="3016120" y="1721153"/>
            <a:ext cx="3072001" cy="1711897"/>
          </a:xfrm>
        </p:spPr>
        <p:txBody>
          <a:bodyPr rtlCol="0">
            <a:normAutofit/>
          </a:bodyPr>
          <a:lstStyle/>
          <a:p>
            <a:pPr lvl="0"/>
            <a:endParaRPr lang="en-US" noProof="0" dirty="0"/>
          </a:p>
        </p:txBody>
      </p:sp>
      <p:sp>
        <p:nvSpPr>
          <p:cNvPr id="10" name="Picture Placeholder 7"/>
          <p:cNvSpPr>
            <a:spLocks noGrp="1"/>
          </p:cNvSpPr>
          <p:nvPr>
            <p:ph type="pic" sz="quarter" idx="16"/>
          </p:nvPr>
        </p:nvSpPr>
        <p:spPr>
          <a:xfrm>
            <a:off x="6097010" y="1721153"/>
            <a:ext cx="3072001" cy="1711897"/>
          </a:xfrm>
        </p:spPr>
        <p:txBody>
          <a:bodyPr rtlCol="0">
            <a:normAutofit/>
          </a:bodyPr>
          <a:lstStyle/>
          <a:p>
            <a:pPr lvl="0"/>
            <a:endParaRPr lang="en-US" noProof="0" dirty="0"/>
          </a:p>
        </p:txBody>
      </p:sp>
      <p:sp>
        <p:nvSpPr>
          <p:cNvPr id="11" name="Picture Placeholder 7"/>
          <p:cNvSpPr>
            <a:spLocks noGrp="1"/>
          </p:cNvSpPr>
          <p:nvPr>
            <p:ph type="pic" sz="quarter" idx="17"/>
          </p:nvPr>
        </p:nvSpPr>
        <p:spPr>
          <a:xfrm>
            <a:off x="9178265" y="1721153"/>
            <a:ext cx="3072001" cy="1711897"/>
          </a:xfrm>
        </p:spPr>
        <p:txBody>
          <a:bodyPr rtlCol="0">
            <a:normAutofit/>
          </a:bodyPr>
          <a:lstStyle/>
          <a:p>
            <a:pPr lvl="0"/>
            <a:endParaRPr lang="en-US" noProof="0" dirty="0"/>
          </a:p>
        </p:txBody>
      </p:sp>
      <p:sp>
        <p:nvSpPr>
          <p:cNvPr id="12" name="Picture Placeholder 7"/>
          <p:cNvSpPr>
            <a:spLocks noGrp="1"/>
          </p:cNvSpPr>
          <p:nvPr>
            <p:ph type="pic" sz="quarter" idx="18"/>
          </p:nvPr>
        </p:nvSpPr>
        <p:spPr>
          <a:xfrm>
            <a:off x="-64410" y="3443462"/>
            <a:ext cx="3072001" cy="1711897"/>
          </a:xfrm>
        </p:spPr>
        <p:txBody>
          <a:bodyPr rtlCol="0">
            <a:normAutofit/>
          </a:bodyPr>
          <a:lstStyle/>
          <a:p>
            <a:pPr lvl="0"/>
            <a:endParaRPr lang="en-US" noProof="0" dirty="0"/>
          </a:p>
        </p:txBody>
      </p:sp>
      <p:sp>
        <p:nvSpPr>
          <p:cNvPr id="13" name="Picture Placeholder 7"/>
          <p:cNvSpPr>
            <a:spLocks noGrp="1"/>
          </p:cNvSpPr>
          <p:nvPr>
            <p:ph type="pic" sz="quarter" idx="19"/>
          </p:nvPr>
        </p:nvSpPr>
        <p:spPr>
          <a:xfrm>
            <a:off x="3016848" y="3443462"/>
            <a:ext cx="3072001" cy="1711897"/>
          </a:xfrm>
        </p:spPr>
        <p:txBody>
          <a:bodyPr rtlCol="0">
            <a:normAutofit/>
          </a:bodyPr>
          <a:lstStyle/>
          <a:p>
            <a:pPr lvl="0"/>
            <a:endParaRPr lang="en-US" noProof="0" dirty="0"/>
          </a:p>
        </p:txBody>
      </p:sp>
      <p:sp>
        <p:nvSpPr>
          <p:cNvPr id="14" name="Picture Placeholder 7"/>
          <p:cNvSpPr>
            <a:spLocks noGrp="1"/>
          </p:cNvSpPr>
          <p:nvPr>
            <p:ph type="pic" sz="quarter" idx="20"/>
          </p:nvPr>
        </p:nvSpPr>
        <p:spPr>
          <a:xfrm>
            <a:off x="6097738" y="3443462"/>
            <a:ext cx="3072001" cy="1711897"/>
          </a:xfrm>
        </p:spPr>
        <p:txBody>
          <a:bodyPr rtlCol="0">
            <a:normAutofit/>
          </a:bodyPr>
          <a:lstStyle/>
          <a:p>
            <a:pPr lvl="0"/>
            <a:endParaRPr lang="en-US" noProof="0" dirty="0"/>
          </a:p>
        </p:txBody>
      </p:sp>
      <p:sp>
        <p:nvSpPr>
          <p:cNvPr id="15" name="Picture Placeholder 7"/>
          <p:cNvSpPr>
            <a:spLocks noGrp="1"/>
          </p:cNvSpPr>
          <p:nvPr>
            <p:ph type="pic" sz="quarter" idx="21"/>
          </p:nvPr>
        </p:nvSpPr>
        <p:spPr>
          <a:xfrm>
            <a:off x="9178993" y="3443462"/>
            <a:ext cx="3072001" cy="1711897"/>
          </a:xfrm>
        </p:spPr>
        <p:txBody>
          <a:bodyPr rtlCol="0">
            <a:normAutofit/>
          </a:bodyPr>
          <a:lstStyle/>
          <a:p>
            <a:pPr lvl="0"/>
            <a:endParaRPr lang="en-US" noProof="0"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5780215"/>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0"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3832C7F2-8BD1-40D1-B0F6-93DE19D4AD74}"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18" name="Picture Placeholder 7"/>
          <p:cNvSpPr>
            <a:spLocks noGrp="1"/>
          </p:cNvSpPr>
          <p:nvPr>
            <p:ph type="pic" sz="quarter" idx="10"/>
          </p:nvPr>
        </p:nvSpPr>
        <p:spPr>
          <a:xfrm>
            <a:off x="-74028" y="1"/>
            <a:ext cx="6162509" cy="5155356"/>
          </a:xfrm>
        </p:spPr>
        <p:txBody>
          <a:bodyPr rtlCol="0">
            <a:normAutofit/>
          </a:bodyPr>
          <a:lstStyle/>
          <a:p>
            <a:pPr lvl="0"/>
            <a:endParaRPr lang="en-US" noProof="0" dirty="0"/>
          </a:p>
        </p:txBody>
      </p:sp>
      <p:sp>
        <p:nvSpPr>
          <p:cNvPr id="20" name="Picture Placeholder 7"/>
          <p:cNvSpPr>
            <a:spLocks noGrp="1"/>
          </p:cNvSpPr>
          <p:nvPr>
            <p:ph type="pic" sz="quarter" idx="12"/>
          </p:nvPr>
        </p:nvSpPr>
        <p:spPr>
          <a:xfrm>
            <a:off x="6097374" y="3"/>
            <a:ext cx="3072001" cy="1711897"/>
          </a:xfrm>
        </p:spPr>
        <p:txBody>
          <a:bodyPr rtlCol="0">
            <a:normAutofit/>
          </a:bodyPr>
          <a:lstStyle/>
          <a:p>
            <a:pPr lvl="0"/>
            <a:endParaRPr lang="en-US" noProof="0" dirty="0"/>
          </a:p>
        </p:txBody>
      </p:sp>
      <p:sp>
        <p:nvSpPr>
          <p:cNvPr id="21" name="Picture Placeholder 7"/>
          <p:cNvSpPr>
            <a:spLocks noGrp="1"/>
          </p:cNvSpPr>
          <p:nvPr>
            <p:ph type="pic" sz="quarter" idx="13"/>
          </p:nvPr>
        </p:nvSpPr>
        <p:spPr>
          <a:xfrm>
            <a:off x="9178629" y="3"/>
            <a:ext cx="3072001" cy="1711897"/>
          </a:xfrm>
        </p:spPr>
        <p:txBody>
          <a:bodyPr rtlCol="0">
            <a:normAutofit/>
          </a:bodyPr>
          <a:lstStyle/>
          <a:p>
            <a:pPr lvl="0"/>
            <a:endParaRPr lang="en-US" noProof="0" dirty="0"/>
          </a:p>
        </p:txBody>
      </p:sp>
      <p:sp>
        <p:nvSpPr>
          <p:cNvPr id="24" name="Picture Placeholder 7"/>
          <p:cNvSpPr>
            <a:spLocks noGrp="1"/>
          </p:cNvSpPr>
          <p:nvPr>
            <p:ph type="pic" sz="quarter" idx="16"/>
          </p:nvPr>
        </p:nvSpPr>
        <p:spPr>
          <a:xfrm>
            <a:off x="6097010" y="1721153"/>
            <a:ext cx="3072001" cy="1711897"/>
          </a:xfrm>
        </p:spPr>
        <p:txBody>
          <a:bodyPr rtlCol="0">
            <a:normAutofit/>
          </a:bodyPr>
          <a:lstStyle/>
          <a:p>
            <a:pPr lvl="0"/>
            <a:endParaRPr lang="en-US" noProof="0" dirty="0"/>
          </a:p>
        </p:txBody>
      </p:sp>
      <p:sp>
        <p:nvSpPr>
          <p:cNvPr id="25" name="Picture Placeholder 7"/>
          <p:cNvSpPr>
            <a:spLocks noGrp="1"/>
          </p:cNvSpPr>
          <p:nvPr>
            <p:ph type="pic" sz="quarter" idx="17"/>
          </p:nvPr>
        </p:nvSpPr>
        <p:spPr>
          <a:xfrm>
            <a:off x="9178265" y="1721153"/>
            <a:ext cx="3072001" cy="1711897"/>
          </a:xfrm>
        </p:spPr>
        <p:txBody>
          <a:bodyPr rtlCol="0">
            <a:normAutofit/>
          </a:bodyPr>
          <a:lstStyle/>
          <a:p>
            <a:pPr lvl="0"/>
            <a:endParaRPr lang="en-US" noProof="0" dirty="0"/>
          </a:p>
        </p:txBody>
      </p:sp>
      <p:sp>
        <p:nvSpPr>
          <p:cNvPr id="28" name="Picture Placeholder 7"/>
          <p:cNvSpPr>
            <a:spLocks noGrp="1"/>
          </p:cNvSpPr>
          <p:nvPr>
            <p:ph type="pic" sz="quarter" idx="20"/>
          </p:nvPr>
        </p:nvSpPr>
        <p:spPr>
          <a:xfrm>
            <a:off x="6097738" y="3443462"/>
            <a:ext cx="3072001" cy="1711897"/>
          </a:xfrm>
        </p:spPr>
        <p:txBody>
          <a:bodyPr rtlCol="0">
            <a:normAutofit/>
          </a:bodyPr>
          <a:lstStyle/>
          <a:p>
            <a:pPr lvl="0"/>
            <a:endParaRPr lang="en-US" noProof="0" dirty="0"/>
          </a:p>
        </p:txBody>
      </p:sp>
      <p:sp>
        <p:nvSpPr>
          <p:cNvPr id="29" name="Picture Placeholder 7"/>
          <p:cNvSpPr>
            <a:spLocks noGrp="1"/>
          </p:cNvSpPr>
          <p:nvPr>
            <p:ph type="pic" sz="quarter" idx="21"/>
          </p:nvPr>
        </p:nvSpPr>
        <p:spPr>
          <a:xfrm>
            <a:off x="9178993" y="3443462"/>
            <a:ext cx="3072001" cy="1711897"/>
          </a:xfrm>
        </p:spPr>
        <p:txBody>
          <a:bodyPr rtlCol="0">
            <a:normAutofit/>
          </a:bodyPr>
          <a:lstStyle/>
          <a:p>
            <a:pPr lvl="0"/>
            <a:endParaRPr lang="en-US" noProof="0"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431852656"/>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rtlCol="0">
            <a:normAutofit/>
          </a:bodyPr>
          <a:lstStyle/>
          <a:p>
            <a:pPr lvl="0"/>
            <a:endParaRPr lang="en-US" noProof="0" dirty="0"/>
          </a:p>
        </p:txBody>
      </p:sp>
      <p:sp>
        <p:nvSpPr>
          <p:cNvPr id="10" name="Picture Placeholder 7"/>
          <p:cNvSpPr>
            <a:spLocks noGrp="1"/>
          </p:cNvSpPr>
          <p:nvPr>
            <p:ph type="pic" sz="quarter" idx="12"/>
          </p:nvPr>
        </p:nvSpPr>
        <p:spPr>
          <a:xfrm>
            <a:off x="6097374" y="-9253"/>
            <a:ext cx="3072001" cy="3442301"/>
          </a:xfrm>
        </p:spPr>
        <p:txBody>
          <a:bodyPr rtlCol="0">
            <a:normAutofit/>
          </a:bodyPr>
          <a:lstStyle/>
          <a:p>
            <a:pPr lvl="0"/>
            <a:endParaRPr lang="en-US" noProof="0" dirty="0"/>
          </a:p>
        </p:txBody>
      </p:sp>
      <p:sp>
        <p:nvSpPr>
          <p:cNvPr id="13" name="Picture Placeholder 7"/>
          <p:cNvSpPr>
            <a:spLocks noGrp="1"/>
          </p:cNvSpPr>
          <p:nvPr>
            <p:ph type="pic" sz="quarter" idx="15"/>
          </p:nvPr>
        </p:nvSpPr>
        <p:spPr>
          <a:xfrm>
            <a:off x="3016120" y="2"/>
            <a:ext cx="3072001" cy="3433048"/>
          </a:xfrm>
        </p:spPr>
        <p:txBody>
          <a:bodyPr rtlCol="0">
            <a:normAutofit/>
          </a:bodyPr>
          <a:lstStyle/>
          <a:p>
            <a:pPr lvl="0"/>
            <a:endParaRPr lang="en-US" noProof="0" dirty="0"/>
          </a:p>
        </p:txBody>
      </p:sp>
      <p:sp>
        <p:nvSpPr>
          <p:cNvPr id="15" name="Picture Placeholder 7"/>
          <p:cNvSpPr>
            <a:spLocks noGrp="1"/>
          </p:cNvSpPr>
          <p:nvPr>
            <p:ph type="pic" sz="quarter" idx="17"/>
          </p:nvPr>
        </p:nvSpPr>
        <p:spPr>
          <a:xfrm>
            <a:off x="9178265" y="3"/>
            <a:ext cx="3072001" cy="3433046"/>
          </a:xfrm>
        </p:spPr>
        <p:txBody>
          <a:bodyPr rtlCol="0">
            <a:normAutofit/>
          </a:bodyPr>
          <a:lstStyle/>
          <a:p>
            <a:pPr lvl="0"/>
            <a:endParaRPr lang="en-US" noProof="0" dirty="0"/>
          </a:p>
        </p:txBody>
      </p:sp>
      <p:sp>
        <p:nvSpPr>
          <p:cNvPr id="16" name="Picture Placeholder 7"/>
          <p:cNvSpPr>
            <a:spLocks noGrp="1"/>
          </p:cNvSpPr>
          <p:nvPr>
            <p:ph type="pic" sz="quarter" idx="18"/>
          </p:nvPr>
        </p:nvSpPr>
        <p:spPr>
          <a:xfrm>
            <a:off x="-64410" y="3443459"/>
            <a:ext cx="3072001" cy="3433048"/>
          </a:xfrm>
        </p:spPr>
        <p:txBody>
          <a:bodyPr rtlCol="0">
            <a:normAutofit/>
          </a:bodyPr>
          <a:lstStyle/>
          <a:p>
            <a:pPr lvl="0"/>
            <a:endParaRPr lang="en-US" noProof="0" dirty="0"/>
          </a:p>
        </p:txBody>
      </p:sp>
      <p:sp>
        <p:nvSpPr>
          <p:cNvPr id="18" name="Picture Placeholder 7"/>
          <p:cNvSpPr>
            <a:spLocks noGrp="1"/>
          </p:cNvSpPr>
          <p:nvPr>
            <p:ph type="pic" sz="quarter" idx="20"/>
          </p:nvPr>
        </p:nvSpPr>
        <p:spPr>
          <a:xfrm>
            <a:off x="6097735" y="3443461"/>
            <a:ext cx="6152528" cy="3414541"/>
          </a:xfrm>
        </p:spPr>
        <p:txBody>
          <a:bodyPr rtlCol="0">
            <a:normAutofit/>
          </a:bodyPr>
          <a:lstStyle/>
          <a:p>
            <a:pPr lvl="0"/>
            <a:endParaRPr lang="en-US" noProof="0" dirty="0"/>
          </a:p>
        </p:txBody>
      </p:sp>
      <p:sp>
        <p:nvSpPr>
          <p:cNvPr id="21" name="Picture Placeholder 7"/>
          <p:cNvSpPr>
            <a:spLocks noGrp="1"/>
          </p:cNvSpPr>
          <p:nvPr>
            <p:ph type="pic" sz="quarter" idx="23"/>
          </p:nvPr>
        </p:nvSpPr>
        <p:spPr>
          <a:xfrm>
            <a:off x="3016482" y="3443461"/>
            <a:ext cx="3072001" cy="3433046"/>
          </a:xfrm>
        </p:spPr>
        <p:txBody>
          <a:bodyPr rtlCol="0">
            <a:normAutofit/>
          </a:bodyPr>
          <a:lstStyle/>
          <a:p>
            <a:pPr lvl="0"/>
            <a:endParaRPr lang="en-US" noProof="0" dirty="0"/>
          </a:p>
        </p:txBody>
      </p:sp>
    </p:spTree>
    <p:extLst>
      <p:ext uri="{BB962C8B-B14F-4D97-AF65-F5344CB8AC3E}">
        <p14:creationId xmlns:p14="http://schemas.microsoft.com/office/powerpoint/2010/main" val="1508601667"/>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rtlCol="0">
            <a:normAutofit/>
          </a:bodyPr>
          <a:lstStyle/>
          <a:p>
            <a:pPr lvl="0"/>
            <a:endParaRPr lang="en-US" noProof="0" dirty="0"/>
          </a:p>
        </p:txBody>
      </p:sp>
      <p:sp>
        <p:nvSpPr>
          <p:cNvPr id="10" name="Picture Placeholder 7"/>
          <p:cNvSpPr>
            <a:spLocks noGrp="1"/>
          </p:cNvSpPr>
          <p:nvPr>
            <p:ph type="pic" sz="quarter" idx="12"/>
          </p:nvPr>
        </p:nvSpPr>
        <p:spPr>
          <a:xfrm>
            <a:off x="6097374" y="-29176"/>
            <a:ext cx="3072001" cy="6941957"/>
          </a:xfrm>
        </p:spPr>
        <p:txBody>
          <a:bodyPr rtlCol="0">
            <a:normAutofit/>
          </a:bodyPr>
          <a:lstStyle/>
          <a:p>
            <a:pPr lvl="0"/>
            <a:endParaRPr lang="en-US" noProof="0" dirty="0"/>
          </a:p>
        </p:txBody>
      </p:sp>
      <p:sp>
        <p:nvSpPr>
          <p:cNvPr id="13" name="Picture Placeholder 7"/>
          <p:cNvSpPr>
            <a:spLocks noGrp="1"/>
          </p:cNvSpPr>
          <p:nvPr>
            <p:ph type="pic" sz="quarter" idx="15"/>
          </p:nvPr>
        </p:nvSpPr>
        <p:spPr>
          <a:xfrm>
            <a:off x="3016120" y="-19921"/>
            <a:ext cx="3072001" cy="6932704"/>
          </a:xfrm>
        </p:spPr>
        <p:txBody>
          <a:bodyPr rtlCol="0">
            <a:normAutofit/>
          </a:bodyPr>
          <a:lstStyle/>
          <a:p>
            <a:pPr lvl="0"/>
            <a:endParaRPr lang="en-US" noProof="0" dirty="0"/>
          </a:p>
        </p:txBody>
      </p:sp>
      <p:sp>
        <p:nvSpPr>
          <p:cNvPr id="15" name="Picture Placeholder 7"/>
          <p:cNvSpPr>
            <a:spLocks noGrp="1"/>
          </p:cNvSpPr>
          <p:nvPr>
            <p:ph type="pic" sz="quarter" idx="17"/>
          </p:nvPr>
        </p:nvSpPr>
        <p:spPr>
          <a:xfrm>
            <a:off x="9178265" y="-19920"/>
            <a:ext cx="3072001" cy="6932702"/>
          </a:xfrm>
        </p:spPr>
        <p:txBody>
          <a:bodyPr rtlCol="0">
            <a:normAutofit/>
          </a:bodyPr>
          <a:lstStyle/>
          <a:p>
            <a:pPr lvl="0"/>
            <a:endParaRPr lang="en-US" noProof="0" dirty="0"/>
          </a:p>
        </p:txBody>
      </p:sp>
    </p:spTree>
    <p:extLst>
      <p:ext uri="{BB962C8B-B14F-4D97-AF65-F5344CB8AC3E}">
        <p14:creationId xmlns:p14="http://schemas.microsoft.com/office/powerpoint/2010/main" val="2056246682"/>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rtlCol="0">
            <a:normAutofit/>
          </a:bodyPr>
          <a:lstStyle/>
          <a:p>
            <a:pPr lvl="0"/>
            <a:endParaRPr lang="en-US" noProof="0" dirty="0"/>
          </a:p>
        </p:txBody>
      </p:sp>
      <p:sp>
        <p:nvSpPr>
          <p:cNvPr id="13" name="Picture Placeholder 7"/>
          <p:cNvSpPr>
            <a:spLocks noGrp="1"/>
          </p:cNvSpPr>
          <p:nvPr>
            <p:ph type="pic" sz="quarter" idx="15"/>
          </p:nvPr>
        </p:nvSpPr>
        <p:spPr>
          <a:xfrm>
            <a:off x="2" y="1"/>
            <a:ext cx="6088117" cy="6932705"/>
          </a:xfrm>
        </p:spPr>
        <p:txBody>
          <a:bodyPr rtlCol="0">
            <a:normAutofit/>
          </a:bodyPr>
          <a:lstStyle/>
          <a:p>
            <a:pPr lvl="0"/>
            <a:endParaRPr lang="en-US" noProof="0" dirty="0"/>
          </a:p>
        </p:txBody>
      </p:sp>
    </p:spTree>
    <p:extLst>
      <p:ext uri="{BB962C8B-B14F-4D97-AF65-F5344CB8AC3E}">
        <p14:creationId xmlns:p14="http://schemas.microsoft.com/office/powerpoint/2010/main" val="499565011"/>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7"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8A249E94-C15C-4E1C-8A9E-D7754940136B}"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10" name="Picture Placeholder 7"/>
          <p:cNvSpPr>
            <a:spLocks noGrp="1"/>
          </p:cNvSpPr>
          <p:nvPr>
            <p:ph type="pic" sz="quarter" idx="12"/>
          </p:nvPr>
        </p:nvSpPr>
        <p:spPr>
          <a:xfrm>
            <a:off x="6097374" y="-9253"/>
            <a:ext cx="3072001" cy="3442301"/>
          </a:xfrm>
        </p:spPr>
        <p:txBody>
          <a:bodyPr rtlCol="0">
            <a:normAutofit/>
          </a:bodyPr>
          <a:lstStyle/>
          <a:p>
            <a:pPr lvl="0"/>
            <a:endParaRPr lang="en-US" noProof="0" dirty="0"/>
          </a:p>
        </p:txBody>
      </p:sp>
      <p:sp>
        <p:nvSpPr>
          <p:cNvPr id="15" name="Picture Placeholder 7"/>
          <p:cNvSpPr>
            <a:spLocks noGrp="1"/>
          </p:cNvSpPr>
          <p:nvPr>
            <p:ph type="pic" sz="quarter" idx="17"/>
          </p:nvPr>
        </p:nvSpPr>
        <p:spPr>
          <a:xfrm>
            <a:off x="9178265" y="3"/>
            <a:ext cx="3072001" cy="3433046"/>
          </a:xfrm>
        </p:spPr>
        <p:txBody>
          <a:bodyPr rtlCol="0">
            <a:normAutofit/>
          </a:bodyPr>
          <a:lstStyle/>
          <a:p>
            <a:pPr lvl="0"/>
            <a:endParaRPr lang="en-US" noProof="0" dirty="0"/>
          </a:p>
        </p:txBody>
      </p:sp>
      <p:sp>
        <p:nvSpPr>
          <p:cNvPr id="18" name="Picture Placeholder 7"/>
          <p:cNvSpPr>
            <a:spLocks noGrp="1"/>
          </p:cNvSpPr>
          <p:nvPr>
            <p:ph type="pic" sz="quarter" idx="20"/>
          </p:nvPr>
        </p:nvSpPr>
        <p:spPr>
          <a:xfrm>
            <a:off x="6097735" y="3443461"/>
            <a:ext cx="6152528" cy="3414541"/>
          </a:xfrm>
        </p:spPr>
        <p:txBody>
          <a:bodyPr rtlCol="0">
            <a:normAutofit/>
          </a:bodyPr>
          <a:lstStyle/>
          <a:p>
            <a:pPr lvl="0"/>
            <a:endParaRPr lang="en-US" noProof="0" dirty="0"/>
          </a:p>
        </p:txBody>
      </p:sp>
      <p:sp>
        <p:nvSpPr>
          <p:cNvPr id="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304645275"/>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rtlCol="0">
            <a:normAutofit/>
          </a:bodyPr>
          <a:lstStyle/>
          <a:p>
            <a:pPr lvl="0"/>
            <a:endParaRPr lang="en-US" noProof="0" dirty="0"/>
          </a:p>
        </p:txBody>
      </p:sp>
      <p:sp>
        <p:nvSpPr>
          <p:cNvPr id="12" name="Picture Placeholder 7"/>
          <p:cNvSpPr>
            <a:spLocks noGrp="1"/>
          </p:cNvSpPr>
          <p:nvPr>
            <p:ph type="pic" sz="quarter" idx="12"/>
          </p:nvPr>
        </p:nvSpPr>
        <p:spPr>
          <a:xfrm>
            <a:off x="6097374" y="3"/>
            <a:ext cx="6094993" cy="1711897"/>
          </a:xfrm>
        </p:spPr>
        <p:txBody>
          <a:bodyPr rtlCol="0">
            <a:normAutofit/>
          </a:bodyPr>
          <a:lstStyle/>
          <a:p>
            <a:pPr lvl="0"/>
            <a:endParaRPr lang="en-US" noProof="0" dirty="0"/>
          </a:p>
        </p:txBody>
      </p:sp>
      <p:sp>
        <p:nvSpPr>
          <p:cNvPr id="14" name="Picture Placeholder 7"/>
          <p:cNvSpPr>
            <a:spLocks noGrp="1"/>
          </p:cNvSpPr>
          <p:nvPr>
            <p:ph type="pic" sz="quarter" idx="14"/>
          </p:nvPr>
        </p:nvSpPr>
        <p:spPr>
          <a:xfrm>
            <a:off x="-9253" y="1721153"/>
            <a:ext cx="6096279" cy="1711897"/>
          </a:xfrm>
        </p:spPr>
        <p:txBody>
          <a:bodyPr rtlCol="0">
            <a:normAutofit/>
          </a:bodyPr>
          <a:lstStyle/>
          <a:p>
            <a:pPr lvl="0"/>
            <a:endParaRPr lang="en-US" noProof="0" dirty="0"/>
          </a:p>
        </p:txBody>
      </p:sp>
      <p:sp>
        <p:nvSpPr>
          <p:cNvPr id="16" name="Picture Placeholder 7"/>
          <p:cNvSpPr>
            <a:spLocks noGrp="1"/>
          </p:cNvSpPr>
          <p:nvPr>
            <p:ph type="pic" sz="quarter" idx="16"/>
          </p:nvPr>
        </p:nvSpPr>
        <p:spPr>
          <a:xfrm>
            <a:off x="6097010" y="1721153"/>
            <a:ext cx="6094993" cy="1711897"/>
          </a:xfrm>
        </p:spPr>
        <p:txBody>
          <a:bodyPr rtlCol="0">
            <a:normAutofit/>
          </a:bodyPr>
          <a:lstStyle/>
          <a:p>
            <a:pPr lvl="0"/>
            <a:endParaRPr lang="en-US" noProof="0" dirty="0"/>
          </a:p>
        </p:txBody>
      </p:sp>
      <p:sp>
        <p:nvSpPr>
          <p:cNvPr id="18" name="Picture Placeholder 7"/>
          <p:cNvSpPr>
            <a:spLocks noGrp="1"/>
          </p:cNvSpPr>
          <p:nvPr>
            <p:ph type="pic" sz="quarter" idx="18"/>
          </p:nvPr>
        </p:nvSpPr>
        <p:spPr>
          <a:xfrm>
            <a:off x="-8525" y="3443462"/>
            <a:ext cx="6096279" cy="1711897"/>
          </a:xfrm>
        </p:spPr>
        <p:txBody>
          <a:bodyPr rtlCol="0">
            <a:normAutofit/>
          </a:bodyPr>
          <a:lstStyle/>
          <a:p>
            <a:pPr lvl="0"/>
            <a:endParaRPr lang="en-US" noProof="0" dirty="0"/>
          </a:p>
        </p:txBody>
      </p:sp>
      <p:sp>
        <p:nvSpPr>
          <p:cNvPr id="20" name="Picture Placeholder 7"/>
          <p:cNvSpPr>
            <a:spLocks noGrp="1"/>
          </p:cNvSpPr>
          <p:nvPr>
            <p:ph type="pic" sz="quarter" idx="20"/>
          </p:nvPr>
        </p:nvSpPr>
        <p:spPr>
          <a:xfrm>
            <a:off x="6097738" y="3443462"/>
            <a:ext cx="6094993" cy="1711897"/>
          </a:xfrm>
        </p:spPr>
        <p:txBody>
          <a:bodyPr rtlCol="0">
            <a:normAutofit/>
          </a:bodyPr>
          <a:lstStyle/>
          <a:p>
            <a:pPr lvl="0"/>
            <a:endParaRPr lang="en-US" noProof="0" dirty="0"/>
          </a:p>
        </p:txBody>
      </p:sp>
      <p:sp>
        <p:nvSpPr>
          <p:cNvPr id="22" name="Picture Placeholder 7"/>
          <p:cNvSpPr>
            <a:spLocks noGrp="1"/>
          </p:cNvSpPr>
          <p:nvPr>
            <p:ph type="pic" sz="quarter" idx="22"/>
          </p:nvPr>
        </p:nvSpPr>
        <p:spPr>
          <a:xfrm>
            <a:off x="-8889" y="5164612"/>
            <a:ext cx="6096279" cy="1711897"/>
          </a:xfrm>
        </p:spPr>
        <p:txBody>
          <a:bodyPr rtlCol="0">
            <a:normAutofit/>
          </a:bodyPr>
          <a:lstStyle/>
          <a:p>
            <a:pPr lvl="0"/>
            <a:endParaRPr lang="en-US" noProof="0" dirty="0"/>
          </a:p>
        </p:txBody>
      </p:sp>
      <p:sp>
        <p:nvSpPr>
          <p:cNvPr id="24" name="Picture Placeholder 7"/>
          <p:cNvSpPr>
            <a:spLocks noGrp="1"/>
          </p:cNvSpPr>
          <p:nvPr>
            <p:ph type="pic" sz="quarter" idx="24"/>
          </p:nvPr>
        </p:nvSpPr>
        <p:spPr>
          <a:xfrm>
            <a:off x="6097374" y="5164612"/>
            <a:ext cx="6094993" cy="1711897"/>
          </a:xfrm>
        </p:spPr>
        <p:txBody>
          <a:bodyPr rtlCol="0">
            <a:normAutofit/>
          </a:bodyPr>
          <a:lstStyle/>
          <a:p>
            <a:pPr lvl="0"/>
            <a:endParaRPr lang="en-US" noProof="0" dirty="0"/>
          </a:p>
        </p:txBody>
      </p:sp>
    </p:spTree>
    <p:extLst>
      <p:ext uri="{BB962C8B-B14F-4D97-AF65-F5344CB8AC3E}">
        <p14:creationId xmlns:p14="http://schemas.microsoft.com/office/powerpoint/2010/main" val="930758819"/>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5"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extBox 16"/>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3D3C8416-FF40-4DAA-8AAA-56E30DC41F5C}"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10" name="Picture Placeholder 7"/>
          <p:cNvSpPr>
            <a:spLocks noGrp="1"/>
          </p:cNvSpPr>
          <p:nvPr>
            <p:ph type="pic" sz="quarter" idx="10"/>
          </p:nvPr>
        </p:nvSpPr>
        <p:spPr>
          <a:xfrm>
            <a:off x="-8889" y="3"/>
            <a:ext cx="6096279" cy="1711897"/>
          </a:xfrm>
        </p:spPr>
        <p:txBody>
          <a:bodyPr rtlCol="0">
            <a:normAutofit/>
          </a:bodyPr>
          <a:lstStyle/>
          <a:p>
            <a:pPr lvl="0"/>
            <a:endParaRPr lang="en-US" noProof="0" dirty="0"/>
          </a:p>
        </p:txBody>
      </p:sp>
      <p:sp>
        <p:nvSpPr>
          <p:cNvPr id="12" name="Picture Placeholder 7"/>
          <p:cNvSpPr>
            <a:spLocks noGrp="1"/>
          </p:cNvSpPr>
          <p:nvPr>
            <p:ph type="pic" sz="quarter" idx="12"/>
          </p:nvPr>
        </p:nvSpPr>
        <p:spPr>
          <a:xfrm>
            <a:off x="6097374" y="3"/>
            <a:ext cx="6094993" cy="1711897"/>
          </a:xfrm>
        </p:spPr>
        <p:txBody>
          <a:bodyPr rtlCol="0">
            <a:normAutofit/>
          </a:bodyPr>
          <a:lstStyle/>
          <a:p>
            <a:pPr lvl="0"/>
            <a:endParaRPr lang="en-US" noProof="0" dirty="0"/>
          </a:p>
        </p:txBody>
      </p:sp>
      <p:sp>
        <p:nvSpPr>
          <p:cNvPr id="14" name="Picture Placeholder 7"/>
          <p:cNvSpPr>
            <a:spLocks noGrp="1"/>
          </p:cNvSpPr>
          <p:nvPr>
            <p:ph type="pic" sz="quarter" idx="14"/>
          </p:nvPr>
        </p:nvSpPr>
        <p:spPr>
          <a:xfrm>
            <a:off x="-9253" y="1721153"/>
            <a:ext cx="6096279" cy="1711897"/>
          </a:xfrm>
        </p:spPr>
        <p:txBody>
          <a:bodyPr rtlCol="0">
            <a:normAutofit/>
          </a:bodyPr>
          <a:lstStyle/>
          <a:p>
            <a:pPr lvl="0"/>
            <a:endParaRPr lang="en-US" noProof="0" dirty="0"/>
          </a:p>
        </p:txBody>
      </p:sp>
      <p:sp>
        <p:nvSpPr>
          <p:cNvPr id="16" name="Picture Placeholder 7"/>
          <p:cNvSpPr>
            <a:spLocks noGrp="1"/>
          </p:cNvSpPr>
          <p:nvPr>
            <p:ph type="pic" sz="quarter" idx="16"/>
          </p:nvPr>
        </p:nvSpPr>
        <p:spPr>
          <a:xfrm>
            <a:off x="6097010" y="1721153"/>
            <a:ext cx="6094993" cy="1711897"/>
          </a:xfrm>
        </p:spPr>
        <p:txBody>
          <a:bodyPr rtlCol="0">
            <a:normAutofit/>
          </a:bodyPr>
          <a:lstStyle/>
          <a:p>
            <a:pPr lvl="0"/>
            <a:endParaRPr lang="en-US" noProof="0" dirty="0"/>
          </a:p>
        </p:txBody>
      </p:sp>
      <p:sp>
        <p:nvSpPr>
          <p:cNvPr id="18" name="Picture Placeholder 7"/>
          <p:cNvSpPr>
            <a:spLocks noGrp="1"/>
          </p:cNvSpPr>
          <p:nvPr>
            <p:ph type="pic" sz="quarter" idx="18"/>
          </p:nvPr>
        </p:nvSpPr>
        <p:spPr>
          <a:xfrm>
            <a:off x="-8525" y="3443462"/>
            <a:ext cx="6096279" cy="1711897"/>
          </a:xfrm>
        </p:spPr>
        <p:txBody>
          <a:bodyPr rtlCol="0">
            <a:normAutofit/>
          </a:bodyPr>
          <a:lstStyle/>
          <a:p>
            <a:pPr lvl="0"/>
            <a:endParaRPr lang="en-US" noProof="0" dirty="0"/>
          </a:p>
        </p:txBody>
      </p:sp>
      <p:sp>
        <p:nvSpPr>
          <p:cNvPr id="20" name="Picture Placeholder 7"/>
          <p:cNvSpPr>
            <a:spLocks noGrp="1"/>
          </p:cNvSpPr>
          <p:nvPr>
            <p:ph type="pic" sz="quarter" idx="20"/>
          </p:nvPr>
        </p:nvSpPr>
        <p:spPr>
          <a:xfrm>
            <a:off x="6097738" y="3443462"/>
            <a:ext cx="6094993" cy="1711897"/>
          </a:xfrm>
        </p:spPr>
        <p:txBody>
          <a:bodyPr rtlCol="0">
            <a:normAutofit/>
          </a:bodyPr>
          <a:lstStyle/>
          <a:p>
            <a:pPr lvl="0"/>
            <a:endParaRPr lang="en-US" noProof="0"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447969937"/>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11"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65DEE14C-BC77-49E8-968F-116A06A1D3CC}"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Picture Placeholder 7"/>
          <p:cNvSpPr>
            <a:spLocks noGrp="1"/>
          </p:cNvSpPr>
          <p:nvPr>
            <p:ph type="pic" sz="quarter" idx="10"/>
          </p:nvPr>
        </p:nvSpPr>
        <p:spPr>
          <a:xfrm>
            <a:off x="-64774" y="0"/>
            <a:ext cx="3072001" cy="3433048"/>
          </a:xfrm>
        </p:spPr>
        <p:txBody>
          <a:bodyPr rtlCol="0">
            <a:normAutofit/>
          </a:bodyPr>
          <a:lstStyle/>
          <a:p>
            <a:pPr lvl="0"/>
            <a:endParaRPr lang="en-US" noProof="0" dirty="0"/>
          </a:p>
        </p:txBody>
      </p:sp>
      <p:sp>
        <p:nvSpPr>
          <p:cNvPr id="6" name="Picture Placeholder 7"/>
          <p:cNvSpPr>
            <a:spLocks noGrp="1"/>
          </p:cNvSpPr>
          <p:nvPr>
            <p:ph type="pic" sz="quarter" idx="15"/>
          </p:nvPr>
        </p:nvSpPr>
        <p:spPr>
          <a:xfrm>
            <a:off x="3016120" y="2"/>
            <a:ext cx="3072001" cy="3433048"/>
          </a:xfrm>
        </p:spPr>
        <p:txBody>
          <a:bodyPr rtlCol="0">
            <a:normAutofit/>
          </a:bodyPr>
          <a:lstStyle/>
          <a:p>
            <a:pPr lvl="0"/>
            <a:endParaRPr lang="en-US" noProof="0" dirty="0"/>
          </a:p>
        </p:txBody>
      </p:sp>
      <p:sp>
        <p:nvSpPr>
          <p:cNvPr id="7" name="Picture Placeholder 7"/>
          <p:cNvSpPr>
            <a:spLocks noGrp="1"/>
          </p:cNvSpPr>
          <p:nvPr>
            <p:ph type="pic" sz="quarter" idx="18"/>
          </p:nvPr>
        </p:nvSpPr>
        <p:spPr>
          <a:xfrm>
            <a:off x="-64410" y="3443459"/>
            <a:ext cx="3072001" cy="3433048"/>
          </a:xfrm>
        </p:spPr>
        <p:txBody>
          <a:bodyPr rtlCol="0">
            <a:normAutofit/>
          </a:bodyPr>
          <a:lstStyle/>
          <a:p>
            <a:pPr lvl="0"/>
            <a:endParaRPr lang="en-US" noProof="0" dirty="0"/>
          </a:p>
        </p:txBody>
      </p:sp>
      <p:sp>
        <p:nvSpPr>
          <p:cNvPr id="8" name="Picture Placeholder 7"/>
          <p:cNvSpPr>
            <a:spLocks noGrp="1"/>
          </p:cNvSpPr>
          <p:nvPr>
            <p:ph type="pic" sz="quarter" idx="23"/>
          </p:nvPr>
        </p:nvSpPr>
        <p:spPr>
          <a:xfrm>
            <a:off x="3016482" y="3443461"/>
            <a:ext cx="3072001" cy="3433046"/>
          </a:xfrm>
        </p:spPr>
        <p:txBody>
          <a:bodyPr rtlCol="0">
            <a:normAutofit/>
          </a:bodyPr>
          <a:lstStyle/>
          <a:p>
            <a:pPr lvl="0"/>
            <a:endParaRPr lang="en-US" noProof="0"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51772931"/>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Picture Placeholder 13"/>
          <p:cNvSpPr>
            <a:spLocks noGrp="1"/>
          </p:cNvSpPr>
          <p:nvPr>
            <p:ph type="pic" sz="quarter" idx="14"/>
          </p:nvPr>
        </p:nvSpPr>
        <p:spPr>
          <a:xfrm>
            <a:off x="8317260" y="0"/>
            <a:ext cx="3904625" cy="6858000"/>
          </a:xfrm>
        </p:spPr>
        <p:txBody>
          <a:bodyPr rtlCol="0">
            <a:normAutofit/>
          </a:bodyPr>
          <a:lstStyle>
            <a:lvl1pPr marL="0" indent="0">
              <a:buNone/>
              <a:defRPr/>
            </a:lvl1pPr>
          </a:lstStyle>
          <a:p>
            <a:pPr lvl="0"/>
            <a:endParaRPr lang="en-US" noProof="0"/>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61034181"/>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6"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88561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9849951" y="6584595"/>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E5D0F559-BA51-4057-AE6F-9EE6FC63D487}"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5"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1" name="Picture Placeholder 2"/>
          <p:cNvSpPr>
            <a:spLocks noGrp="1"/>
          </p:cNvSpPr>
          <p:nvPr>
            <p:ph type="pic" sz="quarter" idx="22"/>
          </p:nvPr>
        </p:nvSpPr>
        <p:spPr>
          <a:xfrm>
            <a:off x="423334" y="1625601"/>
            <a:ext cx="2912533" cy="5242984"/>
          </a:xfrm>
        </p:spPr>
        <p:txBody>
          <a:bodyPr rtlCol="0">
            <a:normAutofit/>
          </a:bodyPr>
          <a:lstStyle/>
          <a:p>
            <a:pPr lvl="0"/>
            <a:endParaRPr lang="en-US" noProof="0"/>
          </a:p>
        </p:txBody>
      </p:sp>
    </p:spTree>
    <p:extLst>
      <p:ext uri="{BB962C8B-B14F-4D97-AF65-F5344CB8AC3E}">
        <p14:creationId xmlns:p14="http://schemas.microsoft.com/office/powerpoint/2010/main" val="1154087930"/>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AAF5403F-4880-467A-B0BE-A844E2067A56}"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9" name="Picture Placeholder 2"/>
          <p:cNvSpPr>
            <a:spLocks noGrp="1"/>
          </p:cNvSpPr>
          <p:nvPr>
            <p:ph type="pic" sz="quarter" idx="23"/>
          </p:nvPr>
        </p:nvSpPr>
        <p:spPr>
          <a:xfrm>
            <a:off x="8064503" y="4472896"/>
            <a:ext cx="4127500" cy="1892300"/>
          </a:xfrm>
        </p:spPr>
        <p:txBody>
          <a:bodyPr rtlCol="0">
            <a:normAutofit/>
          </a:bodyPr>
          <a:lstStyle/>
          <a:p>
            <a:pPr lvl="0"/>
            <a:endParaRPr lang="en-US" noProof="0"/>
          </a:p>
        </p:txBody>
      </p:sp>
      <p:sp>
        <p:nvSpPr>
          <p:cNvPr id="23" name="Picture Placeholder 2"/>
          <p:cNvSpPr>
            <a:spLocks noGrp="1"/>
          </p:cNvSpPr>
          <p:nvPr>
            <p:ph type="pic" sz="quarter" idx="24"/>
          </p:nvPr>
        </p:nvSpPr>
        <p:spPr>
          <a:xfrm>
            <a:off x="9257" y="4472518"/>
            <a:ext cx="4127500" cy="1892300"/>
          </a:xfrm>
        </p:spPr>
        <p:txBody>
          <a:bodyPr rtlCol="0">
            <a:normAutofit/>
          </a:bodyPr>
          <a:lstStyle/>
          <a:p>
            <a:pPr lvl="0"/>
            <a:endParaRPr lang="en-US" noProof="0"/>
          </a:p>
        </p:txBody>
      </p:sp>
      <p:sp>
        <p:nvSpPr>
          <p:cNvPr id="24" name="Picture Placeholder 2"/>
          <p:cNvSpPr>
            <a:spLocks noGrp="1"/>
          </p:cNvSpPr>
          <p:nvPr>
            <p:ph type="pic" sz="quarter" idx="25"/>
          </p:nvPr>
        </p:nvSpPr>
        <p:spPr>
          <a:xfrm>
            <a:off x="4146007" y="4472140"/>
            <a:ext cx="3914560" cy="1892300"/>
          </a:xfrm>
        </p:spPr>
        <p:txBody>
          <a:bodyPr rtlCol="0">
            <a:normAutofit/>
          </a:bodyPr>
          <a:lstStyle/>
          <a:p>
            <a:pPr lvl="0"/>
            <a:endParaRPr lang="en-US" noProof="0"/>
          </a:p>
        </p:txBody>
      </p:sp>
    </p:spTree>
    <p:extLst>
      <p:ext uri="{BB962C8B-B14F-4D97-AF65-F5344CB8AC3E}">
        <p14:creationId xmlns:p14="http://schemas.microsoft.com/office/powerpoint/2010/main" val="4141462442"/>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93169AD1-9329-4B4C-8EA4-DA27D12A0D94}"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Picture Placeholder 2"/>
          <p:cNvSpPr>
            <a:spLocks noGrp="1"/>
          </p:cNvSpPr>
          <p:nvPr>
            <p:ph type="pic" sz="quarter" idx="21"/>
          </p:nvPr>
        </p:nvSpPr>
        <p:spPr>
          <a:xfrm>
            <a:off x="0" y="1"/>
            <a:ext cx="12192000" cy="2868084"/>
          </a:xfrm>
        </p:spPr>
        <p:txBody>
          <a:bodyPr rtlCol="0">
            <a:normAutofit/>
          </a:bodyPr>
          <a:lstStyle/>
          <a:p>
            <a:pPr lvl="0"/>
            <a:endParaRPr lang="en-US" noProof="0"/>
          </a:p>
        </p:txBody>
      </p:sp>
    </p:spTree>
    <p:extLst>
      <p:ext uri="{BB962C8B-B14F-4D97-AF65-F5344CB8AC3E}">
        <p14:creationId xmlns:p14="http://schemas.microsoft.com/office/powerpoint/2010/main" val="3315032950"/>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88B8CF9B-DEC8-47D2-82F6-9044D86904A5}"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9"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Picture Placeholder 2"/>
          <p:cNvSpPr>
            <a:spLocks noGrp="1"/>
          </p:cNvSpPr>
          <p:nvPr>
            <p:ph type="pic" sz="quarter" idx="23"/>
          </p:nvPr>
        </p:nvSpPr>
        <p:spPr>
          <a:xfrm>
            <a:off x="8055250" y="1961365"/>
            <a:ext cx="4127500" cy="1892300"/>
          </a:xfrm>
        </p:spPr>
        <p:txBody>
          <a:bodyPr rtlCol="0">
            <a:normAutofit/>
          </a:bodyPr>
          <a:lstStyle/>
          <a:p>
            <a:pPr lvl="0"/>
            <a:endParaRPr lang="en-US" noProof="0"/>
          </a:p>
        </p:txBody>
      </p:sp>
      <p:sp>
        <p:nvSpPr>
          <p:cNvPr id="20" name="Picture Placeholder 2"/>
          <p:cNvSpPr>
            <a:spLocks noGrp="1"/>
          </p:cNvSpPr>
          <p:nvPr>
            <p:ph type="pic" sz="quarter" idx="24"/>
          </p:nvPr>
        </p:nvSpPr>
        <p:spPr>
          <a:xfrm>
            <a:off x="3" y="1960988"/>
            <a:ext cx="4127500" cy="1892300"/>
          </a:xfrm>
        </p:spPr>
        <p:txBody>
          <a:bodyPr rtlCol="0">
            <a:normAutofit/>
          </a:bodyPr>
          <a:lstStyle/>
          <a:p>
            <a:pPr lvl="0"/>
            <a:endParaRPr lang="en-US" noProof="0"/>
          </a:p>
        </p:txBody>
      </p:sp>
      <p:sp>
        <p:nvSpPr>
          <p:cNvPr id="21" name="Picture Placeholder 2"/>
          <p:cNvSpPr>
            <a:spLocks noGrp="1"/>
          </p:cNvSpPr>
          <p:nvPr>
            <p:ph type="pic" sz="quarter" idx="25"/>
          </p:nvPr>
        </p:nvSpPr>
        <p:spPr>
          <a:xfrm>
            <a:off x="4136753" y="1960609"/>
            <a:ext cx="3914560" cy="1892300"/>
          </a:xfrm>
        </p:spPr>
        <p:txBody>
          <a:bodyPr rtlCol="0">
            <a:normAutofit/>
          </a:bodyPr>
          <a:lstStyle/>
          <a:p>
            <a:pPr lvl="0"/>
            <a:endParaRPr lang="en-US" noProof="0"/>
          </a:p>
        </p:txBody>
      </p:sp>
    </p:spTree>
    <p:extLst>
      <p:ext uri="{BB962C8B-B14F-4D97-AF65-F5344CB8AC3E}">
        <p14:creationId xmlns:p14="http://schemas.microsoft.com/office/powerpoint/2010/main" val="1265894602"/>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65514557-F45C-480D-8882-D2E35CB30747}"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89281889"/>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11"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extBox 1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9B140184-2B14-417A-81C2-3B9717586BEB}"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4"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6348199"/>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11"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extBox 14"/>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7971127F-E2B5-450C-8ED7-46EC9CD03E75}"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Picture Placeholder 2"/>
          <p:cNvSpPr>
            <a:spLocks noGrp="1"/>
          </p:cNvSpPr>
          <p:nvPr>
            <p:ph type="pic" sz="quarter" idx="29"/>
          </p:nvPr>
        </p:nvSpPr>
        <p:spPr>
          <a:xfrm>
            <a:off x="-8467"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6" name="Picture Placeholder 2"/>
          <p:cNvSpPr>
            <a:spLocks noGrp="1"/>
          </p:cNvSpPr>
          <p:nvPr>
            <p:ph type="pic" sz="quarter" idx="30"/>
          </p:nvPr>
        </p:nvSpPr>
        <p:spPr>
          <a:xfrm>
            <a:off x="3045202"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7" name="Picture Placeholder 2"/>
          <p:cNvSpPr>
            <a:spLocks noGrp="1"/>
          </p:cNvSpPr>
          <p:nvPr>
            <p:ph type="pic" sz="quarter" idx="31"/>
          </p:nvPr>
        </p:nvSpPr>
        <p:spPr>
          <a:xfrm>
            <a:off x="6108830"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8" name="Picture Placeholder 2"/>
          <p:cNvSpPr>
            <a:spLocks noGrp="1"/>
          </p:cNvSpPr>
          <p:nvPr>
            <p:ph type="pic" sz="quarter" idx="32"/>
          </p:nvPr>
        </p:nvSpPr>
        <p:spPr>
          <a:xfrm>
            <a:off x="9172458" y="1911334"/>
            <a:ext cx="3031001" cy="2755456"/>
          </a:xfrm>
          <a:prstGeom prst="rect">
            <a:avLst/>
          </a:prstGeom>
        </p:spPr>
        <p:txBody>
          <a:bodyPr rtlCol="0">
            <a:normAutofit/>
          </a:bodyPr>
          <a:lstStyle>
            <a:lvl1pPr marL="0" indent="0" algn="l">
              <a:buNone/>
              <a:defRPr sz="700">
                <a:solidFill>
                  <a:schemeClr val="tx1">
                    <a:lumMod val="75000"/>
                    <a:lumOff val="25000"/>
                  </a:schemeClr>
                </a:solidFill>
                <a:latin typeface="Open Sans"/>
                <a:cs typeface="Open Sans"/>
              </a:defRPr>
            </a:lvl1pPr>
          </a:lstStyle>
          <a:p>
            <a:pPr lvl="0"/>
            <a:r>
              <a:rPr lang="en-US" noProof="0" smtClean="0"/>
              <a:t>Click icon to add picture</a:t>
            </a:r>
            <a:endParaRPr lang="en-US" noProof="0"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32941258"/>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26"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9" name="TextBox 28"/>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AA3D0503-827D-4F06-821F-85A7BBE99E68}"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5" name="Picture Placeholder 2"/>
          <p:cNvSpPr>
            <a:spLocks noGrp="1"/>
          </p:cNvSpPr>
          <p:nvPr>
            <p:ph type="pic" sz="quarter" idx="32"/>
          </p:nvPr>
        </p:nvSpPr>
        <p:spPr>
          <a:xfrm>
            <a:off x="67153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6" name="Picture Placeholder 2"/>
          <p:cNvSpPr>
            <a:spLocks noGrp="1"/>
          </p:cNvSpPr>
          <p:nvPr>
            <p:ph type="pic" sz="quarter" idx="33"/>
          </p:nvPr>
        </p:nvSpPr>
        <p:spPr>
          <a:xfrm>
            <a:off x="67153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7" name="Picture Placeholder 2"/>
          <p:cNvSpPr>
            <a:spLocks noGrp="1"/>
          </p:cNvSpPr>
          <p:nvPr>
            <p:ph type="pic" sz="quarter" idx="34"/>
          </p:nvPr>
        </p:nvSpPr>
        <p:spPr>
          <a:xfrm>
            <a:off x="67153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8" name="Picture Placeholder 2"/>
          <p:cNvSpPr>
            <a:spLocks noGrp="1"/>
          </p:cNvSpPr>
          <p:nvPr>
            <p:ph type="pic" sz="quarter" idx="35"/>
          </p:nvPr>
        </p:nvSpPr>
        <p:spPr>
          <a:xfrm>
            <a:off x="67153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9" name="Picture Placeholder 2"/>
          <p:cNvSpPr>
            <a:spLocks noGrp="1"/>
          </p:cNvSpPr>
          <p:nvPr>
            <p:ph type="pic" sz="quarter" idx="36"/>
          </p:nvPr>
        </p:nvSpPr>
        <p:spPr>
          <a:xfrm>
            <a:off x="67153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0" name="Picture Placeholder 2"/>
          <p:cNvSpPr>
            <a:spLocks noGrp="1"/>
          </p:cNvSpPr>
          <p:nvPr>
            <p:ph type="pic" sz="quarter" idx="37"/>
          </p:nvPr>
        </p:nvSpPr>
        <p:spPr>
          <a:xfrm>
            <a:off x="8083392"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2" name="Picture Placeholder 2"/>
          <p:cNvSpPr>
            <a:spLocks noGrp="1"/>
          </p:cNvSpPr>
          <p:nvPr>
            <p:ph type="pic" sz="quarter" idx="38"/>
          </p:nvPr>
        </p:nvSpPr>
        <p:spPr>
          <a:xfrm>
            <a:off x="8083392"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3" name="Picture Placeholder 2"/>
          <p:cNvSpPr>
            <a:spLocks noGrp="1"/>
          </p:cNvSpPr>
          <p:nvPr>
            <p:ph type="pic" sz="quarter" idx="39"/>
          </p:nvPr>
        </p:nvSpPr>
        <p:spPr>
          <a:xfrm>
            <a:off x="8083392"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4" name="Picture Placeholder 2"/>
          <p:cNvSpPr>
            <a:spLocks noGrp="1"/>
          </p:cNvSpPr>
          <p:nvPr>
            <p:ph type="pic" sz="quarter" idx="40"/>
          </p:nvPr>
        </p:nvSpPr>
        <p:spPr>
          <a:xfrm>
            <a:off x="8083392"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5" name="Picture Placeholder 2"/>
          <p:cNvSpPr>
            <a:spLocks noGrp="1"/>
          </p:cNvSpPr>
          <p:nvPr>
            <p:ph type="pic" sz="quarter" idx="41"/>
          </p:nvPr>
        </p:nvSpPr>
        <p:spPr>
          <a:xfrm>
            <a:off x="8083392"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6" name="Picture Placeholder 2"/>
          <p:cNvSpPr>
            <a:spLocks noGrp="1"/>
          </p:cNvSpPr>
          <p:nvPr>
            <p:ph type="pic" sz="quarter" idx="42"/>
          </p:nvPr>
        </p:nvSpPr>
        <p:spPr>
          <a:xfrm>
            <a:off x="9451459"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7" name="Picture Placeholder 2"/>
          <p:cNvSpPr>
            <a:spLocks noGrp="1"/>
          </p:cNvSpPr>
          <p:nvPr>
            <p:ph type="pic" sz="quarter" idx="43"/>
          </p:nvPr>
        </p:nvSpPr>
        <p:spPr>
          <a:xfrm>
            <a:off x="9451459"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8" name="Picture Placeholder 2"/>
          <p:cNvSpPr>
            <a:spLocks noGrp="1"/>
          </p:cNvSpPr>
          <p:nvPr>
            <p:ph type="pic" sz="quarter" idx="44"/>
          </p:nvPr>
        </p:nvSpPr>
        <p:spPr>
          <a:xfrm>
            <a:off x="9451459"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9" name="Picture Placeholder 2"/>
          <p:cNvSpPr>
            <a:spLocks noGrp="1"/>
          </p:cNvSpPr>
          <p:nvPr>
            <p:ph type="pic" sz="quarter" idx="45"/>
          </p:nvPr>
        </p:nvSpPr>
        <p:spPr>
          <a:xfrm>
            <a:off x="9451459"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0" name="Picture Placeholder 2"/>
          <p:cNvSpPr>
            <a:spLocks noGrp="1"/>
          </p:cNvSpPr>
          <p:nvPr>
            <p:ph type="pic" sz="quarter" idx="46"/>
          </p:nvPr>
        </p:nvSpPr>
        <p:spPr>
          <a:xfrm>
            <a:off x="9451459"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1" name="Picture Placeholder 2"/>
          <p:cNvSpPr>
            <a:spLocks noGrp="1"/>
          </p:cNvSpPr>
          <p:nvPr>
            <p:ph type="pic" sz="quarter" idx="47"/>
          </p:nvPr>
        </p:nvSpPr>
        <p:spPr>
          <a:xfrm>
            <a:off x="10819525" y="811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2" name="Picture Placeholder 2"/>
          <p:cNvSpPr>
            <a:spLocks noGrp="1"/>
          </p:cNvSpPr>
          <p:nvPr>
            <p:ph type="pic" sz="quarter" idx="48"/>
          </p:nvPr>
        </p:nvSpPr>
        <p:spPr>
          <a:xfrm>
            <a:off x="10819525" y="1373716"/>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3" name="Picture Placeholder 2"/>
          <p:cNvSpPr>
            <a:spLocks noGrp="1"/>
          </p:cNvSpPr>
          <p:nvPr>
            <p:ph type="pic" sz="quarter" idx="49"/>
          </p:nvPr>
        </p:nvSpPr>
        <p:spPr>
          <a:xfrm>
            <a:off x="10819525" y="2741784"/>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4" name="Picture Placeholder 2"/>
          <p:cNvSpPr>
            <a:spLocks noGrp="1"/>
          </p:cNvSpPr>
          <p:nvPr>
            <p:ph type="pic" sz="quarter" idx="50"/>
          </p:nvPr>
        </p:nvSpPr>
        <p:spPr>
          <a:xfrm>
            <a:off x="10819525" y="4109850"/>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5" name="Picture Placeholder 2"/>
          <p:cNvSpPr>
            <a:spLocks noGrp="1"/>
          </p:cNvSpPr>
          <p:nvPr>
            <p:ph type="pic" sz="quarter" idx="51"/>
          </p:nvPr>
        </p:nvSpPr>
        <p:spPr>
          <a:xfrm>
            <a:off x="10819525" y="5481468"/>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3704512"/>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3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6"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7" name="TextBox 36"/>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DC64428D-2E3A-4870-936A-6EB98B336D7C}"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17" name="Picture Placeholder 2"/>
          <p:cNvSpPr>
            <a:spLocks noGrp="1"/>
          </p:cNvSpPr>
          <p:nvPr>
            <p:ph type="pic" sz="quarter" idx="32"/>
          </p:nvPr>
        </p:nvSpPr>
        <p:spPr>
          <a:xfrm>
            <a:off x="-78956"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8" name="Picture Placeholder 2"/>
          <p:cNvSpPr>
            <a:spLocks noGrp="1"/>
          </p:cNvSpPr>
          <p:nvPr>
            <p:ph type="pic" sz="quarter" idx="37"/>
          </p:nvPr>
        </p:nvSpPr>
        <p:spPr>
          <a:xfrm>
            <a:off x="1293125"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19" name="Picture Placeholder 2"/>
          <p:cNvSpPr>
            <a:spLocks noGrp="1"/>
          </p:cNvSpPr>
          <p:nvPr>
            <p:ph type="pic" sz="quarter" idx="42"/>
          </p:nvPr>
        </p:nvSpPr>
        <p:spPr>
          <a:xfrm>
            <a:off x="2665207"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0" name="Picture Placeholder 2"/>
          <p:cNvSpPr>
            <a:spLocks noGrp="1"/>
          </p:cNvSpPr>
          <p:nvPr>
            <p:ph type="pic" sz="quarter" idx="47"/>
          </p:nvPr>
        </p:nvSpPr>
        <p:spPr>
          <a:xfrm>
            <a:off x="4037288"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1" name="Picture Placeholder 2"/>
          <p:cNvSpPr>
            <a:spLocks noGrp="1"/>
          </p:cNvSpPr>
          <p:nvPr>
            <p:ph type="pic" sz="quarter" idx="48"/>
          </p:nvPr>
        </p:nvSpPr>
        <p:spPr>
          <a:xfrm>
            <a:off x="5409369"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2" name="Picture Placeholder 2"/>
          <p:cNvSpPr>
            <a:spLocks noGrp="1"/>
          </p:cNvSpPr>
          <p:nvPr>
            <p:ph type="pic" sz="quarter" idx="49"/>
          </p:nvPr>
        </p:nvSpPr>
        <p:spPr>
          <a:xfrm>
            <a:off x="6781451"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3" name="Picture Placeholder 2"/>
          <p:cNvSpPr>
            <a:spLocks noGrp="1"/>
          </p:cNvSpPr>
          <p:nvPr>
            <p:ph type="pic" sz="quarter" idx="50"/>
          </p:nvPr>
        </p:nvSpPr>
        <p:spPr>
          <a:xfrm>
            <a:off x="8153532"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4" name="Picture Placeholder 2"/>
          <p:cNvSpPr>
            <a:spLocks noGrp="1"/>
          </p:cNvSpPr>
          <p:nvPr>
            <p:ph type="pic" sz="quarter" idx="51"/>
          </p:nvPr>
        </p:nvSpPr>
        <p:spPr>
          <a:xfrm>
            <a:off x="9525613"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5" name="Picture Placeholder 2"/>
          <p:cNvSpPr>
            <a:spLocks noGrp="1"/>
          </p:cNvSpPr>
          <p:nvPr>
            <p:ph type="pic" sz="quarter" idx="52"/>
          </p:nvPr>
        </p:nvSpPr>
        <p:spPr>
          <a:xfrm>
            <a:off x="10897695" y="2126077"/>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6" name="Picture Placeholder 2"/>
          <p:cNvSpPr>
            <a:spLocks noGrp="1"/>
          </p:cNvSpPr>
          <p:nvPr>
            <p:ph type="pic" sz="quarter" idx="53"/>
          </p:nvPr>
        </p:nvSpPr>
        <p:spPr>
          <a:xfrm>
            <a:off x="-74942"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7" name="Picture Placeholder 2"/>
          <p:cNvSpPr>
            <a:spLocks noGrp="1"/>
          </p:cNvSpPr>
          <p:nvPr>
            <p:ph type="pic" sz="quarter" idx="54"/>
          </p:nvPr>
        </p:nvSpPr>
        <p:spPr>
          <a:xfrm>
            <a:off x="1297140"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8" name="Picture Placeholder 2"/>
          <p:cNvSpPr>
            <a:spLocks noGrp="1"/>
          </p:cNvSpPr>
          <p:nvPr>
            <p:ph type="pic" sz="quarter" idx="55"/>
          </p:nvPr>
        </p:nvSpPr>
        <p:spPr>
          <a:xfrm>
            <a:off x="2669221"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29" name="Picture Placeholder 2"/>
          <p:cNvSpPr>
            <a:spLocks noGrp="1"/>
          </p:cNvSpPr>
          <p:nvPr>
            <p:ph type="pic" sz="quarter" idx="56"/>
          </p:nvPr>
        </p:nvSpPr>
        <p:spPr>
          <a:xfrm>
            <a:off x="4041303"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0" name="Picture Placeholder 2"/>
          <p:cNvSpPr>
            <a:spLocks noGrp="1"/>
          </p:cNvSpPr>
          <p:nvPr>
            <p:ph type="pic" sz="quarter" idx="57"/>
          </p:nvPr>
        </p:nvSpPr>
        <p:spPr>
          <a:xfrm>
            <a:off x="5413384"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1" name="Picture Placeholder 2"/>
          <p:cNvSpPr>
            <a:spLocks noGrp="1"/>
          </p:cNvSpPr>
          <p:nvPr>
            <p:ph type="pic" sz="quarter" idx="58"/>
          </p:nvPr>
        </p:nvSpPr>
        <p:spPr>
          <a:xfrm>
            <a:off x="6785465"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2" name="Picture Placeholder 2"/>
          <p:cNvSpPr>
            <a:spLocks noGrp="1"/>
          </p:cNvSpPr>
          <p:nvPr>
            <p:ph type="pic" sz="quarter" idx="59"/>
          </p:nvPr>
        </p:nvSpPr>
        <p:spPr>
          <a:xfrm>
            <a:off x="8157547"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3" name="Picture Placeholder 2"/>
          <p:cNvSpPr>
            <a:spLocks noGrp="1"/>
          </p:cNvSpPr>
          <p:nvPr>
            <p:ph type="pic" sz="quarter" idx="60"/>
          </p:nvPr>
        </p:nvSpPr>
        <p:spPr>
          <a:xfrm>
            <a:off x="9529628"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34" name="Picture Placeholder 2"/>
          <p:cNvSpPr>
            <a:spLocks noGrp="1"/>
          </p:cNvSpPr>
          <p:nvPr>
            <p:ph type="pic" sz="quarter" idx="61"/>
          </p:nvPr>
        </p:nvSpPr>
        <p:spPr>
          <a:xfrm>
            <a:off x="10897695" y="3494143"/>
            <a:ext cx="1368067" cy="1368067"/>
          </a:xfrm>
          <a:prstGeom prst="rect">
            <a:avLst/>
          </a:prstGeom>
        </p:spPr>
        <p:txBody>
          <a:bodyPr rtlCol="0">
            <a:normAutofit/>
          </a:bodyPr>
          <a:lstStyle>
            <a:lvl1pPr marL="0" indent="0" algn="l">
              <a:buNone/>
              <a:defRPr sz="700">
                <a:solidFill>
                  <a:srgbClr val="404040"/>
                </a:solidFill>
                <a:latin typeface="Open Sans"/>
                <a:cs typeface="Open Sans"/>
              </a:defRPr>
            </a:lvl1pPr>
          </a:lstStyle>
          <a:p>
            <a:pPr lvl="0"/>
            <a:r>
              <a:rPr lang="en-US" noProof="0" smtClean="0"/>
              <a:t>Click icon to add picture</a:t>
            </a:r>
            <a:endParaRPr lang="en-US" noProof="0" dirty="0"/>
          </a:p>
        </p:txBody>
      </p:sp>
      <p:sp>
        <p:nvSpPr>
          <p:cNvPr id="4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5838002"/>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4023655270"/>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CFAA1AD4-B696-4C83-82B9-2C5F0CA90CB8}"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495716209"/>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8858251" y="6481763"/>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9852069" y="6586977"/>
            <a:ext cx="1385315"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F2334D4E-6DA4-4C8C-8EF3-887FE2E0B0B6}"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181332781"/>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4641851" y="6478588"/>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5635668" y="6583008"/>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FDC18559-91BA-472A-B774-96D778082A84}"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3412810379"/>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5"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13DA2412-1ECC-4DE6-9A59-C42A608A97A9}"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rtlCol="0">
            <a:normAutofit/>
          </a:bodyPr>
          <a:lstStyle>
            <a:lvl1pPr marL="0" indent="0">
              <a:buNone/>
              <a:defRPr/>
            </a:lvl1pPr>
          </a:lstStyle>
          <a:p>
            <a:pPr lvl="0"/>
            <a:endParaRPr lang="en-US" noProof="0" dirty="0"/>
          </a:p>
        </p:txBody>
      </p:sp>
    </p:spTree>
    <p:extLst>
      <p:ext uri="{BB962C8B-B14F-4D97-AF65-F5344CB8AC3E}">
        <p14:creationId xmlns:p14="http://schemas.microsoft.com/office/powerpoint/2010/main" val="3095930802"/>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698500" y="16455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itle 1"/>
          <p:cNvSpPr>
            <a:spLocks noGrp="1"/>
          </p:cNvSpPr>
          <p:nvPr>
            <p:ph type="ctrTitle"/>
          </p:nvPr>
        </p:nvSpPr>
        <p:spPr>
          <a:xfrm>
            <a:off x="698500" y="11563"/>
            <a:ext cx="2741791"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grpSp>
        <p:nvGrpSpPr>
          <p:cNvPr id="11" name="Group 10"/>
          <p:cNvGrpSpPr/>
          <p:nvPr userDrawn="1"/>
        </p:nvGrpSpPr>
        <p:grpSpPr>
          <a:xfrm>
            <a:off x="258593" y="547184"/>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4"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13462347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709357" y="35751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700094" y="1632820"/>
            <a:ext cx="2902245" cy="1807832"/>
          </a:xfrm>
        </p:spPr>
        <p:txBody>
          <a:bodyPr rtlCol="0">
            <a:normAutofit/>
          </a:bodyPr>
          <a:lstStyle>
            <a:lvl1pPr marL="0" indent="0">
              <a:buNone/>
              <a:defRPr/>
            </a:lvl1pPr>
          </a:lstStyle>
          <a:p>
            <a:pPr lvl="0"/>
            <a:endParaRPr lang="en-US" noProof="0" dirty="0"/>
          </a:p>
        </p:txBody>
      </p:sp>
      <p:sp>
        <p:nvSpPr>
          <p:cNvPr id="13" name="Title 1"/>
          <p:cNvSpPr>
            <a:spLocks noGrp="1"/>
          </p:cNvSpPr>
          <p:nvPr>
            <p:ph type="ctrTitle"/>
          </p:nvPr>
        </p:nvSpPr>
        <p:spPr>
          <a:xfrm>
            <a:off x="709357" y="111157"/>
            <a:ext cx="2892982" cy="1336387"/>
          </a:xfrm>
        </p:spPr>
        <p:txBody>
          <a:bodyPr anchor="b">
            <a:noAutofit/>
          </a:bodyPr>
          <a:lstStyle>
            <a:lvl1pPr algn="l">
              <a:defRPr sz="1800">
                <a:solidFill>
                  <a:schemeClr val="accent4"/>
                </a:solidFill>
              </a:defRPr>
            </a:lvl1pPr>
          </a:lstStyle>
          <a:p>
            <a:r>
              <a:rPr lang="en-US" dirty="0" smtClean="0"/>
              <a:t>Click to edit Master title style</a:t>
            </a:r>
            <a:endParaRPr lang="en-US" dirty="0"/>
          </a:p>
        </p:txBody>
      </p:sp>
      <p:grpSp>
        <p:nvGrpSpPr>
          <p:cNvPr id="10" name="Group 9"/>
          <p:cNvGrpSpPr/>
          <p:nvPr userDrawn="1"/>
        </p:nvGrpSpPr>
        <p:grpSpPr>
          <a:xfrm>
            <a:off x="279401" y="580255"/>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19126413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rtlCol="0">
            <a:normAutofit/>
          </a:bodyPr>
          <a:lstStyle>
            <a:lvl1pPr marL="0" indent="0">
              <a:buNone/>
              <a:defRPr/>
            </a:lvl1pPr>
          </a:lstStyle>
          <a:p>
            <a:pPr lvl="0"/>
            <a:endParaRPr lang="en-US" noProof="0"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4281549763"/>
      </p:ext>
    </p:extLst>
  </p:cSld>
  <p:clrMapOvr>
    <a:masterClrMapping/>
  </p:clrMapOvr>
  <p:transition spd="slow">
    <p:push/>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rtlCol="0">
            <a:normAutofit/>
          </a:bodyPr>
          <a:lstStyle>
            <a:lvl1pPr marL="0" indent="0">
              <a:buNone/>
              <a:defRPr/>
            </a:lvl1pPr>
          </a:lstStyle>
          <a:p>
            <a:pPr lvl="0"/>
            <a:endParaRPr lang="en-US" noProof="0"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itle 1"/>
          <p:cNvSpPr>
            <a:spLocks noGrp="1"/>
          </p:cNvSpPr>
          <p:nvPr>
            <p:ph type="ctrTitle"/>
          </p:nvPr>
        </p:nvSpPr>
        <p:spPr>
          <a:xfrm>
            <a:off x="733009" y="78086"/>
            <a:ext cx="4825109" cy="1336387"/>
          </a:xfrm>
        </p:spPr>
        <p:txBody>
          <a:bodyPr anchor="b">
            <a:noAutofit/>
          </a:bodyPr>
          <a:lstStyle>
            <a:lvl1pPr algn="l">
              <a:defRPr sz="1800">
                <a:solidFill>
                  <a:schemeClr val="accent4"/>
                </a:solidFill>
              </a:defRPr>
            </a:lvl1pPr>
          </a:lstStyle>
          <a:p>
            <a:r>
              <a:rPr lang="en-US" dirty="0" smtClean="0"/>
              <a:t>Click to edit Master title style</a:t>
            </a:r>
            <a:endParaRPr lang="en-US" dirty="0"/>
          </a:p>
        </p:txBody>
      </p:sp>
      <p:grpSp>
        <p:nvGrpSpPr>
          <p:cNvPr id="9" name="Group 8"/>
          <p:cNvGrpSpPr/>
          <p:nvPr userDrawn="1"/>
        </p:nvGrpSpPr>
        <p:grpSpPr>
          <a:xfrm>
            <a:off x="258592" y="547184"/>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rgbClr val="4472C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sp>
          <p:nvSpPr>
            <p:cNvPr id="1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rgbClr val="4472C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35827492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p:cNvSpPr>
            <a:spLocks noGrp="1"/>
          </p:cNvSpPr>
          <p:nvPr>
            <p:ph type="ctrTitle"/>
          </p:nvPr>
        </p:nvSpPr>
        <p:spPr>
          <a:xfrm>
            <a:off x="555039" y="73057"/>
            <a:ext cx="2605852" cy="1336387"/>
          </a:xfrm>
        </p:spPr>
        <p:txBody>
          <a:bodyPr anchor="b">
            <a:noAutofit/>
          </a:bodyPr>
          <a:lstStyle>
            <a:lvl1pPr algn="l">
              <a:defRPr sz="1800">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23151716"/>
      </p:ext>
    </p:extLst>
  </p:cSld>
  <p:clrMapOvr>
    <a:masterClrMapping/>
  </p:clrMapOvr>
  <p:transition spd="slow">
    <p:push/>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63534" y="1565276"/>
            <a:ext cx="7167033"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3D808ECB-20C2-4B66-8A84-624D3A4E86D8}"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7" name="Picture Placeholder 6"/>
          <p:cNvSpPr>
            <a:spLocks noGrp="1"/>
          </p:cNvSpPr>
          <p:nvPr>
            <p:ph type="pic" sz="quarter" idx="10"/>
          </p:nvPr>
        </p:nvSpPr>
        <p:spPr>
          <a:xfrm>
            <a:off x="5058059" y="2087029"/>
            <a:ext cx="6199221" cy="2802942"/>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66430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4" name="Picture 3" descr="laptop.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55533" y="2154238"/>
            <a:ext cx="7933267"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A1F35AA9-8260-4155-BC83-378BC38CF820}"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5118386" y="2599513"/>
            <a:ext cx="5817913" cy="2849634"/>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611871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15/07/2019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4" name="Picture 3" descr="table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9267" y="1409700"/>
            <a:ext cx="4428067"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E1AC259E-B11F-4F6A-9296-856EBC2A819E}"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4432300" y="2026450"/>
            <a:ext cx="3347072" cy="3911788"/>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630931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5" name="Picture 4" descr="pho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86151" y="1409700"/>
            <a:ext cx="8714316"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38981C6B-A6AB-4563-96E3-49E12FFFABD7}"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4276050" y="2336800"/>
            <a:ext cx="2045729" cy="3190242"/>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rtlCol="0">
            <a:normAutofit/>
          </a:bodyPr>
          <a:lstStyle/>
          <a:p>
            <a:pPr lvl="0"/>
            <a:endParaRPr lang="en-US" noProof="0"/>
          </a:p>
        </p:txBody>
      </p:sp>
    </p:spTree>
    <p:extLst>
      <p:ext uri="{BB962C8B-B14F-4D97-AF65-F5344CB8AC3E}">
        <p14:creationId xmlns:p14="http://schemas.microsoft.com/office/powerpoint/2010/main" val="2159549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5" name="Picture 4" descr="gajah-IPHO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05767" y="1814514"/>
            <a:ext cx="5065184"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3706C4CA-3AD3-4876-AE84-091A8DC18907}"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3993824" y="2479040"/>
            <a:ext cx="2130397" cy="3083748"/>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rtlCol="0">
            <a:normAutofit/>
          </a:bodyPr>
          <a:lstStyle/>
          <a:p>
            <a:pPr lvl="0"/>
            <a:endParaRPr lang="en-US" noProof="0"/>
          </a:p>
        </p:txBody>
      </p:sp>
    </p:spTree>
    <p:extLst>
      <p:ext uri="{BB962C8B-B14F-4D97-AF65-F5344CB8AC3E}">
        <p14:creationId xmlns:p14="http://schemas.microsoft.com/office/powerpoint/2010/main" val="11281033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4" name="Picture 3" descr="gajah-BROWS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6567" y="1116014"/>
            <a:ext cx="9906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a:spLocks noChangeArrowheads="1"/>
          </p:cNvSpPr>
          <p:nvPr userDrawn="1"/>
        </p:nvSpPr>
        <p:spPr bwMode="auto">
          <a:xfrm>
            <a:off x="1529335" y="6610789"/>
            <a:ext cx="1385316"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70000"/>
              </a:lnSpc>
              <a:spcBef>
                <a:spcPct val="0"/>
              </a:spcBef>
              <a:spcAft>
                <a:spcPct val="0"/>
              </a:spcAft>
              <a:buClrTx/>
              <a:buSzTx/>
              <a:buFontTx/>
              <a:buNone/>
              <a:tabLst/>
              <a:defRPr/>
            </a:pPr>
            <a:r>
              <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rPr>
              <a:t>Curso GSI AIR -  2017   |   </a:t>
            </a:r>
            <a:fld id="{17FFD21A-84E3-4FBC-ACEF-DA5F19EEEDB9}" type="slidenum">
              <a:rPr kumimoji="0" lang="en-US" altLang="es-PE" sz="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70000"/>
                </a:lnSpc>
                <a:spcBef>
                  <a:spcPct val="0"/>
                </a:spcBef>
                <a:spcAft>
                  <a:spcPct val="0"/>
                </a:spcAft>
                <a:buClrTx/>
                <a:buSzTx/>
                <a:buFontTx/>
                <a:buNone/>
                <a:tabLst/>
                <a:defRPr/>
              </a:pPr>
              <a:t>‹#›</a:t>
            </a:fld>
            <a:endParaRPr kumimoji="0" lang="en-US" altLang="es-PE" sz="700" b="0" i="0" u="none" strike="noStrike" kern="1200" cap="none" spc="0" normalizeH="0" baseline="0" noProof="0" smtClean="0">
              <a:ln>
                <a:noFill/>
              </a:ln>
              <a:solidFill>
                <a:srgbClr val="FFFFFF"/>
              </a:solidFill>
              <a:effectLst/>
              <a:uLnTx/>
              <a:uFillTx/>
              <a:latin typeface="Open Sans"/>
              <a:ea typeface="Open Sans"/>
              <a:cs typeface="Open Sans"/>
            </a:endParaRPr>
          </a:p>
        </p:txBody>
      </p:sp>
      <p:sp>
        <p:nvSpPr>
          <p:cNvPr id="6" name="Picture Placeholder 5"/>
          <p:cNvSpPr>
            <a:spLocks noGrp="1"/>
          </p:cNvSpPr>
          <p:nvPr>
            <p:ph type="pic" sz="quarter" idx="10"/>
          </p:nvPr>
        </p:nvSpPr>
        <p:spPr>
          <a:xfrm>
            <a:off x="4003204" y="1541789"/>
            <a:ext cx="9614129" cy="4648286"/>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50168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812800" y="1589567"/>
            <a:ext cx="5181600" cy="4572000"/>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11" name="10 Marcador de contenido"/>
          <p:cNvSpPr>
            <a:spLocks noGrp="1"/>
          </p:cNvSpPr>
          <p:nvPr>
            <p:ph sz="quarter" idx="2"/>
          </p:nvPr>
        </p:nvSpPr>
        <p:spPr>
          <a:xfrm>
            <a:off x="6459868"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7 Marcador de fecha"/>
          <p:cNvSpPr>
            <a:spLocks noGrp="1"/>
          </p:cNvSpPr>
          <p:nvPr>
            <p:ph type="dt" sz="half" idx="10"/>
          </p:nvPr>
        </p:nvSpPr>
        <p:spPr>
          <a:xfrm>
            <a:off x="8128000" y="6248401"/>
            <a:ext cx="3556000" cy="365125"/>
          </a:xfrm>
          <a:prstGeom prst="rect">
            <a:avLst/>
          </a:prstGeom>
        </p:spPr>
        <p:txBody>
          <a:bodyPr rtlCol="0"/>
          <a:lstStyle>
            <a:lvl1pPr fontAlgn="auto">
              <a:spcBef>
                <a:spcPts val="0"/>
              </a:spcBef>
              <a:spcAft>
                <a:spcPts val="0"/>
              </a:spcAft>
              <a:defRPr>
                <a:solidFill>
                  <a:srgbClr val="FFFFFF"/>
                </a:solidFill>
                <a:latin typeface="+mn-lt"/>
                <a:cs typeface="+mn-cs"/>
              </a:defRPr>
            </a:lvl1pPr>
          </a:lstStyle>
          <a:p>
            <a:pPr defTabSz="457200">
              <a:defRPr/>
            </a:pPr>
            <a:fld id="{D6CCCEDF-5EC3-408C-B1D3-0E0FD69E2692}" type="datetime1">
              <a:rPr lang="es-PE" sz="1800" smtClean="0"/>
              <a:pPr defTabSz="457200">
                <a:defRPr/>
              </a:pPr>
              <a:t>15/07/2019</a:t>
            </a:fld>
            <a:endParaRPr lang="es-PE" sz="1800" dirty="0"/>
          </a:p>
        </p:txBody>
      </p:sp>
      <p:sp>
        <p:nvSpPr>
          <p:cNvPr id="6" name="9 Marcador de número de diapositiva"/>
          <p:cNvSpPr>
            <a:spLocks noGrp="1"/>
          </p:cNvSpPr>
          <p:nvPr>
            <p:ph type="sldNum" sz="quarter" idx="11"/>
          </p:nvPr>
        </p:nvSpPr>
        <p:spPr>
          <a:xfrm>
            <a:off x="0" y="1271589"/>
            <a:ext cx="711200" cy="24447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96FC8C5-35C9-4F69-A1CE-4A67DD29C979}" type="slidenum">
              <a:rPr lang="es-PE" altLang="es-PE" sz="1800" smtClean="0">
                <a:solidFill>
                  <a:srgbClr val="474747"/>
                </a:solidFill>
                <a:cs typeface="Arial" panose="020B0604020202020204" pitchFamily="34" charset="0"/>
              </a:rPr>
              <a:pPr defTabSz="457200" fontAlgn="base">
                <a:spcBef>
                  <a:spcPct val="0"/>
                </a:spcBef>
                <a:spcAft>
                  <a:spcPct val="0"/>
                </a:spcAft>
              </a:pPr>
              <a:t>‹#›</a:t>
            </a:fld>
            <a:endParaRPr lang="es-PE" altLang="es-PE" sz="1800" smtClean="0">
              <a:solidFill>
                <a:srgbClr val="474747"/>
              </a:solidFill>
              <a:cs typeface="Arial" panose="020B0604020202020204" pitchFamily="34" charset="0"/>
            </a:endParaRPr>
          </a:p>
        </p:txBody>
      </p:sp>
      <p:sp>
        <p:nvSpPr>
          <p:cNvPr id="7" name="11 Marcador de pie de página"/>
          <p:cNvSpPr>
            <a:spLocks noGrp="1"/>
          </p:cNvSpPr>
          <p:nvPr>
            <p:ph type="ftr" sz="quarter" idx="12"/>
          </p:nvPr>
        </p:nvSpPr>
        <p:spPr>
          <a:xfrm>
            <a:off x="812801" y="6248401"/>
            <a:ext cx="7228417" cy="365125"/>
          </a:xfrm>
          <a:prstGeom prst="rect">
            <a:avLst/>
          </a:prstGeom>
        </p:spPr>
        <p:txBody>
          <a:bodyPr rtlCol="0"/>
          <a:lstStyle>
            <a:lvl1pPr fontAlgn="auto">
              <a:spcBef>
                <a:spcPts val="0"/>
              </a:spcBef>
              <a:spcAft>
                <a:spcPts val="0"/>
              </a:spcAft>
              <a:defRPr>
                <a:solidFill>
                  <a:srgbClr val="FFFFFF"/>
                </a:solidFill>
                <a:latin typeface="+mn-lt"/>
                <a:cs typeface="+mn-cs"/>
              </a:defRPr>
            </a:lvl1pPr>
          </a:lstStyle>
          <a:p>
            <a:pPr defTabSz="457200">
              <a:defRPr/>
            </a:pPr>
            <a:endParaRPr lang="es-PE" sz="1800"/>
          </a:p>
        </p:txBody>
      </p:sp>
    </p:spTree>
    <p:extLst>
      <p:ext uri="{BB962C8B-B14F-4D97-AF65-F5344CB8AC3E}">
        <p14:creationId xmlns:p14="http://schemas.microsoft.com/office/powerpoint/2010/main" val="40499199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15/07/2019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15/07/2019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15/07/2019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E"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E" smtClean="0"/>
              <a:t>Click to edit Master text styles</a:t>
            </a:r>
          </a:p>
        </p:txBody>
      </p:sp>
    </p:spTree>
    <p:extLst>
      <p:ext uri="{BB962C8B-B14F-4D97-AF65-F5344CB8AC3E}">
        <p14:creationId xmlns:p14="http://schemas.microsoft.com/office/powerpoint/2010/main" val="44051402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 id="2147483946" r:id="rId38"/>
    <p:sldLayoutId id="2147483947" r:id="rId39"/>
    <p:sldLayoutId id="2147483948" r:id="rId40"/>
    <p:sldLayoutId id="2147483949" r:id="rId41"/>
    <p:sldLayoutId id="2147483950" r:id="rId42"/>
    <p:sldLayoutId id="2147483951" r:id="rId43"/>
  </p:sldLayoutIdLst>
  <p:transition spd="slow">
    <p:push/>
  </p:transition>
  <p:timing>
    <p:tnLst>
      <p:par>
        <p:cTn id="1" dur="indefinite" restart="never" nodeType="tmRoot"/>
      </p:par>
    </p:tnLst>
  </p:timing>
  <p:txStyles>
    <p:titleStyle>
      <a:lvl1pPr algn="ctr" defTabSz="457200" rtl="0" eaLnBrk="0" fontAlgn="base" hangingPunct="0">
        <a:spcBef>
          <a:spcPct val="0"/>
        </a:spcBef>
        <a:spcAft>
          <a:spcPct val="0"/>
        </a:spcAft>
        <a:defRPr sz="4000" kern="1200">
          <a:solidFill>
            <a:schemeClr val="tx1"/>
          </a:solidFill>
          <a:latin typeface="Open Sans"/>
          <a:ea typeface="Open Sans"/>
          <a:cs typeface="Open Sans"/>
        </a:defRPr>
      </a:lvl1pPr>
      <a:lvl2pPr algn="ctr" defTabSz="457200" rtl="0" eaLnBrk="0" fontAlgn="base" hangingPunct="0">
        <a:spcBef>
          <a:spcPct val="0"/>
        </a:spcBef>
        <a:spcAft>
          <a:spcPct val="0"/>
        </a:spcAft>
        <a:defRPr sz="4000">
          <a:solidFill>
            <a:schemeClr val="tx1"/>
          </a:solidFill>
          <a:latin typeface="Open Sans"/>
          <a:ea typeface="Open Sans"/>
          <a:cs typeface="Open Sans"/>
        </a:defRPr>
      </a:lvl2pPr>
      <a:lvl3pPr algn="ctr" defTabSz="457200" rtl="0" eaLnBrk="0" fontAlgn="base" hangingPunct="0">
        <a:spcBef>
          <a:spcPct val="0"/>
        </a:spcBef>
        <a:spcAft>
          <a:spcPct val="0"/>
        </a:spcAft>
        <a:defRPr sz="4000">
          <a:solidFill>
            <a:schemeClr val="tx1"/>
          </a:solidFill>
          <a:latin typeface="Open Sans"/>
          <a:ea typeface="Open Sans"/>
          <a:cs typeface="Open Sans"/>
        </a:defRPr>
      </a:lvl3pPr>
      <a:lvl4pPr algn="ctr" defTabSz="457200" rtl="0" eaLnBrk="0" fontAlgn="base" hangingPunct="0">
        <a:spcBef>
          <a:spcPct val="0"/>
        </a:spcBef>
        <a:spcAft>
          <a:spcPct val="0"/>
        </a:spcAft>
        <a:defRPr sz="4000">
          <a:solidFill>
            <a:schemeClr val="tx1"/>
          </a:solidFill>
          <a:latin typeface="Open Sans"/>
          <a:ea typeface="Open Sans"/>
          <a:cs typeface="Open Sans"/>
        </a:defRPr>
      </a:lvl4pPr>
      <a:lvl5pPr algn="ctr" defTabSz="457200" rtl="0" eaLnBrk="0" fontAlgn="base" hangingPunct="0">
        <a:spcBef>
          <a:spcPct val="0"/>
        </a:spcBef>
        <a:spcAft>
          <a:spcPct val="0"/>
        </a:spcAft>
        <a:defRPr sz="4000">
          <a:solidFill>
            <a:schemeClr val="tx1"/>
          </a:solidFill>
          <a:latin typeface="Open Sans"/>
          <a:ea typeface="Open Sans"/>
          <a:cs typeface="Open Sans"/>
        </a:defRPr>
      </a:lvl5pPr>
      <a:lvl6pPr marL="457200" algn="ctr" defTabSz="457200" rtl="0" fontAlgn="base">
        <a:spcBef>
          <a:spcPct val="0"/>
        </a:spcBef>
        <a:spcAft>
          <a:spcPct val="0"/>
        </a:spcAft>
        <a:defRPr sz="4000">
          <a:solidFill>
            <a:schemeClr val="tx1"/>
          </a:solidFill>
          <a:latin typeface="Open Sans"/>
          <a:ea typeface="Open Sans"/>
          <a:cs typeface="Open Sans"/>
        </a:defRPr>
      </a:lvl6pPr>
      <a:lvl7pPr marL="914400" algn="ctr" defTabSz="457200" rtl="0" fontAlgn="base">
        <a:spcBef>
          <a:spcPct val="0"/>
        </a:spcBef>
        <a:spcAft>
          <a:spcPct val="0"/>
        </a:spcAft>
        <a:defRPr sz="4000">
          <a:solidFill>
            <a:schemeClr val="tx1"/>
          </a:solidFill>
          <a:latin typeface="Open Sans"/>
          <a:ea typeface="Open Sans"/>
          <a:cs typeface="Open Sans"/>
        </a:defRPr>
      </a:lvl7pPr>
      <a:lvl8pPr marL="1371600" algn="ctr" defTabSz="457200" rtl="0" fontAlgn="base">
        <a:spcBef>
          <a:spcPct val="0"/>
        </a:spcBef>
        <a:spcAft>
          <a:spcPct val="0"/>
        </a:spcAft>
        <a:defRPr sz="4000">
          <a:solidFill>
            <a:schemeClr val="tx1"/>
          </a:solidFill>
          <a:latin typeface="Open Sans"/>
          <a:ea typeface="Open Sans"/>
          <a:cs typeface="Open Sans"/>
        </a:defRPr>
      </a:lvl8pPr>
      <a:lvl9pPr marL="1828800" algn="ctr" defTabSz="457200" rtl="0" fontAlgn="base">
        <a:spcBef>
          <a:spcPct val="0"/>
        </a:spcBef>
        <a:spcAft>
          <a:spcPct val="0"/>
        </a:spcAft>
        <a:defRPr sz="4000">
          <a:solidFill>
            <a:schemeClr val="tx1"/>
          </a:solidFill>
          <a:latin typeface="Open Sans"/>
          <a:ea typeface="Open Sans"/>
          <a:cs typeface="Open Sans"/>
        </a:defRPr>
      </a:lvl9pPr>
    </p:titleStyle>
    <p:bodyStyle>
      <a:lvl1pPr algn="l" defTabSz="457200" rtl="0" eaLnBrk="0" fontAlgn="base" hangingPunct="0">
        <a:lnSpc>
          <a:spcPct val="120000"/>
        </a:lnSpc>
        <a:spcBef>
          <a:spcPct val="20000"/>
        </a:spcBef>
        <a:spcAft>
          <a:spcPct val="0"/>
        </a:spcAft>
        <a:buFont typeface="Arial" panose="020B0604020202020204" pitchFamily="34" charset="0"/>
        <a:defRPr sz="700" kern="1200">
          <a:solidFill>
            <a:schemeClr val="tx1"/>
          </a:solidFill>
          <a:latin typeface="Open Sans"/>
          <a:ea typeface="Open Sans"/>
          <a:cs typeface="Open Sans"/>
        </a:defRPr>
      </a:lvl1pPr>
      <a:lvl2pPr marL="6286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2pPr>
      <a:lvl3pPr marL="10858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3pPr>
      <a:lvl4pPr marL="15430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4pPr>
      <a:lvl5pPr marL="2000250" indent="-171450" algn="l" defTabSz="457200" rtl="0" eaLnBrk="0" fontAlgn="base" hangingPunct="0">
        <a:spcBef>
          <a:spcPct val="20000"/>
        </a:spcBef>
        <a:spcAft>
          <a:spcPct val="0"/>
        </a:spcAft>
        <a:buFont typeface="Arial" panose="020B0604020202020204" pitchFamily="34" charset="0"/>
        <a:buChar char="•"/>
        <a:defRPr sz="800" kern="1200">
          <a:solidFill>
            <a:schemeClr val="tx1"/>
          </a:solidFill>
          <a:latin typeface="Helvetica"/>
          <a:ea typeface="Open Sans"/>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pe/url?sa=i&amp;rct=j&amp;q=&amp;esrc=s&amp;source=images&amp;cd=&amp;cad=rja&amp;uact=8&amp;ved=0ahUKEwj-4fnDkLPXAhWBeCYKHckfB4gQjRwIBw&amp;url=https://www.pinterest.com/pin/108297566016528005/&amp;psig=AOvVaw1oyzibOUGWrJ629zfJDavT&amp;ust=1510373133695624" TargetMode="External"/><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5"/>
          <p:cNvSpPr>
            <a:spLocks/>
          </p:cNvSpPr>
          <p:nvPr/>
        </p:nvSpPr>
        <p:spPr bwMode="auto">
          <a:xfrm>
            <a:off x="-152400"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alpha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6"/>
          <p:cNvSpPr>
            <a:spLocks/>
          </p:cNvSpPr>
          <p:nvPr/>
        </p:nvSpPr>
        <p:spPr bwMode="auto">
          <a:xfrm>
            <a:off x="-152400"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5"/>
          <p:cNvSpPr>
            <a:spLocks/>
          </p:cNvSpPr>
          <p:nvPr/>
        </p:nvSpPr>
        <p:spPr bwMode="auto">
          <a:xfrm>
            <a:off x="2172024"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6"/>
          <p:cNvSpPr>
            <a:spLocks/>
          </p:cNvSpPr>
          <p:nvPr/>
        </p:nvSpPr>
        <p:spPr bwMode="auto">
          <a:xfrm>
            <a:off x="2172024"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Title 236"/>
          <p:cNvSpPr txBox="1">
            <a:spLocks/>
          </p:cNvSpPr>
          <p:nvPr/>
        </p:nvSpPr>
        <p:spPr>
          <a:xfrm rot="18883833">
            <a:off x="982334" y="3408802"/>
            <a:ext cx="6075064" cy="15048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400" b="1" dirty="0" smtClean="0">
                <a:solidFill>
                  <a:schemeClr val="bg2"/>
                </a:solidFill>
              </a:rPr>
              <a:t>Curso GSI AIR</a:t>
            </a:r>
            <a:endParaRPr lang="es-PE" sz="5400" b="1" dirty="0">
              <a:solidFill>
                <a:schemeClr val="bg2"/>
              </a:solidFill>
            </a:endParaRPr>
          </a:p>
        </p:txBody>
      </p:sp>
      <p:sp>
        <p:nvSpPr>
          <p:cNvPr id="13" name="Title 236"/>
          <p:cNvSpPr txBox="1">
            <a:spLocks/>
          </p:cNvSpPr>
          <p:nvPr/>
        </p:nvSpPr>
        <p:spPr>
          <a:xfrm rot="18883833">
            <a:off x="2352309" y="4532671"/>
            <a:ext cx="4665693" cy="7841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000" dirty="0" smtClean="0">
                <a:solidFill>
                  <a:schemeClr val="bg2"/>
                </a:solidFill>
              </a:rPr>
              <a:t>Chile - 2019</a:t>
            </a:r>
            <a:endParaRPr lang="es-PE" sz="5000" dirty="0">
              <a:solidFill>
                <a:schemeClr val="bg2"/>
              </a:solidFill>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056" y="4033126"/>
            <a:ext cx="2514600" cy="2000250"/>
          </a:xfrm>
          <a:prstGeom prst="rect">
            <a:avLst/>
          </a:prstGeom>
        </p:spPr>
      </p:pic>
      <p:sp>
        <p:nvSpPr>
          <p:cNvPr id="17" name="TextBox 16">
            <a:extLst>
              <a:ext uri="{FF2B5EF4-FFF2-40B4-BE49-F238E27FC236}">
                <a16:creationId xmlns:a16="http://schemas.microsoft.com/office/drawing/2014/main" id="{B7A7A9B9-1D80-45BF-B8F4-018984F0A00F}"/>
              </a:ext>
            </a:extLst>
          </p:cNvPr>
          <p:cNvSpPr txBox="1"/>
          <p:nvPr/>
        </p:nvSpPr>
        <p:spPr>
          <a:xfrm>
            <a:off x="7673163" y="442147"/>
            <a:ext cx="4254500" cy="1938992"/>
          </a:xfrm>
          <a:prstGeom prst="rect">
            <a:avLst/>
          </a:prstGeom>
          <a:noFill/>
        </p:spPr>
        <p:txBody>
          <a:bodyPr wrap="square" rtlCol="0">
            <a:spAutoFit/>
          </a:bodyPr>
          <a:lstStyle/>
          <a:p>
            <a:pPr algn="ctr"/>
            <a:r>
              <a:rPr lang="es-PE" sz="4000" b="1" dirty="0" smtClean="0">
                <a:solidFill>
                  <a:schemeClr val="bg1"/>
                </a:solidFill>
                <a:latin typeface="+mj-lt"/>
              </a:rPr>
              <a:t>Módulo </a:t>
            </a:r>
            <a:r>
              <a:rPr lang="es-PE" sz="4000" b="1" dirty="0" smtClean="0">
                <a:solidFill>
                  <a:schemeClr val="bg1"/>
                </a:solidFill>
                <a:latin typeface="+mj-lt"/>
              </a:rPr>
              <a:t>32 </a:t>
            </a:r>
            <a:r>
              <a:rPr lang="es-PE" sz="4000" b="1" dirty="0" smtClean="0">
                <a:solidFill>
                  <a:schemeClr val="bg1"/>
                </a:solidFill>
                <a:latin typeface="+mj-lt"/>
              </a:rPr>
              <a:t>– Evaluación de la MEL</a:t>
            </a:r>
            <a:endParaRPr lang="es-ES" sz="4000" b="1" dirty="0">
              <a:solidFill>
                <a:schemeClr val="bg1"/>
              </a:solidFill>
              <a:latin typeface="+mj-lt"/>
            </a:endParaRPr>
          </a:p>
        </p:txBody>
      </p:sp>
    </p:spTree>
    <p:extLst>
      <p:ext uri="{BB962C8B-B14F-4D97-AF65-F5344CB8AC3E}">
        <p14:creationId xmlns:p14="http://schemas.microsoft.com/office/powerpoint/2010/main" val="25987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12" grpId="0"/>
      <p:bldP spid="13"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5"/>
          <p:cNvSpPr>
            <a:spLocks noGrp="1"/>
          </p:cNvSpPr>
          <p:nvPr>
            <p:ph type="body" sz="quarter" idx="17"/>
          </p:nvPr>
        </p:nvSpPr>
        <p:spPr>
          <a:xfrm>
            <a:off x="796133" y="1400177"/>
            <a:ext cx="10773568" cy="927100"/>
          </a:xfrm>
        </p:spPr>
        <p:txBody>
          <a:bodyPr>
            <a:noAutofit/>
          </a:bodyPr>
          <a:lstStyle/>
          <a:p>
            <a:pPr eaLnBrk="1" hangingPunct="1"/>
            <a:r>
              <a:rPr lang="es-PE" altLang="es-PE" sz="2400" dirty="0"/>
              <a:t>La MEL es un documento conjunto de operaciones y mantenimiento, preparado por un solicitante con el fin de:</a:t>
            </a:r>
            <a:endParaRPr lang="en-US" altLang="es-PE" sz="2400" dirty="0"/>
          </a:p>
        </p:txBody>
      </p:sp>
      <p:sp>
        <p:nvSpPr>
          <p:cNvPr id="45059" name="Title 2"/>
          <p:cNvSpPr>
            <a:spLocks noGrp="1"/>
          </p:cNvSpPr>
          <p:nvPr>
            <p:ph type="ctrTitle"/>
          </p:nvPr>
        </p:nvSpPr>
        <p:spPr>
          <a:xfrm>
            <a:off x="711200" y="73026"/>
            <a:ext cx="10709276" cy="1336675"/>
          </a:xfrm>
        </p:spPr>
        <p:txBody>
          <a:bodyPr anchor="ctr"/>
          <a:lstStyle/>
          <a:p>
            <a:pPr eaLnBrk="1" hangingPunct="1"/>
            <a:r>
              <a:rPr lang="en-US" altLang="es-PE" sz="3200" b="1" dirty="0" smtClean="0">
                <a:solidFill>
                  <a:schemeClr val="accent4"/>
                </a:solidFill>
              </a:rPr>
              <a:t>Evaluación de la MEL</a:t>
            </a:r>
            <a:endParaRPr lang="en-US" altLang="es-PE" sz="3200" dirty="0" smtClean="0">
              <a:solidFill>
                <a:schemeClr val="accent4"/>
              </a:solidFill>
            </a:endParaRPr>
          </a:p>
        </p:txBody>
      </p:sp>
      <p:grpSp>
        <p:nvGrpSpPr>
          <p:cNvPr id="44" name="Group 43"/>
          <p:cNvGrpSpPr>
            <a:grpSpLocks/>
          </p:cNvGrpSpPr>
          <p:nvPr/>
        </p:nvGrpSpPr>
        <p:grpSpPr bwMode="auto">
          <a:xfrm>
            <a:off x="9183689" y="4408490"/>
            <a:ext cx="2236787" cy="1566863"/>
            <a:chOff x="3433260" y="3287722"/>
            <a:chExt cx="2237290" cy="1174633"/>
          </a:xfrm>
        </p:grpSpPr>
        <p:sp>
          <p:nvSpPr>
            <p:cNvPr id="45" name="Freeform 11"/>
            <p:cNvSpPr>
              <a:spLocks/>
            </p:cNvSpPr>
            <p:nvPr/>
          </p:nvSpPr>
          <p:spPr bwMode="auto">
            <a:xfrm>
              <a:off x="3433260" y="3287722"/>
              <a:ext cx="2237290" cy="743815"/>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400" dirty="0">
                <a:solidFill>
                  <a:srgbClr val="474747"/>
                </a:solidFill>
                <a:latin typeface="Calibri"/>
                <a:ea typeface="맑은 고딕" panose="020B0503020000020004" pitchFamily="34" charset="-127"/>
                <a:cs typeface="Arial" panose="020B0604020202020204" pitchFamily="34" charset="0"/>
              </a:endParaRPr>
            </a:p>
          </p:txBody>
        </p:sp>
        <p:sp>
          <p:nvSpPr>
            <p:cNvPr id="45079"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800">
                <a:solidFill>
                  <a:srgbClr val="474747"/>
                </a:solidFill>
                <a:latin typeface="Calibri" panose="020F0502020204030204" pitchFamily="34" charset="0"/>
                <a:cs typeface="Arial" panose="020B0604020202020204" pitchFamily="34" charset="0"/>
              </a:endParaRPr>
            </a:p>
          </p:txBody>
        </p:sp>
        <p:sp>
          <p:nvSpPr>
            <p:cNvPr id="4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4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endParaRPr lang="en-US" altLang="ko-KR" sz="14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r>
                <a:rPr lang="en-US" altLang="ko-KR" sz="1400" dirty="0">
                  <a:solidFill>
                    <a:srgbClr val="FFFFFF">
                      <a:alpha val="50000"/>
                    </a:srgbClr>
                  </a:solidFill>
                  <a:latin typeface="Open Sans"/>
                  <a:ea typeface="Roboto Condensed Regular"/>
                  <a:cs typeface="Open Sans"/>
                </a:rPr>
                <a:t>03</a:t>
              </a:r>
            </a:p>
          </p:txBody>
        </p:sp>
      </p:grpSp>
      <p:grpSp>
        <p:nvGrpSpPr>
          <p:cNvPr id="48" name="Group 47"/>
          <p:cNvGrpSpPr>
            <a:grpSpLocks/>
          </p:cNvGrpSpPr>
          <p:nvPr/>
        </p:nvGrpSpPr>
        <p:grpSpPr bwMode="auto">
          <a:xfrm>
            <a:off x="9183689" y="3430590"/>
            <a:ext cx="2236787" cy="1565275"/>
            <a:chOff x="3433260" y="3287731"/>
            <a:chExt cx="2237290" cy="1174624"/>
          </a:xfrm>
        </p:grpSpPr>
        <p:sp>
          <p:nvSpPr>
            <p:cNvPr id="49" name="Freeform 11"/>
            <p:cNvSpPr>
              <a:spLocks/>
            </p:cNvSpPr>
            <p:nvPr/>
          </p:nvSpPr>
          <p:spPr bwMode="auto">
            <a:xfrm>
              <a:off x="3433260" y="3287731"/>
              <a:ext cx="2237290" cy="743373"/>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400" dirty="0">
                <a:solidFill>
                  <a:srgbClr val="474747"/>
                </a:solidFill>
                <a:latin typeface="Calibri"/>
                <a:ea typeface="맑은 고딕" panose="020B0503020000020004" pitchFamily="34" charset="-127"/>
                <a:cs typeface="Arial" panose="020B0604020202020204" pitchFamily="34" charset="0"/>
              </a:endParaRPr>
            </a:p>
          </p:txBody>
        </p:sp>
        <p:sp>
          <p:nvSpPr>
            <p:cNvPr id="45076" name="Freeform 12"/>
            <p:cNvSpPr>
              <a:spLocks noEditPoints="1"/>
            </p:cNvSpPr>
            <p:nvPr/>
          </p:nvSpPr>
          <p:spPr bwMode="auto">
            <a:xfrm>
              <a:off x="3433260" y="3287731"/>
              <a:ext cx="2237290" cy="878179"/>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800">
                <a:solidFill>
                  <a:srgbClr val="474747"/>
                </a:solidFill>
                <a:latin typeface="Calibri" panose="020F0502020204030204" pitchFamily="34" charset="0"/>
                <a:cs typeface="Arial" panose="020B0604020202020204" pitchFamily="34" charset="0"/>
              </a:endParaRPr>
            </a:p>
          </p:txBody>
        </p:sp>
        <p:sp>
          <p:nvSpPr>
            <p:cNvPr id="51"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4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4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400" dirty="0">
                  <a:solidFill>
                    <a:srgbClr val="FFFFFF">
                      <a:alpha val="50000"/>
                    </a:srgbClr>
                  </a:solidFill>
                  <a:latin typeface="Open Sans"/>
                  <a:ea typeface="Roboto Condensed Regular"/>
                  <a:cs typeface="Open Sans"/>
                </a:rPr>
                <a:t>02</a:t>
              </a:r>
            </a:p>
          </p:txBody>
        </p:sp>
      </p:grpSp>
      <p:grpSp>
        <p:nvGrpSpPr>
          <p:cNvPr id="52" name="Group 51"/>
          <p:cNvGrpSpPr>
            <a:grpSpLocks/>
          </p:cNvGrpSpPr>
          <p:nvPr/>
        </p:nvGrpSpPr>
        <p:grpSpPr bwMode="auto">
          <a:xfrm>
            <a:off x="9183689" y="2419352"/>
            <a:ext cx="2236787" cy="1573212"/>
            <a:chOff x="3433260" y="1508627"/>
            <a:chExt cx="2237290" cy="1181491"/>
          </a:xfrm>
        </p:grpSpPr>
        <p:sp>
          <p:nvSpPr>
            <p:cNvPr id="53" name="Freeform 11"/>
            <p:cNvSpPr>
              <a:spLocks/>
            </p:cNvSpPr>
            <p:nvPr/>
          </p:nvSpPr>
          <p:spPr bwMode="auto">
            <a:xfrm>
              <a:off x="3433260" y="1508627"/>
              <a:ext cx="2237290" cy="743946"/>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defRPr/>
              </a:pPr>
              <a:endParaRPr lang="en-US" sz="1400">
                <a:solidFill>
                  <a:srgbClr val="474747"/>
                </a:solidFill>
                <a:latin typeface="Calibri"/>
                <a:cs typeface="Arial" panose="020B0604020202020204" pitchFamily="34" charset="0"/>
              </a:endParaRPr>
            </a:p>
          </p:txBody>
        </p:sp>
        <p:sp>
          <p:nvSpPr>
            <p:cNvPr id="55" name="Freeform 12"/>
            <p:cNvSpPr>
              <a:spLocks noEditPoints="1"/>
            </p:cNvSpPr>
            <p:nvPr/>
          </p:nvSpPr>
          <p:spPr bwMode="auto">
            <a:xfrm>
              <a:off x="3433260" y="1515780"/>
              <a:ext cx="2237290" cy="878667"/>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defRPr/>
              </a:pPr>
              <a:endParaRPr lang="en-US" sz="1400">
                <a:solidFill>
                  <a:srgbClr val="474747"/>
                </a:solidFill>
                <a:latin typeface="Calibri"/>
                <a:cs typeface="Arial" panose="020B0604020202020204" pitchFamily="34" charset="0"/>
              </a:endParaRPr>
            </a:p>
          </p:txBody>
        </p:sp>
        <p:sp>
          <p:nvSpPr>
            <p:cNvPr id="5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defTabSz="457200">
                <a:spcAft>
                  <a:spcPts val="300"/>
                </a:spcAft>
                <a:defRPr/>
              </a:pPr>
              <a:endParaRPr lang="en-US" altLang="ko-KR" sz="14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4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400" dirty="0">
                  <a:solidFill>
                    <a:srgbClr val="FFFFFF">
                      <a:alpha val="50000"/>
                    </a:srgbClr>
                  </a:solidFill>
                  <a:latin typeface="Open Sans"/>
                  <a:ea typeface="Roboto Condensed Regular"/>
                  <a:cs typeface="Open Sans"/>
                </a:rPr>
                <a:t>01</a:t>
              </a:r>
            </a:p>
          </p:txBody>
        </p:sp>
      </p:grpSp>
      <p:grpSp>
        <p:nvGrpSpPr>
          <p:cNvPr id="2" name="Group 1"/>
          <p:cNvGrpSpPr>
            <a:grpSpLocks/>
          </p:cNvGrpSpPr>
          <p:nvPr/>
        </p:nvGrpSpPr>
        <p:grpSpPr bwMode="auto">
          <a:xfrm>
            <a:off x="796133" y="2711737"/>
            <a:ext cx="8287544" cy="696912"/>
            <a:chOff x="-355600" y="1328442"/>
            <a:chExt cx="6200603" cy="522542"/>
          </a:xfrm>
        </p:grpSpPr>
        <p:sp>
          <p:nvSpPr>
            <p:cNvPr id="45070" name="Text Placeholder 22"/>
            <p:cNvSpPr txBox="1">
              <a:spLocks/>
            </p:cNvSpPr>
            <p:nvPr/>
          </p:nvSpPr>
          <p:spPr bwMode="auto">
            <a:xfrm>
              <a:off x="-355600" y="1328442"/>
              <a:ext cx="5855635" cy="52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Identificar el equipo mínimo y las condiciones para realizar la operación en forma segura</a:t>
              </a:r>
              <a:endParaRPr lang="en-US" altLang="es-PE" sz="2400" dirty="0">
                <a:solidFill>
                  <a:srgbClr val="474747"/>
                </a:solidFill>
              </a:endParaRPr>
            </a:p>
          </p:txBody>
        </p:sp>
        <p:cxnSp>
          <p:nvCxnSpPr>
            <p:cNvPr id="166" name="Straight Connector 165"/>
            <p:cNvCxnSpPr/>
            <p:nvPr/>
          </p:nvCxnSpPr>
          <p:spPr>
            <a:xfrm flipH="1">
              <a:off x="5500526" y="1694842"/>
              <a:ext cx="344477"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a:grpSpLocks/>
          </p:cNvGrpSpPr>
          <p:nvPr/>
        </p:nvGrpSpPr>
        <p:grpSpPr bwMode="auto">
          <a:xfrm>
            <a:off x="796133" y="3749166"/>
            <a:ext cx="8287544" cy="663575"/>
            <a:chOff x="-355600" y="1944172"/>
            <a:chExt cx="6200603" cy="498135"/>
          </a:xfrm>
        </p:grpSpPr>
        <p:sp>
          <p:nvSpPr>
            <p:cNvPr id="45068" name="Text Placeholder 22"/>
            <p:cNvSpPr txBox="1">
              <a:spLocks/>
            </p:cNvSpPr>
            <p:nvPr/>
          </p:nvSpPr>
          <p:spPr bwMode="auto">
            <a:xfrm>
              <a:off x="-355600" y="1944172"/>
              <a:ext cx="5855635" cy="49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Definir los procedimientos operacionales necesarios para mantener el nivel requerido de seguridad</a:t>
              </a:r>
              <a:endParaRPr lang="en-US" altLang="es-PE" sz="2400" dirty="0">
                <a:solidFill>
                  <a:srgbClr val="474747"/>
                </a:solidFill>
              </a:endParaRPr>
            </a:p>
          </p:txBody>
        </p:sp>
        <p:cxnSp>
          <p:nvCxnSpPr>
            <p:cNvPr id="167" name="Straight Connector 166"/>
            <p:cNvCxnSpPr/>
            <p:nvPr/>
          </p:nvCxnSpPr>
          <p:spPr>
            <a:xfrm flipH="1">
              <a:off x="5500526" y="2263935"/>
              <a:ext cx="344477"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a:grpSpLocks/>
          </p:cNvGrpSpPr>
          <p:nvPr/>
        </p:nvGrpSpPr>
        <p:grpSpPr bwMode="auto">
          <a:xfrm>
            <a:off x="796133" y="4738689"/>
            <a:ext cx="8287544" cy="927100"/>
            <a:chOff x="-355600" y="2543395"/>
            <a:chExt cx="6200603" cy="695697"/>
          </a:xfrm>
        </p:grpSpPr>
        <p:sp>
          <p:nvSpPr>
            <p:cNvPr id="45066" name="Text Placeholder 22"/>
            <p:cNvSpPr txBox="1">
              <a:spLocks/>
            </p:cNvSpPr>
            <p:nvPr/>
          </p:nvSpPr>
          <p:spPr bwMode="auto">
            <a:xfrm>
              <a:off x="-355600" y="2543395"/>
              <a:ext cx="5855635" cy="69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Definir los procedimientos de mantenimiento necesarias para mantener el nivel requerido de seguridad operacional</a:t>
              </a:r>
              <a:endParaRPr lang="en-US" altLang="es-PE" sz="2400" dirty="0">
                <a:solidFill>
                  <a:srgbClr val="474747"/>
                </a:solidFill>
              </a:endParaRPr>
            </a:p>
          </p:txBody>
        </p:sp>
        <p:cxnSp>
          <p:nvCxnSpPr>
            <p:cNvPr id="168" name="Straight Connector 167"/>
            <p:cNvCxnSpPr/>
            <p:nvPr/>
          </p:nvCxnSpPr>
          <p:spPr>
            <a:xfrm flipH="1">
              <a:off x="5500526" y="2876948"/>
              <a:ext cx="344477"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614362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 presetClass="entr" presetSubtype="4"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500" fill="hold"/>
                                        <p:tgtEl>
                                          <p:spTgt spid="48"/>
                                        </p:tgtEl>
                                        <p:attrNameLst>
                                          <p:attrName>ppt_x</p:attrName>
                                        </p:attrNameLst>
                                      </p:cBhvr>
                                      <p:tavLst>
                                        <p:tav tm="0">
                                          <p:val>
                                            <p:strVal val="#ppt_x"/>
                                          </p:val>
                                        </p:tav>
                                        <p:tav tm="100000">
                                          <p:val>
                                            <p:strVal val="#ppt_x"/>
                                          </p:val>
                                        </p:tav>
                                      </p:tavLst>
                                    </p:anim>
                                    <p:anim calcmode="lin" valueType="num">
                                      <p:cBhvr additive="base">
                                        <p:cTn id="17" dur="500" fill="hold"/>
                                        <p:tgtEl>
                                          <p:spTgt spid="48"/>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2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par>
                          <p:cTn id="22" fill="hold" nodeType="afterGroup">
                            <p:stCondLst>
                              <p:cond delay="2000"/>
                            </p:stCondLst>
                            <p:childTnLst>
                              <p:par>
                                <p:cTn id="23" presetID="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2500"/>
                            </p:stCondLst>
                            <p:childTnLst>
                              <p:par>
                                <p:cTn id="28" presetID="2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7"/>
          <p:cNvSpPr>
            <a:spLocks noGrp="1"/>
          </p:cNvSpPr>
          <p:nvPr>
            <p:ph type="body" sz="quarter" idx="17"/>
          </p:nvPr>
        </p:nvSpPr>
        <p:spPr>
          <a:xfrm>
            <a:off x="536409" y="1409701"/>
            <a:ext cx="5016500" cy="4826000"/>
          </a:xfrm>
        </p:spPr>
        <p:txBody>
          <a:bodyPr>
            <a:noAutofit/>
          </a:bodyPr>
          <a:lstStyle/>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El proceso de aprobación de la MEL utiliza el proceso genérico de aprobación.</a:t>
            </a:r>
          </a:p>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El inspector  de operaciones (IO) es el responsable oficial ante la AAC por la administración, evaluación y aprobación de la MEL.</a:t>
            </a:r>
          </a:p>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Es esencial que el IO trabaje en coordinación con los inspectores de aeronavegabilidad (mantenimiento y aviónica) y demás personal involucrado</a:t>
            </a:r>
          </a:p>
        </p:txBody>
      </p:sp>
      <p:sp>
        <p:nvSpPr>
          <p:cNvPr id="46083" name="Title 5"/>
          <p:cNvSpPr>
            <a:spLocks noGrp="1"/>
          </p:cNvSpPr>
          <p:nvPr>
            <p:ph type="ctrTitle"/>
          </p:nvPr>
        </p:nvSpPr>
        <p:spPr>
          <a:xfrm>
            <a:off x="774700" y="73026"/>
            <a:ext cx="5016500" cy="1336675"/>
          </a:xfrm>
        </p:spPr>
        <p:txBody>
          <a:bodyPr anchor="ctr"/>
          <a:lstStyle/>
          <a:p>
            <a:pPr eaLnBrk="1" hangingPunct="1"/>
            <a:r>
              <a:rPr lang="es-PE" altLang="es-PE" sz="3200" b="1" dirty="0"/>
              <a:t>Evaluación de la MEL</a:t>
            </a:r>
          </a:p>
        </p:txBody>
      </p:sp>
      <p:pic>
        <p:nvPicPr>
          <p:cNvPr id="6"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454" r="19454"/>
          <a:stretch>
            <a:fillRect/>
          </a:stretch>
        </p:blipFill>
        <p:spPr/>
      </p:pic>
    </p:spTree>
    <p:extLst>
      <p:ext uri="{BB962C8B-B14F-4D97-AF65-F5344CB8AC3E}">
        <p14:creationId xmlns:p14="http://schemas.microsoft.com/office/powerpoint/2010/main" val="3079047395"/>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762000" y="1612900"/>
            <a:ext cx="4711700" cy="4610100"/>
          </a:xfrm>
        </p:spPr>
        <p:txBody>
          <a:bodyPr rtlCol="0">
            <a:noAutofit/>
          </a:bodyPr>
          <a:lstStyle/>
          <a:p>
            <a:pPr algn="just" eaLnBrk="1" fontAlgn="auto" hangingPunct="1">
              <a:lnSpc>
                <a:spcPct val="100000"/>
              </a:lnSpc>
              <a:spcBef>
                <a:spcPts val="600"/>
              </a:spcBef>
              <a:spcAft>
                <a:spcPts val="600"/>
              </a:spcAft>
              <a:defRPr/>
            </a:pPr>
            <a:r>
              <a:rPr lang="es-PE" sz="2800" dirty="0">
                <a:ea typeface="+mn-ea"/>
              </a:rPr>
              <a:t>Existen tres tipos de ítems que pueden estar incluidos en la MEL de los solicitantes:</a:t>
            </a:r>
          </a:p>
          <a:p>
            <a:pPr marL="457200" indent="-457200" algn="just" eaLnBrk="1" fontAlgn="auto" hangingPunct="1">
              <a:lnSpc>
                <a:spcPct val="100000"/>
              </a:lnSpc>
              <a:spcBef>
                <a:spcPts val="600"/>
              </a:spcBef>
              <a:spcAft>
                <a:spcPts val="600"/>
              </a:spcAft>
              <a:buFont typeface="+mj-lt"/>
              <a:buAutoNum type="arabicParenR"/>
              <a:defRPr/>
            </a:pPr>
            <a:r>
              <a:rPr lang="es-PE" sz="2800" dirty="0">
                <a:ea typeface="+mn-ea"/>
              </a:rPr>
              <a:t>Ítems de la MMEL;</a:t>
            </a:r>
          </a:p>
          <a:p>
            <a:pPr marL="457200" indent="-457200" algn="just" eaLnBrk="1" fontAlgn="auto" hangingPunct="1">
              <a:lnSpc>
                <a:spcPct val="100000"/>
              </a:lnSpc>
              <a:spcBef>
                <a:spcPts val="600"/>
              </a:spcBef>
              <a:spcAft>
                <a:spcPts val="600"/>
              </a:spcAft>
              <a:buFont typeface="+mj-lt"/>
              <a:buAutoNum type="arabicParenR"/>
              <a:defRPr/>
            </a:pPr>
            <a:r>
              <a:rPr lang="es-PE" sz="2800" dirty="0">
                <a:ea typeface="+mn-ea"/>
              </a:rPr>
              <a:t>Ítems de conveniencia para el pasajero; e</a:t>
            </a:r>
          </a:p>
          <a:p>
            <a:pPr marL="457200" indent="-457200" algn="just" eaLnBrk="1" fontAlgn="auto" hangingPunct="1">
              <a:lnSpc>
                <a:spcPct val="100000"/>
              </a:lnSpc>
              <a:spcBef>
                <a:spcPts val="600"/>
              </a:spcBef>
              <a:spcAft>
                <a:spcPts val="600"/>
              </a:spcAft>
              <a:buFont typeface="+mj-lt"/>
              <a:buAutoNum type="arabicParenR"/>
              <a:defRPr/>
            </a:pPr>
            <a:r>
              <a:rPr lang="pt-BR" sz="2800" dirty="0">
                <a:ea typeface="+mn-ea"/>
              </a:rPr>
              <a:t>Ítems de control administrativo (ACI).</a:t>
            </a:r>
            <a:endParaRPr lang="es-PE" sz="2800" dirty="0">
              <a:ea typeface="+mn-ea"/>
            </a:endParaRPr>
          </a:p>
        </p:txBody>
      </p:sp>
      <p:sp>
        <p:nvSpPr>
          <p:cNvPr id="47107" name="Title 5"/>
          <p:cNvSpPr>
            <a:spLocks noGrp="1"/>
          </p:cNvSpPr>
          <p:nvPr>
            <p:ph type="ctrTitle"/>
          </p:nvPr>
        </p:nvSpPr>
        <p:spPr>
          <a:xfrm>
            <a:off x="762000" y="73026"/>
            <a:ext cx="4991100" cy="1336675"/>
          </a:xfrm>
        </p:spPr>
        <p:txBody>
          <a:bodyPr anchor="ctr"/>
          <a:lstStyle/>
          <a:p>
            <a:pPr eaLnBrk="1" hangingPunct="1"/>
            <a:r>
              <a:rPr lang="es-PE" altLang="es-PE" sz="3200" b="1" dirty="0"/>
              <a:t>Ítems listados en la lista de equipo mínimo (MEL)</a:t>
            </a:r>
          </a:p>
        </p:txBody>
      </p:sp>
      <p:pic>
        <p:nvPicPr>
          <p:cNvPr id="6"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072" r="20072"/>
          <a:stretch>
            <a:fillRect/>
          </a:stretch>
        </p:blipFill>
        <p:spPr/>
      </p:pic>
    </p:spTree>
    <p:extLst>
      <p:ext uri="{BB962C8B-B14F-4D97-AF65-F5344CB8AC3E}">
        <p14:creationId xmlns:p14="http://schemas.microsoft.com/office/powerpoint/2010/main" val="2179985984"/>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48131"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48132"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48134" name="Text Placeholder 8"/>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9"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468" r="6468"/>
          <a:stretch>
            <a:fillRect/>
          </a:stretch>
        </p:blipFill>
        <p:spPr>
          <a:xfrm>
            <a:off x="-4763" y="-6350"/>
            <a:ext cx="12196763" cy="6864350"/>
          </a:xfrm>
        </p:spPr>
      </p:pic>
      <p:sp>
        <p:nvSpPr>
          <p:cNvPr id="11" name="Text Placeholder 9"/>
          <p:cNvSpPr>
            <a:spLocks noGrp="1"/>
          </p:cNvSpPr>
          <p:nvPr>
            <p:ph type="body" sz="quarter" idx="19"/>
          </p:nvPr>
        </p:nvSpPr>
        <p:spPr>
          <a:xfrm>
            <a:off x="5842000" y="4608513"/>
            <a:ext cx="6127750" cy="2078038"/>
          </a:xfrm>
          <a:solidFill>
            <a:srgbClr val="0070C0"/>
          </a:solidFill>
        </p:spPr>
        <p:txBody>
          <a:bodyPr rtlCol="0" anchor="ctr">
            <a:noAutofit/>
          </a:bodyPr>
          <a:lstStyle/>
          <a:p>
            <a:pPr marL="228600" lvl="1" algn="just" eaLnBrk="1" fontAlgn="auto" hangingPunct="1">
              <a:spcAft>
                <a:spcPts val="0"/>
              </a:spcAft>
              <a:defRPr/>
            </a:pPr>
            <a:r>
              <a:rPr lang="es-PE" sz="2200" i="1" dirty="0">
                <a:solidFill>
                  <a:srgbClr val="FFFFFF"/>
                </a:solidFill>
                <a:latin typeface="Georgia"/>
                <a:ea typeface="+mn-ea"/>
                <a:cs typeface="Georgia"/>
              </a:rPr>
              <a:t>Los ítems de conveniencia para el pasajero son aquellos relacionados al confort del pasajero o entretenimiento, tales como equipamiento de las cocinas (galleys), equipo de vídeo, audífonos, ceniceros, equipo de estéreo, y lámparas superiores de lectura.</a:t>
            </a:r>
            <a:endParaRPr lang="es-PE" sz="2200" b="1" i="1" dirty="0">
              <a:solidFill>
                <a:srgbClr val="FFFF00"/>
              </a:solidFill>
              <a:latin typeface="Georgia"/>
              <a:ea typeface="+mn-ea"/>
              <a:cs typeface="Georgia"/>
            </a:endParaRPr>
          </a:p>
        </p:txBody>
      </p:sp>
    </p:spTree>
    <p:extLst>
      <p:ext uri="{BB962C8B-B14F-4D97-AF65-F5344CB8AC3E}">
        <p14:creationId xmlns:p14="http://schemas.microsoft.com/office/powerpoint/2010/main" val="21046629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FirstAidKit.jpg"/>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2986" b="22986"/>
          <a:stretch>
            <a:fillRect/>
          </a:stretch>
        </p:blipFill>
        <p:spPr>
          <a:xfrm>
            <a:off x="0" y="0"/>
            <a:ext cx="12196763" cy="6858000"/>
          </a:xfrm>
          <a:noFill/>
        </p:spPr>
      </p:pic>
      <p:sp>
        <p:nvSpPr>
          <p:cNvPr id="13" name="Text Placeholder 9"/>
          <p:cNvSpPr>
            <a:spLocks noGrp="1"/>
          </p:cNvSpPr>
          <p:nvPr>
            <p:ph type="body" sz="quarter" idx="19"/>
          </p:nvPr>
        </p:nvSpPr>
        <p:spPr>
          <a:xfrm>
            <a:off x="279400" y="4608513"/>
            <a:ext cx="6127750" cy="2078038"/>
          </a:xfrm>
          <a:solidFill>
            <a:srgbClr val="0070C0"/>
          </a:solidFill>
        </p:spPr>
        <p:txBody>
          <a:bodyPr rtlCol="0" anchor="ctr">
            <a:noAutofit/>
          </a:bodyPr>
          <a:lstStyle/>
          <a:p>
            <a:pPr marL="228600" lvl="1" algn="just" eaLnBrk="1" fontAlgn="auto" hangingPunct="1">
              <a:spcAft>
                <a:spcPts val="0"/>
              </a:spcAft>
              <a:defRPr/>
            </a:pPr>
            <a:r>
              <a:rPr lang="pt-BR" sz="2000" b="1" i="1" dirty="0">
                <a:solidFill>
                  <a:srgbClr val="FFFFFF"/>
                </a:solidFill>
                <a:latin typeface="Georgia"/>
                <a:ea typeface="+mn-ea"/>
                <a:cs typeface="Georgia"/>
              </a:rPr>
              <a:t>Ítems de control administrativo (ACI)</a:t>
            </a:r>
          </a:p>
          <a:p>
            <a:pPr marL="228600" lvl="1" algn="just" eaLnBrk="1" fontAlgn="auto" hangingPunct="1">
              <a:spcAft>
                <a:spcPts val="0"/>
              </a:spcAft>
              <a:defRPr/>
            </a:pPr>
            <a:r>
              <a:rPr lang="es-PE" sz="2000" i="1" dirty="0">
                <a:solidFill>
                  <a:srgbClr val="FFFFFF"/>
                </a:solidFill>
                <a:latin typeface="Georgia"/>
                <a:ea typeface="+mn-ea"/>
                <a:cs typeface="Georgia"/>
              </a:rPr>
              <a:t>El solicitante puede usar una MEL como un documento de comprensión para el control de ítems con propósitos administrativos. En tales circunstancias, el solicitante puede incluir ítems que no están listados en la MMEL</a:t>
            </a:r>
          </a:p>
        </p:txBody>
      </p:sp>
    </p:spTree>
    <p:extLst>
      <p:ext uri="{BB962C8B-B14F-4D97-AF65-F5344CB8AC3E}">
        <p14:creationId xmlns:p14="http://schemas.microsoft.com/office/powerpoint/2010/main" val="27688205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ctrTitle"/>
          </p:nvPr>
        </p:nvSpPr>
        <p:spPr>
          <a:xfrm>
            <a:off x="749300" y="73026"/>
            <a:ext cx="10642600" cy="1336675"/>
          </a:xfrm>
        </p:spPr>
        <p:txBody>
          <a:bodyPr anchor="ctr"/>
          <a:lstStyle/>
          <a:p>
            <a:pPr eaLnBrk="1" hangingPunct="1"/>
            <a:r>
              <a:rPr lang="es-PE" altLang="es-PE" sz="3200" b="1" dirty="0" smtClean="0">
                <a:solidFill>
                  <a:schemeClr val="accent4"/>
                </a:solidFill>
              </a:rPr>
              <a:t>Ítems de control administrativo</a:t>
            </a:r>
            <a:endParaRPr lang="en-US" altLang="es-PE" sz="3200" dirty="0" smtClean="0">
              <a:solidFill>
                <a:schemeClr val="accent4"/>
              </a:solidFill>
            </a:endParaRPr>
          </a:p>
        </p:txBody>
      </p:sp>
      <p:grpSp>
        <p:nvGrpSpPr>
          <p:cNvPr id="32" name="Group 31"/>
          <p:cNvGrpSpPr>
            <a:grpSpLocks/>
          </p:cNvGrpSpPr>
          <p:nvPr/>
        </p:nvGrpSpPr>
        <p:grpSpPr bwMode="auto">
          <a:xfrm>
            <a:off x="9323389" y="5041900"/>
            <a:ext cx="2236787" cy="1568450"/>
            <a:chOff x="3433260" y="3287722"/>
            <a:chExt cx="2237290" cy="1174633"/>
          </a:xfrm>
        </p:grpSpPr>
        <p:sp>
          <p:nvSpPr>
            <p:cNvPr id="33"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cs typeface="Arial" panose="020B0604020202020204" pitchFamily="34" charset="0"/>
              </a:endParaRPr>
            </a:p>
          </p:txBody>
        </p:sp>
        <p:sp>
          <p:nvSpPr>
            <p:cNvPr id="50213"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800">
                <a:solidFill>
                  <a:srgbClr val="474747"/>
                </a:solidFill>
                <a:latin typeface="Calibri" panose="020F0502020204030204" pitchFamily="34" charset="0"/>
                <a:cs typeface="Arial" panose="020B0604020202020204" pitchFamily="34" charset="0"/>
              </a:endParaRPr>
            </a:p>
          </p:txBody>
        </p:sp>
        <p:sp>
          <p:nvSpPr>
            <p:cNvPr id="3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05</a:t>
              </a:r>
            </a:p>
          </p:txBody>
        </p:sp>
      </p:grpSp>
      <p:grpSp>
        <p:nvGrpSpPr>
          <p:cNvPr id="36" name="Group 35"/>
          <p:cNvGrpSpPr>
            <a:grpSpLocks/>
          </p:cNvGrpSpPr>
          <p:nvPr/>
        </p:nvGrpSpPr>
        <p:grpSpPr bwMode="auto">
          <a:xfrm>
            <a:off x="304691" y="5601493"/>
            <a:ext cx="8918684" cy="920750"/>
            <a:chOff x="-252569" y="3311290"/>
            <a:chExt cx="6097572" cy="622321"/>
          </a:xfrm>
        </p:grpSpPr>
        <p:sp>
          <p:nvSpPr>
            <p:cNvPr id="50210" name="Text Placeholder 22"/>
            <p:cNvSpPr txBox="1">
              <a:spLocks/>
            </p:cNvSpPr>
            <p:nvPr/>
          </p:nvSpPr>
          <p:spPr bwMode="auto">
            <a:xfrm>
              <a:off x="-252569" y="3311290"/>
              <a:ext cx="5762443" cy="62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Un ACI podría </a:t>
              </a:r>
              <a:r>
                <a:rPr lang="es-PE" altLang="es-PE" sz="2400" b="1" dirty="0">
                  <a:solidFill>
                    <a:srgbClr val="C00000"/>
                  </a:solidFill>
                </a:rPr>
                <a:t>no contener comentarios </a:t>
              </a:r>
              <a:r>
                <a:rPr lang="es-PE" altLang="es-PE" sz="2400" dirty="0">
                  <a:solidFill>
                    <a:srgbClr val="474747"/>
                  </a:solidFill>
                </a:rPr>
                <a:t>(“REMARKS”), pero podría referenciarse a otro documento, como el SRM.</a:t>
              </a:r>
            </a:p>
            <a:p>
              <a:pPr algn="r" defTabSz="457200" eaLnBrk="1" fontAlgn="base" hangingPunct="1">
                <a:lnSpc>
                  <a:spcPct val="100000"/>
                </a:lnSpc>
                <a:spcAft>
                  <a:spcPct val="0"/>
                </a:spcAft>
              </a:pPr>
              <a:endParaRPr lang="en-US" altLang="es-PE" sz="2400" dirty="0">
                <a:solidFill>
                  <a:srgbClr val="474747"/>
                </a:solidFill>
              </a:endParaRPr>
            </a:p>
          </p:txBody>
        </p:sp>
        <p:cxnSp>
          <p:nvCxnSpPr>
            <p:cNvPr id="38" name="Straight Connector 37"/>
            <p:cNvCxnSpPr/>
            <p:nvPr/>
          </p:nvCxnSpPr>
          <p:spPr>
            <a:xfrm flipH="1">
              <a:off x="5521163" y="3533931"/>
              <a:ext cx="323840"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a:grpSpLocks/>
          </p:cNvGrpSpPr>
          <p:nvPr/>
        </p:nvGrpSpPr>
        <p:grpSpPr bwMode="auto">
          <a:xfrm>
            <a:off x="9323389" y="4241800"/>
            <a:ext cx="2236787" cy="1568450"/>
            <a:chOff x="3433260" y="3287722"/>
            <a:chExt cx="2237290" cy="1174633"/>
          </a:xfrm>
        </p:grpSpPr>
        <p:sp>
          <p:nvSpPr>
            <p:cNvPr id="54"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cs typeface="Arial" panose="020B0604020202020204" pitchFamily="34" charset="0"/>
              </a:endParaRPr>
            </a:p>
          </p:txBody>
        </p:sp>
        <p:sp>
          <p:nvSpPr>
            <p:cNvPr id="50208"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800">
                <a:solidFill>
                  <a:srgbClr val="474747"/>
                </a:solidFill>
                <a:latin typeface="Calibri" panose="020F0502020204030204" pitchFamily="34" charset="0"/>
                <a:cs typeface="Arial" panose="020B0604020202020204" pitchFamily="34" charset="0"/>
              </a:endParaRPr>
            </a:p>
          </p:txBody>
        </p:sp>
        <p:sp>
          <p:nvSpPr>
            <p:cNvPr id="5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04</a:t>
              </a:r>
            </a:p>
          </p:txBody>
        </p:sp>
      </p:grpSp>
      <p:grpSp>
        <p:nvGrpSpPr>
          <p:cNvPr id="59" name="Group 58"/>
          <p:cNvGrpSpPr>
            <a:grpSpLocks/>
          </p:cNvGrpSpPr>
          <p:nvPr/>
        </p:nvGrpSpPr>
        <p:grpSpPr bwMode="auto">
          <a:xfrm>
            <a:off x="9323389" y="3454400"/>
            <a:ext cx="2236787" cy="1568450"/>
            <a:chOff x="3433260" y="3287722"/>
            <a:chExt cx="2237290" cy="1174633"/>
          </a:xfrm>
        </p:grpSpPr>
        <p:sp>
          <p:nvSpPr>
            <p:cNvPr id="60"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cs typeface="Arial" panose="020B0604020202020204" pitchFamily="34" charset="0"/>
              </a:endParaRPr>
            </a:p>
          </p:txBody>
        </p:sp>
        <p:sp>
          <p:nvSpPr>
            <p:cNvPr id="50205"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800">
                <a:solidFill>
                  <a:srgbClr val="474747"/>
                </a:solidFill>
                <a:latin typeface="Calibri" panose="020F0502020204030204" pitchFamily="34" charset="0"/>
                <a:cs typeface="Arial" panose="020B0604020202020204" pitchFamily="34" charset="0"/>
              </a:endParaRPr>
            </a:p>
          </p:txBody>
        </p:sp>
        <p:sp>
          <p:nvSpPr>
            <p:cNvPr id="6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03</a:t>
              </a:r>
            </a:p>
          </p:txBody>
        </p:sp>
      </p:grpSp>
      <p:grpSp>
        <p:nvGrpSpPr>
          <p:cNvPr id="63" name="Group 62"/>
          <p:cNvGrpSpPr>
            <a:grpSpLocks/>
          </p:cNvGrpSpPr>
          <p:nvPr/>
        </p:nvGrpSpPr>
        <p:grpSpPr bwMode="auto">
          <a:xfrm>
            <a:off x="9323389" y="2667001"/>
            <a:ext cx="2236787" cy="1566863"/>
            <a:chOff x="3433260" y="3287731"/>
            <a:chExt cx="2237290" cy="1174624"/>
          </a:xfrm>
        </p:grpSpPr>
        <p:sp>
          <p:nvSpPr>
            <p:cNvPr id="64" name="Freeform 11"/>
            <p:cNvSpPr>
              <a:spLocks/>
            </p:cNvSpPr>
            <p:nvPr/>
          </p:nvSpPr>
          <p:spPr bwMode="auto">
            <a:xfrm>
              <a:off x="3433260" y="3287731"/>
              <a:ext cx="2237290" cy="742619"/>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cs typeface="Arial" panose="020B0604020202020204" pitchFamily="34" charset="0"/>
              </a:endParaRPr>
            </a:p>
          </p:txBody>
        </p:sp>
        <p:sp>
          <p:nvSpPr>
            <p:cNvPr id="50202" name="Freeform 12"/>
            <p:cNvSpPr>
              <a:spLocks noEditPoints="1"/>
            </p:cNvSpPr>
            <p:nvPr/>
          </p:nvSpPr>
          <p:spPr bwMode="auto">
            <a:xfrm>
              <a:off x="3433260" y="3287731"/>
              <a:ext cx="2237290" cy="878179"/>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800">
                <a:solidFill>
                  <a:srgbClr val="474747"/>
                </a:solidFill>
                <a:latin typeface="Calibri" panose="020F0502020204030204" pitchFamily="34" charset="0"/>
                <a:cs typeface="Arial" panose="020B0604020202020204" pitchFamily="34" charset="0"/>
              </a:endParaRPr>
            </a:p>
          </p:txBody>
        </p:sp>
        <p:sp>
          <p:nvSpPr>
            <p:cNvPr id="66"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0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0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02</a:t>
              </a:r>
            </a:p>
          </p:txBody>
        </p:sp>
      </p:grpSp>
      <p:grpSp>
        <p:nvGrpSpPr>
          <p:cNvPr id="67" name="Group 66"/>
          <p:cNvGrpSpPr>
            <a:grpSpLocks/>
          </p:cNvGrpSpPr>
          <p:nvPr/>
        </p:nvGrpSpPr>
        <p:grpSpPr bwMode="auto">
          <a:xfrm>
            <a:off x="9323389" y="1871663"/>
            <a:ext cx="2236787" cy="1574800"/>
            <a:chOff x="3433260" y="1508627"/>
            <a:chExt cx="2237290" cy="1181491"/>
          </a:xfrm>
        </p:grpSpPr>
        <p:sp>
          <p:nvSpPr>
            <p:cNvPr id="68" name="Freeform 11"/>
            <p:cNvSpPr>
              <a:spLocks/>
            </p:cNvSpPr>
            <p:nvPr/>
          </p:nvSpPr>
          <p:spPr bwMode="auto">
            <a:xfrm>
              <a:off x="3433260" y="1508627"/>
              <a:ext cx="2237290" cy="743196"/>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defRPr/>
              </a:pPr>
              <a:endParaRPr lang="en-US" sz="1800">
                <a:solidFill>
                  <a:srgbClr val="474747"/>
                </a:solidFill>
                <a:latin typeface="Calibri"/>
                <a:cs typeface="Arial" panose="020B0604020202020204" pitchFamily="34" charset="0"/>
              </a:endParaRPr>
            </a:p>
          </p:txBody>
        </p:sp>
        <p:sp>
          <p:nvSpPr>
            <p:cNvPr id="69" name="Freeform 12"/>
            <p:cNvSpPr>
              <a:spLocks noEditPoints="1"/>
            </p:cNvSpPr>
            <p:nvPr/>
          </p:nvSpPr>
          <p:spPr bwMode="auto">
            <a:xfrm>
              <a:off x="3433260" y="1515773"/>
              <a:ext cx="2237290" cy="878972"/>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defRPr/>
              </a:pPr>
              <a:endParaRPr lang="en-US" sz="1800">
                <a:solidFill>
                  <a:srgbClr val="474747"/>
                </a:solidFill>
                <a:latin typeface="Calibri"/>
                <a:cs typeface="Arial" panose="020B0604020202020204" pitchFamily="34" charset="0"/>
              </a:endParaRPr>
            </a:p>
          </p:txBody>
        </p:sp>
        <p:sp>
          <p:nvSpPr>
            <p:cNvPr id="70"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defTabSz="457200">
                <a:spcAft>
                  <a:spcPts val="300"/>
                </a:spcAft>
                <a:defRPr/>
              </a:pPr>
              <a:endParaRPr lang="en-US" altLang="ko-KR" sz="12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2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01</a:t>
              </a:r>
            </a:p>
          </p:txBody>
        </p:sp>
      </p:grpSp>
      <p:grpSp>
        <p:nvGrpSpPr>
          <p:cNvPr id="71" name="Group 70"/>
          <p:cNvGrpSpPr>
            <a:grpSpLocks/>
          </p:cNvGrpSpPr>
          <p:nvPr/>
        </p:nvGrpSpPr>
        <p:grpSpPr bwMode="auto">
          <a:xfrm>
            <a:off x="269853" y="2239962"/>
            <a:ext cx="8953522" cy="585787"/>
            <a:chOff x="-276385" y="1384439"/>
            <a:chExt cx="6121388" cy="438938"/>
          </a:xfrm>
        </p:grpSpPr>
        <p:sp>
          <p:nvSpPr>
            <p:cNvPr id="50196" name="Text Placeholder 22"/>
            <p:cNvSpPr txBox="1">
              <a:spLocks/>
            </p:cNvSpPr>
            <p:nvPr/>
          </p:nvSpPr>
          <p:spPr bwMode="auto">
            <a:xfrm>
              <a:off x="-276385" y="1384439"/>
              <a:ext cx="5762444" cy="4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La capacidad del solicitante para numerar un ACI en la MEL estará a la discreción del IPO</a:t>
              </a:r>
              <a:endParaRPr lang="en-US" altLang="es-PE" sz="2400" dirty="0">
                <a:solidFill>
                  <a:srgbClr val="474747"/>
                </a:solidFill>
              </a:endParaRPr>
            </a:p>
          </p:txBody>
        </p:sp>
        <p:cxnSp>
          <p:nvCxnSpPr>
            <p:cNvPr id="73" name="Straight Connector 72"/>
            <p:cNvCxnSpPr/>
            <p:nvPr/>
          </p:nvCxnSpPr>
          <p:spPr>
            <a:xfrm flipH="1">
              <a:off x="5492589" y="1694908"/>
              <a:ext cx="35241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a:grpSpLocks/>
          </p:cNvGrpSpPr>
          <p:nvPr/>
        </p:nvGrpSpPr>
        <p:grpSpPr bwMode="auto">
          <a:xfrm>
            <a:off x="279400" y="3193257"/>
            <a:ext cx="8943975" cy="595312"/>
            <a:chOff x="-269857" y="2099371"/>
            <a:chExt cx="6114860" cy="447078"/>
          </a:xfrm>
        </p:grpSpPr>
        <p:sp>
          <p:nvSpPr>
            <p:cNvPr id="50194" name="Text Placeholder 22"/>
            <p:cNvSpPr txBox="1">
              <a:spLocks/>
            </p:cNvSpPr>
            <p:nvPr/>
          </p:nvSpPr>
          <p:spPr bwMode="auto">
            <a:xfrm>
              <a:off x="-269857" y="2099371"/>
              <a:ext cx="5762446" cy="44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Cada ACI está sujeto a la aprobación del IPO</a:t>
              </a:r>
              <a:endParaRPr lang="en-US" altLang="es-PE" sz="2400" dirty="0">
                <a:solidFill>
                  <a:srgbClr val="474747"/>
                </a:solidFill>
              </a:endParaRPr>
            </a:p>
          </p:txBody>
        </p:sp>
        <p:cxnSp>
          <p:nvCxnSpPr>
            <p:cNvPr id="76" name="Straight Connector 75"/>
            <p:cNvCxnSpPr/>
            <p:nvPr/>
          </p:nvCxnSpPr>
          <p:spPr>
            <a:xfrm flipH="1">
              <a:off x="5495764" y="2263299"/>
              <a:ext cx="34923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a:grpSpLocks/>
          </p:cNvGrpSpPr>
          <p:nvPr/>
        </p:nvGrpSpPr>
        <p:grpSpPr bwMode="auto">
          <a:xfrm>
            <a:off x="269853" y="3875663"/>
            <a:ext cx="8974160" cy="636588"/>
            <a:chOff x="-290495" y="2520119"/>
            <a:chExt cx="6135498" cy="477581"/>
          </a:xfrm>
        </p:grpSpPr>
        <p:sp>
          <p:nvSpPr>
            <p:cNvPr id="50192" name="Text Placeholder 22"/>
            <p:cNvSpPr txBox="1">
              <a:spLocks/>
            </p:cNvSpPr>
            <p:nvPr/>
          </p:nvSpPr>
          <p:spPr bwMode="auto">
            <a:xfrm>
              <a:off x="-290495" y="2520119"/>
              <a:ext cx="5762444" cy="47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Cada ACI debe aparecer en la Sección de los sistemas de la MEL en la apropiada ATA aplicable</a:t>
              </a:r>
              <a:endParaRPr lang="en-US" altLang="es-PE" sz="2400" dirty="0">
                <a:solidFill>
                  <a:srgbClr val="474747"/>
                </a:solidFill>
              </a:endParaRPr>
            </a:p>
          </p:txBody>
        </p:sp>
        <p:cxnSp>
          <p:nvCxnSpPr>
            <p:cNvPr id="79" name="Straight Connector 78"/>
            <p:cNvCxnSpPr/>
            <p:nvPr/>
          </p:nvCxnSpPr>
          <p:spPr>
            <a:xfrm flipH="1">
              <a:off x="5500526" y="2876980"/>
              <a:ext cx="344477"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a:grpSpLocks/>
          </p:cNvGrpSpPr>
          <p:nvPr/>
        </p:nvGrpSpPr>
        <p:grpSpPr bwMode="auto">
          <a:xfrm>
            <a:off x="279400" y="4848225"/>
            <a:ext cx="8964613" cy="534987"/>
            <a:chOff x="-283971" y="3326655"/>
            <a:chExt cx="6128974" cy="535145"/>
          </a:xfrm>
        </p:grpSpPr>
        <p:sp>
          <p:nvSpPr>
            <p:cNvPr id="50190" name="Text Placeholder 22"/>
            <p:cNvSpPr txBox="1">
              <a:spLocks/>
            </p:cNvSpPr>
            <p:nvPr/>
          </p:nvSpPr>
          <p:spPr bwMode="auto">
            <a:xfrm>
              <a:off x="-283971" y="3326655"/>
              <a:ext cx="5762448" cy="53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Un ACI </a:t>
              </a:r>
              <a:r>
                <a:rPr lang="es-PE" altLang="es-PE" sz="2400" b="1" dirty="0">
                  <a:solidFill>
                    <a:srgbClr val="C00000"/>
                  </a:solidFill>
                </a:rPr>
                <a:t>no tendrá</a:t>
              </a:r>
              <a:r>
                <a:rPr lang="es-PE" altLang="es-PE" sz="2400" dirty="0">
                  <a:solidFill>
                    <a:srgbClr val="474747"/>
                  </a:solidFill>
                </a:rPr>
                <a:t> una categoría de intervalo de reparación</a:t>
              </a:r>
              <a:endParaRPr lang="en-US" altLang="es-PE" sz="2400" dirty="0">
                <a:solidFill>
                  <a:srgbClr val="474747"/>
                </a:solidFill>
              </a:endParaRPr>
            </a:p>
          </p:txBody>
        </p:sp>
        <p:cxnSp>
          <p:nvCxnSpPr>
            <p:cNvPr id="82" name="Straight Connector 81"/>
            <p:cNvCxnSpPr/>
            <p:nvPr/>
          </p:nvCxnSpPr>
          <p:spPr>
            <a:xfrm flipH="1">
              <a:off x="5495764" y="3534676"/>
              <a:ext cx="34923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43" name="Text Placeholder 7"/>
          <p:cNvSpPr txBox="1">
            <a:spLocks/>
          </p:cNvSpPr>
          <p:nvPr/>
        </p:nvSpPr>
        <p:spPr bwMode="auto">
          <a:xfrm>
            <a:off x="749300" y="1208088"/>
            <a:ext cx="73263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just" defTabSz="457200" eaLnBrk="1" fontAlgn="base" hangingPunct="1">
              <a:spcAft>
                <a:spcPct val="0"/>
              </a:spcAft>
            </a:pPr>
            <a:r>
              <a:rPr lang="es-PE" altLang="es-PE" sz="2400" dirty="0">
                <a:solidFill>
                  <a:srgbClr val="474747"/>
                </a:solidFill>
              </a:rPr>
              <a:t>Los siguientes requisitos se aplican a un ACI:</a:t>
            </a:r>
          </a:p>
        </p:txBody>
      </p:sp>
    </p:spTree>
    <p:extLst>
      <p:ext uri="{BB962C8B-B14F-4D97-AF65-F5344CB8AC3E}">
        <p14:creationId xmlns:p14="http://schemas.microsoft.com/office/powerpoint/2010/main" val="18120058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2" presetClass="entr" presetSubtype="2"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wipe(right)">
                                      <p:cBhvr>
                                        <p:cTn id="16" dur="500"/>
                                        <p:tgtEl>
                                          <p:spTgt spid="71"/>
                                        </p:tgtEl>
                                      </p:cBhvr>
                                    </p:animEffect>
                                  </p:childTnLst>
                                </p:cTn>
                              </p:par>
                            </p:childTnLst>
                          </p:cTn>
                        </p:par>
                        <p:par>
                          <p:cTn id="17" fill="hold" nodeType="afterGroup">
                            <p:stCondLst>
                              <p:cond delay="1500"/>
                            </p:stCondLst>
                            <p:childTnLst>
                              <p:par>
                                <p:cTn id="18" presetID="2" presetClass="entr" presetSubtype="4"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000"/>
                            </p:stCondLst>
                            <p:childTnLst>
                              <p:par>
                                <p:cTn id="23" presetID="22" presetClass="entr" presetSubtype="2" fill="hold"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right)">
                                      <p:cBhvr>
                                        <p:cTn id="25" dur="500"/>
                                        <p:tgtEl>
                                          <p:spTgt spid="74"/>
                                        </p:tgtEl>
                                      </p:cBhvr>
                                    </p:animEffect>
                                  </p:childTnLst>
                                </p:cTn>
                              </p:par>
                            </p:childTnLst>
                          </p:cTn>
                        </p:par>
                        <p:par>
                          <p:cTn id="26" fill="hold" nodeType="afterGroup">
                            <p:stCondLst>
                              <p:cond delay="2500"/>
                            </p:stCondLst>
                            <p:childTnLst>
                              <p:par>
                                <p:cTn id="27" presetID="2" presetClass="entr" presetSubtype="4"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3000"/>
                            </p:stCondLst>
                            <p:childTnLst>
                              <p:par>
                                <p:cTn id="32" presetID="22" presetClass="entr" presetSubtype="2" fill="hold"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right)">
                                      <p:cBhvr>
                                        <p:cTn id="34" dur="500"/>
                                        <p:tgtEl>
                                          <p:spTgt spid="77"/>
                                        </p:tgtEl>
                                      </p:cBhvr>
                                    </p:animEffect>
                                  </p:childTnLst>
                                </p:cTn>
                              </p:par>
                            </p:childTnLst>
                          </p:cTn>
                        </p:par>
                        <p:par>
                          <p:cTn id="35" fill="hold" nodeType="afterGroup">
                            <p:stCondLst>
                              <p:cond delay="3500"/>
                            </p:stCondLst>
                            <p:childTnLst>
                              <p:par>
                                <p:cTn id="36" presetID="2" presetClass="entr" presetSubtype="4"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4000"/>
                            </p:stCondLst>
                            <p:childTnLst>
                              <p:par>
                                <p:cTn id="41" presetID="22" presetClass="entr" presetSubtype="2" fill="hold"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right)">
                                      <p:cBhvr>
                                        <p:cTn id="43" dur="500"/>
                                        <p:tgtEl>
                                          <p:spTgt spid="80"/>
                                        </p:tgtEl>
                                      </p:cBhvr>
                                    </p:animEffect>
                                  </p:childTnLst>
                                </p:cTn>
                              </p:par>
                            </p:childTnLst>
                          </p:cTn>
                        </p:par>
                        <p:par>
                          <p:cTn id="44" fill="hold" nodeType="afterGroup">
                            <p:stCondLst>
                              <p:cond delay="4500"/>
                            </p:stCondLst>
                            <p:childTnLst>
                              <p:par>
                                <p:cTn id="45" presetID="2" presetClass="entr" presetSubtype="4"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5000"/>
                            </p:stCondLst>
                            <p:childTnLst>
                              <p:par>
                                <p:cTn id="50" presetID="22" presetClass="entr" presetSubtype="2"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right)">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1203"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1204"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1205" name="Text Placeholder 8"/>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1206" name="Text Placeholder 6"/>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1208" name="Text Placeholder 7"/>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11"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790" b="7790"/>
          <a:stretch>
            <a:fillRect/>
          </a:stretch>
        </p:blipFill>
        <p:spPr>
          <a:xfrm>
            <a:off x="-4763" y="-6350"/>
            <a:ext cx="12196763" cy="6864350"/>
          </a:xfrm>
        </p:spPr>
      </p:pic>
      <p:sp>
        <p:nvSpPr>
          <p:cNvPr id="14" name="Text Placeholder 9"/>
          <p:cNvSpPr>
            <a:spLocks noGrp="1"/>
          </p:cNvSpPr>
          <p:nvPr>
            <p:ph type="body" sz="quarter" idx="19"/>
          </p:nvPr>
        </p:nvSpPr>
        <p:spPr>
          <a:xfrm>
            <a:off x="5842000" y="4479925"/>
            <a:ext cx="6127750" cy="2078038"/>
          </a:xfrm>
          <a:solidFill>
            <a:srgbClr val="0070C0"/>
          </a:solidFill>
        </p:spPr>
        <p:txBody>
          <a:bodyPr rtlCol="0" anchor="ctr">
            <a:noAutofit/>
          </a:bodyPr>
          <a:lstStyle/>
          <a:p>
            <a:pPr marL="228600" lvl="1" algn="just" eaLnBrk="1" fontAlgn="auto" hangingPunct="1">
              <a:spcAft>
                <a:spcPts val="0"/>
              </a:spcAft>
              <a:defRPr/>
            </a:pPr>
            <a:r>
              <a:rPr lang="es-PE" sz="2400" i="1" dirty="0">
                <a:solidFill>
                  <a:srgbClr val="FFFFFF"/>
                </a:solidFill>
                <a:latin typeface="Georgia"/>
                <a:ea typeface="+mn-ea"/>
                <a:cs typeface="Georgia"/>
              </a:rPr>
              <a:t>Todos los ítems que estén relacionados con la aeronavegabilidad continua de la aeronave no estarán listados en la MEL y deberán estar en todo momento en condiciones operativas.</a:t>
            </a:r>
          </a:p>
        </p:txBody>
      </p:sp>
    </p:spTree>
    <p:extLst>
      <p:ext uri="{BB962C8B-B14F-4D97-AF65-F5344CB8AC3E}">
        <p14:creationId xmlns:p14="http://schemas.microsoft.com/office/powerpoint/2010/main" val="25252124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2227"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2228"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2229" name="Text Placeholder 8"/>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2230" name="Text Placeholder 6"/>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2231" name="Text Placeholder 7"/>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2232" name="Text Placeholder 10"/>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2234" name="Text Placeholder 17"/>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13" name="Picture Placeholder 1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99" t="27598" r="2488" b="4032"/>
          <a:stretch/>
        </p:blipFill>
        <p:spPr>
          <a:xfrm>
            <a:off x="2251399" y="66051"/>
            <a:ext cx="9448800" cy="6791949"/>
          </a:xfrm>
        </p:spPr>
      </p:pic>
      <p:sp>
        <p:nvSpPr>
          <p:cNvPr id="15" name="Text Placeholder 9"/>
          <p:cNvSpPr>
            <a:spLocks noGrp="1"/>
          </p:cNvSpPr>
          <p:nvPr>
            <p:ph type="body" sz="quarter" idx="19"/>
          </p:nvPr>
        </p:nvSpPr>
        <p:spPr>
          <a:xfrm>
            <a:off x="203200" y="4619626"/>
            <a:ext cx="4953884" cy="2078038"/>
          </a:xfrm>
          <a:solidFill>
            <a:srgbClr val="0070C0"/>
          </a:solidFill>
        </p:spPr>
        <p:txBody>
          <a:bodyPr rtlCol="0" anchor="ctr">
            <a:noAutofit/>
          </a:bodyPr>
          <a:lstStyle/>
          <a:p>
            <a:pPr marL="228600" lvl="1" algn="just" eaLnBrk="1" fontAlgn="auto" hangingPunct="1">
              <a:spcAft>
                <a:spcPts val="0"/>
              </a:spcAft>
              <a:defRPr/>
            </a:pPr>
            <a:r>
              <a:rPr lang="es-PE" sz="2400" i="1" dirty="0">
                <a:solidFill>
                  <a:srgbClr val="FFFFFF"/>
                </a:solidFill>
                <a:latin typeface="Georgia"/>
                <a:ea typeface="+mn-ea"/>
                <a:cs typeface="Georgia"/>
              </a:rPr>
              <a:t>Con la MEL no se tiene la intención de permitir la operación de la aeronave por un plazo indefinido cuando haya sistemas o equipos inoperativos.</a:t>
            </a:r>
          </a:p>
        </p:txBody>
      </p:sp>
    </p:spTree>
    <p:extLst>
      <p:ext uri="{BB962C8B-B14F-4D97-AF65-F5344CB8AC3E}">
        <p14:creationId xmlns:p14="http://schemas.microsoft.com/office/powerpoint/2010/main" val="27404418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1"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2"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3" name="Text Placeholder 8"/>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4" name="Text Placeholder 6"/>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5" name="Text Placeholder 7"/>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6" name="Text Placeholder 10"/>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7" name="Text Placeholder 17"/>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3259" name="Text Placeholder 12"/>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14"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74" b="7774"/>
          <a:stretch>
            <a:fillRect/>
          </a:stretch>
        </p:blipFill>
        <p:spPr>
          <a:xfrm>
            <a:off x="-4763" y="-6350"/>
            <a:ext cx="12196763" cy="6864350"/>
          </a:xfrm>
        </p:spPr>
      </p:pic>
      <p:sp>
        <p:nvSpPr>
          <p:cNvPr id="16" name="Text Placeholder 9"/>
          <p:cNvSpPr>
            <a:spLocks noGrp="1"/>
          </p:cNvSpPr>
          <p:nvPr>
            <p:ph type="body" sz="quarter" idx="19"/>
          </p:nvPr>
        </p:nvSpPr>
        <p:spPr>
          <a:xfrm>
            <a:off x="5905500" y="4608513"/>
            <a:ext cx="6064250" cy="2078038"/>
          </a:xfrm>
          <a:solidFill>
            <a:srgbClr val="0070C0"/>
          </a:solidFill>
        </p:spPr>
        <p:txBody>
          <a:bodyPr rtlCol="0" anchor="ctr">
            <a:noAutofit/>
          </a:bodyPr>
          <a:lstStyle/>
          <a:p>
            <a:pPr marL="228600" lvl="1" algn="just" eaLnBrk="1" fontAlgn="auto" hangingPunct="1">
              <a:spcAft>
                <a:spcPts val="0"/>
              </a:spcAft>
              <a:defRPr/>
            </a:pPr>
            <a:r>
              <a:rPr lang="es-PE" sz="2000" i="1" dirty="0">
                <a:solidFill>
                  <a:srgbClr val="FFFFFF"/>
                </a:solidFill>
                <a:latin typeface="Georgia"/>
                <a:ea typeface="+mn-ea"/>
                <a:cs typeface="Georgia"/>
              </a:rPr>
              <a:t>El solicitante debe realizar la reparación dentro del período de tiempo especificado en la MEL. A pesar que la MEL puede permitir múltiples días de operación con cierto equipamiento inoperativo, el solicitante debería reparar los ítems afectados en el menor tiempo posible.</a:t>
            </a:r>
          </a:p>
        </p:txBody>
      </p:sp>
    </p:spTree>
    <p:extLst>
      <p:ext uri="{BB962C8B-B14F-4D97-AF65-F5344CB8AC3E}">
        <p14:creationId xmlns:p14="http://schemas.microsoft.com/office/powerpoint/2010/main" val="11230823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7"/>
          <p:cNvSpPr>
            <a:spLocks noGrp="1"/>
          </p:cNvSpPr>
          <p:nvPr>
            <p:ph type="body" sz="quarter" idx="17"/>
          </p:nvPr>
        </p:nvSpPr>
        <p:spPr>
          <a:xfrm>
            <a:off x="647782" y="1409701"/>
            <a:ext cx="4940218" cy="5016499"/>
          </a:xfrm>
        </p:spPr>
        <p:txBody>
          <a:bodyPr>
            <a:normAutofit/>
          </a:bodyPr>
          <a:lstStyle/>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Día calendario en el que una falla del funcionamiento de un equipo/instrumento fue registrado en el libro de a bordo (bitácora de vuelo) de la aeronave.</a:t>
            </a:r>
          </a:p>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Este día es excluido de los días calendario o de vuelo, especificados en la MEL para el intervalo de reparación.</a:t>
            </a:r>
          </a:p>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Aplicable a todas las categorías de la MEL.</a:t>
            </a:r>
          </a:p>
        </p:txBody>
      </p:sp>
      <p:sp>
        <p:nvSpPr>
          <p:cNvPr id="54275" name="Title 5"/>
          <p:cNvSpPr>
            <a:spLocks noGrp="1"/>
          </p:cNvSpPr>
          <p:nvPr>
            <p:ph type="ctrTitle"/>
          </p:nvPr>
        </p:nvSpPr>
        <p:spPr>
          <a:xfrm>
            <a:off x="660400" y="73026"/>
            <a:ext cx="4927600" cy="1336675"/>
          </a:xfrm>
        </p:spPr>
        <p:txBody>
          <a:bodyPr anchor="ctr"/>
          <a:lstStyle/>
          <a:p>
            <a:pPr eaLnBrk="1" hangingPunct="1"/>
            <a:r>
              <a:rPr lang="es-PE" altLang="es-PE" sz="3200" b="1" dirty="0"/>
              <a:t>Día de descubrimiento</a:t>
            </a:r>
          </a:p>
        </p:txBody>
      </p:sp>
      <p:pic>
        <p:nvPicPr>
          <p:cNvPr id="6"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480" r="16480"/>
          <a:stretch>
            <a:fillRect/>
          </a:stretch>
        </p:blipFill>
        <p:spPr/>
      </p:pic>
    </p:spTree>
    <p:extLst>
      <p:ext uri="{BB962C8B-B14F-4D97-AF65-F5344CB8AC3E}">
        <p14:creationId xmlns:p14="http://schemas.microsoft.com/office/powerpoint/2010/main" val="3575617862"/>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36869"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9"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36" b="7836"/>
          <a:stretch>
            <a:fillRect/>
          </a:stretch>
        </p:blipFill>
        <p:spPr>
          <a:xfrm>
            <a:off x="-4763" y="-6350"/>
            <a:ext cx="12196763" cy="6864350"/>
          </a:xfrm>
        </p:spPr>
      </p:pic>
      <p:sp>
        <p:nvSpPr>
          <p:cNvPr id="11" name="Text Placeholder 9"/>
          <p:cNvSpPr>
            <a:spLocks noGrp="1"/>
          </p:cNvSpPr>
          <p:nvPr>
            <p:ph type="body" sz="quarter" idx="19"/>
          </p:nvPr>
        </p:nvSpPr>
        <p:spPr>
          <a:xfrm>
            <a:off x="304799" y="4787899"/>
            <a:ext cx="5947335" cy="1871663"/>
          </a:xfrm>
          <a:solidFill>
            <a:srgbClr val="0070C0"/>
          </a:solidFill>
        </p:spPr>
        <p:txBody>
          <a:bodyPr rtlCol="0" anchor="ctr">
            <a:noAutofit/>
          </a:bodyPr>
          <a:lstStyle/>
          <a:p>
            <a:pPr marL="228600" lvl="1" algn="just" eaLnBrk="1" fontAlgn="auto" hangingPunct="1">
              <a:spcAft>
                <a:spcPts val="0"/>
              </a:spcAft>
              <a:defRPr/>
            </a:pPr>
            <a:r>
              <a:rPr lang="es-PE" sz="2000" i="1" dirty="0">
                <a:solidFill>
                  <a:srgbClr val="FFFFFF"/>
                </a:solidFill>
                <a:latin typeface="Georgia"/>
                <a:ea typeface="+mn-ea"/>
                <a:cs typeface="Georgia"/>
              </a:rPr>
              <a:t>El objetivo de este módulo es orientar a los inspectores de aeronavegabilidad para evaluar y aprobar la lista de equipo mínimo (MEL) en coordinación con el inspector de operaciones y sus revisiones posteriores.</a:t>
            </a:r>
            <a:endParaRPr lang="es-PE" sz="2000" b="1" i="1" dirty="0">
              <a:solidFill>
                <a:srgbClr val="FFFF00"/>
              </a:solidFill>
              <a:latin typeface="Georgia"/>
              <a:ea typeface="+mn-ea"/>
              <a:cs typeface="Georgia"/>
            </a:endParaRPr>
          </a:p>
        </p:txBody>
      </p:sp>
    </p:spTree>
    <p:extLst>
      <p:ext uri="{BB962C8B-B14F-4D97-AF65-F5344CB8AC3E}">
        <p14:creationId xmlns:p14="http://schemas.microsoft.com/office/powerpoint/2010/main" val="18854104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299"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0"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1" name="Text Placeholder 8"/>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2" name="Text Placeholder 6"/>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3" name="Text Placeholder 7"/>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4" name="Text Placeholder 10"/>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5" name="Text Placeholder 17"/>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6" name="Text Placeholder 1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7" name="Text Placeholder 9"/>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55309" name="Text Placeholder 16"/>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16" name="Picture Placeholder 1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480" b="12480"/>
          <a:stretch>
            <a:fillRect/>
          </a:stretch>
        </p:blipFill>
        <p:spPr>
          <a:xfrm>
            <a:off x="-4763" y="-6350"/>
            <a:ext cx="12196763" cy="6864350"/>
          </a:xfrm>
        </p:spPr>
      </p:pic>
      <p:sp>
        <p:nvSpPr>
          <p:cNvPr id="18" name="Text Placeholder 9"/>
          <p:cNvSpPr>
            <a:spLocks noGrp="1"/>
          </p:cNvSpPr>
          <p:nvPr>
            <p:ph type="body" sz="quarter" idx="19"/>
          </p:nvPr>
        </p:nvSpPr>
        <p:spPr>
          <a:xfrm>
            <a:off x="5630864" y="4608513"/>
            <a:ext cx="6467475" cy="2230438"/>
          </a:xfrm>
          <a:solidFill>
            <a:srgbClr val="0070C0"/>
          </a:solidFill>
        </p:spPr>
        <p:txBody>
          <a:bodyPr rtlCol="0" anchor="ctr">
            <a:noAutofit/>
          </a:bodyPr>
          <a:lstStyle/>
          <a:p>
            <a:pPr marL="228600" lvl="1" algn="just" eaLnBrk="1" fontAlgn="auto" hangingPunct="1">
              <a:spcAft>
                <a:spcPts val="0"/>
              </a:spcAft>
              <a:defRPr/>
            </a:pPr>
            <a:r>
              <a:rPr lang="es-PE" sz="1800" i="1" dirty="0">
                <a:solidFill>
                  <a:srgbClr val="FFFFFF"/>
                </a:solidFill>
                <a:latin typeface="Georgia"/>
                <a:ea typeface="+mn-ea"/>
                <a:cs typeface="Georgia"/>
              </a:rPr>
              <a:t>Los solicitantes deben asegurar que ningún vuelo se inicie cuando varios elementos de la MEL se encuentren  inoperativos, si previamente no se ha llegado a la conclusión de que la </a:t>
            </a:r>
            <a:r>
              <a:rPr lang="es-PE" sz="1800" b="1" i="1" dirty="0">
                <a:solidFill>
                  <a:srgbClr val="FFFF00"/>
                </a:solidFill>
                <a:latin typeface="Georgia"/>
                <a:ea typeface="+mn-ea"/>
                <a:cs typeface="Georgia"/>
              </a:rPr>
              <a:t>interrelación</a:t>
            </a:r>
            <a:r>
              <a:rPr lang="es-PE" sz="1800" i="1" dirty="0">
                <a:solidFill>
                  <a:srgbClr val="FFFFFF"/>
                </a:solidFill>
                <a:latin typeface="Georgia"/>
                <a:ea typeface="+mn-ea"/>
                <a:cs typeface="Georgia"/>
              </a:rPr>
              <a:t> que exista entre los sistemas o componentes inactivos no dará lugar a una </a:t>
            </a:r>
            <a:r>
              <a:rPr lang="es-PE" sz="1800" b="1" i="1" dirty="0">
                <a:solidFill>
                  <a:srgbClr val="FFFF00"/>
                </a:solidFill>
                <a:latin typeface="Georgia"/>
                <a:ea typeface="+mn-ea"/>
                <a:cs typeface="Georgia"/>
              </a:rPr>
              <a:t>degradación inaceptable del nivel de seguridad </a:t>
            </a:r>
            <a:r>
              <a:rPr lang="es-PE" sz="1800" i="1" dirty="0">
                <a:solidFill>
                  <a:srgbClr val="FFFFFF"/>
                </a:solidFill>
                <a:latin typeface="Georgia"/>
                <a:ea typeface="+mn-ea"/>
                <a:cs typeface="Georgia"/>
              </a:rPr>
              <a:t>o a un aumento indebido de la carga de trabajo de la tripulación de vuelo.</a:t>
            </a:r>
          </a:p>
        </p:txBody>
      </p:sp>
    </p:spTree>
    <p:extLst>
      <p:ext uri="{BB962C8B-B14F-4D97-AF65-F5344CB8AC3E}">
        <p14:creationId xmlns:p14="http://schemas.microsoft.com/office/powerpoint/2010/main" val="678399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7"/>
          <p:cNvSpPr>
            <a:spLocks noGrp="1"/>
          </p:cNvSpPr>
          <p:nvPr>
            <p:ph type="body" sz="quarter" idx="17"/>
          </p:nvPr>
        </p:nvSpPr>
        <p:spPr>
          <a:xfrm>
            <a:off x="673101" y="1454150"/>
            <a:ext cx="5148262" cy="5010150"/>
          </a:xfrm>
        </p:spPr>
        <p:txBody>
          <a:bodyPr>
            <a:noAutofit/>
          </a:bodyPr>
          <a:lstStyle/>
          <a:p>
            <a:pPr marL="292100" indent="-292100" algn="just" eaLnBrk="1" hangingPunct="1">
              <a:lnSpc>
                <a:spcPct val="100000"/>
              </a:lnSpc>
              <a:spcBef>
                <a:spcPts val="600"/>
              </a:spcBef>
              <a:spcAft>
                <a:spcPts val="600"/>
              </a:spcAft>
              <a:buFont typeface="Arial" panose="020B0604020202020204" pitchFamily="34" charset="0"/>
              <a:buChar char="•"/>
              <a:defRPr/>
            </a:pPr>
            <a:r>
              <a:rPr lang="es-PE" altLang="es-PE" sz="2400" dirty="0"/>
              <a:t>Un solicitante que posee una MEL individual para múltiples aeronaves puede reflejar equipamiento en su MEL que no está instalado en todas las aeronaves de su flota.</a:t>
            </a:r>
          </a:p>
          <a:p>
            <a:pPr marL="292100" indent="-292100" algn="just" eaLnBrk="1" hangingPunct="1">
              <a:lnSpc>
                <a:spcPct val="100000"/>
              </a:lnSpc>
              <a:spcBef>
                <a:spcPts val="600"/>
              </a:spcBef>
              <a:spcAft>
                <a:spcPts val="600"/>
              </a:spcAft>
              <a:buFont typeface="Arial" panose="020B0604020202020204" pitchFamily="34" charset="0"/>
              <a:buChar char="•"/>
              <a:defRPr/>
            </a:pPr>
            <a:r>
              <a:rPr lang="es-PE" altLang="es-PE" sz="2400" dirty="0"/>
              <a:t>Para el caso es recomendable que en  el título de los ítems en la MEL del solicitante se identifique la aeronave (usualmente la matrícula) a menos que el solicitante determine que no hay necesidad de hacerlo.</a:t>
            </a:r>
          </a:p>
        </p:txBody>
      </p:sp>
      <p:sp>
        <p:nvSpPr>
          <p:cNvPr id="56323" name="Title 5"/>
          <p:cNvSpPr>
            <a:spLocks noGrp="1"/>
          </p:cNvSpPr>
          <p:nvPr>
            <p:ph type="ctrTitle"/>
          </p:nvPr>
        </p:nvSpPr>
        <p:spPr>
          <a:xfrm>
            <a:off x="673100" y="73026"/>
            <a:ext cx="5148263" cy="1336675"/>
          </a:xfrm>
        </p:spPr>
        <p:txBody>
          <a:bodyPr anchor="ctr"/>
          <a:lstStyle/>
          <a:p>
            <a:pPr eaLnBrk="1" hangingPunct="1"/>
            <a:r>
              <a:rPr lang="es-PE" altLang="es-PE" sz="3200" b="1" dirty="0"/>
              <a:t>Aprobación para una flota</a:t>
            </a:r>
          </a:p>
        </p:txBody>
      </p:sp>
      <p:pic>
        <p:nvPicPr>
          <p:cNvPr id="6"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341" r="16341"/>
          <a:stretch>
            <a:fillRect/>
          </a:stretch>
        </p:blipFill>
        <p:spPr/>
      </p:pic>
    </p:spTree>
    <p:extLst>
      <p:ext uri="{BB962C8B-B14F-4D97-AF65-F5344CB8AC3E}">
        <p14:creationId xmlns:p14="http://schemas.microsoft.com/office/powerpoint/2010/main" val="3506372812"/>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7"/>
          <p:cNvSpPr>
            <a:spLocks noGrp="1"/>
          </p:cNvSpPr>
          <p:nvPr>
            <p:ph type="body" sz="quarter" idx="17"/>
          </p:nvPr>
        </p:nvSpPr>
        <p:spPr>
          <a:xfrm>
            <a:off x="749301" y="1519239"/>
            <a:ext cx="4610099" cy="5000625"/>
          </a:xfrm>
        </p:spPr>
        <p:txBody>
          <a:bodyPr>
            <a:noAutofit/>
          </a:bodyPr>
          <a:lstStyle/>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La MEL no puede crear conflicto con otra documentación aprobada por la AAC del Estado de matrícula tales como las limitaciones del manual de vuelo aprobadas y directrices de aeronavegabilidad.</a:t>
            </a:r>
          </a:p>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400" dirty="0"/>
              <a:t>La MEL del solicitante puede ser más restrictiva que la MMEL, pero bajo ninguna circunstancia puede ser la MEL menos restrictiva</a:t>
            </a:r>
          </a:p>
        </p:txBody>
      </p:sp>
      <p:sp>
        <p:nvSpPr>
          <p:cNvPr id="57347" name="Title 5"/>
          <p:cNvSpPr>
            <a:spLocks noGrp="1"/>
          </p:cNvSpPr>
          <p:nvPr>
            <p:ph type="ctrTitle"/>
          </p:nvPr>
        </p:nvSpPr>
        <p:spPr>
          <a:xfrm>
            <a:off x="749300" y="73026"/>
            <a:ext cx="4762500" cy="1336675"/>
          </a:xfrm>
        </p:spPr>
        <p:txBody>
          <a:bodyPr anchor="ctr"/>
          <a:lstStyle/>
          <a:p>
            <a:pPr eaLnBrk="1" hangingPunct="1"/>
            <a:r>
              <a:rPr lang="es-PE" altLang="es-PE" sz="2400" b="1" dirty="0"/>
              <a:t>Conflicto con otra documentación aprobada por la AAC del Estado de matrícula</a:t>
            </a:r>
          </a:p>
        </p:txBody>
      </p:sp>
      <p:pic>
        <p:nvPicPr>
          <p:cNvPr id="6" name="Picture 2" descr="Resultado de imagen para flight manual aircraft airbus">
            <a:hlinkClick r:id="rId3"/>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19390" r="19390"/>
          <a:stretch>
            <a:fillRect/>
          </a:stretch>
        </p:blipFill>
        <p:spPr/>
      </p:pic>
    </p:spTree>
    <p:extLst>
      <p:ext uri="{BB962C8B-B14F-4D97-AF65-F5344CB8AC3E}">
        <p14:creationId xmlns:p14="http://schemas.microsoft.com/office/powerpoint/2010/main" val="3852340088"/>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7"/>
          <p:cNvSpPr>
            <a:spLocks noGrp="1"/>
          </p:cNvSpPr>
          <p:nvPr>
            <p:ph type="body" sz="quarter" idx="17"/>
          </p:nvPr>
        </p:nvSpPr>
        <p:spPr>
          <a:xfrm>
            <a:off x="533401" y="1576387"/>
            <a:ext cx="5245099" cy="5129213"/>
          </a:xfrm>
        </p:spPr>
        <p:txBody>
          <a:bodyPr>
            <a:noAutofit/>
          </a:bodyPr>
          <a:lstStyle/>
          <a:p>
            <a:pPr marL="292100" indent="-292100" algn="just" eaLnBrk="1" hangingPunct="1">
              <a:buFont typeface="Arial" panose="020B0604020202020204" pitchFamily="34" charset="0"/>
              <a:buChar char="•"/>
              <a:defRPr/>
            </a:pPr>
            <a:r>
              <a:rPr lang="es-PE" altLang="es-PE" sz="2100" dirty="0"/>
              <a:t>Cuando el Estado del explotador no sea el mismo que el Estado de matrícula, el Estado del explotador verificará que la MEL en evaluación no afecte a la aeronave en el cumplimiento de los requisitos de aeronavegabilidad continua del Estado de matrícula</a:t>
            </a:r>
            <a:r>
              <a:rPr lang="es-PE" altLang="es-PE" sz="2100" dirty="0" smtClean="0"/>
              <a:t>.</a:t>
            </a:r>
          </a:p>
          <a:p>
            <a:pPr marL="292100" indent="-292100" algn="just" eaLnBrk="1" hangingPunct="1">
              <a:buFont typeface="Arial" panose="020B0604020202020204" pitchFamily="34" charset="0"/>
              <a:buChar char="•"/>
              <a:defRPr/>
            </a:pPr>
            <a:r>
              <a:rPr lang="es-PE" altLang="es-PE" sz="2100" dirty="0">
                <a:solidFill>
                  <a:srgbClr val="474747"/>
                </a:solidFill>
              </a:rPr>
              <a:t>Deberá tenerse en cuenta que las diferencias de algún requisito sean incluidas en la columna “Remarks” a fin de que se tengan en cuenta aquellas diferencias</a:t>
            </a:r>
            <a:r>
              <a:rPr lang="es-PE" altLang="es-PE" sz="2100" dirty="0" smtClean="0">
                <a:solidFill>
                  <a:srgbClr val="474747"/>
                </a:solidFill>
              </a:rPr>
              <a:t>.</a:t>
            </a:r>
            <a:endParaRPr lang="es-PE" altLang="es-PE" sz="2100" dirty="0">
              <a:solidFill>
                <a:srgbClr val="474747"/>
              </a:solidFill>
            </a:endParaRPr>
          </a:p>
        </p:txBody>
      </p:sp>
      <p:sp>
        <p:nvSpPr>
          <p:cNvPr id="58371" name="Title 5"/>
          <p:cNvSpPr>
            <a:spLocks noGrp="1"/>
          </p:cNvSpPr>
          <p:nvPr>
            <p:ph type="ctrTitle"/>
          </p:nvPr>
        </p:nvSpPr>
        <p:spPr>
          <a:xfrm>
            <a:off x="825500" y="73026"/>
            <a:ext cx="5105400" cy="1336675"/>
          </a:xfrm>
        </p:spPr>
        <p:txBody>
          <a:bodyPr anchor="ctr"/>
          <a:lstStyle/>
          <a:p>
            <a:pPr eaLnBrk="1" hangingPunct="1"/>
            <a:r>
              <a:rPr lang="es-PE" altLang="es-PE" sz="2800" b="1" dirty="0"/>
              <a:t>Estado de matrícula diferente al Estado del explotador</a:t>
            </a: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2" b="1012"/>
          <a:stretch>
            <a:fillRect/>
          </a:stretch>
        </p:blipFill>
        <p:spPr>
          <a:xfrm>
            <a:off x="6029325" y="1803400"/>
            <a:ext cx="6022975" cy="3987800"/>
          </a:xfrm>
        </p:spPr>
      </p:pic>
    </p:spTree>
    <p:extLst>
      <p:ext uri="{BB962C8B-B14F-4D97-AF65-F5344CB8AC3E}">
        <p14:creationId xmlns:p14="http://schemas.microsoft.com/office/powerpoint/2010/main" val="1638895610"/>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736601" y="1544816"/>
            <a:ext cx="5334000" cy="4843283"/>
          </a:xfrm>
        </p:spPr>
        <p:txBody>
          <a:bodyPr>
            <a:normAutofit/>
          </a:bodyPr>
          <a:lstStyle/>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800" dirty="0"/>
              <a:t>Cada solicitante debe desarrollar y mantener un programa integral para la gestión de la reparación de los elementos listados en la MEL aprobado por la AAC.</a:t>
            </a:r>
          </a:p>
          <a:p>
            <a:pPr marL="292100" indent="-292100" algn="just" eaLnBrk="1" hangingPunct="1">
              <a:lnSpc>
                <a:spcPct val="100000"/>
              </a:lnSpc>
              <a:spcBef>
                <a:spcPts val="600"/>
              </a:spcBef>
              <a:spcAft>
                <a:spcPts val="600"/>
              </a:spcAft>
              <a:buFont typeface="Arial" panose="020B0604020202020204" pitchFamily="34" charset="0"/>
              <a:buChar char="•"/>
            </a:pPr>
            <a:r>
              <a:rPr lang="es-PE" altLang="es-PE" sz="2800" dirty="0"/>
              <a:t>El programa de gestión de la MEL puede ser desarrollado y deberá ser parte del MCM.</a:t>
            </a:r>
          </a:p>
        </p:txBody>
      </p:sp>
      <p:sp>
        <p:nvSpPr>
          <p:cNvPr id="59395" name="Title 5"/>
          <p:cNvSpPr>
            <a:spLocks noGrp="1"/>
          </p:cNvSpPr>
          <p:nvPr>
            <p:ph type="ctrTitle"/>
          </p:nvPr>
        </p:nvSpPr>
        <p:spPr>
          <a:xfrm>
            <a:off x="736600" y="73026"/>
            <a:ext cx="6007100" cy="1336675"/>
          </a:xfrm>
        </p:spPr>
        <p:txBody>
          <a:bodyPr anchor="ctr"/>
          <a:lstStyle/>
          <a:p>
            <a:pPr eaLnBrk="1" hangingPunct="1"/>
            <a:r>
              <a:rPr lang="es-PE" altLang="es-PE" sz="3200" b="1" dirty="0" smtClean="0"/>
              <a:t>Programa de gestión de la MEL</a:t>
            </a:r>
          </a:p>
        </p:txBody>
      </p:sp>
      <p:grpSp>
        <p:nvGrpSpPr>
          <p:cNvPr id="3" name="Group 2"/>
          <p:cNvGrpSpPr/>
          <p:nvPr/>
        </p:nvGrpSpPr>
        <p:grpSpPr>
          <a:xfrm>
            <a:off x="7453313" y="1044576"/>
            <a:ext cx="4273550" cy="4543425"/>
            <a:chOff x="6284913" y="1146176"/>
            <a:chExt cx="4273550" cy="45434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1146176"/>
              <a:ext cx="427355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rot="380967">
              <a:off x="7739685" y="1738781"/>
              <a:ext cx="1716432" cy="830997"/>
            </a:xfrm>
            <a:prstGeom prst="rect">
              <a:avLst/>
            </a:prstGeom>
            <a:noFill/>
          </p:spPr>
          <p:txBody>
            <a:bodyPr wrap="none">
              <a:spAutoFit/>
            </a:bodyPr>
            <a:lstStyle/>
            <a:p>
              <a:pPr algn="ctr" defTabSz="457200">
                <a:defRPr/>
              </a:pPr>
              <a:r>
                <a:rPr lang="es-PE" sz="1600" b="1" cap="all" dirty="0">
                  <a:ln w="9000" cmpd="sng">
                    <a:solidFill>
                      <a:srgbClr val="3C3C3C">
                        <a:shade val="50000"/>
                        <a:satMod val="120000"/>
                      </a:srgbClr>
                    </a:solidFill>
                    <a:prstDash val="solid"/>
                  </a:ln>
                  <a:gradFill>
                    <a:gsLst>
                      <a:gs pos="0">
                        <a:srgbClr val="3C3C3C">
                          <a:shade val="20000"/>
                          <a:satMod val="245000"/>
                        </a:srgbClr>
                      </a:gs>
                      <a:gs pos="43000">
                        <a:srgbClr val="3C3C3C">
                          <a:satMod val="255000"/>
                        </a:srgbClr>
                      </a:gs>
                      <a:gs pos="48000">
                        <a:srgbClr val="3C3C3C">
                          <a:shade val="85000"/>
                          <a:satMod val="255000"/>
                        </a:srgbClr>
                      </a:gs>
                      <a:gs pos="100000">
                        <a:srgbClr val="3C3C3C">
                          <a:shade val="20000"/>
                          <a:satMod val="245000"/>
                        </a:srgbClr>
                      </a:gs>
                    </a:gsLst>
                    <a:lin ang="5400000"/>
                  </a:gradFill>
                  <a:effectLst>
                    <a:reflection blurRad="12700" stA="28000" endPos="45000" dist="1000" dir="5400000" sy="-100000" algn="bl" rotWithShape="0"/>
                  </a:effectLst>
                  <a:latin typeface="Calibri"/>
                  <a:cs typeface="Arial" panose="020B0604020202020204" pitchFamily="34" charset="0"/>
                </a:rPr>
                <a:t>Manual de</a:t>
              </a:r>
            </a:p>
            <a:p>
              <a:pPr algn="ctr" defTabSz="457200">
                <a:defRPr/>
              </a:pPr>
              <a:r>
                <a:rPr lang="es-PE" sz="1600" b="1" cap="all" dirty="0">
                  <a:ln w="9000" cmpd="sng">
                    <a:solidFill>
                      <a:srgbClr val="3C3C3C">
                        <a:shade val="50000"/>
                        <a:satMod val="120000"/>
                      </a:srgbClr>
                    </a:solidFill>
                    <a:prstDash val="solid"/>
                  </a:ln>
                  <a:gradFill>
                    <a:gsLst>
                      <a:gs pos="0">
                        <a:srgbClr val="3C3C3C">
                          <a:shade val="20000"/>
                          <a:satMod val="245000"/>
                        </a:srgbClr>
                      </a:gs>
                      <a:gs pos="43000">
                        <a:srgbClr val="3C3C3C">
                          <a:satMod val="255000"/>
                        </a:srgbClr>
                      </a:gs>
                      <a:gs pos="48000">
                        <a:srgbClr val="3C3C3C">
                          <a:shade val="85000"/>
                          <a:satMod val="255000"/>
                        </a:srgbClr>
                      </a:gs>
                      <a:gs pos="100000">
                        <a:srgbClr val="3C3C3C">
                          <a:shade val="20000"/>
                          <a:satMod val="245000"/>
                        </a:srgbClr>
                      </a:gs>
                    </a:gsLst>
                    <a:lin ang="5400000"/>
                  </a:gradFill>
                  <a:effectLst>
                    <a:reflection blurRad="12700" stA="28000" endPos="45000" dist="1000" dir="5400000" sy="-100000" algn="bl" rotWithShape="0"/>
                  </a:effectLst>
                  <a:latin typeface="Calibri"/>
                  <a:cs typeface="Arial" panose="020B0604020202020204" pitchFamily="34" charset="0"/>
                </a:rPr>
                <a:t>Control de</a:t>
              </a:r>
            </a:p>
            <a:p>
              <a:pPr algn="ctr" defTabSz="457200">
                <a:defRPr/>
              </a:pPr>
              <a:r>
                <a:rPr lang="es-PE" sz="1600" b="1" cap="all" dirty="0">
                  <a:ln w="9000" cmpd="sng">
                    <a:solidFill>
                      <a:srgbClr val="3C3C3C">
                        <a:shade val="50000"/>
                        <a:satMod val="120000"/>
                      </a:srgbClr>
                    </a:solidFill>
                    <a:prstDash val="solid"/>
                  </a:ln>
                  <a:gradFill>
                    <a:gsLst>
                      <a:gs pos="0">
                        <a:srgbClr val="3C3C3C">
                          <a:shade val="20000"/>
                          <a:satMod val="245000"/>
                        </a:srgbClr>
                      </a:gs>
                      <a:gs pos="43000">
                        <a:srgbClr val="3C3C3C">
                          <a:satMod val="255000"/>
                        </a:srgbClr>
                      </a:gs>
                      <a:gs pos="48000">
                        <a:srgbClr val="3C3C3C">
                          <a:shade val="85000"/>
                          <a:satMod val="255000"/>
                        </a:srgbClr>
                      </a:gs>
                      <a:gs pos="100000">
                        <a:srgbClr val="3C3C3C">
                          <a:shade val="20000"/>
                          <a:satMod val="245000"/>
                        </a:srgbClr>
                      </a:gs>
                    </a:gsLst>
                    <a:lin ang="5400000"/>
                  </a:gradFill>
                  <a:effectLst>
                    <a:reflection blurRad="12700" stA="28000" endPos="45000" dist="1000" dir="5400000" sy="-100000" algn="bl" rotWithShape="0"/>
                  </a:effectLst>
                  <a:latin typeface="Calibri"/>
                  <a:cs typeface="Arial" panose="020B0604020202020204" pitchFamily="34" charset="0"/>
                </a:rPr>
                <a:t>mantenimiento</a:t>
              </a:r>
            </a:p>
          </p:txBody>
        </p:sp>
      </p:grpSp>
    </p:spTree>
    <p:extLst>
      <p:ext uri="{BB962C8B-B14F-4D97-AF65-F5344CB8AC3E}">
        <p14:creationId xmlns:p14="http://schemas.microsoft.com/office/powerpoint/2010/main" val="38925691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ctrTitle"/>
          </p:nvPr>
        </p:nvSpPr>
        <p:spPr>
          <a:xfrm>
            <a:off x="339726" y="115888"/>
            <a:ext cx="3227388" cy="1336675"/>
          </a:xfrm>
        </p:spPr>
        <p:txBody>
          <a:bodyPr anchor="ctr"/>
          <a:lstStyle/>
          <a:p>
            <a:pPr eaLnBrk="1" hangingPunct="1"/>
            <a:r>
              <a:rPr lang="es-PE" altLang="es-PE" sz="2400" b="1" dirty="0" smtClean="0"/>
              <a:t>Programa de gestión de la MEL</a:t>
            </a:r>
          </a:p>
        </p:txBody>
      </p:sp>
      <p:grpSp>
        <p:nvGrpSpPr>
          <p:cNvPr id="6" name="Group 5"/>
          <p:cNvGrpSpPr>
            <a:grpSpLocks/>
          </p:cNvGrpSpPr>
          <p:nvPr/>
        </p:nvGrpSpPr>
        <p:grpSpPr bwMode="auto">
          <a:xfrm>
            <a:off x="3567114" y="85127"/>
            <a:ext cx="7913686" cy="6468073"/>
            <a:chOff x="2043676" y="85502"/>
            <a:chExt cx="7913482" cy="6467698"/>
          </a:xfrm>
        </p:grpSpPr>
        <p:grpSp>
          <p:nvGrpSpPr>
            <p:cNvPr id="60423" name="Group 1007"/>
            <p:cNvGrpSpPr>
              <a:grpSpLocks/>
            </p:cNvGrpSpPr>
            <p:nvPr/>
          </p:nvGrpSpPr>
          <p:grpSpPr bwMode="auto">
            <a:xfrm>
              <a:off x="2043676" y="890852"/>
              <a:ext cx="3784671" cy="5220463"/>
              <a:chOff x="0" y="0"/>
              <a:chExt cx="3234266" cy="5723466"/>
            </a:xfrm>
          </p:grpSpPr>
          <p:sp>
            <p:nvSpPr>
              <p:cNvPr id="27" name="Shape 989"/>
              <p:cNvSpPr/>
              <p:nvPr/>
            </p:nvSpPr>
            <p:spPr>
              <a:xfrm flipH="1" flipV="1">
                <a:off x="575196" y="70"/>
                <a:ext cx="2658925"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28" name="Shape 990"/>
              <p:cNvSpPr/>
              <p:nvPr/>
            </p:nvSpPr>
            <p:spPr>
              <a:xfrm flipH="1">
                <a:off x="579265" y="70"/>
                <a:ext cx="0" cy="2594873"/>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29" name="Shape 991"/>
              <p:cNvSpPr/>
              <p:nvPr/>
            </p:nvSpPr>
            <p:spPr>
              <a:xfrm flipH="1">
                <a:off x="0" y="2594944"/>
                <a:ext cx="575196"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0" name="Shape 992"/>
              <p:cNvSpPr/>
              <p:nvPr/>
            </p:nvSpPr>
            <p:spPr>
              <a:xfrm flipH="1">
                <a:off x="0" y="3115311"/>
                <a:ext cx="575196"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1" name="Shape 993"/>
              <p:cNvSpPr/>
              <p:nvPr/>
            </p:nvSpPr>
            <p:spPr>
              <a:xfrm flipH="1">
                <a:off x="579265" y="3129234"/>
                <a:ext cx="0" cy="2594873"/>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2" name="Shape 994"/>
              <p:cNvSpPr/>
              <p:nvPr/>
            </p:nvSpPr>
            <p:spPr>
              <a:xfrm flipH="1">
                <a:off x="575196" y="5724107"/>
                <a:ext cx="2658925"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3" name="Shape 995"/>
              <p:cNvSpPr/>
              <p:nvPr/>
            </p:nvSpPr>
            <p:spPr>
              <a:xfrm flipH="1" flipV="1">
                <a:off x="744770" y="1152187"/>
                <a:ext cx="2489352"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4" name="Shape 996"/>
              <p:cNvSpPr/>
              <p:nvPr/>
            </p:nvSpPr>
            <p:spPr>
              <a:xfrm flipH="1">
                <a:off x="748840" y="1143485"/>
                <a:ext cx="0" cy="1545438"/>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5" name="Shape 997"/>
              <p:cNvSpPr/>
              <p:nvPr/>
            </p:nvSpPr>
            <p:spPr>
              <a:xfrm flipH="1">
                <a:off x="0" y="2704587"/>
                <a:ext cx="744770"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6" name="Shape 998"/>
              <p:cNvSpPr/>
              <p:nvPr/>
            </p:nvSpPr>
            <p:spPr>
              <a:xfrm flipH="1">
                <a:off x="0" y="3014370"/>
                <a:ext cx="744770"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7" name="Shape 999"/>
              <p:cNvSpPr/>
              <p:nvPr/>
            </p:nvSpPr>
            <p:spPr>
              <a:xfrm flipH="1">
                <a:off x="748840" y="3005668"/>
                <a:ext cx="0" cy="155066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8" name="Shape 1000"/>
              <p:cNvSpPr/>
              <p:nvPr/>
            </p:nvSpPr>
            <p:spPr>
              <a:xfrm flipH="1">
                <a:off x="744770" y="4556328"/>
                <a:ext cx="2489352"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39" name="Shape 1001"/>
              <p:cNvSpPr/>
              <p:nvPr/>
            </p:nvSpPr>
            <p:spPr>
              <a:xfrm flipH="1">
                <a:off x="898066" y="3442498"/>
                <a:ext cx="2336056"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40" name="Shape 1002"/>
              <p:cNvSpPr/>
              <p:nvPr/>
            </p:nvSpPr>
            <p:spPr>
              <a:xfrm flipH="1" flipV="1">
                <a:off x="898066" y="2302563"/>
                <a:ext cx="2336056"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41" name="Shape 1003"/>
              <p:cNvSpPr/>
              <p:nvPr/>
            </p:nvSpPr>
            <p:spPr>
              <a:xfrm flipH="1">
                <a:off x="900779" y="2281679"/>
                <a:ext cx="0" cy="546472"/>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42" name="Shape 1004"/>
              <p:cNvSpPr/>
              <p:nvPr/>
            </p:nvSpPr>
            <p:spPr>
              <a:xfrm flipH="1">
                <a:off x="0" y="2824671"/>
                <a:ext cx="898066"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43" name="Shape 1005"/>
              <p:cNvSpPr/>
              <p:nvPr/>
            </p:nvSpPr>
            <p:spPr>
              <a:xfrm flipH="1">
                <a:off x="0" y="2887324"/>
                <a:ext cx="898066" cy="0"/>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sp>
            <p:nvSpPr>
              <p:cNvPr id="44" name="Shape 1006"/>
              <p:cNvSpPr/>
              <p:nvPr/>
            </p:nvSpPr>
            <p:spPr>
              <a:xfrm flipH="1">
                <a:off x="900779" y="2896026"/>
                <a:ext cx="0" cy="546472"/>
              </a:xfrm>
              <a:prstGeom prst="line">
                <a:avLst/>
              </a:prstGeom>
              <a:noFill/>
              <a:ln w="25400" cap="flat">
                <a:solidFill>
                  <a:srgbClr val="7F7F7F"/>
                </a:solidFill>
                <a:prstDash val="sysDash"/>
                <a:bevel/>
              </a:ln>
              <a:effectLst/>
            </p:spPr>
            <p:txBody>
              <a:bodyPr lIns="121919" tIns="121919" rIns="121919" bIns="121919"/>
              <a:lstStyle/>
              <a:p>
                <a:pPr defTabSz="457200" fontAlgn="base">
                  <a:spcBef>
                    <a:spcPct val="0"/>
                  </a:spcBef>
                  <a:spcAft>
                    <a:spcPct val="0"/>
                  </a:spcAft>
                  <a:defRPr sz="3200">
                    <a:latin typeface="+mj-lt"/>
                    <a:ea typeface="+mj-ea"/>
                    <a:cs typeface="+mj-cs"/>
                    <a:sym typeface="Helvetica"/>
                  </a:defRPr>
                </a:pPr>
                <a:endParaRPr sz="2400">
                  <a:solidFill>
                    <a:srgbClr val="474747"/>
                  </a:solidFill>
                  <a:latin typeface="Arial"/>
                  <a:cs typeface="Arial"/>
                  <a:sym typeface="Helvetica"/>
                </a:endParaRPr>
              </a:p>
            </p:txBody>
          </p:sp>
        </p:grpSp>
        <p:grpSp>
          <p:nvGrpSpPr>
            <p:cNvPr id="60424" name="Group 1010"/>
            <p:cNvGrpSpPr>
              <a:grpSpLocks/>
            </p:cNvGrpSpPr>
            <p:nvPr/>
          </p:nvGrpSpPr>
          <p:grpSpPr bwMode="auto">
            <a:xfrm>
              <a:off x="3236777" y="495301"/>
              <a:ext cx="6720380" cy="914142"/>
              <a:chOff x="-771002" y="0"/>
              <a:chExt cx="7616703" cy="1002221"/>
            </a:xfrm>
          </p:grpSpPr>
          <p:sp>
            <p:nvSpPr>
              <p:cNvPr id="60441" name="Shape 1008"/>
              <p:cNvSpPr>
                <a:spLocks noChangeArrowheads="1"/>
              </p:cNvSpPr>
              <p:nvPr/>
            </p:nvSpPr>
            <p:spPr bwMode="auto">
              <a:xfrm>
                <a:off x="-771002" y="0"/>
                <a:ext cx="7616703" cy="1002221"/>
              </a:xfrm>
              <a:prstGeom prst="rect">
                <a:avLst/>
              </a:prstGeom>
              <a:solidFill>
                <a:schemeClr val="accent3">
                  <a:lumMod val="75000"/>
                </a:scheme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r>
                  <a:rPr lang="es-PE" altLang="es-PE" sz="2400">
                    <a:solidFill>
                      <a:srgbClr val="FFFFFF"/>
                    </a:solidFill>
                    <a:latin typeface="Arial" panose="020B0604020202020204" pitchFamily="34" charset="0"/>
                    <a:sym typeface="Open Sans"/>
                  </a:rPr>
                  <a:t>Método de seguimiento</a:t>
                </a:r>
              </a:p>
            </p:txBody>
          </p:sp>
          <p:sp>
            <p:nvSpPr>
              <p:cNvPr id="60442" name="Shape 1009"/>
              <p:cNvSpPr>
                <a:spLocks noChangeArrowheads="1"/>
              </p:cNvSpPr>
              <p:nvPr/>
            </p:nvSpPr>
            <p:spPr bwMode="auto">
              <a:xfrm>
                <a:off x="-770227" y="66522"/>
                <a:ext cx="6565206" cy="67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endParaRPr lang="es-PE" altLang="es-PE" sz="2400">
                  <a:solidFill>
                    <a:srgbClr val="FFFFFF"/>
                  </a:solidFill>
                  <a:latin typeface="Arial" panose="020B0604020202020204" pitchFamily="34" charset="0"/>
                  <a:cs typeface="Calibri" panose="020F0502020204030204" pitchFamily="34" charset="0"/>
                  <a:sym typeface="Open Sans"/>
                </a:endParaRPr>
              </a:p>
            </p:txBody>
          </p:sp>
        </p:grpSp>
        <p:grpSp>
          <p:nvGrpSpPr>
            <p:cNvPr id="60425" name="Group 1013"/>
            <p:cNvGrpSpPr>
              <a:grpSpLocks/>
            </p:cNvGrpSpPr>
            <p:nvPr/>
          </p:nvGrpSpPr>
          <p:grpSpPr bwMode="auto">
            <a:xfrm>
              <a:off x="3235221" y="1544482"/>
              <a:ext cx="6721554" cy="868519"/>
              <a:chOff x="-772332" y="0"/>
              <a:chExt cx="7618033" cy="952202"/>
            </a:xfrm>
          </p:grpSpPr>
          <p:sp>
            <p:nvSpPr>
              <p:cNvPr id="60439" name="Shape 1011"/>
              <p:cNvSpPr>
                <a:spLocks noChangeArrowheads="1"/>
              </p:cNvSpPr>
              <p:nvPr/>
            </p:nvSpPr>
            <p:spPr bwMode="auto">
              <a:xfrm>
                <a:off x="-771001" y="0"/>
                <a:ext cx="7616702" cy="952202"/>
              </a:xfrm>
              <a:prstGeom prst="rect">
                <a:avLst/>
              </a:prstGeom>
              <a:solidFill>
                <a:schemeClr val="accent3">
                  <a:lumMod val="75000"/>
                </a:scheme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endParaRPr lang="es-PE" altLang="es-PE" sz="2400">
                  <a:solidFill>
                    <a:srgbClr val="FFFFFF"/>
                  </a:solidFill>
                  <a:latin typeface="Arial" panose="020B0604020202020204" pitchFamily="34" charset="0"/>
                  <a:sym typeface="Open Sans"/>
                </a:endParaRPr>
              </a:p>
            </p:txBody>
          </p:sp>
          <p:sp>
            <p:nvSpPr>
              <p:cNvPr id="60440" name="Shape 1012"/>
              <p:cNvSpPr>
                <a:spLocks noChangeArrowheads="1"/>
              </p:cNvSpPr>
              <p:nvPr/>
            </p:nvSpPr>
            <p:spPr bwMode="auto">
              <a:xfrm>
                <a:off x="-772332" y="26375"/>
                <a:ext cx="6567311" cy="67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r>
                  <a:rPr lang="es-PE" altLang="es-PE" sz="2400">
                    <a:solidFill>
                      <a:srgbClr val="FFFFFF"/>
                    </a:solidFill>
                    <a:latin typeface="Arial" panose="020B0604020202020204" pitchFamily="34" charset="0"/>
                    <a:cs typeface="Calibri" panose="020F0502020204030204" pitchFamily="34" charset="0"/>
                    <a:sym typeface="Calibri" panose="020F0502020204030204" pitchFamily="34" charset="0"/>
                  </a:rPr>
                  <a:t>Un plan de reparación</a:t>
                </a:r>
              </a:p>
            </p:txBody>
          </p:sp>
        </p:grpSp>
        <p:grpSp>
          <p:nvGrpSpPr>
            <p:cNvPr id="60426" name="Group 1016"/>
            <p:cNvGrpSpPr>
              <a:grpSpLocks/>
            </p:cNvGrpSpPr>
            <p:nvPr/>
          </p:nvGrpSpPr>
          <p:grpSpPr bwMode="auto">
            <a:xfrm>
              <a:off x="3236778" y="2501899"/>
              <a:ext cx="6720380" cy="977133"/>
              <a:chOff x="-771001" y="-90864"/>
              <a:chExt cx="7616702" cy="1071281"/>
            </a:xfrm>
          </p:grpSpPr>
          <p:sp>
            <p:nvSpPr>
              <p:cNvPr id="60437" name="Shape 1014"/>
              <p:cNvSpPr>
                <a:spLocks noChangeArrowheads="1"/>
              </p:cNvSpPr>
              <p:nvPr/>
            </p:nvSpPr>
            <p:spPr bwMode="auto">
              <a:xfrm>
                <a:off x="-771001" y="-90864"/>
                <a:ext cx="7616702" cy="1071281"/>
              </a:xfrm>
              <a:prstGeom prst="rect">
                <a:avLst/>
              </a:prstGeom>
              <a:solidFill>
                <a:schemeClr val="accent3">
                  <a:lumMod val="75000"/>
                </a:scheme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endParaRPr lang="es-PE" altLang="es-PE" sz="2400">
                  <a:solidFill>
                    <a:srgbClr val="FFFFFF"/>
                  </a:solidFill>
                  <a:latin typeface="Arial" panose="020B0604020202020204" pitchFamily="34" charset="0"/>
                  <a:sym typeface="Open Sans"/>
                </a:endParaRPr>
              </a:p>
            </p:txBody>
          </p:sp>
          <p:sp>
            <p:nvSpPr>
              <p:cNvPr id="60438" name="Shape 1015"/>
              <p:cNvSpPr>
                <a:spLocks noChangeArrowheads="1"/>
              </p:cNvSpPr>
              <p:nvPr/>
            </p:nvSpPr>
            <p:spPr bwMode="auto">
              <a:xfrm>
                <a:off x="-768123" y="50227"/>
                <a:ext cx="6563102" cy="67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r>
                  <a:rPr lang="es-PE" altLang="es-PE" sz="2400">
                    <a:solidFill>
                      <a:srgbClr val="FFFFFF"/>
                    </a:solidFill>
                    <a:latin typeface="Arial" panose="020B0604020202020204" pitchFamily="34" charset="0"/>
                    <a:cs typeface="Calibri" panose="020F0502020204030204" pitchFamily="34" charset="0"/>
                    <a:sym typeface="Avenir Roman"/>
                  </a:rPr>
                  <a:t>Un plan de revisión</a:t>
                </a:r>
                <a:endParaRPr lang="es-PE" altLang="es-PE" sz="2400">
                  <a:solidFill>
                    <a:srgbClr val="FFFFFF"/>
                  </a:solidFill>
                  <a:latin typeface="Arial" panose="020B0604020202020204" pitchFamily="34" charset="0"/>
                  <a:cs typeface="Calibri" panose="020F0502020204030204" pitchFamily="34" charset="0"/>
                  <a:sym typeface="Open Sans"/>
                </a:endParaRPr>
              </a:p>
            </p:txBody>
          </p:sp>
        </p:grpSp>
        <p:grpSp>
          <p:nvGrpSpPr>
            <p:cNvPr id="60427" name="Group 1019"/>
            <p:cNvGrpSpPr>
              <a:grpSpLocks/>
            </p:cNvGrpSpPr>
            <p:nvPr/>
          </p:nvGrpSpPr>
          <p:grpSpPr bwMode="auto">
            <a:xfrm>
              <a:off x="3236778" y="3575390"/>
              <a:ext cx="6720380" cy="933636"/>
              <a:chOff x="-771001" y="-41772"/>
              <a:chExt cx="7616702" cy="1023594"/>
            </a:xfrm>
          </p:grpSpPr>
          <p:sp>
            <p:nvSpPr>
              <p:cNvPr id="60435" name="Shape 1017"/>
              <p:cNvSpPr>
                <a:spLocks noChangeArrowheads="1"/>
              </p:cNvSpPr>
              <p:nvPr/>
            </p:nvSpPr>
            <p:spPr bwMode="auto">
              <a:xfrm>
                <a:off x="-771001" y="-41772"/>
                <a:ext cx="7616702" cy="1023594"/>
              </a:xfrm>
              <a:prstGeom prst="rect">
                <a:avLst/>
              </a:prstGeom>
              <a:solidFill>
                <a:schemeClr val="accent3">
                  <a:lumMod val="75000"/>
                </a:scheme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endParaRPr lang="es-PE" altLang="es-PE" sz="2400">
                  <a:solidFill>
                    <a:srgbClr val="FFFFFF"/>
                  </a:solidFill>
                  <a:latin typeface="Arial" panose="020B0604020202020204" pitchFamily="34" charset="0"/>
                  <a:sym typeface="Open Sans"/>
                </a:endParaRPr>
              </a:p>
            </p:txBody>
          </p:sp>
          <p:sp>
            <p:nvSpPr>
              <p:cNvPr id="60436" name="Shape 1018"/>
              <p:cNvSpPr>
                <a:spLocks noChangeArrowheads="1"/>
              </p:cNvSpPr>
              <p:nvPr/>
            </p:nvSpPr>
            <p:spPr bwMode="auto">
              <a:xfrm>
                <a:off x="-768123" y="66521"/>
                <a:ext cx="6563102" cy="67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r>
                  <a:rPr lang="es-PE" altLang="es-PE" sz="2400">
                    <a:solidFill>
                      <a:srgbClr val="FFFFFF"/>
                    </a:solidFill>
                    <a:latin typeface="Arial" panose="020B0604020202020204" pitchFamily="34" charset="0"/>
                    <a:cs typeface="Calibri" panose="020F0502020204030204" pitchFamily="34" charset="0"/>
                    <a:sym typeface="Avenir Roman"/>
                  </a:rPr>
                  <a:t>Funciones y responsabilidades</a:t>
                </a:r>
                <a:endParaRPr lang="es-PE" altLang="es-PE" sz="2400">
                  <a:solidFill>
                    <a:srgbClr val="FFFFFF"/>
                  </a:solidFill>
                  <a:latin typeface="Arial" panose="020B0604020202020204" pitchFamily="34" charset="0"/>
                  <a:cs typeface="Calibri" panose="020F0502020204030204" pitchFamily="34" charset="0"/>
                  <a:sym typeface="Open Sans"/>
                </a:endParaRPr>
              </a:p>
            </p:txBody>
          </p:sp>
        </p:grpSp>
        <p:grpSp>
          <p:nvGrpSpPr>
            <p:cNvPr id="60428" name="Group 1022"/>
            <p:cNvGrpSpPr>
              <a:grpSpLocks/>
            </p:cNvGrpSpPr>
            <p:nvPr/>
          </p:nvGrpSpPr>
          <p:grpSpPr bwMode="auto">
            <a:xfrm>
              <a:off x="3236778" y="4586758"/>
              <a:ext cx="6720380" cy="984826"/>
              <a:chOff x="-771001" y="-64682"/>
              <a:chExt cx="7616702" cy="1079714"/>
            </a:xfrm>
          </p:grpSpPr>
          <p:sp>
            <p:nvSpPr>
              <p:cNvPr id="60433" name="Shape 1020"/>
              <p:cNvSpPr>
                <a:spLocks noChangeArrowheads="1"/>
              </p:cNvSpPr>
              <p:nvPr/>
            </p:nvSpPr>
            <p:spPr bwMode="auto">
              <a:xfrm>
                <a:off x="-771001" y="0"/>
                <a:ext cx="7616702" cy="963410"/>
              </a:xfrm>
              <a:prstGeom prst="rect">
                <a:avLst/>
              </a:prstGeom>
              <a:solidFill>
                <a:schemeClr val="accent3">
                  <a:lumMod val="75000"/>
                </a:scheme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endParaRPr lang="es-PE" altLang="es-PE" sz="2400">
                  <a:solidFill>
                    <a:srgbClr val="FFFFFF"/>
                  </a:solidFill>
                  <a:latin typeface="Arial" panose="020B0604020202020204" pitchFamily="34" charset="0"/>
                  <a:sym typeface="Open Sans"/>
                </a:endParaRPr>
              </a:p>
            </p:txBody>
          </p:sp>
          <p:sp>
            <p:nvSpPr>
              <p:cNvPr id="60434" name="Shape 1021"/>
              <p:cNvSpPr>
                <a:spLocks noChangeArrowheads="1"/>
              </p:cNvSpPr>
              <p:nvPr/>
            </p:nvSpPr>
            <p:spPr bwMode="auto">
              <a:xfrm>
                <a:off x="-771000" y="-64682"/>
                <a:ext cx="6565979" cy="107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r>
                  <a:rPr lang="es-PE" altLang="es-PE" sz="2400">
                    <a:solidFill>
                      <a:srgbClr val="FFFFFF"/>
                    </a:solidFill>
                    <a:latin typeface="Arial" panose="020B0604020202020204" pitchFamily="34" charset="0"/>
                    <a:cs typeface="Calibri" panose="020F0502020204030204" pitchFamily="34" charset="0"/>
                    <a:sym typeface="Avenir Roman"/>
                  </a:rPr>
                  <a:t>Procedimientos para controlar las extensiones</a:t>
                </a:r>
                <a:endParaRPr lang="es-PE" altLang="es-PE" sz="2400">
                  <a:solidFill>
                    <a:srgbClr val="FFFFFF"/>
                  </a:solidFill>
                  <a:latin typeface="Arial" panose="020B0604020202020204" pitchFamily="34" charset="0"/>
                  <a:cs typeface="Calibri" panose="020F0502020204030204" pitchFamily="34" charset="0"/>
                  <a:sym typeface="Open Sans"/>
                </a:endParaRPr>
              </a:p>
            </p:txBody>
          </p:sp>
        </p:grpSp>
        <p:grpSp>
          <p:nvGrpSpPr>
            <p:cNvPr id="60429" name="Group 1025"/>
            <p:cNvGrpSpPr>
              <a:grpSpLocks/>
            </p:cNvGrpSpPr>
            <p:nvPr/>
          </p:nvGrpSpPr>
          <p:grpSpPr bwMode="auto">
            <a:xfrm>
              <a:off x="3235221" y="5689334"/>
              <a:ext cx="6721554" cy="863866"/>
              <a:chOff x="-772332" y="0"/>
              <a:chExt cx="7618033" cy="947101"/>
            </a:xfrm>
          </p:grpSpPr>
          <p:sp>
            <p:nvSpPr>
              <p:cNvPr id="60431" name="Shape 1023"/>
              <p:cNvSpPr>
                <a:spLocks noChangeArrowheads="1"/>
              </p:cNvSpPr>
              <p:nvPr/>
            </p:nvSpPr>
            <p:spPr bwMode="auto">
              <a:xfrm>
                <a:off x="-771001" y="0"/>
                <a:ext cx="7616702" cy="947101"/>
              </a:xfrm>
              <a:prstGeom prst="rect">
                <a:avLst/>
              </a:prstGeom>
              <a:solidFill>
                <a:schemeClr val="accent3">
                  <a:lumMod val="75000"/>
                </a:scheme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endParaRPr lang="es-PE" altLang="es-PE" sz="2400">
                  <a:solidFill>
                    <a:srgbClr val="FFFFFF"/>
                  </a:solidFill>
                  <a:latin typeface="Arial" panose="020B0604020202020204" pitchFamily="34" charset="0"/>
                  <a:sym typeface="Open Sans"/>
                </a:endParaRPr>
              </a:p>
            </p:txBody>
          </p:sp>
          <p:sp>
            <p:nvSpPr>
              <p:cNvPr id="60432" name="Shape 1024"/>
              <p:cNvSpPr>
                <a:spLocks noChangeArrowheads="1"/>
              </p:cNvSpPr>
              <p:nvPr/>
            </p:nvSpPr>
            <p:spPr bwMode="auto">
              <a:xfrm>
                <a:off x="-772332" y="126206"/>
                <a:ext cx="6567311" cy="67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r>
                  <a:rPr lang="es-PE" altLang="es-PE" sz="2400">
                    <a:solidFill>
                      <a:srgbClr val="FFFFFF"/>
                    </a:solidFill>
                    <a:latin typeface="Arial" panose="020B0604020202020204" pitchFamily="34" charset="0"/>
                    <a:cs typeface="Calibri" panose="020F0502020204030204" pitchFamily="34" charset="0"/>
                    <a:sym typeface="Calibri" panose="020F0502020204030204" pitchFamily="34" charset="0"/>
                  </a:rPr>
                  <a:t>Requisitos adicionales</a:t>
                </a:r>
                <a:endParaRPr lang="es-PE" altLang="es-PE" sz="2400">
                  <a:solidFill>
                    <a:srgbClr val="FFFFFF"/>
                  </a:solidFill>
                  <a:latin typeface="Arial" panose="020B0604020202020204" pitchFamily="34" charset="0"/>
                  <a:cs typeface="Calibri" panose="020F0502020204030204" pitchFamily="34" charset="0"/>
                  <a:sym typeface="Open Sans"/>
                </a:endParaRPr>
              </a:p>
            </p:txBody>
          </p:sp>
        </p:grpSp>
        <p:sp>
          <p:nvSpPr>
            <p:cNvPr id="60430" name="Shape 1009"/>
            <p:cNvSpPr>
              <a:spLocks noChangeArrowheads="1"/>
            </p:cNvSpPr>
            <p:nvPr/>
          </p:nvSpPr>
          <p:spPr bwMode="auto">
            <a:xfrm>
              <a:off x="3240145" y="85502"/>
              <a:ext cx="5789553" cy="6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defTabSz="457200" eaLnBrk="1" fontAlgn="base" hangingPunct="1">
                <a:lnSpc>
                  <a:spcPct val="100000"/>
                </a:lnSpc>
                <a:spcBef>
                  <a:spcPct val="0"/>
                </a:spcBef>
                <a:spcAft>
                  <a:spcPct val="0"/>
                </a:spcAft>
              </a:pPr>
              <a:r>
                <a:rPr lang="es-PE" altLang="es-PE" sz="2400">
                  <a:solidFill>
                    <a:srgbClr val="FFFFFF"/>
                  </a:solidFill>
                  <a:latin typeface="Arial" panose="020B0604020202020204" pitchFamily="34" charset="0"/>
                  <a:cs typeface="Calibri" panose="020F0502020204030204" pitchFamily="34" charset="0"/>
                  <a:sym typeface="Calibri" panose="020F0502020204030204" pitchFamily="34" charset="0"/>
                </a:rPr>
                <a:t>.</a:t>
              </a:r>
              <a:endParaRPr lang="es-PE" altLang="es-PE" sz="2400">
                <a:solidFill>
                  <a:srgbClr val="FFFFFF"/>
                </a:solidFill>
                <a:latin typeface="Arial" panose="020B0604020202020204" pitchFamily="34" charset="0"/>
                <a:cs typeface="Calibri" panose="020F0502020204030204" pitchFamily="34" charset="0"/>
                <a:sym typeface="Open Sans"/>
              </a:endParaRPr>
            </a:p>
          </p:txBody>
        </p:sp>
      </p:grpSp>
      <p:grpSp>
        <p:nvGrpSpPr>
          <p:cNvPr id="7" name="Group 6"/>
          <p:cNvGrpSpPr>
            <a:grpSpLocks/>
          </p:cNvGrpSpPr>
          <p:nvPr/>
        </p:nvGrpSpPr>
        <p:grpSpPr bwMode="auto">
          <a:xfrm>
            <a:off x="1724026" y="2960243"/>
            <a:ext cx="2174875" cy="1077216"/>
            <a:chOff x="200379" y="2960269"/>
            <a:chExt cx="2174522" cy="1077669"/>
          </a:xfrm>
        </p:grpSpPr>
        <p:sp>
          <p:nvSpPr>
            <p:cNvPr id="60421" name="Shape 948"/>
            <p:cNvSpPr>
              <a:spLocks noChangeArrowheads="1"/>
            </p:cNvSpPr>
            <p:nvPr/>
          </p:nvSpPr>
          <p:spPr bwMode="auto">
            <a:xfrm>
              <a:off x="200379" y="3078339"/>
              <a:ext cx="2174522" cy="841527"/>
            </a:xfrm>
            <a:prstGeom prst="rect">
              <a:avLst/>
            </a:prstGeom>
            <a:solidFill>
              <a:srgbClr val="039BE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defTabSz="457200" eaLnBrk="1" fontAlgn="base" hangingPunct="1">
                <a:lnSpc>
                  <a:spcPct val="100000"/>
                </a:lnSpc>
                <a:spcBef>
                  <a:spcPct val="0"/>
                </a:spcBef>
                <a:spcAft>
                  <a:spcPct val="0"/>
                </a:spcAft>
              </a:pPr>
              <a:endParaRPr lang="es-PE" altLang="es-PE" sz="1800">
                <a:solidFill>
                  <a:srgbClr val="FFFFFF"/>
                </a:solidFill>
                <a:sym typeface="Open Sans"/>
              </a:endParaRPr>
            </a:p>
          </p:txBody>
        </p:sp>
        <p:sp>
          <p:nvSpPr>
            <p:cNvPr id="60422" name="Shape 949"/>
            <p:cNvSpPr>
              <a:spLocks noChangeArrowheads="1"/>
            </p:cNvSpPr>
            <p:nvPr/>
          </p:nvSpPr>
          <p:spPr bwMode="auto">
            <a:xfrm>
              <a:off x="200379" y="2960269"/>
              <a:ext cx="2174522" cy="107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121919" tIns="121919" rIns="121919" bIns="121919" anchor="ct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defTabSz="457200" eaLnBrk="1" fontAlgn="base" hangingPunct="1">
                <a:lnSpc>
                  <a:spcPct val="100000"/>
                </a:lnSpc>
                <a:spcBef>
                  <a:spcPct val="0"/>
                </a:spcBef>
                <a:spcAft>
                  <a:spcPct val="0"/>
                </a:spcAft>
              </a:pPr>
              <a:r>
                <a:rPr lang="es-ES_tradnl" altLang="es-PE" sz="1800" b="1" dirty="0">
                  <a:solidFill>
                    <a:srgbClr val="FFFFFF"/>
                  </a:solidFill>
                  <a:sym typeface="Open Sans"/>
                </a:rPr>
                <a:t>El programa de gestión de la MEL debe incluir:</a:t>
              </a:r>
              <a:endParaRPr lang="es-PE" altLang="es-PE" sz="1800" b="1" dirty="0">
                <a:solidFill>
                  <a:srgbClr val="FFFFFF"/>
                </a:solidFill>
                <a:sym typeface="Open Sans"/>
              </a:endParaRPr>
            </a:p>
          </p:txBody>
        </p:sp>
      </p:grpSp>
    </p:spTree>
    <p:extLst>
      <p:ext uri="{BB962C8B-B14F-4D97-AF65-F5344CB8AC3E}">
        <p14:creationId xmlns:p14="http://schemas.microsoft.com/office/powerpoint/2010/main" val="29999802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5"/>
          <p:cNvSpPr>
            <a:spLocks noGrp="1"/>
          </p:cNvSpPr>
          <p:nvPr>
            <p:ph type="ctrTitle"/>
          </p:nvPr>
        </p:nvSpPr>
        <p:spPr>
          <a:xfrm>
            <a:off x="774700" y="73026"/>
            <a:ext cx="4918076" cy="1336675"/>
          </a:xfrm>
        </p:spPr>
        <p:txBody>
          <a:bodyPr anchor="ctr"/>
          <a:lstStyle/>
          <a:p>
            <a:pPr eaLnBrk="1" hangingPunct="1"/>
            <a:r>
              <a:rPr lang="es-PE" altLang="es-PE" sz="3200" b="1" dirty="0"/>
              <a:t>Extensión de autorización continua simple</a:t>
            </a:r>
          </a:p>
        </p:txBody>
      </p:sp>
      <p:sp>
        <p:nvSpPr>
          <p:cNvPr id="61444" name="Text Placeholder 2"/>
          <p:cNvSpPr>
            <a:spLocks noGrp="1"/>
          </p:cNvSpPr>
          <p:nvPr>
            <p:ph type="body" sz="quarter" idx="17"/>
          </p:nvPr>
        </p:nvSpPr>
        <p:spPr>
          <a:xfrm>
            <a:off x="774700" y="1704976"/>
            <a:ext cx="4918076" cy="4810125"/>
          </a:xfrm>
        </p:spPr>
        <p:txBody>
          <a:bodyPr>
            <a:noAutofit/>
          </a:bodyPr>
          <a:lstStyle/>
          <a:p>
            <a:pPr algn="just" eaLnBrk="1" hangingPunct="1"/>
            <a:r>
              <a:rPr lang="es-PE" altLang="es-PE" sz="2400" dirty="0"/>
              <a:t>Si el MCM tiene un programa de extensión de la MEL desarrollado y </a:t>
            </a:r>
            <a:r>
              <a:rPr lang="es-PE" altLang="es-PE" sz="2400" b="1" dirty="0">
                <a:solidFill>
                  <a:srgbClr val="C00000"/>
                </a:solidFill>
              </a:rPr>
              <a:t>aceptado por la AAC</a:t>
            </a:r>
            <a:r>
              <a:rPr lang="es-PE" altLang="es-PE" sz="2400" dirty="0"/>
              <a:t>, esta aceptación autoriza a un solicitante a utilizar una extensión de autorización continua simple para aprobar una extensión por única vez a reparaciones de ítems categoría B y C, tal como se específica en el MEL aprobado por la AAC</a:t>
            </a:r>
          </a:p>
        </p:txBody>
      </p:sp>
      <p:pic>
        <p:nvPicPr>
          <p:cNvPr id="6"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951" r="21951"/>
          <a:stretch>
            <a:fillRect/>
          </a:stretch>
        </p:blipFill>
        <p:spPr/>
      </p:pic>
    </p:spTree>
    <p:extLst>
      <p:ext uri="{BB962C8B-B14F-4D97-AF65-F5344CB8AC3E}">
        <p14:creationId xmlns:p14="http://schemas.microsoft.com/office/powerpoint/2010/main" val="3940098314"/>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2467"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2468"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2469" name="Text Placeholder 8"/>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2470" name="Text Placeholder 6"/>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2471" name="Text Placeholder 7"/>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2473"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12"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08" t="15404" r="208" b="28316"/>
          <a:stretch/>
        </p:blipFill>
        <p:spPr>
          <a:xfrm>
            <a:off x="-4763" y="-6350"/>
            <a:ext cx="12196763" cy="6864349"/>
          </a:xfrm>
        </p:spPr>
      </p:pic>
      <p:sp>
        <p:nvSpPr>
          <p:cNvPr id="3" name="Text Placeholder 2"/>
          <p:cNvSpPr>
            <a:spLocks noGrp="1"/>
          </p:cNvSpPr>
          <p:nvPr>
            <p:ph type="body" sz="quarter" idx="19"/>
          </p:nvPr>
        </p:nvSpPr>
        <p:spPr/>
        <p:txBody>
          <a:bodyPr/>
          <a:lstStyle/>
          <a:p>
            <a:endParaRPr lang="es-PE"/>
          </a:p>
        </p:txBody>
      </p:sp>
      <p:sp>
        <p:nvSpPr>
          <p:cNvPr id="15" name="Text Placeholder 9"/>
          <p:cNvSpPr>
            <a:spLocks noGrp="1"/>
          </p:cNvSpPr>
          <p:nvPr>
            <p:ph type="body" sz="quarter" idx="19"/>
          </p:nvPr>
        </p:nvSpPr>
        <p:spPr>
          <a:xfrm>
            <a:off x="5803900" y="4608513"/>
            <a:ext cx="6127750" cy="2078038"/>
          </a:xfrm>
          <a:solidFill>
            <a:srgbClr val="0070C0"/>
          </a:solidFill>
        </p:spPr>
        <p:txBody>
          <a:bodyPr rtlCol="0" anchor="ctr">
            <a:noAutofit/>
          </a:bodyPr>
          <a:lstStyle/>
          <a:p>
            <a:pPr marL="228600" lvl="1" algn="just" eaLnBrk="1" fontAlgn="auto" hangingPunct="1">
              <a:spcAft>
                <a:spcPts val="0"/>
              </a:spcAft>
              <a:defRPr/>
            </a:pPr>
            <a:r>
              <a:rPr lang="es-PE" sz="2000" i="1" dirty="0">
                <a:solidFill>
                  <a:srgbClr val="FFFFFF"/>
                </a:solidFill>
                <a:latin typeface="Georgia"/>
                <a:ea typeface="+mn-ea"/>
                <a:cs typeface="Georgia"/>
              </a:rPr>
              <a:t>Cada programa de gestión de la MEL desarrollado en el MCM de cada solicitante deberá contener </a:t>
            </a:r>
            <a:r>
              <a:rPr lang="es-PE" sz="2000" b="1" i="1" dirty="0">
                <a:solidFill>
                  <a:srgbClr val="FFFF00"/>
                </a:solidFill>
                <a:latin typeface="Georgia"/>
                <a:ea typeface="+mn-ea"/>
                <a:cs typeface="Georgia"/>
              </a:rPr>
              <a:t>procedimientos para controlar las extensiones</a:t>
            </a:r>
            <a:r>
              <a:rPr lang="es-PE" sz="2000" i="1" dirty="0">
                <a:solidFill>
                  <a:srgbClr val="FFFFFF"/>
                </a:solidFill>
                <a:latin typeface="Georgia"/>
                <a:ea typeface="+mn-ea"/>
                <a:cs typeface="Georgia"/>
              </a:rPr>
              <a:t> para los intervalos de reparación del ítem.</a:t>
            </a:r>
          </a:p>
        </p:txBody>
      </p:sp>
    </p:spTree>
    <p:extLst>
      <p:ext uri="{BB962C8B-B14F-4D97-AF65-F5344CB8AC3E}">
        <p14:creationId xmlns:p14="http://schemas.microsoft.com/office/powerpoint/2010/main" val="31700238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2"/>
          <p:cNvSpPr>
            <a:spLocks noGrp="1"/>
          </p:cNvSpPr>
          <p:nvPr>
            <p:ph type="body" sz="quarter" idx="17"/>
          </p:nvPr>
        </p:nvSpPr>
        <p:spPr>
          <a:xfrm>
            <a:off x="901700" y="1176338"/>
            <a:ext cx="10731500" cy="2514600"/>
          </a:xfrm>
        </p:spPr>
        <p:txBody>
          <a:bodyPr>
            <a:noAutofit/>
          </a:bodyPr>
          <a:lstStyle/>
          <a:p>
            <a:pPr marL="228600" indent="-228600" eaLnBrk="1" hangingPunct="1">
              <a:buFont typeface="Arial" panose="020B0604020202020204" pitchFamily="34" charset="0"/>
              <a:buChar char="•"/>
            </a:pPr>
            <a:r>
              <a:rPr lang="es-PE" altLang="es-PE" sz="2000" dirty="0"/>
              <a:t>Un solicitante </a:t>
            </a:r>
            <a:r>
              <a:rPr lang="es-PE" altLang="es-PE" sz="2000" b="1" dirty="0">
                <a:solidFill>
                  <a:srgbClr val="C00000"/>
                </a:solidFill>
              </a:rPr>
              <a:t>no está autorizado a utilizar una extensión </a:t>
            </a:r>
            <a:r>
              <a:rPr lang="es-PE" altLang="es-PE" sz="2000" dirty="0"/>
              <a:t>para las reparaciones de los ítems categoría </a:t>
            </a:r>
            <a:r>
              <a:rPr lang="es-PE" altLang="es-PE" sz="2000" b="1" dirty="0">
                <a:solidFill>
                  <a:srgbClr val="C00000"/>
                </a:solidFill>
              </a:rPr>
              <a:t>A y D</a:t>
            </a:r>
            <a:r>
              <a:rPr lang="es-PE" altLang="es-PE" sz="2000" dirty="0"/>
              <a:t>.</a:t>
            </a:r>
          </a:p>
          <a:p>
            <a:pPr marL="228600" indent="-228600" eaLnBrk="1" hangingPunct="1">
              <a:buFont typeface="Arial" panose="020B0604020202020204" pitchFamily="34" charset="0"/>
              <a:buChar char="•"/>
            </a:pPr>
            <a:r>
              <a:rPr lang="es-PE" altLang="es-PE" sz="2000" dirty="0"/>
              <a:t>El procedimiento desarrollado en el MCM referente al programa de gestión de la MEL permitirá al solicitante a aprobar por única vez la extensión de autorización continua simple para los </a:t>
            </a:r>
            <a:r>
              <a:rPr lang="es-PE" altLang="es-PE" sz="2000" dirty="0" err="1"/>
              <a:t>items</a:t>
            </a:r>
            <a:r>
              <a:rPr lang="es-PE" altLang="es-PE" sz="2000" dirty="0"/>
              <a:t> categoría B y C solamente.</a:t>
            </a:r>
          </a:p>
          <a:p>
            <a:pPr marL="228600" indent="-228600" eaLnBrk="1" hangingPunct="1">
              <a:buFont typeface="Arial" panose="020B0604020202020204" pitchFamily="34" charset="0"/>
              <a:buChar char="•"/>
            </a:pPr>
            <a:r>
              <a:rPr lang="es-PE" altLang="es-PE" sz="2000" dirty="0"/>
              <a:t>El solicitante debe notificar al IPO y al IPM dentro de las </a:t>
            </a:r>
            <a:r>
              <a:rPr lang="es-PE" altLang="es-PE" sz="2000" b="1" dirty="0">
                <a:solidFill>
                  <a:srgbClr val="C00000"/>
                </a:solidFill>
              </a:rPr>
              <a:t>24 horas de aprobación de la extensión</a:t>
            </a:r>
            <a:r>
              <a:rPr lang="es-PE" altLang="es-PE" sz="2000" dirty="0"/>
              <a:t> de autorización continua simple</a:t>
            </a:r>
          </a:p>
        </p:txBody>
      </p:sp>
      <p:sp>
        <p:nvSpPr>
          <p:cNvPr id="63491" name="Title 5"/>
          <p:cNvSpPr>
            <a:spLocks noGrp="1"/>
          </p:cNvSpPr>
          <p:nvPr>
            <p:ph type="ctrTitle"/>
          </p:nvPr>
        </p:nvSpPr>
        <p:spPr>
          <a:xfrm>
            <a:off x="901700" y="73026"/>
            <a:ext cx="10731500" cy="1336675"/>
          </a:xfrm>
        </p:spPr>
        <p:txBody>
          <a:bodyPr anchor="ctr"/>
          <a:lstStyle/>
          <a:p>
            <a:pPr eaLnBrk="1" hangingPunct="1"/>
            <a:r>
              <a:rPr lang="es-PE" altLang="es-PE" sz="3200" b="1">
                <a:solidFill>
                  <a:schemeClr val="tx1"/>
                </a:solidFill>
              </a:rPr>
              <a:t>Extensión de autorización continua simple</a:t>
            </a:r>
          </a:p>
        </p:txBody>
      </p:sp>
      <p:pic>
        <p:nvPicPr>
          <p:cNvPr id="134146" name="Picture 2"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76" y="4367213"/>
            <a:ext cx="10200905"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215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fade">
                                      <p:cBhvr>
                                        <p:cTn id="7" dur="5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4515"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4516"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4517" name="Text Placeholder 8"/>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4518" name="Text Placeholder 6"/>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4519" name="Text Placeholder 7"/>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4520"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64522" name="Text Placeholder 7"/>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13"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678" b="10678"/>
          <a:stretch>
            <a:fillRect/>
          </a:stretch>
        </p:blipFill>
        <p:spPr>
          <a:xfrm>
            <a:off x="-4763" y="-6350"/>
            <a:ext cx="12196763" cy="6864350"/>
          </a:xfrm>
        </p:spPr>
      </p:pic>
      <p:sp>
        <p:nvSpPr>
          <p:cNvPr id="15" name="Text Placeholder 9"/>
          <p:cNvSpPr>
            <a:spLocks noGrp="1"/>
          </p:cNvSpPr>
          <p:nvPr>
            <p:ph type="body" sz="quarter" idx="19"/>
          </p:nvPr>
        </p:nvSpPr>
        <p:spPr>
          <a:xfrm>
            <a:off x="228600" y="4608513"/>
            <a:ext cx="5156200" cy="2078038"/>
          </a:xfrm>
          <a:solidFill>
            <a:srgbClr val="0070C0"/>
          </a:solidFill>
        </p:spPr>
        <p:txBody>
          <a:bodyPr rtlCol="0" anchor="ctr">
            <a:noAutofit/>
          </a:bodyPr>
          <a:lstStyle/>
          <a:p>
            <a:pPr marL="228600" lvl="1" algn="just" eaLnBrk="1" fontAlgn="auto" hangingPunct="1">
              <a:spcAft>
                <a:spcPts val="0"/>
              </a:spcAft>
              <a:defRPr/>
            </a:pPr>
            <a:r>
              <a:rPr lang="es-PE" sz="2200" b="1" i="1" dirty="0">
                <a:solidFill>
                  <a:srgbClr val="FFFF00"/>
                </a:solidFill>
                <a:latin typeface="Georgia"/>
                <a:ea typeface="+mn-ea"/>
                <a:cs typeface="Georgia"/>
              </a:rPr>
              <a:t>Solo el IPO </a:t>
            </a:r>
            <a:r>
              <a:rPr lang="es-PE" sz="2200" i="1" dirty="0">
                <a:solidFill>
                  <a:srgbClr val="FFFFFF"/>
                </a:solidFill>
                <a:latin typeface="Georgia"/>
                <a:ea typeface="+mn-ea"/>
                <a:cs typeface="Georgia"/>
              </a:rPr>
              <a:t>puede aprobar extensiones de reparación de items de categoría B y C después que el solicitante ha ejercido su privilegio de extensión de autorización continua simple.</a:t>
            </a:r>
          </a:p>
        </p:txBody>
      </p:sp>
    </p:spTree>
    <p:extLst>
      <p:ext uri="{BB962C8B-B14F-4D97-AF65-F5344CB8AC3E}">
        <p14:creationId xmlns:p14="http://schemas.microsoft.com/office/powerpoint/2010/main" val="25291817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7"/>
          <p:cNvSpPr>
            <a:spLocks noGrp="1"/>
          </p:cNvSpPr>
          <p:nvPr>
            <p:ph type="body" sz="quarter" idx="17"/>
          </p:nvPr>
        </p:nvSpPr>
        <p:spPr>
          <a:xfrm>
            <a:off x="723900" y="1206500"/>
            <a:ext cx="4902200" cy="5372100"/>
          </a:xfrm>
        </p:spPr>
        <p:txBody>
          <a:bodyPr>
            <a:noAutofit/>
          </a:bodyPr>
          <a:lstStyle/>
          <a:p>
            <a:pPr algn="just" eaLnBrk="1" hangingPunct="1">
              <a:lnSpc>
                <a:spcPct val="100000"/>
              </a:lnSpc>
              <a:spcBef>
                <a:spcPts val="600"/>
              </a:spcBef>
              <a:spcAft>
                <a:spcPts val="600"/>
              </a:spcAft>
              <a:defRPr/>
            </a:pPr>
            <a:r>
              <a:rPr lang="es-PE" altLang="es-PE" sz="2400" dirty="0"/>
              <a:t>Evaluar una MEL preparada por el solicitante basado en la MMEL aplicable al tipo de aeronave o de conformidad con los criterios más restrictivos, permitiendo la operación de una aeronave con ciertos equipos e instrumentos en condiciones inoperativas sin poner en riesgo la seguridad operacional, con la salvedad de que la operatividad de otros permitan proseguir las operaciones con seguridad.</a:t>
            </a:r>
          </a:p>
        </p:txBody>
      </p:sp>
      <p:sp>
        <p:nvSpPr>
          <p:cNvPr id="37891" name="Title 5"/>
          <p:cNvSpPr>
            <a:spLocks noGrp="1"/>
          </p:cNvSpPr>
          <p:nvPr>
            <p:ph type="ctrTitle"/>
          </p:nvPr>
        </p:nvSpPr>
        <p:spPr>
          <a:xfrm>
            <a:off x="723900" y="73026"/>
            <a:ext cx="4902200" cy="1336675"/>
          </a:xfrm>
        </p:spPr>
        <p:txBody>
          <a:bodyPr anchor="ctr"/>
          <a:lstStyle/>
          <a:p>
            <a:pPr eaLnBrk="1" hangingPunct="1"/>
            <a:r>
              <a:rPr lang="es-PE" altLang="es-PE" sz="3200" b="1" dirty="0"/>
              <a:t>Alcance</a:t>
            </a:r>
          </a:p>
        </p:txBody>
      </p:sp>
      <p:pic>
        <p:nvPicPr>
          <p:cNvPr id="6" name="Imagen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446" r="21446"/>
          <a:stretch>
            <a:fillRect/>
          </a:stretch>
        </p:blipFill>
        <p:spPr/>
      </p:pic>
    </p:spTree>
    <p:extLst>
      <p:ext uri="{BB962C8B-B14F-4D97-AF65-F5344CB8AC3E}">
        <p14:creationId xmlns:p14="http://schemas.microsoft.com/office/powerpoint/2010/main" val="3323640315"/>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5"/>
          <p:cNvSpPr>
            <a:spLocks noGrp="1"/>
          </p:cNvSpPr>
          <p:nvPr>
            <p:ph type="ctrTitle"/>
          </p:nvPr>
        </p:nvSpPr>
        <p:spPr>
          <a:xfrm>
            <a:off x="660400" y="73026"/>
            <a:ext cx="5080000" cy="1336675"/>
          </a:xfrm>
        </p:spPr>
        <p:txBody>
          <a:bodyPr anchor="ctr"/>
          <a:lstStyle/>
          <a:p>
            <a:pPr eaLnBrk="1" hangingPunct="1"/>
            <a:r>
              <a:rPr lang="es-PE" altLang="es-PE" sz="2800" b="1" dirty="0"/>
              <a:t>Extensión de autorización continua simple</a:t>
            </a:r>
          </a:p>
        </p:txBody>
      </p:sp>
      <p:sp>
        <p:nvSpPr>
          <p:cNvPr id="65539" name="Text Placeholder 2"/>
          <p:cNvSpPr>
            <a:spLocks noGrp="1"/>
          </p:cNvSpPr>
          <p:nvPr>
            <p:ph type="body" sz="quarter" idx="17"/>
          </p:nvPr>
        </p:nvSpPr>
        <p:spPr>
          <a:xfrm>
            <a:off x="703346" y="1854200"/>
            <a:ext cx="4910054" cy="4584701"/>
          </a:xfrm>
        </p:spPr>
        <p:txBody>
          <a:bodyPr>
            <a:normAutofit/>
          </a:bodyPr>
          <a:lstStyle/>
          <a:p>
            <a:pPr marL="406400" indent="-406400" algn="just" eaLnBrk="1" hangingPunct="1">
              <a:lnSpc>
                <a:spcPct val="100000"/>
              </a:lnSpc>
              <a:spcBef>
                <a:spcPts val="600"/>
              </a:spcBef>
              <a:spcAft>
                <a:spcPts val="600"/>
              </a:spcAft>
              <a:buFont typeface="Arial" panose="020B0604020202020204" pitchFamily="34" charset="0"/>
              <a:buChar char="•"/>
            </a:pPr>
            <a:r>
              <a:rPr lang="es-PE" altLang="es-PE" sz="2800" dirty="0"/>
              <a:t>Cada extensión de un intervalo de reparación no deberá exceder el intervalo de la reparación original.</a:t>
            </a:r>
          </a:p>
          <a:p>
            <a:pPr marL="406400" indent="-406400" algn="just" eaLnBrk="1" hangingPunct="1">
              <a:lnSpc>
                <a:spcPct val="100000"/>
              </a:lnSpc>
              <a:spcBef>
                <a:spcPts val="600"/>
              </a:spcBef>
              <a:spcAft>
                <a:spcPts val="600"/>
              </a:spcAft>
              <a:buFont typeface="Arial" panose="020B0604020202020204" pitchFamily="34" charset="0"/>
              <a:buChar char="•"/>
            </a:pPr>
            <a:r>
              <a:rPr lang="es-PE" altLang="es-PE" sz="2800" dirty="0"/>
              <a:t>El solicitante no debe abusar del privilegio de extensión de autorización continua simple o usarlos indiscriminadamente.</a:t>
            </a:r>
          </a:p>
        </p:txBody>
      </p:sp>
      <p:pic>
        <p:nvPicPr>
          <p:cNvPr id="6"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081" r="20081"/>
          <a:stretch>
            <a:fillRect/>
          </a:stretch>
        </p:blipFill>
        <p:spPr/>
      </p:pic>
    </p:spTree>
    <p:extLst>
      <p:ext uri="{BB962C8B-B14F-4D97-AF65-F5344CB8AC3E}">
        <p14:creationId xmlns:p14="http://schemas.microsoft.com/office/powerpoint/2010/main" val="965853604"/>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p:cNvSpPr>
            <a:spLocks noGrp="1"/>
          </p:cNvSpPr>
          <p:nvPr>
            <p:ph type="ctrTitle"/>
          </p:nvPr>
        </p:nvSpPr>
        <p:spPr>
          <a:xfrm>
            <a:off x="749300" y="73026"/>
            <a:ext cx="4991100" cy="1336675"/>
          </a:xfrm>
        </p:spPr>
        <p:txBody>
          <a:bodyPr anchor="ctr"/>
          <a:lstStyle/>
          <a:p>
            <a:pPr eaLnBrk="1" hangingPunct="1"/>
            <a:r>
              <a:rPr lang="es-PE" altLang="es-PE" sz="2800" b="1" dirty="0"/>
              <a:t>Extensión de autorización continua simple</a:t>
            </a:r>
          </a:p>
        </p:txBody>
      </p:sp>
      <p:sp>
        <p:nvSpPr>
          <p:cNvPr id="4" name="Text Placeholder 3"/>
          <p:cNvSpPr>
            <a:spLocks noGrp="1"/>
          </p:cNvSpPr>
          <p:nvPr>
            <p:ph type="body" sz="quarter" idx="17"/>
          </p:nvPr>
        </p:nvSpPr>
        <p:spPr>
          <a:xfrm>
            <a:off x="749300" y="1409701"/>
            <a:ext cx="4991100" cy="5003799"/>
          </a:xfrm>
        </p:spPr>
        <p:txBody>
          <a:bodyPr>
            <a:noAutofit/>
          </a:bodyPr>
          <a:lstStyle/>
          <a:p>
            <a:pPr marL="285750" indent="-285750" algn="just" eaLnBrk="1" hangingPunct="1">
              <a:buFont typeface="Arial" panose="020B0604020202020204" pitchFamily="34" charset="0"/>
              <a:buChar char="•"/>
            </a:pPr>
            <a:r>
              <a:rPr lang="es-PE" altLang="es-PE" sz="2000" dirty="0"/>
              <a:t>La suspensión o el retiro del   privilegio de la extensión de autorización continua simple deberá constar en el procedimiento que el solicitante desarrolle y acepte la AAC en el MCM.</a:t>
            </a:r>
          </a:p>
          <a:p>
            <a:pPr marL="285750" indent="-285750" algn="just" eaLnBrk="1" hangingPunct="1">
              <a:buFont typeface="Arial" panose="020B0604020202020204" pitchFamily="34" charset="0"/>
              <a:buChar char="•"/>
            </a:pPr>
            <a:r>
              <a:rPr lang="es-PE" altLang="es-PE" sz="2000" dirty="0"/>
              <a:t>Tener en cuenta:</a:t>
            </a:r>
          </a:p>
          <a:p>
            <a:pPr marL="571500" lvl="1" indent="-279400" algn="just" eaLnBrk="1" hangingPunct="1">
              <a:buFont typeface="Calibri" panose="020F0502020204030204" pitchFamily="34" charset="0"/>
              <a:buAutoNum type="alphaLcParenR"/>
            </a:pPr>
            <a:r>
              <a:rPr lang="es-PE" altLang="es-PE" sz="2000" dirty="0">
                <a:latin typeface="Helvetica" panose="020B0604020202020204" pitchFamily="34" charset="0"/>
                <a:cs typeface="Helvetica" panose="020B0604020202020204" pitchFamily="34" charset="0"/>
              </a:rPr>
              <a:t>documentar la evidencia del abuso que el solicitante ha venido efectuando.</a:t>
            </a:r>
          </a:p>
          <a:p>
            <a:pPr marL="571500" lvl="1" indent="-279400" algn="just" eaLnBrk="1" hangingPunct="1">
              <a:buFont typeface="Calibri" panose="020F0502020204030204" pitchFamily="34" charset="0"/>
              <a:buAutoNum type="alphaLcParenR"/>
            </a:pPr>
            <a:r>
              <a:rPr lang="es-PE" altLang="es-PE" sz="2000" dirty="0">
                <a:latin typeface="Helvetica" panose="020B0604020202020204" pitchFamily="34" charset="0"/>
                <a:cs typeface="Helvetica" panose="020B0604020202020204" pitchFamily="34" charset="0"/>
              </a:rPr>
              <a:t>El responsable de seguridad operacional dispondrá a los inspectores del explotador (IPO e IPM) que efectúen la enmienda del MCM y retiren este programa de gestión del MEL del MCM</a:t>
            </a:r>
          </a:p>
        </p:txBody>
      </p:sp>
      <p:pic>
        <p:nvPicPr>
          <p:cNvPr id="6"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427" r="17427"/>
          <a:stretch>
            <a:fillRect/>
          </a:stretch>
        </p:blipFill>
        <p:spPr/>
      </p:pic>
    </p:spTree>
    <p:extLst>
      <p:ext uri="{BB962C8B-B14F-4D97-AF65-F5344CB8AC3E}">
        <p14:creationId xmlns:p14="http://schemas.microsoft.com/office/powerpoint/2010/main" val="3200543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5"/>
          <p:cNvSpPr>
            <a:spLocks noGrp="1"/>
          </p:cNvSpPr>
          <p:nvPr>
            <p:ph type="ctrTitle"/>
          </p:nvPr>
        </p:nvSpPr>
        <p:spPr>
          <a:xfrm>
            <a:off x="876300" y="73026"/>
            <a:ext cx="4787900" cy="1336675"/>
          </a:xfrm>
        </p:spPr>
        <p:txBody>
          <a:bodyPr anchor="ctr"/>
          <a:lstStyle/>
          <a:p>
            <a:pPr eaLnBrk="1" hangingPunct="1"/>
            <a:r>
              <a:rPr lang="es-PE" altLang="es-PE" sz="2800" b="1" dirty="0"/>
              <a:t>Conducción de operaciones con ítems inoperativos</a:t>
            </a:r>
          </a:p>
        </p:txBody>
      </p:sp>
      <p:sp>
        <p:nvSpPr>
          <p:cNvPr id="3" name="Text Placeholder 2"/>
          <p:cNvSpPr>
            <a:spLocks noGrp="1"/>
          </p:cNvSpPr>
          <p:nvPr>
            <p:ph type="body" sz="quarter" idx="17"/>
          </p:nvPr>
        </p:nvSpPr>
        <p:spPr>
          <a:xfrm>
            <a:off x="876300" y="1616076"/>
            <a:ext cx="4902200" cy="4810125"/>
          </a:xfrm>
        </p:spPr>
        <p:txBody>
          <a:bodyPr>
            <a:noAutofit/>
          </a:bodyPr>
          <a:lstStyle/>
          <a:p>
            <a:pPr algn="just" eaLnBrk="1" hangingPunct="1">
              <a:lnSpc>
                <a:spcPct val="100000"/>
              </a:lnSpc>
              <a:spcBef>
                <a:spcPts val="600"/>
              </a:spcBef>
              <a:spcAft>
                <a:spcPts val="600"/>
              </a:spcAft>
              <a:defRPr/>
            </a:pPr>
            <a:r>
              <a:rPr lang="es-PE" sz="2200" dirty="0"/>
              <a:t>Todo el personal debe entender claramente los requisitos reglamentarios asociados con la conducción de operaciones con items inoperativos:</a:t>
            </a:r>
          </a:p>
          <a:p>
            <a:pPr marL="342900" indent="-342900" algn="just" eaLnBrk="1" hangingPunct="1">
              <a:lnSpc>
                <a:spcPct val="100000"/>
              </a:lnSpc>
              <a:spcBef>
                <a:spcPts val="600"/>
              </a:spcBef>
              <a:spcAft>
                <a:spcPts val="600"/>
              </a:spcAft>
              <a:buFont typeface="+mj-lt"/>
              <a:buAutoNum type="alphaLcParenR"/>
              <a:defRPr/>
            </a:pPr>
            <a:r>
              <a:rPr lang="es-PE" sz="2200" dirty="0"/>
              <a:t>Aplicabilidad de la MEL;</a:t>
            </a:r>
          </a:p>
          <a:p>
            <a:pPr marL="342900" indent="-342900" algn="just" eaLnBrk="1" hangingPunct="1">
              <a:lnSpc>
                <a:spcPct val="100000"/>
              </a:lnSpc>
              <a:spcBef>
                <a:spcPts val="600"/>
              </a:spcBef>
              <a:spcAft>
                <a:spcPts val="600"/>
              </a:spcAft>
              <a:buFont typeface="+mj-lt"/>
              <a:buAutoNum type="alphaLcParenR"/>
              <a:defRPr/>
            </a:pPr>
            <a:r>
              <a:rPr lang="es-PE" sz="2200" dirty="0"/>
              <a:t>Falla de un ítem después del despacho de la rampa o puerta de despacho (gate), durante el remolque (push-back), taxeo y antes del despegue (take off). </a:t>
            </a:r>
          </a:p>
          <a:p>
            <a:pPr marL="342900" indent="-342900" algn="just" eaLnBrk="1" hangingPunct="1">
              <a:lnSpc>
                <a:spcPct val="100000"/>
              </a:lnSpc>
              <a:spcBef>
                <a:spcPts val="600"/>
              </a:spcBef>
              <a:spcAft>
                <a:spcPts val="600"/>
              </a:spcAft>
              <a:buFont typeface="+mj-lt"/>
              <a:buAutoNum type="alphaLcParenR"/>
              <a:defRPr/>
            </a:pPr>
            <a:r>
              <a:rPr lang="es-PE" sz="2200" dirty="0"/>
              <a:t>Falla de ítem después del despegue.</a:t>
            </a:r>
          </a:p>
        </p:txBody>
      </p:sp>
      <p:pic>
        <p:nvPicPr>
          <p:cNvPr id="7"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711" r="10711"/>
          <a:stretch>
            <a:fillRect/>
          </a:stretch>
        </p:blipFill>
        <p:spPr>
          <a:xfrm>
            <a:off x="6016625" y="1282700"/>
            <a:ext cx="5997575" cy="5295900"/>
          </a:xfrm>
        </p:spPr>
      </p:pic>
    </p:spTree>
    <p:extLst>
      <p:ext uri="{BB962C8B-B14F-4D97-AF65-F5344CB8AC3E}">
        <p14:creationId xmlns:p14="http://schemas.microsoft.com/office/powerpoint/2010/main" val="2311568752"/>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ctrTitle"/>
          </p:nvPr>
        </p:nvSpPr>
        <p:spPr>
          <a:xfrm>
            <a:off x="1939926" y="73026"/>
            <a:ext cx="8042274" cy="1336675"/>
          </a:xfrm>
        </p:spPr>
        <p:txBody>
          <a:bodyPr anchor="ctr"/>
          <a:lstStyle/>
          <a:p>
            <a:pPr algn="ctr" eaLnBrk="1" hangingPunct="1"/>
            <a:r>
              <a:rPr lang="es-PE" altLang="es-PE" sz="3200" b="1" smtClean="0">
                <a:solidFill>
                  <a:schemeClr val="tx1"/>
                </a:solidFill>
              </a:rPr>
              <a:t>Esquema del formato de la MEL</a:t>
            </a:r>
          </a:p>
        </p:txBody>
      </p:sp>
      <p:sp>
        <p:nvSpPr>
          <p:cNvPr id="4" name="Rectangle 3"/>
          <p:cNvSpPr/>
          <p:nvPr/>
        </p:nvSpPr>
        <p:spPr>
          <a:xfrm>
            <a:off x="5105400" y="3594100"/>
            <a:ext cx="1987550" cy="75723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s-PE" sz="2200" b="1" dirty="0">
                <a:solidFill>
                  <a:srgbClr val="FFFFFF"/>
                </a:solidFill>
                <a:latin typeface="Open Sans"/>
                <a:cs typeface="Open Sans"/>
              </a:rPr>
              <a:t>Esquema</a:t>
            </a:r>
          </a:p>
        </p:txBody>
      </p:sp>
      <p:grpSp>
        <p:nvGrpSpPr>
          <p:cNvPr id="58" name="Group 99"/>
          <p:cNvGrpSpPr>
            <a:grpSpLocks/>
          </p:cNvGrpSpPr>
          <p:nvPr/>
        </p:nvGrpSpPr>
        <p:grpSpPr bwMode="auto">
          <a:xfrm>
            <a:off x="3892550" y="2305999"/>
            <a:ext cx="1212850" cy="3477344"/>
            <a:chOff x="2369261" y="2272679"/>
            <a:chExt cx="1211428" cy="1493681"/>
          </a:xfrm>
          <a:solidFill>
            <a:schemeClr val="accent6"/>
          </a:solidFill>
        </p:grpSpPr>
        <p:cxnSp>
          <p:nvCxnSpPr>
            <p:cNvPr id="63" name="Straight Connector 62"/>
            <p:cNvCxnSpPr/>
            <p:nvPr/>
          </p:nvCxnSpPr>
          <p:spPr>
            <a:xfrm>
              <a:off x="2369261" y="2272679"/>
              <a:ext cx="995781"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3365042" y="2272679"/>
              <a:ext cx="0" cy="624509"/>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3365042" y="2897188"/>
              <a:ext cx="215647"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2369261" y="2759029"/>
              <a:ext cx="932356"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3301617" y="2771359"/>
              <a:ext cx="0" cy="160754"/>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3301617" y="2938463"/>
              <a:ext cx="279072"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a:off x="3301617" y="3117859"/>
              <a:ext cx="279072"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a:off x="3301617" y="3114685"/>
              <a:ext cx="0" cy="651675"/>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2369261" y="3766360"/>
              <a:ext cx="932356"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2369261" y="3267025"/>
              <a:ext cx="875273"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3244534" y="3044831"/>
              <a:ext cx="336155"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a:off x="3244534" y="3054355"/>
              <a:ext cx="0" cy="21267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grpSp>
      <p:grpSp>
        <p:nvGrpSpPr>
          <p:cNvPr id="9" name="Group 8"/>
          <p:cNvGrpSpPr>
            <a:grpSpLocks/>
          </p:cNvGrpSpPr>
          <p:nvPr/>
        </p:nvGrpSpPr>
        <p:grpSpPr bwMode="auto">
          <a:xfrm>
            <a:off x="1181100" y="1812925"/>
            <a:ext cx="3386138" cy="4476750"/>
            <a:chOff x="-343085" y="1813586"/>
            <a:chExt cx="3386145" cy="4476212"/>
          </a:xfrm>
        </p:grpSpPr>
        <p:sp>
          <p:nvSpPr>
            <p:cNvPr id="111" name="Rectangle 110"/>
            <p:cNvSpPr/>
            <p:nvPr/>
          </p:nvSpPr>
          <p:spPr>
            <a:xfrm>
              <a:off x="-343085" y="1813586"/>
              <a:ext cx="3386145" cy="9793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defTabSz="457200" fontAlgn="base">
                <a:spcBef>
                  <a:spcPct val="0"/>
                </a:spcBef>
                <a:spcAft>
                  <a:spcPct val="0"/>
                </a:spcAft>
                <a:defRPr/>
              </a:pPr>
              <a:r>
                <a:rPr lang="pt-BR" sz="2200" dirty="0">
                  <a:solidFill>
                    <a:srgbClr val="FFFFFF"/>
                  </a:solidFill>
                  <a:latin typeface="Open Sans"/>
                  <a:cs typeface="Open Sans"/>
                </a:rPr>
                <a:t>Página de portada (Cover) (opcional)</a:t>
              </a:r>
            </a:p>
          </p:txBody>
        </p:sp>
        <p:sp>
          <p:nvSpPr>
            <p:cNvPr id="112" name="Rectangle 111"/>
            <p:cNvSpPr/>
            <p:nvPr/>
          </p:nvSpPr>
          <p:spPr>
            <a:xfrm>
              <a:off x="-343085" y="3002481"/>
              <a:ext cx="3386145" cy="9285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defTabSz="457200" fontAlgn="base">
                <a:spcBef>
                  <a:spcPct val="0"/>
                </a:spcBef>
                <a:spcAft>
                  <a:spcPct val="0"/>
                </a:spcAft>
                <a:defRPr/>
              </a:pPr>
              <a:r>
                <a:rPr lang="es-PE" sz="2200" dirty="0">
                  <a:solidFill>
                    <a:srgbClr val="FFFFFF"/>
                  </a:solidFill>
                  <a:latin typeface="Open Sans"/>
                  <a:cs typeface="Open Sans"/>
                </a:rPr>
                <a:t>Tabla de contenido (requerido)</a:t>
              </a:r>
            </a:p>
          </p:txBody>
        </p:sp>
        <p:sp>
          <p:nvSpPr>
            <p:cNvPr id="114" name="Rectangle 113"/>
            <p:cNvSpPr/>
            <p:nvPr/>
          </p:nvSpPr>
          <p:spPr>
            <a:xfrm>
              <a:off x="-343085" y="4134232"/>
              <a:ext cx="3386145" cy="96508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defTabSz="457200" fontAlgn="base">
                <a:spcBef>
                  <a:spcPct val="0"/>
                </a:spcBef>
                <a:spcAft>
                  <a:spcPct val="0"/>
                </a:spcAft>
                <a:defRPr/>
              </a:pPr>
              <a:r>
                <a:rPr lang="es-PE" sz="2200" dirty="0">
                  <a:solidFill>
                    <a:srgbClr val="FFFFFF"/>
                  </a:solidFill>
                  <a:latin typeface="Open Sans"/>
                  <a:cs typeface="Open Sans"/>
                </a:rPr>
                <a:t>El registro de revisiones (requerido)</a:t>
              </a:r>
            </a:p>
          </p:txBody>
        </p:sp>
        <p:sp>
          <p:nvSpPr>
            <p:cNvPr id="115" name="Rectangle 114"/>
            <p:cNvSpPr/>
            <p:nvPr/>
          </p:nvSpPr>
          <p:spPr>
            <a:xfrm>
              <a:off x="-343085" y="5310429"/>
              <a:ext cx="3386145" cy="9793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defTabSz="457200" fontAlgn="base">
                <a:spcBef>
                  <a:spcPct val="0"/>
                </a:spcBef>
                <a:spcAft>
                  <a:spcPct val="0"/>
                </a:spcAft>
                <a:defRPr/>
              </a:pPr>
              <a:r>
                <a:rPr lang="es-PE" sz="2200" dirty="0">
                  <a:solidFill>
                    <a:srgbClr val="FFFFFF"/>
                  </a:solidFill>
                  <a:latin typeface="Open Sans"/>
                  <a:cs typeface="Open Sans"/>
                </a:rPr>
                <a:t>Definiciones (requerido) - MMEL Policy Letter PL – 025</a:t>
              </a:r>
            </a:p>
          </p:txBody>
        </p:sp>
      </p:grpSp>
      <p:grpSp>
        <p:nvGrpSpPr>
          <p:cNvPr id="17" name="Group 16"/>
          <p:cNvGrpSpPr/>
          <p:nvPr/>
        </p:nvGrpSpPr>
        <p:grpSpPr>
          <a:xfrm>
            <a:off x="7092950" y="2246417"/>
            <a:ext cx="1374776" cy="3354600"/>
            <a:chOff x="5568950" y="2533151"/>
            <a:chExt cx="1374776" cy="2739173"/>
          </a:xfrm>
          <a:solidFill>
            <a:schemeClr val="accent6"/>
          </a:solidFill>
        </p:grpSpPr>
        <p:cxnSp>
          <p:nvCxnSpPr>
            <p:cNvPr id="96" name="Straight Connector 95"/>
            <p:cNvCxnSpPr/>
            <p:nvPr/>
          </p:nvCxnSpPr>
          <p:spPr bwMode="auto">
            <a:xfrm flipH="1">
              <a:off x="5848350" y="2533151"/>
              <a:ext cx="933450"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bwMode="auto">
            <a:xfrm flipH="1">
              <a:off x="5848350" y="2533151"/>
              <a:ext cx="8662" cy="1235806"/>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bwMode="auto">
            <a:xfrm flipH="1">
              <a:off x="5568950" y="3768253"/>
              <a:ext cx="279400"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bwMode="auto">
            <a:xfrm flipH="1">
              <a:off x="5866536" y="5272324"/>
              <a:ext cx="924789"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bwMode="auto">
            <a:xfrm flipH="1">
              <a:off x="5568950" y="3856984"/>
              <a:ext cx="441325" cy="7"/>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bwMode="auto">
            <a:xfrm flipH="1">
              <a:off x="5569545" y="4067436"/>
              <a:ext cx="287466"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bwMode="auto">
            <a:xfrm>
              <a:off x="5857011" y="4074230"/>
              <a:ext cx="1" cy="1198094"/>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bwMode="auto">
            <a:xfrm flipH="1">
              <a:off x="6010275" y="3416333"/>
              <a:ext cx="1" cy="440658"/>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bwMode="auto">
            <a:xfrm flipH="1">
              <a:off x="6010276" y="3406309"/>
              <a:ext cx="933450"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bwMode="auto">
            <a:xfrm flipH="1">
              <a:off x="5569545" y="3945498"/>
              <a:ext cx="440730"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bwMode="auto">
            <a:xfrm>
              <a:off x="6010274" y="3941037"/>
              <a:ext cx="2" cy="363304"/>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bwMode="auto">
            <a:xfrm flipH="1">
              <a:off x="6010276" y="4303370"/>
              <a:ext cx="933450" cy="0"/>
            </a:xfrm>
            <a:prstGeom prst="line">
              <a:avLst/>
            </a:prstGeom>
            <a:grpFill/>
            <a:ln>
              <a:solidFill>
                <a:schemeClr val="accent5"/>
              </a:solidFill>
              <a:prstDash val="sysDash"/>
            </a:ln>
          </p:spPr>
          <p:style>
            <a:lnRef idx="1">
              <a:schemeClr val="dk1"/>
            </a:lnRef>
            <a:fillRef idx="0">
              <a:schemeClr val="dk1"/>
            </a:fillRef>
            <a:effectRef idx="0">
              <a:schemeClr val="dk1"/>
            </a:effectRef>
            <a:fontRef idx="minor">
              <a:schemeClr val="tx1"/>
            </a:fontRef>
          </p:style>
        </p:cxnSp>
      </p:grpSp>
      <p:grpSp>
        <p:nvGrpSpPr>
          <p:cNvPr id="18" name="Group 17"/>
          <p:cNvGrpSpPr/>
          <p:nvPr/>
        </p:nvGrpSpPr>
        <p:grpSpPr>
          <a:xfrm>
            <a:off x="7715249" y="1813588"/>
            <a:ext cx="3549651" cy="4476211"/>
            <a:chOff x="6191249" y="2179727"/>
            <a:chExt cx="3549651" cy="3401910"/>
          </a:xfrm>
          <a:solidFill>
            <a:schemeClr val="accent6"/>
          </a:solidFill>
        </p:grpSpPr>
        <p:sp>
          <p:nvSpPr>
            <p:cNvPr id="120" name="Rectangle 119"/>
            <p:cNvSpPr/>
            <p:nvPr/>
          </p:nvSpPr>
          <p:spPr>
            <a:xfrm>
              <a:off x="6191250" y="2179727"/>
              <a:ext cx="3549650" cy="7448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base">
                <a:spcBef>
                  <a:spcPct val="0"/>
                </a:spcBef>
                <a:spcAft>
                  <a:spcPct val="0"/>
                </a:spcAft>
                <a:defRPr/>
              </a:pPr>
              <a:r>
                <a:rPr lang="es-PE" sz="2200" dirty="0">
                  <a:solidFill>
                    <a:srgbClr val="FFFFFF"/>
                  </a:solidFill>
                  <a:latin typeface="Open Sans"/>
                  <a:cs typeface="Open Sans"/>
                </a:rPr>
                <a:t>Preámbulo (requerido) - MMEL Policy Letter PL – 034</a:t>
              </a:r>
            </a:p>
          </p:txBody>
        </p:sp>
        <p:sp>
          <p:nvSpPr>
            <p:cNvPr id="122" name="Rectangle 121"/>
            <p:cNvSpPr/>
            <p:nvPr/>
          </p:nvSpPr>
          <p:spPr>
            <a:xfrm>
              <a:off x="6191250" y="4836781"/>
              <a:ext cx="3549650" cy="7448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base">
                <a:spcBef>
                  <a:spcPct val="0"/>
                </a:spcBef>
                <a:spcAft>
                  <a:spcPct val="0"/>
                </a:spcAft>
                <a:defRPr/>
              </a:pPr>
              <a:r>
                <a:rPr lang="es-PE" sz="2200" dirty="0">
                  <a:solidFill>
                    <a:srgbClr val="FFFFFF"/>
                  </a:solidFill>
                  <a:latin typeface="Open Sans"/>
                  <a:cs typeface="Open Sans"/>
                </a:rPr>
                <a:t>Sección de códigos ATA de la MMEL (requerido). </a:t>
              </a:r>
            </a:p>
          </p:txBody>
        </p:sp>
        <p:sp>
          <p:nvSpPr>
            <p:cNvPr id="44" name="Rectangle 43"/>
            <p:cNvSpPr/>
            <p:nvPr/>
          </p:nvSpPr>
          <p:spPr>
            <a:xfrm>
              <a:off x="6191250" y="3043905"/>
              <a:ext cx="3549650" cy="7448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base">
                <a:spcBef>
                  <a:spcPct val="0"/>
                </a:spcBef>
                <a:spcAft>
                  <a:spcPct val="0"/>
                </a:spcAft>
                <a:defRPr/>
              </a:pPr>
              <a:r>
                <a:rPr lang="es-PE" sz="2200" dirty="0">
                  <a:solidFill>
                    <a:srgbClr val="FFFFFF"/>
                  </a:solidFill>
                  <a:latin typeface="Open Sans"/>
                  <a:cs typeface="Open Sans"/>
                </a:rPr>
                <a:t>Página de control. (requerido)</a:t>
              </a:r>
            </a:p>
          </p:txBody>
        </p:sp>
        <p:sp>
          <p:nvSpPr>
            <p:cNvPr id="54" name="Rectangle 53"/>
            <p:cNvSpPr/>
            <p:nvPr/>
          </p:nvSpPr>
          <p:spPr>
            <a:xfrm>
              <a:off x="6191249" y="3931913"/>
              <a:ext cx="3549650" cy="7448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base">
                <a:spcBef>
                  <a:spcPct val="0"/>
                </a:spcBef>
                <a:spcAft>
                  <a:spcPct val="0"/>
                </a:spcAft>
                <a:defRPr/>
              </a:pPr>
              <a:r>
                <a:rPr lang="es-PE" sz="2200" dirty="0">
                  <a:solidFill>
                    <a:srgbClr val="FFFFFF"/>
                  </a:solidFill>
                  <a:latin typeface="Open Sans"/>
                  <a:cs typeface="Open Sans"/>
                </a:rPr>
                <a:t>Página de cambios resaltantes (Highlights) (opcional)</a:t>
              </a:r>
            </a:p>
          </p:txBody>
        </p:sp>
      </p:grpSp>
    </p:spTree>
    <p:extLst>
      <p:ext uri="{BB962C8B-B14F-4D97-AF65-F5344CB8AC3E}">
        <p14:creationId xmlns:p14="http://schemas.microsoft.com/office/powerpoint/2010/main" val="21729001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0-#ppt_w/2"/>
                                          </p:val>
                                        </p:tav>
                                        <p:tav tm="100000">
                                          <p:val>
                                            <p:strVal val="#ppt_x"/>
                                          </p:val>
                                        </p:tav>
                                      </p:tavLst>
                                    </p:anim>
                                    <p:anim calcmode="lin" valueType="num">
                                      <p:cBhvr additive="base">
                                        <p:cTn id="13" dur="500" fill="hold"/>
                                        <p:tgtEl>
                                          <p:spTgt spid="5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1+#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Título"/>
          <p:cNvSpPr>
            <a:spLocks noGrp="1"/>
          </p:cNvSpPr>
          <p:nvPr>
            <p:ph type="ctrTitle"/>
          </p:nvPr>
        </p:nvSpPr>
        <p:spPr>
          <a:xfrm>
            <a:off x="889000" y="73026"/>
            <a:ext cx="5003800" cy="1336675"/>
          </a:xfrm>
        </p:spPr>
        <p:txBody>
          <a:bodyPr anchor="ctr"/>
          <a:lstStyle/>
          <a:p>
            <a:pPr algn="just" eaLnBrk="1" hangingPunct="1"/>
            <a:r>
              <a:rPr lang="es-ES" altLang="es-PE" sz="3200" b="1" dirty="0">
                <a:solidFill>
                  <a:schemeClr val="tx1"/>
                </a:solidFill>
                <a:latin typeface="Arial" panose="020B0604020202020204" pitchFamily="34" charset="0"/>
                <a:cs typeface="Arial" panose="020B0604020202020204" pitchFamily="34" charset="0"/>
              </a:rPr>
              <a:t>Lista de verificación</a:t>
            </a:r>
          </a:p>
        </p:txBody>
      </p:sp>
      <p:sp>
        <p:nvSpPr>
          <p:cNvPr id="5" name="Text Placeholder 4"/>
          <p:cNvSpPr>
            <a:spLocks noGrp="1"/>
          </p:cNvSpPr>
          <p:nvPr>
            <p:ph type="body" sz="quarter" idx="17"/>
          </p:nvPr>
        </p:nvSpPr>
        <p:spPr>
          <a:xfrm>
            <a:off x="889000" y="1409701"/>
            <a:ext cx="5232400" cy="4635500"/>
          </a:xfrm>
        </p:spPr>
        <p:txBody>
          <a:bodyPr>
            <a:noAutofit/>
          </a:bodyPr>
          <a:lstStyle/>
          <a:p>
            <a:pPr algn="just" eaLnBrk="1" hangingPunct="1">
              <a:lnSpc>
                <a:spcPct val="100000"/>
              </a:lnSpc>
              <a:spcBef>
                <a:spcPts val="600"/>
              </a:spcBef>
              <a:spcAft>
                <a:spcPts val="600"/>
              </a:spcAft>
              <a:defRPr/>
            </a:pPr>
            <a:r>
              <a:rPr lang="es-PE" sz="2800" dirty="0"/>
              <a:t>Para la revisión de la MEL debe utilizarse la lista de verificación LV121/135-I-7-MIA - Evaluación de la MEL de un solicitante de un AOC; adicionalmente, el inspector puede utilizar como documentación de soporte de la evaluación la MMEL, las Policy Letter (FAA) cuando sea aplicable, los reglamentos referidos a la MEL y el MCM.</a:t>
            </a:r>
          </a:p>
          <a:p>
            <a:pPr algn="just" eaLnBrk="1" hangingPunct="1">
              <a:lnSpc>
                <a:spcPct val="100000"/>
              </a:lnSpc>
              <a:spcBef>
                <a:spcPts val="600"/>
              </a:spcBef>
              <a:spcAft>
                <a:spcPts val="600"/>
              </a:spcAft>
              <a:defRPr/>
            </a:pPr>
            <a:endParaRPr lang="es-PE" sz="2800" dirty="0"/>
          </a:p>
        </p:txBody>
      </p:sp>
      <p:pic>
        <p:nvPicPr>
          <p:cNvPr id="69636" name="Picture 2"/>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l="424" r="192"/>
          <a:stretch>
            <a:fillRect/>
          </a:stretch>
        </p:blipFill>
        <p:spPr>
          <a:xfrm>
            <a:off x="6989844" y="487362"/>
            <a:ext cx="4643355" cy="597693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1390689"/>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ctrTitle"/>
          </p:nvPr>
        </p:nvSpPr>
        <p:spPr>
          <a:xfrm>
            <a:off x="1939926" y="73026"/>
            <a:ext cx="1954213" cy="1336675"/>
          </a:xfrm>
        </p:spPr>
        <p:txBody>
          <a:bodyPr/>
          <a:lstStyle/>
          <a:p>
            <a:pPr eaLnBrk="1" hangingPunct="1"/>
            <a:r>
              <a:rPr lang="es-PE" altLang="es-PE" b="1" smtClean="0">
                <a:solidFill>
                  <a:schemeClr val="bg1"/>
                </a:solidFill>
              </a:rPr>
              <a:t>Lista de verificación</a:t>
            </a:r>
            <a:endParaRPr lang="en-US" altLang="es-PE" smtClean="0">
              <a:solidFill>
                <a:schemeClr val="bg1"/>
              </a:solidFill>
            </a:endParaRPr>
          </a:p>
        </p:txBody>
      </p:sp>
      <p:grpSp>
        <p:nvGrpSpPr>
          <p:cNvPr id="39" name="Group 38"/>
          <p:cNvGrpSpPr>
            <a:grpSpLocks/>
          </p:cNvGrpSpPr>
          <p:nvPr/>
        </p:nvGrpSpPr>
        <p:grpSpPr bwMode="auto">
          <a:xfrm>
            <a:off x="8408989" y="4243387"/>
            <a:ext cx="2236787" cy="1568450"/>
            <a:chOff x="3433260" y="3287722"/>
            <a:chExt cx="2237290" cy="1174633"/>
          </a:xfrm>
        </p:grpSpPr>
        <p:sp>
          <p:nvSpPr>
            <p:cNvPr id="54"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cs typeface="Arial" panose="020B0604020202020204" pitchFamily="34" charset="0"/>
              </a:endParaRPr>
            </a:p>
          </p:txBody>
        </p:sp>
        <p:sp>
          <p:nvSpPr>
            <p:cNvPr id="70686"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600">
                <a:solidFill>
                  <a:srgbClr val="474747"/>
                </a:solidFill>
                <a:latin typeface="Calibri" panose="020F0502020204030204" pitchFamily="34" charset="0"/>
                <a:cs typeface="Arial" panose="020B0604020202020204" pitchFamily="34" charset="0"/>
              </a:endParaRPr>
            </a:p>
          </p:txBody>
        </p:sp>
        <p:sp>
          <p:nvSpPr>
            <p:cNvPr id="5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04</a:t>
              </a:r>
            </a:p>
          </p:txBody>
        </p:sp>
      </p:grpSp>
      <p:grpSp>
        <p:nvGrpSpPr>
          <p:cNvPr id="59" name="Group 58"/>
          <p:cNvGrpSpPr>
            <a:grpSpLocks/>
          </p:cNvGrpSpPr>
          <p:nvPr/>
        </p:nvGrpSpPr>
        <p:grpSpPr bwMode="auto">
          <a:xfrm>
            <a:off x="8408989" y="3455987"/>
            <a:ext cx="2236787" cy="1568450"/>
            <a:chOff x="3433260" y="3287722"/>
            <a:chExt cx="2237290" cy="1174633"/>
          </a:xfrm>
        </p:grpSpPr>
        <p:sp>
          <p:nvSpPr>
            <p:cNvPr id="60"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cs typeface="Arial" panose="020B0604020202020204" pitchFamily="34" charset="0"/>
              </a:endParaRPr>
            </a:p>
          </p:txBody>
        </p:sp>
        <p:sp>
          <p:nvSpPr>
            <p:cNvPr id="70683"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600">
                <a:solidFill>
                  <a:srgbClr val="474747"/>
                </a:solidFill>
                <a:latin typeface="Calibri" panose="020F0502020204030204" pitchFamily="34" charset="0"/>
                <a:cs typeface="Arial" panose="020B0604020202020204" pitchFamily="34" charset="0"/>
              </a:endParaRPr>
            </a:p>
          </p:txBody>
        </p:sp>
        <p:sp>
          <p:nvSpPr>
            <p:cNvPr id="6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cs typeface="Arial" panose="020B0604020202020204" pitchFamily="34" charset="0"/>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03</a:t>
              </a:r>
            </a:p>
          </p:txBody>
        </p:sp>
      </p:grpSp>
      <p:grpSp>
        <p:nvGrpSpPr>
          <p:cNvPr id="63" name="Group 62"/>
          <p:cNvGrpSpPr>
            <a:grpSpLocks/>
          </p:cNvGrpSpPr>
          <p:nvPr/>
        </p:nvGrpSpPr>
        <p:grpSpPr bwMode="auto">
          <a:xfrm>
            <a:off x="8408989" y="2668588"/>
            <a:ext cx="2236787" cy="1566863"/>
            <a:chOff x="3433260" y="3287731"/>
            <a:chExt cx="2237290" cy="1174624"/>
          </a:xfrm>
        </p:grpSpPr>
        <p:sp>
          <p:nvSpPr>
            <p:cNvPr id="64" name="Freeform 11"/>
            <p:cNvSpPr>
              <a:spLocks/>
            </p:cNvSpPr>
            <p:nvPr/>
          </p:nvSpPr>
          <p:spPr bwMode="auto">
            <a:xfrm>
              <a:off x="3433260" y="3287731"/>
              <a:ext cx="2237290" cy="742619"/>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600" dirty="0">
                <a:solidFill>
                  <a:srgbClr val="474747"/>
                </a:solidFill>
                <a:latin typeface="Calibri"/>
                <a:ea typeface="맑은 고딕" panose="020B0503020000020004" pitchFamily="34" charset="-127"/>
                <a:cs typeface="Arial" panose="020B0604020202020204" pitchFamily="34" charset="0"/>
              </a:endParaRPr>
            </a:p>
          </p:txBody>
        </p:sp>
        <p:sp>
          <p:nvSpPr>
            <p:cNvPr id="70680" name="Freeform 12"/>
            <p:cNvSpPr>
              <a:spLocks noEditPoints="1"/>
            </p:cNvSpPr>
            <p:nvPr/>
          </p:nvSpPr>
          <p:spPr bwMode="auto">
            <a:xfrm>
              <a:off x="3433260" y="3287731"/>
              <a:ext cx="2237290" cy="878179"/>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fontAlgn="base">
                <a:spcBef>
                  <a:spcPct val="0"/>
                </a:spcBef>
                <a:spcAft>
                  <a:spcPct val="0"/>
                </a:spcAft>
              </a:pPr>
              <a:endParaRPr lang="es-PE" sz="1600">
                <a:solidFill>
                  <a:srgbClr val="474747"/>
                </a:solidFill>
                <a:latin typeface="Calibri" panose="020F0502020204030204" pitchFamily="34" charset="0"/>
                <a:cs typeface="Arial" panose="020B0604020202020204" pitchFamily="34" charset="0"/>
              </a:endParaRPr>
            </a:p>
          </p:txBody>
        </p:sp>
        <p:sp>
          <p:nvSpPr>
            <p:cNvPr id="66"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02</a:t>
              </a:r>
            </a:p>
          </p:txBody>
        </p:sp>
      </p:grpSp>
      <p:grpSp>
        <p:nvGrpSpPr>
          <p:cNvPr id="67" name="Group 66"/>
          <p:cNvGrpSpPr>
            <a:grpSpLocks/>
          </p:cNvGrpSpPr>
          <p:nvPr/>
        </p:nvGrpSpPr>
        <p:grpSpPr bwMode="auto">
          <a:xfrm>
            <a:off x="8408989" y="1847850"/>
            <a:ext cx="2236787" cy="1574800"/>
            <a:chOff x="3433260" y="1508627"/>
            <a:chExt cx="2237290" cy="1181491"/>
          </a:xfrm>
        </p:grpSpPr>
        <p:sp>
          <p:nvSpPr>
            <p:cNvPr id="68" name="Freeform 11"/>
            <p:cNvSpPr>
              <a:spLocks/>
            </p:cNvSpPr>
            <p:nvPr/>
          </p:nvSpPr>
          <p:spPr bwMode="auto">
            <a:xfrm>
              <a:off x="3433260" y="1508627"/>
              <a:ext cx="2237290" cy="743196"/>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defRPr/>
              </a:pPr>
              <a:endParaRPr lang="en-US" sz="1600">
                <a:solidFill>
                  <a:srgbClr val="474747"/>
                </a:solidFill>
                <a:latin typeface="Calibri"/>
                <a:cs typeface="Arial" panose="020B0604020202020204" pitchFamily="34" charset="0"/>
              </a:endParaRPr>
            </a:p>
          </p:txBody>
        </p:sp>
        <p:sp>
          <p:nvSpPr>
            <p:cNvPr id="69" name="Freeform 12"/>
            <p:cNvSpPr>
              <a:spLocks noEditPoints="1"/>
            </p:cNvSpPr>
            <p:nvPr/>
          </p:nvSpPr>
          <p:spPr bwMode="auto">
            <a:xfrm>
              <a:off x="3433260" y="1515773"/>
              <a:ext cx="2237290" cy="878972"/>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defRPr/>
              </a:pPr>
              <a:endParaRPr lang="en-US" sz="1600">
                <a:solidFill>
                  <a:srgbClr val="474747"/>
                </a:solidFill>
                <a:latin typeface="Calibri"/>
                <a:cs typeface="Arial" panose="020B0604020202020204" pitchFamily="34" charset="0"/>
              </a:endParaRPr>
            </a:p>
          </p:txBody>
        </p:sp>
        <p:sp>
          <p:nvSpPr>
            <p:cNvPr id="70"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6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600" dirty="0">
                  <a:solidFill>
                    <a:srgbClr val="FFFFFF">
                      <a:alpha val="50000"/>
                    </a:srgbClr>
                  </a:solidFill>
                  <a:latin typeface="Open Sans"/>
                  <a:ea typeface="Roboto Condensed Regular"/>
                  <a:cs typeface="Open Sans"/>
                </a:rPr>
                <a:t>01</a:t>
              </a:r>
            </a:p>
          </p:txBody>
        </p:sp>
      </p:grpSp>
      <p:grpSp>
        <p:nvGrpSpPr>
          <p:cNvPr id="71" name="Group 70"/>
          <p:cNvGrpSpPr>
            <a:grpSpLocks/>
          </p:cNvGrpSpPr>
          <p:nvPr/>
        </p:nvGrpSpPr>
        <p:grpSpPr bwMode="auto">
          <a:xfrm>
            <a:off x="437727" y="2393950"/>
            <a:ext cx="7871248" cy="495300"/>
            <a:chOff x="-269858" y="1517668"/>
            <a:chExt cx="6114861" cy="371135"/>
          </a:xfrm>
        </p:grpSpPr>
        <p:sp>
          <p:nvSpPr>
            <p:cNvPr id="70674" name="Text Placeholder 22"/>
            <p:cNvSpPr txBox="1">
              <a:spLocks/>
            </p:cNvSpPr>
            <p:nvPr/>
          </p:nvSpPr>
          <p:spPr bwMode="auto">
            <a:xfrm>
              <a:off x="-269858" y="1517668"/>
              <a:ext cx="5762444" cy="37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dirty="0">
                  <a:solidFill>
                    <a:srgbClr val="474747"/>
                  </a:solidFill>
                </a:rPr>
                <a:t>Implementación de la lista de equipo mínimo (MEL)</a:t>
              </a:r>
              <a:endParaRPr lang="en-US" altLang="es-PE" sz="2400" dirty="0">
                <a:solidFill>
                  <a:srgbClr val="474747"/>
                </a:solidFill>
              </a:endParaRPr>
            </a:p>
          </p:txBody>
        </p:sp>
        <p:cxnSp>
          <p:nvCxnSpPr>
            <p:cNvPr id="73" name="Straight Connector 72"/>
            <p:cNvCxnSpPr/>
            <p:nvPr/>
          </p:nvCxnSpPr>
          <p:spPr>
            <a:xfrm flipH="1">
              <a:off x="5492589" y="1694908"/>
              <a:ext cx="35241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a:grpSpLocks/>
          </p:cNvGrpSpPr>
          <p:nvPr/>
        </p:nvGrpSpPr>
        <p:grpSpPr bwMode="auto">
          <a:xfrm>
            <a:off x="437727" y="3130550"/>
            <a:ext cx="7871248" cy="595312"/>
            <a:chOff x="-269857" y="2051082"/>
            <a:chExt cx="6114860" cy="447078"/>
          </a:xfrm>
        </p:grpSpPr>
        <p:sp>
          <p:nvSpPr>
            <p:cNvPr id="70672" name="Text Placeholder 22"/>
            <p:cNvSpPr txBox="1">
              <a:spLocks/>
            </p:cNvSpPr>
            <p:nvPr/>
          </p:nvSpPr>
          <p:spPr bwMode="auto">
            <a:xfrm>
              <a:off x="-269857" y="2051082"/>
              <a:ext cx="5762446" cy="44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a:solidFill>
                    <a:srgbClr val="474747"/>
                  </a:solidFill>
                </a:rPr>
                <a:t>Realización de operaciones con instrumentos y equipos inoperativos</a:t>
              </a:r>
              <a:endParaRPr lang="en-US" altLang="es-PE" sz="2400">
                <a:solidFill>
                  <a:srgbClr val="474747"/>
                </a:solidFill>
              </a:endParaRPr>
            </a:p>
          </p:txBody>
        </p:sp>
        <p:cxnSp>
          <p:nvCxnSpPr>
            <p:cNvPr id="76" name="Straight Connector 75"/>
            <p:cNvCxnSpPr/>
            <p:nvPr/>
          </p:nvCxnSpPr>
          <p:spPr>
            <a:xfrm flipH="1">
              <a:off x="5495764" y="2263295"/>
              <a:ext cx="34923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a:grpSpLocks/>
          </p:cNvGrpSpPr>
          <p:nvPr/>
        </p:nvGrpSpPr>
        <p:grpSpPr bwMode="auto">
          <a:xfrm>
            <a:off x="431800" y="4197351"/>
            <a:ext cx="7897813" cy="339725"/>
            <a:chOff x="-290495" y="2760263"/>
            <a:chExt cx="6135498" cy="254868"/>
          </a:xfrm>
        </p:grpSpPr>
        <p:sp>
          <p:nvSpPr>
            <p:cNvPr id="70670" name="Text Placeholder 22"/>
            <p:cNvSpPr txBox="1">
              <a:spLocks/>
            </p:cNvSpPr>
            <p:nvPr/>
          </p:nvSpPr>
          <p:spPr bwMode="auto">
            <a:xfrm>
              <a:off x="-290495" y="2760263"/>
              <a:ext cx="5762444" cy="25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a:solidFill>
                    <a:srgbClr val="474747"/>
                  </a:solidFill>
                </a:rPr>
                <a:t>Manual de control de mantenimiento</a:t>
              </a:r>
              <a:endParaRPr lang="en-US" altLang="es-PE" sz="2400">
                <a:solidFill>
                  <a:srgbClr val="474747"/>
                </a:solidFill>
              </a:endParaRPr>
            </a:p>
          </p:txBody>
        </p:sp>
        <p:cxnSp>
          <p:nvCxnSpPr>
            <p:cNvPr id="79" name="Straight Connector 78"/>
            <p:cNvCxnSpPr/>
            <p:nvPr/>
          </p:nvCxnSpPr>
          <p:spPr>
            <a:xfrm flipH="1">
              <a:off x="5500526" y="2876978"/>
              <a:ext cx="344477"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a:grpSpLocks/>
          </p:cNvGrpSpPr>
          <p:nvPr/>
        </p:nvGrpSpPr>
        <p:grpSpPr bwMode="auto">
          <a:xfrm>
            <a:off x="431800" y="4816475"/>
            <a:ext cx="7897813" cy="558800"/>
            <a:chOff x="-290498" y="3294089"/>
            <a:chExt cx="6135501" cy="558179"/>
          </a:xfrm>
        </p:grpSpPr>
        <p:sp>
          <p:nvSpPr>
            <p:cNvPr id="70668" name="Text Placeholder 22"/>
            <p:cNvSpPr txBox="1">
              <a:spLocks/>
            </p:cNvSpPr>
            <p:nvPr/>
          </p:nvSpPr>
          <p:spPr bwMode="auto">
            <a:xfrm>
              <a:off x="-290498" y="3294089"/>
              <a:ext cx="5762448" cy="55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r" defTabSz="457200" eaLnBrk="1" fontAlgn="base" hangingPunct="1">
                <a:lnSpc>
                  <a:spcPct val="100000"/>
                </a:lnSpc>
                <a:spcAft>
                  <a:spcPct val="0"/>
                </a:spcAft>
              </a:pPr>
              <a:r>
                <a:rPr lang="es-PE" altLang="es-PE" sz="2400">
                  <a:solidFill>
                    <a:srgbClr val="474747"/>
                  </a:solidFill>
                </a:rPr>
                <a:t>Programa de gestión de la MEL</a:t>
              </a:r>
              <a:endParaRPr lang="en-US" altLang="es-PE" sz="2400">
                <a:solidFill>
                  <a:srgbClr val="474747"/>
                </a:solidFill>
              </a:endParaRPr>
            </a:p>
          </p:txBody>
        </p:sp>
        <p:cxnSp>
          <p:nvCxnSpPr>
            <p:cNvPr id="82" name="Straight Connector 81"/>
            <p:cNvCxnSpPr/>
            <p:nvPr/>
          </p:nvCxnSpPr>
          <p:spPr>
            <a:xfrm flipH="1">
              <a:off x="5495764" y="3535121"/>
              <a:ext cx="34923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43" name="Text Placeholder 7"/>
          <p:cNvSpPr txBox="1">
            <a:spLocks/>
          </p:cNvSpPr>
          <p:nvPr/>
        </p:nvSpPr>
        <p:spPr bwMode="auto">
          <a:xfrm>
            <a:off x="827088" y="511175"/>
            <a:ext cx="9564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just" defTabSz="457200" eaLnBrk="1" fontAlgn="base" hangingPunct="1">
              <a:spcAft>
                <a:spcPct val="0"/>
              </a:spcAft>
            </a:pPr>
            <a:r>
              <a:rPr lang="es-PE" altLang="es-PE" sz="2800" dirty="0">
                <a:solidFill>
                  <a:srgbClr val="474747"/>
                </a:solidFill>
              </a:rPr>
              <a:t>La LV permite verificar:</a:t>
            </a:r>
          </a:p>
        </p:txBody>
      </p:sp>
    </p:spTree>
    <p:extLst>
      <p:ext uri="{BB962C8B-B14F-4D97-AF65-F5344CB8AC3E}">
        <p14:creationId xmlns:p14="http://schemas.microsoft.com/office/powerpoint/2010/main" val="5202377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2" presetClass="entr" presetSubtype="2"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wipe(right)">
                                      <p:cBhvr>
                                        <p:cTn id="16" dur="500"/>
                                        <p:tgtEl>
                                          <p:spTgt spid="71"/>
                                        </p:tgtEl>
                                      </p:cBhvr>
                                    </p:animEffect>
                                  </p:childTnLst>
                                </p:cTn>
                              </p:par>
                            </p:childTnLst>
                          </p:cTn>
                        </p:par>
                        <p:par>
                          <p:cTn id="17" fill="hold" nodeType="afterGroup">
                            <p:stCondLst>
                              <p:cond delay="1500"/>
                            </p:stCondLst>
                            <p:childTnLst>
                              <p:par>
                                <p:cTn id="18" presetID="2" presetClass="entr" presetSubtype="4"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000"/>
                            </p:stCondLst>
                            <p:childTnLst>
                              <p:par>
                                <p:cTn id="23" presetID="22" presetClass="entr" presetSubtype="2" fill="hold"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right)">
                                      <p:cBhvr>
                                        <p:cTn id="25" dur="500"/>
                                        <p:tgtEl>
                                          <p:spTgt spid="74"/>
                                        </p:tgtEl>
                                      </p:cBhvr>
                                    </p:animEffect>
                                  </p:childTnLst>
                                </p:cTn>
                              </p:par>
                            </p:childTnLst>
                          </p:cTn>
                        </p:par>
                        <p:par>
                          <p:cTn id="26" fill="hold" nodeType="afterGroup">
                            <p:stCondLst>
                              <p:cond delay="2500"/>
                            </p:stCondLst>
                            <p:childTnLst>
                              <p:par>
                                <p:cTn id="27" presetID="2" presetClass="entr" presetSubtype="4"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3000"/>
                            </p:stCondLst>
                            <p:childTnLst>
                              <p:par>
                                <p:cTn id="32" presetID="22" presetClass="entr" presetSubtype="2" fill="hold"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right)">
                                      <p:cBhvr>
                                        <p:cTn id="34" dur="500"/>
                                        <p:tgtEl>
                                          <p:spTgt spid="77"/>
                                        </p:tgtEl>
                                      </p:cBhvr>
                                    </p:animEffect>
                                  </p:childTnLst>
                                </p:cTn>
                              </p:par>
                            </p:childTnLst>
                          </p:cTn>
                        </p:par>
                        <p:par>
                          <p:cTn id="35" fill="hold" nodeType="afterGroup">
                            <p:stCondLst>
                              <p:cond delay="3500"/>
                            </p:stCondLst>
                            <p:childTnLst>
                              <p:par>
                                <p:cTn id="36" presetID="2" presetClass="entr" presetSubtype="4"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4000"/>
                            </p:stCondLst>
                            <p:childTnLst>
                              <p:par>
                                <p:cTn id="41" presetID="22" presetClass="entr" presetSubtype="2" fill="hold"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right)">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ctrTitle"/>
          </p:nvPr>
        </p:nvSpPr>
        <p:spPr>
          <a:xfrm>
            <a:off x="698500" y="73026"/>
            <a:ext cx="4775200" cy="1336675"/>
          </a:xfrm>
        </p:spPr>
        <p:txBody>
          <a:bodyPr anchor="ctr"/>
          <a:lstStyle/>
          <a:p>
            <a:pPr algn="just" eaLnBrk="1" hangingPunct="1"/>
            <a:r>
              <a:rPr lang="es-ES" altLang="es-PE" sz="3200" b="1" dirty="0">
                <a:solidFill>
                  <a:schemeClr val="tx1"/>
                </a:solidFill>
                <a:latin typeface="Arial" panose="020B0604020202020204" pitchFamily="34" charset="0"/>
                <a:cs typeface="Arial" panose="020B0604020202020204" pitchFamily="34" charset="0"/>
              </a:rPr>
              <a:t>Resultado de la evaluación de la MEL</a:t>
            </a:r>
          </a:p>
        </p:txBody>
      </p:sp>
      <p:sp>
        <p:nvSpPr>
          <p:cNvPr id="71683" name="Text Placeholder 4"/>
          <p:cNvSpPr>
            <a:spLocks noGrp="1"/>
          </p:cNvSpPr>
          <p:nvPr>
            <p:ph type="body" sz="quarter" idx="17"/>
          </p:nvPr>
        </p:nvSpPr>
        <p:spPr>
          <a:xfrm>
            <a:off x="698500" y="1587500"/>
            <a:ext cx="4965700" cy="4851400"/>
          </a:xfrm>
        </p:spPr>
        <p:txBody>
          <a:bodyPr>
            <a:normAutofit/>
          </a:bodyPr>
          <a:lstStyle/>
          <a:p>
            <a:pPr algn="just" eaLnBrk="1" hangingPunct="1">
              <a:spcBef>
                <a:spcPts val="600"/>
              </a:spcBef>
              <a:spcAft>
                <a:spcPts val="600"/>
              </a:spcAft>
            </a:pPr>
            <a:r>
              <a:rPr lang="es-PE" altLang="es-PE" sz="2400" dirty="0"/>
              <a:t>El inspector de operaciones asignado en coordinación con el personal de aeronavegabilidad debe revisar completamente la MEL presentada por el solicitante de servicios aéreos, analizar los resultados y determinar si dicha MEL cumple con la MMEL y los requisitos del LAR.</a:t>
            </a:r>
          </a:p>
          <a:p>
            <a:pPr algn="just" eaLnBrk="1" hangingPunct="1">
              <a:spcBef>
                <a:spcPts val="600"/>
              </a:spcBef>
              <a:spcAft>
                <a:spcPts val="600"/>
              </a:spcAft>
            </a:pPr>
            <a:endParaRPr lang="es-PE" altLang="es-PE" sz="2400" dirty="0"/>
          </a:p>
        </p:txBody>
      </p:sp>
      <p:pic>
        <p:nvPicPr>
          <p:cNvPr id="6"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081" r="20081"/>
          <a:stretch>
            <a:fillRect/>
          </a:stretch>
        </p:blipFill>
        <p:spPr/>
      </p:pic>
    </p:spTree>
    <p:extLst>
      <p:ext uri="{BB962C8B-B14F-4D97-AF65-F5344CB8AC3E}">
        <p14:creationId xmlns:p14="http://schemas.microsoft.com/office/powerpoint/2010/main" val="923675170"/>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9478" b="9478"/>
          <a:stretch>
            <a:fillRect/>
          </a:stretch>
        </p:blipFill>
        <p:spPr>
          <a:xfrm>
            <a:off x="-4763" y="-6350"/>
            <a:ext cx="12196763" cy="6864350"/>
          </a:xfrm>
        </p:spPr>
      </p:pic>
      <p:sp>
        <p:nvSpPr>
          <p:cNvPr id="14" name="Text Placeholder 9"/>
          <p:cNvSpPr>
            <a:spLocks noGrp="1"/>
          </p:cNvSpPr>
          <p:nvPr>
            <p:ph type="body" sz="quarter" idx="19"/>
          </p:nvPr>
        </p:nvSpPr>
        <p:spPr>
          <a:xfrm>
            <a:off x="6616700" y="4632325"/>
            <a:ext cx="5403850" cy="2078038"/>
          </a:xfrm>
          <a:solidFill>
            <a:srgbClr val="0070C0"/>
          </a:solidFill>
        </p:spPr>
        <p:txBody>
          <a:bodyPr rtlCol="0" anchor="ctr">
            <a:noAutofit/>
          </a:bodyPr>
          <a:lstStyle/>
          <a:p>
            <a:pPr marL="228600" lvl="1" algn="just" eaLnBrk="1" fontAlgn="auto" hangingPunct="1">
              <a:spcAft>
                <a:spcPts val="0"/>
              </a:spcAft>
              <a:defRPr/>
            </a:pPr>
            <a:r>
              <a:rPr lang="es-PE" sz="2000" i="1" dirty="0">
                <a:solidFill>
                  <a:srgbClr val="FFFFFF"/>
                </a:solidFill>
                <a:latin typeface="Georgia"/>
                <a:ea typeface="+mn-ea"/>
                <a:cs typeface="Georgia"/>
              </a:rPr>
              <a:t>Los resultados obtenidos de la evaluación al cumplimiento de los requisitos reglamentarios relacionados con la MEL producen como consecuencia la aprobación de este documento por la AAC del </a:t>
            </a:r>
            <a:r>
              <a:rPr lang="es-PE" sz="2000" b="1" i="1" dirty="0">
                <a:solidFill>
                  <a:srgbClr val="FFFF00"/>
                </a:solidFill>
                <a:latin typeface="Georgia"/>
                <a:ea typeface="+mn-ea"/>
                <a:cs typeface="Georgia"/>
              </a:rPr>
              <a:t>Estado del explotador</a:t>
            </a:r>
          </a:p>
        </p:txBody>
      </p:sp>
    </p:spTree>
    <p:extLst>
      <p:ext uri="{BB962C8B-B14F-4D97-AF65-F5344CB8AC3E}">
        <p14:creationId xmlns:p14="http://schemas.microsoft.com/office/powerpoint/2010/main" val="32443486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836437556"/>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38915"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38917" name="Text Placeholder 4"/>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8"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790" b="7790"/>
          <a:stretch>
            <a:fillRect/>
          </a:stretch>
        </p:blipFill>
        <p:spPr>
          <a:xfrm>
            <a:off x="-4763" y="-6350"/>
            <a:ext cx="12196763" cy="6864350"/>
          </a:xfrm>
        </p:spPr>
      </p:pic>
      <p:sp>
        <p:nvSpPr>
          <p:cNvPr id="10" name="Text Placeholder 9"/>
          <p:cNvSpPr>
            <a:spLocks noGrp="1"/>
          </p:cNvSpPr>
          <p:nvPr>
            <p:ph type="body" sz="quarter" idx="19"/>
          </p:nvPr>
        </p:nvSpPr>
        <p:spPr>
          <a:xfrm>
            <a:off x="5422900" y="4203700"/>
            <a:ext cx="6638925" cy="2489201"/>
          </a:xfrm>
          <a:solidFill>
            <a:srgbClr val="0070C0"/>
          </a:solidFill>
        </p:spPr>
        <p:txBody>
          <a:bodyPr rtlCol="0" anchor="ctr">
            <a:noAutofit/>
          </a:bodyPr>
          <a:lstStyle/>
          <a:p>
            <a:pPr marL="228600" lvl="1" algn="just" eaLnBrk="1" fontAlgn="auto" hangingPunct="1">
              <a:spcBef>
                <a:spcPts val="600"/>
              </a:spcBef>
              <a:spcAft>
                <a:spcPts val="600"/>
              </a:spcAft>
              <a:defRPr/>
            </a:pPr>
            <a:r>
              <a:rPr lang="es-PE" sz="2000" i="1" dirty="0">
                <a:solidFill>
                  <a:srgbClr val="FFFFFF"/>
                </a:solidFill>
                <a:latin typeface="Georgia"/>
                <a:ea typeface="+mn-ea"/>
                <a:cs typeface="Georgia"/>
              </a:rPr>
              <a:t>El inspector de aeronavegabilidad en coordinación con el inspector de aviónica, son los responsables primarios de las </a:t>
            </a:r>
            <a:r>
              <a:rPr lang="es-PE" sz="2000" b="1" i="1" dirty="0">
                <a:solidFill>
                  <a:srgbClr val="FFFF00"/>
                </a:solidFill>
                <a:latin typeface="Georgia"/>
                <a:ea typeface="+mn-ea"/>
                <a:cs typeface="Georgia"/>
              </a:rPr>
              <a:t>autorizaciones del programa de gestión de la MEL</a:t>
            </a:r>
            <a:r>
              <a:rPr lang="es-PE" sz="2000" i="1" dirty="0">
                <a:solidFill>
                  <a:srgbClr val="FFFFFF"/>
                </a:solidFill>
                <a:latin typeface="Georgia"/>
                <a:ea typeface="+mn-ea"/>
                <a:cs typeface="Georgia"/>
              </a:rPr>
              <a:t> si el solicitante lo ha desarrollado en el MCM. El inspector de aeronavegabilidad trabajará junto con el IPO y el inspector de aviónica y otro personal que estuviera asignado a la aprobación de este programa.</a:t>
            </a:r>
            <a:endParaRPr lang="es-PE" sz="2000" b="1" i="1" dirty="0">
              <a:solidFill>
                <a:srgbClr val="FFFF00"/>
              </a:solidFill>
              <a:latin typeface="Georgia"/>
              <a:ea typeface="+mn-ea"/>
              <a:cs typeface="Georgia"/>
            </a:endParaRPr>
          </a:p>
        </p:txBody>
      </p:sp>
    </p:spTree>
    <p:extLst>
      <p:ext uri="{BB962C8B-B14F-4D97-AF65-F5344CB8AC3E}">
        <p14:creationId xmlns:p14="http://schemas.microsoft.com/office/powerpoint/2010/main" val="18169274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39939"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39941"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9" name="Marcador de contenido 5" descr="1-13.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21" b="12521"/>
          <a:stretch>
            <a:fillRect/>
          </a:stretch>
        </p:blipFill>
        <p:spPr>
          <a:xfrm>
            <a:off x="0" y="0"/>
            <a:ext cx="12196763" cy="6858000"/>
          </a:xfrm>
        </p:spPr>
      </p:pic>
      <p:sp>
        <p:nvSpPr>
          <p:cNvPr id="3" name="Text Placeholder 2"/>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114300" y="4323159"/>
            <a:ext cx="6362700" cy="2189957"/>
          </a:xfrm>
          <a:solidFill>
            <a:srgbClr val="0070C0"/>
          </a:solidFill>
        </p:spPr>
        <p:txBody>
          <a:bodyPr rtlCol="0" anchor="ctr">
            <a:noAutofit/>
          </a:bodyPr>
          <a:lstStyle/>
          <a:p>
            <a:pPr marL="228600" lvl="1" algn="just" eaLnBrk="1" fontAlgn="auto" hangingPunct="1">
              <a:spcAft>
                <a:spcPts val="0"/>
              </a:spcAft>
              <a:defRPr/>
            </a:pPr>
            <a:r>
              <a:rPr lang="es-PE" sz="2000" i="1" dirty="0">
                <a:solidFill>
                  <a:srgbClr val="FFFFFF"/>
                </a:solidFill>
                <a:latin typeface="Georgia"/>
                <a:ea typeface="+mn-ea"/>
                <a:cs typeface="Georgia"/>
              </a:rPr>
              <a:t>La experiencia de la industria aeronáutica ha demostrado que con los niveles de redundancia o respaldo existentes en las aeronaves, la operación con ciertos sistemas o equipos inoperativos puede mantener niveles de seguridad aceptables bajo ciertas condiciones y limitaciones</a:t>
            </a:r>
            <a:endParaRPr lang="es-PE" sz="2000" b="1" i="1" dirty="0">
              <a:solidFill>
                <a:srgbClr val="FFFF00"/>
              </a:solidFill>
              <a:latin typeface="Georgia"/>
              <a:ea typeface="+mn-ea"/>
              <a:cs typeface="Georgia"/>
            </a:endParaRPr>
          </a:p>
        </p:txBody>
      </p:sp>
    </p:spTree>
    <p:extLst>
      <p:ext uri="{BB962C8B-B14F-4D97-AF65-F5344CB8AC3E}">
        <p14:creationId xmlns:p14="http://schemas.microsoft.com/office/powerpoint/2010/main" val="36669963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5"/>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40963" name="Text Placeholder 2"/>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40964" name="Text Placeholder 3"/>
          <p:cNvSpPr>
            <a:spLocks noGrp="1"/>
          </p:cNvSpPr>
          <p:nvPr>
            <p:ph type="body" sz="quarter" idx="19"/>
          </p:nvPr>
        </p:nvSpPr>
        <p:spPr>
          <a:xfrm>
            <a:off x="7664450" y="4608513"/>
            <a:ext cx="2667000" cy="1619250"/>
          </a:xfrm>
        </p:spPr>
        <p:txBody>
          <a:bodyPr/>
          <a:lstStyle/>
          <a:p>
            <a:pPr eaLnBrk="1" hangingPunct="1"/>
            <a:endParaRPr lang="es-PE" altLang="es-PE" smtClean="0"/>
          </a:p>
        </p:txBody>
      </p:sp>
      <p:sp>
        <p:nvSpPr>
          <p:cNvPr id="40966" name="Text Placeholder 4"/>
          <p:cNvSpPr>
            <a:spLocks noGrp="1"/>
          </p:cNvSpPr>
          <p:nvPr>
            <p:ph type="body" sz="quarter" idx="19"/>
          </p:nvPr>
        </p:nvSpPr>
        <p:spPr>
          <a:xfrm>
            <a:off x="7664450" y="4608513"/>
            <a:ext cx="2667000" cy="1619250"/>
          </a:xfrm>
        </p:spPr>
        <p:txBody>
          <a:bodyPr/>
          <a:lstStyle/>
          <a:p>
            <a:pPr eaLnBrk="1" hangingPunct="1"/>
            <a:endParaRPr lang="es-PE" altLang="es-PE" smtClean="0"/>
          </a:p>
        </p:txBody>
      </p:sp>
      <p:pic>
        <p:nvPicPr>
          <p:cNvPr id="9" name="Marcador de contenido 3" descr="1_AOG_Part.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695" r="27695"/>
          <a:stretch>
            <a:fillRect/>
          </a:stretch>
        </p:blipFill>
        <p:spPr>
          <a:xfrm>
            <a:off x="-4763" y="-6350"/>
            <a:ext cx="12196763" cy="6864350"/>
          </a:xfrm>
        </p:spPr>
      </p:pic>
      <p:sp>
        <p:nvSpPr>
          <p:cNvPr id="11" name="Text Placeholder 9"/>
          <p:cNvSpPr>
            <a:spLocks noGrp="1"/>
          </p:cNvSpPr>
          <p:nvPr>
            <p:ph type="body" sz="quarter" idx="19"/>
          </p:nvPr>
        </p:nvSpPr>
        <p:spPr>
          <a:xfrm>
            <a:off x="6235700" y="4608513"/>
            <a:ext cx="5824258" cy="2078038"/>
          </a:xfrm>
          <a:solidFill>
            <a:srgbClr val="0070C0"/>
          </a:solidFill>
        </p:spPr>
        <p:txBody>
          <a:bodyPr rtlCol="0" anchor="ctr">
            <a:noAutofit/>
          </a:bodyPr>
          <a:lstStyle/>
          <a:p>
            <a:pPr marL="228600" lvl="1" algn="just" eaLnBrk="1" fontAlgn="auto" hangingPunct="1">
              <a:spcAft>
                <a:spcPts val="0"/>
              </a:spcAft>
              <a:defRPr/>
            </a:pPr>
            <a:r>
              <a:rPr lang="es-PE" sz="2400" i="1" dirty="0">
                <a:solidFill>
                  <a:srgbClr val="FFFFFF"/>
                </a:solidFill>
                <a:latin typeface="Georgia"/>
                <a:ea typeface="+mn-ea"/>
                <a:cs typeface="Georgia"/>
              </a:rPr>
              <a:t>Sin una MEL aprobada, los equipos inoperativos impedirán a la aeronave volar hasta que se reemplacen o reparen. </a:t>
            </a:r>
          </a:p>
        </p:txBody>
      </p:sp>
    </p:spTree>
    <p:extLst>
      <p:ext uri="{BB962C8B-B14F-4D97-AF65-F5344CB8AC3E}">
        <p14:creationId xmlns:p14="http://schemas.microsoft.com/office/powerpoint/2010/main" val="318569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746128" y="1409701"/>
            <a:ext cx="4589461" cy="5232400"/>
          </a:xfrm>
        </p:spPr>
        <p:txBody>
          <a:bodyPr rtlCol="0">
            <a:noAutofit/>
          </a:bodyPr>
          <a:lstStyle/>
          <a:p>
            <a:pPr marL="285750" indent="-285750" eaLnBrk="1" fontAlgn="auto" hangingPunct="1">
              <a:lnSpc>
                <a:spcPct val="100000"/>
              </a:lnSpc>
              <a:spcBef>
                <a:spcPts val="600"/>
              </a:spcBef>
              <a:spcAft>
                <a:spcPts val="600"/>
              </a:spcAft>
              <a:buFont typeface="Arial" panose="020B0604020202020204" pitchFamily="34" charset="0"/>
              <a:buChar char="•"/>
              <a:defRPr/>
            </a:pPr>
            <a:r>
              <a:rPr lang="es-PE" sz="2200" dirty="0">
                <a:ea typeface="+mn-ea"/>
              </a:rPr>
              <a:t>El organismo responsable del diseño de tipo de la aeronave conjuntamente con el  estado de diseño para dicho tipo de aeronave, desarrolla y publica una lista maestra de equipo mínimo (MMEL</a:t>
            </a:r>
            <a:r>
              <a:rPr lang="es-PE" sz="2200" dirty="0" smtClean="0">
                <a:ea typeface="+mn-ea"/>
              </a:rPr>
              <a:t>).</a:t>
            </a:r>
          </a:p>
          <a:p>
            <a:pPr marL="285750" indent="-285750" eaLnBrk="1" fontAlgn="auto" hangingPunct="1">
              <a:lnSpc>
                <a:spcPct val="100000"/>
              </a:lnSpc>
              <a:spcBef>
                <a:spcPts val="600"/>
              </a:spcBef>
              <a:spcAft>
                <a:spcPts val="600"/>
              </a:spcAft>
              <a:buFont typeface="Arial" panose="020B0604020202020204" pitchFamily="34" charset="0"/>
              <a:buChar char="•"/>
              <a:defRPr/>
            </a:pPr>
            <a:r>
              <a:rPr lang="es-PE" altLang="es-PE" sz="2200" dirty="0">
                <a:solidFill>
                  <a:srgbClr val="474747"/>
                </a:solidFill>
              </a:rPr>
              <a:t>La MMEL no incluye las partes y sistemas mayores de la aeronave que se consideran esenciales para vuelo y que evidentemente deben estar operativas al momento del despacho de la </a:t>
            </a:r>
            <a:r>
              <a:rPr lang="es-PE" altLang="es-PE" sz="2200" dirty="0" smtClean="0">
                <a:solidFill>
                  <a:srgbClr val="474747"/>
                </a:solidFill>
              </a:rPr>
              <a:t>aeronave.</a:t>
            </a:r>
            <a:endParaRPr lang="es-PE" sz="2200" dirty="0">
              <a:ea typeface="+mn-ea"/>
            </a:endParaRPr>
          </a:p>
          <a:p>
            <a:pPr eaLnBrk="1" fontAlgn="auto" hangingPunct="1">
              <a:lnSpc>
                <a:spcPct val="100000"/>
              </a:lnSpc>
              <a:spcBef>
                <a:spcPts val="600"/>
              </a:spcBef>
              <a:spcAft>
                <a:spcPts val="600"/>
              </a:spcAft>
              <a:defRPr/>
            </a:pPr>
            <a:endParaRPr lang="es-PE" sz="2200" dirty="0">
              <a:ea typeface="+mn-ea"/>
            </a:endParaRPr>
          </a:p>
        </p:txBody>
      </p:sp>
      <p:sp>
        <p:nvSpPr>
          <p:cNvPr id="41987" name="1 Título"/>
          <p:cNvSpPr>
            <a:spLocks noGrp="1"/>
          </p:cNvSpPr>
          <p:nvPr>
            <p:ph type="ctrTitle"/>
          </p:nvPr>
        </p:nvSpPr>
        <p:spPr>
          <a:xfrm>
            <a:off x="749300" y="73026"/>
            <a:ext cx="10998200" cy="1336675"/>
          </a:xfrm>
        </p:spPr>
        <p:txBody>
          <a:bodyPr anchor="ctr"/>
          <a:lstStyle/>
          <a:p>
            <a:pPr algn="just" eaLnBrk="1" hangingPunct="1"/>
            <a:r>
              <a:rPr lang="es-ES" altLang="es-PE" sz="3200" b="1" dirty="0">
                <a:solidFill>
                  <a:schemeClr val="accent4"/>
                </a:solidFill>
                <a:latin typeface="Arial" panose="020B0604020202020204" pitchFamily="34" charset="0"/>
                <a:cs typeface="Arial" panose="020B0604020202020204" pitchFamily="34" charset="0"/>
              </a:rPr>
              <a:t>Evaluación de la MEL</a:t>
            </a:r>
          </a:p>
        </p:txBody>
      </p:sp>
      <p:pic>
        <p:nvPicPr>
          <p:cNvPr id="8" name="Marcador de contenido 5"/>
          <p:cNvPicPr>
            <a:picLocks noChangeAspect="1"/>
          </p:cNvPicPr>
          <p:nvPr/>
        </p:nvPicPr>
        <p:blipFill>
          <a:blip r:embed="rId3">
            <a:extLst>
              <a:ext uri="{28A0092B-C50C-407E-A947-70E740481C1C}">
                <a14:useLocalDpi xmlns:a14="http://schemas.microsoft.com/office/drawing/2010/main" val="0"/>
              </a:ext>
            </a:extLst>
          </a:blip>
          <a:srcRect l="8188" t="-3207" r="9691" b="-4289"/>
          <a:stretch>
            <a:fillRect/>
          </a:stretch>
        </p:blipFill>
        <p:spPr bwMode="auto">
          <a:xfrm>
            <a:off x="5599113" y="1558925"/>
            <a:ext cx="643731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p:cNvSpPr/>
          <p:nvPr/>
        </p:nvSpPr>
        <p:spPr>
          <a:xfrm>
            <a:off x="5881689" y="3200401"/>
            <a:ext cx="668337" cy="18097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ES" sz="1800">
              <a:solidFill>
                <a:srgbClr val="FFFFFF"/>
              </a:solidFill>
              <a:latin typeface="Calibri"/>
            </a:endParaRPr>
          </a:p>
        </p:txBody>
      </p:sp>
      <p:sp>
        <p:nvSpPr>
          <p:cNvPr id="10" name="Rectángulo 7"/>
          <p:cNvSpPr/>
          <p:nvPr/>
        </p:nvSpPr>
        <p:spPr>
          <a:xfrm>
            <a:off x="7558088" y="5183188"/>
            <a:ext cx="696912" cy="2159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ES" sz="1800">
              <a:solidFill>
                <a:srgbClr val="FFFFFF"/>
              </a:solidFill>
              <a:latin typeface="Calibri"/>
            </a:endParaRPr>
          </a:p>
        </p:txBody>
      </p:sp>
      <p:sp>
        <p:nvSpPr>
          <p:cNvPr id="11" name="Elipse 8"/>
          <p:cNvSpPr/>
          <p:nvPr/>
        </p:nvSpPr>
        <p:spPr>
          <a:xfrm>
            <a:off x="5815014" y="1485901"/>
            <a:ext cx="1152525" cy="50482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ES" sz="1800">
              <a:solidFill>
                <a:srgbClr val="FFFFFF"/>
              </a:solidFill>
              <a:latin typeface="Calibri"/>
            </a:endParaRPr>
          </a:p>
        </p:txBody>
      </p:sp>
    </p:spTree>
    <p:extLst>
      <p:ext uri="{BB962C8B-B14F-4D97-AF65-F5344CB8AC3E}">
        <p14:creationId xmlns:p14="http://schemas.microsoft.com/office/powerpoint/2010/main" val="5105601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774700" y="1370012"/>
            <a:ext cx="5041900" cy="4967288"/>
          </a:xfrm>
        </p:spPr>
        <p:txBody>
          <a:bodyPr rtlCol="0">
            <a:noAutofit/>
          </a:bodyPr>
          <a:lstStyle/>
          <a:p>
            <a:pPr marL="292100" indent="-292100" algn="just" eaLnBrk="1" fontAlgn="auto" hangingPunct="1">
              <a:spcAft>
                <a:spcPts val="0"/>
              </a:spcAft>
              <a:buFont typeface="Arial" panose="020B0604020202020204" pitchFamily="34" charset="0"/>
              <a:buChar char="•"/>
              <a:defRPr/>
            </a:pPr>
            <a:r>
              <a:rPr lang="es-PE" sz="2200" dirty="0">
                <a:ea typeface="+mn-ea"/>
              </a:rPr>
              <a:t>Los solicitantes que deseen tener la opción de realizar el despacho de sus aeronaves con determinados equipos o sistemas inoperativos deben poseer una MEL </a:t>
            </a:r>
            <a:r>
              <a:rPr lang="es-PE" sz="2200" b="1" dirty="0">
                <a:solidFill>
                  <a:srgbClr val="C00000"/>
                </a:solidFill>
                <a:ea typeface="+mn-ea"/>
              </a:rPr>
              <a:t>aprobada por la AAC del Estado del explotador</a:t>
            </a:r>
            <a:r>
              <a:rPr lang="es-PE" sz="2200" dirty="0">
                <a:ea typeface="+mn-ea"/>
              </a:rPr>
              <a:t>.</a:t>
            </a:r>
          </a:p>
          <a:p>
            <a:pPr marL="292100" indent="-292100" algn="just" eaLnBrk="1" fontAlgn="auto" hangingPunct="1">
              <a:spcAft>
                <a:spcPts val="0"/>
              </a:spcAft>
              <a:buFont typeface="Arial" panose="020B0604020202020204" pitchFamily="34" charset="0"/>
              <a:buChar char="•"/>
              <a:defRPr/>
            </a:pPr>
            <a:r>
              <a:rPr lang="es-PE" sz="2200" dirty="0">
                <a:ea typeface="+mn-ea"/>
              </a:rPr>
              <a:t>Se debe emitir una MEL por cada una de sus aeronaves o grupo de ellas identificado por numero de serie, modelo y matricula.</a:t>
            </a:r>
          </a:p>
          <a:p>
            <a:pPr marL="457200" indent="-457200" algn="just" eaLnBrk="1" fontAlgn="auto" hangingPunct="1">
              <a:spcAft>
                <a:spcPts val="0"/>
              </a:spcAft>
              <a:buFont typeface="Arial" panose="020B0604020202020204" pitchFamily="34" charset="0"/>
              <a:buChar char="•"/>
              <a:defRPr/>
            </a:pPr>
            <a:endParaRPr lang="es-PE" sz="2200" dirty="0">
              <a:ea typeface="+mn-ea"/>
            </a:endParaRPr>
          </a:p>
        </p:txBody>
      </p:sp>
      <p:sp>
        <p:nvSpPr>
          <p:cNvPr id="43011" name="Title 5"/>
          <p:cNvSpPr>
            <a:spLocks noGrp="1"/>
          </p:cNvSpPr>
          <p:nvPr>
            <p:ph type="ctrTitle"/>
          </p:nvPr>
        </p:nvSpPr>
        <p:spPr>
          <a:xfrm>
            <a:off x="774700" y="73026"/>
            <a:ext cx="10629900" cy="1336675"/>
          </a:xfrm>
        </p:spPr>
        <p:txBody>
          <a:bodyPr anchor="ctr"/>
          <a:lstStyle/>
          <a:p>
            <a:pPr eaLnBrk="1" hangingPunct="1"/>
            <a:r>
              <a:rPr lang="es-PE" altLang="es-PE" sz="3200" b="1" dirty="0"/>
              <a:t>Evaluación de la MEL</a:t>
            </a:r>
          </a:p>
        </p:txBody>
      </p:sp>
      <p:pic>
        <p:nvPicPr>
          <p:cNvPr id="7"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4232" r="4232"/>
          <a:stretch>
            <a:fillRect/>
          </a:stretch>
        </p:blipFill>
        <p:spPr>
          <a:xfrm>
            <a:off x="6029325" y="1536700"/>
            <a:ext cx="5959475" cy="4521200"/>
          </a:xfrm>
        </p:spPr>
      </p:pic>
    </p:spTree>
    <p:extLst>
      <p:ext uri="{BB962C8B-B14F-4D97-AF65-F5344CB8AC3E}">
        <p14:creationId xmlns:p14="http://schemas.microsoft.com/office/powerpoint/2010/main" val="619784142"/>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2738" b="47780"/>
          <a:stretch/>
        </p:blipFill>
        <p:spPr>
          <a:xfrm>
            <a:off x="-4763" y="-6350"/>
            <a:ext cx="12196763" cy="6864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9"/>
          <p:cNvSpPr>
            <a:spLocks noGrp="1"/>
          </p:cNvSpPr>
          <p:nvPr>
            <p:ph type="body" sz="quarter" idx="19"/>
          </p:nvPr>
        </p:nvSpPr>
        <p:spPr>
          <a:xfrm>
            <a:off x="7035800" y="5156200"/>
            <a:ext cx="5016500" cy="1592264"/>
          </a:xfrm>
          <a:solidFill>
            <a:srgbClr val="0070C0"/>
          </a:solidFill>
        </p:spPr>
        <p:txBody>
          <a:bodyPr rtlCol="0" anchor="ctr">
            <a:noAutofit/>
          </a:bodyPr>
          <a:lstStyle/>
          <a:p>
            <a:pPr marL="228600" lvl="1" algn="just" eaLnBrk="1" fontAlgn="auto" hangingPunct="1">
              <a:spcAft>
                <a:spcPts val="0"/>
              </a:spcAft>
              <a:defRPr/>
            </a:pPr>
            <a:r>
              <a:rPr lang="es-PE" sz="2400" i="1" dirty="0">
                <a:solidFill>
                  <a:srgbClr val="FFFFFF"/>
                </a:solidFill>
                <a:latin typeface="Georgia"/>
                <a:ea typeface="+mn-ea"/>
                <a:cs typeface="Georgia"/>
              </a:rPr>
              <a:t>La MMEL no puede ser utilizada como una MEL para realizar despachos con equipos o sistemas inoperativos.</a:t>
            </a:r>
          </a:p>
        </p:txBody>
      </p:sp>
    </p:spTree>
    <p:extLst>
      <p:ext uri="{BB962C8B-B14F-4D97-AF65-F5344CB8AC3E}">
        <p14:creationId xmlns:p14="http://schemas.microsoft.com/office/powerpoint/2010/main" val="16972970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6249</TotalTime>
  <Words>3372</Words>
  <Application>Microsoft Office PowerPoint</Application>
  <PresentationFormat>Widescreen</PresentationFormat>
  <Paragraphs>405</Paragraphs>
  <Slides>38</Slides>
  <Notes>36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맑은 고딕</vt:lpstr>
      <vt:lpstr>Arial</vt:lpstr>
      <vt:lpstr>Arial Narrow</vt:lpstr>
      <vt:lpstr>Avenir Roman</vt:lpstr>
      <vt:lpstr>Bebas Neue</vt:lpstr>
      <vt:lpstr>Calibri</vt:lpstr>
      <vt:lpstr>Calibri Light</vt:lpstr>
      <vt:lpstr>Georgia</vt:lpstr>
      <vt:lpstr>Helvetica</vt:lpstr>
      <vt:lpstr>Open Sans</vt:lpstr>
      <vt:lpstr>Roboto Condensed Regular</vt:lpstr>
      <vt:lpstr>Times New Roman</vt:lpstr>
      <vt:lpstr>Office Theme</vt:lpstr>
      <vt:lpstr>1_Office Theme</vt:lpstr>
      <vt:lpstr>PowerPoint Presentation</vt:lpstr>
      <vt:lpstr>PowerPoint Presentation</vt:lpstr>
      <vt:lpstr>Alcance</vt:lpstr>
      <vt:lpstr>PowerPoint Presentation</vt:lpstr>
      <vt:lpstr>PowerPoint Presentation</vt:lpstr>
      <vt:lpstr>PowerPoint Presentation</vt:lpstr>
      <vt:lpstr>Evaluación de la MEL</vt:lpstr>
      <vt:lpstr>Evaluación de la MEL</vt:lpstr>
      <vt:lpstr>PowerPoint Presentation</vt:lpstr>
      <vt:lpstr>Evaluación de la MEL</vt:lpstr>
      <vt:lpstr>Evaluación de la MEL</vt:lpstr>
      <vt:lpstr>Ítems listados en la lista de equipo mínimo (MEL)</vt:lpstr>
      <vt:lpstr>PowerPoint Presentation</vt:lpstr>
      <vt:lpstr>PowerPoint Presentation</vt:lpstr>
      <vt:lpstr>Ítems de control administrativo</vt:lpstr>
      <vt:lpstr>PowerPoint Presentation</vt:lpstr>
      <vt:lpstr>PowerPoint Presentation</vt:lpstr>
      <vt:lpstr>PowerPoint Presentation</vt:lpstr>
      <vt:lpstr>Día de descubrimiento</vt:lpstr>
      <vt:lpstr>PowerPoint Presentation</vt:lpstr>
      <vt:lpstr>Aprobación para una flota</vt:lpstr>
      <vt:lpstr>Conflicto con otra documentación aprobada por la AAC del Estado de matrícula</vt:lpstr>
      <vt:lpstr>Estado de matrícula diferente al Estado del explotador</vt:lpstr>
      <vt:lpstr>Programa de gestión de la MEL</vt:lpstr>
      <vt:lpstr>Programa de gestión de la MEL</vt:lpstr>
      <vt:lpstr>Extensión de autorización continua simple</vt:lpstr>
      <vt:lpstr>PowerPoint Presentation</vt:lpstr>
      <vt:lpstr>Extensión de autorización continua simple</vt:lpstr>
      <vt:lpstr>PowerPoint Presentation</vt:lpstr>
      <vt:lpstr>Extensión de autorización continua simple</vt:lpstr>
      <vt:lpstr>Extensión de autorización continua simple</vt:lpstr>
      <vt:lpstr>Conducción de operaciones con ítems inoperativos</vt:lpstr>
      <vt:lpstr>Esquema del formato de la MEL</vt:lpstr>
      <vt:lpstr>Lista de verificación</vt:lpstr>
      <vt:lpstr>Lista de verificación</vt:lpstr>
      <vt:lpstr>Resultado de la evaluación de la MEL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382</cp:revision>
  <dcterms:created xsi:type="dcterms:W3CDTF">2015-06-21T09:01:45Z</dcterms:created>
  <dcterms:modified xsi:type="dcterms:W3CDTF">2019-07-15T19:28:04Z</dcterms:modified>
</cp:coreProperties>
</file>