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8" r:id="rId2"/>
  </p:sldMasterIdLst>
  <p:notesMasterIdLst>
    <p:notesMasterId r:id="rId21"/>
  </p:notesMasterIdLst>
  <p:handoutMasterIdLst>
    <p:handoutMasterId r:id="rId22"/>
  </p:handoutMasterIdLst>
  <p:sldIdLst>
    <p:sldId id="257" r:id="rId3"/>
    <p:sldId id="465" r:id="rId4"/>
    <p:sldId id="466" r:id="rId5"/>
    <p:sldId id="467" r:id="rId6"/>
    <p:sldId id="468" r:id="rId7"/>
    <p:sldId id="469" r:id="rId8"/>
    <p:sldId id="470" r:id="rId9"/>
    <p:sldId id="471" r:id="rId10"/>
    <p:sldId id="472" r:id="rId11"/>
    <p:sldId id="473" r:id="rId12"/>
    <p:sldId id="474" r:id="rId13"/>
    <p:sldId id="475" r:id="rId14"/>
    <p:sldId id="476" r:id="rId15"/>
    <p:sldId id="477" r:id="rId16"/>
    <p:sldId id="478" r:id="rId17"/>
    <p:sldId id="479" r:id="rId18"/>
    <p:sldId id="482" r:id="rId19"/>
    <p:sldId id="480" r:id="rId20"/>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7F3D43"/>
    <a:srgbClr val="FFCE33"/>
    <a:srgbClr val="774F27"/>
    <a:srgbClr val="9BBB59"/>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847" autoAdjust="0"/>
    <p:restoredTop sz="92670" autoAdjust="0"/>
  </p:normalViewPr>
  <p:slideViewPr>
    <p:cSldViewPr snapToGrid="0">
      <p:cViewPr varScale="1">
        <p:scale>
          <a:sx n="35" d="100"/>
          <a:sy n="35" d="100"/>
        </p:scale>
        <p:origin x="53" y="1018"/>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15/07/2019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15/07/2019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Objetivo</a:t>
            </a:r>
          </a:p>
          <a:p>
            <a:endParaRPr lang="es-PE" dirty="0" smtClean="0"/>
          </a:p>
          <a:p>
            <a:r>
              <a:rPr lang="es-PE" dirty="0" smtClean="0"/>
              <a:t>1.1.	El objetivo de este capítulo es proporcionar orientación al inspector de aeronavegabilidad para realizar una inspección en rampa de una aeronave y evaluar la operación de un explotador de servicios aéreos, mientras la aeronave se encuentra en tierra.</a:t>
            </a:r>
          </a:p>
          <a:p>
            <a:endParaRPr lang="es-PE" dirty="0" smtClean="0"/>
          </a:p>
          <a:p>
            <a:r>
              <a:rPr lang="es-PE" dirty="0" smtClean="0"/>
              <a:t>1.2.	La inspección en rampa es un método eficaz para evaluar a un explotador de servicios aéreos para preparar la aeronave y la tripulación de vuelo antes del vuelo. También, cuando una inspección en rampa es conducida después de completar un vuelo, es un método eficaz para determinar si la aeronave y la tripulación de vuelo fueron adecuadamente preparados para el vuelo, así como la evaluación de la tripulación después del vuelo y los procedimientos que sigue el personal de tierra al arribo de la aeronave.</a:t>
            </a:r>
          </a:p>
          <a:p>
            <a:endParaRPr lang="es-PE" dirty="0" smtClean="0"/>
          </a:p>
          <a:p>
            <a:r>
              <a:rPr lang="es-PE" dirty="0" smtClean="0"/>
              <a:t>1.3.	La inspección en rampa permite a los IA observar y evaluar los métodos rutinarios y procedimientos utilizados por el personal del explotador de servicios aéreos durante el periodo anterior o posterior a un vuelo y determinar si se vienen cumpliendo los reglamentos y prácticas de operación con la seguridad operacional del caso.</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626958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rabicPeriod" startAt="5"/>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Listas de verificación</a:t>
            </a:r>
          </a:p>
          <a:p>
            <a:pPr marL="228600" marR="0" lvl="0" indent="-228600" algn="just" defTabSz="457200" rtl="0" eaLnBrk="1" fontAlgn="auto" latinLnBrk="0" hangingPunct="1">
              <a:lnSpc>
                <a:spcPct val="100000"/>
              </a:lnSpc>
              <a:spcBef>
                <a:spcPts val="0"/>
              </a:spcBef>
              <a:spcAft>
                <a:spcPts val="0"/>
              </a:spcAft>
              <a:buClrTx/>
              <a:buSzTx/>
              <a:buFontTx/>
              <a:buAutoNum type="arabicPeriod" startAt="5"/>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5.1	Cada inspector deberá utilizar la lista de verificación LV121/135-II-23-MIA referenciada en el Apéndice “B” del MIA  - Inspección en rampa de un Explotador. Para realizar una inspección en rampa de aeronaves del Estado de matrícula o extranjeras se utilizará la lista de verificación que se encuentra en el Apéndice C del manual de procedimientos del programa de intercambio de datos de inspecciones de seguridad en rampa (IDISR).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2796620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Sección 2 – Procedimientos</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Introducción</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inspector para realizar una inspección en rampa debe estar familiarizado con lo especificado en la Sección 3, procedimientos de inspección del manual de procedimientos del programa de intercambio de datos de inspecciones de seguridad en rampa (IDISR). Adicionalmente se debe determinar el indicador de riesgo (IdR) a los valores predefinidos de acuerdo al estado de implantación de cada requisito reglamentario, si bien es cierto que el Explotador debe demostrar  el cumplimiento de los requisitos reglamentario de manera satisfactoria; lo que le dará un indicador de riesgo (IdR) bajo (0), esta valoración se empleará para priorizar las inspecciones de la vigilancia posterior a la certificación.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None/>
            </a:pPr>
            <a:endParaRPr lang="es-PE" dirty="0" smtClean="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24468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Sección 2 – Procedimientos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eriod" startAt="2"/>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Inspección en plataforma de un Explotador</a:t>
            </a:r>
          </a:p>
          <a:p>
            <a:pPr marL="228600" marR="0" lvl="0" indent="-228600" algn="just" defTabSz="457200" rtl="0" eaLnBrk="1" fontAlgn="auto" latinLnBrk="0" hangingPunct="1">
              <a:lnSpc>
                <a:spcPct val="100000"/>
              </a:lnSpc>
              <a:spcBef>
                <a:spcPts val="0"/>
              </a:spcBef>
              <a:spcAft>
                <a:spcPts val="0"/>
              </a:spcAft>
              <a:buClrTx/>
              <a:buSzTx/>
              <a:buFontTx/>
              <a:buAutoNum type="arabicPeriod" startAt="2"/>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Para una inspección en rampa deberá verificarse los siguientes aspectos: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	Inspección.- El inspector debe verificar que la aeronave y componentes de la aeronave estén en condiciones aeronavegables. Asimismo, debe verificarse que si se encuentran constataciones no detectadas por el explotador de servicios aéreos y que afectan a la seguridad operacional, sean corregidas antes de iniciar el siguiente vuelo.  El detalle de los aspectos  a verificar se encuentran en los Ítems 121/135-II-23-1 y 121/135-II-23-2 de la Lista de verificación  LV 121/135-II-23-MIA.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14</a:t>
            </a:fld>
            <a:endParaRPr lang="id-ID"/>
          </a:p>
        </p:txBody>
      </p:sp>
    </p:spTree>
    <p:extLst>
      <p:ext uri="{BB962C8B-B14F-4D97-AF65-F5344CB8AC3E}">
        <p14:creationId xmlns:p14="http://schemas.microsoft.com/office/powerpoint/2010/main" val="271606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Sección 2 – Procedimientos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eriod" startAt="3"/>
              <a:tabLst/>
              <a:defRPr/>
            </a:pPr>
            <a:r>
              <a:rPr lang="es-PE" b="1" dirty="0" smtClean="0"/>
              <a:t>Resultado</a:t>
            </a:r>
          </a:p>
          <a:p>
            <a:pPr marL="228600" marR="0" lvl="0" indent="-228600" algn="just" defTabSz="457200" rtl="0" eaLnBrk="1" fontAlgn="auto" latinLnBrk="0" hangingPunct="1">
              <a:lnSpc>
                <a:spcPct val="100000"/>
              </a:lnSpc>
              <a:spcBef>
                <a:spcPts val="0"/>
              </a:spcBef>
              <a:spcAft>
                <a:spcPts val="0"/>
              </a:spcAft>
              <a:buClrTx/>
              <a:buSzTx/>
              <a:buFontTx/>
              <a:buAutoNum type="arabicPeriod" startAt="3"/>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3.1	Los resultados obtenidos de la inspección en rampa, quedarán reflejados en la Lista de verificación LV 121/135-II-23-MIA – Inspección en rampa del explotador de servicios aéreos.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3.2	En caso de detectarse constataciones junto con la definición del indicador de riesgo del resultado de la inspección del cumplimiento de los requisitos reglamentarios que afecten la seguridad operacional, éstas serán comunicadas al explotador de servicios aéreos a fin de que tome acción inmediata y posteriormente se enviará el documento oficial de la AAC, a fin de que se tomen las acciones correctivas necesarias.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3.3	En base al análisis de las constataciones encontradas, se podrá incrementar o disminuir la </a:t>
            </a:r>
            <a:r>
              <a:rPr lang="es-PE" dirty="0" err="1" smtClean="0"/>
              <a:t>period</a:t>
            </a: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15</a:t>
            </a:fld>
            <a:endParaRPr lang="id-ID"/>
          </a:p>
        </p:txBody>
      </p:sp>
    </p:spTree>
    <p:extLst>
      <p:ext uri="{BB962C8B-B14F-4D97-AF65-F5344CB8AC3E}">
        <p14:creationId xmlns:p14="http://schemas.microsoft.com/office/powerpoint/2010/main" val="97087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Sección 2 – Procedimientos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eriod" startAt="3"/>
              <a:tabLst/>
              <a:defRPr/>
            </a:pPr>
            <a:r>
              <a:rPr lang="es-PE" b="1" dirty="0" smtClean="0"/>
              <a:t>Resultado</a:t>
            </a:r>
          </a:p>
          <a:p>
            <a:pPr marL="228600" marR="0" lvl="0" indent="-228600" algn="just" defTabSz="457200" rtl="0" eaLnBrk="1" fontAlgn="auto" latinLnBrk="0" hangingPunct="1">
              <a:lnSpc>
                <a:spcPct val="100000"/>
              </a:lnSpc>
              <a:spcBef>
                <a:spcPts val="0"/>
              </a:spcBef>
              <a:spcAft>
                <a:spcPts val="0"/>
              </a:spcAft>
              <a:buClrTx/>
              <a:buSzTx/>
              <a:buFontTx/>
              <a:buAutoNum type="arabicPeriod" startAt="3"/>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3.1	Los resultados obtenidos de la inspección en rampa, quedarán reflejados en la Lista de verificación LV 121/135-II-23-MIA – Inspección en rampa del explotador de servicios aéreos.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3.2	En caso de detectarse constataciones junto con la definición del indicador de riesgo del resultado de la inspección del cumplimiento de los requisitos reglamentarios que afecten la seguridad operacional, éstas serán comunicadas al explotador de servicios aéreos a fin de que tome acción inmediata y posteriormente se enviará el documento oficial de la AAC, a fin de que se tomen las acciones correctivas necesarias.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3.3	En base al análisis de las constataciones encontradas, se podrá incrementar o disminuir la </a:t>
            </a:r>
            <a:r>
              <a:rPr lang="es-PE" dirty="0" err="1" smtClean="0"/>
              <a:t>period</a:t>
            </a: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28777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Objetivo</a:t>
            </a:r>
          </a:p>
          <a:p>
            <a:endParaRPr lang="es-PE" dirty="0" smtClean="0"/>
          </a:p>
          <a:p>
            <a:r>
              <a:rPr lang="es-PE" dirty="0" smtClean="0"/>
              <a:t>1.1.	El objetivo de este capítulo es proporcionar orientación al inspector de aeronavegabilidad para realizar una inspección en rampa de una aeronave y evaluar la operación de un explotador de servicios aéreos, mientras la aeronave se encuentra en tierra.</a:t>
            </a:r>
          </a:p>
          <a:p>
            <a:endParaRPr lang="es-PE" dirty="0" smtClean="0"/>
          </a:p>
          <a:p>
            <a:r>
              <a:rPr lang="es-PE" dirty="0" smtClean="0"/>
              <a:t>1.2.	La inspección en rampa es un método eficaz para evaluar a un explotador de servicios aéreos para preparar la aeronave y la tripulación de vuelo antes del vuelo. También, cuando una inspección en rampa es conducida después de completar un vuelo, es un método eficaz para determinar si la aeronave y la tripulación de vuelo fueron adecuadamente preparados para el vuelo, así como la evaluación de la tripulación después del vuelo y los procedimientos que sigue el personal de tierra al arribo de la aeronave.</a:t>
            </a:r>
          </a:p>
          <a:p>
            <a:endParaRPr lang="es-PE" dirty="0" smtClean="0"/>
          </a:p>
          <a:p>
            <a:r>
              <a:rPr lang="es-PE" dirty="0" smtClean="0"/>
              <a:t>1.3.	La inspección en rampa permite a los IA observar y evaluar los métodos rutinarios y procedimientos utilizados por el personal del explotador de servicios aéreos durante el periodo anterior o posterior a un vuelo y determinar si se vienen cumpliendo los reglamentos y prácticas de operación con la seguridad operacional del caso.</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a:t>
            </a:fld>
            <a:endParaRPr lang="id-ID"/>
          </a:p>
        </p:txBody>
      </p:sp>
    </p:spTree>
    <p:extLst>
      <p:ext uri="{BB962C8B-B14F-4D97-AF65-F5344CB8AC3E}">
        <p14:creationId xmlns:p14="http://schemas.microsoft.com/office/powerpoint/2010/main" val="395452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2"/>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Alcance</a:t>
            </a:r>
          </a:p>
          <a:p>
            <a:pPr marL="228600" marR="0" lvl="0" indent="-228600" algn="l" defTabSz="457200" rtl="0" eaLnBrk="1" fontAlgn="auto" latinLnBrk="0" hangingPunct="1">
              <a:lnSpc>
                <a:spcPct val="100000"/>
              </a:lnSpc>
              <a:spcBef>
                <a:spcPts val="0"/>
              </a:spcBef>
              <a:spcAft>
                <a:spcPts val="0"/>
              </a:spcAft>
              <a:buClrTx/>
              <a:buSzTx/>
              <a:buFontTx/>
              <a:buAutoNum type="arabicPeriod" startAt="2"/>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	El alcance está orientado a establecer los procedimientos y aspectos necesarios para realizar una inspección en rampa de una aeronave de un Explotador. Adicionalmente determinar el indicador de riesgo (IdR) de acuerdo al estado de implantación de cada requisito reglamentario a los valores pre definidos, de acuerdo a lo siguiente: Alto (2), Medio (1),  Bajo (0). Estos valores estarán descritos en la casilla 13 de la lista de verificación, según sean seleccionados.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98161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Generalidades</a:t>
            </a:r>
          </a:p>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3.1	Cuando los inspectores de aeronavegabilidad de la AAC no hayan recibido instrucción en los sistemas de la aeronave, es importante que estos inspectores se familiaricen con el tipo de la aeronave antes de realizar la inspección. Esto puede lograrse a través de la instrucción práctica en el puesto  del trabajo (OJT).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Para realizar esta tarea el inspector debe estar expresamente autorizado por la AAC.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6</a:t>
            </a:fld>
            <a:endParaRPr lang="id-ID"/>
          </a:p>
        </p:txBody>
      </p:sp>
    </p:spTree>
    <p:extLst>
      <p:ext uri="{BB962C8B-B14F-4D97-AF65-F5344CB8AC3E}">
        <p14:creationId xmlns:p14="http://schemas.microsoft.com/office/powerpoint/2010/main" val="307363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Generalidades</a:t>
            </a:r>
          </a:p>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	Muchas aeronaves tienen menos de una hora de tiempo en tierra, por lo tanto las actividades deben realizarse en un tiempo que no ocasionen demoras o interfieran con el abordaje o des-embarque de los pasajeros o impedir el servicio en la aeronave. Para asegurarse que la inspección se cumpla adecuadamente, se recomienda que dos o tres inspectores cumplan esta tarea en la parte externa e interna de la aeronave y que exista una coordinación previa con el explotador.</a:t>
            </a: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7</a:t>
            </a:fld>
            <a:endParaRPr lang="id-ID"/>
          </a:p>
        </p:txBody>
      </p:sp>
    </p:spTree>
    <p:extLst>
      <p:ext uri="{BB962C8B-B14F-4D97-AF65-F5344CB8AC3E}">
        <p14:creationId xmlns:p14="http://schemas.microsoft.com/office/powerpoint/2010/main" val="254641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Generalidades</a:t>
            </a:r>
          </a:p>
          <a:p>
            <a:pPr marL="0" indent="0">
              <a:buNone/>
            </a:pPr>
            <a:endParaRPr lang="es-PE" dirty="0" smtClean="0"/>
          </a:p>
          <a:p>
            <a:pPr marL="0" indent="0">
              <a:buNone/>
            </a:pPr>
            <a:r>
              <a:rPr lang="es-PE" dirty="0" smtClean="0"/>
              <a:t>3.4	Los inspectores de aeronavegabilidad tienen distintos grados y tipos de pericias. Cuando un inspector necesita una guía o información adicional sobre sistemas o tipos de operaciones, puede coordinar la tarea con el personal de la AAC experimentado en la especialidad.</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90085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Generalidades</a:t>
            </a:r>
          </a:p>
          <a:p>
            <a:pPr marL="0" indent="0">
              <a:buNone/>
            </a:pPr>
            <a:endParaRPr lang="es-PE" dirty="0" smtClean="0"/>
          </a:p>
          <a:p>
            <a:pPr marL="0" indent="0">
              <a:buNone/>
            </a:pPr>
            <a:r>
              <a:rPr lang="es-PE" dirty="0" smtClean="0"/>
              <a:t>3.4	Los inspectores de aeronavegabilidad tienen distintos grados y tipos de pericias. Cuando un inspector necesita una guía o información adicional sobre sistemas o tipos de operaciones, puede coordinar la tarea con el personal de la AAC experimentado en la especialidad.</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127177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Generalidades</a:t>
            </a:r>
          </a:p>
          <a:p>
            <a:pPr marL="0" indent="0">
              <a:buNone/>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3.6	Cuando se realice una inspección en rampa, es obligatorio el uso de las credenciales de identificación por parte de los IAs, </a:t>
            </a:r>
          </a:p>
          <a:p>
            <a:pPr marL="0" indent="0">
              <a:buNone/>
            </a:pPr>
            <a:endParaRPr lang="es-PE" dirty="0" smtClean="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280553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4"/>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Análisis de antecedentes y documentación relacionada</a:t>
            </a:r>
          </a:p>
          <a:p>
            <a:pPr marL="228600" marR="0" lvl="0" indent="-228600" algn="l" defTabSz="457200" rtl="0" eaLnBrk="1" fontAlgn="auto" latinLnBrk="0" hangingPunct="1">
              <a:lnSpc>
                <a:spcPct val="100000"/>
              </a:lnSpc>
              <a:spcBef>
                <a:spcPts val="0"/>
              </a:spcBef>
              <a:spcAft>
                <a:spcPts val="0"/>
              </a:spcAft>
              <a:buClrTx/>
              <a:buSzTx/>
              <a:buFontTx/>
              <a:buAutoNum type="arabicPeriod" startAt="4"/>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	Aspectos como los que a continuación se detallan, se deben considerar por el inspector antes de iniciar el proceso de inspección en rampa: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Revisión de los requisitos indicados en el reglamento vigente que permitieron la certificación del explotador de servicios aéreos; </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conocimiento de los requisitos que establecen esta vigilancia;</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revisión de los reportes previos a la inspección correspondiente y otros documentos que deben ser revisados para determinar si existen reportes abiertos o si cualquier área identificada requiere especial atención; y</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revisión de este capítulo del MIA y lo relacionado al manual de control de mantenimiento (MCM).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21562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
            <a:ext cx="12192000" cy="4272000"/>
          </a:xfrm>
        </p:spPr>
        <p:txBody>
          <a:bodyPr/>
          <a:lstStyle/>
          <a:p>
            <a:endParaRPr lang="id-ID"/>
          </a:p>
        </p:txBody>
      </p:sp>
      <p:sp>
        <p:nvSpPr>
          <p:cNvPr id="47"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3465162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92739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p:cNvGrpSpPr/>
          <p:nvPr userDrawn="1"/>
        </p:nvGrpSpPr>
        <p:grpSpPr>
          <a:xfrm>
            <a:off x="317501" y="453287"/>
            <a:ext cx="330732" cy="398189"/>
            <a:chOff x="7767638" y="2651126"/>
            <a:chExt cx="560388" cy="674686"/>
          </a:xfrm>
        </p:grpSpPr>
        <p:sp>
          <p:nvSpPr>
            <p:cNvPr id="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539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2912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0007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39782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p:cNvGrpSpPr/>
          <p:nvPr userDrawn="1"/>
        </p:nvGrpSpPr>
        <p:grpSpPr>
          <a:xfrm>
            <a:off x="317501" y="453287"/>
            <a:ext cx="330732" cy="398189"/>
            <a:chOff x="7767638" y="2651126"/>
            <a:chExt cx="560388" cy="674686"/>
          </a:xfrm>
        </p:grpSpPr>
        <p:sp>
          <p:nvSpPr>
            <p:cNvPr id="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21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8148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33900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2360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95496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79228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645467689"/>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15/07/2019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15/07/2019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grpSp>
        <p:nvGrpSpPr>
          <p:cNvPr id="6" name="Group 5"/>
          <p:cNvGrpSpPr/>
          <p:nvPr userDrawn="1"/>
        </p:nvGrpSpPr>
        <p:grpSpPr>
          <a:xfrm>
            <a:off x="346076" y="365125"/>
            <a:ext cx="330732" cy="398189"/>
            <a:chOff x="7767638" y="2651126"/>
            <a:chExt cx="560388" cy="674686"/>
          </a:xfrm>
        </p:grpSpPr>
        <p:sp>
          <p:nvSpPr>
            <p:cNvPr id="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2345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15/07/2019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grpSp>
        <p:nvGrpSpPr>
          <p:cNvPr id="8" name="Group 7"/>
          <p:cNvGrpSpPr/>
          <p:nvPr userDrawn="1"/>
        </p:nvGrpSpPr>
        <p:grpSpPr>
          <a:xfrm>
            <a:off x="263259" y="457200"/>
            <a:ext cx="330732" cy="398189"/>
            <a:chOff x="7767638" y="2651126"/>
            <a:chExt cx="560388" cy="674686"/>
          </a:xfrm>
        </p:grpSpPr>
        <p:sp>
          <p:nvSpPr>
            <p:cNvPr id="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93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15/07/2019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4467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ortallogin.icao.int/"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5"/>
          <p:cNvSpPr>
            <a:spLocks/>
          </p:cNvSpPr>
          <p:nvPr/>
        </p:nvSpPr>
        <p:spPr bwMode="auto">
          <a:xfrm>
            <a:off x="-152400"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alpha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6"/>
          <p:cNvSpPr>
            <a:spLocks/>
          </p:cNvSpPr>
          <p:nvPr/>
        </p:nvSpPr>
        <p:spPr bwMode="auto">
          <a:xfrm>
            <a:off x="-152400"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5"/>
          <p:cNvSpPr>
            <a:spLocks/>
          </p:cNvSpPr>
          <p:nvPr/>
        </p:nvSpPr>
        <p:spPr bwMode="auto">
          <a:xfrm>
            <a:off x="2172024"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6"/>
          <p:cNvSpPr>
            <a:spLocks/>
          </p:cNvSpPr>
          <p:nvPr/>
        </p:nvSpPr>
        <p:spPr bwMode="auto">
          <a:xfrm>
            <a:off x="2172024"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Title 236"/>
          <p:cNvSpPr txBox="1">
            <a:spLocks/>
          </p:cNvSpPr>
          <p:nvPr/>
        </p:nvSpPr>
        <p:spPr>
          <a:xfrm>
            <a:off x="7665141" y="899579"/>
            <a:ext cx="4182364" cy="978729"/>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smtClean="0">
                <a:ln>
                  <a:noFill/>
                </a:ln>
                <a:solidFill>
                  <a:srgbClr val="E7E6E6"/>
                </a:solidFill>
                <a:effectLst/>
                <a:uLnTx/>
                <a:uFillTx/>
                <a:latin typeface="Calibri Light" panose="020F0302020204030204"/>
                <a:ea typeface="+mj-ea"/>
                <a:cs typeface="+mj-cs"/>
              </a:rPr>
              <a:t>Módulo  </a:t>
            </a:r>
            <a:r>
              <a:rPr lang="es-PE" sz="3200" b="1" smtClean="0">
                <a:solidFill>
                  <a:srgbClr val="E7E6E6"/>
                </a:solidFill>
                <a:latin typeface="Calibri Light" panose="020F0302020204030204"/>
              </a:rPr>
              <a:t>31</a:t>
            </a:r>
            <a:r>
              <a:rPr kumimoji="0" lang="es-PE" sz="3200" b="1" i="0" u="none" strike="noStrike" kern="1200" cap="none" spc="0" normalizeH="0" baseline="0" noProof="0" smtClean="0">
                <a:ln>
                  <a:noFill/>
                </a:ln>
                <a:solidFill>
                  <a:srgbClr val="E7E6E6"/>
                </a:solidFill>
                <a:effectLst/>
                <a:uLnTx/>
                <a:uFillTx/>
                <a:latin typeface="Calibri Light" panose="020F0302020204030204"/>
                <a:ea typeface="+mj-ea"/>
                <a:cs typeface="+mj-cs"/>
              </a:rPr>
              <a:t> </a:t>
            </a:r>
            <a:r>
              <a:rPr kumimoji="0" lang="es-PE" sz="3200" b="1" i="0" u="none" strike="noStrike" kern="1200" cap="none" spc="0" normalizeH="0" baseline="0" noProof="0" dirty="0" smtClean="0">
                <a:ln>
                  <a:noFill/>
                </a:ln>
                <a:solidFill>
                  <a:srgbClr val="E7E6E6"/>
                </a:solidFill>
                <a:effectLst/>
                <a:uLnTx/>
                <a:uFillTx/>
                <a:latin typeface="Calibri Light" panose="020F0302020204030204"/>
                <a:ea typeface="+mj-ea"/>
                <a:cs typeface="+mj-cs"/>
              </a:rPr>
              <a:t>– Inspección interior y exterior</a:t>
            </a:r>
            <a:endParaRPr kumimoji="0" lang="es-PE" sz="3200" b="1" i="0" u="none" strike="noStrike" kern="1200" cap="none" spc="0" normalizeH="0" baseline="0" noProof="0" dirty="0">
              <a:ln>
                <a:noFill/>
              </a:ln>
              <a:solidFill>
                <a:srgbClr val="E7E6E6"/>
              </a:solidFill>
              <a:effectLst/>
              <a:uLnTx/>
              <a:uFillTx/>
              <a:latin typeface="Calibri Light" panose="020F0302020204030204"/>
              <a:ea typeface="+mj-ea"/>
              <a:cs typeface="+mj-cs"/>
            </a:endParaRPr>
          </a:p>
        </p:txBody>
      </p:sp>
      <p:sp>
        <p:nvSpPr>
          <p:cNvPr id="10" name="Title 236"/>
          <p:cNvSpPr txBox="1">
            <a:spLocks/>
          </p:cNvSpPr>
          <p:nvPr/>
        </p:nvSpPr>
        <p:spPr>
          <a:xfrm rot="18883833">
            <a:off x="982334" y="3408802"/>
            <a:ext cx="6075064" cy="150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smtClean="0">
                <a:solidFill>
                  <a:schemeClr val="bg2"/>
                </a:solidFill>
              </a:rPr>
              <a:t>Curso GSI AIR</a:t>
            </a:r>
            <a:endParaRPr lang="es-PE" sz="5400" b="1" dirty="0">
              <a:solidFill>
                <a:schemeClr val="bg2"/>
              </a:solidFill>
            </a:endParaRPr>
          </a:p>
        </p:txBody>
      </p:sp>
      <p:sp>
        <p:nvSpPr>
          <p:cNvPr id="11" name="Title 236"/>
          <p:cNvSpPr txBox="1">
            <a:spLocks/>
          </p:cNvSpPr>
          <p:nvPr/>
        </p:nvSpPr>
        <p:spPr>
          <a:xfrm rot="18883833">
            <a:off x="2352309" y="4532671"/>
            <a:ext cx="4665693" cy="7841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000" dirty="0" smtClean="0">
                <a:solidFill>
                  <a:schemeClr val="bg2"/>
                </a:solidFill>
              </a:rPr>
              <a:t>Chile - 2019</a:t>
            </a:r>
            <a:endParaRPr lang="es-PE" sz="5000" dirty="0">
              <a:solidFill>
                <a:schemeClr val="bg2"/>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056" y="4033126"/>
            <a:ext cx="2514600" cy="2000250"/>
          </a:xfrm>
          <a:prstGeom prst="rect">
            <a:avLst/>
          </a:prstGeom>
        </p:spPr>
      </p:pic>
    </p:spTree>
    <p:extLst>
      <p:ext uri="{BB962C8B-B14F-4D97-AF65-F5344CB8AC3E}">
        <p14:creationId xmlns:p14="http://schemas.microsoft.com/office/powerpoint/2010/main" val="25987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798" b="6798"/>
          <a:stretch>
            <a:fillRect/>
          </a:stretch>
        </p:blipFill>
        <p:spPr>
          <a:xfrm>
            <a:off x="0" y="0"/>
            <a:ext cx="12192000" cy="6858000"/>
          </a:xfrm>
        </p:spPr>
      </p:pic>
      <p:sp>
        <p:nvSpPr>
          <p:cNvPr id="3" name="Rectangle 2"/>
          <p:cNvSpPr/>
          <p:nvPr/>
        </p:nvSpPr>
        <p:spPr>
          <a:xfrm>
            <a:off x="5535828" y="4596714"/>
            <a:ext cx="6544550" cy="21497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lvl="1" algn="just" defTabSz="457200">
              <a:spcBef>
                <a:spcPts val="600"/>
              </a:spcBef>
              <a:spcAft>
                <a:spcPts val="600"/>
              </a:spcAft>
            </a:pPr>
            <a:r>
              <a:rPr lang="es-PE" sz="2800" i="1" dirty="0">
                <a:solidFill>
                  <a:srgbClr val="FFFFFF"/>
                </a:solidFill>
                <a:latin typeface="Georgia"/>
                <a:cs typeface="Georgia"/>
              </a:rPr>
              <a:t>Cuando se realice una inspección en rampa, es obligatorio el uso de las credenciales de identificación por parte de los IAs</a:t>
            </a:r>
          </a:p>
        </p:txBody>
      </p:sp>
    </p:spTree>
    <p:extLst>
      <p:ext uri="{BB962C8B-B14F-4D97-AF65-F5344CB8AC3E}">
        <p14:creationId xmlns:p14="http://schemas.microsoft.com/office/powerpoint/2010/main" val="1244012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0"/>
            <a:ext cx="10727372" cy="1257300"/>
          </a:xfrm>
        </p:spPr>
        <p:txBody>
          <a:bodyPr>
            <a:noAutofit/>
          </a:bodyPr>
          <a:lstStyle/>
          <a:p>
            <a:r>
              <a:rPr lang="es-PE" sz="4000" b="1" dirty="0"/>
              <a:t>Análisis </a:t>
            </a:r>
            <a:r>
              <a:rPr lang="es-PE" sz="4000" b="1" dirty="0" smtClean="0"/>
              <a:t>de </a:t>
            </a:r>
            <a:r>
              <a:rPr lang="es-PE" sz="4000" b="1" dirty="0"/>
              <a:t>antecedentes  y documentación relacionada</a:t>
            </a:r>
          </a:p>
        </p:txBody>
      </p:sp>
      <p:sp>
        <p:nvSpPr>
          <p:cNvPr id="4" name="Text Placeholder 3"/>
          <p:cNvSpPr>
            <a:spLocks noGrp="1"/>
          </p:cNvSpPr>
          <p:nvPr>
            <p:ph type="body" sz="half" idx="2"/>
          </p:nvPr>
        </p:nvSpPr>
        <p:spPr>
          <a:xfrm>
            <a:off x="839787" y="1518442"/>
            <a:ext cx="5363305" cy="4950937"/>
          </a:xfrm>
        </p:spPr>
        <p:txBody>
          <a:bodyPr>
            <a:noAutofit/>
          </a:bodyPr>
          <a:lstStyle/>
          <a:p>
            <a:pPr marL="396875" lvl="0" indent="-396875" algn="just" defTabSz="457200">
              <a:lnSpc>
                <a:spcPct val="100000"/>
              </a:lnSpc>
              <a:spcBef>
                <a:spcPts val="600"/>
              </a:spcBef>
              <a:spcAft>
                <a:spcPts val="600"/>
              </a:spcAft>
              <a:buFont typeface="+mj-lt"/>
              <a:buAutoNum type="arabicParenR"/>
            </a:pPr>
            <a:r>
              <a:rPr lang="es-PE" sz="2400" dirty="0">
                <a:solidFill>
                  <a:srgbClr val="474747"/>
                </a:solidFill>
                <a:latin typeface="+mj-lt"/>
              </a:rPr>
              <a:t>Revisión de los requisitos indicados en el reglamento vigente que permitieron la certificación del explotador.</a:t>
            </a:r>
          </a:p>
          <a:p>
            <a:pPr marL="396875" lvl="0" indent="-396875" algn="just" defTabSz="457200">
              <a:lnSpc>
                <a:spcPct val="100000"/>
              </a:lnSpc>
              <a:spcBef>
                <a:spcPts val="600"/>
              </a:spcBef>
              <a:spcAft>
                <a:spcPts val="600"/>
              </a:spcAft>
              <a:buFont typeface="+mj-lt"/>
              <a:buAutoNum type="arabicParenR"/>
            </a:pPr>
            <a:r>
              <a:rPr lang="es-PE" sz="2400" dirty="0">
                <a:solidFill>
                  <a:srgbClr val="474747"/>
                </a:solidFill>
                <a:latin typeface="+mj-lt"/>
              </a:rPr>
              <a:t>Conocimiento de los requisitos que establecen la vigilancia.</a:t>
            </a:r>
          </a:p>
          <a:p>
            <a:pPr marL="396875" lvl="0" indent="-396875" algn="just" defTabSz="457200">
              <a:lnSpc>
                <a:spcPct val="100000"/>
              </a:lnSpc>
              <a:spcBef>
                <a:spcPts val="600"/>
              </a:spcBef>
              <a:spcAft>
                <a:spcPts val="600"/>
              </a:spcAft>
              <a:buFont typeface="+mj-lt"/>
              <a:buAutoNum type="arabicParenR"/>
            </a:pPr>
            <a:r>
              <a:rPr lang="es-PE" sz="2400" dirty="0">
                <a:solidFill>
                  <a:srgbClr val="474747"/>
                </a:solidFill>
                <a:latin typeface="+mj-lt"/>
              </a:rPr>
              <a:t>Revisión de los reportes previos a la inspección correspondiente y otros documentos revisión de los reportes previos a la inspección correspondiente y otros documentos.</a:t>
            </a:r>
          </a:p>
          <a:p>
            <a:pPr marL="396875" lvl="0" indent="-396875" algn="just" defTabSz="457200">
              <a:lnSpc>
                <a:spcPct val="100000"/>
              </a:lnSpc>
              <a:spcBef>
                <a:spcPts val="600"/>
              </a:spcBef>
              <a:spcAft>
                <a:spcPts val="600"/>
              </a:spcAft>
              <a:buFont typeface="+mj-lt"/>
              <a:buAutoNum type="arabicParenR"/>
            </a:pPr>
            <a:r>
              <a:rPr lang="es-PE" sz="2400" dirty="0">
                <a:solidFill>
                  <a:srgbClr val="474747"/>
                </a:solidFill>
                <a:latin typeface="+mj-lt"/>
              </a:rPr>
              <a:t>revisión de este capítulo del MIA y lo relacionado al MCM</a:t>
            </a:r>
            <a:r>
              <a:rPr lang="es-PE" sz="2400" dirty="0" smtClean="0">
                <a:solidFill>
                  <a:srgbClr val="474747"/>
                </a:solidFill>
                <a:latin typeface="+mj-lt"/>
              </a:rPr>
              <a:t>.</a:t>
            </a:r>
            <a:endParaRPr lang="es-PE" sz="2400" dirty="0">
              <a:solidFill>
                <a:srgbClr val="474747"/>
              </a:solidFill>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11</a:t>
            </a:fld>
            <a:endParaRPr lang="id-ID"/>
          </a:p>
        </p:txBody>
      </p:sp>
      <p:pic>
        <p:nvPicPr>
          <p:cNvPr id="7"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3346" r="13346"/>
          <a:stretch>
            <a:fillRect/>
          </a:stretch>
        </p:blipFill>
        <p:spPr>
          <a:xfrm>
            <a:off x="6645275" y="1782763"/>
            <a:ext cx="5029200" cy="4573587"/>
          </a:xfrm>
        </p:spPr>
      </p:pic>
    </p:spTree>
    <p:extLst>
      <p:ext uri="{BB962C8B-B14F-4D97-AF65-F5344CB8AC3E}">
        <p14:creationId xmlns:p14="http://schemas.microsoft.com/office/powerpoint/2010/main" val="1442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053"/>
            <a:ext cx="5605463" cy="1040086"/>
          </a:xfrm>
        </p:spPr>
        <p:txBody>
          <a:bodyPr/>
          <a:lstStyle/>
          <a:p>
            <a:r>
              <a:rPr lang="es-PE" b="1" dirty="0"/>
              <a:t>Lista de verificación</a:t>
            </a:r>
          </a:p>
        </p:txBody>
      </p:sp>
      <p:sp>
        <p:nvSpPr>
          <p:cNvPr id="3" name="Slide Number Placeholder 2"/>
          <p:cNvSpPr>
            <a:spLocks noGrp="1"/>
          </p:cNvSpPr>
          <p:nvPr>
            <p:ph type="sldNum" sz="quarter" idx="12"/>
          </p:nvPr>
        </p:nvSpPr>
        <p:spPr/>
        <p:txBody>
          <a:bodyPr/>
          <a:lstStyle/>
          <a:p>
            <a:fld id="{751497D4-CBBE-4892-ABDA-4C92B62757A6}" type="slidenum">
              <a:rPr lang="id-ID" smtClean="0"/>
              <a:t>12</a:t>
            </a:fld>
            <a:endParaRPr lang="id-ID"/>
          </a:p>
        </p:txBody>
      </p:sp>
      <p:sp>
        <p:nvSpPr>
          <p:cNvPr id="4" name="Text Placeholder 4"/>
          <p:cNvSpPr txBox="1">
            <a:spLocks/>
          </p:cNvSpPr>
          <p:nvPr/>
        </p:nvSpPr>
        <p:spPr>
          <a:xfrm>
            <a:off x="838200" y="1385615"/>
            <a:ext cx="5455920" cy="5335860"/>
          </a:xfrm>
          <a:prstGeom prst="rect">
            <a:avLst/>
          </a:prstGeom>
        </p:spPr>
        <p:txBody>
          <a:bodyPr vert="horz" lIns="91440" tIns="45720" rIns="91440" bIns="45720" rtlCol="0">
            <a:noAutofit/>
          </a:bodyPr>
          <a:lstStyle>
            <a:lvl1pPr marL="0" indent="0" algn="just"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20000"/>
              </a:lnSpc>
              <a:spcBef>
                <a:spcPct val="20000"/>
              </a:spcBef>
              <a:spcAft>
                <a:spcPts val="0"/>
              </a:spcAft>
              <a:buClrTx/>
              <a:buSzTx/>
              <a:buFont typeface="Arial" panose="020B0604020202020204" pitchFamily="34" charset="0"/>
              <a:buChar char="•"/>
              <a:tabLst/>
              <a:defRPr/>
            </a:pPr>
            <a:r>
              <a:rPr kumimoji="0" lang="es-PE" sz="2300" b="0" i="0" u="none" strike="noStrike" kern="1200" cap="none" spc="0" normalizeH="0" baseline="0" noProof="0" dirty="0" smtClean="0">
                <a:ln>
                  <a:noFill/>
                </a:ln>
                <a:solidFill>
                  <a:srgbClr val="474747"/>
                </a:solidFill>
                <a:effectLst/>
                <a:uLnTx/>
                <a:uFillTx/>
                <a:latin typeface="+mj-lt"/>
                <a:ea typeface="+mn-ea"/>
              </a:rPr>
              <a:t>Para la inspección en rampa debe utilizarse la lista de verificación LV121/135-II-23-MIA – Inspección en rampa del explotador.</a:t>
            </a:r>
          </a:p>
          <a:p>
            <a:pPr marL="342900" marR="0" lvl="0" indent="-342900" algn="just" defTabSz="457200" rtl="0" eaLnBrk="1" fontAlgn="auto" latinLnBrk="0" hangingPunct="1">
              <a:lnSpc>
                <a:spcPct val="120000"/>
              </a:lnSpc>
              <a:spcBef>
                <a:spcPct val="20000"/>
              </a:spcBef>
              <a:spcAft>
                <a:spcPts val="0"/>
              </a:spcAft>
              <a:buClrTx/>
              <a:buSzTx/>
              <a:buFont typeface="Arial" panose="020B0604020202020204" pitchFamily="34" charset="0"/>
              <a:buChar char="•"/>
              <a:tabLst/>
              <a:defRPr/>
            </a:pPr>
            <a:r>
              <a:rPr kumimoji="0" lang="es-PE" sz="2300" b="0" i="0" u="none" strike="noStrike" kern="1200" cap="none" spc="0" normalizeH="0" baseline="0" noProof="0" dirty="0" smtClean="0">
                <a:ln>
                  <a:noFill/>
                </a:ln>
                <a:solidFill>
                  <a:srgbClr val="474747"/>
                </a:solidFill>
                <a:effectLst/>
                <a:uLnTx/>
                <a:uFillTx/>
                <a:latin typeface="+mj-lt"/>
                <a:ea typeface="+mn-ea"/>
              </a:rPr>
              <a:t>Para realizar una inspección en rampa de aeronaves del Estado de matrícula o extranjeras se utilizará la lista de verificación que se encuentra en el Apéndice C del manual de procedimientos del programa de intercambio de datos de inspecciones de seguridad en rampa (IDISR).</a:t>
            </a:r>
            <a:endParaRPr kumimoji="0" lang="es-PE" sz="2300" b="0" i="0" u="none" strike="noStrike" kern="1200" cap="none" spc="0" normalizeH="0" baseline="0" noProof="0" dirty="0">
              <a:ln>
                <a:noFill/>
              </a:ln>
              <a:solidFill>
                <a:srgbClr val="474747"/>
              </a:solidFill>
              <a:effectLst/>
              <a:uLnTx/>
              <a:uFillTx/>
              <a:latin typeface="+mj-lt"/>
              <a:ea typeface="+mn-ea"/>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572" y="203196"/>
            <a:ext cx="4810653" cy="6222909"/>
          </a:xfrm>
          <a:prstGeom prst="rect">
            <a:avLst/>
          </a:prstGeom>
          <a:noFill/>
          <a:ln w="9525">
            <a:solidFill>
              <a:srgbClr val="474747"/>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733" y="1652540"/>
            <a:ext cx="6965950" cy="4921250"/>
          </a:xfrm>
          <a:prstGeom prst="rect">
            <a:avLst/>
          </a:prstGeom>
          <a:noFill/>
          <a:ln w="9525">
            <a:solidFill>
              <a:srgbClr val="474747"/>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695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
                                            <p:txEl>
                                              <p:pRg st="0" end="0"/>
                                            </p:txEl>
                                          </p:spTgt>
                                        </p:tgtEl>
                                      </p:cBhvr>
                                    </p:animEffect>
                                    <p:set>
                                      <p:cBhvr>
                                        <p:cTn id="15" dur="1" fill="hold">
                                          <p:stCondLst>
                                            <p:cond delay="499"/>
                                          </p:stCondLst>
                                        </p:cTn>
                                        <p:tgtEl>
                                          <p:spTgt spid="4">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
                                            <p:txEl>
                                              <p:pRg st="1" end="1"/>
                                            </p:txEl>
                                          </p:spTgt>
                                        </p:tgtEl>
                                      </p:cBhvr>
                                    </p:animEffect>
                                    <p:set>
                                      <p:cBhvr>
                                        <p:cTn id="18" dur="1" fill="hold">
                                          <p:stCondLst>
                                            <p:cond delay="499"/>
                                          </p:stCondLst>
                                        </p:cTn>
                                        <p:tgtEl>
                                          <p:spTgt spid="4">
                                            <p:txEl>
                                              <p:pRg st="1" end="1"/>
                                            </p:txEl>
                                          </p:spTgt>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65" b="7865"/>
          <a:stretch>
            <a:fillRect/>
          </a:stretch>
        </p:blipFill>
        <p:spPr>
          <a:xfrm>
            <a:off x="0" y="0"/>
            <a:ext cx="12192000" cy="6858000"/>
          </a:xfrm>
        </p:spPr>
      </p:pic>
      <p:sp>
        <p:nvSpPr>
          <p:cNvPr id="3" name="Rectangle 2"/>
          <p:cNvSpPr/>
          <p:nvPr/>
        </p:nvSpPr>
        <p:spPr>
          <a:xfrm>
            <a:off x="5029200" y="4450080"/>
            <a:ext cx="7051178" cy="2296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lvl="1" algn="just" defTabSz="457200">
              <a:spcBef>
                <a:spcPts val="600"/>
              </a:spcBef>
              <a:spcAft>
                <a:spcPts val="600"/>
              </a:spcAft>
            </a:pPr>
            <a:r>
              <a:rPr lang="es-PE" sz="2400" i="1" dirty="0">
                <a:solidFill>
                  <a:srgbClr val="FFFFFF"/>
                </a:solidFill>
                <a:latin typeface="Georgia"/>
                <a:cs typeface="Georgia"/>
              </a:rPr>
              <a:t>El inspector para realizar una inspección en rampa debe estar familiarizado con lo especificado en la Sección 3, procedimientos de inspección del manual de procedimientos del programa de intercambio de datos de inspecciones de seguridad en rampa (IDISR</a:t>
            </a:r>
            <a:r>
              <a:rPr lang="es-PE" sz="2400" i="1" dirty="0" smtClean="0">
                <a:solidFill>
                  <a:srgbClr val="FFFFFF"/>
                </a:solidFill>
                <a:latin typeface="Georgia"/>
                <a:cs typeface="Georgia"/>
              </a:rPr>
              <a:t>).</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4150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a:xfrm>
            <a:off x="0" y="0"/>
            <a:ext cx="12192000" cy="6858000"/>
          </a:xfrm>
        </p:spPr>
      </p:pic>
      <p:sp>
        <p:nvSpPr>
          <p:cNvPr id="3" name="Rectangle 2"/>
          <p:cNvSpPr/>
          <p:nvPr/>
        </p:nvSpPr>
        <p:spPr>
          <a:xfrm>
            <a:off x="5029200" y="4450080"/>
            <a:ext cx="7051178" cy="2296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000" i="1" dirty="0">
                <a:solidFill>
                  <a:srgbClr val="FFFFFF"/>
                </a:solidFill>
                <a:latin typeface="Georgia"/>
                <a:cs typeface="Georgia"/>
              </a:rPr>
              <a:t>El inspector debe verificar que la aeronave y componentes de la aeronave estén en </a:t>
            </a:r>
            <a:r>
              <a:rPr lang="es-PE" sz="2000" b="1" i="1" dirty="0">
                <a:solidFill>
                  <a:srgbClr val="FFFF00"/>
                </a:solidFill>
                <a:latin typeface="Georgia"/>
                <a:cs typeface="Georgia"/>
              </a:rPr>
              <a:t>condiciones aeronavegables</a:t>
            </a:r>
            <a:r>
              <a:rPr lang="es-PE" sz="2000" i="1" dirty="0">
                <a:solidFill>
                  <a:srgbClr val="FFFFFF"/>
                </a:solidFill>
                <a:latin typeface="Georgia"/>
                <a:cs typeface="Georgia"/>
              </a:rPr>
              <a:t>. Asimismo, debe verificarse que si se encuentran constataciones no detectadas por el explotador y </a:t>
            </a:r>
            <a:r>
              <a:rPr lang="es-PE" sz="2000" b="1" i="1" dirty="0">
                <a:solidFill>
                  <a:srgbClr val="FFFF00"/>
                </a:solidFill>
                <a:latin typeface="Georgia"/>
                <a:cs typeface="Georgia"/>
              </a:rPr>
              <a:t>que afectan a la seguridad operacional</a:t>
            </a:r>
            <a:r>
              <a:rPr lang="es-PE" sz="2000" i="1" dirty="0">
                <a:solidFill>
                  <a:srgbClr val="FFFFFF"/>
                </a:solidFill>
                <a:latin typeface="Georgia"/>
                <a:cs typeface="Georgia"/>
              </a:rPr>
              <a:t>, sean </a:t>
            </a:r>
            <a:r>
              <a:rPr lang="es-PE" sz="2000" b="1" i="1" dirty="0">
                <a:solidFill>
                  <a:srgbClr val="FFFF00"/>
                </a:solidFill>
                <a:latin typeface="Georgia"/>
                <a:cs typeface="Georgia"/>
              </a:rPr>
              <a:t>corregidas antes de iniciar el siguiente vuelo</a:t>
            </a:r>
            <a:r>
              <a:rPr lang="es-PE" sz="2000" i="1" dirty="0">
                <a:solidFill>
                  <a:srgbClr val="FFFFFF"/>
                </a:solidFill>
                <a:latin typeface="Georgia"/>
                <a:cs typeface="Georgia"/>
              </a:rPr>
              <a:t>.</a:t>
            </a:r>
          </a:p>
        </p:txBody>
      </p:sp>
    </p:spTree>
    <p:extLst>
      <p:ext uri="{BB962C8B-B14F-4D97-AF65-F5344CB8AC3E}">
        <p14:creationId xmlns:p14="http://schemas.microsoft.com/office/powerpoint/2010/main" val="143314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3" name="Rectangle 2"/>
          <p:cNvSpPr/>
          <p:nvPr/>
        </p:nvSpPr>
        <p:spPr>
          <a:xfrm>
            <a:off x="5897880" y="4663440"/>
            <a:ext cx="6182498" cy="208304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i="1" dirty="0">
                <a:solidFill>
                  <a:srgbClr val="FFFFFF"/>
                </a:solidFill>
                <a:latin typeface="Georgia"/>
                <a:cs typeface="Georgia"/>
              </a:rPr>
              <a:t>Los resultados obtenidos de la inspección en rampa, quedarán reflejados en la Lista de verificación LV 121/135-II-23-MIA – Inspección en rampa del explotador de servicios aéreos</a:t>
            </a:r>
          </a:p>
        </p:txBody>
      </p:sp>
    </p:spTree>
    <p:extLst>
      <p:ext uri="{BB962C8B-B14F-4D97-AF65-F5344CB8AC3E}">
        <p14:creationId xmlns:p14="http://schemas.microsoft.com/office/powerpoint/2010/main" val="13899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734" b="7734"/>
          <a:stretch>
            <a:fillRect/>
          </a:stretch>
        </p:blipFill>
        <p:spPr>
          <a:xfrm>
            <a:off x="0" y="0"/>
            <a:ext cx="12192000" cy="6858000"/>
          </a:xfrm>
        </p:spPr>
      </p:pic>
      <p:sp>
        <p:nvSpPr>
          <p:cNvPr id="3" name="Rectangle 2"/>
          <p:cNvSpPr/>
          <p:nvPr/>
        </p:nvSpPr>
        <p:spPr>
          <a:xfrm>
            <a:off x="5897880" y="4663440"/>
            <a:ext cx="6182498" cy="208304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800" i="1" dirty="0">
                <a:solidFill>
                  <a:srgbClr val="FFFFFF"/>
                </a:solidFill>
                <a:latin typeface="Georgia"/>
                <a:cs typeface="Georgia"/>
              </a:rPr>
              <a:t>Conserve todos los documentos cursados en el archivo del explotador de servicios aéreos </a:t>
            </a:r>
            <a:r>
              <a:rPr lang="es-PE" sz="2800" i="1" dirty="0" smtClean="0">
                <a:solidFill>
                  <a:srgbClr val="FFFFFF"/>
                </a:solidFill>
                <a:latin typeface="Georgia"/>
                <a:cs typeface="Georgia"/>
              </a:rPr>
              <a:t>inspeccionado.</a:t>
            </a:r>
            <a:endParaRPr lang="es-PE" sz="2800" i="1" dirty="0">
              <a:solidFill>
                <a:srgbClr val="FFFFFF"/>
              </a:solidFill>
              <a:latin typeface="Georgia"/>
              <a:cs typeface="Georgia"/>
            </a:endParaRPr>
          </a:p>
        </p:txBody>
      </p:sp>
    </p:spTree>
    <p:extLst>
      <p:ext uri="{BB962C8B-B14F-4D97-AF65-F5344CB8AC3E}">
        <p14:creationId xmlns:p14="http://schemas.microsoft.com/office/powerpoint/2010/main" val="41811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hlinkClick r:id="rId2"/>
          </p:cNvPr>
          <p:cNvPicPr>
            <a:picLocks noGrp="1" noChangeAspect="1"/>
          </p:cNvPicPr>
          <p:nvPr>
            <p:ph type="pic" sz="quarter" idx="10"/>
          </p:nvPr>
        </p:nvPicPr>
        <p:blipFill>
          <a:blip r:embed="rId3"/>
          <a:srcRect t="10428" b="10428"/>
          <a:stretch>
            <a:fillRect/>
          </a:stretch>
        </p:blipFill>
        <p:spPr>
          <a:prstGeom prst="rect">
            <a:avLst/>
          </a:prstGeom>
        </p:spPr>
      </p:pic>
      <p:sp>
        <p:nvSpPr>
          <p:cNvPr id="2" name="Slide Number Placeholder 1"/>
          <p:cNvSpPr>
            <a:spLocks noGrp="1"/>
          </p:cNvSpPr>
          <p:nvPr>
            <p:ph type="sldNum" sz="quarter" idx="4294967295"/>
          </p:nvPr>
        </p:nvSpPr>
        <p:spPr>
          <a:xfrm>
            <a:off x="9448800" y="6356350"/>
            <a:ext cx="2743200" cy="365125"/>
          </a:xfrm>
        </p:spPr>
        <p:txBody>
          <a:bodyPr/>
          <a:lstStyle/>
          <a:p>
            <a:fld id="{751497D4-CBBE-4892-ABDA-4C92B62757A6}" type="slidenum">
              <a:rPr lang="id-ID" smtClean="0"/>
              <a:t>17</a:t>
            </a:fld>
            <a:endParaRPr lang="id-ID"/>
          </a:p>
        </p:txBody>
      </p:sp>
    </p:spTree>
    <p:extLst>
      <p:ext uri="{BB962C8B-B14F-4D97-AF65-F5344CB8AC3E}">
        <p14:creationId xmlns:p14="http://schemas.microsoft.com/office/powerpoint/2010/main" val="2541646305"/>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482640381"/>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642" r="5642"/>
          <a:stretch>
            <a:fillRect/>
          </a:stretch>
        </p:blipFill>
        <p:spPr>
          <a:xfrm>
            <a:off x="0" y="0"/>
            <a:ext cx="12192000" cy="6858000"/>
          </a:xfrm>
        </p:spPr>
      </p:pic>
      <p:sp>
        <p:nvSpPr>
          <p:cNvPr id="3" name="Rectangle 2"/>
          <p:cNvSpPr/>
          <p:nvPr/>
        </p:nvSpPr>
        <p:spPr>
          <a:xfrm>
            <a:off x="198120" y="4800600"/>
            <a:ext cx="5897880" cy="19088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000" i="1" dirty="0">
                <a:solidFill>
                  <a:srgbClr val="FFFFFF"/>
                </a:solidFill>
                <a:latin typeface="Georgia"/>
                <a:cs typeface="Georgia"/>
              </a:rPr>
              <a:t>El objetivo es proporcionar orientación al inspector de aeronavegabilidad para realizar una inspección en rampa de una aeronave y evaluar la operación de un explotador de servicios aéreos, mientras la aeronave se encuentra en tierra.</a:t>
            </a:r>
          </a:p>
        </p:txBody>
      </p:sp>
    </p:spTree>
    <p:extLst>
      <p:ext uri="{BB962C8B-B14F-4D97-AF65-F5344CB8AC3E}">
        <p14:creationId xmlns:p14="http://schemas.microsoft.com/office/powerpoint/2010/main" val="3277254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1"/>
            <a:ext cx="10973271" cy="1134428"/>
          </a:xfrm>
        </p:spPr>
        <p:txBody>
          <a:bodyPr anchor="ctr">
            <a:noAutofit/>
          </a:bodyPr>
          <a:lstStyle/>
          <a:p>
            <a:r>
              <a:rPr lang="es-PE" sz="4000" b="1" dirty="0"/>
              <a:t>Inspección en rampa</a:t>
            </a:r>
          </a:p>
        </p:txBody>
      </p:sp>
      <p:sp>
        <p:nvSpPr>
          <p:cNvPr id="4" name="Text Placeholder 3"/>
          <p:cNvSpPr>
            <a:spLocks noGrp="1"/>
          </p:cNvSpPr>
          <p:nvPr>
            <p:ph type="body" sz="half" idx="2"/>
          </p:nvPr>
        </p:nvSpPr>
        <p:spPr>
          <a:xfrm>
            <a:off x="839787" y="1518442"/>
            <a:ext cx="6681153" cy="4950937"/>
          </a:xfrm>
        </p:spPr>
        <p:txBody>
          <a:bodyPr>
            <a:noAutofit/>
          </a:bodyPr>
          <a:lstStyle/>
          <a:p>
            <a:pPr marL="285750" lvl="0" indent="-285750" algn="just" defTabSz="457200">
              <a:lnSpc>
                <a:spcPct val="120000"/>
              </a:lnSpc>
              <a:spcBef>
                <a:spcPts val="600"/>
              </a:spcBef>
              <a:spcAft>
                <a:spcPts val="600"/>
              </a:spcAft>
              <a:buFont typeface="Arial" panose="020B0604020202020204" pitchFamily="34" charset="0"/>
              <a:buChar char="•"/>
            </a:pPr>
            <a:r>
              <a:rPr lang="es-PE" sz="2200" dirty="0">
                <a:solidFill>
                  <a:srgbClr val="474747"/>
                </a:solidFill>
                <a:latin typeface="+mj-lt"/>
              </a:rPr>
              <a:t>La inspección en rampa es un método eficaz para evaluar a un explotador de servicios aéreos para preparar la aeronave y la tripulación de vuelo antes del vuelo.</a:t>
            </a:r>
          </a:p>
          <a:p>
            <a:pPr marL="285750" lvl="0" indent="-285750" algn="just" defTabSz="457200">
              <a:lnSpc>
                <a:spcPct val="120000"/>
              </a:lnSpc>
              <a:spcBef>
                <a:spcPts val="600"/>
              </a:spcBef>
              <a:spcAft>
                <a:spcPts val="600"/>
              </a:spcAft>
              <a:buFont typeface="Arial" panose="020B0604020202020204" pitchFamily="34" charset="0"/>
              <a:buChar char="•"/>
            </a:pPr>
            <a:r>
              <a:rPr lang="es-PE" sz="2200" dirty="0">
                <a:solidFill>
                  <a:srgbClr val="474747"/>
                </a:solidFill>
                <a:latin typeface="+mj-lt"/>
              </a:rPr>
              <a:t>También, cuando una inspección en rampa es conducida después de completar un vuelo, es un método eficaz para determinar si la aeronave y la tripulación de vuelo fueron adecuadamente preparados para el vuelo, así como la evaluación de la tripulación después del vuelo y los </a:t>
            </a:r>
            <a:r>
              <a:rPr lang="es-PE" sz="2200" b="1" dirty="0">
                <a:solidFill>
                  <a:srgbClr val="C00000"/>
                </a:solidFill>
                <a:latin typeface="+mj-lt"/>
              </a:rPr>
              <a:t>procedimientos que sigue el personal de tierra</a:t>
            </a:r>
            <a:r>
              <a:rPr lang="es-PE" sz="2200" dirty="0">
                <a:solidFill>
                  <a:srgbClr val="474747"/>
                </a:solidFill>
                <a:latin typeface="+mj-lt"/>
              </a:rPr>
              <a:t> al arribo de la aeronave</a:t>
            </a:r>
          </a:p>
          <a:p>
            <a:pPr>
              <a:spcBef>
                <a:spcPts val="600"/>
              </a:spcBef>
              <a:spcAft>
                <a:spcPts val="600"/>
              </a:spcAft>
            </a:pPr>
            <a:endParaRPr lang="es-PE" sz="22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3</a:t>
            </a:fld>
            <a:endParaRPr lang="id-ID"/>
          </a:p>
        </p:txBody>
      </p:sp>
      <p:pic>
        <p:nvPicPr>
          <p:cNvPr id="6" name="Picture Placeholder 9"/>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8207" t="242" r="883" b="-242"/>
          <a:stretch/>
        </p:blipFill>
        <p:spPr>
          <a:xfrm>
            <a:off x="7864096" y="1664676"/>
            <a:ext cx="3948963" cy="4365421"/>
          </a:xfrm>
        </p:spPr>
      </p:pic>
    </p:spTree>
    <p:extLst>
      <p:ext uri="{BB962C8B-B14F-4D97-AF65-F5344CB8AC3E}">
        <p14:creationId xmlns:p14="http://schemas.microsoft.com/office/powerpoint/2010/main" val="290256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tif"/>
          <p:cNvPicPr>
            <a:picLocks noGrp="1" noChangeAspect="1"/>
          </p:cNvPicPr>
          <p:nvPr>
            <p:ph type="pic" sz="quarter" idx="13"/>
          </p:nvPr>
        </p:nvPicPr>
        <p:blipFill>
          <a:blip r:embed="rId3">
            <a:extLst/>
          </a:blip>
          <a:srcRect t="12500" b="12500"/>
          <a:stretch>
            <a:fillRect/>
          </a:stretch>
        </p:blipFill>
        <p:spPr>
          <a:xfrm>
            <a:off x="0" y="0"/>
            <a:ext cx="12192000" cy="6858000"/>
          </a:xfrm>
          <a:prstGeom prst="rect">
            <a:avLst/>
          </a:prstGeom>
        </p:spPr>
      </p:pic>
      <p:sp>
        <p:nvSpPr>
          <p:cNvPr id="3" name="Rectangle 2"/>
          <p:cNvSpPr/>
          <p:nvPr/>
        </p:nvSpPr>
        <p:spPr>
          <a:xfrm>
            <a:off x="5535828" y="4596714"/>
            <a:ext cx="6544550" cy="214976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lvl="1" algn="just" defTabSz="457200">
              <a:spcBef>
                <a:spcPts val="600"/>
              </a:spcBef>
              <a:spcAft>
                <a:spcPts val="600"/>
              </a:spcAft>
            </a:pPr>
            <a:r>
              <a:rPr lang="es-PE" sz="2000" i="1" dirty="0">
                <a:solidFill>
                  <a:srgbClr val="FFFFFF"/>
                </a:solidFill>
                <a:latin typeface="Georgia"/>
                <a:cs typeface="Georgia"/>
              </a:rPr>
              <a:t>La inspección en rampa permite a los IA observar y evaluar los métodos rutinarios y procedimientos utilizados por el personal del explotador de servicios aéreos durante el periodo anterior o posterior a un vuelo y determinar si se vienen cumpliendo los reglamentos y prácticas de operación con la seguridad operacional del caso.</a:t>
            </a:r>
          </a:p>
        </p:txBody>
      </p:sp>
    </p:spTree>
    <p:extLst>
      <p:ext uri="{BB962C8B-B14F-4D97-AF65-F5344CB8AC3E}">
        <p14:creationId xmlns:p14="http://schemas.microsoft.com/office/powerpoint/2010/main" val="30866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798" b="6798"/>
          <a:stretch>
            <a:fillRect/>
          </a:stretch>
        </p:blipFill>
        <p:spPr>
          <a:xfrm>
            <a:off x="0" y="0"/>
            <a:ext cx="12192000" cy="6858000"/>
          </a:xfrm>
        </p:spPr>
      </p:pic>
      <p:sp>
        <p:nvSpPr>
          <p:cNvPr id="3" name="Rectangle 2"/>
          <p:cNvSpPr/>
          <p:nvPr/>
        </p:nvSpPr>
        <p:spPr>
          <a:xfrm>
            <a:off x="5535828" y="4596714"/>
            <a:ext cx="6544550" cy="21497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lvl="1" algn="just" defTabSz="457200">
              <a:spcBef>
                <a:spcPts val="600"/>
              </a:spcBef>
              <a:spcAft>
                <a:spcPts val="600"/>
              </a:spcAft>
            </a:pPr>
            <a:r>
              <a:rPr lang="es-PE" sz="2400" i="1" dirty="0">
                <a:solidFill>
                  <a:srgbClr val="FFFFFF"/>
                </a:solidFill>
                <a:latin typeface="Georgia"/>
                <a:cs typeface="Georgia"/>
              </a:rPr>
              <a:t>El alcance está orientado a establecer los procedimientos y aspectos necesarios para realizar una inspección en rampa de una aeronave de un Explotador</a:t>
            </a:r>
          </a:p>
        </p:txBody>
      </p:sp>
    </p:spTree>
    <p:extLst>
      <p:ext uri="{BB962C8B-B14F-4D97-AF65-F5344CB8AC3E}">
        <p14:creationId xmlns:p14="http://schemas.microsoft.com/office/powerpoint/2010/main" val="2985839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0"/>
            <a:ext cx="11145837" cy="1257300"/>
          </a:xfrm>
        </p:spPr>
        <p:txBody>
          <a:bodyPr anchor="ctr">
            <a:noAutofit/>
          </a:bodyPr>
          <a:lstStyle/>
          <a:p>
            <a:r>
              <a:rPr lang="es-PE" sz="4000" b="1" dirty="0"/>
              <a:t>Inspección en rampa</a:t>
            </a:r>
          </a:p>
        </p:txBody>
      </p:sp>
      <p:sp>
        <p:nvSpPr>
          <p:cNvPr id="4" name="Text Placeholder 3"/>
          <p:cNvSpPr>
            <a:spLocks noGrp="1"/>
          </p:cNvSpPr>
          <p:nvPr>
            <p:ph type="body" sz="half" idx="2"/>
          </p:nvPr>
        </p:nvSpPr>
        <p:spPr>
          <a:xfrm>
            <a:off x="839787" y="1518442"/>
            <a:ext cx="5363305" cy="4950937"/>
          </a:xfrm>
        </p:spPr>
        <p:txBody>
          <a:bodyPr>
            <a:noAutofit/>
          </a:bodyPr>
          <a:lstStyle/>
          <a:p>
            <a:pPr marL="285750" lvl="0" indent="-285750" algn="just" defTabSz="457200">
              <a:lnSpc>
                <a:spcPct val="120000"/>
              </a:lnSpc>
              <a:spcBef>
                <a:spcPts val="600"/>
              </a:spcBef>
              <a:spcAft>
                <a:spcPts val="600"/>
              </a:spcAft>
              <a:buFont typeface="Arial" panose="020B0604020202020204" pitchFamily="34" charset="0"/>
              <a:buChar char="•"/>
            </a:pPr>
            <a:r>
              <a:rPr lang="es-PE" sz="2200" dirty="0">
                <a:solidFill>
                  <a:srgbClr val="474747"/>
                </a:solidFill>
                <a:latin typeface="+mj-lt"/>
              </a:rPr>
              <a:t>Cuando los inspectores de aeronavegabilidad de la AAC no hayan recibido instrucción en los sistemas de la aeronave, es importante que estos inspectores se familiaricen con el tipo de la aeronave antes de realizar la inspección.</a:t>
            </a:r>
          </a:p>
          <a:p>
            <a:pPr marL="285750" lvl="0" indent="-285750" algn="just" defTabSz="457200">
              <a:lnSpc>
                <a:spcPct val="120000"/>
              </a:lnSpc>
              <a:spcBef>
                <a:spcPts val="600"/>
              </a:spcBef>
              <a:spcAft>
                <a:spcPts val="600"/>
              </a:spcAft>
              <a:buFont typeface="Arial" panose="020B0604020202020204" pitchFamily="34" charset="0"/>
              <a:buChar char="•"/>
            </a:pPr>
            <a:r>
              <a:rPr lang="es-PE" sz="2200" dirty="0">
                <a:solidFill>
                  <a:srgbClr val="474747"/>
                </a:solidFill>
                <a:latin typeface="+mj-lt"/>
              </a:rPr>
              <a:t>Esto puede lograrse a través de la instrucción práctica en el puesto  del trabajo (OJT).</a:t>
            </a:r>
          </a:p>
          <a:p>
            <a:pPr marL="285750" lvl="0" indent="-285750" algn="just" defTabSz="457200">
              <a:lnSpc>
                <a:spcPct val="120000"/>
              </a:lnSpc>
              <a:spcBef>
                <a:spcPts val="600"/>
              </a:spcBef>
              <a:spcAft>
                <a:spcPts val="600"/>
              </a:spcAft>
              <a:buFont typeface="Arial" panose="020B0604020202020204" pitchFamily="34" charset="0"/>
              <a:buChar char="•"/>
            </a:pPr>
            <a:r>
              <a:rPr lang="es-PE" sz="2200" dirty="0">
                <a:solidFill>
                  <a:srgbClr val="474747"/>
                </a:solidFill>
                <a:latin typeface="+mj-lt"/>
              </a:rPr>
              <a:t>Para realizar esta tarea el inspector debe estar expresamente autorizado por la AAC.</a:t>
            </a:r>
          </a:p>
          <a:p>
            <a:pPr>
              <a:spcBef>
                <a:spcPts val="600"/>
              </a:spcBef>
              <a:spcAft>
                <a:spcPts val="600"/>
              </a:spcAft>
            </a:pPr>
            <a:endParaRPr lang="es-PE" sz="22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6</a:t>
            </a:fld>
            <a:endParaRPr lang="id-ID"/>
          </a:p>
        </p:txBody>
      </p:sp>
      <p:pic>
        <p:nvPicPr>
          <p:cNvPr id="7"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10624" r="10624"/>
          <a:stretch>
            <a:fillRect/>
          </a:stretch>
        </p:blipFill>
        <p:spPr>
          <a:xfrm>
            <a:off x="6450013" y="1668463"/>
            <a:ext cx="5535612" cy="4687887"/>
          </a:xfrm>
        </p:spPr>
      </p:pic>
    </p:spTree>
    <p:extLst>
      <p:ext uri="{BB962C8B-B14F-4D97-AF65-F5344CB8AC3E}">
        <p14:creationId xmlns:p14="http://schemas.microsoft.com/office/powerpoint/2010/main" val="3913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0"/>
            <a:ext cx="10861675" cy="1257300"/>
          </a:xfrm>
        </p:spPr>
        <p:txBody>
          <a:bodyPr anchor="ctr">
            <a:noAutofit/>
          </a:bodyPr>
          <a:lstStyle/>
          <a:p>
            <a:r>
              <a:rPr lang="es-PE" sz="4000" b="1" dirty="0"/>
              <a:t>Inspección en rampa</a:t>
            </a:r>
          </a:p>
        </p:txBody>
      </p:sp>
      <p:sp>
        <p:nvSpPr>
          <p:cNvPr id="4" name="Text Placeholder 3"/>
          <p:cNvSpPr>
            <a:spLocks noGrp="1"/>
          </p:cNvSpPr>
          <p:nvPr>
            <p:ph type="body" sz="half" idx="2"/>
          </p:nvPr>
        </p:nvSpPr>
        <p:spPr>
          <a:xfrm>
            <a:off x="839787" y="1518442"/>
            <a:ext cx="5363305" cy="4950937"/>
          </a:xfrm>
        </p:spPr>
        <p:txBody>
          <a:bodyPr>
            <a:noAutofit/>
          </a:bodyPr>
          <a:lstStyle/>
          <a:p>
            <a:pPr marL="285750" lvl="0" indent="-285750" algn="just" defTabSz="457200">
              <a:lnSpc>
                <a:spcPct val="100000"/>
              </a:lnSpc>
              <a:spcBef>
                <a:spcPts val="600"/>
              </a:spcBef>
              <a:spcAft>
                <a:spcPts val="600"/>
              </a:spcAft>
              <a:buFont typeface="Arial" panose="020B0604020202020204" pitchFamily="34" charset="0"/>
              <a:buChar char="•"/>
            </a:pPr>
            <a:r>
              <a:rPr lang="es-PE" sz="2400" dirty="0">
                <a:solidFill>
                  <a:srgbClr val="474747"/>
                </a:solidFill>
                <a:latin typeface="+mj-lt"/>
              </a:rPr>
              <a:t>Muchas aeronaves tienen </a:t>
            </a:r>
            <a:r>
              <a:rPr lang="es-PE" sz="2400" b="1" dirty="0">
                <a:solidFill>
                  <a:srgbClr val="C00000"/>
                </a:solidFill>
                <a:latin typeface="+mj-lt"/>
              </a:rPr>
              <a:t>menos de una hora de tiempo en tierra</a:t>
            </a:r>
            <a:r>
              <a:rPr lang="es-PE" sz="2400" dirty="0">
                <a:solidFill>
                  <a:srgbClr val="474747"/>
                </a:solidFill>
                <a:latin typeface="+mj-lt"/>
              </a:rPr>
              <a:t>, por lo tanto las actividades deben realizarse en un tiempo que no ocasionen demoras o interfieran con el abordaje o des-embarque de los pasajeros o impedir el servicio en la aeronave.</a:t>
            </a:r>
          </a:p>
          <a:p>
            <a:pPr marL="285750" lvl="0" indent="-285750" algn="just" defTabSz="457200">
              <a:lnSpc>
                <a:spcPct val="100000"/>
              </a:lnSpc>
              <a:spcBef>
                <a:spcPts val="600"/>
              </a:spcBef>
              <a:spcAft>
                <a:spcPts val="600"/>
              </a:spcAft>
              <a:buFont typeface="Arial" panose="020B0604020202020204" pitchFamily="34" charset="0"/>
              <a:buChar char="•"/>
            </a:pPr>
            <a:r>
              <a:rPr lang="es-PE" sz="2400" dirty="0">
                <a:solidFill>
                  <a:srgbClr val="474747"/>
                </a:solidFill>
                <a:latin typeface="+mj-lt"/>
              </a:rPr>
              <a:t>Se recomienda que </a:t>
            </a:r>
            <a:r>
              <a:rPr lang="es-PE" sz="2400" b="1" dirty="0">
                <a:solidFill>
                  <a:srgbClr val="C00000"/>
                </a:solidFill>
                <a:latin typeface="+mj-lt"/>
              </a:rPr>
              <a:t>dos o tres inspectores</a:t>
            </a:r>
            <a:r>
              <a:rPr lang="es-PE" sz="2400" dirty="0">
                <a:solidFill>
                  <a:srgbClr val="474747"/>
                </a:solidFill>
                <a:latin typeface="+mj-lt"/>
              </a:rPr>
              <a:t> cumplan esta tarea en la parte externa e interna de la aeronave y que exista una </a:t>
            </a:r>
            <a:r>
              <a:rPr lang="es-PE" sz="2400" b="1" dirty="0">
                <a:solidFill>
                  <a:srgbClr val="C00000"/>
                </a:solidFill>
                <a:latin typeface="+mj-lt"/>
              </a:rPr>
              <a:t>coordinación previa </a:t>
            </a:r>
            <a:r>
              <a:rPr lang="es-PE" sz="2400" dirty="0">
                <a:solidFill>
                  <a:srgbClr val="474747"/>
                </a:solidFill>
                <a:latin typeface="+mj-lt"/>
              </a:rPr>
              <a:t>con el explotador.</a:t>
            </a:r>
          </a:p>
          <a:p>
            <a:pPr>
              <a:lnSpc>
                <a:spcPct val="100000"/>
              </a:lnSpc>
              <a:spcBef>
                <a:spcPts val="600"/>
              </a:spcBef>
              <a:spcAft>
                <a:spcPts val="600"/>
              </a:spcAft>
            </a:pPr>
            <a:endParaRPr lang="es-PE" sz="24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7</a:t>
            </a:fld>
            <a:endParaRPr lang="id-ID"/>
          </a:p>
        </p:txBody>
      </p:sp>
      <p:pic>
        <p:nvPicPr>
          <p:cNvPr id="8"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16850" r="16850"/>
          <a:stretch>
            <a:fillRect/>
          </a:stretch>
        </p:blipFill>
        <p:spPr>
          <a:xfrm>
            <a:off x="6351588" y="1792288"/>
            <a:ext cx="5349875" cy="4398962"/>
          </a:xfrm>
        </p:spPr>
      </p:pic>
    </p:spTree>
    <p:extLst>
      <p:ext uri="{BB962C8B-B14F-4D97-AF65-F5344CB8AC3E}">
        <p14:creationId xmlns:p14="http://schemas.microsoft.com/office/powerpoint/2010/main" val="34298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70" b="7770"/>
          <a:stretch>
            <a:fillRect/>
          </a:stretch>
        </p:blipFill>
        <p:spPr>
          <a:xfrm>
            <a:off x="0" y="0"/>
            <a:ext cx="12192000" cy="6858000"/>
          </a:xfrm>
        </p:spPr>
      </p:pic>
      <p:sp>
        <p:nvSpPr>
          <p:cNvPr id="3" name="Rectangle 2"/>
          <p:cNvSpPr/>
          <p:nvPr/>
        </p:nvSpPr>
        <p:spPr>
          <a:xfrm>
            <a:off x="5535828" y="4596714"/>
            <a:ext cx="6544550" cy="21497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lvl="1" algn="just" defTabSz="457200">
              <a:spcBef>
                <a:spcPts val="600"/>
              </a:spcBef>
              <a:spcAft>
                <a:spcPts val="600"/>
              </a:spcAft>
            </a:pPr>
            <a:r>
              <a:rPr lang="es-PE" sz="2200" i="1" dirty="0">
                <a:solidFill>
                  <a:srgbClr val="FFFFFF"/>
                </a:solidFill>
                <a:latin typeface="Georgia"/>
                <a:cs typeface="Georgia"/>
              </a:rPr>
              <a:t>Los inspectores de aeronavegabilidad tienen distintos grados y tipos de pericias. Cuando un inspector necesita una guía o información adicional sobre sistemas o tipos de operaciones, puede coordinar la tarea con el personal de la AAC experimentado en la especialidad.</a:t>
            </a:r>
          </a:p>
        </p:txBody>
      </p:sp>
    </p:spTree>
    <p:extLst>
      <p:ext uri="{BB962C8B-B14F-4D97-AF65-F5344CB8AC3E}">
        <p14:creationId xmlns:p14="http://schemas.microsoft.com/office/powerpoint/2010/main" val="89477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5" t="43625" r="125" b="125"/>
          <a:stretch/>
        </p:blipFill>
        <p:spPr>
          <a:xfrm>
            <a:off x="0" y="0"/>
            <a:ext cx="12192000" cy="6858000"/>
          </a:xfrm>
        </p:spPr>
      </p:pic>
      <p:sp>
        <p:nvSpPr>
          <p:cNvPr id="3" name="Rectangle 2"/>
          <p:cNvSpPr/>
          <p:nvPr/>
        </p:nvSpPr>
        <p:spPr>
          <a:xfrm>
            <a:off x="5535828" y="4596714"/>
            <a:ext cx="6544550" cy="21497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lvl="1" algn="just" defTabSz="457200">
              <a:spcBef>
                <a:spcPts val="600"/>
              </a:spcBef>
              <a:spcAft>
                <a:spcPts val="600"/>
              </a:spcAft>
            </a:pPr>
            <a:r>
              <a:rPr lang="es-PE" sz="2400" i="1" dirty="0">
                <a:solidFill>
                  <a:srgbClr val="FFFFFF"/>
                </a:solidFill>
                <a:latin typeface="Georgia"/>
                <a:cs typeface="Georgia"/>
              </a:rPr>
              <a:t>El resultado de esta inspección permitirá a la AAC verificar si el explotador está cumpliendo con su programa de mantenimiento y satisface los procedimientos descritos en su MCM.</a:t>
            </a:r>
          </a:p>
        </p:txBody>
      </p:sp>
    </p:spTree>
    <p:extLst>
      <p:ext uri="{BB962C8B-B14F-4D97-AF65-F5344CB8AC3E}">
        <p14:creationId xmlns:p14="http://schemas.microsoft.com/office/powerpoint/2010/main" val="2842640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6221</TotalTime>
  <Words>920</Words>
  <Application>Microsoft Office PowerPoint</Application>
  <PresentationFormat>Widescreen</PresentationFormat>
  <Paragraphs>126</Paragraphs>
  <Slides>18</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Georgia</vt:lpstr>
      <vt:lpstr>Open Sans</vt:lpstr>
      <vt:lpstr>Office Theme</vt:lpstr>
      <vt:lpstr>3_Office Theme</vt:lpstr>
      <vt:lpstr>PowerPoint Presentation</vt:lpstr>
      <vt:lpstr>PowerPoint Presentation</vt:lpstr>
      <vt:lpstr>Inspección en rampa</vt:lpstr>
      <vt:lpstr>PowerPoint Presentation</vt:lpstr>
      <vt:lpstr>PowerPoint Presentation</vt:lpstr>
      <vt:lpstr>Inspección en rampa</vt:lpstr>
      <vt:lpstr>Inspección en rampa</vt:lpstr>
      <vt:lpstr>PowerPoint Presentation</vt:lpstr>
      <vt:lpstr>PowerPoint Presentation</vt:lpstr>
      <vt:lpstr>PowerPoint Presentation</vt:lpstr>
      <vt:lpstr>Análisis de antecedentes  y documentación relacionada</vt:lpstr>
      <vt:lpstr>Lista de verificación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381</cp:revision>
  <dcterms:created xsi:type="dcterms:W3CDTF">2015-06-21T09:01:45Z</dcterms:created>
  <dcterms:modified xsi:type="dcterms:W3CDTF">2019-07-15T19:27:35Z</dcterms:modified>
</cp:coreProperties>
</file>