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3" r:id="rId1"/>
    <p:sldMasterId id="2147483842" r:id="rId2"/>
    <p:sldMasterId id="2147483909" r:id="rId3"/>
  </p:sldMasterIdLst>
  <p:notesMasterIdLst>
    <p:notesMasterId r:id="rId27"/>
  </p:notesMasterIdLst>
  <p:handoutMasterIdLst>
    <p:handoutMasterId r:id="rId28"/>
  </p:handoutMasterIdLst>
  <p:sldIdLst>
    <p:sldId id="257" r:id="rId4"/>
    <p:sldId id="465" r:id="rId5"/>
    <p:sldId id="466" r:id="rId6"/>
    <p:sldId id="470" r:id="rId7"/>
    <p:sldId id="471" r:id="rId8"/>
    <p:sldId id="472" r:id="rId9"/>
    <p:sldId id="473" r:id="rId10"/>
    <p:sldId id="467" r:id="rId11"/>
    <p:sldId id="468" r:id="rId12"/>
    <p:sldId id="469" r:id="rId13"/>
    <p:sldId id="474" r:id="rId14"/>
    <p:sldId id="475" r:id="rId15"/>
    <p:sldId id="476" r:id="rId16"/>
    <p:sldId id="477" r:id="rId17"/>
    <p:sldId id="478" r:id="rId18"/>
    <p:sldId id="482" r:id="rId19"/>
    <p:sldId id="483" r:id="rId20"/>
    <p:sldId id="484" r:id="rId21"/>
    <p:sldId id="485" r:id="rId22"/>
    <p:sldId id="479" r:id="rId23"/>
    <p:sldId id="480" r:id="rId24"/>
    <p:sldId id="481" r:id="rId25"/>
    <p:sldId id="486" r:id="rId26"/>
  </p:sldIdLst>
  <p:sldSz cx="12192000" cy="6858000"/>
  <p:notesSz cx="6858000" cy="9144000"/>
  <p:defaultTextStyle>
    <a:defPPr>
      <a:defRPr lang="id-ID"/>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pos="6623" userDrawn="1">
          <p15:clr>
            <a:srgbClr val="A4A3A4"/>
          </p15:clr>
        </p15:guide>
        <p15:guide id="2" orient="horz" pos="2463" userDrawn="1">
          <p15:clr>
            <a:srgbClr val="A4A3A4"/>
          </p15:clr>
        </p15:guide>
        <p15:guide id="3" orient="horz" pos="179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7F3D43"/>
    <a:srgbClr val="FFCE33"/>
    <a:srgbClr val="774F27"/>
    <a:srgbClr val="9BBB59"/>
    <a:srgbClr val="F39C12"/>
    <a:srgbClr val="C039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026" autoAdjust="0"/>
    <p:restoredTop sz="93979" autoAdjust="0"/>
  </p:normalViewPr>
  <p:slideViewPr>
    <p:cSldViewPr snapToGrid="0">
      <p:cViewPr varScale="1">
        <p:scale>
          <a:sx n="42" d="100"/>
          <a:sy n="42" d="100"/>
        </p:scale>
        <p:origin x="62" y="874"/>
      </p:cViewPr>
      <p:guideLst>
        <p:guide pos="6623"/>
        <p:guide orient="horz" pos="2463"/>
        <p:guide orient="horz" pos="1797"/>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97" d="100"/>
          <a:sy n="97" d="100"/>
        </p:scale>
        <p:origin x="4008" y="8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C4007C-4214-4C32-A35F-8FA4BF62ED0A}" type="datetimeFigureOut">
              <a:rPr lang="id-ID" smtClean="0"/>
              <a:t>15/07/2019</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AFDC27E-17D3-4AD7-83C9-E5D4C007C2F0}" type="slidenum">
              <a:rPr lang="id-ID" smtClean="0"/>
              <a:t>‹#›</a:t>
            </a:fld>
            <a:endParaRPr lang="id-ID"/>
          </a:p>
        </p:txBody>
      </p:sp>
    </p:spTree>
    <p:extLst>
      <p:ext uri="{BB962C8B-B14F-4D97-AF65-F5344CB8AC3E}">
        <p14:creationId xmlns:p14="http://schemas.microsoft.com/office/powerpoint/2010/main" val="714582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E6DAFF-5223-43CD-9412-3265A93C4AA1}" type="datetimeFigureOut">
              <a:rPr lang="id-ID" smtClean="0"/>
              <a:t>15/07/2019</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02ABD7-284B-4AEE-9AD5-F0CEBFB0821A}" type="slidenum">
              <a:rPr lang="id-ID" smtClean="0"/>
              <a:t>‹#›</a:t>
            </a:fld>
            <a:endParaRPr lang="id-ID"/>
          </a:p>
        </p:txBody>
      </p:sp>
    </p:spTree>
    <p:extLst>
      <p:ext uri="{BB962C8B-B14F-4D97-AF65-F5344CB8AC3E}">
        <p14:creationId xmlns:p14="http://schemas.microsoft.com/office/powerpoint/2010/main" val="2308338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kumimoji="0" lang="es-PE" sz="1200" b="1" i="0" u="none" strike="noStrike" kern="1200" cap="none" spc="0" normalizeH="0" baseline="0" noProof="0" dirty="0" smtClean="0">
                <a:ln>
                  <a:noFill/>
                </a:ln>
                <a:solidFill>
                  <a:prstClr val="black"/>
                </a:solidFill>
                <a:effectLst/>
                <a:uLnTx/>
                <a:uFillTx/>
                <a:latin typeface="+mn-lt"/>
                <a:ea typeface="+mn-ea"/>
                <a:cs typeface="+mn-cs"/>
              </a:rPr>
              <a:t>Objetivo</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endParaRPr kumimoji="0" lang="es-PE"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El objetivo de este capítulo es el de proporcionar al inspector de aeronavegabilidad una guía para evaluar los procedimientos establecidos por el solicitante de un AOC en el manual de control de mantenimiento (MCM)  de acuerdo a lo establecido en las Secciones LAR 121.1130 y LAR 135.1430</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endParaRPr lang="es-PE" dirty="0"/>
          </a:p>
        </p:txBody>
      </p:sp>
      <p:sp>
        <p:nvSpPr>
          <p:cNvPr id="4" name="Slide Number Placeholder 3"/>
          <p:cNvSpPr>
            <a:spLocks noGrp="1"/>
          </p:cNvSpPr>
          <p:nvPr>
            <p:ph type="sldNum" sz="quarter" idx="10"/>
          </p:nvPr>
        </p:nvSpPr>
        <p:spPr/>
        <p:txBody>
          <a:bodyPr/>
          <a:lstStyle/>
          <a:p>
            <a:fld id="{AD02ABD7-284B-4AEE-9AD5-F0CEBFB0821A}" type="slidenum">
              <a:rPr lang="id-ID" smtClean="0"/>
              <a:t>2</a:t>
            </a:fld>
            <a:endParaRPr lang="id-ID"/>
          </a:p>
        </p:txBody>
      </p:sp>
    </p:spTree>
    <p:extLst>
      <p:ext uri="{BB962C8B-B14F-4D97-AF65-F5344CB8AC3E}">
        <p14:creationId xmlns:p14="http://schemas.microsoft.com/office/powerpoint/2010/main" val="3500291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dirty="0" smtClean="0"/>
              <a:t>3.8	En caso de que el sistema de gestión de la seguridad operacional (SMS) de un explotador ya se haya tratado en algún otro documento, se puede describir, en su lugar, la correspondiente referencia a ese documento, junto con las interrelaciones pertinentes con el MCM. El MCM de un solicitante de un AOC debe estar disponible para todo el personal involucrado en la gestión de la aeronavegabilidad continua, sin importar el cargo de ellos, ni el medio utilizado (electrónicos, CD, etc.).  Si el MCM remitido a la AAC es digital, debe estar en un formato aceptable a la AAC.</a:t>
            </a:r>
          </a:p>
          <a:p>
            <a:endParaRPr lang="es-PE" dirty="0"/>
          </a:p>
        </p:txBody>
      </p:sp>
      <p:sp>
        <p:nvSpPr>
          <p:cNvPr id="4" name="Slide Number Placeholder 3"/>
          <p:cNvSpPr>
            <a:spLocks noGrp="1"/>
          </p:cNvSpPr>
          <p:nvPr>
            <p:ph type="sldNum" sz="quarter" idx="10"/>
          </p:nvPr>
        </p:nvSpPr>
        <p:spPr/>
        <p:txBody>
          <a:bodyPr/>
          <a:lstStyle/>
          <a:p>
            <a:fld id="{AD02ABD7-284B-4AEE-9AD5-F0CEBFB0821A}" type="slidenum">
              <a:rPr lang="id-ID" smtClean="0"/>
              <a:t>11</a:t>
            </a:fld>
            <a:endParaRPr lang="id-ID"/>
          </a:p>
        </p:txBody>
      </p:sp>
    </p:spTree>
    <p:extLst>
      <p:ext uri="{BB962C8B-B14F-4D97-AF65-F5344CB8AC3E}">
        <p14:creationId xmlns:p14="http://schemas.microsoft.com/office/powerpoint/2010/main" val="1019051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3.9	El MCM debe desarrollarse sobre la base de los alcances de las especificaciones relativas a las operaciones (OpSpecs) aprobadas y a la dimensión y complejidad del solicitante de un AOC.</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3.10	El MCM es un documento que es aceptado por la AAC  y debe mantenerse actualizado y ser accesible para el personal del solicitante de un AOC.</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3.11	Esta evaluación es parte del proceso de certificación de un solicitante. Durante la certificación del solicitante de un AOC, este informa a la AAC en detalle las características del mismo, así como el contenido del MCM, la reglamentación y elaboración.</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endParaRPr lang="es-PE" dirty="0"/>
          </a:p>
        </p:txBody>
      </p:sp>
      <p:sp>
        <p:nvSpPr>
          <p:cNvPr id="4" name="Slide Number Placeholder 3"/>
          <p:cNvSpPr>
            <a:spLocks noGrp="1"/>
          </p:cNvSpPr>
          <p:nvPr>
            <p:ph type="sldNum" sz="quarter" idx="10"/>
          </p:nvPr>
        </p:nvSpPr>
        <p:spPr/>
        <p:txBody>
          <a:bodyPr/>
          <a:lstStyle/>
          <a:p>
            <a:fld id="{AD02ABD7-284B-4AEE-9AD5-F0CEBFB0821A}" type="slidenum">
              <a:rPr lang="id-ID" smtClean="0"/>
              <a:t>12</a:t>
            </a:fld>
            <a:endParaRPr lang="id-ID"/>
          </a:p>
        </p:txBody>
      </p:sp>
    </p:spTree>
    <p:extLst>
      <p:ext uri="{BB962C8B-B14F-4D97-AF65-F5344CB8AC3E}">
        <p14:creationId xmlns:p14="http://schemas.microsoft.com/office/powerpoint/2010/main" val="3151408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s-PE" dirty="0" smtClean="0"/>
              <a:t>3.12	Si durante la evaluación de la propuesta del manual o enmienda del mismo el inspector evidenciara alguna constatación, este debe ser devuelto al solicitante con una lista de las constataciones u observaciones encontradas. El solicitante debe estar informado de que la aceptación del manual no se completará hasta que todas las constataciones sean corregidas. Los inspectores del área de aeronavegabilidad deben considerar especialmente de que el cumplimiento del LAR quede asegurado.</a:t>
            </a:r>
          </a:p>
          <a:p>
            <a:pPr algn="just"/>
            <a:endParaRPr lang="es-PE" dirty="0" smtClean="0"/>
          </a:p>
          <a:p>
            <a:pPr algn="just"/>
            <a:r>
              <a:rPr lang="es-PE" sz="1000" i="1" dirty="0" smtClean="0"/>
              <a:t>Nota: Deberá existir una constante comunicación entre el JEC con el solicitante de un AOC a fin de poder solucionar alguna constatación descubierta durante la evaluación del MCM, podrá utilizar el correo electrónico para lograr la solución más efectiva, estas comunicaciones son parte de la evaluación del manual. Sin embargo, si al revisar el MCM se evidencian demasiados incumplimientos o errores a los requisitos establecidos en los LAR, deberá devolverse el manual para que el solicitante realice una revisión integral al MCM presentado.</a:t>
            </a:r>
          </a:p>
          <a:p>
            <a:pPr algn="just"/>
            <a:endParaRPr lang="es-PE" dirty="0" smtClean="0"/>
          </a:p>
          <a:p>
            <a:pPr algn="just"/>
            <a:r>
              <a:rPr lang="es-PE" dirty="0" smtClean="0"/>
              <a:t>Por ejemplo: Si las constataciones son mayores de diez (10) en temas que afectan a la seguridad operacional y no solo a la forma, el inspector asignado a la evaluación del MCM informa al JEC esta situación. Posteriormente, el responsable de la AAC a este proceso se comunica con el solicitante del AOC informándole que dicho manual será devuelto para su revisión en vista de que existe un gran número de constataciones que no siguen los lineamientos establecidos en el LAR y la CA aplicable. El inspector debe tener siempre presente que no es el control de calidad del solicitante de un AOC. </a:t>
            </a:r>
          </a:p>
          <a:p>
            <a:pPr algn="just"/>
            <a:endParaRPr lang="es-PE" dirty="0" smtClean="0"/>
          </a:p>
          <a:p>
            <a:endParaRPr lang="es-PE" dirty="0"/>
          </a:p>
        </p:txBody>
      </p:sp>
      <p:sp>
        <p:nvSpPr>
          <p:cNvPr id="4" name="Slide Number Placeholder 3"/>
          <p:cNvSpPr>
            <a:spLocks noGrp="1"/>
          </p:cNvSpPr>
          <p:nvPr>
            <p:ph type="sldNum" sz="quarter" idx="10"/>
          </p:nvPr>
        </p:nvSpPr>
        <p:spPr/>
        <p:txBody>
          <a:bodyPr/>
          <a:lstStyle/>
          <a:p>
            <a:fld id="{AD02ABD7-284B-4AEE-9AD5-F0CEBFB0821A}" type="slidenum">
              <a:rPr lang="id-ID" smtClean="0"/>
              <a:t>13</a:t>
            </a:fld>
            <a:endParaRPr lang="id-ID"/>
          </a:p>
        </p:txBody>
      </p:sp>
    </p:spTree>
    <p:extLst>
      <p:ext uri="{BB962C8B-B14F-4D97-AF65-F5344CB8AC3E}">
        <p14:creationId xmlns:p14="http://schemas.microsoft.com/office/powerpoint/2010/main" val="4281551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E" dirty="0" smtClean="0"/>
              <a:t>3.13	El MCM debe contener como mínimo todos los procedimientos establecidos en el reglamento operacional al cual está aplicando el solicitante de un AOC; ya sea la Sección LAR 121.1130 o LAR 135.1430.Se requiere al explotador que suministre al Estado del explotador y al Estado de matrícula (cuando el Estado de matrícula y el Estado del Explotador son distintos) una copia de su MCM, junto con todas sus enmiendas y/o revisiones; se deben incorporar en ese MCM los textos obligatorios que el Estado del explotador o el Estado de matrícula puedan requerir.</a:t>
            </a:r>
            <a:endParaRPr lang="es-PE" dirty="0"/>
          </a:p>
        </p:txBody>
      </p:sp>
      <p:sp>
        <p:nvSpPr>
          <p:cNvPr id="4" name="Slide Number Placeholder 3"/>
          <p:cNvSpPr>
            <a:spLocks noGrp="1"/>
          </p:cNvSpPr>
          <p:nvPr>
            <p:ph type="sldNum" sz="quarter" idx="10"/>
          </p:nvPr>
        </p:nvSpPr>
        <p:spPr/>
        <p:txBody>
          <a:bodyPr/>
          <a:lstStyle/>
          <a:p>
            <a:fld id="{AD02ABD7-284B-4AEE-9AD5-F0CEBFB0821A}" type="slidenum">
              <a:rPr lang="id-ID" smtClean="0"/>
              <a:t>14</a:t>
            </a:fld>
            <a:endParaRPr lang="id-ID"/>
          </a:p>
        </p:txBody>
      </p:sp>
    </p:spTree>
    <p:extLst>
      <p:ext uri="{BB962C8B-B14F-4D97-AF65-F5344CB8AC3E}">
        <p14:creationId xmlns:p14="http://schemas.microsoft.com/office/powerpoint/2010/main" val="1561003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1" fontAlgn="auto" latinLnBrk="0" hangingPunct="1">
              <a:lnSpc>
                <a:spcPct val="100000"/>
              </a:lnSpc>
              <a:spcBef>
                <a:spcPts val="600"/>
              </a:spcBef>
              <a:spcAft>
                <a:spcPts val="600"/>
              </a:spcAft>
              <a:buClrTx/>
              <a:buSzPts val="1000"/>
              <a:buFont typeface="Arial"/>
              <a:buNone/>
              <a:tabLst>
                <a:tab pos="-457200" algn="l"/>
                <a:tab pos="685800" algn="l"/>
              </a:tabLst>
              <a:defRPr/>
            </a:pPr>
            <a:r>
              <a:rPr kumimoji="0" lang="es-PE" sz="1200" b="0" i="0" u="none" strike="noStrike" kern="1200" cap="none" spc="-15" normalizeH="0" baseline="0" noProof="0" dirty="0" smtClean="0">
                <a:ln>
                  <a:noFill/>
                </a:ln>
                <a:solidFill>
                  <a:prstClr val="black"/>
                </a:solidFill>
                <a:effectLst/>
                <a:uLnTx/>
                <a:uFillTx/>
                <a:latin typeface="Arial"/>
                <a:ea typeface="Times New Roman"/>
                <a:cs typeface="Times New Roman"/>
              </a:rPr>
              <a:t>2. 2	</a:t>
            </a:r>
            <a:r>
              <a:rPr kumimoji="0" lang="es-PE" sz="1200" b="0" i="0" u="sng" strike="noStrike" kern="1200" cap="none" spc="-15" normalizeH="0" baseline="0" noProof="0" dirty="0" smtClean="0">
                <a:ln>
                  <a:noFill/>
                </a:ln>
                <a:solidFill>
                  <a:prstClr val="black"/>
                </a:solidFill>
                <a:effectLst/>
                <a:uLnTx/>
                <a:uFillTx/>
                <a:latin typeface="Arial"/>
                <a:ea typeface="Times New Roman"/>
                <a:cs typeface="Times New Roman"/>
              </a:rPr>
              <a:t>Evaluación del MCM</a:t>
            </a:r>
          </a:p>
          <a:p>
            <a:pPr marL="0" marR="0" lvl="0" indent="0" algn="just" defTabSz="457200" rtl="0" eaLnBrk="1" fontAlgn="auto" latinLnBrk="0" hangingPunct="1">
              <a:lnSpc>
                <a:spcPct val="100000"/>
              </a:lnSpc>
              <a:spcBef>
                <a:spcPts val="600"/>
              </a:spcBef>
              <a:spcAft>
                <a:spcPts val="600"/>
              </a:spcAft>
              <a:buClrTx/>
              <a:buSzPts val="1000"/>
              <a:buFont typeface="Arial"/>
              <a:buNone/>
              <a:tabLst>
                <a:tab pos="-457200" algn="l"/>
                <a:tab pos="685800" algn="l"/>
              </a:tabLst>
              <a:defRPr/>
            </a:pP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Times New Roman"/>
            </a:endParaRPr>
          </a:p>
          <a:p>
            <a:pPr marL="0" marR="0" lvl="0" indent="0" algn="just" defTabSz="457200" rtl="0" eaLnBrk="1" fontAlgn="auto" latinLnBrk="0" hangingPunct="1">
              <a:lnSpc>
                <a:spcPct val="100000"/>
              </a:lnSpc>
              <a:spcBef>
                <a:spcPts val="600"/>
              </a:spcBef>
              <a:spcAft>
                <a:spcPts val="600"/>
              </a:spcAft>
              <a:buClrTx/>
              <a:buSzTx/>
              <a:buFontTx/>
              <a:buNone/>
              <a:tabLst>
                <a:tab pos="-457200" algn="l"/>
                <a:tab pos="72009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	A continuación se detalla una guía para evaluar el MCM de acuerdo a lo establecido en las Secciones LAR 121.1130 y LAR 135.1430:</a:t>
            </a:r>
          </a:p>
          <a:p>
            <a:pPr marL="0" marR="0" lvl="0" indent="0" algn="just" defTabSz="457200" rtl="0" eaLnBrk="1" fontAlgn="auto" latinLnBrk="0" hangingPunct="1">
              <a:lnSpc>
                <a:spcPct val="100000"/>
              </a:lnSpc>
              <a:spcBef>
                <a:spcPts val="600"/>
              </a:spcBef>
              <a:spcAft>
                <a:spcPts val="600"/>
              </a:spcAft>
              <a:buClrTx/>
              <a:buSzTx/>
              <a:buFontTx/>
              <a:buNone/>
              <a:tabLst>
                <a:tab pos="-457200" algn="l"/>
                <a:tab pos="720090" algn="l"/>
              </a:tabLst>
              <a:defRPr/>
            </a:pP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0" marR="0" lvl="0" indent="0" algn="just" defTabSz="457200" rtl="0" eaLnBrk="1" fontAlgn="auto" latinLnBrk="0" hangingPunct="1">
              <a:lnSpc>
                <a:spcPct val="100000"/>
              </a:lnSpc>
              <a:spcBef>
                <a:spcPts val="600"/>
              </a:spcBef>
              <a:spcAft>
                <a:spcPts val="600"/>
              </a:spcAft>
              <a:buClrTx/>
              <a:buSzTx/>
              <a:buFontTx/>
              <a:buNone/>
              <a:tabLst>
                <a:tab pos="72009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Arial Narrow"/>
              </a:rPr>
              <a:t>2.2.1	Contenido y estructura de MCM</a:t>
            </a:r>
          </a:p>
          <a:p>
            <a:pPr marL="0" marR="0" lvl="0" indent="0" algn="just" defTabSz="457200" rtl="0" eaLnBrk="1" fontAlgn="auto" latinLnBrk="0" hangingPunct="1">
              <a:lnSpc>
                <a:spcPct val="100000"/>
              </a:lnSpc>
              <a:spcBef>
                <a:spcPts val="600"/>
              </a:spcBef>
              <a:spcAft>
                <a:spcPts val="600"/>
              </a:spcAft>
              <a:buClrTx/>
              <a:buSzTx/>
              <a:buFontTx/>
              <a:buNone/>
              <a:tabLst>
                <a:tab pos="720090" algn="l"/>
              </a:tabLst>
              <a:defRPr/>
            </a:pPr>
            <a:endParaRPr kumimoji="0" lang="es-PE" sz="1800" b="0" i="0" u="none" strike="noStrike" kern="1200" cap="none" spc="0" normalizeH="0" baseline="0" noProof="0" dirty="0" smtClean="0">
              <a:ln>
                <a:noFill/>
              </a:ln>
              <a:solidFill>
                <a:prstClr val="black"/>
              </a:solidFill>
              <a:effectLst/>
              <a:uLnTx/>
              <a:uFillTx/>
              <a:latin typeface="Arial Narrow"/>
              <a:ea typeface="Times New Roman"/>
              <a:cs typeface="Arial Narrow"/>
            </a:endParaRPr>
          </a:p>
          <a:p>
            <a:pPr marL="0" marR="0" lvl="0" indent="0" algn="just" defTabSz="457200" rtl="0" eaLnBrk="1" fontAlgn="auto" latinLnBrk="0" hangingPunct="1">
              <a:lnSpc>
                <a:spcPct val="100000"/>
              </a:lnSpc>
              <a:spcBef>
                <a:spcPts val="600"/>
              </a:spcBef>
              <a:spcAft>
                <a:spcPts val="60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El MCM deberá contener la siguiente información:</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Pts val="1000"/>
              <a:buFont typeface="+mj-lt"/>
              <a:buAutoNum type="alphaLcParenR"/>
              <a:tabLst>
                <a:tab pos="27051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procedimientos requeridos por el explotador aéreo para asegurar que:</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1143000" marR="0" lvl="2" indent="-228600" algn="just" defTabSz="457200" rtl="0" eaLnBrk="1" fontAlgn="auto" latinLnBrk="0" hangingPunct="1">
              <a:lnSpc>
                <a:spcPct val="115000"/>
              </a:lnSpc>
              <a:spcBef>
                <a:spcPts val="600"/>
              </a:spcBef>
              <a:spcAft>
                <a:spcPts val="600"/>
              </a:spcAft>
              <a:buClrTx/>
              <a:buSzTx/>
              <a:buFont typeface="+mj-lt"/>
              <a:buAutoNum type="romanLcParenR"/>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cada aeronave es mantenida en condición aeronavegable;</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1143000" marR="0" lvl="2" indent="-228600" algn="just" defTabSz="457200" rtl="0" eaLnBrk="1" fontAlgn="auto" latinLnBrk="0" hangingPunct="1">
              <a:lnSpc>
                <a:spcPct val="115000"/>
              </a:lnSpc>
              <a:spcBef>
                <a:spcPts val="600"/>
              </a:spcBef>
              <a:spcAft>
                <a:spcPts val="600"/>
              </a:spcAft>
              <a:buClrTx/>
              <a:buSzTx/>
              <a:buFont typeface="+mj-lt"/>
              <a:buAutoNum type="romanLcParenR"/>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los equipos operacionales y de emergencia necesarios para el vuelo previsto se encuentren operativos; y</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1143000" marR="0" lvl="2" indent="-228600" algn="just" defTabSz="457200" rtl="0" eaLnBrk="1" fontAlgn="auto" latinLnBrk="0" hangingPunct="1">
              <a:lnSpc>
                <a:spcPct val="115000"/>
              </a:lnSpc>
              <a:spcBef>
                <a:spcPts val="600"/>
              </a:spcBef>
              <a:spcAft>
                <a:spcPts val="600"/>
              </a:spcAft>
              <a:buClrTx/>
              <a:buSzTx/>
              <a:buFont typeface="+mj-lt"/>
              <a:buAutoNum type="romanLcParenR"/>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el certificado de aeronavegabilidad de cada aeronave permanezcan válidos.</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Pts val="1000"/>
              <a:buFont typeface="+mj-lt"/>
              <a:buAutoNum type="alphaLcParenR"/>
              <a:tabLst>
                <a:tab pos="27051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una descripción de los acuerdos administrativos entre el explotador aéreo y la OMA, incluida la forma de cómo se revisarán los acuerdos;</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Pts val="1000"/>
              <a:buFont typeface="+mj-lt"/>
              <a:buAutoNum type="alphaLcParenR"/>
              <a:tabLst>
                <a:tab pos="27051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procedimientos de mantenimiento y procedimiento para completar y firmar la certificación de conformidad de mantenimiento (visto bueno) por una organización de mantenimiento;</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Pts val="1000"/>
              <a:buFont typeface="+mj-lt"/>
              <a:buAutoNum type="alphaLcParenR"/>
              <a:tabLst>
                <a:tab pos="27051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los nombres y responsabilidades de la persona o grupo de personas empleadas para asegurar que todo el mantenimiento es cumplido de acuerdo a lo establecido en el MCM;</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Pts val="1000"/>
              <a:buFont typeface="+mj-lt"/>
              <a:buAutoNum type="alphaLcParenR"/>
              <a:tabLst>
                <a:tab pos="27051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una referencia del programa de mantenimiento para cada tipo de aeronave operada;</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Pts val="1000"/>
              <a:buFont typeface="+mj-lt"/>
              <a:buAutoNum type="alphaLcParenR"/>
              <a:tabLst>
                <a:tab pos="27051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procedimientos para completar y conservar los registros de mantenimiento del explotador aéreo;</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Pts val="1000"/>
              <a:buFont typeface="+mj-lt"/>
              <a:buAutoNum type="alphaLcParenR"/>
              <a:tabLst>
                <a:tab pos="27051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procedimientos para el monitoreo, evaluación y reportes de mantenimiento y experiencias operacionales para ser informada al Estado de matrícula;</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Pts val="1000"/>
              <a:buFont typeface="+mj-lt"/>
              <a:buAutoNum type="alphaLcParenR"/>
              <a:tabLst>
                <a:tab pos="27051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procedimiento para cumplir con informar las fallas, casos de mal funcionamiento, defectos y otros sucesos que tengan o pudieran tener efectos adversos sobre el mantenimiento de aeronavegabilidad a la organización responsable del diseño de tipo y a las autoridades encargadas de la aeronavegabilidad;</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Pts val="1000"/>
              <a:buFont typeface="+mj-lt"/>
              <a:buAutoNum type="alphaLcParenR"/>
              <a:tabLst>
                <a:tab pos="27051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procedimiento para la evaluación de la información de la aeronavegabilidad continua y las recomendaciones disponibles de la organización responsable del diseño de tipo, y para implementar las acciones resultantes consideradas necesarias como resultado de la evaluación de acuerdo con los procedimientos aceptables por el Estado de matrícula;</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Pts val="1000"/>
              <a:buFont typeface="+mj-lt"/>
              <a:buAutoNum type="alphaLcParenR"/>
              <a:tabLst>
                <a:tab pos="27051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procedimiento para implementar acciones resultantes de la información de aeronavegabilidad continua obligatoria (MCAI) y, si es aplicable, como sus medios alternativos de cumplimiento son requeridos y cumplidos;</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Pts val="1000"/>
              <a:buFont typeface="+mj-lt"/>
              <a:buAutoNum type="alphaLcParenR"/>
              <a:tabLst>
                <a:tab pos="27051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una descripción del establecimiento y mantenimiento de un sistema de análisis y monitoreo continuo del rendimiento y la eficiencia de los programas de mantenimiento, con el fin de corregir cualquier deficiencia en el programa;</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Pts val="1000"/>
              <a:buFont typeface="+mj-lt"/>
              <a:buAutoNum type="alphaLcParenR"/>
              <a:tabLst>
                <a:tab pos="27051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procedimientos para operaciones de navegación especial (EDTO, CAT II y CAT III, PBN (RNP / RNAV), RVSM, MNPS; cuando sea aplicable;</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Pts val="1000"/>
              <a:buFont typeface="+mj-lt"/>
              <a:buAutoNum type="alphaLcParenR"/>
              <a:tabLst>
                <a:tab pos="27051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una descripción de los tipos y modelos de aeronaves a las que aplica el manual;</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Pts val="1000"/>
              <a:buFont typeface="+mj-lt"/>
              <a:buAutoNum type="alphaLcParenR"/>
              <a:tabLst>
                <a:tab pos="27051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procedimiento para asegurar que los sistemas inoperativos y componentes que afecten la aeronavegabilidad se registren y rectifiquen;</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Pts val="1000"/>
              <a:buFont typeface="+mj-lt"/>
              <a:buAutoNum type="alphaLcParenR"/>
              <a:tabLst>
                <a:tab pos="27051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procedimiento para informar al Estado de matrícula  las ocurrencias importantes en servicio; y</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Pts val="1000"/>
              <a:buFont typeface="+mj-lt"/>
              <a:buAutoNum type="alphaLcParenR"/>
              <a:tabLst>
                <a:tab pos="27051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procedimiento para completar y firmar una certificación de conformidad de mantenimiento para las aeronaves y sus partes que han sido objeto de mantenimiento, la cual deberá tener como mínimo:</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Tx/>
              <a:buFont typeface="+mj-lt"/>
              <a:buAutoNum type="romanLcParenR"/>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detalles del mantenimiento cumplido incluyendo la referencia detallada de los datos aprobados utilizados. Cuando sea apropiado, una declaración de que todos los ítems requeridos a ser inspeccionados fueron inspeccionados por una persona calificada quien determinará que el trabajo fue completado satisfactoriamente;</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Tx/>
              <a:buFont typeface="+mj-lt"/>
              <a:buAutoNum type="romanLcParenR"/>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la fecha en la que el mantenimiento fue completado y el total de horas de vuelo y ciclos;</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Tx/>
              <a:buFont typeface="+mj-lt"/>
              <a:buAutoNum type="romanLcParenR"/>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la identificación de la OMA; y</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Tx/>
              <a:buFont typeface="+mj-lt"/>
              <a:buAutoNum type="romanLcParenR"/>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la identificación y autorizaciones de la persona que firmó la certificación de conformidad de mantenimiento.</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Pts val="1000"/>
              <a:buFont typeface="+mj-lt"/>
              <a:buAutoNum type="alphaLcParenR"/>
              <a:tabLst>
                <a:tab pos="27051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Procedimientos adicionales podrían ser necesarios para asegurar el cumplimiento de las responsabilidades del personal de mantenimiento de la OMA y los requisitos del programa de mantenimiento de las aeronaves. Se recomiendan los siguientes procedimientos:</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
                <a:srgbClr val="000000"/>
              </a:buClr>
              <a:buSzPts val="1000"/>
              <a:buFont typeface="+mj-lt"/>
              <a:buAutoNum type="arabicParenR"/>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procedimiento para garantizar que la aeronave se mantenga de conformidad con el programa de mantenimiento;</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
                <a:srgbClr val="000000"/>
              </a:buClr>
              <a:buSzPts val="1000"/>
              <a:buFont typeface="+mj-lt"/>
              <a:buAutoNum type="arabicParenR"/>
              <a:tabLst>
                <a:tab pos="51435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una descripción del sistema de gestión de la seguridad operacional del explotador;</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
                <a:srgbClr val="000000"/>
              </a:buClr>
              <a:buSzPts val="1000"/>
              <a:buFont typeface="+mj-lt"/>
              <a:buAutoNum type="arabicParenR"/>
              <a:tabLst>
                <a:tab pos="51435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procedimiento para cambiar o apartarse de las tareas de mantenimiento y sus plazos o de la inspección estructural, cuando existen tareas que no tienen designación obligatoria del Estado diseño;</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
                <a:srgbClr val="000000"/>
              </a:buClr>
              <a:buSzPts val="1000"/>
              <a:buFont typeface="+mj-lt"/>
              <a:buAutoNum type="arabicParenR"/>
              <a:tabLst>
                <a:tab pos="51435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procedimiento para la designación, realización y control de los ítems de inspección requeridas (RII);</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
                <a:srgbClr val="000000"/>
              </a:buClr>
              <a:buSzPts val="1000"/>
              <a:buFont typeface="+mj-lt"/>
              <a:buAutoNum type="arabicParenR"/>
              <a:tabLst>
                <a:tab pos="51435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procedimiento para asegurar que las modificaciones y reparaciones cumplen con los requisitos de aeronavegabilidad del Estado de matrícula; y</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
                <a:srgbClr val="000000"/>
              </a:buClr>
              <a:buSzPts val="1000"/>
              <a:buFont typeface="+mj-lt"/>
              <a:buAutoNum type="arabicParenR"/>
              <a:tabLst>
                <a:tab pos="51435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procedimiento para la revisión y control del MCM.</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540385" marR="0" lvl="0" indent="0" algn="just" defTabSz="457200" rtl="0" eaLnBrk="1" fontAlgn="auto" latinLnBrk="0" hangingPunct="1">
              <a:lnSpc>
                <a:spcPct val="100000"/>
              </a:lnSpc>
              <a:spcBef>
                <a:spcPts val="600"/>
              </a:spcBef>
              <a:spcAft>
                <a:spcPts val="600"/>
              </a:spcAft>
              <a:buClrTx/>
              <a:buSzTx/>
              <a:buFontTx/>
              <a:buNone/>
              <a:tabLst>
                <a:tab pos="540385" algn="l"/>
              </a:tabLst>
              <a:defRPr/>
            </a:pPr>
            <a:r>
              <a:rPr kumimoji="0" lang="es-PE" sz="1200" b="1" i="0" u="sng" strike="noStrike" kern="1200" cap="none" spc="0" normalizeH="0" baseline="0" noProof="0" dirty="0" smtClean="0">
                <a:ln>
                  <a:noFill/>
                </a:ln>
                <a:solidFill>
                  <a:prstClr val="black"/>
                </a:solidFill>
                <a:effectLst/>
                <a:uLnTx/>
                <a:uFillTx/>
                <a:latin typeface="Arial"/>
                <a:ea typeface="Times New Roman"/>
                <a:cs typeface="+mn-cs"/>
              </a:rPr>
              <a:t>Nota</a:t>
            </a:r>
            <a:r>
              <a:rPr kumimoji="0" lang="es-PE" sz="1200" b="0" i="1" u="none" strike="noStrike" kern="1200" cap="none" spc="0" normalizeH="0" baseline="0" noProof="0" dirty="0" smtClean="0">
                <a:ln>
                  <a:noFill/>
                </a:ln>
                <a:solidFill>
                  <a:prstClr val="black"/>
                </a:solidFill>
                <a:effectLst/>
                <a:uLnTx/>
                <a:uFillTx/>
                <a:latin typeface="Arial"/>
                <a:ea typeface="Times New Roman"/>
                <a:cs typeface="+mn-cs"/>
              </a:rPr>
              <a:t>: Cuando el SMS esta ya incorporado en otro documento, la correspondiente referencia ha dicho documento, junto con las interfaces pertinentes, deben ser referenciadas en el MCM.</a:t>
            </a:r>
            <a:endParaRPr kumimoji="0" lang="es-PE" sz="24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endParaRPr lang="es-PE" dirty="0"/>
          </a:p>
        </p:txBody>
      </p:sp>
      <p:sp>
        <p:nvSpPr>
          <p:cNvPr id="4" name="Slide Number Placeholder 3"/>
          <p:cNvSpPr>
            <a:spLocks noGrp="1"/>
          </p:cNvSpPr>
          <p:nvPr>
            <p:ph type="sldNum" sz="quarter" idx="10"/>
          </p:nvPr>
        </p:nvSpPr>
        <p:spPr/>
        <p:txBody>
          <a:bodyPr/>
          <a:lstStyle/>
          <a:p>
            <a:fld id="{AD02ABD7-284B-4AEE-9AD5-F0CEBFB0821A}" type="slidenum">
              <a:rPr lang="id-ID" smtClean="0"/>
              <a:t>16</a:t>
            </a:fld>
            <a:endParaRPr lang="id-ID"/>
          </a:p>
        </p:txBody>
      </p:sp>
    </p:spTree>
    <p:extLst>
      <p:ext uri="{BB962C8B-B14F-4D97-AF65-F5344CB8AC3E}">
        <p14:creationId xmlns:p14="http://schemas.microsoft.com/office/powerpoint/2010/main" val="2207608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1" fontAlgn="auto" latinLnBrk="0" hangingPunct="1">
              <a:lnSpc>
                <a:spcPct val="100000"/>
              </a:lnSpc>
              <a:spcBef>
                <a:spcPts val="600"/>
              </a:spcBef>
              <a:spcAft>
                <a:spcPts val="600"/>
              </a:spcAft>
              <a:buClrTx/>
              <a:buSzPts val="1000"/>
              <a:buFont typeface="Arial"/>
              <a:buNone/>
              <a:tabLst>
                <a:tab pos="-457200" algn="l"/>
                <a:tab pos="685800" algn="l"/>
              </a:tabLst>
              <a:defRPr/>
            </a:pPr>
            <a:r>
              <a:rPr kumimoji="0" lang="es-PE" sz="1200" b="0" i="0" u="none" strike="noStrike" kern="1200" cap="none" spc="-15" normalizeH="0" baseline="0" noProof="0" dirty="0" smtClean="0">
                <a:ln>
                  <a:noFill/>
                </a:ln>
                <a:solidFill>
                  <a:prstClr val="black"/>
                </a:solidFill>
                <a:effectLst/>
                <a:uLnTx/>
                <a:uFillTx/>
                <a:latin typeface="Arial"/>
                <a:ea typeface="Times New Roman"/>
                <a:cs typeface="Times New Roman"/>
              </a:rPr>
              <a:t>2. 2	</a:t>
            </a:r>
            <a:r>
              <a:rPr kumimoji="0" lang="es-PE" sz="1200" b="0" i="0" u="sng" strike="noStrike" kern="1200" cap="none" spc="-15" normalizeH="0" baseline="0" noProof="0" dirty="0" smtClean="0">
                <a:ln>
                  <a:noFill/>
                </a:ln>
                <a:solidFill>
                  <a:prstClr val="black"/>
                </a:solidFill>
                <a:effectLst/>
                <a:uLnTx/>
                <a:uFillTx/>
                <a:latin typeface="Arial"/>
                <a:ea typeface="Times New Roman"/>
                <a:cs typeface="Times New Roman"/>
              </a:rPr>
              <a:t>Evaluación del MCM</a:t>
            </a:r>
          </a:p>
          <a:p>
            <a:pPr marL="0" marR="0" lvl="0" indent="0" algn="just" defTabSz="457200" rtl="0" eaLnBrk="1" fontAlgn="auto" latinLnBrk="0" hangingPunct="1">
              <a:lnSpc>
                <a:spcPct val="100000"/>
              </a:lnSpc>
              <a:spcBef>
                <a:spcPts val="600"/>
              </a:spcBef>
              <a:spcAft>
                <a:spcPts val="600"/>
              </a:spcAft>
              <a:buClrTx/>
              <a:buSzPts val="1000"/>
              <a:buFont typeface="Arial"/>
              <a:buNone/>
              <a:tabLst>
                <a:tab pos="-457200" algn="l"/>
                <a:tab pos="685800" algn="l"/>
              </a:tabLst>
              <a:defRPr/>
            </a:pP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Times New Roman"/>
            </a:endParaRPr>
          </a:p>
          <a:p>
            <a:pPr marL="0" marR="0" lvl="0" indent="0" algn="just" defTabSz="457200" rtl="0" eaLnBrk="1" fontAlgn="auto" latinLnBrk="0" hangingPunct="1">
              <a:lnSpc>
                <a:spcPct val="100000"/>
              </a:lnSpc>
              <a:spcBef>
                <a:spcPts val="600"/>
              </a:spcBef>
              <a:spcAft>
                <a:spcPts val="600"/>
              </a:spcAft>
              <a:buClrTx/>
              <a:buSzTx/>
              <a:buFontTx/>
              <a:buNone/>
              <a:tabLst>
                <a:tab pos="-457200" algn="l"/>
                <a:tab pos="72009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	A continuación se detalla una guía para evaluar el MCM de acuerdo a lo establecido en las Secciones LAR 121.1130 y LAR 135.1430:</a:t>
            </a:r>
          </a:p>
          <a:p>
            <a:pPr marL="0" marR="0" lvl="0" indent="0" algn="just" defTabSz="457200" rtl="0" eaLnBrk="1" fontAlgn="auto" latinLnBrk="0" hangingPunct="1">
              <a:lnSpc>
                <a:spcPct val="100000"/>
              </a:lnSpc>
              <a:spcBef>
                <a:spcPts val="600"/>
              </a:spcBef>
              <a:spcAft>
                <a:spcPts val="600"/>
              </a:spcAft>
              <a:buClrTx/>
              <a:buSzTx/>
              <a:buFontTx/>
              <a:buNone/>
              <a:tabLst>
                <a:tab pos="-457200" algn="l"/>
                <a:tab pos="720090" algn="l"/>
              </a:tabLst>
              <a:defRPr/>
            </a:pP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0" marR="0" lvl="0" indent="0" algn="just" defTabSz="457200" rtl="0" eaLnBrk="1" fontAlgn="auto" latinLnBrk="0" hangingPunct="1">
              <a:lnSpc>
                <a:spcPct val="100000"/>
              </a:lnSpc>
              <a:spcBef>
                <a:spcPts val="600"/>
              </a:spcBef>
              <a:spcAft>
                <a:spcPts val="600"/>
              </a:spcAft>
              <a:buClrTx/>
              <a:buSzTx/>
              <a:buFontTx/>
              <a:buNone/>
              <a:tabLst>
                <a:tab pos="72009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Arial Narrow"/>
              </a:rPr>
              <a:t>2.2.1	Contenido y estructura de MCM</a:t>
            </a:r>
          </a:p>
          <a:p>
            <a:pPr marL="0" marR="0" lvl="0" indent="0" algn="just" defTabSz="457200" rtl="0" eaLnBrk="1" fontAlgn="auto" latinLnBrk="0" hangingPunct="1">
              <a:lnSpc>
                <a:spcPct val="100000"/>
              </a:lnSpc>
              <a:spcBef>
                <a:spcPts val="600"/>
              </a:spcBef>
              <a:spcAft>
                <a:spcPts val="600"/>
              </a:spcAft>
              <a:buClrTx/>
              <a:buSzTx/>
              <a:buFontTx/>
              <a:buNone/>
              <a:tabLst>
                <a:tab pos="720090" algn="l"/>
              </a:tabLst>
              <a:defRPr/>
            </a:pPr>
            <a:endParaRPr kumimoji="0" lang="es-PE" sz="1800" b="0" i="0" u="none" strike="noStrike" kern="1200" cap="none" spc="0" normalizeH="0" baseline="0" noProof="0" dirty="0" smtClean="0">
              <a:ln>
                <a:noFill/>
              </a:ln>
              <a:solidFill>
                <a:prstClr val="black"/>
              </a:solidFill>
              <a:effectLst/>
              <a:uLnTx/>
              <a:uFillTx/>
              <a:latin typeface="Arial Narrow"/>
              <a:ea typeface="Times New Roman"/>
              <a:cs typeface="Arial Narrow"/>
            </a:endParaRPr>
          </a:p>
          <a:p>
            <a:pPr marL="0" marR="0" lvl="0" indent="0" algn="just" defTabSz="457200" rtl="0" eaLnBrk="1" fontAlgn="auto" latinLnBrk="0" hangingPunct="1">
              <a:lnSpc>
                <a:spcPct val="100000"/>
              </a:lnSpc>
              <a:spcBef>
                <a:spcPts val="600"/>
              </a:spcBef>
              <a:spcAft>
                <a:spcPts val="60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El MCM deberá contener la siguiente información:</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Pts val="1000"/>
              <a:buFont typeface="+mj-lt"/>
              <a:buAutoNum type="alphaLcParenR"/>
              <a:tabLst>
                <a:tab pos="27051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procedimientos requeridos por el explotador aéreo para asegurar que:</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1143000" marR="0" lvl="2" indent="-228600" algn="just" defTabSz="457200" rtl="0" eaLnBrk="1" fontAlgn="auto" latinLnBrk="0" hangingPunct="1">
              <a:lnSpc>
                <a:spcPct val="115000"/>
              </a:lnSpc>
              <a:spcBef>
                <a:spcPts val="600"/>
              </a:spcBef>
              <a:spcAft>
                <a:spcPts val="600"/>
              </a:spcAft>
              <a:buClrTx/>
              <a:buSzTx/>
              <a:buFont typeface="+mj-lt"/>
              <a:buAutoNum type="romanLcParenR"/>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cada aeronave es mantenida en condición aeronavegable;</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1143000" marR="0" lvl="2" indent="-228600" algn="just" defTabSz="457200" rtl="0" eaLnBrk="1" fontAlgn="auto" latinLnBrk="0" hangingPunct="1">
              <a:lnSpc>
                <a:spcPct val="115000"/>
              </a:lnSpc>
              <a:spcBef>
                <a:spcPts val="600"/>
              </a:spcBef>
              <a:spcAft>
                <a:spcPts val="600"/>
              </a:spcAft>
              <a:buClrTx/>
              <a:buSzTx/>
              <a:buFont typeface="+mj-lt"/>
              <a:buAutoNum type="romanLcParenR"/>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los equipos operacionales y de emergencia necesarios para el vuelo previsto se encuentren operativos; y</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1143000" marR="0" lvl="2" indent="-228600" algn="just" defTabSz="457200" rtl="0" eaLnBrk="1" fontAlgn="auto" latinLnBrk="0" hangingPunct="1">
              <a:lnSpc>
                <a:spcPct val="115000"/>
              </a:lnSpc>
              <a:spcBef>
                <a:spcPts val="600"/>
              </a:spcBef>
              <a:spcAft>
                <a:spcPts val="600"/>
              </a:spcAft>
              <a:buClrTx/>
              <a:buSzTx/>
              <a:buFont typeface="+mj-lt"/>
              <a:buAutoNum type="romanLcParenR"/>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el certificado de aeronavegabilidad de cada aeronave permanezcan válidos.</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Pts val="1000"/>
              <a:buFont typeface="+mj-lt"/>
              <a:buAutoNum type="alphaLcParenR"/>
              <a:tabLst>
                <a:tab pos="27051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una descripción de los acuerdos administrativos entre el explotador aéreo y la OMA, incluida la forma de cómo se revisarán los acuerdos;</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Pts val="1000"/>
              <a:buFont typeface="+mj-lt"/>
              <a:buAutoNum type="alphaLcParenR"/>
              <a:tabLst>
                <a:tab pos="27051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procedimientos de mantenimiento y procedimiento para completar y firmar la certificación de conformidad de mantenimiento (visto bueno) por una organización de mantenimiento;</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Pts val="1000"/>
              <a:buFont typeface="+mj-lt"/>
              <a:buAutoNum type="alphaLcParenR"/>
              <a:tabLst>
                <a:tab pos="27051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los nombres y responsabilidades de la persona o grupo de personas empleadas para asegurar que todo el mantenimiento es cumplido de acuerdo a lo establecido en el MCM;</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Pts val="1000"/>
              <a:buFont typeface="+mj-lt"/>
              <a:buAutoNum type="alphaLcParenR"/>
              <a:tabLst>
                <a:tab pos="27051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una referencia del programa de mantenimiento para cada tipo de aeronave operada;</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Pts val="1000"/>
              <a:buFont typeface="+mj-lt"/>
              <a:buAutoNum type="alphaLcParenR"/>
              <a:tabLst>
                <a:tab pos="27051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procedimientos para completar y conservar los registros de mantenimiento del explotador aéreo;</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Pts val="1000"/>
              <a:buFont typeface="+mj-lt"/>
              <a:buAutoNum type="alphaLcParenR"/>
              <a:tabLst>
                <a:tab pos="27051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procedimientos para el monitoreo, evaluación y reportes de mantenimiento y experiencias operacionales para ser informada al Estado de matrícula;</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Pts val="1000"/>
              <a:buFont typeface="+mj-lt"/>
              <a:buAutoNum type="alphaLcParenR"/>
              <a:tabLst>
                <a:tab pos="27051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procedimiento para cumplir con informar las fallas, casos de mal funcionamiento, defectos y otros sucesos que tengan o pudieran tener efectos adversos sobre el mantenimiento de aeronavegabilidad a la organización responsable del diseño de tipo y a las autoridades encargadas de la aeronavegabilidad;</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Pts val="1000"/>
              <a:buFont typeface="+mj-lt"/>
              <a:buAutoNum type="alphaLcParenR"/>
              <a:tabLst>
                <a:tab pos="27051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procedimiento para la evaluación de la información de la aeronavegabilidad continua y las recomendaciones disponibles de la organización responsable del diseño de tipo, y para implementar las acciones resultantes consideradas necesarias como resultado de la evaluación de acuerdo con los procedimientos aceptables por el Estado de matrícula;</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Pts val="1000"/>
              <a:buFont typeface="+mj-lt"/>
              <a:buAutoNum type="alphaLcParenR"/>
              <a:tabLst>
                <a:tab pos="27051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procedimiento para implementar acciones resultantes de la información de aeronavegabilidad continua obligatoria (MCAI) y, si es aplicable, como sus medios alternativos de cumplimiento son requeridos y cumplidos;</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Pts val="1000"/>
              <a:buFont typeface="+mj-lt"/>
              <a:buAutoNum type="alphaLcParenR"/>
              <a:tabLst>
                <a:tab pos="27051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una descripción del establecimiento y mantenimiento de un sistema de análisis y monitoreo continuo del rendimiento y la eficiencia de los programas de mantenimiento, con el fin de corregir cualquier deficiencia en el programa;</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Pts val="1000"/>
              <a:buFont typeface="+mj-lt"/>
              <a:buAutoNum type="alphaLcParenR"/>
              <a:tabLst>
                <a:tab pos="27051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procedimientos para operaciones de navegación especial (EDTO, CAT II y CAT III, PBN (RNP / RNAV), RVSM, MNPS; cuando sea aplicable;</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Pts val="1000"/>
              <a:buFont typeface="+mj-lt"/>
              <a:buAutoNum type="alphaLcParenR"/>
              <a:tabLst>
                <a:tab pos="27051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una descripción de los tipos y modelos de aeronaves a las que aplica el manual;</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Pts val="1000"/>
              <a:buFont typeface="+mj-lt"/>
              <a:buAutoNum type="alphaLcParenR"/>
              <a:tabLst>
                <a:tab pos="27051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procedimiento para asegurar que los sistemas inoperativos y componentes que afecten la aeronavegabilidad se registren y rectifiquen;</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Pts val="1000"/>
              <a:buFont typeface="+mj-lt"/>
              <a:buAutoNum type="alphaLcParenR"/>
              <a:tabLst>
                <a:tab pos="27051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procedimiento para informar al Estado de matrícula  las ocurrencias importantes en servicio; y</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Pts val="1000"/>
              <a:buFont typeface="+mj-lt"/>
              <a:buAutoNum type="alphaLcParenR"/>
              <a:tabLst>
                <a:tab pos="27051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procedimiento para completar y firmar una certificación de conformidad de mantenimiento para las aeronaves y sus partes que han sido objeto de mantenimiento, la cual deberá tener como mínimo:</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Tx/>
              <a:buFont typeface="+mj-lt"/>
              <a:buAutoNum type="romanLcParenR"/>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detalles del mantenimiento cumplido incluyendo la referencia detallada de los datos aprobados utilizados. Cuando sea apropiado, una declaración de que todos los ítems requeridos a ser inspeccionados fueron inspeccionados por una persona calificada quien determinará que el trabajo fue completado satisfactoriamente;</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Tx/>
              <a:buFont typeface="+mj-lt"/>
              <a:buAutoNum type="romanLcParenR"/>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la fecha en la que el mantenimiento fue completado y el total de horas de vuelo y ciclos;</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Tx/>
              <a:buFont typeface="+mj-lt"/>
              <a:buAutoNum type="romanLcParenR"/>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la identificación de la OMA; y</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Tx/>
              <a:buFont typeface="+mj-lt"/>
              <a:buAutoNum type="romanLcParenR"/>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la identificación y autorizaciones de la persona que firmó la certificación de conformidad de mantenimiento.</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Pts val="1000"/>
              <a:buFont typeface="+mj-lt"/>
              <a:buAutoNum type="alphaLcParenR"/>
              <a:tabLst>
                <a:tab pos="27051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Procedimientos adicionales podrían ser necesarios para asegurar el cumplimiento de las responsabilidades del personal de mantenimiento de la OMA y los requisitos del programa de mantenimiento de las aeronaves. Se recomiendan los siguientes procedimientos:</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
                <a:srgbClr val="000000"/>
              </a:buClr>
              <a:buSzPts val="1000"/>
              <a:buFont typeface="+mj-lt"/>
              <a:buAutoNum type="arabicParenR"/>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procedimiento para garantizar que la aeronave se mantenga de conformidad con el programa de mantenimiento;</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
                <a:srgbClr val="000000"/>
              </a:buClr>
              <a:buSzPts val="1000"/>
              <a:buFont typeface="+mj-lt"/>
              <a:buAutoNum type="arabicParenR"/>
              <a:tabLst>
                <a:tab pos="51435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una descripción del sistema de gestión de la seguridad operacional del explotador;</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
                <a:srgbClr val="000000"/>
              </a:buClr>
              <a:buSzPts val="1000"/>
              <a:buFont typeface="+mj-lt"/>
              <a:buAutoNum type="arabicParenR"/>
              <a:tabLst>
                <a:tab pos="51435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procedimiento para cambiar o apartarse de las tareas de mantenimiento y sus plazos o de la inspección estructural, cuando existen tareas que no tienen designación obligatoria del Estado diseño;</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
                <a:srgbClr val="000000"/>
              </a:buClr>
              <a:buSzPts val="1000"/>
              <a:buFont typeface="+mj-lt"/>
              <a:buAutoNum type="arabicParenR"/>
              <a:tabLst>
                <a:tab pos="51435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procedimiento para la designación, realización y control de los ítems de inspección requeridas (RII);</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
                <a:srgbClr val="000000"/>
              </a:buClr>
              <a:buSzPts val="1000"/>
              <a:buFont typeface="+mj-lt"/>
              <a:buAutoNum type="arabicParenR"/>
              <a:tabLst>
                <a:tab pos="51435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procedimiento para asegurar que las modificaciones y reparaciones cumplen con los requisitos de aeronavegabilidad del Estado de matrícula; y</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
                <a:srgbClr val="000000"/>
              </a:buClr>
              <a:buSzPts val="1000"/>
              <a:buFont typeface="+mj-lt"/>
              <a:buAutoNum type="arabicParenR"/>
              <a:tabLst>
                <a:tab pos="51435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procedimiento para la revisión y control del MCM.</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540385" marR="0" lvl="0" indent="0" algn="just" defTabSz="457200" rtl="0" eaLnBrk="1" fontAlgn="auto" latinLnBrk="0" hangingPunct="1">
              <a:lnSpc>
                <a:spcPct val="100000"/>
              </a:lnSpc>
              <a:spcBef>
                <a:spcPts val="600"/>
              </a:spcBef>
              <a:spcAft>
                <a:spcPts val="600"/>
              </a:spcAft>
              <a:buClrTx/>
              <a:buSzTx/>
              <a:buFontTx/>
              <a:buNone/>
              <a:tabLst>
                <a:tab pos="540385" algn="l"/>
              </a:tabLst>
              <a:defRPr/>
            </a:pPr>
            <a:r>
              <a:rPr kumimoji="0" lang="es-PE" sz="1200" b="1" i="0" u="sng" strike="noStrike" kern="1200" cap="none" spc="0" normalizeH="0" baseline="0" noProof="0" dirty="0" smtClean="0">
                <a:ln>
                  <a:noFill/>
                </a:ln>
                <a:solidFill>
                  <a:prstClr val="black"/>
                </a:solidFill>
                <a:effectLst/>
                <a:uLnTx/>
                <a:uFillTx/>
                <a:latin typeface="Arial"/>
                <a:ea typeface="Times New Roman"/>
                <a:cs typeface="+mn-cs"/>
              </a:rPr>
              <a:t>Nota</a:t>
            </a:r>
            <a:r>
              <a:rPr kumimoji="0" lang="es-PE" sz="1200" b="0" i="1" u="none" strike="noStrike" kern="1200" cap="none" spc="0" normalizeH="0" baseline="0" noProof="0" dirty="0" smtClean="0">
                <a:ln>
                  <a:noFill/>
                </a:ln>
                <a:solidFill>
                  <a:prstClr val="black"/>
                </a:solidFill>
                <a:effectLst/>
                <a:uLnTx/>
                <a:uFillTx/>
                <a:latin typeface="Arial"/>
                <a:ea typeface="Times New Roman"/>
                <a:cs typeface="+mn-cs"/>
              </a:rPr>
              <a:t>: Cuando el SMS esta ya incorporado en otro documento, la correspondiente referencia ha dicho documento, junto con las interfaces pertinentes, deben ser referenciadas en el MCM.</a:t>
            </a:r>
            <a:endParaRPr kumimoji="0" lang="es-PE" sz="24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endParaRPr lang="es-PE" dirty="0"/>
          </a:p>
        </p:txBody>
      </p:sp>
      <p:sp>
        <p:nvSpPr>
          <p:cNvPr id="4" name="Slide Number Placeholder 3"/>
          <p:cNvSpPr>
            <a:spLocks noGrp="1"/>
          </p:cNvSpPr>
          <p:nvPr>
            <p:ph type="sldNum" sz="quarter" idx="10"/>
          </p:nvPr>
        </p:nvSpPr>
        <p:spPr/>
        <p:txBody>
          <a:bodyPr/>
          <a:lstStyle/>
          <a:p>
            <a:fld id="{AD02ABD7-284B-4AEE-9AD5-F0CEBFB0821A}" type="slidenum">
              <a:rPr lang="id-ID" smtClean="0"/>
              <a:t>17</a:t>
            </a:fld>
            <a:endParaRPr lang="id-ID"/>
          </a:p>
        </p:txBody>
      </p:sp>
    </p:spTree>
    <p:extLst>
      <p:ext uri="{BB962C8B-B14F-4D97-AF65-F5344CB8AC3E}">
        <p14:creationId xmlns:p14="http://schemas.microsoft.com/office/powerpoint/2010/main" val="3229059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1" fontAlgn="auto" latinLnBrk="0" hangingPunct="1">
              <a:lnSpc>
                <a:spcPct val="100000"/>
              </a:lnSpc>
              <a:spcBef>
                <a:spcPts val="600"/>
              </a:spcBef>
              <a:spcAft>
                <a:spcPts val="600"/>
              </a:spcAft>
              <a:buClrTx/>
              <a:buSzPts val="1000"/>
              <a:buFont typeface="Arial"/>
              <a:buNone/>
              <a:tabLst>
                <a:tab pos="-457200" algn="l"/>
                <a:tab pos="685800" algn="l"/>
              </a:tabLst>
              <a:defRPr/>
            </a:pPr>
            <a:r>
              <a:rPr kumimoji="0" lang="es-PE" sz="1200" b="0" i="0" u="none" strike="noStrike" kern="1200" cap="none" spc="-15" normalizeH="0" baseline="0" noProof="0" dirty="0" smtClean="0">
                <a:ln>
                  <a:noFill/>
                </a:ln>
                <a:solidFill>
                  <a:prstClr val="black"/>
                </a:solidFill>
                <a:effectLst/>
                <a:uLnTx/>
                <a:uFillTx/>
                <a:latin typeface="Arial"/>
                <a:ea typeface="Times New Roman"/>
                <a:cs typeface="Times New Roman"/>
              </a:rPr>
              <a:t>2. 2	</a:t>
            </a:r>
            <a:r>
              <a:rPr kumimoji="0" lang="es-PE" sz="1200" b="0" i="0" u="sng" strike="noStrike" kern="1200" cap="none" spc="-15" normalizeH="0" baseline="0" noProof="0" dirty="0" smtClean="0">
                <a:ln>
                  <a:noFill/>
                </a:ln>
                <a:solidFill>
                  <a:prstClr val="black"/>
                </a:solidFill>
                <a:effectLst/>
                <a:uLnTx/>
                <a:uFillTx/>
                <a:latin typeface="Arial"/>
                <a:ea typeface="Times New Roman"/>
                <a:cs typeface="Times New Roman"/>
              </a:rPr>
              <a:t>Evaluación del MCM</a:t>
            </a:r>
          </a:p>
          <a:p>
            <a:pPr marL="0" marR="0" lvl="0" indent="0" algn="just" defTabSz="457200" rtl="0" eaLnBrk="1" fontAlgn="auto" latinLnBrk="0" hangingPunct="1">
              <a:lnSpc>
                <a:spcPct val="100000"/>
              </a:lnSpc>
              <a:spcBef>
                <a:spcPts val="600"/>
              </a:spcBef>
              <a:spcAft>
                <a:spcPts val="600"/>
              </a:spcAft>
              <a:buClrTx/>
              <a:buSzPts val="1000"/>
              <a:buFont typeface="Arial"/>
              <a:buNone/>
              <a:tabLst>
                <a:tab pos="-457200" algn="l"/>
                <a:tab pos="685800" algn="l"/>
              </a:tabLst>
              <a:defRPr/>
            </a:pP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Times New Roman"/>
            </a:endParaRPr>
          </a:p>
          <a:p>
            <a:pPr marL="0" marR="0" lvl="0" indent="0" algn="just" defTabSz="457200" rtl="0" eaLnBrk="1" fontAlgn="auto" latinLnBrk="0" hangingPunct="1">
              <a:lnSpc>
                <a:spcPct val="100000"/>
              </a:lnSpc>
              <a:spcBef>
                <a:spcPts val="600"/>
              </a:spcBef>
              <a:spcAft>
                <a:spcPts val="600"/>
              </a:spcAft>
              <a:buClrTx/>
              <a:buSzTx/>
              <a:buFontTx/>
              <a:buNone/>
              <a:tabLst>
                <a:tab pos="-457200" algn="l"/>
                <a:tab pos="72009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	A continuación se detalla una guía para evaluar el MCM de acuerdo a lo establecido en las Secciones LAR 121.1130 y LAR 135.1430:</a:t>
            </a:r>
          </a:p>
          <a:p>
            <a:pPr marL="0" marR="0" lvl="0" indent="0" algn="just" defTabSz="457200" rtl="0" eaLnBrk="1" fontAlgn="auto" latinLnBrk="0" hangingPunct="1">
              <a:lnSpc>
                <a:spcPct val="100000"/>
              </a:lnSpc>
              <a:spcBef>
                <a:spcPts val="600"/>
              </a:spcBef>
              <a:spcAft>
                <a:spcPts val="600"/>
              </a:spcAft>
              <a:buClrTx/>
              <a:buSzTx/>
              <a:buFontTx/>
              <a:buNone/>
              <a:tabLst>
                <a:tab pos="-457200" algn="l"/>
                <a:tab pos="720090" algn="l"/>
              </a:tabLst>
              <a:defRPr/>
            </a:pP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0" marR="0" lvl="0" indent="0" algn="just" defTabSz="457200" rtl="0" eaLnBrk="1" fontAlgn="auto" latinLnBrk="0" hangingPunct="1">
              <a:lnSpc>
                <a:spcPct val="100000"/>
              </a:lnSpc>
              <a:spcBef>
                <a:spcPts val="600"/>
              </a:spcBef>
              <a:spcAft>
                <a:spcPts val="600"/>
              </a:spcAft>
              <a:buClrTx/>
              <a:buSzTx/>
              <a:buFontTx/>
              <a:buNone/>
              <a:tabLst>
                <a:tab pos="72009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Arial Narrow"/>
              </a:rPr>
              <a:t>2.2.1	Contenido y estructura de MCM</a:t>
            </a:r>
          </a:p>
          <a:p>
            <a:pPr marL="0" marR="0" lvl="0" indent="0" algn="just" defTabSz="457200" rtl="0" eaLnBrk="1" fontAlgn="auto" latinLnBrk="0" hangingPunct="1">
              <a:lnSpc>
                <a:spcPct val="100000"/>
              </a:lnSpc>
              <a:spcBef>
                <a:spcPts val="600"/>
              </a:spcBef>
              <a:spcAft>
                <a:spcPts val="600"/>
              </a:spcAft>
              <a:buClrTx/>
              <a:buSzTx/>
              <a:buFontTx/>
              <a:buNone/>
              <a:tabLst>
                <a:tab pos="720090" algn="l"/>
              </a:tabLst>
              <a:defRPr/>
            </a:pPr>
            <a:endParaRPr kumimoji="0" lang="es-PE" sz="1800" b="0" i="0" u="none" strike="noStrike" kern="1200" cap="none" spc="0" normalizeH="0" baseline="0" noProof="0" dirty="0" smtClean="0">
              <a:ln>
                <a:noFill/>
              </a:ln>
              <a:solidFill>
                <a:prstClr val="black"/>
              </a:solidFill>
              <a:effectLst/>
              <a:uLnTx/>
              <a:uFillTx/>
              <a:latin typeface="Arial Narrow"/>
              <a:ea typeface="Times New Roman"/>
              <a:cs typeface="Arial Narrow"/>
            </a:endParaRPr>
          </a:p>
          <a:p>
            <a:pPr marL="0" marR="0" lvl="0" indent="0" algn="just" defTabSz="457200" rtl="0" eaLnBrk="1" fontAlgn="auto" latinLnBrk="0" hangingPunct="1">
              <a:lnSpc>
                <a:spcPct val="100000"/>
              </a:lnSpc>
              <a:spcBef>
                <a:spcPts val="600"/>
              </a:spcBef>
              <a:spcAft>
                <a:spcPts val="60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El MCM deberá contener la siguiente información:</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Pts val="1000"/>
              <a:buFont typeface="+mj-lt"/>
              <a:buAutoNum type="alphaLcParenR"/>
              <a:tabLst>
                <a:tab pos="27051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procedimientos requeridos por el explotador aéreo para asegurar que:</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1143000" marR="0" lvl="2" indent="-228600" algn="just" defTabSz="457200" rtl="0" eaLnBrk="1" fontAlgn="auto" latinLnBrk="0" hangingPunct="1">
              <a:lnSpc>
                <a:spcPct val="115000"/>
              </a:lnSpc>
              <a:spcBef>
                <a:spcPts val="600"/>
              </a:spcBef>
              <a:spcAft>
                <a:spcPts val="600"/>
              </a:spcAft>
              <a:buClrTx/>
              <a:buSzTx/>
              <a:buFont typeface="+mj-lt"/>
              <a:buAutoNum type="romanLcParenR"/>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cada aeronave es mantenida en condición aeronavegable;</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1143000" marR="0" lvl="2" indent="-228600" algn="just" defTabSz="457200" rtl="0" eaLnBrk="1" fontAlgn="auto" latinLnBrk="0" hangingPunct="1">
              <a:lnSpc>
                <a:spcPct val="115000"/>
              </a:lnSpc>
              <a:spcBef>
                <a:spcPts val="600"/>
              </a:spcBef>
              <a:spcAft>
                <a:spcPts val="600"/>
              </a:spcAft>
              <a:buClrTx/>
              <a:buSzTx/>
              <a:buFont typeface="+mj-lt"/>
              <a:buAutoNum type="romanLcParenR"/>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los equipos operacionales y de emergencia necesarios para el vuelo previsto se encuentren operativos; y</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1143000" marR="0" lvl="2" indent="-228600" algn="just" defTabSz="457200" rtl="0" eaLnBrk="1" fontAlgn="auto" latinLnBrk="0" hangingPunct="1">
              <a:lnSpc>
                <a:spcPct val="115000"/>
              </a:lnSpc>
              <a:spcBef>
                <a:spcPts val="600"/>
              </a:spcBef>
              <a:spcAft>
                <a:spcPts val="600"/>
              </a:spcAft>
              <a:buClrTx/>
              <a:buSzTx/>
              <a:buFont typeface="+mj-lt"/>
              <a:buAutoNum type="romanLcParenR"/>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el certificado de aeronavegabilidad de cada aeronave permanezcan válidos.</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Pts val="1000"/>
              <a:buFont typeface="+mj-lt"/>
              <a:buAutoNum type="alphaLcParenR"/>
              <a:tabLst>
                <a:tab pos="27051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una descripción de los acuerdos administrativos entre el explotador aéreo y la OMA, incluida la forma de cómo se revisarán los acuerdos;</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Pts val="1000"/>
              <a:buFont typeface="+mj-lt"/>
              <a:buAutoNum type="alphaLcParenR"/>
              <a:tabLst>
                <a:tab pos="27051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procedimientos de mantenimiento y procedimiento para completar y firmar la certificación de conformidad de mantenimiento (visto bueno) por una organización de mantenimiento;</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Pts val="1000"/>
              <a:buFont typeface="+mj-lt"/>
              <a:buAutoNum type="alphaLcParenR"/>
              <a:tabLst>
                <a:tab pos="27051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los nombres y responsabilidades de la persona o grupo de personas empleadas para asegurar que todo el mantenimiento es cumplido de acuerdo a lo establecido en el MCM;</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Pts val="1000"/>
              <a:buFont typeface="+mj-lt"/>
              <a:buAutoNum type="alphaLcParenR"/>
              <a:tabLst>
                <a:tab pos="27051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una referencia del programa de mantenimiento para cada tipo de aeronave operada;</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Pts val="1000"/>
              <a:buFont typeface="+mj-lt"/>
              <a:buAutoNum type="alphaLcParenR"/>
              <a:tabLst>
                <a:tab pos="27051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procedimientos para completar y conservar los registros de mantenimiento del explotador aéreo;</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Pts val="1000"/>
              <a:buFont typeface="+mj-lt"/>
              <a:buAutoNum type="alphaLcParenR"/>
              <a:tabLst>
                <a:tab pos="27051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procedimientos para el monitoreo, evaluación y reportes de mantenimiento y experiencias operacionales para ser informada al Estado de matrícula;</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Pts val="1000"/>
              <a:buFont typeface="+mj-lt"/>
              <a:buAutoNum type="alphaLcParenR"/>
              <a:tabLst>
                <a:tab pos="27051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procedimiento para cumplir con informar las fallas, casos de mal funcionamiento, defectos y otros sucesos que tengan o pudieran tener efectos adversos sobre el mantenimiento de aeronavegabilidad a la organización responsable del diseño de tipo y a las autoridades encargadas de la aeronavegabilidad;</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Pts val="1000"/>
              <a:buFont typeface="+mj-lt"/>
              <a:buAutoNum type="alphaLcParenR"/>
              <a:tabLst>
                <a:tab pos="27051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procedimiento para la evaluación de la información de la aeronavegabilidad continua y las recomendaciones disponibles de la organización responsable del diseño de tipo, y para implementar las acciones resultantes consideradas necesarias como resultado de la evaluación de acuerdo con los procedimientos aceptables por el Estado de matrícula;</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Pts val="1000"/>
              <a:buFont typeface="+mj-lt"/>
              <a:buAutoNum type="alphaLcParenR"/>
              <a:tabLst>
                <a:tab pos="27051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procedimiento para implementar acciones resultantes de la información de aeronavegabilidad continua obligatoria (MCAI) y, si es aplicable, como sus medios alternativos de cumplimiento son requeridos y cumplidos;</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Pts val="1000"/>
              <a:buFont typeface="+mj-lt"/>
              <a:buAutoNum type="alphaLcParenR"/>
              <a:tabLst>
                <a:tab pos="27051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una descripción del establecimiento y mantenimiento de un sistema de análisis y monitoreo continuo del rendimiento y la eficiencia de los programas de mantenimiento, con el fin de corregir cualquier deficiencia en el programa;</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Pts val="1000"/>
              <a:buFont typeface="+mj-lt"/>
              <a:buAutoNum type="alphaLcParenR"/>
              <a:tabLst>
                <a:tab pos="27051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procedimientos para operaciones de navegación especial (EDTO, CAT II y CAT III, PBN (RNP / RNAV), RVSM, MNPS; cuando sea aplicable;</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Pts val="1000"/>
              <a:buFont typeface="+mj-lt"/>
              <a:buAutoNum type="alphaLcParenR"/>
              <a:tabLst>
                <a:tab pos="27051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una descripción de los tipos y modelos de aeronaves a las que aplica el manual;</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Pts val="1000"/>
              <a:buFont typeface="+mj-lt"/>
              <a:buAutoNum type="alphaLcParenR"/>
              <a:tabLst>
                <a:tab pos="27051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procedimiento para asegurar que los sistemas inoperativos y componentes que afecten la aeronavegabilidad se registren y rectifiquen;</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Pts val="1000"/>
              <a:buFont typeface="+mj-lt"/>
              <a:buAutoNum type="alphaLcParenR"/>
              <a:tabLst>
                <a:tab pos="27051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procedimiento para informar al Estado de matrícula  las ocurrencias importantes en servicio; y</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Pts val="1000"/>
              <a:buFont typeface="+mj-lt"/>
              <a:buAutoNum type="alphaLcParenR"/>
              <a:tabLst>
                <a:tab pos="27051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procedimiento para completar y firmar una certificación de conformidad de mantenimiento para las aeronaves y sus partes que han sido objeto de mantenimiento, la cual deberá tener como mínimo:</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Tx/>
              <a:buFont typeface="+mj-lt"/>
              <a:buAutoNum type="romanLcParenR"/>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detalles del mantenimiento cumplido incluyendo la referencia detallada de los datos aprobados utilizados. Cuando sea apropiado, una declaración de que todos los ítems requeridos a ser inspeccionados fueron inspeccionados por una persona calificada quien determinará que el trabajo fue completado satisfactoriamente;</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Tx/>
              <a:buFont typeface="+mj-lt"/>
              <a:buAutoNum type="romanLcParenR"/>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la fecha en la que el mantenimiento fue completado y el total de horas de vuelo y ciclos;</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Tx/>
              <a:buFont typeface="+mj-lt"/>
              <a:buAutoNum type="romanLcParenR"/>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la identificación de la OMA; y</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Tx/>
              <a:buFont typeface="+mj-lt"/>
              <a:buAutoNum type="romanLcParenR"/>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la identificación y autorizaciones de la persona que firmó la certificación de conformidad de mantenimiento.</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Pts val="1000"/>
              <a:buFont typeface="+mj-lt"/>
              <a:buAutoNum type="alphaLcParenR"/>
              <a:tabLst>
                <a:tab pos="27051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Procedimientos adicionales podrían ser necesarios para asegurar el cumplimiento de las responsabilidades del personal de mantenimiento de la OMA y los requisitos del programa de mantenimiento de las aeronaves. Se recomiendan los siguientes procedimientos:</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
                <a:srgbClr val="000000"/>
              </a:buClr>
              <a:buSzPts val="1000"/>
              <a:buFont typeface="+mj-lt"/>
              <a:buAutoNum type="arabicParenR"/>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procedimiento para garantizar que la aeronave se mantenga de conformidad con el programa de mantenimiento;</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
                <a:srgbClr val="000000"/>
              </a:buClr>
              <a:buSzPts val="1000"/>
              <a:buFont typeface="+mj-lt"/>
              <a:buAutoNum type="arabicParenR"/>
              <a:tabLst>
                <a:tab pos="51435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una descripción del sistema de gestión de la seguridad operacional del explotador;</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
                <a:srgbClr val="000000"/>
              </a:buClr>
              <a:buSzPts val="1000"/>
              <a:buFont typeface="+mj-lt"/>
              <a:buAutoNum type="arabicParenR"/>
              <a:tabLst>
                <a:tab pos="51435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procedimiento para cambiar o apartarse de las tareas de mantenimiento y sus plazos o de la inspección estructural, cuando existen tareas que no tienen designación obligatoria del Estado diseño;</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
                <a:srgbClr val="000000"/>
              </a:buClr>
              <a:buSzPts val="1000"/>
              <a:buFont typeface="+mj-lt"/>
              <a:buAutoNum type="arabicParenR"/>
              <a:tabLst>
                <a:tab pos="51435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procedimiento para la designación, realización y control de los ítems de inspección requeridas (RII);</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
                <a:srgbClr val="000000"/>
              </a:buClr>
              <a:buSzPts val="1000"/>
              <a:buFont typeface="+mj-lt"/>
              <a:buAutoNum type="arabicParenR"/>
              <a:tabLst>
                <a:tab pos="51435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procedimiento para asegurar que las modificaciones y reparaciones cumplen con los requisitos de aeronavegabilidad del Estado de matrícula; y</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
                <a:srgbClr val="000000"/>
              </a:buClr>
              <a:buSzPts val="1000"/>
              <a:buFont typeface="+mj-lt"/>
              <a:buAutoNum type="arabicParenR"/>
              <a:tabLst>
                <a:tab pos="51435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procedimiento para la revisión y control del MCM.</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540385" marR="0" lvl="0" indent="0" algn="just" defTabSz="457200" rtl="0" eaLnBrk="1" fontAlgn="auto" latinLnBrk="0" hangingPunct="1">
              <a:lnSpc>
                <a:spcPct val="100000"/>
              </a:lnSpc>
              <a:spcBef>
                <a:spcPts val="600"/>
              </a:spcBef>
              <a:spcAft>
                <a:spcPts val="600"/>
              </a:spcAft>
              <a:buClrTx/>
              <a:buSzTx/>
              <a:buFontTx/>
              <a:buNone/>
              <a:tabLst>
                <a:tab pos="540385" algn="l"/>
              </a:tabLst>
              <a:defRPr/>
            </a:pPr>
            <a:r>
              <a:rPr kumimoji="0" lang="es-PE" sz="1200" b="1" i="0" u="sng" strike="noStrike" kern="1200" cap="none" spc="0" normalizeH="0" baseline="0" noProof="0" dirty="0" smtClean="0">
                <a:ln>
                  <a:noFill/>
                </a:ln>
                <a:solidFill>
                  <a:prstClr val="black"/>
                </a:solidFill>
                <a:effectLst/>
                <a:uLnTx/>
                <a:uFillTx/>
                <a:latin typeface="Arial"/>
                <a:ea typeface="Times New Roman"/>
                <a:cs typeface="+mn-cs"/>
              </a:rPr>
              <a:t>Nota</a:t>
            </a:r>
            <a:r>
              <a:rPr kumimoji="0" lang="es-PE" sz="1200" b="0" i="1" u="none" strike="noStrike" kern="1200" cap="none" spc="0" normalizeH="0" baseline="0" noProof="0" dirty="0" smtClean="0">
                <a:ln>
                  <a:noFill/>
                </a:ln>
                <a:solidFill>
                  <a:prstClr val="black"/>
                </a:solidFill>
                <a:effectLst/>
                <a:uLnTx/>
                <a:uFillTx/>
                <a:latin typeface="Arial"/>
                <a:ea typeface="Times New Roman"/>
                <a:cs typeface="+mn-cs"/>
              </a:rPr>
              <a:t>: Cuando el SMS esta ya incorporado en otro documento, la correspondiente referencia ha dicho documento, junto con las interfaces pertinentes, deben ser referenciadas en el MCM.</a:t>
            </a:r>
            <a:endParaRPr kumimoji="0" lang="es-PE" sz="24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endParaRPr lang="es-PE" dirty="0"/>
          </a:p>
        </p:txBody>
      </p:sp>
      <p:sp>
        <p:nvSpPr>
          <p:cNvPr id="4" name="Slide Number Placeholder 3"/>
          <p:cNvSpPr>
            <a:spLocks noGrp="1"/>
          </p:cNvSpPr>
          <p:nvPr>
            <p:ph type="sldNum" sz="quarter" idx="10"/>
          </p:nvPr>
        </p:nvSpPr>
        <p:spPr/>
        <p:txBody>
          <a:bodyPr/>
          <a:lstStyle/>
          <a:p>
            <a:fld id="{AD02ABD7-284B-4AEE-9AD5-F0CEBFB0821A}" type="slidenum">
              <a:rPr lang="id-ID" smtClean="0"/>
              <a:t>18</a:t>
            </a:fld>
            <a:endParaRPr lang="id-ID"/>
          </a:p>
        </p:txBody>
      </p:sp>
    </p:spTree>
    <p:extLst>
      <p:ext uri="{BB962C8B-B14F-4D97-AF65-F5344CB8AC3E}">
        <p14:creationId xmlns:p14="http://schemas.microsoft.com/office/powerpoint/2010/main" val="2505443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1" fontAlgn="auto" latinLnBrk="0" hangingPunct="1">
              <a:lnSpc>
                <a:spcPct val="100000"/>
              </a:lnSpc>
              <a:spcBef>
                <a:spcPts val="600"/>
              </a:spcBef>
              <a:spcAft>
                <a:spcPts val="600"/>
              </a:spcAft>
              <a:buClrTx/>
              <a:buSzPts val="1000"/>
              <a:buFont typeface="Arial"/>
              <a:buNone/>
              <a:tabLst>
                <a:tab pos="-457200" algn="l"/>
                <a:tab pos="685800" algn="l"/>
              </a:tabLst>
              <a:defRPr/>
            </a:pPr>
            <a:r>
              <a:rPr kumimoji="0" lang="es-PE" sz="1200" b="0" i="0" u="none" strike="noStrike" kern="1200" cap="none" spc="-15" normalizeH="0" baseline="0" noProof="0" dirty="0" smtClean="0">
                <a:ln>
                  <a:noFill/>
                </a:ln>
                <a:solidFill>
                  <a:prstClr val="black"/>
                </a:solidFill>
                <a:effectLst/>
                <a:uLnTx/>
                <a:uFillTx/>
                <a:latin typeface="Arial"/>
                <a:ea typeface="Times New Roman"/>
                <a:cs typeface="Times New Roman"/>
              </a:rPr>
              <a:t>2. 2	</a:t>
            </a:r>
            <a:r>
              <a:rPr kumimoji="0" lang="es-PE" sz="1200" b="0" i="0" u="sng" strike="noStrike" kern="1200" cap="none" spc="-15" normalizeH="0" baseline="0" noProof="0" dirty="0" smtClean="0">
                <a:ln>
                  <a:noFill/>
                </a:ln>
                <a:solidFill>
                  <a:prstClr val="black"/>
                </a:solidFill>
                <a:effectLst/>
                <a:uLnTx/>
                <a:uFillTx/>
                <a:latin typeface="Arial"/>
                <a:ea typeface="Times New Roman"/>
                <a:cs typeface="Times New Roman"/>
              </a:rPr>
              <a:t>Evaluación del MCM</a:t>
            </a:r>
          </a:p>
          <a:p>
            <a:pPr marL="0" marR="0" lvl="0" indent="0" algn="just" defTabSz="457200" rtl="0" eaLnBrk="1" fontAlgn="auto" latinLnBrk="0" hangingPunct="1">
              <a:lnSpc>
                <a:spcPct val="100000"/>
              </a:lnSpc>
              <a:spcBef>
                <a:spcPts val="600"/>
              </a:spcBef>
              <a:spcAft>
                <a:spcPts val="600"/>
              </a:spcAft>
              <a:buClrTx/>
              <a:buSzPts val="1000"/>
              <a:buFont typeface="Arial"/>
              <a:buNone/>
              <a:tabLst>
                <a:tab pos="-457200" algn="l"/>
                <a:tab pos="685800" algn="l"/>
              </a:tabLst>
              <a:defRPr/>
            </a:pP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Times New Roman"/>
            </a:endParaRPr>
          </a:p>
          <a:p>
            <a:pPr marL="0" marR="0" lvl="0" indent="0" algn="just" defTabSz="457200" rtl="0" eaLnBrk="1" fontAlgn="auto" latinLnBrk="0" hangingPunct="1">
              <a:lnSpc>
                <a:spcPct val="100000"/>
              </a:lnSpc>
              <a:spcBef>
                <a:spcPts val="600"/>
              </a:spcBef>
              <a:spcAft>
                <a:spcPts val="600"/>
              </a:spcAft>
              <a:buClrTx/>
              <a:buSzTx/>
              <a:buFontTx/>
              <a:buNone/>
              <a:tabLst>
                <a:tab pos="-457200" algn="l"/>
                <a:tab pos="72009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	A continuación se detalla una guía para evaluar el MCM de acuerdo a lo establecido en las Secciones LAR 121.1130 y LAR 135.1430:</a:t>
            </a:r>
          </a:p>
          <a:p>
            <a:pPr marL="0" marR="0" lvl="0" indent="0" algn="just" defTabSz="457200" rtl="0" eaLnBrk="1" fontAlgn="auto" latinLnBrk="0" hangingPunct="1">
              <a:lnSpc>
                <a:spcPct val="100000"/>
              </a:lnSpc>
              <a:spcBef>
                <a:spcPts val="600"/>
              </a:spcBef>
              <a:spcAft>
                <a:spcPts val="600"/>
              </a:spcAft>
              <a:buClrTx/>
              <a:buSzTx/>
              <a:buFontTx/>
              <a:buNone/>
              <a:tabLst>
                <a:tab pos="-457200" algn="l"/>
                <a:tab pos="720090" algn="l"/>
              </a:tabLst>
              <a:defRPr/>
            </a:pP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0" marR="0" lvl="0" indent="0" algn="just" defTabSz="457200" rtl="0" eaLnBrk="1" fontAlgn="auto" latinLnBrk="0" hangingPunct="1">
              <a:lnSpc>
                <a:spcPct val="100000"/>
              </a:lnSpc>
              <a:spcBef>
                <a:spcPts val="600"/>
              </a:spcBef>
              <a:spcAft>
                <a:spcPts val="600"/>
              </a:spcAft>
              <a:buClrTx/>
              <a:buSzTx/>
              <a:buFontTx/>
              <a:buNone/>
              <a:tabLst>
                <a:tab pos="72009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Arial Narrow"/>
              </a:rPr>
              <a:t>2.2.1	Contenido y estructura de MCM</a:t>
            </a:r>
          </a:p>
          <a:p>
            <a:pPr marL="0" marR="0" lvl="0" indent="0" algn="just" defTabSz="457200" rtl="0" eaLnBrk="1" fontAlgn="auto" latinLnBrk="0" hangingPunct="1">
              <a:lnSpc>
                <a:spcPct val="100000"/>
              </a:lnSpc>
              <a:spcBef>
                <a:spcPts val="600"/>
              </a:spcBef>
              <a:spcAft>
                <a:spcPts val="600"/>
              </a:spcAft>
              <a:buClrTx/>
              <a:buSzTx/>
              <a:buFontTx/>
              <a:buNone/>
              <a:tabLst>
                <a:tab pos="720090" algn="l"/>
              </a:tabLst>
              <a:defRPr/>
            </a:pPr>
            <a:endParaRPr kumimoji="0" lang="es-PE" sz="1800" b="0" i="0" u="none" strike="noStrike" kern="1200" cap="none" spc="0" normalizeH="0" baseline="0" noProof="0" dirty="0" smtClean="0">
              <a:ln>
                <a:noFill/>
              </a:ln>
              <a:solidFill>
                <a:prstClr val="black"/>
              </a:solidFill>
              <a:effectLst/>
              <a:uLnTx/>
              <a:uFillTx/>
              <a:latin typeface="Arial Narrow"/>
              <a:ea typeface="Times New Roman"/>
              <a:cs typeface="Arial Narrow"/>
            </a:endParaRPr>
          </a:p>
          <a:p>
            <a:pPr marL="0" marR="0" lvl="0" indent="0" algn="just" defTabSz="457200" rtl="0" eaLnBrk="1" fontAlgn="auto" latinLnBrk="0" hangingPunct="1">
              <a:lnSpc>
                <a:spcPct val="100000"/>
              </a:lnSpc>
              <a:spcBef>
                <a:spcPts val="600"/>
              </a:spcBef>
              <a:spcAft>
                <a:spcPts val="60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El MCM deberá contener la siguiente información:</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Pts val="1000"/>
              <a:buFont typeface="+mj-lt"/>
              <a:buAutoNum type="alphaLcParenR"/>
              <a:tabLst>
                <a:tab pos="27051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procedimientos requeridos por el explotador aéreo para asegurar que:</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1143000" marR="0" lvl="2" indent="-228600" algn="just" defTabSz="457200" rtl="0" eaLnBrk="1" fontAlgn="auto" latinLnBrk="0" hangingPunct="1">
              <a:lnSpc>
                <a:spcPct val="115000"/>
              </a:lnSpc>
              <a:spcBef>
                <a:spcPts val="600"/>
              </a:spcBef>
              <a:spcAft>
                <a:spcPts val="600"/>
              </a:spcAft>
              <a:buClrTx/>
              <a:buSzTx/>
              <a:buFont typeface="+mj-lt"/>
              <a:buAutoNum type="romanLcParenR"/>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cada aeronave es mantenida en condición aeronavegable;</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1143000" marR="0" lvl="2" indent="-228600" algn="just" defTabSz="457200" rtl="0" eaLnBrk="1" fontAlgn="auto" latinLnBrk="0" hangingPunct="1">
              <a:lnSpc>
                <a:spcPct val="115000"/>
              </a:lnSpc>
              <a:spcBef>
                <a:spcPts val="600"/>
              </a:spcBef>
              <a:spcAft>
                <a:spcPts val="600"/>
              </a:spcAft>
              <a:buClrTx/>
              <a:buSzTx/>
              <a:buFont typeface="+mj-lt"/>
              <a:buAutoNum type="romanLcParenR"/>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los equipos operacionales y de emergencia necesarios para el vuelo previsto se encuentren operativos; y</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1143000" marR="0" lvl="2" indent="-228600" algn="just" defTabSz="457200" rtl="0" eaLnBrk="1" fontAlgn="auto" latinLnBrk="0" hangingPunct="1">
              <a:lnSpc>
                <a:spcPct val="115000"/>
              </a:lnSpc>
              <a:spcBef>
                <a:spcPts val="600"/>
              </a:spcBef>
              <a:spcAft>
                <a:spcPts val="600"/>
              </a:spcAft>
              <a:buClrTx/>
              <a:buSzTx/>
              <a:buFont typeface="+mj-lt"/>
              <a:buAutoNum type="romanLcParenR"/>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el certificado de aeronavegabilidad de cada aeronave permanezcan válidos.</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Pts val="1000"/>
              <a:buFont typeface="+mj-lt"/>
              <a:buAutoNum type="alphaLcParenR"/>
              <a:tabLst>
                <a:tab pos="27051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una descripción de los acuerdos administrativos entre el explotador aéreo y la OMA, incluida la forma de cómo se revisarán los acuerdos;</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Pts val="1000"/>
              <a:buFont typeface="+mj-lt"/>
              <a:buAutoNum type="alphaLcParenR"/>
              <a:tabLst>
                <a:tab pos="27051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procedimientos de mantenimiento y procedimiento para completar y firmar la certificación de conformidad de mantenimiento (visto bueno) por una organización de mantenimiento;</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Pts val="1000"/>
              <a:buFont typeface="+mj-lt"/>
              <a:buAutoNum type="alphaLcParenR"/>
              <a:tabLst>
                <a:tab pos="27051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los nombres y responsabilidades de la persona o grupo de personas empleadas para asegurar que todo el mantenimiento es cumplido de acuerdo a lo establecido en el MCM;</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Pts val="1000"/>
              <a:buFont typeface="+mj-lt"/>
              <a:buAutoNum type="alphaLcParenR"/>
              <a:tabLst>
                <a:tab pos="27051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una referencia del programa de mantenimiento para cada tipo de aeronave operada;</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Pts val="1000"/>
              <a:buFont typeface="+mj-lt"/>
              <a:buAutoNum type="alphaLcParenR"/>
              <a:tabLst>
                <a:tab pos="27051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procedimientos para completar y conservar los registros de mantenimiento del explotador aéreo;</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Pts val="1000"/>
              <a:buFont typeface="+mj-lt"/>
              <a:buAutoNum type="alphaLcParenR"/>
              <a:tabLst>
                <a:tab pos="27051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procedimientos para el monitoreo, evaluación y reportes de mantenimiento y experiencias operacionales para ser informada al Estado de matrícula;</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Pts val="1000"/>
              <a:buFont typeface="+mj-lt"/>
              <a:buAutoNum type="alphaLcParenR"/>
              <a:tabLst>
                <a:tab pos="27051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procedimiento para cumplir con informar las fallas, casos de mal funcionamiento, defectos y otros sucesos que tengan o pudieran tener efectos adversos sobre el mantenimiento de aeronavegabilidad a la organización responsable del diseño de tipo y a las autoridades encargadas de la aeronavegabilidad;</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Pts val="1000"/>
              <a:buFont typeface="+mj-lt"/>
              <a:buAutoNum type="alphaLcParenR"/>
              <a:tabLst>
                <a:tab pos="27051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procedimiento para la evaluación de la información de la aeronavegabilidad continua y las recomendaciones disponibles de la organización responsable del diseño de tipo, y para implementar las acciones resultantes consideradas necesarias como resultado de la evaluación de acuerdo con los procedimientos aceptables por el Estado de matrícula;</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Pts val="1000"/>
              <a:buFont typeface="+mj-lt"/>
              <a:buAutoNum type="alphaLcParenR"/>
              <a:tabLst>
                <a:tab pos="27051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procedimiento para implementar acciones resultantes de la información de aeronavegabilidad continua obligatoria (MCAI) y, si es aplicable, como sus medios alternativos de cumplimiento son requeridos y cumplidos;</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Pts val="1000"/>
              <a:buFont typeface="+mj-lt"/>
              <a:buAutoNum type="alphaLcParenR"/>
              <a:tabLst>
                <a:tab pos="27051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una descripción del establecimiento y mantenimiento de un sistema de análisis y monitoreo continuo del rendimiento y la eficiencia de los programas de mantenimiento, con el fin de corregir cualquier deficiencia en el programa;</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Pts val="1000"/>
              <a:buFont typeface="+mj-lt"/>
              <a:buAutoNum type="alphaLcParenR"/>
              <a:tabLst>
                <a:tab pos="27051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procedimientos para operaciones de navegación especial (EDTO, CAT II y CAT III, PBN (RNP / RNAV), RVSM, MNPS; cuando sea aplicable;</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Pts val="1000"/>
              <a:buFont typeface="+mj-lt"/>
              <a:buAutoNum type="alphaLcParenR"/>
              <a:tabLst>
                <a:tab pos="27051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una descripción de los tipos y modelos de aeronaves a las que aplica el manual;</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Pts val="1000"/>
              <a:buFont typeface="+mj-lt"/>
              <a:buAutoNum type="alphaLcParenR"/>
              <a:tabLst>
                <a:tab pos="27051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procedimiento para asegurar que los sistemas inoperativos y componentes que afecten la aeronavegabilidad se registren y rectifiquen;</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Pts val="1000"/>
              <a:buFont typeface="+mj-lt"/>
              <a:buAutoNum type="alphaLcParenR"/>
              <a:tabLst>
                <a:tab pos="27051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procedimiento para informar al Estado de matrícula  las ocurrencias importantes en servicio; y</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Pts val="1000"/>
              <a:buFont typeface="+mj-lt"/>
              <a:buAutoNum type="alphaLcParenR"/>
              <a:tabLst>
                <a:tab pos="27051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procedimiento para completar y firmar una certificación de conformidad de mantenimiento para las aeronaves y sus partes que han sido objeto de mantenimiento, la cual deberá tener como mínimo:</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Tx/>
              <a:buFont typeface="+mj-lt"/>
              <a:buAutoNum type="romanLcParenR"/>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detalles del mantenimiento cumplido incluyendo la referencia detallada de los datos aprobados utilizados. Cuando sea apropiado, una declaración de que todos los ítems requeridos a ser inspeccionados fueron inspeccionados por una persona calificada quien determinará que el trabajo fue completado satisfactoriamente;</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Tx/>
              <a:buFont typeface="+mj-lt"/>
              <a:buAutoNum type="romanLcParenR"/>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la fecha en la que el mantenimiento fue completado y el total de horas de vuelo y ciclos;</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Tx/>
              <a:buFont typeface="+mj-lt"/>
              <a:buAutoNum type="romanLcParenR"/>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la identificación de la OMA; y</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Tx/>
              <a:buFont typeface="+mj-lt"/>
              <a:buAutoNum type="romanLcParenR"/>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la identificación y autorizaciones de la persona que firmó la certificación de conformidad de mantenimiento.</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Tx/>
              <a:buSzPts val="1000"/>
              <a:buFont typeface="+mj-lt"/>
              <a:buAutoNum type="alphaLcParenR"/>
              <a:tabLst>
                <a:tab pos="27051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Procedimientos adicionales podrían ser necesarios para asegurar el cumplimiento de las responsabilidades del personal de mantenimiento de la OMA y los requisitos del programa de mantenimiento de las aeronaves. Se recomiendan los siguientes procedimientos:</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
                <a:srgbClr val="000000"/>
              </a:buClr>
              <a:buSzPts val="1000"/>
              <a:buFont typeface="+mj-lt"/>
              <a:buAutoNum type="arabicParenR"/>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procedimiento para garantizar que la aeronave se mantenga de conformidad con el programa de mantenimiento;</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
                <a:srgbClr val="000000"/>
              </a:buClr>
              <a:buSzPts val="1000"/>
              <a:buFont typeface="+mj-lt"/>
              <a:buAutoNum type="arabicParenR"/>
              <a:tabLst>
                <a:tab pos="51435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una descripción del sistema de gestión de la seguridad operacional del explotador;</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
                <a:srgbClr val="000000"/>
              </a:buClr>
              <a:buSzPts val="1000"/>
              <a:buFont typeface="+mj-lt"/>
              <a:buAutoNum type="arabicParenR"/>
              <a:tabLst>
                <a:tab pos="51435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procedimiento para cambiar o apartarse de las tareas de mantenimiento y sus plazos o de la inspección estructural, cuando existen tareas que no tienen designación obligatoria del Estado diseño;</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
                <a:srgbClr val="000000"/>
              </a:buClr>
              <a:buSzPts val="1000"/>
              <a:buFont typeface="+mj-lt"/>
              <a:buAutoNum type="arabicParenR"/>
              <a:tabLst>
                <a:tab pos="51435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procedimiento para la designación, realización y control de los ítems de inspección requeridas (RII);</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
                <a:srgbClr val="000000"/>
              </a:buClr>
              <a:buSzPts val="1000"/>
              <a:buFont typeface="+mj-lt"/>
              <a:buAutoNum type="arabicParenR"/>
              <a:tabLst>
                <a:tab pos="51435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procedimiento para asegurar que las modificaciones y reparaciones cumplen con los requisitos de aeronavegabilidad del Estado de matrícula; y</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342900" marR="0" lvl="0" indent="-342900" algn="just" defTabSz="457200" rtl="0" eaLnBrk="1" fontAlgn="auto" latinLnBrk="0" hangingPunct="1">
              <a:lnSpc>
                <a:spcPct val="115000"/>
              </a:lnSpc>
              <a:spcBef>
                <a:spcPts val="600"/>
              </a:spcBef>
              <a:spcAft>
                <a:spcPts val="600"/>
              </a:spcAft>
              <a:buClr>
                <a:srgbClr val="000000"/>
              </a:buClr>
              <a:buSzPts val="1000"/>
              <a:buFont typeface="+mj-lt"/>
              <a:buAutoNum type="arabicParenR"/>
              <a:tabLst>
                <a:tab pos="514350" algn="l"/>
              </a:tabLst>
              <a:defRPr/>
            </a:pPr>
            <a:r>
              <a:rPr kumimoji="0" lang="es-PE" sz="1200" b="0" i="0" u="none" strike="noStrike" kern="1200" cap="none" spc="0" normalizeH="0" baseline="0" noProof="0" dirty="0" smtClean="0">
                <a:ln>
                  <a:noFill/>
                </a:ln>
                <a:solidFill>
                  <a:prstClr val="black"/>
                </a:solidFill>
                <a:effectLst/>
                <a:uLnTx/>
                <a:uFillTx/>
                <a:latin typeface="Arial"/>
                <a:ea typeface="Times New Roman"/>
                <a:cs typeface="+mn-cs"/>
              </a:rPr>
              <a:t>procedimiento para la revisión y control del MCM.</a:t>
            </a:r>
            <a:endParaRPr kumimoji="0" lang="es-PE" sz="18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540385" marR="0" lvl="0" indent="0" algn="just" defTabSz="457200" rtl="0" eaLnBrk="1" fontAlgn="auto" latinLnBrk="0" hangingPunct="1">
              <a:lnSpc>
                <a:spcPct val="100000"/>
              </a:lnSpc>
              <a:spcBef>
                <a:spcPts val="600"/>
              </a:spcBef>
              <a:spcAft>
                <a:spcPts val="600"/>
              </a:spcAft>
              <a:buClrTx/>
              <a:buSzTx/>
              <a:buFontTx/>
              <a:buNone/>
              <a:tabLst>
                <a:tab pos="540385" algn="l"/>
              </a:tabLst>
              <a:defRPr/>
            </a:pPr>
            <a:r>
              <a:rPr kumimoji="0" lang="es-PE" sz="1200" b="1" i="0" u="sng" strike="noStrike" kern="1200" cap="none" spc="0" normalizeH="0" baseline="0" noProof="0" dirty="0" smtClean="0">
                <a:ln>
                  <a:noFill/>
                </a:ln>
                <a:solidFill>
                  <a:prstClr val="black"/>
                </a:solidFill>
                <a:effectLst/>
                <a:uLnTx/>
                <a:uFillTx/>
                <a:latin typeface="Arial"/>
                <a:ea typeface="Times New Roman"/>
                <a:cs typeface="+mn-cs"/>
              </a:rPr>
              <a:t>Nota</a:t>
            </a:r>
            <a:r>
              <a:rPr kumimoji="0" lang="es-PE" sz="1200" b="0" i="1" u="none" strike="noStrike" kern="1200" cap="none" spc="0" normalizeH="0" baseline="0" noProof="0" dirty="0" smtClean="0">
                <a:ln>
                  <a:noFill/>
                </a:ln>
                <a:solidFill>
                  <a:prstClr val="black"/>
                </a:solidFill>
                <a:effectLst/>
                <a:uLnTx/>
                <a:uFillTx/>
                <a:latin typeface="Arial"/>
                <a:ea typeface="Times New Roman"/>
                <a:cs typeface="+mn-cs"/>
              </a:rPr>
              <a:t>: Cuando el SMS esta ya incorporado en otro documento, la correspondiente referencia ha dicho documento, junto con las interfaces pertinentes, deben ser referenciadas en el MCM.</a:t>
            </a:r>
            <a:endParaRPr kumimoji="0" lang="es-PE" sz="2400" b="0" i="0" u="none" strike="noStrike" kern="1200" cap="none" spc="0" normalizeH="0" baseline="0" noProof="0" dirty="0" smtClean="0">
              <a:ln>
                <a:noFill/>
              </a:ln>
              <a:solidFill>
                <a:prstClr val="black"/>
              </a:solidFill>
              <a:effectLst/>
              <a:uLnTx/>
              <a:uFillTx/>
              <a:latin typeface="Times New Roman"/>
              <a:ea typeface="Times New Roman"/>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endParaRPr lang="es-PE" dirty="0"/>
          </a:p>
        </p:txBody>
      </p:sp>
      <p:sp>
        <p:nvSpPr>
          <p:cNvPr id="4" name="Slide Number Placeholder 3"/>
          <p:cNvSpPr>
            <a:spLocks noGrp="1"/>
          </p:cNvSpPr>
          <p:nvPr>
            <p:ph type="sldNum" sz="quarter" idx="10"/>
          </p:nvPr>
        </p:nvSpPr>
        <p:spPr/>
        <p:txBody>
          <a:bodyPr/>
          <a:lstStyle/>
          <a:p>
            <a:fld id="{AD02ABD7-284B-4AEE-9AD5-F0CEBFB0821A}" type="slidenum">
              <a:rPr lang="id-ID" smtClean="0"/>
              <a:t>19</a:t>
            </a:fld>
            <a:endParaRPr lang="id-ID"/>
          </a:p>
        </p:txBody>
      </p:sp>
    </p:spTree>
    <p:extLst>
      <p:ext uri="{BB962C8B-B14F-4D97-AF65-F5344CB8AC3E}">
        <p14:creationId xmlns:p14="http://schemas.microsoft.com/office/powerpoint/2010/main" val="19598545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Nota: Cuando el SMS esta ya incorporado en otro documento, la correspondiente referencia ha dicho documento, junto con las interfaces pertinentes, deben ser referenciadas en el MCM.</a:t>
            </a:r>
          </a:p>
          <a:p>
            <a:endParaRPr lang="es-PE" dirty="0"/>
          </a:p>
        </p:txBody>
      </p:sp>
      <p:sp>
        <p:nvSpPr>
          <p:cNvPr id="4" name="Slide Number Placeholder 3"/>
          <p:cNvSpPr>
            <a:spLocks noGrp="1"/>
          </p:cNvSpPr>
          <p:nvPr>
            <p:ph type="sldNum" sz="quarter" idx="10"/>
          </p:nvPr>
        </p:nvSpPr>
        <p:spPr/>
        <p:txBody>
          <a:bodyPr/>
          <a:lstStyle/>
          <a:p>
            <a:fld id="{AD02ABD7-284B-4AEE-9AD5-F0CEBFB0821A}" type="slidenum">
              <a:rPr lang="id-ID" smtClean="0"/>
              <a:t>20</a:t>
            </a:fld>
            <a:endParaRPr lang="id-ID"/>
          </a:p>
        </p:txBody>
      </p:sp>
    </p:spTree>
    <p:extLst>
      <p:ext uri="{BB962C8B-B14F-4D97-AF65-F5344CB8AC3E}">
        <p14:creationId xmlns:p14="http://schemas.microsoft.com/office/powerpoint/2010/main" val="1388067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just" defTabSz="457200" rtl="0" eaLnBrk="1" fontAlgn="auto" latinLnBrk="0" hangingPunct="1">
              <a:lnSpc>
                <a:spcPct val="100000"/>
              </a:lnSpc>
              <a:spcBef>
                <a:spcPts val="0"/>
              </a:spcBef>
              <a:spcAft>
                <a:spcPts val="0"/>
              </a:spcAft>
              <a:buClrTx/>
              <a:buSzTx/>
              <a:buFontTx/>
              <a:buAutoNum type="arabicPeriod" startAt="3"/>
              <a:tabLst/>
              <a:defRPr/>
            </a:pPr>
            <a:r>
              <a:rPr kumimoji="0" lang="es-PE" sz="1200" b="1" i="0" u="none" strike="noStrike" kern="1200" cap="none" spc="0" normalizeH="0" baseline="0" noProof="0" dirty="0" smtClean="0">
                <a:ln>
                  <a:noFill/>
                </a:ln>
                <a:solidFill>
                  <a:prstClr val="black"/>
                </a:solidFill>
                <a:effectLst/>
                <a:uLnTx/>
                <a:uFillTx/>
                <a:latin typeface="+mn-lt"/>
                <a:ea typeface="+mn-ea"/>
                <a:cs typeface="+mn-cs"/>
              </a:rPr>
              <a:t>Resultado</a:t>
            </a:r>
          </a:p>
          <a:p>
            <a:pPr marL="228600" marR="0" lvl="0" indent="-228600" algn="just" defTabSz="457200" rtl="0" eaLnBrk="1" fontAlgn="auto" latinLnBrk="0" hangingPunct="1">
              <a:lnSpc>
                <a:spcPct val="100000"/>
              </a:lnSpc>
              <a:spcBef>
                <a:spcPts val="0"/>
              </a:spcBef>
              <a:spcAft>
                <a:spcPts val="0"/>
              </a:spcAft>
              <a:buClrTx/>
              <a:buSzTx/>
              <a:buFontTx/>
              <a:buAutoNum type="arabicPeriod" startAt="3"/>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3.1	Los resultados obtenidos de la evaluación de cumplimiento de los requisitos reglamentarios relacionados con el MCM producen como consecuencia  dos actividades distintas: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228600" marR="0" lvl="0" indent="-228600" algn="just" defTabSz="457200" rtl="0" eaLnBrk="1" fontAlgn="auto" latinLnBrk="0" hangingPunct="1">
              <a:lnSpc>
                <a:spcPct val="100000"/>
              </a:lnSpc>
              <a:spcBef>
                <a:spcPts val="0"/>
              </a:spcBef>
              <a:spcAft>
                <a:spcPts val="0"/>
              </a:spcAft>
              <a:buClrTx/>
              <a:buSzTx/>
              <a:buFontTx/>
              <a:buAutoNum type="alphaLcPeriod"/>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una aceptación provisional; </a:t>
            </a:r>
          </a:p>
          <a:p>
            <a:pPr marL="228600" marR="0" lvl="0" indent="-228600" algn="just" defTabSz="457200" rtl="0" eaLnBrk="1" fontAlgn="auto" latinLnBrk="0" hangingPunct="1">
              <a:lnSpc>
                <a:spcPct val="100000"/>
              </a:lnSpc>
              <a:spcBef>
                <a:spcPts val="0"/>
              </a:spcBef>
              <a:spcAft>
                <a:spcPts val="0"/>
              </a:spcAft>
              <a:buClrTx/>
              <a:buSzTx/>
              <a:buFontTx/>
              <a:buAutoNum type="alphaLcPeriod"/>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una aceptación final</a:t>
            </a:r>
          </a:p>
          <a:p>
            <a:pPr marL="228600" marR="0" lvl="0" indent="-228600" algn="just" defTabSz="457200" rtl="0" eaLnBrk="1" fontAlgn="auto" latinLnBrk="0" hangingPunct="1">
              <a:lnSpc>
                <a:spcPct val="100000"/>
              </a:lnSpc>
              <a:spcBef>
                <a:spcPts val="0"/>
              </a:spcBef>
              <a:spcAft>
                <a:spcPts val="0"/>
              </a:spcAft>
              <a:buClrTx/>
              <a:buSzTx/>
              <a:buFontTx/>
              <a:buAutoNum type="alphaLcPeriod" startAt="2"/>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3.2	Durante la Fase III de análisis de documentación se lleva a cabo la revisión del MCM, las constataciones obtenidas son remitidas al solicitante de un AOC  concediendo un plazo para su correspondiente corrección.  Luego de que se han corregido todas las constataciones encontradas de forma aceptable a la AAC, se acepta de forma provisional  el MCM para que pueda continuar con la siguiente fase del proceso de certificación.</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endParaRPr lang="es-PE" dirty="0"/>
          </a:p>
        </p:txBody>
      </p:sp>
      <p:sp>
        <p:nvSpPr>
          <p:cNvPr id="4" name="Slide Number Placeholder 3"/>
          <p:cNvSpPr>
            <a:spLocks noGrp="1"/>
          </p:cNvSpPr>
          <p:nvPr>
            <p:ph type="sldNum" sz="quarter" idx="10"/>
          </p:nvPr>
        </p:nvSpPr>
        <p:spPr/>
        <p:txBody>
          <a:bodyPr/>
          <a:lstStyle/>
          <a:p>
            <a:fld id="{AD02ABD7-284B-4AEE-9AD5-F0CEBFB0821A}" type="slidenum">
              <a:rPr lang="id-ID" smtClean="0"/>
              <a:t>21</a:t>
            </a:fld>
            <a:endParaRPr lang="id-ID"/>
          </a:p>
        </p:txBody>
      </p:sp>
    </p:spTree>
    <p:extLst>
      <p:ext uri="{BB962C8B-B14F-4D97-AF65-F5344CB8AC3E}">
        <p14:creationId xmlns:p14="http://schemas.microsoft.com/office/powerpoint/2010/main" val="1024585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just" defTabSz="457200" rtl="0" eaLnBrk="1" fontAlgn="auto" latinLnBrk="0" hangingPunct="1">
              <a:lnSpc>
                <a:spcPct val="100000"/>
              </a:lnSpc>
              <a:spcBef>
                <a:spcPts val="0"/>
              </a:spcBef>
              <a:spcAft>
                <a:spcPts val="0"/>
              </a:spcAft>
              <a:buClrTx/>
              <a:buSzTx/>
              <a:buFontTx/>
              <a:buAutoNum type="arabicPeriod" startAt="2"/>
              <a:tabLst/>
              <a:defRPr/>
            </a:pPr>
            <a:r>
              <a:rPr kumimoji="0" lang="es-PE" sz="1200" b="1" i="0" u="none" strike="noStrike" kern="1200" cap="none" spc="0" normalizeH="0" baseline="0" noProof="0" dirty="0" smtClean="0">
                <a:ln>
                  <a:noFill/>
                </a:ln>
                <a:solidFill>
                  <a:prstClr val="black"/>
                </a:solidFill>
                <a:effectLst/>
                <a:uLnTx/>
                <a:uFillTx/>
                <a:latin typeface="+mn-lt"/>
                <a:ea typeface="+mn-ea"/>
                <a:cs typeface="+mn-cs"/>
              </a:rPr>
              <a:t>Alcance</a:t>
            </a:r>
          </a:p>
          <a:p>
            <a:pPr marL="228600" marR="0" lvl="0" indent="-228600" algn="just" defTabSz="457200" rtl="0" eaLnBrk="1" fontAlgn="auto" latinLnBrk="0" hangingPunct="1">
              <a:lnSpc>
                <a:spcPct val="100000"/>
              </a:lnSpc>
              <a:spcBef>
                <a:spcPts val="0"/>
              </a:spcBef>
              <a:spcAft>
                <a:spcPts val="0"/>
              </a:spcAft>
              <a:buClrTx/>
              <a:buSzTx/>
              <a:buFontTx/>
              <a:buAutoNum type="arabicPeriod" startAt="2"/>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El alcance está orientado a los siguientes aspectos:</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228600" marR="0" lvl="0" indent="-228600" algn="just" defTabSz="457200" rtl="0" eaLnBrk="1" fontAlgn="auto" latinLnBrk="0" hangingPunct="1">
              <a:lnSpc>
                <a:spcPct val="100000"/>
              </a:lnSpc>
              <a:spcBef>
                <a:spcPts val="0"/>
              </a:spcBef>
              <a:spcAft>
                <a:spcPts val="0"/>
              </a:spcAft>
              <a:buClrTx/>
              <a:buSzTx/>
              <a:buFontTx/>
              <a:buAutoNum type="alphaLcParen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Explicar la finalidad del cumplimiento de los requisitos contenidos en las Secciones LAR 121.1130 y 135.1430, relativos al contenido del MCM aceptable a la AAC.</a:t>
            </a:r>
          </a:p>
          <a:p>
            <a:pPr marL="228600" marR="0" lvl="0" indent="-228600" algn="just" defTabSz="457200" rtl="0" eaLnBrk="1" fontAlgn="auto" latinLnBrk="0" hangingPunct="1">
              <a:lnSpc>
                <a:spcPct val="100000"/>
              </a:lnSpc>
              <a:spcBef>
                <a:spcPts val="0"/>
              </a:spcBef>
              <a:spcAft>
                <a:spcPts val="0"/>
              </a:spcAft>
              <a:buClrTx/>
              <a:buSzTx/>
              <a:buFontTx/>
              <a:buAutoNum type="alphaLcParenR"/>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228600" marR="0" lvl="0" indent="-228600" algn="just" defTabSz="457200" rtl="0" eaLnBrk="1" fontAlgn="auto" latinLnBrk="0" hangingPunct="1">
              <a:lnSpc>
                <a:spcPct val="100000"/>
              </a:lnSpc>
              <a:spcBef>
                <a:spcPts val="0"/>
              </a:spcBef>
              <a:spcAft>
                <a:spcPts val="0"/>
              </a:spcAft>
              <a:buClrTx/>
              <a:buSzTx/>
              <a:buFontTx/>
              <a:buAutoNum type="alphaLcParenR" startAt="2"/>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Cubrir la evaluación de los procedimientos e información de mantenimiento de aeronavegabilidad continua contenidos en el MCM, además de su implementación en el desarrollo de todas las actividades de mantenimiento de un solicitante de un AOC.</a:t>
            </a:r>
          </a:p>
          <a:p>
            <a:pPr marL="228600" marR="0" lvl="0" indent="-228600" algn="just" defTabSz="457200" rtl="0" eaLnBrk="1" fontAlgn="auto" latinLnBrk="0" hangingPunct="1">
              <a:lnSpc>
                <a:spcPct val="100000"/>
              </a:lnSpc>
              <a:spcBef>
                <a:spcPts val="0"/>
              </a:spcBef>
              <a:spcAft>
                <a:spcPts val="0"/>
              </a:spcAft>
              <a:buClrTx/>
              <a:buSzTx/>
              <a:buFontTx/>
              <a:buAutoNum type="alphaLcParenR" startAt="2"/>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c)	Determinación del indicador de riesgo (IdR) de acuerdo al estado de implantación de cada requisito reglamentario a los valores pre definidos, de acuerdo a lo siguiente: Alto (2), Medio (1),  Bajo (0). Estos valores estarán descritos en la casilla 13 de la lista de verificación, según sean seleccionados.</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endParaRPr lang="es-PE" dirty="0"/>
          </a:p>
        </p:txBody>
      </p:sp>
      <p:sp>
        <p:nvSpPr>
          <p:cNvPr id="4" name="Slide Number Placeholder 3"/>
          <p:cNvSpPr>
            <a:spLocks noGrp="1"/>
          </p:cNvSpPr>
          <p:nvPr>
            <p:ph type="sldNum" sz="quarter" idx="10"/>
          </p:nvPr>
        </p:nvSpPr>
        <p:spPr/>
        <p:txBody>
          <a:bodyPr/>
          <a:lstStyle/>
          <a:p>
            <a:fld id="{AD02ABD7-284B-4AEE-9AD5-F0CEBFB0821A}" type="slidenum">
              <a:rPr lang="id-ID" smtClean="0"/>
              <a:t>3</a:t>
            </a:fld>
            <a:endParaRPr lang="id-ID"/>
          </a:p>
        </p:txBody>
      </p:sp>
    </p:spTree>
    <p:extLst>
      <p:ext uri="{BB962C8B-B14F-4D97-AF65-F5344CB8AC3E}">
        <p14:creationId xmlns:p14="http://schemas.microsoft.com/office/powerpoint/2010/main" val="1091487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3.3	Debido a que la evaluación de la implementación del MCM, involucra procedimientos descritos en otros capítulos de esta parte, el resultado obtenido sobre la implementación de los procedimientos y políticas constituye un aspecto fundamental para la decisión de otorgar o no el certificado de solicitante de un AOC.</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3.4	Luego de la ejecución de la inspección “in situ” para certificación, el equipo de certificación se reúne para analizar las constataciones en conjunto. Los pasos a seguir en este caso están detallados en el Capítulo 2 de este volumen.</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3.5	Concluida la evaluación de una revisión del MCM, se remitirán las constataciones con la definición del indicador de riesgo del resultado de la inspección del cumplimiento de los requisitos reglamentarios al solicitante de un AOC de forma oficial concediendo un plazo para la aplicación de las acciones correctivas.  Luego que se remitan las acciones correctivas a las constataciones, y éstas sean aceptables a la AAC, mediante carta remitida al solicitante de un AOC se comunicará la aceptación.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3.6	Conserve todos los documentos cursados en el archivo del solicitante que se encuentra en las instalaciones de la AAC. La división de inspección de aeronaves (AID) deberá contar con una copia en última revisión del MCM.</a:t>
            </a:r>
          </a:p>
          <a:p>
            <a:endParaRPr lang="es-PE" dirty="0"/>
          </a:p>
        </p:txBody>
      </p:sp>
      <p:sp>
        <p:nvSpPr>
          <p:cNvPr id="4" name="Slide Number Placeholder 3"/>
          <p:cNvSpPr>
            <a:spLocks noGrp="1"/>
          </p:cNvSpPr>
          <p:nvPr>
            <p:ph type="sldNum" sz="quarter" idx="10"/>
          </p:nvPr>
        </p:nvSpPr>
        <p:spPr/>
        <p:txBody>
          <a:bodyPr/>
          <a:lstStyle/>
          <a:p>
            <a:fld id="{AD02ABD7-284B-4AEE-9AD5-F0CEBFB0821A}" type="slidenum">
              <a:rPr lang="id-ID" smtClean="0"/>
              <a:t>22</a:t>
            </a:fld>
            <a:endParaRPr lang="id-ID"/>
          </a:p>
        </p:txBody>
      </p:sp>
    </p:spTree>
    <p:extLst>
      <p:ext uri="{BB962C8B-B14F-4D97-AF65-F5344CB8AC3E}">
        <p14:creationId xmlns:p14="http://schemas.microsoft.com/office/powerpoint/2010/main" val="2902953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457200" rtl="0" eaLnBrk="1" fontAlgn="auto" latinLnBrk="0" hangingPunct="1">
              <a:lnSpc>
                <a:spcPct val="100000"/>
              </a:lnSpc>
              <a:spcBef>
                <a:spcPts val="0"/>
              </a:spcBef>
              <a:spcAft>
                <a:spcPts val="0"/>
              </a:spcAft>
              <a:buClrTx/>
              <a:buSzTx/>
              <a:buFontTx/>
              <a:buAutoNum type="arabicPeriod" startAt="3"/>
              <a:tabLst/>
              <a:defRPr/>
            </a:pPr>
            <a:r>
              <a:rPr kumimoji="0" lang="es-PE" sz="1200" b="1" i="0" u="none" strike="noStrike" kern="1200" cap="none" spc="0" normalizeH="0" baseline="0" noProof="0" dirty="0" smtClean="0">
                <a:ln>
                  <a:noFill/>
                </a:ln>
                <a:solidFill>
                  <a:prstClr val="black"/>
                </a:solidFill>
                <a:effectLst/>
                <a:uLnTx/>
                <a:uFillTx/>
                <a:latin typeface="+mn-lt"/>
                <a:ea typeface="+mn-ea"/>
                <a:cs typeface="+mn-cs"/>
              </a:rPr>
              <a:t>Generalidades</a:t>
            </a:r>
          </a:p>
          <a:p>
            <a:pPr marL="228600" marR="0" lvl="0" indent="-228600" algn="l" defTabSz="457200" rtl="0" eaLnBrk="1" fontAlgn="auto" latinLnBrk="0" hangingPunct="1">
              <a:lnSpc>
                <a:spcPct val="100000"/>
              </a:lnSpc>
              <a:spcBef>
                <a:spcPts val="0"/>
              </a:spcBef>
              <a:spcAft>
                <a:spcPts val="0"/>
              </a:spcAft>
              <a:buClrTx/>
              <a:buSzTx/>
              <a:buFontTx/>
              <a:buAutoNum type="arabicPeriod" startAt="3"/>
              <a:tabLst/>
              <a:defRPr/>
            </a:pPr>
            <a:endParaRPr kumimoji="0" lang="es-PE"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3.1	Los requisitos 121.1130 y 135.1430 exigen que los explotadores garanticen que se suministre un MCM, aceptable para el Estado de matrícula, para el uso y la orientación del personal operativo y de mantenimiento, según sea el caso. El explotador es responsable del manual y también de garantizar que se enmiende y revise el manual según sea necesario estableciendo un sistema apropiado de control de revisiones y que se distribuyan copias de las modificaciones entre quienes posean el manual.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endParaRPr lang="es-PE" dirty="0"/>
          </a:p>
        </p:txBody>
      </p:sp>
      <p:sp>
        <p:nvSpPr>
          <p:cNvPr id="4" name="Slide Number Placeholder 3"/>
          <p:cNvSpPr>
            <a:spLocks noGrp="1"/>
          </p:cNvSpPr>
          <p:nvPr>
            <p:ph type="sldNum" sz="quarter" idx="10"/>
          </p:nvPr>
        </p:nvSpPr>
        <p:spPr/>
        <p:txBody>
          <a:bodyPr/>
          <a:lstStyle/>
          <a:p>
            <a:fld id="{AD02ABD7-284B-4AEE-9AD5-F0CEBFB0821A}" type="slidenum">
              <a:rPr lang="id-ID" smtClean="0"/>
              <a:t>4</a:t>
            </a:fld>
            <a:endParaRPr lang="id-ID"/>
          </a:p>
        </p:txBody>
      </p:sp>
    </p:spTree>
    <p:extLst>
      <p:ext uri="{BB962C8B-B14F-4D97-AF65-F5344CB8AC3E}">
        <p14:creationId xmlns:p14="http://schemas.microsoft.com/office/powerpoint/2010/main" val="3026372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El MCM es un documento que proporciona información sobre la estructura de la organización, funciones y responsabilidades del personal directivo y operacional, los procedimientos que deben cumplirse para toda actividad que realiza el personal del solicitante de un AOC, el sistema de gestión de la aeronavegabilidad continua, el sistema de registros de la aeronavegabilidad continua, sistema de vigilancia continua del programa de mantenimiento y los procedimientos para el establecimiento y control de la competencia del personal que el solicitante de un AOC debe observar para verificar el buen control de la aeronavegabilidad continua de las aeronaves bajo su responsabilidad.</a:t>
            </a:r>
          </a:p>
          <a:p>
            <a:endParaRPr lang="es-PE" dirty="0"/>
          </a:p>
        </p:txBody>
      </p:sp>
      <p:sp>
        <p:nvSpPr>
          <p:cNvPr id="4" name="Slide Number Placeholder 3"/>
          <p:cNvSpPr>
            <a:spLocks noGrp="1"/>
          </p:cNvSpPr>
          <p:nvPr>
            <p:ph type="sldNum" sz="quarter" idx="10"/>
          </p:nvPr>
        </p:nvSpPr>
        <p:spPr/>
        <p:txBody>
          <a:bodyPr/>
          <a:lstStyle/>
          <a:p>
            <a:fld id="{AD02ABD7-284B-4AEE-9AD5-F0CEBFB0821A}" type="slidenum">
              <a:rPr lang="id-ID" smtClean="0"/>
              <a:t>5</a:t>
            </a:fld>
            <a:endParaRPr lang="id-ID"/>
          </a:p>
        </p:txBody>
      </p:sp>
    </p:spTree>
    <p:extLst>
      <p:ext uri="{BB962C8B-B14F-4D97-AF65-F5344CB8AC3E}">
        <p14:creationId xmlns:p14="http://schemas.microsoft.com/office/powerpoint/2010/main" val="4088789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3.3 Este manual debe observar los principios relativos a factores humanos. Entre los aspectos básicos que requieren la optimización de los factores humanos, cabe mencionar:</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228600" marR="0" lvl="0" indent="-228600" algn="just" defTabSz="457200" rtl="0" eaLnBrk="1" fontAlgn="auto" latinLnBrk="0" hangingPunct="1">
              <a:lnSpc>
                <a:spcPct val="100000"/>
              </a:lnSpc>
              <a:spcBef>
                <a:spcPts val="0"/>
              </a:spcBef>
              <a:spcAft>
                <a:spcPts val="0"/>
              </a:spcAft>
              <a:buClrTx/>
              <a:buSzTx/>
              <a:buFontTx/>
              <a:buAutoNum type="alphaLcParenR"/>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el lenguaje escrito, lo que implica no solo el vocabulario y la gramática correctos, sino también el modo en el que se emplean;</a:t>
            </a:r>
          </a:p>
          <a:p>
            <a:pPr marL="228600" marR="0" lvl="0" indent="-228600" algn="just" defTabSz="457200" rtl="0" eaLnBrk="1" fontAlgn="auto" latinLnBrk="0" hangingPunct="1">
              <a:lnSpc>
                <a:spcPct val="100000"/>
              </a:lnSpc>
              <a:spcBef>
                <a:spcPts val="0"/>
              </a:spcBef>
              <a:spcAft>
                <a:spcPts val="0"/>
              </a:spcAft>
              <a:buClrTx/>
              <a:buSzTx/>
              <a:buFontTx/>
              <a:buAutoNum type="alphaLcParenR"/>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228600" marR="0" lvl="0" indent="-228600" algn="just" defTabSz="457200" rtl="0" eaLnBrk="1" fontAlgn="auto" latinLnBrk="0" hangingPunct="1">
              <a:lnSpc>
                <a:spcPct val="100000"/>
              </a:lnSpc>
              <a:spcBef>
                <a:spcPts val="0"/>
              </a:spcBef>
              <a:spcAft>
                <a:spcPts val="0"/>
              </a:spcAft>
              <a:buClrTx/>
              <a:buSzTx/>
              <a:buFontTx/>
              <a:buAutoNum type="alphaLcParenR" startAt="2"/>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la tipografía, incluida la forma de las letras y la impresión y el diseño, que tiene una incidencia considerable en la comprensión del material escrito;</a:t>
            </a:r>
          </a:p>
          <a:p>
            <a:pPr marL="228600" marR="0" lvl="0" indent="-228600" algn="just" defTabSz="457200" rtl="0" eaLnBrk="1" fontAlgn="auto" latinLnBrk="0" hangingPunct="1">
              <a:lnSpc>
                <a:spcPct val="100000"/>
              </a:lnSpc>
              <a:spcBef>
                <a:spcPts val="0"/>
              </a:spcBef>
              <a:spcAft>
                <a:spcPts val="0"/>
              </a:spcAft>
              <a:buClrTx/>
              <a:buSzTx/>
              <a:buFontTx/>
              <a:buAutoNum type="alphaLcParenR" startAt="2"/>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228600" marR="0" lvl="0" indent="-228600" algn="just" defTabSz="457200" rtl="0" eaLnBrk="1" fontAlgn="auto" latinLnBrk="0" hangingPunct="1">
              <a:lnSpc>
                <a:spcPct val="100000"/>
              </a:lnSpc>
              <a:spcBef>
                <a:spcPts val="0"/>
              </a:spcBef>
              <a:spcAft>
                <a:spcPts val="0"/>
              </a:spcAft>
              <a:buClrTx/>
              <a:buSzTx/>
              <a:buFontTx/>
              <a:buAutoNum type="alphaLcParenR" startAt="3"/>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el uso de fotografías, diagramas, gráficos o tablas en sustitución de textos largos descriptivos para facilitar la comprensión y mantener el interés. El uso del color en las ilustraciones reduce la tarea de discriminación y tiene un efecto motivacional;</a:t>
            </a:r>
          </a:p>
          <a:p>
            <a:pPr marL="228600" marR="0" lvl="0" indent="-228600" algn="just" defTabSz="457200" rtl="0" eaLnBrk="1" fontAlgn="auto" latinLnBrk="0" hangingPunct="1">
              <a:lnSpc>
                <a:spcPct val="100000"/>
              </a:lnSpc>
              <a:spcBef>
                <a:spcPts val="0"/>
              </a:spcBef>
              <a:spcAft>
                <a:spcPts val="0"/>
              </a:spcAft>
              <a:buClrTx/>
              <a:buSzTx/>
              <a:buFontTx/>
              <a:buAutoNum type="alphaLcParenR" startAt="3"/>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pPr marL="228600" marR="0" lvl="0" indent="-228600" algn="just" defTabSz="457200" rtl="0" eaLnBrk="1" fontAlgn="auto" latinLnBrk="0" hangingPunct="1">
              <a:lnSpc>
                <a:spcPct val="100000"/>
              </a:lnSpc>
              <a:spcBef>
                <a:spcPts val="0"/>
              </a:spcBef>
              <a:spcAft>
                <a:spcPts val="0"/>
              </a:spcAft>
              <a:buClrTx/>
              <a:buSzTx/>
              <a:buFontTx/>
              <a:buAutoNum type="alphaLcParenR" startAt="4"/>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el entorno de trabajo en el que se utilizará el documento, que se debe tener en cuenta al determinar el tamaño de la letra y de la página.</a:t>
            </a:r>
          </a:p>
          <a:p>
            <a:pPr marL="228600" marR="0" lvl="0" indent="-228600" algn="just" defTabSz="457200" rtl="0" eaLnBrk="1" fontAlgn="auto" latinLnBrk="0" hangingPunct="1">
              <a:lnSpc>
                <a:spcPct val="100000"/>
              </a:lnSpc>
              <a:spcBef>
                <a:spcPts val="0"/>
              </a:spcBef>
              <a:spcAft>
                <a:spcPts val="0"/>
              </a:spcAft>
              <a:buClrTx/>
              <a:buSzTx/>
              <a:buFontTx/>
              <a:buAutoNum type="alphaLcParenR" startAt="4"/>
              <a:tabLst/>
              <a:defRPr/>
            </a:pPr>
            <a:endParaRPr kumimoji="0" lang="es-PE" sz="1200" b="0" i="0" u="none" strike="noStrike" kern="1200" cap="none" spc="0" normalizeH="0" baseline="0" noProof="0" dirty="0" smtClean="0">
              <a:ln>
                <a:noFill/>
              </a:ln>
              <a:solidFill>
                <a:prstClr val="black"/>
              </a:solidFill>
              <a:effectLst/>
              <a:uLnTx/>
              <a:uFillTx/>
              <a:latin typeface="+mn-lt"/>
              <a:ea typeface="+mn-ea"/>
              <a:cs typeface="+mn-cs"/>
            </a:endParaRPr>
          </a:p>
          <a:p>
            <a:endParaRPr lang="es-PE" dirty="0"/>
          </a:p>
        </p:txBody>
      </p:sp>
      <p:sp>
        <p:nvSpPr>
          <p:cNvPr id="4" name="Slide Number Placeholder 3"/>
          <p:cNvSpPr>
            <a:spLocks noGrp="1"/>
          </p:cNvSpPr>
          <p:nvPr>
            <p:ph type="sldNum" sz="quarter" idx="10"/>
          </p:nvPr>
        </p:nvSpPr>
        <p:spPr/>
        <p:txBody>
          <a:bodyPr/>
          <a:lstStyle/>
          <a:p>
            <a:fld id="{AD02ABD7-284B-4AEE-9AD5-F0CEBFB0821A}" type="slidenum">
              <a:rPr lang="id-ID" smtClean="0"/>
              <a:t>6</a:t>
            </a:fld>
            <a:endParaRPr lang="id-ID"/>
          </a:p>
        </p:txBody>
      </p:sp>
    </p:spTree>
    <p:extLst>
      <p:ext uri="{BB962C8B-B14F-4D97-AF65-F5344CB8AC3E}">
        <p14:creationId xmlns:p14="http://schemas.microsoft.com/office/powerpoint/2010/main" val="3803147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s-PE" dirty="0" smtClean="0"/>
              <a:t>3.4	El MCM debe proporcionar una clara orientación al personal del solicitante de un AOC sobre:</a:t>
            </a:r>
          </a:p>
          <a:p>
            <a:pPr algn="just"/>
            <a:endParaRPr lang="es-PE" dirty="0" smtClean="0"/>
          </a:p>
          <a:p>
            <a:pPr marL="228600" indent="-228600" algn="just">
              <a:buAutoNum type="alphaLcParenR"/>
            </a:pPr>
            <a:r>
              <a:rPr lang="es-PE" dirty="0" smtClean="0"/>
              <a:t>La gestión en el desarrollo de las actividades que permita cumplir con los requisitos necesarios  y mantener la aprobación otorgada por la AAC,</a:t>
            </a:r>
          </a:p>
          <a:p>
            <a:pPr marL="228600" indent="-228600" algn="just">
              <a:buAutoNum type="alphaLcParenR"/>
            </a:pPr>
            <a:endParaRPr lang="es-PE" dirty="0" smtClean="0"/>
          </a:p>
          <a:p>
            <a:pPr marL="228600" indent="-228600" algn="just">
              <a:buAutoNum type="alphaLcParenR" startAt="2"/>
            </a:pPr>
            <a:r>
              <a:rPr lang="es-PE" dirty="0" smtClean="0"/>
              <a:t>las responsabilidades y el cómo cumplir con éstas para llevar el control sobre la aeronavegabilidad continua de las aeronaves.</a:t>
            </a:r>
          </a:p>
          <a:p>
            <a:pPr marL="228600" indent="-228600" algn="just">
              <a:buAutoNum type="alphaLcParenR" startAt="2"/>
            </a:pPr>
            <a:endParaRPr lang="es-PE" dirty="0" smtClean="0"/>
          </a:p>
          <a:p>
            <a:pPr algn="just"/>
            <a:r>
              <a:rPr lang="es-PE" dirty="0" smtClean="0"/>
              <a:t>c)	dicho manual debe comprender también una declaración de las políticas y objetivos del solicitante de un AOC.</a:t>
            </a:r>
          </a:p>
          <a:p>
            <a:pPr algn="just"/>
            <a:endParaRPr lang="es-PE" dirty="0" smtClean="0"/>
          </a:p>
          <a:p>
            <a:endParaRPr lang="es-PE" dirty="0"/>
          </a:p>
        </p:txBody>
      </p:sp>
      <p:sp>
        <p:nvSpPr>
          <p:cNvPr id="4" name="Slide Number Placeholder 3"/>
          <p:cNvSpPr>
            <a:spLocks noGrp="1"/>
          </p:cNvSpPr>
          <p:nvPr>
            <p:ph type="sldNum" sz="quarter" idx="10"/>
          </p:nvPr>
        </p:nvSpPr>
        <p:spPr/>
        <p:txBody>
          <a:bodyPr/>
          <a:lstStyle/>
          <a:p>
            <a:fld id="{AD02ABD7-284B-4AEE-9AD5-F0CEBFB0821A}" type="slidenum">
              <a:rPr lang="id-ID" smtClean="0"/>
              <a:t>7</a:t>
            </a:fld>
            <a:endParaRPr lang="id-ID"/>
          </a:p>
        </p:txBody>
      </p:sp>
    </p:spTree>
    <p:extLst>
      <p:ext uri="{BB962C8B-B14F-4D97-AF65-F5344CB8AC3E}">
        <p14:creationId xmlns:p14="http://schemas.microsoft.com/office/powerpoint/2010/main" val="2192813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3.5	El cumplimiento de los procedimientos descritos en el MCM aseguran que el solicitante de un AOC va a llevar el control de la aeronavegabilidad continua de sus aeronaves satisfactoriamente y de acuerdo a su aprobación.</a:t>
            </a:r>
          </a:p>
          <a:p>
            <a:endParaRPr lang="es-PE" dirty="0"/>
          </a:p>
        </p:txBody>
      </p:sp>
      <p:sp>
        <p:nvSpPr>
          <p:cNvPr id="4" name="Slide Number Placeholder 3"/>
          <p:cNvSpPr>
            <a:spLocks noGrp="1"/>
          </p:cNvSpPr>
          <p:nvPr>
            <p:ph type="sldNum" sz="quarter" idx="10"/>
          </p:nvPr>
        </p:nvSpPr>
        <p:spPr/>
        <p:txBody>
          <a:bodyPr/>
          <a:lstStyle/>
          <a:p>
            <a:fld id="{AD02ABD7-284B-4AEE-9AD5-F0CEBFB0821A}" type="slidenum">
              <a:rPr lang="id-ID" smtClean="0"/>
              <a:t>8</a:t>
            </a:fld>
            <a:endParaRPr lang="id-ID"/>
          </a:p>
        </p:txBody>
      </p:sp>
    </p:spTree>
    <p:extLst>
      <p:ext uri="{BB962C8B-B14F-4D97-AF65-F5344CB8AC3E}">
        <p14:creationId xmlns:p14="http://schemas.microsoft.com/office/powerpoint/2010/main" val="2019366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3.6	Los solicitantes de un AOC deben mantener actualizado su MCM y todas las copias distribuidas.</a:t>
            </a:r>
          </a:p>
          <a:p>
            <a:endParaRPr lang="es-PE" dirty="0"/>
          </a:p>
        </p:txBody>
      </p:sp>
      <p:sp>
        <p:nvSpPr>
          <p:cNvPr id="4" name="Slide Number Placeholder 3"/>
          <p:cNvSpPr>
            <a:spLocks noGrp="1"/>
          </p:cNvSpPr>
          <p:nvPr>
            <p:ph type="sldNum" sz="quarter" idx="10"/>
          </p:nvPr>
        </p:nvSpPr>
        <p:spPr/>
        <p:txBody>
          <a:bodyPr/>
          <a:lstStyle/>
          <a:p>
            <a:fld id="{AD02ABD7-284B-4AEE-9AD5-F0CEBFB0821A}" type="slidenum">
              <a:rPr lang="id-ID" smtClean="0"/>
              <a:t>9</a:t>
            </a:fld>
            <a:endParaRPr lang="id-ID"/>
          </a:p>
        </p:txBody>
      </p:sp>
    </p:spTree>
    <p:extLst>
      <p:ext uri="{BB962C8B-B14F-4D97-AF65-F5344CB8AC3E}">
        <p14:creationId xmlns:p14="http://schemas.microsoft.com/office/powerpoint/2010/main" val="1000564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smtClean="0">
                <a:ln>
                  <a:noFill/>
                </a:ln>
                <a:solidFill>
                  <a:prstClr val="black"/>
                </a:solidFill>
                <a:effectLst/>
                <a:uLnTx/>
                <a:uFillTx/>
                <a:latin typeface="+mn-lt"/>
                <a:ea typeface="+mn-ea"/>
                <a:cs typeface="+mn-cs"/>
              </a:rPr>
              <a:t>3.7	El MCM remitido por el solicitante de un AOC  puede estar separado o puede estar combinado en un solo manual. El formato debe permitir su revisión y control de páginas de manera simple. El inspector se debe asegurar que se reflejen en forma precisa los procedimientos utilizados por el solicitante de un AOC para describir completamente su sistema de gestión de la aeronavegabilidad continua  incluyendo algunos procedimientos que pueden no ser reglamentarios.</a:t>
            </a:r>
          </a:p>
          <a:p>
            <a:endParaRPr lang="es-PE" dirty="0"/>
          </a:p>
        </p:txBody>
      </p:sp>
      <p:sp>
        <p:nvSpPr>
          <p:cNvPr id="4" name="Slide Number Placeholder 3"/>
          <p:cNvSpPr>
            <a:spLocks noGrp="1"/>
          </p:cNvSpPr>
          <p:nvPr>
            <p:ph type="sldNum" sz="quarter" idx="10"/>
          </p:nvPr>
        </p:nvSpPr>
        <p:spPr/>
        <p:txBody>
          <a:bodyPr/>
          <a:lstStyle/>
          <a:p>
            <a:fld id="{AD02ABD7-284B-4AEE-9AD5-F0CEBFB0821A}" type="slidenum">
              <a:rPr lang="id-ID" smtClean="0"/>
              <a:t>10</a:t>
            </a:fld>
            <a:endParaRPr lang="id-ID"/>
          </a:p>
        </p:txBody>
      </p:sp>
    </p:spTree>
    <p:extLst>
      <p:ext uri="{BB962C8B-B14F-4D97-AF65-F5344CB8AC3E}">
        <p14:creationId xmlns:p14="http://schemas.microsoft.com/office/powerpoint/2010/main" val="3470632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61B9360B-7322-4A70-8384-B854D0EB8158}" type="datetime1">
              <a:rPr lang="id-ID" smtClean="0"/>
              <a:t>15/07/2019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108207397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61B9360B-7322-4A70-8384-B854D0EB8158}" type="datetime1">
              <a:rPr lang="id-ID" smtClean="0"/>
              <a:t>15/07/2019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307390583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61B9360B-7322-4A70-8384-B854D0EB8158}" type="datetime1">
              <a:rPr lang="id-ID" smtClean="0"/>
              <a:t>15/07/2019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247065514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1"/>
            <a:ext cx="12192000" cy="4272000"/>
          </a:xfrm>
        </p:spPr>
        <p:txBody>
          <a:bodyPr/>
          <a:lstStyle/>
          <a:p>
            <a:endParaRPr lang="id-ID"/>
          </a:p>
        </p:txBody>
      </p:sp>
      <p:sp>
        <p:nvSpPr>
          <p:cNvPr id="47" name="Slide Number Placeholder 3"/>
          <p:cNvSpPr txBox="1">
            <a:spLocks/>
          </p:cNvSpPr>
          <p:nvPr userDrawn="1"/>
        </p:nvSpPr>
        <p:spPr>
          <a:xfrm>
            <a:off x="11300373" y="6456736"/>
            <a:ext cx="495300" cy="273844"/>
          </a:xfrm>
          <a:prstGeom prst="rect">
            <a:avLst/>
          </a:prstGeom>
        </p:spPr>
        <p:txBody>
          <a:bodyPr vert="horz" lIns="91440" tIns="45720" rIns="91440" bIns="45720" rtlCol="0" anchor="ctr"/>
          <a:lstStyle>
            <a:defPPr>
              <a:defRPr lang="id-ID"/>
            </a:defPPr>
            <a:lvl1pPr marL="0" algn="ctr" defTabSz="685800" rtl="0" eaLnBrk="1" latinLnBrk="0" hangingPunct="1">
              <a:defRPr sz="1000" b="1"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751497D4-CBBE-4892-ABDA-4C92B62757A6}" type="slidenum">
              <a:rPr lang="id-ID" sz="1000" smtClean="0"/>
              <a:pPr/>
              <a:t>‹#›</a:t>
            </a:fld>
            <a:endParaRPr lang="id-ID" sz="1000" dirty="0"/>
          </a:p>
        </p:txBody>
      </p:sp>
    </p:spTree>
    <p:extLst>
      <p:ext uri="{BB962C8B-B14F-4D97-AF65-F5344CB8AC3E}">
        <p14:creationId xmlns:p14="http://schemas.microsoft.com/office/powerpoint/2010/main" val="3465162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1814385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31316536"/>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727711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7/15/2019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95000741"/>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839788" y="2505075"/>
            <a:ext cx="5157787" cy="3684588"/>
          </a:xfrm>
        </p:spPr>
        <p:txBody>
          <a:body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6" name="Content Placeholder 5"/>
          <p:cNvSpPr>
            <a:spLocks noGrp="1"/>
          </p:cNvSpPr>
          <p:nvPr>
            <p:ph sz="quarter" idx="4"/>
          </p:nvPr>
        </p:nvSpPr>
        <p:spPr>
          <a:xfrm>
            <a:off x="6172200" y="2505075"/>
            <a:ext cx="5183188" cy="3684588"/>
          </a:xfrm>
        </p:spPr>
        <p:txBody>
          <a:body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7/15/2019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91301290"/>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7/15/2019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grpSp>
        <p:nvGrpSpPr>
          <p:cNvPr id="6" name="Group 5"/>
          <p:cNvGrpSpPr/>
          <p:nvPr userDrawn="1"/>
        </p:nvGrpSpPr>
        <p:grpSpPr>
          <a:xfrm>
            <a:off x="346377" y="365125"/>
            <a:ext cx="330732" cy="398189"/>
            <a:chOff x="7767638" y="2651126"/>
            <a:chExt cx="560388" cy="674686"/>
          </a:xfrm>
        </p:grpSpPr>
        <p:sp>
          <p:nvSpPr>
            <p:cNvPr id="7"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id-ID" sz="1013"/>
            </a:p>
          </p:txBody>
        </p:sp>
        <p:sp>
          <p:nvSpPr>
            <p:cNvPr id="8"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id-ID" sz="1013"/>
            </a:p>
          </p:txBody>
        </p:sp>
      </p:grpSp>
    </p:spTree>
    <p:extLst>
      <p:ext uri="{BB962C8B-B14F-4D97-AF65-F5344CB8AC3E}">
        <p14:creationId xmlns:p14="http://schemas.microsoft.com/office/powerpoint/2010/main" val="2509076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7/15/2019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0586004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61B9360B-7322-4A70-8384-B854D0EB8158}" type="datetime1">
              <a:rPr lang="id-ID" smtClean="0"/>
              <a:t>15/07/2019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932526168"/>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7/15/2019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grpSp>
        <p:nvGrpSpPr>
          <p:cNvPr id="8" name="Group 7"/>
          <p:cNvGrpSpPr/>
          <p:nvPr userDrawn="1"/>
        </p:nvGrpSpPr>
        <p:grpSpPr>
          <a:xfrm>
            <a:off x="263259" y="457200"/>
            <a:ext cx="330732" cy="398189"/>
            <a:chOff x="7767638" y="2651126"/>
            <a:chExt cx="560388" cy="674686"/>
          </a:xfrm>
        </p:grpSpPr>
        <p:sp>
          <p:nvSpPr>
            <p:cNvPr id="9"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id-ID" sz="1013"/>
            </a:p>
          </p:txBody>
        </p:sp>
        <p:sp>
          <p:nvSpPr>
            <p:cNvPr id="10"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id-ID" sz="1013"/>
            </a:p>
          </p:txBody>
        </p:sp>
      </p:grpSp>
    </p:spTree>
    <p:extLst>
      <p:ext uri="{BB962C8B-B14F-4D97-AF65-F5344CB8AC3E}">
        <p14:creationId xmlns:p14="http://schemas.microsoft.com/office/powerpoint/2010/main" val="248223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ppt_x</p:attrName>
                                        </p:attrNameLst>
                                      </p:cBhvr>
                                      <p:tavLst>
                                        <p:tav tm="0">
                                          <p:val>
                                            <p:strVal val="#ppt_x-#ppt_w*1.125000"/>
                                          </p:val>
                                        </p:tav>
                                        <p:tav tm="100000">
                                          <p:val>
                                            <p:strVal val="#ppt_x"/>
                                          </p:val>
                                        </p:tav>
                                      </p:tavLst>
                                    </p:anim>
                                    <p:animEffect transition="in" filter="wipe(right)">
                                      <p:cBhvr>
                                        <p:cTn id="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7/15/2019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grpSp>
        <p:nvGrpSpPr>
          <p:cNvPr id="8" name="Group 7"/>
          <p:cNvGrpSpPr/>
          <p:nvPr userDrawn="1"/>
        </p:nvGrpSpPr>
        <p:grpSpPr>
          <a:xfrm>
            <a:off x="336752" y="457200"/>
            <a:ext cx="330732" cy="398189"/>
            <a:chOff x="7767638" y="2651126"/>
            <a:chExt cx="560388" cy="674686"/>
          </a:xfrm>
        </p:grpSpPr>
        <p:sp>
          <p:nvSpPr>
            <p:cNvPr id="9"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endParaRPr lang="id-ID" sz="1013"/>
            </a:p>
          </p:txBody>
        </p:sp>
        <p:sp>
          <p:nvSpPr>
            <p:cNvPr id="10"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id-ID" sz="1013"/>
            </a:p>
          </p:txBody>
        </p:sp>
      </p:grpSp>
    </p:spTree>
    <p:extLst>
      <p:ext uri="{BB962C8B-B14F-4D97-AF65-F5344CB8AC3E}">
        <p14:creationId xmlns:p14="http://schemas.microsoft.com/office/powerpoint/2010/main" val="3536345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ppt_x</p:attrName>
                                        </p:attrNameLst>
                                      </p:cBhvr>
                                      <p:tavLst>
                                        <p:tav tm="0">
                                          <p:val>
                                            <p:strVal val="#ppt_x-#ppt_w*1.125000"/>
                                          </p:val>
                                        </p:tav>
                                        <p:tav tm="100000">
                                          <p:val>
                                            <p:strVal val="#ppt_x"/>
                                          </p:val>
                                        </p:tav>
                                      </p:tavLst>
                                    </p:anim>
                                    <p:animEffect transition="in" filter="wipe(right)">
                                      <p:cBhvr>
                                        <p:cTn id="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64917262"/>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26223661"/>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1"/>
            <a:ext cx="12192000" cy="4272000"/>
          </a:xfrm>
        </p:spPr>
        <p:txBody>
          <a:bodyPr/>
          <a:lstStyle/>
          <a:p>
            <a:endParaRPr lang="id-ID"/>
          </a:p>
        </p:txBody>
      </p:sp>
      <p:sp>
        <p:nvSpPr>
          <p:cNvPr id="47" name="Slide Number Placeholder 3"/>
          <p:cNvSpPr txBox="1">
            <a:spLocks/>
          </p:cNvSpPr>
          <p:nvPr userDrawn="1"/>
        </p:nvSpPr>
        <p:spPr>
          <a:xfrm>
            <a:off x="11300373" y="6456736"/>
            <a:ext cx="495300" cy="273844"/>
          </a:xfrm>
          <a:prstGeom prst="rect">
            <a:avLst/>
          </a:prstGeom>
        </p:spPr>
        <p:txBody>
          <a:bodyPr vert="horz" lIns="91440" tIns="45720" rIns="91440" bIns="45720" rtlCol="0" anchor="ctr"/>
          <a:lstStyle>
            <a:defPPr>
              <a:defRPr lang="id-ID"/>
            </a:defPPr>
            <a:lvl1pPr marL="0" algn="ctr" defTabSz="685800" rtl="0" eaLnBrk="1" latinLnBrk="0" hangingPunct="1">
              <a:defRPr sz="1000" b="1"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751497D4-CBBE-4892-ABDA-4C92B62757A6}" type="slidenum">
              <a:rPr lang="id-ID" sz="1000" smtClean="0"/>
              <a:pPr/>
              <a:t>‹#›</a:t>
            </a:fld>
            <a:endParaRPr lang="id-ID" sz="1000" dirty="0"/>
          </a:p>
        </p:txBody>
      </p:sp>
    </p:spTree>
    <p:extLst>
      <p:ext uri="{BB962C8B-B14F-4D97-AF65-F5344CB8AC3E}">
        <p14:creationId xmlns:p14="http://schemas.microsoft.com/office/powerpoint/2010/main" val="1548415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7/15/2019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7276653"/>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7/15/2019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7" name="Group 6"/>
          <p:cNvGrpSpPr/>
          <p:nvPr userDrawn="1"/>
        </p:nvGrpSpPr>
        <p:grpSpPr>
          <a:xfrm>
            <a:off x="317501" y="453287"/>
            <a:ext cx="330732" cy="398189"/>
            <a:chOff x="7767638" y="2651126"/>
            <a:chExt cx="560388" cy="674686"/>
          </a:xfrm>
        </p:grpSpPr>
        <p:sp>
          <p:nvSpPr>
            <p:cNvPr id="8"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54073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ppt_x</p:attrName>
                                        </p:attrNameLst>
                                      </p:cBhvr>
                                      <p:tavLst>
                                        <p:tav tm="0">
                                          <p:val>
                                            <p:strVal val="#ppt_x-#ppt_w*1.125000"/>
                                          </p:val>
                                        </p:tav>
                                        <p:tav tm="100000">
                                          <p:val>
                                            <p:strVal val="#ppt_x"/>
                                          </p:val>
                                        </p:tav>
                                      </p:tavLst>
                                    </p:anim>
                                    <p:animEffect transition="in" filter="wipe(right)">
                                      <p:cBhvr>
                                        <p:cTn id="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7/15/2019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0765339"/>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7/15/2019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0725498"/>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839788" y="2505075"/>
            <a:ext cx="5157787" cy="3684588"/>
          </a:xfrm>
        </p:spPr>
        <p:txBody>
          <a:body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6" name="Content Placeholder 5"/>
          <p:cNvSpPr>
            <a:spLocks noGrp="1"/>
          </p:cNvSpPr>
          <p:nvPr>
            <p:ph sz="quarter" idx="4"/>
          </p:nvPr>
        </p:nvSpPr>
        <p:spPr>
          <a:xfrm>
            <a:off x="6172200" y="2505075"/>
            <a:ext cx="5183188" cy="3684588"/>
          </a:xfrm>
        </p:spPr>
        <p:txBody>
          <a:body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7/15/2019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330828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61B9360B-7322-4A70-8384-B854D0EB8158}" type="datetime1">
              <a:rPr lang="id-ID" smtClean="0"/>
              <a:t>15/07/2019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677934481"/>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7/15/2019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6" name="Group 5"/>
          <p:cNvGrpSpPr/>
          <p:nvPr userDrawn="1"/>
        </p:nvGrpSpPr>
        <p:grpSpPr>
          <a:xfrm>
            <a:off x="317501" y="453287"/>
            <a:ext cx="330732" cy="398189"/>
            <a:chOff x="7767638" y="2651126"/>
            <a:chExt cx="560388" cy="674686"/>
          </a:xfrm>
        </p:grpSpPr>
        <p:sp>
          <p:nvSpPr>
            <p:cNvPr id="7" name="Freeform 5"/>
            <p:cNvSpPr>
              <a:spLocks/>
            </p:cNvSpPr>
            <p:nvPr/>
          </p:nvSpPr>
          <p:spPr bwMode="auto">
            <a:xfrm>
              <a:off x="7767638" y="2651126"/>
              <a:ext cx="560388" cy="449262"/>
            </a:xfrm>
            <a:custGeom>
              <a:avLst/>
              <a:gdLst>
                <a:gd name="T0" fmla="*/ 0 w 353"/>
                <a:gd name="T1" fmla="*/ 0 h 283"/>
                <a:gd name="T2" fmla="*/ 282 w 353"/>
                <a:gd name="T3" fmla="*/ 283 h 283"/>
                <a:gd name="T4" fmla="*/ 353 w 353"/>
                <a:gd name="T5" fmla="*/ 212 h 283"/>
                <a:gd name="T6" fmla="*/ 141 w 353"/>
                <a:gd name="T7" fmla="*/ 0 h 283"/>
                <a:gd name="T8" fmla="*/ 0 w 353"/>
                <a:gd name="T9" fmla="*/ 0 h 283"/>
              </a:gdLst>
              <a:ahLst/>
              <a:cxnLst>
                <a:cxn ang="0">
                  <a:pos x="T0" y="T1"/>
                </a:cxn>
                <a:cxn ang="0">
                  <a:pos x="T2" y="T3"/>
                </a:cxn>
                <a:cxn ang="0">
                  <a:pos x="T4" y="T5"/>
                </a:cxn>
                <a:cxn ang="0">
                  <a:pos x="T6" y="T7"/>
                </a:cxn>
                <a:cxn ang="0">
                  <a:pos x="T8" y="T9"/>
                </a:cxn>
              </a:cxnLst>
              <a:rect l="0" t="0" r="r" b="b"/>
              <a:pathLst>
                <a:path w="353" h="283">
                  <a:moveTo>
                    <a:pt x="0" y="0"/>
                  </a:moveTo>
                  <a:lnTo>
                    <a:pt x="282" y="283"/>
                  </a:lnTo>
                  <a:lnTo>
                    <a:pt x="353" y="212"/>
                  </a:lnTo>
                  <a:lnTo>
                    <a:pt x="141" y="0"/>
                  </a:lnTo>
                  <a:lnTo>
                    <a:pt x="0" y="0"/>
                  </a:lnTo>
                  <a:close/>
                </a:path>
              </a:pathLst>
            </a:cu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6"/>
            <p:cNvSpPr>
              <a:spLocks/>
            </p:cNvSpPr>
            <p:nvPr/>
          </p:nvSpPr>
          <p:spPr bwMode="auto">
            <a:xfrm>
              <a:off x="7767638" y="2876550"/>
              <a:ext cx="560388" cy="449262"/>
            </a:xfrm>
            <a:custGeom>
              <a:avLst/>
              <a:gdLst>
                <a:gd name="T0" fmla="*/ 0 w 353"/>
                <a:gd name="T1" fmla="*/ 283 h 283"/>
                <a:gd name="T2" fmla="*/ 282 w 353"/>
                <a:gd name="T3" fmla="*/ 0 h 283"/>
                <a:gd name="T4" fmla="*/ 353 w 353"/>
                <a:gd name="T5" fmla="*/ 71 h 283"/>
                <a:gd name="T6" fmla="*/ 141 w 353"/>
                <a:gd name="T7" fmla="*/ 283 h 283"/>
                <a:gd name="T8" fmla="*/ 0 w 353"/>
                <a:gd name="T9" fmla="*/ 283 h 283"/>
              </a:gdLst>
              <a:ahLst/>
              <a:cxnLst>
                <a:cxn ang="0">
                  <a:pos x="T0" y="T1"/>
                </a:cxn>
                <a:cxn ang="0">
                  <a:pos x="T2" y="T3"/>
                </a:cxn>
                <a:cxn ang="0">
                  <a:pos x="T4" y="T5"/>
                </a:cxn>
                <a:cxn ang="0">
                  <a:pos x="T6" y="T7"/>
                </a:cxn>
                <a:cxn ang="0">
                  <a:pos x="T8" y="T9"/>
                </a:cxn>
              </a:cxnLst>
              <a:rect l="0" t="0" r="r" b="b"/>
              <a:pathLst>
                <a:path w="353" h="283">
                  <a:moveTo>
                    <a:pt x="0" y="283"/>
                  </a:moveTo>
                  <a:lnTo>
                    <a:pt x="282" y="0"/>
                  </a:lnTo>
                  <a:lnTo>
                    <a:pt x="353" y="71"/>
                  </a:lnTo>
                  <a:lnTo>
                    <a:pt x="141" y="283"/>
                  </a:lnTo>
                  <a:lnTo>
                    <a:pt x="0" y="28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id-ID" sz="1013"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21356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7/15/2019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4469042"/>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7/15/2019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7892126"/>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7/15/2019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495853"/>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7/15/2019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4654235"/>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7/15/2019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6031373"/>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gallery_04">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p:spPr>
        <p:txBody>
          <a:bodyPr/>
          <a:lstStyle>
            <a:lvl1pPr marL="0" indent="0">
              <a:buNone/>
              <a:defRPr/>
            </a:lvl1pPr>
          </a:lstStyle>
          <a:p>
            <a:endParaRPr lang="en-US"/>
          </a:p>
        </p:txBody>
      </p:sp>
    </p:spTree>
    <p:extLst>
      <p:ext uri="{BB962C8B-B14F-4D97-AF65-F5344CB8AC3E}">
        <p14:creationId xmlns:p14="http://schemas.microsoft.com/office/powerpoint/2010/main" val="121167516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61B9360B-7322-4A70-8384-B854D0EB8158}" type="datetime1">
              <a:rPr lang="id-ID" smtClean="0"/>
              <a:t>15/07/2019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7022827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839788" y="2505075"/>
            <a:ext cx="5157787" cy="3684588"/>
          </a:xfrm>
        </p:spPr>
        <p:txBody>
          <a:body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6" name="Content Placeholder 5"/>
          <p:cNvSpPr>
            <a:spLocks noGrp="1"/>
          </p:cNvSpPr>
          <p:nvPr>
            <p:ph sz="quarter" idx="4"/>
          </p:nvPr>
        </p:nvSpPr>
        <p:spPr>
          <a:xfrm>
            <a:off x="6172200" y="2505075"/>
            <a:ext cx="5183188" cy="3684588"/>
          </a:xfrm>
        </p:spPr>
        <p:txBody>
          <a:body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fld id="{61B9360B-7322-4A70-8384-B854D0EB8158}" type="datetime1">
              <a:rPr lang="id-ID" smtClean="0"/>
              <a:t>15/07/2019</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68596115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1B9360B-7322-4A70-8384-B854D0EB8158}" type="datetime1">
              <a:rPr lang="id-ID" smtClean="0"/>
              <a:t>15/07/2019</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234572089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B9360B-7322-4A70-8384-B854D0EB8158}" type="datetime1">
              <a:rPr lang="id-ID" smtClean="0"/>
              <a:t>15/07/2019</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138338324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61B9360B-7322-4A70-8384-B854D0EB8158}" type="datetime1">
              <a:rPr lang="id-ID" smtClean="0"/>
              <a:t>15/07/2019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308315404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61B9360B-7322-4A70-8384-B854D0EB8158}" type="datetime1">
              <a:rPr lang="id-ID" smtClean="0"/>
              <a:t>15/07/2019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51497D4-CBBE-4892-ABDA-4C92B62757A6}" type="slidenum">
              <a:rPr lang="id-ID" smtClean="0"/>
              <a:t>‹#›</a:t>
            </a:fld>
            <a:endParaRPr lang="id-ID"/>
          </a:p>
        </p:txBody>
      </p:sp>
    </p:spTree>
    <p:extLst>
      <p:ext uri="{BB962C8B-B14F-4D97-AF65-F5344CB8AC3E}">
        <p14:creationId xmlns:p14="http://schemas.microsoft.com/office/powerpoint/2010/main" val="1936073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B9360B-7322-4A70-8384-B854D0EB8158}" type="datetime1">
              <a:rPr lang="id-ID" smtClean="0"/>
              <a:t>15/07/2019</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1497D4-CBBE-4892-ABDA-4C92B62757A6}" type="slidenum">
              <a:rPr lang="id-ID" smtClean="0"/>
              <a:t>‹#›</a:t>
            </a:fld>
            <a:endParaRPr lang="id-ID"/>
          </a:p>
        </p:txBody>
      </p:sp>
    </p:spTree>
    <p:extLst>
      <p:ext uri="{BB962C8B-B14F-4D97-AF65-F5344CB8AC3E}">
        <p14:creationId xmlns:p14="http://schemas.microsoft.com/office/powerpoint/2010/main" val="1523820951"/>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7"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7/15/2019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1721710829"/>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908"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7/15/2019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3118543"/>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4" name="Freeform 5"/>
          <p:cNvSpPr>
            <a:spLocks/>
          </p:cNvSpPr>
          <p:nvPr/>
        </p:nvSpPr>
        <p:spPr bwMode="auto">
          <a:xfrm>
            <a:off x="-152400" y="2279285"/>
            <a:ext cx="5779026" cy="4595031"/>
          </a:xfrm>
          <a:custGeom>
            <a:avLst/>
            <a:gdLst>
              <a:gd name="T0" fmla="*/ 0 w 820"/>
              <a:gd name="T1" fmla="*/ 652 h 652"/>
              <a:gd name="T2" fmla="*/ 656 w 820"/>
              <a:gd name="T3" fmla="*/ 0 h 652"/>
              <a:gd name="T4" fmla="*/ 820 w 820"/>
              <a:gd name="T5" fmla="*/ 164 h 652"/>
              <a:gd name="T6" fmla="*/ 329 w 820"/>
              <a:gd name="T7" fmla="*/ 652 h 652"/>
              <a:gd name="T8" fmla="*/ 0 w 820"/>
              <a:gd name="T9" fmla="*/ 652 h 652"/>
            </a:gdLst>
            <a:ahLst/>
            <a:cxnLst>
              <a:cxn ang="0">
                <a:pos x="T0" y="T1"/>
              </a:cxn>
              <a:cxn ang="0">
                <a:pos x="T2" y="T3"/>
              </a:cxn>
              <a:cxn ang="0">
                <a:pos x="T4" y="T5"/>
              </a:cxn>
              <a:cxn ang="0">
                <a:pos x="T6" y="T7"/>
              </a:cxn>
              <a:cxn ang="0">
                <a:pos x="T8" y="T9"/>
              </a:cxn>
            </a:cxnLst>
            <a:rect l="0" t="0" r="r" b="b"/>
            <a:pathLst>
              <a:path w="820" h="652">
                <a:moveTo>
                  <a:pt x="0" y="652"/>
                </a:moveTo>
                <a:lnTo>
                  <a:pt x="656" y="0"/>
                </a:lnTo>
                <a:lnTo>
                  <a:pt x="820" y="164"/>
                </a:lnTo>
                <a:lnTo>
                  <a:pt x="329" y="652"/>
                </a:lnTo>
                <a:lnTo>
                  <a:pt x="0" y="652"/>
                </a:lnTo>
                <a:close/>
              </a:path>
            </a:pathLst>
          </a:custGeom>
          <a:solidFill>
            <a:schemeClr val="accent1">
              <a:lumMod val="75000"/>
              <a:alpha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 name="Freeform 6"/>
          <p:cNvSpPr>
            <a:spLocks/>
          </p:cNvSpPr>
          <p:nvPr/>
        </p:nvSpPr>
        <p:spPr bwMode="auto">
          <a:xfrm>
            <a:off x="-152400" y="-18230"/>
            <a:ext cx="4623220" cy="3453320"/>
          </a:xfrm>
          <a:custGeom>
            <a:avLst/>
            <a:gdLst>
              <a:gd name="T0" fmla="*/ 656 w 656"/>
              <a:gd name="T1" fmla="*/ 326 h 490"/>
              <a:gd name="T2" fmla="*/ 329 w 656"/>
              <a:gd name="T3" fmla="*/ 0 h 490"/>
              <a:gd name="T4" fmla="*/ 0 w 656"/>
              <a:gd name="T5" fmla="*/ 0 h 490"/>
              <a:gd name="T6" fmla="*/ 491 w 656"/>
              <a:gd name="T7" fmla="*/ 490 h 490"/>
              <a:gd name="T8" fmla="*/ 656 w 656"/>
              <a:gd name="T9" fmla="*/ 326 h 490"/>
            </a:gdLst>
            <a:ahLst/>
            <a:cxnLst>
              <a:cxn ang="0">
                <a:pos x="T0" y="T1"/>
              </a:cxn>
              <a:cxn ang="0">
                <a:pos x="T2" y="T3"/>
              </a:cxn>
              <a:cxn ang="0">
                <a:pos x="T4" y="T5"/>
              </a:cxn>
              <a:cxn ang="0">
                <a:pos x="T6" y="T7"/>
              </a:cxn>
              <a:cxn ang="0">
                <a:pos x="T8" y="T9"/>
              </a:cxn>
            </a:cxnLst>
            <a:rect l="0" t="0" r="r" b="b"/>
            <a:pathLst>
              <a:path w="656" h="490">
                <a:moveTo>
                  <a:pt x="656" y="326"/>
                </a:moveTo>
                <a:lnTo>
                  <a:pt x="329" y="0"/>
                </a:lnTo>
                <a:lnTo>
                  <a:pt x="0" y="0"/>
                </a:lnTo>
                <a:lnTo>
                  <a:pt x="491" y="490"/>
                </a:lnTo>
                <a:lnTo>
                  <a:pt x="656" y="326"/>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 name="Freeform 5"/>
          <p:cNvSpPr>
            <a:spLocks/>
          </p:cNvSpPr>
          <p:nvPr/>
        </p:nvSpPr>
        <p:spPr bwMode="auto">
          <a:xfrm>
            <a:off x="2172024" y="2279285"/>
            <a:ext cx="5779026" cy="4595031"/>
          </a:xfrm>
          <a:custGeom>
            <a:avLst/>
            <a:gdLst>
              <a:gd name="T0" fmla="*/ 0 w 820"/>
              <a:gd name="T1" fmla="*/ 652 h 652"/>
              <a:gd name="T2" fmla="*/ 656 w 820"/>
              <a:gd name="T3" fmla="*/ 0 h 652"/>
              <a:gd name="T4" fmla="*/ 820 w 820"/>
              <a:gd name="T5" fmla="*/ 164 h 652"/>
              <a:gd name="T6" fmla="*/ 329 w 820"/>
              <a:gd name="T7" fmla="*/ 652 h 652"/>
              <a:gd name="T8" fmla="*/ 0 w 820"/>
              <a:gd name="T9" fmla="*/ 652 h 652"/>
            </a:gdLst>
            <a:ahLst/>
            <a:cxnLst>
              <a:cxn ang="0">
                <a:pos x="T0" y="T1"/>
              </a:cxn>
              <a:cxn ang="0">
                <a:pos x="T2" y="T3"/>
              </a:cxn>
              <a:cxn ang="0">
                <a:pos x="T4" y="T5"/>
              </a:cxn>
              <a:cxn ang="0">
                <a:pos x="T6" y="T7"/>
              </a:cxn>
              <a:cxn ang="0">
                <a:pos x="T8" y="T9"/>
              </a:cxn>
            </a:cxnLst>
            <a:rect l="0" t="0" r="r" b="b"/>
            <a:pathLst>
              <a:path w="820" h="652">
                <a:moveTo>
                  <a:pt x="0" y="652"/>
                </a:moveTo>
                <a:lnTo>
                  <a:pt x="656" y="0"/>
                </a:lnTo>
                <a:lnTo>
                  <a:pt x="820" y="164"/>
                </a:lnTo>
                <a:lnTo>
                  <a:pt x="329" y="652"/>
                </a:lnTo>
                <a:lnTo>
                  <a:pt x="0" y="652"/>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 name="Freeform 6"/>
          <p:cNvSpPr>
            <a:spLocks/>
          </p:cNvSpPr>
          <p:nvPr/>
        </p:nvSpPr>
        <p:spPr bwMode="auto">
          <a:xfrm>
            <a:off x="2172024" y="-18230"/>
            <a:ext cx="4623220" cy="3453320"/>
          </a:xfrm>
          <a:custGeom>
            <a:avLst/>
            <a:gdLst>
              <a:gd name="T0" fmla="*/ 656 w 656"/>
              <a:gd name="T1" fmla="*/ 326 h 490"/>
              <a:gd name="T2" fmla="*/ 329 w 656"/>
              <a:gd name="T3" fmla="*/ 0 h 490"/>
              <a:gd name="T4" fmla="*/ 0 w 656"/>
              <a:gd name="T5" fmla="*/ 0 h 490"/>
              <a:gd name="T6" fmla="*/ 491 w 656"/>
              <a:gd name="T7" fmla="*/ 490 h 490"/>
              <a:gd name="T8" fmla="*/ 656 w 656"/>
              <a:gd name="T9" fmla="*/ 326 h 490"/>
            </a:gdLst>
            <a:ahLst/>
            <a:cxnLst>
              <a:cxn ang="0">
                <a:pos x="T0" y="T1"/>
              </a:cxn>
              <a:cxn ang="0">
                <a:pos x="T2" y="T3"/>
              </a:cxn>
              <a:cxn ang="0">
                <a:pos x="T4" y="T5"/>
              </a:cxn>
              <a:cxn ang="0">
                <a:pos x="T6" y="T7"/>
              </a:cxn>
              <a:cxn ang="0">
                <a:pos x="T8" y="T9"/>
              </a:cxn>
            </a:cxnLst>
            <a:rect l="0" t="0" r="r" b="b"/>
            <a:pathLst>
              <a:path w="656" h="490">
                <a:moveTo>
                  <a:pt x="656" y="326"/>
                </a:moveTo>
                <a:lnTo>
                  <a:pt x="329" y="0"/>
                </a:lnTo>
                <a:lnTo>
                  <a:pt x="0" y="0"/>
                </a:lnTo>
                <a:lnTo>
                  <a:pt x="491" y="490"/>
                </a:lnTo>
                <a:lnTo>
                  <a:pt x="656" y="326"/>
                </a:lnTo>
                <a:close/>
              </a:path>
            </a:pathLst>
          </a:custGeom>
          <a:solidFill>
            <a:schemeClr val="accent1">
              <a:lumMod val="75000"/>
              <a:alpha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Title 236"/>
          <p:cNvSpPr txBox="1">
            <a:spLocks/>
          </p:cNvSpPr>
          <p:nvPr/>
        </p:nvSpPr>
        <p:spPr>
          <a:xfrm rot="18883833">
            <a:off x="982334" y="3408802"/>
            <a:ext cx="6075064" cy="1504805"/>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5400" b="1" dirty="0" smtClean="0">
                <a:solidFill>
                  <a:schemeClr val="bg2"/>
                </a:solidFill>
              </a:rPr>
              <a:t>Curso GSI AIR</a:t>
            </a:r>
            <a:endParaRPr lang="es-PE" sz="5400" b="1" dirty="0">
              <a:solidFill>
                <a:schemeClr val="bg2"/>
              </a:solidFill>
            </a:endParaRPr>
          </a:p>
        </p:txBody>
      </p:sp>
      <p:sp>
        <p:nvSpPr>
          <p:cNvPr id="11" name="Title 236"/>
          <p:cNvSpPr txBox="1">
            <a:spLocks/>
          </p:cNvSpPr>
          <p:nvPr/>
        </p:nvSpPr>
        <p:spPr>
          <a:xfrm rot="18883833">
            <a:off x="2352309" y="4532671"/>
            <a:ext cx="4665693" cy="7841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5000" dirty="0" smtClean="0">
                <a:solidFill>
                  <a:schemeClr val="bg2"/>
                </a:solidFill>
              </a:rPr>
              <a:t>Chile - 2019</a:t>
            </a:r>
            <a:endParaRPr lang="es-PE" sz="5000" dirty="0">
              <a:solidFill>
                <a:schemeClr val="bg2"/>
              </a:solidFill>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3841" y="4572328"/>
            <a:ext cx="2514600" cy="2000250"/>
          </a:xfrm>
          <a:prstGeom prst="rect">
            <a:avLst/>
          </a:prstGeom>
        </p:spPr>
      </p:pic>
      <p:sp>
        <p:nvSpPr>
          <p:cNvPr id="13" name="TextBox 12">
            <a:extLst>
              <a:ext uri="{FF2B5EF4-FFF2-40B4-BE49-F238E27FC236}">
                <a16:creationId xmlns:a16="http://schemas.microsoft.com/office/drawing/2014/main" id="{B7A7A9B9-1D80-45BF-B8F4-018984F0A00F}"/>
              </a:ext>
            </a:extLst>
          </p:cNvPr>
          <p:cNvSpPr txBox="1"/>
          <p:nvPr/>
        </p:nvSpPr>
        <p:spPr>
          <a:xfrm>
            <a:off x="7388035" y="442147"/>
            <a:ext cx="4539628" cy="3170099"/>
          </a:xfrm>
          <a:prstGeom prst="rect">
            <a:avLst/>
          </a:prstGeom>
          <a:noFill/>
        </p:spPr>
        <p:txBody>
          <a:bodyPr wrap="square" rtlCol="0">
            <a:spAutoFit/>
          </a:bodyPr>
          <a:lstStyle/>
          <a:p>
            <a:pPr algn="ctr"/>
            <a:r>
              <a:rPr lang="es-PE" sz="4000" b="1" dirty="0" smtClean="0">
                <a:solidFill>
                  <a:schemeClr val="bg1"/>
                </a:solidFill>
                <a:latin typeface="+mj-lt"/>
              </a:rPr>
              <a:t>Módulo </a:t>
            </a:r>
            <a:r>
              <a:rPr lang="es-PE" sz="4000" b="1" dirty="0" smtClean="0">
                <a:solidFill>
                  <a:schemeClr val="bg1"/>
                </a:solidFill>
                <a:latin typeface="+mj-lt"/>
              </a:rPr>
              <a:t>29 </a:t>
            </a:r>
            <a:r>
              <a:rPr lang="es-PE" sz="4000" b="1" dirty="0" smtClean="0">
                <a:solidFill>
                  <a:schemeClr val="bg1"/>
                </a:solidFill>
                <a:latin typeface="+mj-lt"/>
              </a:rPr>
              <a:t>– Evaluación del manual de control de mantenimiento (MCM)</a:t>
            </a:r>
            <a:endParaRPr lang="es-PE" sz="4000" b="1" dirty="0">
              <a:solidFill>
                <a:schemeClr val="bg1"/>
              </a:solidFill>
              <a:latin typeface="+mj-lt"/>
            </a:endParaRPr>
          </a:p>
        </p:txBody>
      </p:sp>
    </p:spTree>
    <p:extLst>
      <p:ext uri="{BB962C8B-B14F-4D97-AF65-F5344CB8AC3E}">
        <p14:creationId xmlns:p14="http://schemas.microsoft.com/office/powerpoint/2010/main" val="2598794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500"/>
                                        <p:tgtEl>
                                          <p:spTgt spid="20"/>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9" grpId="0" animBg="1"/>
      <p:bldP spid="20" grpId="0" animBg="1"/>
      <p:bldP spid="10" grpId="0"/>
      <p:bldP spid="11"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12"/>
          <p:cNvPicPr>
            <a:picLocks noChangeAspect="1"/>
          </p:cNvPicPr>
          <p:nvPr/>
        </p:nvPicPr>
        <p:blipFill>
          <a:blip r:embed="rId3" cstate="print">
            <a:extLst>
              <a:ext uri="{28A0092B-C50C-407E-A947-70E740481C1C}">
                <a14:useLocalDpi xmlns:a14="http://schemas.microsoft.com/office/drawing/2010/main" val="0"/>
              </a:ext>
            </a:extLst>
          </a:blip>
          <a:srcRect t="5443" b="5443"/>
          <a:stretch>
            <a:fillRect/>
          </a:stretch>
        </p:blipFill>
        <p:spPr>
          <a:xfrm>
            <a:off x="-3175" y="-6350"/>
            <a:ext cx="9147175" cy="6864350"/>
          </a:xfrm>
          <a:prstGeom prst="rect">
            <a:avLst/>
          </a:prstGeom>
        </p:spPr>
      </p:pic>
      <p:sp>
        <p:nvSpPr>
          <p:cNvPr id="8" name="Text Placeholder 9"/>
          <p:cNvSpPr txBox="1">
            <a:spLocks/>
          </p:cNvSpPr>
          <p:nvPr/>
        </p:nvSpPr>
        <p:spPr>
          <a:xfrm>
            <a:off x="6065795" y="4846159"/>
            <a:ext cx="5958410" cy="186974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txBody>
          <a:bodyPr vert="horz" lIns="91440" tIns="45720" rIns="91440" bIns="45720" rtlCol="0" anchor="ctr">
            <a:normAutofit/>
          </a:bodyPr>
          <a:lstStyle>
            <a:lvl1pPr marL="0" indent="0" algn="l" defTabSz="457200" rtl="0" eaLnBrk="1" latinLnBrk="0" hangingPunct="1">
              <a:lnSpc>
                <a:spcPct val="120000"/>
              </a:lnSpc>
              <a:spcBef>
                <a:spcPct val="20000"/>
              </a:spcBef>
              <a:buFont typeface="Arial"/>
              <a:buNone/>
              <a:defRPr sz="700" kern="1200">
                <a:solidFill>
                  <a:schemeClr val="tx1"/>
                </a:solidFill>
                <a:latin typeface="Open Sans"/>
                <a:ea typeface="+mn-ea"/>
                <a:cs typeface="Open Sans"/>
              </a:defRPr>
            </a:lvl1pPr>
            <a:lvl2pPr marL="457200" indent="0" algn="l" defTabSz="457200" rtl="0" eaLnBrk="1" latinLnBrk="0" hangingPunct="1">
              <a:spcBef>
                <a:spcPct val="20000"/>
              </a:spcBef>
              <a:buFont typeface="Arial"/>
              <a:buNone/>
              <a:defRPr sz="700" kern="1200">
                <a:solidFill>
                  <a:schemeClr val="tx1"/>
                </a:solidFill>
                <a:latin typeface="Helvetica"/>
                <a:ea typeface="+mn-ea"/>
                <a:cs typeface="Helvetica"/>
              </a:defRPr>
            </a:lvl2pPr>
            <a:lvl3pPr marL="914400" indent="0" algn="l" defTabSz="457200" rtl="0" eaLnBrk="1" latinLnBrk="0" hangingPunct="1">
              <a:spcBef>
                <a:spcPct val="20000"/>
              </a:spcBef>
              <a:buFont typeface="Arial"/>
              <a:buNone/>
              <a:defRPr sz="700" kern="1200">
                <a:solidFill>
                  <a:schemeClr val="tx1"/>
                </a:solidFill>
                <a:latin typeface="Helvetica"/>
                <a:ea typeface="+mn-ea"/>
                <a:cs typeface="Helvetica"/>
              </a:defRPr>
            </a:lvl3pPr>
            <a:lvl4pPr marL="1371600" indent="0" algn="l" defTabSz="457200" rtl="0" eaLnBrk="1" latinLnBrk="0" hangingPunct="1">
              <a:spcBef>
                <a:spcPct val="20000"/>
              </a:spcBef>
              <a:buFont typeface="Arial"/>
              <a:buNone/>
              <a:defRPr sz="700" kern="1200">
                <a:solidFill>
                  <a:schemeClr val="tx1"/>
                </a:solidFill>
                <a:latin typeface="Helvetica"/>
                <a:ea typeface="+mn-ea"/>
                <a:cs typeface="Helvetica"/>
              </a:defRPr>
            </a:lvl4pPr>
            <a:lvl5pPr marL="1828800" indent="0" algn="l" defTabSz="457200" rtl="0" eaLnBrk="1" latinLnBrk="0" hangingPunct="1">
              <a:spcBef>
                <a:spcPct val="20000"/>
              </a:spcBef>
              <a:buFont typeface="Arial"/>
              <a:buNone/>
              <a:defRPr sz="7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lvl="1" algn="just">
              <a:lnSpc>
                <a:spcPct val="110000"/>
              </a:lnSpc>
              <a:spcBef>
                <a:spcPts val="600"/>
              </a:spcBef>
              <a:spcAft>
                <a:spcPts val="600"/>
              </a:spcAft>
              <a:defRPr/>
            </a:pPr>
            <a:r>
              <a:rPr lang="es-PE" sz="2400" i="1" dirty="0">
                <a:solidFill>
                  <a:srgbClr val="FFFFFF"/>
                </a:solidFill>
                <a:latin typeface="Georgia"/>
                <a:cs typeface="Georgia"/>
              </a:rPr>
              <a:t>El MCM remitido por el solicitante de un AOC  </a:t>
            </a:r>
            <a:r>
              <a:rPr lang="es-PE" sz="2400" b="1" i="1" dirty="0">
                <a:solidFill>
                  <a:srgbClr val="FFFF00"/>
                </a:solidFill>
                <a:latin typeface="Georgia"/>
                <a:cs typeface="Georgia"/>
              </a:rPr>
              <a:t>puede estar separado o puede estar combinado </a:t>
            </a:r>
            <a:r>
              <a:rPr lang="es-PE" sz="2400" i="1" dirty="0">
                <a:solidFill>
                  <a:srgbClr val="FFFFFF"/>
                </a:solidFill>
                <a:latin typeface="Georgia"/>
                <a:cs typeface="Georgia"/>
              </a:rPr>
              <a:t>en un solo </a:t>
            </a:r>
            <a:r>
              <a:rPr lang="es-PE" sz="2400" i="1" dirty="0" smtClean="0">
                <a:solidFill>
                  <a:srgbClr val="FFFFFF"/>
                </a:solidFill>
                <a:latin typeface="Georgia"/>
                <a:cs typeface="Georgia"/>
              </a:rPr>
              <a:t>manual.</a:t>
            </a:r>
            <a:endParaRPr lang="es-PE" sz="2400" i="1" dirty="0">
              <a:solidFill>
                <a:srgbClr val="FFFFFF"/>
              </a:solidFill>
              <a:latin typeface="Georgia"/>
              <a:cs typeface="Georgia"/>
            </a:endParaRPr>
          </a:p>
        </p:txBody>
      </p:sp>
    </p:spTree>
    <p:extLst>
      <p:ext uri="{BB962C8B-B14F-4D97-AF65-F5344CB8AC3E}">
        <p14:creationId xmlns:p14="http://schemas.microsoft.com/office/powerpoint/2010/main" val="3664187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7" y="116958"/>
            <a:ext cx="4933692" cy="829340"/>
          </a:xfrm>
        </p:spPr>
        <p:txBody>
          <a:bodyPr>
            <a:noAutofit/>
          </a:bodyPr>
          <a:lstStyle/>
          <a:p>
            <a:r>
              <a:rPr lang="es-PE" sz="4000" b="1" dirty="0"/>
              <a:t>Evaluación del MCM</a:t>
            </a:r>
          </a:p>
        </p:txBody>
      </p:sp>
      <p:sp>
        <p:nvSpPr>
          <p:cNvPr id="4" name="Text Placeholder 3"/>
          <p:cNvSpPr>
            <a:spLocks noGrp="1"/>
          </p:cNvSpPr>
          <p:nvPr>
            <p:ph type="body" sz="half" idx="2"/>
          </p:nvPr>
        </p:nvSpPr>
        <p:spPr>
          <a:xfrm>
            <a:off x="839787" y="1105677"/>
            <a:ext cx="6689422" cy="5615798"/>
          </a:xfrm>
        </p:spPr>
        <p:txBody>
          <a:bodyPr>
            <a:noAutofit/>
          </a:bodyPr>
          <a:lstStyle/>
          <a:p>
            <a:pPr marL="171450" lvl="0" indent="-171450" algn="just" defTabSz="457200">
              <a:lnSpc>
                <a:spcPct val="100000"/>
              </a:lnSpc>
              <a:spcBef>
                <a:spcPts val="600"/>
              </a:spcBef>
              <a:spcAft>
                <a:spcPts val="600"/>
              </a:spcAft>
              <a:buFont typeface="Arial" panose="020B0604020202020204" pitchFamily="34" charset="0"/>
              <a:buChar char="•"/>
            </a:pPr>
            <a:r>
              <a:rPr lang="es-PE" sz="2800" dirty="0">
                <a:latin typeface="+mj-lt"/>
              </a:rPr>
              <a:t>En caso de que el sistema de gestión de la seguridad operacional (SMS) de un explotador ya se haya tratado en algún otro documento, se puede describir, en su lugar, la correspondiente</a:t>
            </a:r>
            <a:r>
              <a:rPr lang="es-PE" sz="2800" dirty="0">
                <a:solidFill>
                  <a:srgbClr val="474747"/>
                </a:solidFill>
                <a:latin typeface="+mj-lt"/>
              </a:rPr>
              <a:t> </a:t>
            </a:r>
            <a:r>
              <a:rPr lang="es-PE" sz="2800" b="1" dirty="0">
                <a:solidFill>
                  <a:srgbClr val="C00000"/>
                </a:solidFill>
                <a:latin typeface="+mj-lt"/>
              </a:rPr>
              <a:t>referencia</a:t>
            </a:r>
            <a:r>
              <a:rPr lang="es-PE" sz="2800" dirty="0">
                <a:solidFill>
                  <a:srgbClr val="474747"/>
                </a:solidFill>
                <a:latin typeface="+mj-lt"/>
              </a:rPr>
              <a:t> </a:t>
            </a:r>
            <a:r>
              <a:rPr lang="es-PE" sz="2800" dirty="0">
                <a:latin typeface="+mj-lt"/>
              </a:rPr>
              <a:t>a ese documento.</a:t>
            </a:r>
          </a:p>
          <a:p>
            <a:pPr marL="171450" lvl="0" indent="-171450" algn="just" defTabSz="457200">
              <a:lnSpc>
                <a:spcPct val="100000"/>
              </a:lnSpc>
              <a:spcBef>
                <a:spcPts val="600"/>
              </a:spcBef>
              <a:spcAft>
                <a:spcPts val="600"/>
              </a:spcAft>
              <a:buFont typeface="Arial" panose="020B0604020202020204" pitchFamily="34" charset="0"/>
              <a:buChar char="•"/>
            </a:pPr>
            <a:r>
              <a:rPr lang="es-PE" sz="2800" dirty="0">
                <a:latin typeface="+mj-lt"/>
              </a:rPr>
              <a:t>El MCM de un solicitante de un AOC debe estar </a:t>
            </a:r>
            <a:r>
              <a:rPr lang="es-PE" sz="2800" b="1" dirty="0">
                <a:solidFill>
                  <a:srgbClr val="C00000"/>
                </a:solidFill>
                <a:latin typeface="+mj-lt"/>
              </a:rPr>
              <a:t>disponible para todo el personal</a:t>
            </a:r>
            <a:r>
              <a:rPr lang="es-PE" sz="2800" dirty="0">
                <a:solidFill>
                  <a:srgbClr val="474747"/>
                </a:solidFill>
                <a:latin typeface="+mj-lt"/>
              </a:rPr>
              <a:t> </a:t>
            </a:r>
            <a:r>
              <a:rPr lang="es-PE" sz="2800" dirty="0">
                <a:latin typeface="+mj-lt"/>
              </a:rPr>
              <a:t>involucrado en la gestión de la aeronavegabilidad continua.</a:t>
            </a:r>
          </a:p>
          <a:p>
            <a:pPr marL="171450" lvl="0" indent="-171450" algn="just" defTabSz="457200">
              <a:lnSpc>
                <a:spcPct val="100000"/>
              </a:lnSpc>
              <a:spcBef>
                <a:spcPts val="600"/>
              </a:spcBef>
              <a:spcAft>
                <a:spcPts val="600"/>
              </a:spcAft>
              <a:buFont typeface="Arial" panose="020B0604020202020204" pitchFamily="34" charset="0"/>
              <a:buChar char="•"/>
            </a:pPr>
            <a:r>
              <a:rPr lang="es-PE" sz="2800" dirty="0">
                <a:latin typeface="+mj-lt"/>
              </a:rPr>
              <a:t>Si el MCM remitido a la AAC es digital, debe estar en un </a:t>
            </a:r>
            <a:r>
              <a:rPr lang="es-PE" sz="2800" b="1" dirty="0">
                <a:solidFill>
                  <a:srgbClr val="C00000"/>
                </a:solidFill>
                <a:latin typeface="+mj-lt"/>
              </a:rPr>
              <a:t>formato aceptable a la AAC</a:t>
            </a:r>
          </a:p>
          <a:p>
            <a:pPr>
              <a:lnSpc>
                <a:spcPct val="100000"/>
              </a:lnSpc>
              <a:spcBef>
                <a:spcPts val="600"/>
              </a:spcBef>
              <a:spcAft>
                <a:spcPts val="600"/>
              </a:spcAft>
            </a:pPr>
            <a:endParaRPr lang="es-PE" sz="2800" dirty="0">
              <a:latin typeface="+mj-lt"/>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t>11</a:t>
            </a:fld>
            <a:endParaRPr lang="en-US" dirty="0"/>
          </a:p>
        </p:txBody>
      </p:sp>
      <p:pic>
        <p:nvPicPr>
          <p:cNvPr id="6" name="Picture Placeholder 5"/>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23557" r="23557"/>
          <a:stretch>
            <a:fillRect/>
          </a:stretch>
        </p:blipFill>
        <p:spPr>
          <a:xfrm>
            <a:off x="7971967" y="1288239"/>
            <a:ext cx="4020466" cy="5068111"/>
          </a:xfrm>
        </p:spPr>
      </p:pic>
    </p:spTree>
    <p:extLst>
      <p:ext uri="{BB962C8B-B14F-4D97-AF65-F5344CB8AC3E}">
        <p14:creationId xmlns:p14="http://schemas.microsoft.com/office/powerpoint/2010/main" val="67269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7" y="116958"/>
            <a:ext cx="4933692" cy="829340"/>
          </a:xfrm>
        </p:spPr>
        <p:txBody>
          <a:bodyPr>
            <a:noAutofit/>
          </a:bodyPr>
          <a:lstStyle/>
          <a:p>
            <a:r>
              <a:rPr lang="es-PE" sz="4000" b="1" dirty="0"/>
              <a:t>Evaluación del MCM</a:t>
            </a:r>
          </a:p>
        </p:txBody>
      </p:sp>
      <p:sp>
        <p:nvSpPr>
          <p:cNvPr id="4" name="Text Placeholder 3"/>
          <p:cNvSpPr>
            <a:spLocks noGrp="1"/>
          </p:cNvSpPr>
          <p:nvPr>
            <p:ph type="body" sz="half" idx="2"/>
          </p:nvPr>
        </p:nvSpPr>
        <p:spPr>
          <a:xfrm>
            <a:off x="839787" y="1291746"/>
            <a:ext cx="5465320" cy="5247166"/>
          </a:xfrm>
        </p:spPr>
        <p:txBody>
          <a:bodyPr>
            <a:noAutofit/>
          </a:bodyPr>
          <a:lstStyle/>
          <a:p>
            <a:pPr marL="285750" lvl="0" indent="-285750" algn="just" defTabSz="457200">
              <a:lnSpc>
                <a:spcPct val="120000"/>
              </a:lnSpc>
              <a:spcBef>
                <a:spcPct val="20000"/>
              </a:spcBef>
              <a:buFont typeface="Arial" panose="020B0604020202020204" pitchFamily="34" charset="0"/>
              <a:buChar char="•"/>
            </a:pPr>
            <a:r>
              <a:rPr lang="es-PE" sz="2800" dirty="0">
                <a:latin typeface="+mj-lt"/>
              </a:rPr>
              <a:t>El MCM debe desarrollarse sobre la base de los alcances de las especificaciones relativas a las operaciones (OpSpecs) aprobadas y a la dimensión y complejidad del solicitante de un AOC.</a:t>
            </a:r>
          </a:p>
          <a:p>
            <a:pPr marL="285750" lvl="0" indent="-285750" algn="just" defTabSz="457200">
              <a:lnSpc>
                <a:spcPct val="120000"/>
              </a:lnSpc>
              <a:spcBef>
                <a:spcPct val="20000"/>
              </a:spcBef>
              <a:buFont typeface="Arial" panose="020B0604020202020204" pitchFamily="34" charset="0"/>
              <a:buChar char="•"/>
            </a:pPr>
            <a:r>
              <a:rPr lang="es-PE" sz="2800" dirty="0">
                <a:latin typeface="+mj-lt"/>
              </a:rPr>
              <a:t>La evaluación del MCM es </a:t>
            </a:r>
            <a:r>
              <a:rPr lang="es-PE" sz="2800" b="1" dirty="0">
                <a:solidFill>
                  <a:srgbClr val="C00000"/>
                </a:solidFill>
                <a:latin typeface="+mj-lt"/>
              </a:rPr>
              <a:t>parte del proceso de certificación </a:t>
            </a:r>
            <a:r>
              <a:rPr lang="es-PE" sz="2800" dirty="0">
                <a:latin typeface="+mj-lt"/>
              </a:rPr>
              <a:t>de un </a:t>
            </a:r>
            <a:r>
              <a:rPr lang="es-PE" sz="2800" dirty="0" smtClean="0">
                <a:latin typeface="+mj-lt"/>
              </a:rPr>
              <a:t>solicitante.</a:t>
            </a:r>
            <a:endParaRPr lang="es-PE" sz="2800" dirty="0">
              <a:latin typeface="+mj-lt"/>
            </a:endParaRPr>
          </a:p>
          <a:p>
            <a:pPr>
              <a:lnSpc>
                <a:spcPct val="100000"/>
              </a:lnSpc>
              <a:spcBef>
                <a:spcPts val="600"/>
              </a:spcBef>
              <a:spcAft>
                <a:spcPts val="600"/>
              </a:spcAft>
            </a:pPr>
            <a:endParaRPr lang="es-PE" sz="2800" dirty="0">
              <a:latin typeface="+mj-lt"/>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t>12</a:t>
            </a:fld>
            <a:endParaRPr lang="en-US" dirty="0"/>
          </a:p>
        </p:txBody>
      </p:sp>
      <p:pic>
        <p:nvPicPr>
          <p:cNvPr id="7" name="Picture Placeholder 5"/>
          <p:cNvPicPr>
            <a:picLocks noGrp="1" noChangeAspect="1"/>
          </p:cNvPicPr>
          <p:nvPr>
            <p:ph type="pic" idx="1"/>
          </p:nvPr>
        </p:nvPicPr>
        <p:blipFill>
          <a:blip r:embed="rId3">
            <a:extLst>
              <a:ext uri="{28A0092B-C50C-407E-A947-70E740481C1C}">
                <a14:useLocalDpi xmlns:a14="http://schemas.microsoft.com/office/drawing/2010/main" val="0"/>
              </a:ext>
            </a:extLst>
          </a:blip>
          <a:srcRect l="23196" r="23196"/>
          <a:stretch>
            <a:fillRect/>
          </a:stretch>
        </p:blipFill>
        <p:spPr>
          <a:xfrm>
            <a:off x="6688138" y="0"/>
            <a:ext cx="5503862" cy="6858000"/>
          </a:xfrm>
        </p:spPr>
      </p:pic>
    </p:spTree>
    <p:extLst>
      <p:ext uri="{BB962C8B-B14F-4D97-AF65-F5344CB8AC3E}">
        <p14:creationId xmlns:p14="http://schemas.microsoft.com/office/powerpoint/2010/main" val="2643770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3"/>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9375" b="9375"/>
          <a:stretch>
            <a:fillRect/>
          </a:stretch>
        </p:blipFill>
        <p:spPr>
          <a:xfrm>
            <a:off x="0" y="0"/>
            <a:ext cx="12192000" cy="6858000"/>
          </a:xfrm>
        </p:spPr>
      </p:pic>
      <p:sp>
        <p:nvSpPr>
          <p:cNvPr id="6" name="Text Placeholder 9"/>
          <p:cNvSpPr txBox="1">
            <a:spLocks/>
          </p:cNvSpPr>
          <p:nvPr/>
        </p:nvSpPr>
        <p:spPr>
          <a:xfrm>
            <a:off x="106324" y="4305724"/>
            <a:ext cx="6198781" cy="244595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txBody>
          <a:bodyPr vert="horz" lIns="91440" tIns="45720" rIns="91440" bIns="45720" rtlCol="0" anchor="ctr">
            <a:normAutofit lnSpcReduction="10000"/>
          </a:bodyPr>
          <a:lstStyle>
            <a:lvl1pPr marL="0" indent="0" algn="l" defTabSz="457200" rtl="0" eaLnBrk="1" latinLnBrk="0" hangingPunct="1">
              <a:lnSpc>
                <a:spcPct val="120000"/>
              </a:lnSpc>
              <a:spcBef>
                <a:spcPct val="20000"/>
              </a:spcBef>
              <a:buFont typeface="Arial"/>
              <a:buNone/>
              <a:defRPr sz="700" kern="1200">
                <a:solidFill>
                  <a:schemeClr val="tx1"/>
                </a:solidFill>
                <a:latin typeface="Open Sans"/>
                <a:ea typeface="+mn-ea"/>
                <a:cs typeface="Open Sans"/>
              </a:defRPr>
            </a:lvl1pPr>
            <a:lvl2pPr marL="457200" indent="0" algn="l" defTabSz="457200" rtl="0" eaLnBrk="1" latinLnBrk="0" hangingPunct="1">
              <a:spcBef>
                <a:spcPct val="20000"/>
              </a:spcBef>
              <a:buFont typeface="Arial"/>
              <a:buNone/>
              <a:defRPr sz="700" kern="1200">
                <a:solidFill>
                  <a:schemeClr val="tx1"/>
                </a:solidFill>
                <a:latin typeface="Helvetica"/>
                <a:ea typeface="+mn-ea"/>
                <a:cs typeface="Helvetica"/>
              </a:defRPr>
            </a:lvl2pPr>
            <a:lvl3pPr marL="914400" indent="0" algn="l" defTabSz="457200" rtl="0" eaLnBrk="1" latinLnBrk="0" hangingPunct="1">
              <a:spcBef>
                <a:spcPct val="20000"/>
              </a:spcBef>
              <a:buFont typeface="Arial"/>
              <a:buNone/>
              <a:defRPr sz="700" kern="1200">
                <a:solidFill>
                  <a:schemeClr val="tx1"/>
                </a:solidFill>
                <a:latin typeface="Helvetica"/>
                <a:ea typeface="+mn-ea"/>
                <a:cs typeface="Helvetica"/>
              </a:defRPr>
            </a:lvl3pPr>
            <a:lvl4pPr marL="1371600" indent="0" algn="l" defTabSz="457200" rtl="0" eaLnBrk="1" latinLnBrk="0" hangingPunct="1">
              <a:spcBef>
                <a:spcPct val="20000"/>
              </a:spcBef>
              <a:buFont typeface="Arial"/>
              <a:buNone/>
              <a:defRPr sz="700" kern="1200">
                <a:solidFill>
                  <a:schemeClr val="tx1"/>
                </a:solidFill>
                <a:latin typeface="Helvetica"/>
                <a:ea typeface="+mn-ea"/>
                <a:cs typeface="Helvetica"/>
              </a:defRPr>
            </a:lvl4pPr>
            <a:lvl5pPr marL="1828800" indent="0" algn="l" defTabSz="457200" rtl="0" eaLnBrk="1" latinLnBrk="0" hangingPunct="1">
              <a:spcBef>
                <a:spcPct val="20000"/>
              </a:spcBef>
              <a:buFont typeface="Arial"/>
              <a:buNone/>
              <a:defRPr sz="7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lvl="1" algn="just">
              <a:lnSpc>
                <a:spcPct val="110000"/>
              </a:lnSpc>
              <a:spcBef>
                <a:spcPts val="600"/>
              </a:spcBef>
              <a:spcAft>
                <a:spcPts val="600"/>
              </a:spcAft>
              <a:defRPr/>
            </a:pPr>
            <a:r>
              <a:rPr lang="es-PE" sz="2400" i="1" dirty="0">
                <a:solidFill>
                  <a:srgbClr val="FFFFFF"/>
                </a:solidFill>
                <a:latin typeface="Georgia"/>
                <a:cs typeface="Georgia"/>
              </a:rPr>
              <a:t>Si durante la evaluación de la propuesta del manual o enmienda del mismo el inspector evidenciara constataciones, este debe ser devuelto al solicitante con una lista de las constataciones u observaciones encontradas.</a:t>
            </a:r>
          </a:p>
        </p:txBody>
      </p:sp>
    </p:spTree>
    <p:extLst>
      <p:ext uri="{BB962C8B-B14F-4D97-AF65-F5344CB8AC3E}">
        <p14:creationId xmlns:p14="http://schemas.microsoft.com/office/powerpoint/2010/main" val="2656007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3"/>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10234" b="10234"/>
          <a:stretch>
            <a:fillRect/>
          </a:stretch>
        </p:blipFill>
        <p:spPr>
          <a:xfrm>
            <a:off x="0" y="0"/>
            <a:ext cx="12192000" cy="6858000"/>
          </a:xfrm>
        </p:spPr>
      </p:pic>
      <p:sp>
        <p:nvSpPr>
          <p:cNvPr id="6" name="Text Placeholder 9"/>
          <p:cNvSpPr txBox="1">
            <a:spLocks/>
          </p:cNvSpPr>
          <p:nvPr/>
        </p:nvSpPr>
        <p:spPr>
          <a:xfrm>
            <a:off x="106324" y="4305724"/>
            <a:ext cx="6198781" cy="244595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txBody>
          <a:bodyPr vert="horz" lIns="91440" tIns="45720" rIns="91440" bIns="45720" rtlCol="0" anchor="ctr">
            <a:normAutofit/>
          </a:bodyPr>
          <a:lstStyle>
            <a:lvl1pPr marL="0" indent="0" algn="l" defTabSz="457200" rtl="0" eaLnBrk="1" latinLnBrk="0" hangingPunct="1">
              <a:lnSpc>
                <a:spcPct val="120000"/>
              </a:lnSpc>
              <a:spcBef>
                <a:spcPct val="20000"/>
              </a:spcBef>
              <a:buFont typeface="Arial"/>
              <a:buNone/>
              <a:defRPr sz="700" kern="1200">
                <a:solidFill>
                  <a:schemeClr val="tx1"/>
                </a:solidFill>
                <a:latin typeface="Open Sans"/>
                <a:ea typeface="+mn-ea"/>
                <a:cs typeface="Open Sans"/>
              </a:defRPr>
            </a:lvl1pPr>
            <a:lvl2pPr marL="457200" indent="0" algn="l" defTabSz="457200" rtl="0" eaLnBrk="1" latinLnBrk="0" hangingPunct="1">
              <a:spcBef>
                <a:spcPct val="20000"/>
              </a:spcBef>
              <a:buFont typeface="Arial"/>
              <a:buNone/>
              <a:defRPr sz="700" kern="1200">
                <a:solidFill>
                  <a:schemeClr val="tx1"/>
                </a:solidFill>
                <a:latin typeface="Helvetica"/>
                <a:ea typeface="+mn-ea"/>
                <a:cs typeface="Helvetica"/>
              </a:defRPr>
            </a:lvl2pPr>
            <a:lvl3pPr marL="914400" indent="0" algn="l" defTabSz="457200" rtl="0" eaLnBrk="1" latinLnBrk="0" hangingPunct="1">
              <a:spcBef>
                <a:spcPct val="20000"/>
              </a:spcBef>
              <a:buFont typeface="Arial"/>
              <a:buNone/>
              <a:defRPr sz="700" kern="1200">
                <a:solidFill>
                  <a:schemeClr val="tx1"/>
                </a:solidFill>
                <a:latin typeface="Helvetica"/>
                <a:ea typeface="+mn-ea"/>
                <a:cs typeface="Helvetica"/>
              </a:defRPr>
            </a:lvl3pPr>
            <a:lvl4pPr marL="1371600" indent="0" algn="l" defTabSz="457200" rtl="0" eaLnBrk="1" latinLnBrk="0" hangingPunct="1">
              <a:spcBef>
                <a:spcPct val="20000"/>
              </a:spcBef>
              <a:buFont typeface="Arial"/>
              <a:buNone/>
              <a:defRPr sz="700" kern="1200">
                <a:solidFill>
                  <a:schemeClr val="tx1"/>
                </a:solidFill>
                <a:latin typeface="Helvetica"/>
                <a:ea typeface="+mn-ea"/>
                <a:cs typeface="Helvetica"/>
              </a:defRPr>
            </a:lvl4pPr>
            <a:lvl5pPr marL="1828800" indent="0" algn="l" defTabSz="457200" rtl="0" eaLnBrk="1" latinLnBrk="0" hangingPunct="1">
              <a:spcBef>
                <a:spcPct val="20000"/>
              </a:spcBef>
              <a:buFont typeface="Arial"/>
              <a:buNone/>
              <a:defRPr sz="7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lvl="1" algn="just">
              <a:lnSpc>
                <a:spcPct val="110000"/>
              </a:lnSpc>
              <a:spcBef>
                <a:spcPts val="600"/>
              </a:spcBef>
              <a:spcAft>
                <a:spcPts val="600"/>
              </a:spcAft>
              <a:defRPr/>
            </a:pPr>
            <a:r>
              <a:rPr lang="es-PE" sz="2400" i="1" dirty="0">
                <a:solidFill>
                  <a:srgbClr val="FFFFFF"/>
                </a:solidFill>
                <a:latin typeface="Georgia"/>
                <a:cs typeface="Georgia"/>
              </a:rPr>
              <a:t>El MCM debe contener como mínimo todos los procedimientos establecidos en el reglamento operacional al cual está aplicando el solicitante de un AOC; ya sea la Sección LAR 121.1130 o LAR 135.1430.</a:t>
            </a:r>
          </a:p>
        </p:txBody>
      </p:sp>
    </p:spTree>
    <p:extLst>
      <p:ext uri="{BB962C8B-B14F-4D97-AF65-F5344CB8AC3E}">
        <p14:creationId xmlns:p14="http://schemas.microsoft.com/office/powerpoint/2010/main" val="224205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7" y="84950"/>
            <a:ext cx="3932237" cy="1192637"/>
          </a:xfrm>
        </p:spPr>
        <p:txBody>
          <a:bodyPr anchor="ctr">
            <a:normAutofit/>
          </a:bodyPr>
          <a:lstStyle/>
          <a:p>
            <a:r>
              <a:rPr lang="es-PE" sz="4000" b="1" dirty="0"/>
              <a:t>Lista de verificación</a:t>
            </a:r>
          </a:p>
        </p:txBody>
      </p:sp>
      <p:sp>
        <p:nvSpPr>
          <p:cNvPr id="4" name="Text Placeholder 3"/>
          <p:cNvSpPr>
            <a:spLocks noGrp="1"/>
          </p:cNvSpPr>
          <p:nvPr>
            <p:ph type="body" sz="half" idx="2"/>
          </p:nvPr>
        </p:nvSpPr>
        <p:spPr>
          <a:xfrm>
            <a:off x="839787" y="1672389"/>
            <a:ext cx="4588861" cy="5049085"/>
          </a:xfrm>
        </p:spPr>
        <p:txBody>
          <a:bodyPr>
            <a:noAutofit/>
          </a:bodyPr>
          <a:lstStyle/>
          <a:p>
            <a:pPr lvl="0" algn="just" defTabSz="457200">
              <a:lnSpc>
                <a:spcPct val="120000"/>
              </a:lnSpc>
              <a:spcBef>
                <a:spcPct val="20000"/>
              </a:spcBef>
            </a:pPr>
            <a:r>
              <a:rPr lang="es-PE" sz="2800" dirty="0">
                <a:solidFill>
                  <a:srgbClr val="474747"/>
                </a:solidFill>
                <a:latin typeface="+mj-lt"/>
              </a:rPr>
              <a:t>Para la revisión del MCM debe utilizar la lista de verificación LV121/135-I-</a:t>
            </a:r>
            <a:r>
              <a:rPr lang="es-PE" sz="2800" b="1" dirty="0">
                <a:solidFill>
                  <a:srgbClr val="C00000"/>
                </a:solidFill>
                <a:latin typeface="+mj-lt"/>
              </a:rPr>
              <a:t>4</a:t>
            </a:r>
            <a:r>
              <a:rPr lang="es-PE" sz="2800" dirty="0">
                <a:solidFill>
                  <a:srgbClr val="474747"/>
                </a:solidFill>
                <a:latin typeface="+mj-lt"/>
              </a:rPr>
              <a:t>-MIA - Evaluación del manual de control de mantenimiento (MCM); los requisitos de la LAR 121.1130 o LAR 135.1430 y  MACs y MEIs relacionados.</a:t>
            </a:r>
          </a:p>
          <a:p>
            <a:endParaRPr lang="es-PE" sz="2800" dirty="0">
              <a:latin typeface="+mj-lt"/>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t>15</a:t>
            </a:fld>
            <a:endParaRPr lang="en-US" dirty="0"/>
          </a:p>
        </p:txBody>
      </p:sp>
      <p:pic>
        <p:nvPicPr>
          <p:cNvPr id="6" name="Picture 3"/>
          <p:cNvPicPr>
            <a:picLocks noGrp="1" noChangeAspect="1" noChangeArrowheads="1"/>
          </p:cNvPicPr>
          <p:nvPr>
            <p:ph type="pic" idx="1"/>
          </p:nvPr>
        </p:nvPicPr>
        <p:blipFill rotWithShape="1">
          <a:blip r:embed="rId2" cstate="print">
            <a:extLst>
              <a:ext uri="{28A0092B-C50C-407E-A947-70E740481C1C}">
                <a14:useLocalDpi xmlns:a14="http://schemas.microsoft.com/office/drawing/2010/main" val="0"/>
              </a:ext>
            </a:extLst>
          </a:blip>
          <a:srcRect t="-112" b="252"/>
          <a:stretch/>
        </p:blipFill>
        <p:spPr bwMode="auto">
          <a:xfrm>
            <a:off x="6146247" y="84950"/>
            <a:ext cx="4581525" cy="6453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7307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232" y="160638"/>
            <a:ext cx="2397682" cy="1600200"/>
          </a:xfrm>
        </p:spPr>
        <p:txBody>
          <a:bodyPr anchor="t">
            <a:normAutofit/>
          </a:bodyPr>
          <a:lstStyle/>
          <a:p>
            <a:r>
              <a:rPr lang="es-PE" sz="3600" b="1" dirty="0"/>
              <a:t>Evaluación del MCM</a:t>
            </a:r>
            <a:endParaRPr lang="es-PE" sz="3600" dirty="0"/>
          </a:p>
        </p:txBody>
      </p:sp>
      <p:sp>
        <p:nvSpPr>
          <p:cNvPr id="5" name="Slide Number Placeholder 4"/>
          <p:cNvSpPr>
            <a:spLocks noGrp="1"/>
          </p:cNvSpPr>
          <p:nvPr>
            <p:ph type="sldNum" sz="quarter" idx="12"/>
          </p:nvPr>
        </p:nvSpPr>
        <p:spPr/>
        <p:txBody>
          <a:bodyPr/>
          <a:lstStyle/>
          <a:p>
            <a:fld id="{751497D4-CBBE-4892-ABDA-4C92B62757A6}" type="slidenum">
              <a:rPr lang="id-ID" smtClean="0"/>
              <a:t>16</a:t>
            </a:fld>
            <a:endParaRPr lang="id-ID"/>
          </a:p>
        </p:txBody>
      </p:sp>
      <p:sp>
        <p:nvSpPr>
          <p:cNvPr id="6" name="TextBox 5"/>
          <p:cNvSpPr txBox="1"/>
          <p:nvPr/>
        </p:nvSpPr>
        <p:spPr>
          <a:xfrm>
            <a:off x="2672490" y="291048"/>
            <a:ext cx="9004646" cy="6247864"/>
          </a:xfrm>
          <a:prstGeom prst="rect">
            <a:avLst/>
          </a:prstGeom>
          <a:noFill/>
        </p:spPr>
        <p:txBody>
          <a:bodyPr wrap="square" rtlCol="0">
            <a:spAutoFit/>
          </a:bodyPr>
          <a:lstStyle/>
          <a:p>
            <a:pPr marL="285750" marR="0" lvl="0" indent="-285750" algn="just"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PE" sz="2000" b="0" i="0" u="none" strike="noStrike" kern="0" cap="none" spc="0" normalizeH="0" baseline="0" noProof="0" dirty="0" smtClean="0">
                <a:ln>
                  <a:noFill/>
                </a:ln>
                <a:solidFill>
                  <a:srgbClr val="474747"/>
                </a:solidFill>
                <a:effectLst/>
                <a:uLnTx/>
                <a:uFillTx/>
              </a:rPr>
              <a:t>procedimientos requeridos por el explotador aéreo para asegurar que:</a:t>
            </a:r>
          </a:p>
          <a:p>
            <a:pPr marL="857250" marR="0" lvl="1" indent="-400050" algn="just" defTabSz="457200" eaLnBrk="1" fontAlgn="auto" latinLnBrk="0" hangingPunct="1">
              <a:lnSpc>
                <a:spcPct val="100000"/>
              </a:lnSpc>
              <a:spcBef>
                <a:spcPts val="0"/>
              </a:spcBef>
              <a:spcAft>
                <a:spcPts val="0"/>
              </a:spcAft>
              <a:buClrTx/>
              <a:buSzTx/>
              <a:buFontTx/>
              <a:buAutoNum type="romanLcParenR"/>
              <a:tabLst/>
              <a:defRPr/>
            </a:pPr>
            <a:r>
              <a:rPr kumimoji="0" lang="es-PE" sz="2000" b="0" i="0" u="none" strike="noStrike" kern="0" cap="none" spc="0" normalizeH="0" baseline="0" noProof="0" dirty="0" smtClean="0">
                <a:ln>
                  <a:noFill/>
                </a:ln>
                <a:solidFill>
                  <a:srgbClr val="474747"/>
                </a:solidFill>
                <a:effectLst/>
                <a:uLnTx/>
                <a:uFillTx/>
              </a:rPr>
              <a:t>cada aeronave es mantenida en condición aeronavegable;</a:t>
            </a:r>
          </a:p>
          <a:p>
            <a:pPr marL="857250" marR="0" lvl="1" indent="-400050" algn="just" defTabSz="457200" eaLnBrk="1" fontAlgn="auto" latinLnBrk="0" hangingPunct="1">
              <a:lnSpc>
                <a:spcPct val="100000"/>
              </a:lnSpc>
              <a:spcBef>
                <a:spcPts val="0"/>
              </a:spcBef>
              <a:spcAft>
                <a:spcPts val="0"/>
              </a:spcAft>
              <a:buClrTx/>
              <a:buSzTx/>
              <a:buFontTx/>
              <a:buAutoNum type="romanLcParenR"/>
              <a:tabLst/>
              <a:defRPr/>
            </a:pPr>
            <a:r>
              <a:rPr kumimoji="0" lang="es-PE" sz="2000" b="0" i="0" u="none" strike="noStrike" kern="0" cap="none" spc="0" normalizeH="0" baseline="0" noProof="0" dirty="0" smtClean="0">
                <a:ln>
                  <a:noFill/>
                </a:ln>
                <a:solidFill>
                  <a:srgbClr val="474747"/>
                </a:solidFill>
                <a:effectLst/>
                <a:uLnTx/>
                <a:uFillTx/>
              </a:rPr>
              <a:t>los equipos operacionales y de emergencia necesarios para el vuelo previsto se encuentren operativos; y</a:t>
            </a:r>
          </a:p>
          <a:p>
            <a:pPr marL="857250" marR="0" lvl="1" indent="-400050" algn="just" defTabSz="457200" eaLnBrk="1" fontAlgn="auto" latinLnBrk="0" hangingPunct="1">
              <a:lnSpc>
                <a:spcPct val="100000"/>
              </a:lnSpc>
              <a:spcBef>
                <a:spcPts val="0"/>
              </a:spcBef>
              <a:spcAft>
                <a:spcPts val="0"/>
              </a:spcAft>
              <a:buClrTx/>
              <a:buSzTx/>
              <a:buFontTx/>
              <a:buAutoNum type="romanLcParenR"/>
              <a:tabLst/>
              <a:defRPr/>
            </a:pPr>
            <a:r>
              <a:rPr kumimoji="0" lang="es-PE" sz="2000" b="0" i="0" u="none" strike="noStrike" kern="0" cap="none" spc="0" normalizeH="0" baseline="0" noProof="0" dirty="0" smtClean="0">
                <a:ln>
                  <a:noFill/>
                </a:ln>
                <a:solidFill>
                  <a:srgbClr val="474747"/>
                </a:solidFill>
                <a:effectLst/>
                <a:uLnTx/>
                <a:uFillTx/>
              </a:rPr>
              <a:t>el certificado de aeronavegabilidad de cada aeronave permanezcan válidos.</a:t>
            </a:r>
          </a:p>
          <a:p>
            <a:pPr marL="285750" marR="0" lvl="0" indent="-285750" algn="just"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PE" sz="2000" b="0" i="0" u="none" strike="noStrike" kern="0" cap="none" spc="0" normalizeH="0" baseline="0" noProof="0" dirty="0" smtClean="0">
                <a:ln>
                  <a:noFill/>
                </a:ln>
                <a:solidFill>
                  <a:srgbClr val="474747"/>
                </a:solidFill>
                <a:effectLst/>
                <a:uLnTx/>
                <a:uFillTx/>
              </a:rPr>
              <a:t>descripción de los acuerdos administrativos entre el explotador aéreo y la OMA;</a:t>
            </a:r>
          </a:p>
          <a:p>
            <a:pPr marL="285750" marR="0" lvl="0" indent="-285750" algn="just"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PE" sz="2000" b="0" i="0" u="none" strike="noStrike" kern="0" cap="none" spc="0" normalizeH="0" baseline="0" noProof="0" dirty="0" smtClean="0">
                <a:ln>
                  <a:noFill/>
                </a:ln>
                <a:solidFill>
                  <a:srgbClr val="474747"/>
                </a:solidFill>
                <a:effectLst/>
                <a:uLnTx/>
                <a:uFillTx/>
              </a:rPr>
              <a:t>procedimientos de mantenimiento y procedimiento para completar y firmar la CCM (visto bueno) por una OMA;</a:t>
            </a:r>
          </a:p>
          <a:p>
            <a:pPr marL="285750" marR="0" lvl="0" indent="-285750" algn="just"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PE" sz="2000" b="0" i="0" u="none" strike="noStrike" kern="0" cap="none" spc="0" normalizeH="0" baseline="0" noProof="0" dirty="0" smtClean="0">
                <a:ln>
                  <a:noFill/>
                </a:ln>
                <a:solidFill>
                  <a:srgbClr val="474747"/>
                </a:solidFill>
                <a:effectLst/>
                <a:uLnTx/>
                <a:uFillTx/>
              </a:rPr>
              <a:t>los nombres y responsabilidades de la persona o grupo de personas empleadas para asegurar que todo el mantenimiento es cumplido de acuerdo a lo establecido en el MCM;</a:t>
            </a:r>
          </a:p>
          <a:p>
            <a:pPr marL="285750" marR="0" lvl="0" indent="-285750" algn="just"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PE" sz="2000" b="0" i="0" u="none" strike="noStrike" kern="0" cap="none" spc="0" normalizeH="0" baseline="0" noProof="0" dirty="0" smtClean="0">
                <a:ln>
                  <a:noFill/>
                </a:ln>
                <a:solidFill>
                  <a:srgbClr val="474747"/>
                </a:solidFill>
                <a:effectLst/>
                <a:uLnTx/>
                <a:uFillTx/>
              </a:rPr>
              <a:t>una referencia del programa de mantenimiento para cada tipo de aeronave operada;</a:t>
            </a:r>
          </a:p>
          <a:p>
            <a:pPr marL="285750" marR="0" lvl="0" indent="-285750" algn="just"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PE" sz="2000" b="0" i="0" u="none" strike="noStrike" kern="0" cap="none" spc="0" normalizeH="0" baseline="0" noProof="0" dirty="0" smtClean="0">
                <a:ln>
                  <a:noFill/>
                </a:ln>
                <a:solidFill>
                  <a:srgbClr val="474747"/>
                </a:solidFill>
                <a:effectLst/>
                <a:uLnTx/>
                <a:uFillTx/>
              </a:rPr>
              <a:t>procedimientos para completar y conservar los registros de mantenimiento;</a:t>
            </a:r>
          </a:p>
          <a:p>
            <a:pPr marL="285750" marR="0" lvl="0" indent="-285750" algn="just"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PE" sz="2000" b="0" i="0" u="none" strike="noStrike" kern="0" cap="none" spc="0" normalizeH="0" baseline="0" noProof="0" dirty="0" smtClean="0">
                <a:ln>
                  <a:noFill/>
                </a:ln>
                <a:solidFill>
                  <a:srgbClr val="474747"/>
                </a:solidFill>
                <a:effectLst/>
                <a:uLnTx/>
                <a:uFillTx/>
              </a:rPr>
              <a:t>procedimientos para el monitoreo, evaluación y reportes de mantenimiento y experiencias operacionales para ser informada al Estado de matrícula;</a:t>
            </a:r>
          </a:p>
          <a:p>
            <a:pPr marL="285750" marR="0" lvl="0" indent="-285750" algn="just"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PE" sz="2000" b="0" i="0" u="none" strike="noStrike" kern="0" cap="none" spc="0" normalizeH="0" baseline="0" noProof="0" dirty="0" smtClean="0">
                <a:ln>
                  <a:noFill/>
                </a:ln>
                <a:solidFill>
                  <a:srgbClr val="474747"/>
                </a:solidFill>
                <a:effectLst/>
                <a:uLnTx/>
                <a:uFillTx/>
              </a:rPr>
              <a:t>procedimiento para cumplir con informar las fallas, casos de mal funcionamiento, defectos y otros sucesos que tengan o pudieran tener efectos adversos sobre el mantenimiento de aeronavegabilidad a la organización responsable del diseño de tipo y a las autoridades encargadas de la aeronavegabilidad;</a:t>
            </a:r>
          </a:p>
        </p:txBody>
      </p:sp>
      <p:sp>
        <p:nvSpPr>
          <p:cNvPr id="7" name="Left Brace 6"/>
          <p:cNvSpPr/>
          <p:nvPr/>
        </p:nvSpPr>
        <p:spPr>
          <a:xfrm>
            <a:off x="2405790" y="160638"/>
            <a:ext cx="533400" cy="6494085"/>
          </a:xfrm>
          <a:prstGeom prst="leftBrace">
            <a:avLst>
              <a:gd name="adj1" fmla="val 8333"/>
              <a:gd name="adj2" fmla="val 50978"/>
            </a:avLst>
          </a:prstGeom>
          <a:noFill/>
          <a:ln w="25400" cap="flat" cmpd="sng" algn="ctr">
            <a:solidFill>
              <a:srgbClr val="FF0000"/>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PE" sz="1800" b="0" i="0" u="none" strike="noStrike" kern="0" cap="none" spc="0" normalizeH="0" baseline="0" noProof="0" smtClean="0">
              <a:ln>
                <a:noFill/>
              </a:ln>
              <a:solidFill>
                <a:srgbClr val="FF0000"/>
              </a:solidFill>
              <a:effectLst/>
              <a:uLnTx/>
              <a:uFillTx/>
              <a:latin typeface="Calibri"/>
              <a:ea typeface="+mn-ea"/>
              <a:cs typeface="+mn-cs"/>
            </a:endParaRPr>
          </a:p>
        </p:txBody>
      </p:sp>
      <p:sp>
        <p:nvSpPr>
          <p:cNvPr id="8" name="TextBox 7"/>
          <p:cNvSpPr txBox="1"/>
          <p:nvPr/>
        </p:nvSpPr>
        <p:spPr>
          <a:xfrm>
            <a:off x="805590" y="3251123"/>
            <a:ext cx="1367368" cy="4001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s-PE" sz="2000" b="1" i="0" u="none" strike="noStrike" kern="0" cap="none" spc="0" normalizeH="0" baseline="0" noProof="0" dirty="0" smtClean="0">
                <a:ln>
                  <a:noFill/>
                </a:ln>
                <a:solidFill>
                  <a:srgbClr val="474747"/>
                </a:solidFill>
                <a:effectLst/>
                <a:uLnTx/>
                <a:uFillTx/>
              </a:rPr>
              <a:t>Contenido</a:t>
            </a:r>
          </a:p>
        </p:txBody>
      </p:sp>
    </p:spTree>
    <p:extLst>
      <p:ext uri="{BB962C8B-B14F-4D97-AF65-F5344CB8AC3E}">
        <p14:creationId xmlns:p14="http://schemas.microsoft.com/office/powerpoint/2010/main" val="8825075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232" y="160638"/>
            <a:ext cx="2397682" cy="1600200"/>
          </a:xfrm>
        </p:spPr>
        <p:txBody>
          <a:bodyPr anchor="t">
            <a:normAutofit/>
          </a:bodyPr>
          <a:lstStyle/>
          <a:p>
            <a:r>
              <a:rPr lang="es-PE" sz="3600" b="1" dirty="0"/>
              <a:t>Evaluación del MCM</a:t>
            </a:r>
            <a:endParaRPr lang="es-PE" sz="3600" dirty="0"/>
          </a:p>
        </p:txBody>
      </p:sp>
      <p:sp>
        <p:nvSpPr>
          <p:cNvPr id="5" name="Slide Number Placeholder 4"/>
          <p:cNvSpPr>
            <a:spLocks noGrp="1"/>
          </p:cNvSpPr>
          <p:nvPr>
            <p:ph type="sldNum" sz="quarter" idx="12"/>
          </p:nvPr>
        </p:nvSpPr>
        <p:spPr/>
        <p:txBody>
          <a:bodyPr/>
          <a:lstStyle/>
          <a:p>
            <a:fld id="{751497D4-CBBE-4892-ABDA-4C92B62757A6}" type="slidenum">
              <a:rPr lang="id-ID" smtClean="0"/>
              <a:t>17</a:t>
            </a:fld>
            <a:endParaRPr lang="id-ID"/>
          </a:p>
        </p:txBody>
      </p:sp>
      <p:sp>
        <p:nvSpPr>
          <p:cNvPr id="6" name="TextBox 5"/>
          <p:cNvSpPr txBox="1"/>
          <p:nvPr/>
        </p:nvSpPr>
        <p:spPr>
          <a:xfrm>
            <a:off x="2672490" y="291048"/>
            <a:ext cx="9004646" cy="6232475"/>
          </a:xfrm>
          <a:prstGeom prst="rect">
            <a:avLst/>
          </a:prstGeom>
          <a:noFill/>
        </p:spPr>
        <p:txBody>
          <a:bodyPr wrap="square" rtlCol="0">
            <a:spAutoFit/>
          </a:bodyPr>
          <a:lstStyle/>
          <a:p>
            <a:pPr marL="285750" lvl="0" indent="-285750" algn="just" defTabSz="457200">
              <a:buFont typeface="Arial" panose="020B0604020202020204" pitchFamily="34" charset="0"/>
              <a:buChar char="•"/>
            </a:pPr>
            <a:r>
              <a:rPr lang="es-PE" sz="2100" kern="0" dirty="0">
                <a:solidFill>
                  <a:srgbClr val="474747"/>
                </a:solidFill>
              </a:rPr>
              <a:t>procedimiento para la evaluación de la información de la aeronavegabilidad continua y las recomendaciones disponibles de la organización responsable del diseño de tipo, y para implementar las acciones resultantes consideradas necesarias como resultado de la evaluación de acuerdo con los procedimientos aceptables por el Estado de matrícula;</a:t>
            </a:r>
          </a:p>
          <a:p>
            <a:pPr marL="285750" lvl="0" indent="-285750" algn="just" defTabSz="457200">
              <a:buFont typeface="Arial" panose="020B0604020202020204" pitchFamily="34" charset="0"/>
              <a:buChar char="•"/>
            </a:pPr>
            <a:r>
              <a:rPr lang="es-PE" sz="2100" kern="0" dirty="0">
                <a:solidFill>
                  <a:srgbClr val="474747"/>
                </a:solidFill>
              </a:rPr>
              <a:t>procedimiento para implementar acciones resultantes de la información de aeronavegabilidad continua obligatoria (MCAI) y, si es aplicable, como sus medios alternativos de cumplimiento son requeridos y cumplidos;</a:t>
            </a:r>
          </a:p>
          <a:p>
            <a:pPr marL="285750" lvl="0" indent="-285750" algn="just" defTabSz="457200">
              <a:buFont typeface="Arial" panose="020B0604020202020204" pitchFamily="34" charset="0"/>
              <a:buChar char="•"/>
            </a:pPr>
            <a:r>
              <a:rPr lang="es-PE" sz="2100" kern="0" dirty="0">
                <a:solidFill>
                  <a:srgbClr val="474747"/>
                </a:solidFill>
              </a:rPr>
              <a:t>una descripción del establecimiento y mantenimiento de un sistema de análisis y monitoreo continuo del rendimiento y la eficiencia de los programas de mantenimiento, con el fin de corregir cualquier deficiencia en el programa;</a:t>
            </a:r>
          </a:p>
          <a:p>
            <a:pPr marL="285750" lvl="0" indent="-285750" algn="just" defTabSz="457200">
              <a:buFont typeface="Arial" panose="020B0604020202020204" pitchFamily="34" charset="0"/>
              <a:buChar char="•"/>
            </a:pPr>
            <a:r>
              <a:rPr lang="es-PE" sz="2100" kern="0" dirty="0">
                <a:solidFill>
                  <a:srgbClr val="474747"/>
                </a:solidFill>
              </a:rPr>
              <a:t>procedimientos para operaciones de navegación especial (EDTO, CAT II y CAT III, PBN (RNP / RNAV), RVSM, MNPS; cuando sea aplicable;</a:t>
            </a:r>
          </a:p>
          <a:p>
            <a:pPr marL="285750" lvl="0" indent="-285750" algn="just" defTabSz="457200">
              <a:buFont typeface="Arial" panose="020B0604020202020204" pitchFamily="34" charset="0"/>
              <a:buChar char="•"/>
            </a:pPr>
            <a:r>
              <a:rPr lang="es-PE" sz="2100" kern="0" dirty="0">
                <a:solidFill>
                  <a:srgbClr val="474747"/>
                </a:solidFill>
              </a:rPr>
              <a:t>una descripción de los tipos y modelos de aeronaves a las que aplica el manual;</a:t>
            </a:r>
          </a:p>
          <a:p>
            <a:pPr marL="285750" lvl="0" indent="-285750" algn="just" defTabSz="457200">
              <a:buFont typeface="Arial" panose="020B0604020202020204" pitchFamily="34" charset="0"/>
              <a:buChar char="•"/>
            </a:pPr>
            <a:r>
              <a:rPr lang="es-PE" sz="2100" kern="0" dirty="0">
                <a:solidFill>
                  <a:srgbClr val="474747"/>
                </a:solidFill>
              </a:rPr>
              <a:t>procedimiento para asegurar que los sistemas inoperativos y componentes que afecten la aeronavegabilidad se registren y rectifiquen;</a:t>
            </a:r>
          </a:p>
          <a:p>
            <a:pPr marL="285750" lvl="0" indent="-285750" algn="just" defTabSz="457200">
              <a:buFont typeface="Arial" panose="020B0604020202020204" pitchFamily="34" charset="0"/>
              <a:buChar char="•"/>
            </a:pPr>
            <a:r>
              <a:rPr lang="es-PE" sz="2100" kern="0" dirty="0">
                <a:solidFill>
                  <a:srgbClr val="474747"/>
                </a:solidFill>
              </a:rPr>
              <a:t>procedimiento para informar al Estado de matrícula  las ocurrencias importantes en servicio; y</a:t>
            </a:r>
          </a:p>
        </p:txBody>
      </p:sp>
      <p:sp>
        <p:nvSpPr>
          <p:cNvPr id="7" name="Left Brace 6"/>
          <p:cNvSpPr/>
          <p:nvPr/>
        </p:nvSpPr>
        <p:spPr>
          <a:xfrm>
            <a:off x="2405790" y="160638"/>
            <a:ext cx="533400" cy="6494085"/>
          </a:xfrm>
          <a:prstGeom prst="leftBrace">
            <a:avLst>
              <a:gd name="adj1" fmla="val 8333"/>
              <a:gd name="adj2" fmla="val 50978"/>
            </a:avLst>
          </a:prstGeom>
          <a:noFill/>
          <a:ln w="25400" cap="flat" cmpd="sng" algn="ctr">
            <a:solidFill>
              <a:srgbClr val="FF0000"/>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PE" sz="1800" b="0" i="0" u="none" strike="noStrike" kern="0" cap="none" spc="0" normalizeH="0" baseline="0" noProof="0" smtClean="0">
              <a:ln>
                <a:noFill/>
              </a:ln>
              <a:solidFill>
                <a:srgbClr val="FF0000"/>
              </a:solidFill>
              <a:effectLst/>
              <a:uLnTx/>
              <a:uFillTx/>
              <a:latin typeface="Calibri"/>
              <a:ea typeface="+mn-ea"/>
              <a:cs typeface="+mn-cs"/>
            </a:endParaRPr>
          </a:p>
        </p:txBody>
      </p:sp>
      <p:sp>
        <p:nvSpPr>
          <p:cNvPr id="8" name="TextBox 7"/>
          <p:cNvSpPr txBox="1"/>
          <p:nvPr/>
        </p:nvSpPr>
        <p:spPr>
          <a:xfrm>
            <a:off x="805590" y="3251123"/>
            <a:ext cx="1367368" cy="4001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s-PE" sz="2000" b="1" i="0" u="none" strike="noStrike" kern="0" cap="none" spc="0" normalizeH="0" baseline="0" noProof="0" dirty="0" smtClean="0">
                <a:ln>
                  <a:noFill/>
                </a:ln>
                <a:solidFill>
                  <a:srgbClr val="474747"/>
                </a:solidFill>
                <a:effectLst/>
                <a:uLnTx/>
                <a:uFillTx/>
              </a:rPr>
              <a:t>Contenido</a:t>
            </a:r>
          </a:p>
        </p:txBody>
      </p:sp>
    </p:spTree>
    <p:extLst>
      <p:ext uri="{BB962C8B-B14F-4D97-AF65-F5344CB8AC3E}">
        <p14:creationId xmlns:p14="http://schemas.microsoft.com/office/powerpoint/2010/main" val="36536008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232" y="160638"/>
            <a:ext cx="2397682" cy="1600200"/>
          </a:xfrm>
        </p:spPr>
        <p:txBody>
          <a:bodyPr anchor="t">
            <a:normAutofit/>
          </a:bodyPr>
          <a:lstStyle/>
          <a:p>
            <a:r>
              <a:rPr lang="es-PE" sz="3600" b="1" dirty="0"/>
              <a:t>Evaluación del MCM</a:t>
            </a:r>
            <a:endParaRPr lang="es-PE" sz="3600" dirty="0"/>
          </a:p>
        </p:txBody>
      </p:sp>
      <p:sp>
        <p:nvSpPr>
          <p:cNvPr id="5" name="Slide Number Placeholder 4"/>
          <p:cNvSpPr>
            <a:spLocks noGrp="1"/>
          </p:cNvSpPr>
          <p:nvPr>
            <p:ph type="sldNum" sz="quarter" idx="12"/>
          </p:nvPr>
        </p:nvSpPr>
        <p:spPr/>
        <p:txBody>
          <a:bodyPr/>
          <a:lstStyle/>
          <a:p>
            <a:fld id="{751497D4-CBBE-4892-ABDA-4C92B62757A6}" type="slidenum">
              <a:rPr lang="id-ID" smtClean="0"/>
              <a:t>18</a:t>
            </a:fld>
            <a:endParaRPr lang="id-ID"/>
          </a:p>
        </p:txBody>
      </p:sp>
      <p:sp>
        <p:nvSpPr>
          <p:cNvPr id="6" name="TextBox 5"/>
          <p:cNvSpPr txBox="1"/>
          <p:nvPr/>
        </p:nvSpPr>
        <p:spPr>
          <a:xfrm>
            <a:off x="2672490" y="537269"/>
            <a:ext cx="7694829" cy="6001643"/>
          </a:xfrm>
          <a:prstGeom prst="rect">
            <a:avLst/>
          </a:prstGeom>
          <a:noFill/>
        </p:spPr>
        <p:txBody>
          <a:bodyPr wrap="square" rtlCol="0">
            <a:spAutoFit/>
          </a:bodyPr>
          <a:lstStyle/>
          <a:p>
            <a:pPr marL="285750" lvl="0" indent="-285750" algn="just" defTabSz="457200">
              <a:buFont typeface="Arial" panose="020B0604020202020204" pitchFamily="34" charset="0"/>
              <a:buChar char="•"/>
            </a:pPr>
            <a:r>
              <a:rPr lang="es-PE" sz="2400" kern="0" dirty="0">
                <a:solidFill>
                  <a:srgbClr val="474747"/>
                </a:solidFill>
              </a:rPr>
              <a:t>procedimiento para completar y firmar una certificación de conformidad de mantenimiento para las aeronaves y sus partes que han sido objeto de mantenimiento, la cual deberá tener como mínimo:</a:t>
            </a:r>
          </a:p>
          <a:p>
            <a:pPr marL="285750" lvl="0" indent="-285750" algn="just" defTabSz="457200">
              <a:buFont typeface="Arial" panose="020B0604020202020204" pitchFamily="34" charset="0"/>
              <a:buChar char="•"/>
            </a:pPr>
            <a:r>
              <a:rPr lang="es-PE" sz="2400" kern="0" dirty="0">
                <a:solidFill>
                  <a:srgbClr val="474747"/>
                </a:solidFill>
              </a:rPr>
              <a:t>detalles del mantenimiento cumplido incluyendo la referencia detallada de los datos aprobados utilizados. Cuando sea apropiado, una declaración de que todos los ítems requeridos a ser inspeccionados fueron inspeccionados por una persona calificada quien determinará que el trabajo fue completado satisfactoriamente;</a:t>
            </a:r>
          </a:p>
          <a:p>
            <a:pPr marL="285750" lvl="0" indent="-285750" algn="just" defTabSz="457200">
              <a:buFont typeface="Arial" panose="020B0604020202020204" pitchFamily="34" charset="0"/>
              <a:buChar char="•"/>
            </a:pPr>
            <a:r>
              <a:rPr lang="es-PE" sz="2400" kern="0" dirty="0">
                <a:solidFill>
                  <a:srgbClr val="474747"/>
                </a:solidFill>
              </a:rPr>
              <a:t>la fecha en la que el mantenimiento fue completado y el total de horas de vuelo y ciclos;</a:t>
            </a:r>
          </a:p>
          <a:p>
            <a:pPr marL="285750" lvl="0" indent="-285750" algn="just" defTabSz="457200">
              <a:buFont typeface="Arial" panose="020B0604020202020204" pitchFamily="34" charset="0"/>
              <a:buChar char="•"/>
            </a:pPr>
            <a:r>
              <a:rPr lang="es-PE" sz="2400" kern="0" dirty="0">
                <a:solidFill>
                  <a:srgbClr val="474747"/>
                </a:solidFill>
              </a:rPr>
              <a:t>la identificación de la OMA; y</a:t>
            </a:r>
          </a:p>
          <a:p>
            <a:pPr marL="285750" lvl="0" indent="-285750" algn="just" defTabSz="457200">
              <a:buFont typeface="Arial" panose="020B0604020202020204" pitchFamily="34" charset="0"/>
              <a:buChar char="•"/>
            </a:pPr>
            <a:r>
              <a:rPr lang="es-PE" sz="2400" kern="0" dirty="0">
                <a:solidFill>
                  <a:srgbClr val="474747"/>
                </a:solidFill>
              </a:rPr>
              <a:t>la identificación y autorizaciones de la persona que firmó la certificación de conformidad de mantenimiento.</a:t>
            </a:r>
          </a:p>
        </p:txBody>
      </p:sp>
      <p:sp>
        <p:nvSpPr>
          <p:cNvPr id="7" name="Left Brace 6"/>
          <p:cNvSpPr/>
          <p:nvPr/>
        </p:nvSpPr>
        <p:spPr>
          <a:xfrm>
            <a:off x="2405790" y="537269"/>
            <a:ext cx="460978" cy="6117454"/>
          </a:xfrm>
          <a:prstGeom prst="leftBrace">
            <a:avLst>
              <a:gd name="adj1" fmla="val 8333"/>
              <a:gd name="adj2" fmla="val 50978"/>
            </a:avLst>
          </a:prstGeom>
          <a:noFill/>
          <a:ln w="25400" cap="flat" cmpd="sng" algn="ctr">
            <a:solidFill>
              <a:srgbClr val="FF0000"/>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PE" sz="1800" b="0" i="0" u="none" strike="noStrike" kern="0" cap="none" spc="0" normalizeH="0" baseline="0" noProof="0" smtClean="0">
              <a:ln>
                <a:noFill/>
              </a:ln>
              <a:solidFill>
                <a:srgbClr val="FF0000"/>
              </a:solidFill>
              <a:effectLst/>
              <a:uLnTx/>
              <a:uFillTx/>
              <a:latin typeface="Calibri"/>
              <a:ea typeface="+mn-ea"/>
              <a:cs typeface="+mn-cs"/>
            </a:endParaRPr>
          </a:p>
        </p:txBody>
      </p:sp>
      <p:sp>
        <p:nvSpPr>
          <p:cNvPr id="8" name="TextBox 7"/>
          <p:cNvSpPr txBox="1"/>
          <p:nvPr/>
        </p:nvSpPr>
        <p:spPr>
          <a:xfrm>
            <a:off x="805590" y="3251123"/>
            <a:ext cx="1367368" cy="4001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s-PE" sz="2000" b="1" i="0" u="none" strike="noStrike" kern="0" cap="none" spc="0" normalizeH="0" baseline="0" noProof="0" dirty="0" smtClean="0">
                <a:ln>
                  <a:noFill/>
                </a:ln>
                <a:solidFill>
                  <a:srgbClr val="474747"/>
                </a:solidFill>
                <a:effectLst/>
                <a:uLnTx/>
                <a:uFillTx/>
              </a:rPr>
              <a:t>Contenido</a:t>
            </a:r>
          </a:p>
        </p:txBody>
      </p:sp>
    </p:spTree>
    <p:extLst>
      <p:ext uri="{BB962C8B-B14F-4D97-AF65-F5344CB8AC3E}">
        <p14:creationId xmlns:p14="http://schemas.microsoft.com/office/powerpoint/2010/main" val="38017310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232" y="160638"/>
            <a:ext cx="2397682" cy="1600200"/>
          </a:xfrm>
        </p:spPr>
        <p:txBody>
          <a:bodyPr anchor="t">
            <a:normAutofit/>
          </a:bodyPr>
          <a:lstStyle/>
          <a:p>
            <a:r>
              <a:rPr lang="es-PE" sz="3600" b="1" dirty="0"/>
              <a:t>Evaluación del MCM</a:t>
            </a:r>
            <a:endParaRPr lang="es-PE" sz="3600" dirty="0"/>
          </a:p>
        </p:txBody>
      </p:sp>
      <p:sp>
        <p:nvSpPr>
          <p:cNvPr id="5" name="Slide Number Placeholder 4"/>
          <p:cNvSpPr>
            <a:spLocks noGrp="1"/>
          </p:cNvSpPr>
          <p:nvPr>
            <p:ph type="sldNum" sz="quarter" idx="12"/>
          </p:nvPr>
        </p:nvSpPr>
        <p:spPr/>
        <p:txBody>
          <a:bodyPr/>
          <a:lstStyle/>
          <a:p>
            <a:fld id="{751497D4-CBBE-4892-ABDA-4C92B62757A6}" type="slidenum">
              <a:rPr lang="id-ID" smtClean="0"/>
              <a:t>19</a:t>
            </a:fld>
            <a:endParaRPr lang="id-ID"/>
          </a:p>
        </p:txBody>
      </p:sp>
      <p:sp>
        <p:nvSpPr>
          <p:cNvPr id="6" name="TextBox 5"/>
          <p:cNvSpPr txBox="1"/>
          <p:nvPr/>
        </p:nvSpPr>
        <p:spPr>
          <a:xfrm>
            <a:off x="2636279" y="727355"/>
            <a:ext cx="9066429" cy="5847755"/>
          </a:xfrm>
          <a:prstGeom prst="rect">
            <a:avLst/>
          </a:prstGeom>
          <a:noFill/>
        </p:spPr>
        <p:txBody>
          <a:bodyPr wrap="square" rtlCol="0">
            <a:spAutoFit/>
          </a:bodyPr>
          <a:lstStyle/>
          <a:p>
            <a:pPr marL="285750" lvl="0" indent="-285750" algn="just" defTabSz="457200">
              <a:buFont typeface="Arial" panose="020B0604020202020204" pitchFamily="34" charset="0"/>
              <a:buChar char="•"/>
            </a:pPr>
            <a:r>
              <a:rPr lang="es-PE" sz="2200" kern="0" dirty="0">
                <a:solidFill>
                  <a:srgbClr val="474747"/>
                </a:solidFill>
              </a:rPr>
              <a:t>Procedimientos adicionales podrían ser necesarios para asegurar el cumplimiento de las responsabilidades del personal de mantenimiento de la OMA y los requisitos del programa de mantenimiento de las aeronaves. Se recomiendan los siguientes procedimientos:</a:t>
            </a:r>
          </a:p>
          <a:p>
            <a:pPr marL="285750" lvl="0" indent="-285750" algn="just" defTabSz="457200">
              <a:buFont typeface="Arial" panose="020B0604020202020204" pitchFamily="34" charset="0"/>
              <a:buChar char="•"/>
            </a:pPr>
            <a:r>
              <a:rPr lang="es-PE" sz="2200" kern="0" dirty="0">
                <a:solidFill>
                  <a:srgbClr val="474747"/>
                </a:solidFill>
              </a:rPr>
              <a:t>procedimiento para garantizar que la aeronave se mantenga de conformidad con el programa de mantenimiento;</a:t>
            </a:r>
          </a:p>
          <a:p>
            <a:pPr marL="285750" lvl="0" indent="-285750" algn="just" defTabSz="457200">
              <a:buFont typeface="Arial" panose="020B0604020202020204" pitchFamily="34" charset="0"/>
              <a:buChar char="•"/>
            </a:pPr>
            <a:r>
              <a:rPr lang="es-PE" sz="2200" kern="0" dirty="0">
                <a:solidFill>
                  <a:srgbClr val="474747"/>
                </a:solidFill>
              </a:rPr>
              <a:t>una descripción del sistema de gestión de la seguridad operacional del explotador;</a:t>
            </a:r>
          </a:p>
          <a:p>
            <a:pPr marL="285750" lvl="0" indent="-285750" algn="just" defTabSz="457200">
              <a:buFont typeface="Arial" panose="020B0604020202020204" pitchFamily="34" charset="0"/>
              <a:buChar char="•"/>
            </a:pPr>
            <a:r>
              <a:rPr lang="es-PE" sz="2200" kern="0" dirty="0">
                <a:solidFill>
                  <a:srgbClr val="474747"/>
                </a:solidFill>
              </a:rPr>
              <a:t>procedimiento para cambiar o apartarse de las tareas de mantenimiento y sus plazos o de la inspección estructural, cuando existen tareas que no tienen designación obligatoria del Estado diseño;</a:t>
            </a:r>
          </a:p>
          <a:p>
            <a:pPr marL="285750" lvl="0" indent="-285750" algn="just" defTabSz="457200">
              <a:buFont typeface="Arial" panose="020B0604020202020204" pitchFamily="34" charset="0"/>
              <a:buChar char="•"/>
            </a:pPr>
            <a:r>
              <a:rPr lang="es-PE" sz="2200" kern="0" dirty="0">
                <a:solidFill>
                  <a:srgbClr val="474747"/>
                </a:solidFill>
              </a:rPr>
              <a:t>procedimiento para la designación, realización y control de los ítems de inspección requeridas (RII);</a:t>
            </a:r>
          </a:p>
          <a:p>
            <a:pPr marL="285750" lvl="0" indent="-285750" algn="just" defTabSz="457200">
              <a:buFont typeface="Arial" panose="020B0604020202020204" pitchFamily="34" charset="0"/>
              <a:buChar char="•"/>
            </a:pPr>
            <a:r>
              <a:rPr lang="es-PE" sz="2200" kern="0" dirty="0">
                <a:solidFill>
                  <a:srgbClr val="474747"/>
                </a:solidFill>
              </a:rPr>
              <a:t>procedimiento para asegurar que las modificaciones y reparaciones cumplen con los requisitos de aeronavegabilidad del Estado de matrícula; </a:t>
            </a:r>
          </a:p>
          <a:p>
            <a:pPr marL="285750" lvl="0" indent="-285750" algn="just" defTabSz="457200">
              <a:buFont typeface="Arial" panose="020B0604020202020204" pitchFamily="34" charset="0"/>
              <a:buChar char="•"/>
            </a:pPr>
            <a:r>
              <a:rPr lang="es-PE" sz="2200" kern="0" dirty="0">
                <a:solidFill>
                  <a:srgbClr val="474747"/>
                </a:solidFill>
              </a:rPr>
              <a:t>procedimiento para la revisión y control del MCM.</a:t>
            </a:r>
          </a:p>
          <a:p>
            <a:pPr marL="285750" lvl="0" indent="-285750" algn="just" defTabSz="457200">
              <a:buFont typeface="Arial" panose="020B0604020202020204" pitchFamily="34" charset="0"/>
              <a:buChar char="•"/>
            </a:pPr>
            <a:endParaRPr lang="es-PE" sz="2200" kern="0" dirty="0">
              <a:solidFill>
                <a:srgbClr val="474747"/>
              </a:solidFill>
            </a:endParaRPr>
          </a:p>
        </p:txBody>
      </p:sp>
      <p:sp>
        <p:nvSpPr>
          <p:cNvPr id="7" name="Left Brace 6"/>
          <p:cNvSpPr/>
          <p:nvPr/>
        </p:nvSpPr>
        <p:spPr>
          <a:xfrm>
            <a:off x="2405790" y="537269"/>
            <a:ext cx="460978" cy="5912958"/>
          </a:xfrm>
          <a:prstGeom prst="leftBrace">
            <a:avLst>
              <a:gd name="adj1" fmla="val 8333"/>
              <a:gd name="adj2" fmla="val 50978"/>
            </a:avLst>
          </a:prstGeom>
          <a:noFill/>
          <a:ln w="25400" cap="flat" cmpd="sng" algn="ctr">
            <a:solidFill>
              <a:srgbClr val="FF0000"/>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PE" sz="1800" b="0" i="0" u="none" strike="noStrike" kern="0" cap="none" spc="0" normalizeH="0" baseline="0" noProof="0" smtClean="0">
              <a:ln>
                <a:noFill/>
              </a:ln>
              <a:solidFill>
                <a:srgbClr val="FF0000"/>
              </a:solidFill>
              <a:effectLst/>
              <a:uLnTx/>
              <a:uFillTx/>
              <a:latin typeface="Calibri"/>
              <a:ea typeface="+mn-ea"/>
              <a:cs typeface="+mn-cs"/>
            </a:endParaRPr>
          </a:p>
        </p:txBody>
      </p:sp>
      <p:sp>
        <p:nvSpPr>
          <p:cNvPr id="8" name="TextBox 7"/>
          <p:cNvSpPr txBox="1"/>
          <p:nvPr/>
        </p:nvSpPr>
        <p:spPr>
          <a:xfrm>
            <a:off x="805590" y="3251123"/>
            <a:ext cx="1367368" cy="4001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s-PE" sz="2000" b="1" i="0" u="none" strike="noStrike" kern="0" cap="none" spc="0" normalizeH="0" baseline="0" noProof="0" dirty="0" smtClean="0">
                <a:ln>
                  <a:noFill/>
                </a:ln>
                <a:solidFill>
                  <a:srgbClr val="474747"/>
                </a:solidFill>
                <a:effectLst/>
                <a:uLnTx/>
                <a:uFillTx/>
              </a:rPr>
              <a:t>Contenido</a:t>
            </a:r>
          </a:p>
        </p:txBody>
      </p:sp>
    </p:spTree>
    <p:extLst>
      <p:ext uri="{BB962C8B-B14F-4D97-AF65-F5344CB8AC3E}">
        <p14:creationId xmlns:p14="http://schemas.microsoft.com/office/powerpoint/2010/main" val="21882088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3"/>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7813" b="7813"/>
          <a:stretch>
            <a:fillRect/>
          </a:stretch>
        </p:blipFill>
        <p:spPr>
          <a:xfrm>
            <a:off x="0" y="0"/>
            <a:ext cx="12192000" cy="6858000"/>
          </a:xfrm>
        </p:spPr>
      </p:pic>
      <p:sp>
        <p:nvSpPr>
          <p:cNvPr id="11" name="Rectangle 10"/>
          <p:cNvSpPr/>
          <p:nvPr/>
        </p:nvSpPr>
        <p:spPr>
          <a:xfrm rot="21001442">
            <a:off x="3990400" y="1255171"/>
            <a:ext cx="3832045" cy="1938992"/>
          </a:xfrm>
          <a:prstGeom prst="rect">
            <a:avLst/>
          </a:prstGeom>
          <a:noFill/>
        </p:spPr>
        <p:txBody>
          <a:bodyPr wrap="square">
            <a:spAutoFit/>
          </a:bodyPr>
          <a:lstStyle/>
          <a:p>
            <a:pPr algn="ctr" fontAlgn="auto">
              <a:spcBef>
                <a:spcPts val="0"/>
              </a:spcBef>
              <a:spcAft>
                <a:spcPts val="0"/>
              </a:spcAft>
              <a:defRPr/>
            </a:pPr>
            <a:r>
              <a:rPr lang="es-PE" sz="4000" b="1" dirty="0" smtClean="0">
                <a:ln w="1905"/>
                <a:solidFill>
                  <a:srgbClr val="002060"/>
                </a:solidFill>
                <a:effectLst>
                  <a:innerShdw blurRad="69850" dist="43180" dir="5400000">
                    <a:srgbClr val="000000">
                      <a:alpha val="65000"/>
                    </a:srgbClr>
                  </a:innerShdw>
                </a:effectLst>
                <a:latin typeface="+mn-lt"/>
                <a:cs typeface="+mn-cs"/>
              </a:rPr>
              <a:t>Manual de control de mantenimiento</a:t>
            </a:r>
            <a:endParaRPr lang="es-PE" sz="4000" b="1" dirty="0">
              <a:ln w="1905"/>
              <a:solidFill>
                <a:srgbClr val="002060"/>
              </a:solidFill>
              <a:effectLst>
                <a:innerShdw blurRad="69850" dist="43180" dir="5400000">
                  <a:srgbClr val="000000">
                    <a:alpha val="65000"/>
                  </a:srgbClr>
                </a:innerShdw>
              </a:effectLst>
              <a:latin typeface="+mn-lt"/>
              <a:cs typeface="+mn-cs"/>
            </a:endParaRPr>
          </a:p>
        </p:txBody>
      </p:sp>
      <p:sp>
        <p:nvSpPr>
          <p:cNvPr id="12" name="Text Placeholder 9"/>
          <p:cNvSpPr txBox="1">
            <a:spLocks/>
          </p:cNvSpPr>
          <p:nvPr/>
        </p:nvSpPr>
        <p:spPr>
          <a:xfrm>
            <a:off x="5108713" y="4449336"/>
            <a:ext cx="6800121" cy="2249637"/>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txBody>
          <a:bodyPr vert="horz" lIns="91440" tIns="45720" rIns="91440" bIns="45720" rtlCol="0" anchor="ctr">
            <a:normAutofit fontScale="92500"/>
          </a:bodyPr>
          <a:lstStyle>
            <a:lvl1pPr marL="0" indent="0" algn="l" defTabSz="457200" rtl="0" eaLnBrk="1" latinLnBrk="0" hangingPunct="1">
              <a:lnSpc>
                <a:spcPct val="120000"/>
              </a:lnSpc>
              <a:spcBef>
                <a:spcPct val="20000"/>
              </a:spcBef>
              <a:buFont typeface="Arial"/>
              <a:buNone/>
              <a:defRPr sz="700" kern="1200">
                <a:solidFill>
                  <a:schemeClr val="tx1"/>
                </a:solidFill>
                <a:latin typeface="Open Sans"/>
                <a:ea typeface="+mn-ea"/>
                <a:cs typeface="Open Sans"/>
              </a:defRPr>
            </a:lvl1pPr>
            <a:lvl2pPr marL="457200" indent="0" algn="l" defTabSz="457200" rtl="0" eaLnBrk="1" latinLnBrk="0" hangingPunct="1">
              <a:spcBef>
                <a:spcPct val="20000"/>
              </a:spcBef>
              <a:buFont typeface="Arial"/>
              <a:buNone/>
              <a:defRPr sz="700" kern="1200">
                <a:solidFill>
                  <a:schemeClr val="tx1"/>
                </a:solidFill>
                <a:latin typeface="Helvetica"/>
                <a:ea typeface="+mn-ea"/>
                <a:cs typeface="Helvetica"/>
              </a:defRPr>
            </a:lvl2pPr>
            <a:lvl3pPr marL="914400" indent="0" algn="l" defTabSz="457200" rtl="0" eaLnBrk="1" latinLnBrk="0" hangingPunct="1">
              <a:spcBef>
                <a:spcPct val="20000"/>
              </a:spcBef>
              <a:buFont typeface="Arial"/>
              <a:buNone/>
              <a:defRPr sz="700" kern="1200">
                <a:solidFill>
                  <a:schemeClr val="tx1"/>
                </a:solidFill>
                <a:latin typeface="Helvetica"/>
                <a:ea typeface="+mn-ea"/>
                <a:cs typeface="Helvetica"/>
              </a:defRPr>
            </a:lvl3pPr>
            <a:lvl4pPr marL="1371600" indent="0" algn="l" defTabSz="457200" rtl="0" eaLnBrk="1" latinLnBrk="0" hangingPunct="1">
              <a:spcBef>
                <a:spcPct val="20000"/>
              </a:spcBef>
              <a:buFont typeface="Arial"/>
              <a:buNone/>
              <a:defRPr sz="700" kern="1200">
                <a:solidFill>
                  <a:schemeClr val="tx1"/>
                </a:solidFill>
                <a:latin typeface="Helvetica"/>
                <a:ea typeface="+mn-ea"/>
                <a:cs typeface="Helvetica"/>
              </a:defRPr>
            </a:lvl4pPr>
            <a:lvl5pPr marL="1828800" indent="0" algn="l" defTabSz="457200" rtl="0" eaLnBrk="1" latinLnBrk="0" hangingPunct="1">
              <a:spcBef>
                <a:spcPct val="20000"/>
              </a:spcBef>
              <a:buFont typeface="Arial"/>
              <a:buNone/>
              <a:defRPr sz="7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lvl="1" algn="just">
              <a:defRPr/>
            </a:pPr>
            <a:r>
              <a:rPr lang="es-PE" sz="2400" i="1" dirty="0">
                <a:solidFill>
                  <a:srgbClr val="FFFFFF"/>
                </a:solidFill>
                <a:latin typeface="Georgia"/>
                <a:cs typeface="Georgia"/>
              </a:rPr>
              <a:t>El objetivo de este módulo es orientar a los inspectores de aeronavegabilidad a </a:t>
            </a:r>
            <a:r>
              <a:rPr lang="es-PE" sz="2400" b="1" i="1" dirty="0">
                <a:solidFill>
                  <a:srgbClr val="FFFF00"/>
                </a:solidFill>
                <a:latin typeface="Georgia"/>
                <a:cs typeface="Georgia"/>
              </a:rPr>
              <a:t>evaluar los procedimientos</a:t>
            </a:r>
            <a:r>
              <a:rPr lang="es-PE" sz="2400" i="1" dirty="0">
                <a:solidFill>
                  <a:srgbClr val="FFFFFF"/>
                </a:solidFill>
                <a:latin typeface="Georgia"/>
                <a:cs typeface="Georgia"/>
              </a:rPr>
              <a:t> establecidos por el solicitante de un AOC en el manual de control de mantenimiento (MCM)  de acuerdo a lo establecido en las Secciones LAR 121.1130 y LAR 135.1430 </a:t>
            </a:r>
          </a:p>
        </p:txBody>
      </p:sp>
    </p:spTree>
    <p:extLst>
      <p:ext uri="{BB962C8B-B14F-4D97-AF65-F5344CB8AC3E}">
        <p14:creationId xmlns:p14="http://schemas.microsoft.com/office/powerpoint/2010/main" val="1174565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3"/>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6666" t="11006" r="8039" b="13270"/>
          <a:stretch/>
        </p:blipFill>
        <p:spPr>
          <a:xfrm>
            <a:off x="0" y="0"/>
            <a:ext cx="6561092" cy="6838949"/>
          </a:xfrm>
        </p:spPr>
      </p:pic>
      <p:sp>
        <p:nvSpPr>
          <p:cNvPr id="9" name="Text Placeholder 9"/>
          <p:cNvSpPr txBox="1">
            <a:spLocks/>
          </p:cNvSpPr>
          <p:nvPr/>
        </p:nvSpPr>
        <p:spPr>
          <a:xfrm>
            <a:off x="5889286" y="4281010"/>
            <a:ext cx="6198781" cy="244595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txBody>
          <a:bodyPr vert="horz" lIns="91440" tIns="45720" rIns="91440" bIns="45720" rtlCol="0" anchor="ctr">
            <a:normAutofit/>
          </a:bodyPr>
          <a:lstStyle>
            <a:lvl1pPr marL="0" indent="0" algn="l" defTabSz="457200" rtl="0" eaLnBrk="1" latinLnBrk="0" hangingPunct="1">
              <a:lnSpc>
                <a:spcPct val="120000"/>
              </a:lnSpc>
              <a:spcBef>
                <a:spcPct val="20000"/>
              </a:spcBef>
              <a:buFont typeface="Arial"/>
              <a:buNone/>
              <a:defRPr sz="700" kern="1200">
                <a:solidFill>
                  <a:schemeClr val="tx1"/>
                </a:solidFill>
                <a:latin typeface="Open Sans"/>
                <a:ea typeface="+mn-ea"/>
                <a:cs typeface="Open Sans"/>
              </a:defRPr>
            </a:lvl1pPr>
            <a:lvl2pPr marL="457200" indent="0" algn="l" defTabSz="457200" rtl="0" eaLnBrk="1" latinLnBrk="0" hangingPunct="1">
              <a:spcBef>
                <a:spcPct val="20000"/>
              </a:spcBef>
              <a:buFont typeface="Arial"/>
              <a:buNone/>
              <a:defRPr sz="700" kern="1200">
                <a:solidFill>
                  <a:schemeClr val="tx1"/>
                </a:solidFill>
                <a:latin typeface="Helvetica"/>
                <a:ea typeface="+mn-ea"/>
                <a:cs typeface="Helvetica"/>
              </a:defRPr>
            </a:lvl2pPr>
            <a:lvl3pPr marL="914400" indent="0" algn="l" defTabSz="457200" rtl="0" eaLnBrk="1" latinLnBrk="0" hangingPunct="1">
              <a:spcBef>
                <a:spcPct val="20000"/>
              </a:spcBef>
              <a:buFont typeface="Arial"/>
              <a:buNone/>
              <a:defRPr sz="700" kern="1200">
                <a:solidFill>
                  <a:schemeClr val="tx1"/>
                </a:solidFill>
                <a:latin typeface="Helvetica"/>
                <a:ea typeface="+mn-ea"/>
                <a:cs typeface="Helvetica"/>
              </a:defRPr>
            </a:lvl3pPr>
            <a:lvl4pPr marL="1371600" indent="0" algn="l" defTabSz="457200" rtl="0" eaLnBrk="1" latinLnBrk="0" hangingPunct="1">
              <a:spcBef>
                <a:spcPct val="20000"/>
              </a:spcBef>
              <a:buFont typeface="Arial"/>
              <a:buNone/>
              <a:defRPr sz="700" kern="1200">
                <a:solidFill>
                  <a:schemeClr val="tx1"/>
                </a:solidFill>
                <a:latin typeface="Helvetica"/>
                <a:ea typeface="+mn-ea"/>
                <a:cs typeface="Helvetica"/>
              </a:defRPr>
            </a:lvl4pPr>
            <a:lvl5pPr marL="1828800" indent="0" algn="l" defTabSz="457200" rtl="0" eaLnBrk="1" latinLnBrk="0" hangingPunct="1">
              <a:spcBef>
                <a:spcPct val="20000"/>
              </a:spcBef>
              <a:buFont typeface="Arial"/>
              <a:buNone/>
              <a:defRPr sz="7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lvl="1" algn="just"/>
            <a:r>
              <a:rPr lang="es-PE" sz="2400" i="1" dirty="0">
                <a:solidFill>
                  <a:srgbClr val="FFFFFF"/>
                </a:solidFill>
                <a:latin typeface="Georgia"/>
                <a:cs typeface="Georgia"/>
              </a:rPr>
              <a:t>Cuando el SMS esta ya incorporado en otro documento, la correspondiente referencia ha dicho documento, junto con las interfaces pertinentes, deben ser referenciadas en el MCM</a:t>
            </a:r>
          </a:p>
        </p:txBody>
      </p:sp>
    </p:spTree>
    <p:extLst>
      <p:ext uri="{BB962C8B-B14F-4D97-AF65-F5344CB8AC3E}">
        <p14:creationId xmlns:p14="http://schemas.microsoft.com/office/powerpoint/2010/main" val="386641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914" y="116874"/>
            <a:ext cx="4933692" cy="1365851"/>
          </a:xfrm>
        </p:spPr>
        <p:txBody>
          <a:bodyPr anchor="ctr">
            <a:noAutofit/>
          </a:bodyPr>
          <a:lstStyle/>
          <a:p>
            <a:r>
              <a:rPr lang="es-PE" sz="4000" b="1" dirty="0"/>
              <a:t>Resultado de la evaluación del MCM</a:t>
            </a:r>
          </a:p>
        </p:txBody>
      </p:sp>
      <p:sp>
        <p:nvSpPr>
          <p:cNvPr id="4" name="Text Placeholder 3"/>
          <p:cNvSpPr>
            <a:spLocks noGrp="1"/>
          </p:cNvSpPr>
          <p:nvPr>
            <p:ph type="body" sz="half" idx="2"/>
          </p:nvPr>
        </p:nvSpPr>
        <p:spPr>
          <a:xfrm>
            <a:off x="764914" y="1490662"/>
            <a:ext cx="6283586" cy="5048250"/>
          </a:xfrm>
        </p:spPr>
        <p:txBody>
          <a:bodyPr>
            <a:noAutofit/>
          </a:bodyPr>
          <a:lstStyle/>
          <a:p>
            <a:pPr marL="342900" lvl="0" indent="-342900" algn="just" defTabSz="457200">
              <a:lnSpc>
                <a:spcPct val="120000"/>
              </a:lnSpc>
              <a:spcBef>
                <a:spcPct val="20000"/>
              </a:spcBef>
              <a:buFont typeface="Arial" panose="020B0604020202020204" pitchFamily="34" charset="0"/>
              <a:buChar char="•"/>
            </a:pPr>
            <a:r>
              <a:rPr lang="es-PE" sz="2200" dirty="0">
                <a:solidFill>
                  <a:srgbClr val="474747"/>
                </a:solidFill>
                <a:latin typeface="+mj-lt"/>
              </a:rPr>
              <a:t>Producen dos actividades:</a:t>
            </a:r>
          </a:p>
          <a:p>
            <a:pPr marL="914400" lvl="1" indent="-457200" algn="just" defTabSz="457200">
              <a:lnSpc>
                <a:spcPct val="120000"/>
              </a:lnSpc>
              <a:spcBef>
                <a:spcPct val="20000"/>
              </a:spcBef>
              <a:buFont typeface="+mj-lt"/>
              <a:buAutoNum type="arabicParenR"/>
            </a:pPr>
            <a:r>
              <a:rPr lang="es-PE" sz="2200" dirty="0">
                <a:solidFill>
                  <a:srgbClr val="474747"/>
                </a:solidFill>
                <a:latin typeface="+mj-lt"/>
              </a:rPr>
              <a:t>Aceptación provisional; </a:t>
            </a:r>
          </a:p>
          <a:p>
            <a:pPr marL="914400" lvl="1" indent="-457200" algn="just" defTabSz="457200">
              <a:lnSpc>
                <a:spcPct val="120000"/>
              </a:lnSpc>
              <a:spcBef>
                <a:spcPct val="20000"/>
              </a:spcBef>
              <a:buFont typeface="+mj-lt"/>
              <a:buAutoNum type="arabicParenR"/>
            </a:pPr>
            <a:r>
              <a:rPr lang="es-PE" sz="2200" dirty="0">
                <a:solidFill>
                  <a:srgbClr val="474747"/>
                </a:solidFill>
                <a:latin typeface="+mj-lt"/>
              </a:rPr>
              <a:t>Aceptación final.</a:t>
            </a:r>
          </a:p>
          <a:p>
            <a:pPr marL="342900" lvl="0" indent="-342900" algn="just" defTabSz="457200">
              <a:lnSpc>
                <a:spcPct val="120000"/>
              </a:lnSpc>
              <a:spcBef>
                <a:spcPct val="20000"/>
              </a:spcBef>
              <a:buFont typeface="Arial" panose="020B0604020202020204" pitchFamily="34" charset="0"/>
              <a:buChar char="•"/>
            </a:pPr>
            <a:r>
              <a:rPr lang="es-PE" sz="2200" dirty="0">
                <a:solidFill>
                  <a:srgbClr val="474747"/>
                </a:solidFill>
                <a:latin typeface="+mj-lt"/>
              </a:rPr>
              <a:t>Durante la Fase III de análisis de documentación se lleva a cabo la revisión del MCM, las constataciones obtenidas son remitidas al solicitante de un AOC  concediendo un plazo para su correspondiente corrección.</a:t>
            </a:r>
          </a:p>
          <a:p>
            <a:pPr marL="342900" lvl="0" indent="-342900" algn="just" defTabSz="457200">
              <a:lnSpc>
                <a:spcPct val="120000"/>
              </a:lnSpc>
              <a:spcBef>
                <a:spcPct val="20000"/>
              </a:spcBef>
              <a:buFont typeface="Arial" panose="020B0604020202020204" pitchFamily="34" charset="0"/>
              <a:buChar char="•"/>
            </a:pPr>
            <a:r>
              <a:rPr lang="es-PE" sz="2200" dirty="0">
                <a:solidFill>
                  <a:srgbClr val="474747"/>
                </a:solidFill>
                <a:latin typeface="+mj-lt"/>
              </a:rPr>
              <a:t>corregido todas las constataciones encontradas de forma aceptable a la AAC, se acepta de forma provisional  el MCM.</a:t>
            </a:r>
          </a:p>
        </p:txBody>
      </p:sp>
      <p:sp>
        <p:nvSpPr>
          <p:cNvPr id="5" name="Slide Number Placeholder 4"/>
          <p:cNvSpPr>
            <a:spLocks noGrp="1"/>
          </p:cNvSpPr>
          <p:nvPr>
            <p:ph type="sldNum" sz="quarter" idx="12"/>
          </p:nvPr>
        </p:nvSpPr>
        <p:spPr/>
        <p:txBody>
          <a:bodyPr/>
          <a:lstStyle/>
          <a:p>
            <a:fld id="{48F63A3B-78C7-47BE-AE5E-E10140E04643}" type="slidenum">
              <a:rPr lang="en-US" smtClean="0"/>
              <a:t>21</a:t>
            </a:fld>
            <a:endParaRPr lang="en-US" dirty="0"/>
          </a:p>
        </p:txBody>
      </p:sp>
      <p:pic>
        <p:nvPicPr>
          <p:cNvPr id="10" name="Picture Placeholder 6"/>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19110" r="19110"/>
          <a:stretch>
            <a:fillRect/>
          </a:stretch>
        </p:blipFill>
        <p:spPr>
          <a:xfrm>
            <a:off x="7334250" y="1482725"/>
            <a:ext cx="4516438" cy="4873625"/>
          </a:xfrm>
        </p:spPr>
      </p:pic>
    </p:spTree>
    <p:extLst>
      <p:ext uri="{BB962C8B-B14F-4D97-AF65-F5344CB8AC3E}">
        <p14:creationId xmlns:p14="http://schemas.microsoft.com/office/powerpoint/2010/main" val="306679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500"/>
                                        <p:tgtEl>
                                          <p:spTgt spid="4">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fade">
                                      <p:cBhvr>
                                        <p:cTn id="26"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11"/>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2505" b="12505"/>
          <a:stretch>
            <a:fillRect/>
          </a:stretch>
        </p:blipFill>
        <p:spPr>
          <a:xfrm>
            <a:off x="0" y="0"/>
            <a:ext cx="12192000" cy="6858000"/>
          </a:xfrm>
        </p:spPr>
      </p:pic>
      <p:sp>
        <p:nvSpPr>
          <p:cNvPr id="6" name="Text Placeholder 9"/>
          <p:cNvSpPr txBox="1">
            <a:spLocks/>
          </p:cNvSpPr>
          <p:nvPr/>
        </p:nvSpPr>
        <p:spPr>
          <a:xfrm>
            <a:off x="4856206" y="4281010"/>
            <a:ext cx="7231862" cy="244595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txBody>
          <a:bodyPr vert="horz" lIns="91440" tIns="45720" rIns="91440" bIns="45720" rtlCol="0" anchor="ctr">
            <a:noAutofit/>
          </a:bodyPr>
          <a:lstStyle>
            <a:lvl1pPr marL="0" indent="0" algn="l" defTabSz="457200" rtl="0" eaLnBrk="1" latinLnBrk="0" hangingPunct="1">
              <a:lnSpc>
                <a:spcPct val="120000"/>
              </a:lnSpc>
              <a:spcBef>
                <a:spcPct val="20000"/>
              </a:spcBef>
              <a:buFont typeface="Arial"/>
              <a:buNone/>
              <a:defRPr sz="700" kern="1200">
                <a:solidFill>
                  <a:schemeClr val="tx1"/>
                </a:solidFill>
                <a:latin typeface="Open Sans"/>
                <a:ea typeface="+mn-ea"/>
                <a:cs typeface="Open Sans"/>
              </a:defRPr>
            </a:lvl1pPr>
            <a:lvl2pPr marL="457200" indent="0" algn="l" defTabSz="457200" rtl="0" eaLnBrk="1" latinLnBrk="0" hangingPunct="1">
              <a:spcBef>
                <a:spcPct val="20000"/>
              </a:spcBef>
              <a:buFont typeface="Arial"/>
              <a:buNone/>
              <a:defRPr sz="700" kern="1200">
                <a:solidFill>
                  <a:schemeClr val="tx1"/>
                </a:solidFill>
                <a:latin typeface="Helvetica"/>
                <a:ea typeface="+mn-ea"/>
                <a:cs typeface="Helvetica"/>
              </a:defRPr>
            </a:lvl2pPr>
            <a:lvl3pPr marL="914400" indent="0" algn="l" defTabSz="457200" rtl="0" eaLnBrk="1" latinLnBrk="0" hangingPunct="1">
              <a:spcBef>
                <a:spcPct val="20000"/>
              </a:spcBef>
              <a:buFont typeface="Arial"/>
              <a:buNone/>
              <a:defRPr sz="700" kern="1200">
                <a:solidFill>
                  <a:schemeClr val="tx1"/>
                </a:solidFill>
                <a:latin typeface="Helvetica"/>
                <a:ea typeface="+mn-ea"/>
                <a:cs typeface="Helvetica"/>
              </a:defRPr>
            </a:lvl3pPr>
            <a:lvl4pPr marL="1371600" indent="0" algn="l" defTabSz="457200" rtl="0" eaLnBrk="1" latinLnBrk="0" hangingPunct="1">
              <a:spcBef>
                <a:spcPct val="20000"/>
              </a:spcBef>
              <a:buFont typeface="Arial"/>
              <a:buNone/>
              <a:defRPr sz="700" kern="1200">
                <a:solidFill>
                  <a:schemeClr val="tx1"/>
                </a:solidFill>
                <a:latin typeface="Helvetica"/>
                <a:ea typeface="+mn-ea"/>
                <a:cs typeface="Helvetica"/>
              </a:defRPr>
            </a:lvl4pPr>
            <a:lvl5pPr marL="1828800" indent="0" algn="l" defTabSz="457200" rtl="0" eaLnBrk="1" latinLnBrk="0" hangingPunct="1">
              <a:spcBef>
                <a:spcPct val="20000"/>
              </a:spcBef>
              <a:buFont typeface="Arial"/>
              <a:buNone/>
              <a:defRPr sz="7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lvl="1" algn="just">
              <a:spcBef>
                <a:spcPts val="600"/>
              </a:spcBef>
              <a:spcAft>
                <a:spcPts val="600"/>
              </a:spcAft>
            </a:pPr>
            <a:r>
              <a:rPr lang="es-PE" sz="2400" i="1" dirty="0">
                <a:solidFill>
                  <a:srgbClr val="FFFFFF"/>
                </a:solidFill>
                <a:latin typeface="Georgia"/>
                <a:cs typeface="Georgia"/>
              </a:rPr>
              <a:t>Luego de la inspección in-situ (fase IV), se emiten las constataciones que sean detectadas. Una vez que sean corregidas y aceptadas por la AAC (mediante carta), se procede aceptar el MCM y a enviar al archivo permanente de la AAC este documento.</a:t>
            </a:r>
          </a:p>
        </p:txBody>
      </p:sp>
    </p:spTree>
    <p:extLst>
      <p:ext uri="{BB962C8B-B14F-4D97-AF65-F5344CB8AC3E}">
        <p14:creationId xmlns:p14="http://schemas.microsoft.com/office/powerpoint/2010/main" val="3030950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2"/>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7813" b="7813"/>
          <a:stretch>
            <a:fillRect/>
          </a:stretch>
        </p:blipFill>
        <p:spPr/>
      </p:pic>
    </p:spTree>
    <p:extLst>
      <p:ext uri="{BB962C8B-B14F-4D97-AF65-F5344CB8AC3E}">
        <p14:creationId xmlns:p14="http://schemas.microsoft.com/office/powerpoint/2010/main" val="2531856037"/>
      </p:ext>
    </p:extLst>
  </p:cSld>
  <p:clrMapOvr>
    <a:masterClrMapping/>
  </p:clrMapOvr>
  <p:transition spd="slow">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134755"/>
            <a:ext cx="3932237" cy="1049584"/>
          </a:xfrm>
        </p:spPr>
        <p:txBody>
          <a:bodyPr anchor="ctr">
            <a:normAutofit/>
          </a:bodyPr>
          <a:lstStyle/>
          <a:p>
            <a:r>
              <a:rPr lang="en-US" sz="4400" b="1" dirty="0" err="1" smtClean="0"/>
              <a:t>Alcance</a:t>
            </a:r>
            <a:endParaRPr lang="es-PE" sz="4400" b="1" dirty="0"/>
          </a:p>
        </p:txBody>
      </p:sp>
      <p:sp>
        <p:nvSpPr>
          <p:cNvPr id="4" name="Text Placeholder 3"/>
          <p:cNvSpPr>
            <a:spLocks noGrp="1"/>
          </p:cNvSpPr>
          <p:nvPr>
            <p:ph type="body" sz="half" idx="2"/>
          </p:nvPr>
        </p:nvSpPr>
        <p:spPr>
          <a:xfrm>
            <a:off x="839788" y="1405719"/>
            <a:ext cx="5673307" cy="5315756"/>
          </a:xfrm>
        </p:spPr>
        <p:txBody>
          <a:bodyPr>
            <a:noAutofit/>
          </a:bodyPr>
          <a:lstStyle/>
          <a:p>
            <a:pPr marL="285750" lvl="0" indent="-285750" algn="just" defTabSz="457200">
              <a:lnSpc>
                <a:spcPct val="120000"/>
              </a:lnSpc>
              <a:spcBef>
                <a:spcPct val="20000"/>
              </a:spcBef>
              <a:buFont typeface="Arial" panose="020B0604020202020204" pitchFamily="34" charset="0"/>
              <a:buChar char="•"/>
            </a:pPr>
            <a:r>
              <a:rPr lang="es-PE" sz="2200" dirty="0">
                <a:latin typeface="Microsoft YaHei UI Light" panose="020B0502040204020203" pitchFamily="34" charset="-122"/>
                <a:ea typeface="Microsoft YaHei UI Light" panose="020B0502040204020203" pitchFamily="34" charset="-122"/>
              </a:rPr>
              <a:t>Explicar la finalidad del cumplimiento de los requisitos contenidos en las Secciones LAR 121.1130 y 135.1430, relativos al contenido del MCM aceptable a la AAC.</a:t>
            </a:r>
          </a:p>
          <a:p>
            <a:pPr marL="285750" lvl="0" indent="-285750" algn="just" defTabSz="457200">
              <a:lnSpc>
                <a:spcPct val="120000"/>
              </a:lnSpc>
              <a:spcBef>
                <a:spcPct val="20000"/>
              </a:spcBef>
              <a:buFont typeface="Arial" panose="020B0604020202020204" pitchFamily="34" charset="0"/>
              <a:buChar char="•"/>
            </a:pPr>
            <a:r>
              <a:rPr lang="es-PE" sz="2200" dirty="0">
                <a:latin typeface="Microsoft YaHei UI Light" panose="020B0502040204020203" pitchFamily="34" charset="-122"/>
                <a:ea typeface="Microsoft YaHei UI Light" panose="020B0502040204020203" pitchFamily="34" charset="-122"/>
              </a:rPr>
              <a:t>Cubrir la evaluación de los procedimientos e información de mantenimiento de aeronavegabilidad continua contenidos en el MCM, además de su implementación en el desarrollo de todas las actividades de mantenimiento de un solicitante de un </a:t>
            </a:r>
            <a:r>
              <a:rPr lang="es-PE" sz="2200" dirty="0" smtClean="0">
                <a:latin typeface="Microsoft YaHei UI Light" panose="020B0502040204020203" pitchFamily="34" charset="-122"/>
                <a:ea typeface="Microsoft YaHei UI Light" panose="020B0502040204020203" pitchFamily="34" charset="-122"/>
              </a:rPr>
              <a:t>AOC.</a:t>
            </a:r>
            <a:endParaRPr lang="es-PE" sz="2200" dirty="0">
              <a:latin typeface="Microsoft YaHei UI Light" panose="020B0502040204020203" pitchFamily="34" charset="-122"/>
              <a:ea typeface="Microsoft YaHei UI Light" panose="020B0502040204020203" pitchFamily="34" charset="-122"/>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t>3</a:t>
            </a:fld>
            <a:endParaRPr lang="en-US" dirty="0"/>
          </a:p>
        </p:txBody>
      </p:sp>
      <p:pic>
        <p:nvPicPr>
          <p:cNvPr id="8" name="Picture 4"/>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5578" r="5578"/>
          <a:stretch>
            <a:fillRect/>
          </a:stretch>
        </p:blipFill>
        <p:spPr bwMode="auto">
          <a:xfrm>
            <a:off x="6836735" y="-7938"/>
            <a:ext cx="5355265" cy="68659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1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197" y="51760"/>
            <a:ext cx="5624807" cy="1276525"/>
          </a:xfrm>
        </p:spPr>
        <p:txBody>
          <a:bodyPr anchor="ctr">
            <a:normAutofit/>
          </a:bodyPr>
          <a:lstStyle/>
          <a:p>
            <a:r>
              <a:rPr lang="es-ES" sz="4000" b="1" dirty="0">
                <a:cs typeface="Arial" pitchFamily="34" charset="0"/>
              </a:rPr>
              <a:t>Evaluación del MCM</a:t>
            </a:r>
            <a:endParaRPr lang="es-PE" sz="4000" b="1" dirty="0"/>
          </a:p>
        </p:txBody>
      </p:sp>
      <p:sp>
        <p:nvSpPr>
          <p:cNvPr id="4" name="Text Placeholder 3"/>
          <p:cNvSpPr>
            <a:spLocks noGrp="1"/>
          </p:cNvSpPr>
          <p:nvPr>
            <p:ph type="body" sz="half" idx="2"/>
          </p:nvPr>
        </p:nvSpPr>
        <p:spPr>
          <a:xfrm>
            <a:off x="712196" y="1328285"/>
            <a:ext cx="6227619" cy="5393189"/>
          </a:xfrm>
        </p:spPr>
        <p:txBody>
          <a:bodyPr>
            <a:noAutofit/>
          </a:bodyPr>
          <a:lstStyle/>
          <a:p>
            <a:pPr marL="285750" lvl="0" indent="-285750" algn="just" defTabSz="457200">
              <a:lnSpc>
                <a:spcPct val="120000"/>
              </a:lnSpc>
              <a:spcBef>
                <a:spcPct val="20000"/>
              </a:spcBef>
              <a:buFont typeface="Arial" panose="020B0604020202020204" pitchFamily="34" charset="0"/>
              <a:buChar char="•"/>
            </a:pPr>
            <a:r>
              <a:rPr lang="es-PE" sz="2400" dirty="0">
                <a:solidFill>
                  <a:srgbClr val="474747"/>
                </a:solidFill>
                <a:latin typeface="+mj-lt"/>
              </a:rPr>
              <a:t>Los requisitos 121.1130 y 135.1430 exigen que los explotadores garanticen que se suministre un MCM, </a:t>
            </a:r>
            <a:r>
              <a:rPr lang="es-PE" sz="2400" b="1" dirty="0">
                <a:solidFill>
                  <a:srgbClr val="C00000"/>
                </a:solidFill>
                <a:latin typeface="+mj-lt"/>
              </a:rPr>
              <a:t>aceptable para el Estado de matrícula</a:t>
            </a:r>
            <a:r>
              <a:rPr lang="es-PE" sz="2400" dirty="0">
                <a:solidFill>
                  <a:srgbClr val="474747"/>
                </a:solidFill>
                <a:latin typeface="+mj-lt"/>
              </a:rPr>
              <a:t>, para el uso y la orientación del personal operativo y de mantenimiento, según sea el caso.</a:t>
            </a:r>
          </a:p>
          <a:p>
            <a:pPr marL="285750" lvl="0" indent="-285750" algn="just" defTabSz="457200">
              <a:lnSpc>
                <a:spcPct val="120000"/>
              </a:lnSpc>
              <a:spcBef>
                <a:spcPct val="20000"/>
              </a:spcBef>
              <a:buFont typeface="Arial" panose="020B0604020202020204" pitchFamily="34" charset="0"/>
              <a:buChar char="•"/>
            </a:pPr>
            <a:r>
              <a:rPr lang="es-PE" sz="2400" dirty="0">
                <a:solidFill>
                  <a:srgbClr val="474747"/>
                </a:solidFill>
                <a:latin typeface="+mj-lt"/>
              </a:rPr>
              <a:t>El </a:t>
            </a:r>
            <a:r>
              <a:rPr lang="es-PE" sz="2400" b="1" dirty="0">
                <a:solidFill>
                  <a:srgbClr val="C00000"/>
                </a:solidFill>
                <a:latin typeface="+mj-lt"/>
              </a:rPr>
              <a:t>explotador</a:t>
            </a:r>
            <a:r>
              <a:rPr lang="es-PE" sz="2400" dirty="0">
                <a:solidFill>
                  <a:srgbClr val="474747"/>
                </a:solidFill>
                <a:latin typeface="+mj-lt"/>
              </a:rPr>
              <a:t> es responsable del manual y también de garantizar que se </a:t>
            </a:r>
            <a:r>
              <a:rPr lang="es-PE" sz="2400" b="1" dirty="0">
                <a:solidFill>
                  <a:srgbClr val="C00000"/>
                </a:solidFill>
                <a:latin typeface="+mj-lt"/>
              </a:rPr>
              <a:t>enmiende y revise </a:t>
            </a:r>
            <a:r>
              <a:rPr lang="es-PE" sz="2400" dirty="0">
                <a:solidFill>
                  <a:srgbClr val="474747"/>
                </a:solidFill>
                <a:latin typeface="+mj-lt"/>
              </a:rPr>
              <a:t>el manual. Asimismo, debe establecer un sistema de control de revisiones y que se distribuyan copias de las modificaciones entre quienes posean el </a:t>
            </a:r>
            <a:r>
              <a:rPr lang="es-PE" sz="2400" dirty="0" smtClean="0">
                <a:solidFill>
                  <a:srgbClr val="474747"/>
                </a:solidFill>
                <a:latin typeface="+mj-lt"/>
              </a:rPr>
              <a:t>manual.</a:t>
            </a:r>
            <a:endParaRPr lang="es-PE" sz="2400" dirty="0">
              <a:solidFill>
                <a:srgbClr val="474747"/>
              </a:solidFill>
              <a:latin typeface="+mj-lt"/>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t>4</a:t>
            </a:fld>
            <a:endParaRPr lang="en-US" dirty="0"/>
          </a:p>
        </p:txBody>
      </p:sp>
      <p:pic>
        <p:nvPicPr>
          <p:cNvPr id="9" name="Picture 2" descr="F:\Fotos para cursos\123RF\Depositphoptos\content.jpg"/>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t="27121" b="30569"/>
          <a:stretch/>
        </p:blipFill>
        <p:spPr bwMode="auto">
          <a:xfrm rot="19492569">
            <a:off x="7396318" y="2536406"/>
            <a:ext cx="4121413" cy="1743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50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9396"/>
          </a:xfrm>
        </p:spPr>
        <p:txBody>
          <a:bodyPr anchor="t">
            <a:normAutofit/>
          </a:bodyPr>
          <a:lstStyle/>
          <a:p>
            <a:r>
              <a:rPr lang="es-ES" sz="4000" b="1" dirty="0">
                <a:cs typeface="Arial" pitchFamily="34" charset="0"/>
              </a:rPr>
              <a:t>Evaluación del MCM</a:t>
            </a:r>
            <a:endParaRPr lang="es-PE" sz="4000" b="1" dirty="0"/>
          </a:p>
        </p:txBody>
      </p:sp>
      <p:sp>
        <p:nvSpPr>
          <p:cNvPr id="5" name="Slide Number Placeholder 4"/>
          <p:cNvSpPr>
            <a:spLocks noGrp="1"/>
          </p:cNvSpPr>
          <p:nvPr>
            <p:ph type="sldNum" sz="quarter" idx="12"/>
          </p:nvPr>
        </p:nvSpPr>
        <p:spPr/>
        <p:txBody>
          <a:bodyPr/>
          <a:lstStyle/>
          <a:p>
            <a:fld id="{48F63A3B-78C7-47BE-AE5E-E10140E04643}" type="slidenum">
              <a:rPr lang="en-US" smtClean="0"/>
              <a:t>5</a:t>
            </a:fld>
            <a:endParaRPr lang="en-US" dirty="0"/>
          </a:p>
        </p:txBody>
      </p:sp>
      <p:sp>
        <p:nvSpPr>
          <p:cNvPr id="8" name="Rectangle 7"/>
          <p:cNvSpPr/>
          <p:nvPr/>
        </p:nvSpPr>
        <p:spPr>
          <a:xfrm>
            <a:off x="1181823" y="3309410"/>
            <a:ext cx="2131483" cy="876789"/>
          </a:xfrm>
          <a:prstGeom prst="rect">
            <a:avLst/>
          </a:prstGeom>
          <a:solidFill>
            <a:schemeClr val="accent1">
              <a:lumMod val="50000"/>
            </a:scheme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PE" sz="1600" b="1" i="0" u="none" strike="noStrike" kern="0" cap="none" spc="0" normalizeH="0" baseline="0" noProof="0" dirty="0" smtClean="0">
                <a:ln>
                  <a:noFill/>
                </a:ln>
                <a:solidFill>
                  <a:srgbClr val="FFFFFF"/>
                </a:solidFill>
                <a:effectLst/>
                <a:uLnTx/>
                <a:uFillTx/>
                <a:latin typeface="Open Sans"/>
                <a:ea typeface="+mn-ea"/>
                <a:cs typeface="Open Sans"/>
              </a:rPr>
              <a:t>Manual de control de mantenimiento</a:t>
            </a:r>
          </a:p>
        </p:txBody>
      </p:sp>
      <p:cxnSp>
        <p:nvCxnSpPr>
          <p:cNvPr id="10" name="Straight Connector 9"/>
          <p:cNvCxnSpPr/>
          <p:nvPr/>
        </p:nvCxnSpPr>
        <p:spPr bwMode="auto">
          <a:xfrm flipH="1">
            <a:off x="3529206" y="1441955"/>
            <a:ext cx="996950" cy="0"/>
          </a:xfrm>
          <a:prstGeom prst="line">
            <a:avLst/>
          </a:prstGeom>
          <a:noFill/>
          <a:ln w="9525" cap="flat" cmpd="sng" algn="ctr">
            <a:solidFill>
              <a:schemeClr val="accent1">
                <a:lumMod val="50000"/>
              </a:schemeClr>
            </a:solidFill>
            <a:prstDash val="sysDash"/>
          </a:ln>
          <a:effectLst/>
        </p:spPr>
      </p:cxnSp>
      <p:cxnSp>
        <p:nvCxnSpPr>
          <p:cNvPr id="11" name="Straight Connector 10"/>
          <p:cNvCxnSpPr/>
          <p:nvPr/>
        </p:nvCxnSpPr>
        <p:spPr bwMode="auto">
          <a:xfrm flipH="1">
            <a:off x="3529206" y="1441955"/>
            <a:ext cx="0" cy="2012179"/>
          </a:xfrm>
          <a:prstGeom prst="line">
            <a:avLst/>
          </a:prstGeom>
          <a:noFill/>
          <a:ln w="9525" cap="flat" cmpd="sng" algn="ctr">
            <a:solidFill>
              <a:schemeClr val="accent1">
                <a:lumMod val="50000"/>
              </a:schemeClr>
            </a:solidFill>
            <a:prstDash val="sysDash"/>
          </a:ln>
          <a:effectLst/>
        </p:spPr>
      </p:cxnSp>
      <p:cxnSp>
        <p:nvCxnSpPr>
          <p:cNvPr id="12" name="Straight Connector 11"/>
          <p:cNvCxnSpPr/>
          <p:nvPr/>
        </p:nvCxnSpPr>
        <p:spPr bwMode="auto">
          <a:xfrm flipH="1">
            <a:off x="3313306" y="3454134"/>
            <a:ext cx="215900" cy="0"/>
          </a:xfrm>
          <a:prstGeom prst="line">
            <a:avLst/>
          </a:prstGeom>
          <a:noFill/>
          <a:ln w="9525" cap="flat" cmpd="sng" algn="ctr">
            <a:solidFill>
              <a:schemeClr val="accent1">
                <a:lumMod val="50000"/>
              </a:schemeClr>
            </a:solidFill>
            <a:prstDash val="sysDash"/>
          </a:ln>
          <a:effectLst/>
        </p:spPr>
      </p:cxnSp>
      <p:cxnSp>
        <p:nvCxnSpPr>
          <p:cNvPr id="13" name="Straight Connector 12"/>
          <p:cNvCxnSpPr/>
          <p:nvPr/>
        </p:nvCxnSpPr>
        <p:spPr bwMode="auto">
          <a:xfrm flipH="1">
            <a:off x="3313306" y="4045466"/>
            <a:ext cx="215900" cy="0"/>
          </a:xfrm>
          <a:prstGeom prst="line">
            <a:avLst/>
          </a:prstGeom>
          <a:noFill/>
          <a:ln w="9525" cap="flat" cmpd="sng" algn="ctr">
            <a:solidFill>
              <a:schemeClr val="accent1">
                <a:lumMod val="50000"/>
              </a:schemeClr>
            </a:solidFill>
            <a:prstDash val="sysDash"/>
          </a:ln>
          <a:effectLst/>
        </p:spPr>
      </p:cxnSp>
      <p:cxnSp>
        <p:nvCxnSpPr>
          <p:cNvPr id="14" name="Straight Connector 13"/>
          <p:cNvCxnSpPr/>
          <p:nvPr/>
        </p:nvCxnSpPr>
        <p:spPr bwMode="auto">
          <a:xfrm flipH="1">
            <a:off x="3529206" y="4055315"/>
            <a:ext cx="0" cy="2012177"/>
          </a:xfrm>
          <a:prstGeom prst="line">
            <a:avLst/>
          </a:prstGeom>
          <a:noFill/>
          <a:ln w="9525" cap="flat" cmpd="sng" algn="ctr">
            <a:solidFill>
              <a:schemeClr val="accent1">
                <a:lumMod val="50000"/>
              </a:schemeClr>
            </a:solidFill>
            <a:prstDash val="sysDash"/>
          </a:ln>
          <a:effectLst/>
        </p:spPr>
      </p:cxnSp>
      <p:cxnSp>
        <p:nvCxnSpPr>
          <p:cNvPr id="15" name="Straight Connector 14"/>
          <p:cNvCxnSpPr/>
          <p:nvPr/>
        </p:nvCxnSpPr>
        <p:spPr bwMode="auto">
          <a:xfrm flipH="1">
            <a:off x="3529206" y="6067492"/>
            <a:ext cx="996950" cy="0"/>
          </a:xfrm>
          <a:prstGeom prst="line">
            <a:avLst/>
          </a:prstGeom>
          <a:noFill/>
          <a:ln w="9525" cap="flat" cmpd="sng" algn="ctr">
            <a:solidFill>
              <a:schemeClr val="accent1">
                <a:lumMod val="50000"/>
              </a:schemeClr>
            </a:solidFill>
            <a:prstDash val="sysDash"/>
          </a:ln>
          <a:effectLst/>
        </p:spPr>
      </p:cxnSp>
      <p:cxnSp>
        <p:nvCxnSpPr>
          <p:cNvPr id="16" name="Straight Connector 15"/>
          <p:cNvCxnSpPr/>
          <p:nvPr/>
        </p:nvCxnSpPr>
        <p:spPr bwMode="auto">
          <a:xfrm flipH="1">
            <a:off x="3592706" y="2199439"/>
            <a:ext cx="933450" cy="0"/>
          </a:xfrm>
          <a:prstGeom prst="line">
            <a:avLst/>
          </a:prstGeom>
          <a:noFill/>
          <a:ln w="9525" cap="flat" cmpd="sng" algn="ctr">
            <a:solidFill>
              <a:schemeClr val="accent1">
                <a:lumMod val="50000"/>
              </a:schemeClr>
            </a:solidFill>
            <a:prstDash val="sysDash"/>
          </a:ln>
          <a:effectLst/>
        </p:spPr>
      </p:cxnSp>
      <p:cxnSp>
        <p:nvCxnSpPr>
          <p:cNvPr id="17" name="Straight Connector 16"/>
          <p:cNvCxnSpPr/>
          <p:nvPr/>
        </p:nvCxnSpPr>
        <p:spPr bwMode="auto">
          <a:xfrm>
            <a:off x="3592706" y="2199439"/>
            <a:ext cx="0" cy="1326911"/>
          </a:xfrm>
          <a:prstGeom prst="line">
            <a:avLst/>
          </a:prstGeom>
          <a:noFill/>
          <a:ln w="9525" cap="flat" cmpd="sng" algn="ctr">
            <a:solidFill>
              <a:schemeClr val="accent1">
                <a:lumMod val="50000"/>
              </a:schemeClr>
            </a:solidFill>
            <a:prstDash val="sysDash"/>
          </a:ln>
          <a:effectLst/>
        </p:spPr>
      </p:cxnSp>
      <p:cxnSp>
        <p:nvCxnSpPr>
          <p:cNvPr id="18" name="Straight Connector 17"/>
          <p:cNvCxnSpPr/>
          <p:nvPr/>
        </p:nvCxnSpPr>
        <p:spPr bwMode="auto">
          <a:xfrm flipH="1">
            <a:off x="3313306" y="3539480"/>
            <a:ext cx="279400" cy="0"/>
          </a:xfrm>
          <a:prstGeom prst="line">
            <a:avLst/>
          </a:prstGeom>
          <a:noFill/>
          <a:ln w="9525" cap="flat" cmpd="sng" algn="ctr">
            <a:solidFill>
              <a:schemeClr val="accent1">
                <a:lumMod val="50000"/>
              </a:schemeClr>
            </a:solidFill>
            <a:prstDash val="sysDash"/>
          </a:ln>
          <a:effectLst/>
        </p:spPr>
      </p:cxnSp>
      <p:cxnSp>
        <p:nvCxnSpPr>
          <p:cNvPr id="19" name="Straight Connector 18"/>
          <p:cNvCxnSpPr/>
          <p:nvPr/>
        </p:nvCxnSpPr>
        <p:spPr bwMode="auto">
          <a:xfrm flipH="1">
            <a:off x="3313306" y="3966686"/>
            <a:ext cx="279400" cy="0"/>
          </a:xfrm>
          <a:prstGeom prst="line">
            <a:avLst/>
          </a:prstGeom>
          <a:noFill/>
          <a:ln w="9525" cap="flat" cmpd="sng" algn="ctr">
            <a:solidFill>
              <a:schemeClr val="accent1">
                <a:lumMod val="50000"/>
              </a:schemeClr>
            </a:solidFill>
            <a:prstDash val="sysDash"/>
          </a:ln>
          <a:effectLst/>
        </p:spPr>
      </p:cxnSp>
      <p:cxnSp>
        <p:nvCxnSpPr>
          <p:cNvPr id="20" name="Straight Connector 19"/>
          <p:cNvCxnSpPr/>
          <p:nvPr/>
        </p:nvCxnSpPr>
        <p:spPr bwMode="auto">
          <a:xfrm>
            <a:off x="3592706" y="3960121"/>
            <a:ext cx="0" cy="1303661"/>
          </a:xfrm>
          <a:prstGeom prst="line">
            <a:avLst/>
          </a:prstGeom>
          <a:noFill/>
          <a:ln w="9525" cap="flat" cmpd="sng" algn="ctr">
            <a:solidFill>
              <a:schemeClr val="accent1">
                <a:lumMod val="50000"/>
              </a:schemeClr>
            </a:solidFill>
            <a:prstDash val="sysDash"/>
          </a:ln>
          <a:effectLst/>
        </p:spPr>
      </p:cxnSp>
      <p:cxnSp>
        <p:nvCxnSpPr>
          <p:cNvPr id="21" name="Straight Connector 20"/>
          <p:cNvCxnSpPr/>
          <p:nvPr/>
        </p:nvCxnSpPr>
        <p:spPr bwMode="auto">
          <a:xfrm flipH="1">
            <a:off x="3592706" y="5263782"/>
            <a:ext cx="933450" cy="0"/>
          </a:xfrm>
          <a:prstGeom prst="line">
            <a:avLst/>
          </a:prstGeom>
          <a:noFill/>
          <a:ln w="9525" cap="flat" cmpd="sng" algn="ctr">
            <a:solidFill>
              <a:schemeClr val="accent1">
                <a:lumMod val="50000"/>
              </a:schemeClr>
            </a:solidFill>
            <a:prstDash val="sysDash"/>
          </a:ln>
          <a:effectLst/>
        </p:spPr>
      </p:cxnSp>
      <p:cxnSp>
        <p:nvCxnSpPr>
          <p:cNvPr id="22" name="Straight Connector 21"/>
          <p:cNvCxnSpPr/>
          <p:nvPr/>
        </p:nvCxnSpPr>
        <p:spPr bwMode="auto">
          <a:xfrm flipH="1">
            <a:off x="3649856" y="4497623"/>
            <a:ext cx="898716" cy="0"/>
          </a:xfrm>
          <a:prstGeom prst="line">
            <a:avLst/>
          </a:prstGeom>
          <a:noFill/>
          <a:ln w="9525" cap="flat" cmpd="sng" algn="ctr">
            <a:solidFill>
              <a:schemeClr val="accent1">
                <a:lumMod val="50000"/>
              </a:schemeClr>
            </a:solidFill>
            <a:prstDash val="sysDash"/>
          </a:ln>
          <a:effectLst/>
        </p:spPr>
      </p:cxnSp>
      <p:cxnSp>
        <p:nvCxnSpPr>
          <p:cNvPr id="23" name="Straight Connector 22"/>
          <p:cNvCxnSpPr/>
          <p:nvPr/>
        </p:nvCxnSpPr>
        <p:spPr bwMode="auto">
          <a:xfrm flipH="1">
            <a:off x="3672272" y="2984148"/>
            <a:ext cx="876300" cy="0"/>
          </a:xfrm>
          <a:prstGeom prst="line">
            <a:avLst/>
          </a:prstGeom>
          <a:noFill/>
          <a:ln w="9525" cap="flat" cmpd="sng" algn="ctr">
            <a:solidFill>
              <a:schemeClr val="accent1">
                <a:lumMod val="50000"/>
              </a:schemeClr>
            </a:solidFill>
            <a:prstDash val="sysDash"/>
          </a:ln>
          <a:effectLst/>
        </p:spPr>
      </p:cxnSp>
      <p:cxnSp>
        <p:nvCxnSpPr>
          <p:cNvPr id="24" name="Straight Connector 23"/>
          <p:cNvCxnSpPr/>
          <p:nvPr/>
        </p:nvCxnSpPr>
        <p:spPr bwMode="auto">
          <a:xfrm>
            <a:off x="3649856" y="2984148"/>
            <a:ext cx="0" cy="650524"/>
          </a:xfrm>
          <a:prstGeom prst="line">
            <a:avLst/>
          </a:prstGeom>
          <a:noFill/>
          <a:ln w="9525" cap="flat" cmpd="sng" algn="ctr">
            <a:solidFill>
              <a:schemeClr val="accent1">
                <a:lumMod val="50000"/>
              </a:schemeClr>
            </a:solidFill>
            <a:prstDash val="sysDash"/>
          </a:ln>
          <a:effectLst/>
        </p:spPr>
      </p:cxnSp>
      <p:cxnSp>
        <p:nvCxnSpPr>
          <p:cNvPr id="25" name="Straight Connector 24"/>
          <p:cNvCxnSpPr/>
          <p:nvPr/>
        </p:nvCxnSpPr>
        <p:spPr bwMode="auto">
          <a:xfrm flipH="1">
            <a:off x="3313306" y="3631390"/>
            <a:ext cx="336550" cy="0"/>
          </a:xfrm>
          <a:prstGeom prst="line">
            <a:avLst/>
          </a:prstGeom>
          <a:noFill/>
          <a:ln w="9525" cap="flat" cmpd="sng" algn="ctr">
            <a:solidFill>
              <a:schemeClr val="accent1">
                <a:lumMod val="50000"/>
              </a:schemeClr>
            </a:solidFill>
            <a:prstDash val="sysDash"/>
          </a:ln>
          <a:effectLst/>
        </p:spPr>
      </p:cxnSp>
      <p:cxnSp>
        <p:nvCxnSpPr>
          <p:cNvPr id="26" name="Straight Connector 25"/>
          <p:cNvCxnSpPr/>
          <p:nvPr/>
        </p:nvCxnSpPr>
        <p:spPr bwMode="auto">
          <a:xfrm flipH="1">
            <a:off x="3313306" y="3868211"/>
            <a:ext cx="336550" cy="0"/>
          </a:xfrm>
          <a:prstGeom prst="line">
            <a:avLst/>
          </a:prstGeom>
          <a:noFill/>
          <a:ln w="9525" cap="flat" cmpd="sng" algn="ctr">
            <a:solidFill>
              <a:schemeClr val="accent1">
                <a:lumMod val="50000"/>
              </a:schemeClr>
            </a:solidFill>
            <a:prstDash val="sysDash"/>
          </a:ln>
          <a:effectLst/>
        </p:spPr>
      </p:cxnSp>
      <p:cxnSp>
        <p:nvCxnSpPr>
          <p:cNvPr id="27" name="Straight Connector 26"/>
          <p:cNvCxnSpPr/>
          <p:nvPr/>
        </p:nvCxnSpPr>
        <p:spPr bwMode="auto">
          <a:xfrm>
            <a:off x="3649856" y="3874776"/>
            <a:ext cx="0" cy="622847"/>
          </a:xfrm>
          <a:prstGeom prst="line">
            <a:avLst/>
          </a:prstGeom>
          <a:noFill/>
          <a:ln w="9525" cap="flat" cmpd="sng" algn="ctr">
            <a:solidFill>
              <a:schemeClr val="accent1">
                <a:lumMod val="50000"/>
              </a:schemeClr>
            </a:solidFill>
            <a:prstDash val="sysDash"/>
          </a:ln>
          <a:effectLst/>
        </p:spPr>
      </p:cxnSp>
      <p:sp>
        <p:nvSpPr>
          <p:cNvPr id="28" name="Rectangle 27"/>
          <p:cNvSpPr/>
          <p:nvPr/>
        </p:nvSpPr>
        <p:spPr>
          <a:xfrm>
            <a:off x="3933287" y="1105694"/>
            <a:ext cx="7826322" cy="62641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9525" cap="flat" cmpd="sng" algn="ctr">
            <a:no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s-PE" sz="2000" b="0" i="0" u="none" strike="noStrike" kern="0" cap="none" spc="0" normalizeH="0" baseline="0" noProof="0" dirty="0" smtClean="0">
                <a:ln>
                  <a:noFill/>
                </a:ln>
                <a:solidFill>
                  <a:srgbClr val="FFFFFF"/>
                </a:solidFill>
                <a:effectLst/>
                <a:uLnTx/>
                <a:uFillTx/>
                <a:latin typeface="Open Sans"/>
                <a:ea typeface="+mn-ea"/>
                <a:cs typeface="Open Sans"/>
              </a:rPr>
              <a:t>La estructura de la organización</a:t>
            </a:r>
          </a:p>
        </p:txBody>
      </p:sp>
      <p:sp>
        <p:nvSpPr>
          <p:cNvPr id="29" name="Rectangle 28"/>
          <p:cNvSpPr/>
          <p:nvPr/>
        </p:nvSpPr>
        <p:spPr>
          <a:xfrm>
            <a:off x="3933287" y="1886232"/>
            <a:ext cx="7826322" cy="62641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9525" cap="flat" cmpd="sng" algn="ctr">
            <a:no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s-PE" sz="2000" b="0" i="0" u="none" strike="noStrike" kern="0" cap="none" spc="0" normalizeH="0" baseline="0" noProof="0" dirty="0" smtClean="0">
                <a:ln>
                  <a:noFill/>
                </a:ln>
                <a:solidFill>
                  <a:srgbClr val="FFFFFF"/>
                </a:solidFill>
                <a:effectLst/>
                <a:uLnTx/>
                <a:uFillTx/>
                <a:latin typeface="Open Sans"/>
                <a:ea typeface="+mn-ea"/>
                <a:cs typeface="Open Sans"/>
              </a:rPr>
              <a:t>Funciones y responsabilidades del personal directivo y operacional</a:t>
            </a:r>
          </a:p>
        </p:txBody>
      </p:sp>
      <p:sp>
        <p:nvSpPr>
          <p:cNvPr id="30" name="Rectangle 29"/>
          <p:cNvSpPr/>
          <p:nvPr/>
        </p:nvSpPr>
        <p:spPr>
          <a:xfrm>
            <a:off x="3933287" y="2670941"/>
            <a:ext cx="7826322" cy="62641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9525" cap="flat" cmpd="sng" algn="ctr">
            <a:no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s-PE" sz="2000" b="0" i="0" u="none" strike="noStrike" kern="0" cap="none" spc="0" normalizeH="0" baseline="0" noProof="0" dirty="0" smtClean="0">
                <a:ln>
                  <a:noFill/>
                </a:ln>
                <a:solidFill>
                  <a:srgbClr val="FFFFFF"/>
                </a:solidFill>
                <a:effectLst/>
                <a:uLnTx/>
                <a:uFillTx/>
                <a:latin typeface="Open Sans"/>
                <a:ea typeface="+mn-ea"/>
                <a:cs typeface="Open Sans"/>
              </a:rPr>
              <a:t>Los procedimientos que deben cumplirse para toda actividad que realiza el personal del solicitante de un AOC</a:t>
            </a:r>
          </a:p>
        </p:txBody>
      </p:sp>
      <p:sp>
        <p:nvSpPr>
          <p:cNvPr id="31" name="Rectangle 30"/>
          <p:cNvSpPr/>
          <p:nvPr/>
        </p:nvSpPr>
        <p:spPr>
          <a:xfrm>
            <a:off x="3933287" y="4184416"/>
            <a:ext cx="7826322" cy="62641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9525" cap="flat" cmpd="sng" algn="ctr">
            <a:no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s-PE" sz="2000" b="0" i="0" u="none" strike="noStrike" kern="0" cap="none" spc="0" normalizeH="0" baseline="0" noProof="0" dirty="0" smtClean="0">
                <a:ln>
                  <a:noFill/>
                </a:ln>
                <a:solidFill>
                  <a:srgbClr val="FFFFFF"/>
                </a:solidFill>
                <a:effectLst/>
                <a:uLnTx/>
                <a:uFillTx/>
                <a:latin typeface="Open Sans"/>
                <a:ea typeface="+mn-ea"/>
                <a:cs typeface="Open Sans"/>
              </a:rPr>
              <a:t>El sistema de registros de la aeronavegabilidad continua</a:t>
            </a:r>
          </a:p>
        </p:txBody>
      </p:sp>
      <p:sp>
        <p:nvSpPr>
          <p:cNvPr id="32" name="Rectangle 31"/>
          <p:cNvSpPr/>
          <p:nvPr/>
        </p:nvSpPr>
        <p:spPr>
          <a:xfrm>
            <a:off x="3933287" y="4950575"/>
            <a:ext cx="7826322" cy="62641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9525" cap="flat" cmpd="sng" algn="ctr">
            <a:no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s-PE" sz="2000" b="0" i="0" u="none" strike="noStrike" kern="0" cap="none" spc="0" normalizeH="0" baseline="0" noProof="0" dirty="0" smtClean="0">
                <a:ln>
                  <a:noFill/>
                </a:ln>
                <a:solidFill>
                  <a:srgbClr val="FFFFFF"/>
                </a:solidFill>
                <a:effectLst/>
                <a:uLnTx/>
                <a:uFillTx/>
                <a:latin typeface="Open Sans"/>
                <a:ea typeface="+mn-ea"/>
                <a:cs typeface="Open Sans"/>
              </a:rPr>
              <a:t>Sistema de vigilancia continua del programa de mantenimiento</a:t>
            </a:r>
          </a:p>
        </p:txBody>
      </p:sp>
      <p:sp>
        <p:nvSpPr>
          <p:cNvPr id="33" name="Rectangle 32"/>
          <p:cNvSpPr/>
          <p:nvPr/>
        </p:nvSpPr>
        <p:spPr>
          <a:xfrm>
            <a:off x="3933287" y="5708763"/>
            <a:ext cx="7826322" cy="62641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9525" cap="flat" cmpd="sng" algn="ctr">
            <a:no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s-PE" sz="2000" b="0" i="0" u="none" strike="noStrike" kern="0" cap="none" spc="0" normalizeH="0" baseline="0" noProof="0" dirty="0" smtClean="0">
                <a:ln>
                  <a:noFill/>
                </a:ln>
                <a:solidFill>
                  <a:srgbClr val="FFFFFF"/>
                </a:solidFill>
                <a:effectLst/>
                <a:uLnTx/>
                <a:uFillTx/>
                <a:latin typeface="Open Sans"/>
                <a:ea typeface="+mn-ea"/>
                <a:cs typeface="Open Sans"/>
              </a:rPr>
              <a:t>Los procedimientos para el establecimiento y control de la competencia del personal </a:t>
            </a:r>
          </a:p>
        </p:txBody>
      </p:sp>
      <p:sp>
        <p:nvSpPr>
          <p:cNvPr id="34" name="Rectangle 33"/>
          <p:cNvSpPr/>
          <p:nvPr/>
        </p:nvSpPr>
        <p:spPr>
          <a:xfrm>
            <a:off x="3933287" y="3436637"/>
            <a:ext cx="7826322" cy="62641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9525" cap="flat" cmpd="sng" algn="ctr">
            <a:no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s-PE" sz="2000" b="0" i="0" u="none" strike="noStrike" kern="0" cap="none" spc="0" normalizeH="0" baseline="0" noProof="0" dirty="0" smtClean="0">
                <a:ln>
                  <a:noFill/>
                </a:ln>
                <a:solidFill>
                  <a:srgbClr val="FFFFFF"/>
                </a:solidFill>
                <a:effectLst/>
                <a:uLnTx/>
                <a:uFillTx/>
                <a:latin typeface="Open Sans"/>
                <a:ea typeface="+mn-ea"/>
                <a:cs typeface="Open Sans"/>
              </a:rPr>
              <a:t>El sistema de </a:t>
            </a:r>
            <a:r>
              <a:rPr kumimoji="0" lang="es-PE" sz="2000" b="1" i="0" u="none" strike="noStrike" kern="0" cap="none" spc="0" normalizeH="0" baseline="0" noProof="0" dirty="0" smtClean="0">
                <a:ln>
                  <a:noFill/>
                </a:ln>
                <a:solidFill>
                  <a:srgbClr val="FFFF00"/>
                </a:solidFill>
                <a:effectLst/>
                <a:uLnTx/>
                <a:uFillTx/>
                <a:latin typeface="Open Sans"/>
                <a:ea typeface="+mn-ea"/>
                <a:cs typeface="Open Sans"/>
              </a:rPr>
              <a:t>gestión de la aeronavegabilidad continua</a:t>
            </a:r>
          </a:p>
        </p:txBody>
      </p:sp>
      <p:cxnSp>
        <p:nvCxnSpPr>
          <p:cNvPr id="35" name="Straight Connector 34"/>
          <p:cNvCxnSpPr>
            <a:stCxn id="34" idx="1"/>
            <a:endCxn id="8" idx="3"/>
          </p:cNvCxnSpPr>
          <p:nvPr/>
        </p:nvCxnSpPr>
        <p:spPr bwMode="auto">
          <a:xfrm flipH="1" flipV="1">
            <a:off x="3313306" y="3747805"/>
            <a:ext cx="619981" cy="2040"/>
          </a:xfrm>
          <a:prstGeom prst="line">
            <a:avLst/>
          </a:prstGeom>
          <a:noFill/>
          <a:ln w="9525" cap="flat" cmpd="sng" algn="ctr">
            <a:solidFill>
              <a:schemeClr val="accent1">
                <a:lumMod val="50000"/>
              </a:schemeClr>
            </a:solidFill>
            <a:prstDash val="sysDash"/>
          </a:ln>
          <a:effectLst/>
        </p:spPr>
      </p:cxnSp>
    </p:spTree>
    <p:extLst>
      <p:ext uri="{BB962C8B-B14F-4D97-AF65-F5344CB8AC3E}">
        <p14:creationId xmlns:p14="http://schemas.microsoft.com/office/powerpoint/2010/main" val="268598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0-#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0-#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0-#ppt_w/2"/>
                                          </p:val>
                                        </p:tav>
                                        <p:tav tm="100000">
                                          <p:val>
                                            <p:strVal val="#ppt_x"/>
                                          </p:val>
                                        </p:tav>
                                      </p:tavLst>
                                    </p:anim>
                                    <p:anim calcmode="lin" valueType="num">
                                      <p:cBhvr additive="base">
                                        <p:cTn id="30" dur="500" fill="hold"/>
                                        <p:tgtEl>
                                          <p:spTgt spid="14"/>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0-#ppt_w/2"/>
                                          </p:val>
                                        </p:tav>
                                        <p:tav tm="100000">
                                          <p:val>
                                            <p:strVal val="#ppt_x"/>
                                          </p:val>
                                        </p:tav>
                                      </p:tavLst>
                                    </p:anim>
                                    <p:anim calcmode="lin" valueType="num">
                                      <p:cBhvr additive="base">
                                        <p:cTn id="34" dur="500" fill="hold"/>
                                        <p:tgtEl>
                                          <p:spTgt spid="15"/>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0-#ppt_w/2"/>
                                          </p:val>
                                        </p:tav>
                                        <p:tav tm="100000">
                                          <p:val>
                                            <p:strVal val="#ppt_x"/>
                                          </p:val>
                                        </p:tav>
                                      </p:tavLst>
                                    </p:anim>
                                    <p:anim calcmode="lin" valueType="num">
                                      <p:cBhvr additive="base">
                                        <p:cTn id="38" dur="500" fill="hold"/>
                                        <p:tgtEl>
                                          <p:spTgt spid="16"/>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0-#ppt_w/2"/>
                                          </p:val>
                                        </p:tav>
                                        <p:tav tm="100000">
                                          <p:val>
                                            <p:strVal val="#ppt_x"/>
                                          </p:val>
                                        </p:tav>
                                      </p:tavLst>
                                    </p:anim>
                                    <p:anim calcmode="lin" valueType="num">
                                      <p:cBhvr additive="base">
                                        <p:cTn id="42" dur="500" fill="hold"/>
                                        <p:tgtEl>
                                          <p:spTgt spid="17"/>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0-#ppt_w/2"/>
                                          </p:val>
                                        </p:tav>
                                        <p:tav tm="100000">
                                          <p:val>
                                            <p:strVal val="#ppt_x"/>
                                          </p:val>
                                        </p:tav>
                                      </p:tavLst>
                                    </p:anim>
                                    <p:anim calcmode="lin" valueType="num">
                                      <p:cBhvr additive="base">
                                        <p:cTn id="46" dur="500" fill="hold"/>
                                        <p:tgtEl>
                                          <p:spTgt spid="18"/>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0-#ppt_w/2"/>
                                          </p:val>
                                        </p:tav>
                                        <p:tav tm="100000">
                                          <p:val>
                                            <p:strVal val="#ppt_x"/>
                                          </p:val>
                                        </p:tav>
                                      </p:tavLst>
                                    </p:anim>
                                    <p:anim calcmode="lin" valueType="num">
                                      <p:cBhvr additive="base">
                                        <p:cTn id="50" dur="500" fill="hold"/>
                                        <p:tgtEl>
                                          <p:spTgt spid="19"/>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0-#ppt_w/2"/>
                                          </p:val>
                                        </p:tav>
                                        <p:tav tm="100000">
                                          <p:val>
                                            <p:strVal val="#ppt_x"/>
                                          </p:val>
                                        </p:tav>
                                      </p:tavLst>
                                    </p:anim>
                                    <p:anim calcmode="lin" valueType="num">
                                      <p:cBhvr additive="base">
                                        <p:cTn id="54" dur="500" fill="hold"/>
                                        <p:tgtEl>
                                          <p:spTgt spid="20"/>
                                        </p:tgtEl>
                                        <p:attrNameLst>
                                          <p:attrName>ppt_y</p:attrName>
                                        </p:attrNameLst>
                                      </p:cBhvr>
                                      <p:tavLst>
                                        <p:tav tm="0">
                                          <p:val>
                                            <p:strVal val="#ppt_y"/>
                                          </p:val>
                                        </p:tav>
                                        <p:tav tm="100000">
                                          <p:val>
                                            <p:strVal val="#ppt_y"/>
                                          </p:val>
                                        </p:tav>
                                      </p:tavLst>
                                    </p:anim>
                                  </p:childTnLst>
                                </p:cTn>
                              </p:par>
                              <p:par>
                                <p:cTn id="55" presetID="2" presetClass="entr" presetSubtype="8" fill="hold"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0-#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par>
                                <p:cTn id="59" presetID="2" presetClass="entr" presetSubtype="8"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500" fill="hold"/>
                                        <p:tgtEl>
                                          <p:spTgt spid="22"/>
                                        </p:tgtEl>
                                        <p:attrNameLst>
                                          <p:attrName>ppt_x</p:attrName>
                                        </p:attrNameLst>
                                      </p:cBhvr>
                                      <p:tavLst>
                                        <p:tav tm="0">
                                          <p:val>
                                            <p:strVal val="0-#ppt_w/2"/>
                                          </p:val>
                                        </p:tav>
                                        <p:tav tm="100000">
                                          <p:val>
                                            <p:strVal val="#ppt_x"/>
                                          </p:val>
                                        </p:tav>
                                      </p:tavLst>
                                    </p:anim>
                                    <p:anim calcmode="lin" valueType="num">
                                      <p:cBhvr additive="base">
                                        <p:cTn id="62" dur="500" fill="hold"/>
                                        <p:tgtEl>
                                          <p:spTgt spid="22"/>
                                        </p:tgtEl>
                                        <p:attrNameLst>
                                          <p:attrName>ppt_y</p:attrName>
                                        </p:attrNameLst>
                                      </p:cBhvr>
                                      <p:tavLst>
                                        <p:tav tm="0">
                                          <p:val>
                                            <p:strVal val="#ppt_y"/>
                                          </p:val>
                                        </p:tav>
                                        <p:tav tm="100000">
                                          <p:val>
                                            <p:strVal val="#ppt_y"/>
                                          </p:val>
                                        </p:tav>
                                      </p:tavLst>
                                    </p:anim>
                                  </p:childTnLst>
                                </p:cTn>
                              </p:par>
                              <p:par>
                                <p:cTn id="63" presetID="2" presetClass="entr" presetSubtype="8" fill="hold" nodeType="with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500" fill="hold"/>
                                        <p:tgtEl>
                                          <p:spTgt spid="23"/>
                                        </p:tgtEl>
                                        <p:attrNameLst>
                                          <p:attrName>ppt_x</p:attrName>
                                        </p:attrNameLst>
                                      </p:cBhvr>
                                      <p:tavLst>
                                        <p:tav tm="0">
                                          <p:val>
                                            <p:strVal val="0-#ppt_w/2"/>
                                          </p:val>
                                        </p:tav>
                                        <p:tav tm="100000">
                                          <p:val>
                                            <p:strVal val="#ppt_x"/>
                                          </p:val>
                                        </p:tav>
                                      </p:tavLst>
                                    </p:anim>
                                    <p:anim calcmode="lin" valueType="num">
                                      <p:cBhvr additive="base">
                                        <p:cTn id="66" dur="500" fill="hold"/>
                                        <p:tgtEl>
                                          <p:spTgt spid="23"/>
                                        </p:tgtEl>
                                        <p:attrNameLst>
                                          <p:attrName>ppt_y</p:attrName>
                                        </p:attrNameLst>
                                      </p:cBhvr>
                                      <p:tavLst>
                                        <p:tav tm="0">
                                          <p:val>
                                            <p:strVal val="#ppt_y"/>
                                          </p:val>
                                        </p:tav>
                                        <p:tav tm="100000">
                                          <p:val>
                                            <p:strVal val="#ppt_y"/>
                                          </p:val>
                                        </p:tav>
                                      </p:tavLst>
                                    </p:anim>
                                  </p:childTnLst>
                                </p:cTn>
                              </p:par>
                              <p:par>
                                <p:cTn id="67" presetID="2" presetClass="entr" presetSubtype="8" fill="hold" nodeType="with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additive="base">
                                        <p:cTn id="69" dur="500" fill="hold"/>
                                        <p:tgtEl>
                                          <p:spTgt spid="24"/>
                                        </p:tgtEl>
                                        <p:attrNameLst>
                                          <p:attrName>ppt_x</p:attrName>
                                        </p:attrNameLst>
                                      </p:cBhvr>
                                      <p:tavLst>
                                        <p:tav tm="0">
                                          <p:val>
                                            <p:strVal val="0-#ppt_w/2"/>
                                          </p:val>
                                        </p:tav>
                                        <p:tav tm="100000">
                                          <p:val>
                                            <p:strVal val="#ppt_x"/>
                                          </p:val>
                                        </p:tav>
                                      </p:tavLst>
                                    </p:anim>
                                    <p:anim calcmode="lin" valueType="num">
                                      <p:cBhvr additive="base">
                                        <p:cTn id="70" dur="500" fill="hold"/>
                                        <p:tgtEl>
                                          <p:spTgt spid="24"/>
                                        </p:tgtEl>
                                        <p:attrNameLst>
                                          <p:attrName>ppt_y</p:attrName>
                                        </p:attrNameLst>
                                      </p:cBhvr>
                                      <p:tavLst>
                                        <p:tav tm="0">
                                          <p:val>
                                            <p:strVal val="#ppt_y"/>
                                          </p:val>
                                        </p:tav>
                                        <p:tav tm="100000">
                                          <p:val>
                                            <p:strVal val="#ppt_y"/>
                                          </p:val>
                                        </p:tav>
                                      </p:tavLst>
                                    </p:anim>
                                  </p:childTnLst>
                                </p:cTn>
                              </p:par>
                              <p:par>
                                <p:cTn id="71" presetID="2" presetClass="entr" presetSubtype="8" fill="hold" nodeType="with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additive="base">
                                        <p:cTn id="73" dur="500" fill="hold"/>
                                        <p:tgtEl>
                                          <p:spTgt spid="25"/>
                                        </p:tgtEl>
                                        <p:attrNameLst>
                                          <p:attrName>ppt_x</p:attrName>
                                        </p:attrNameLst>
                                      </p:cBhvr>
                                      <p:tavLst>
                                        <p:tav tm="0">
                                          <p:val>
                                            <p:strVal val="0-#ppt_w/2"/>
                                          </p:val>
                                        </p:tav>
                                        <p:tav tm="100000">
                                          <p:val>
                                            <p:strVal val="#ppt_x"/>
                                          </p:val>
                                        </p:tav>
                                      </p:tavLst>
                                    </p:anim>
                                    <p:anim calcmode="lin" valueType="num">
                                      <p:cBhvr additive="base">
                                        <p:cTn id="74" dur="500" fill="hold"/>
                                        <p:tgtEl>
                                          <p:spTgt spid="25"/>
                                        </p:tgtEl>
                                        <p:attrNameLst>
                                          <p:attrName>ppt_y</p:attrName>
                                        </p:attrNameLst>
                                      </p:cBhvr>
                                      <p:tavLst>
                                        <p:tav tm="0">
                                          <p:val>
                                            <p:strVal val="#ppt_y"/>
                                          </p:val>
                                        </p:tav>
                                        <p:tav tm="100000">
                                          <p:val>
                                            <p:strVal val="#ppt_y"/>
                                          </p:val>
                                        </p:tav>
                                      </p:tavLst>
                                    </p:anim>
                                  </p:childTnLst>
                                </p:cTn>
                              </p:par>
                              <p:par>
                                <p:cTn id="75" presetID="2" presetClass="entr" presetSubtype="8" fill="hold" nodeType="with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additive="base">
                                        <p:cTn id="77" dur="500" fill="hold"/>
                                        <p:tgtEl>
                                          <p:spTgt spid="26"/>
                                        </p:tgtEl>
                                        <p:attrNameLst>
                                          <p:attrName>ppt_x</p:attrName>
                                        </p:attrNameLst>
                                      </p:cBhvr>
                                      <p:tavLst>
                                        <p:tav tm="0">
                                          <p:val>
                                            <p:strVal val="0-#ppt_w/2"/>
                                          </p:val>
                                        </p:tav>
                                        <p:tav tm="100000">
                                          <p:val>
                                            <p:strVal val="#ppt_x"/>
                                          </p:val>
                                        </p:tav>
                                      </p:tavLst>
                                    </p:anim>
                                    <p:anim calcmode="lin" valueType="num">
                                      <p:cBhvr additive="base">
                                        <p:cTn id="78" dur="500" fill="hold"/>
                                        <p:tgtEl>
                                          <p:spTgt spid="26"/>
                                        </p:tgtEl>
                                        <p:attrNameLst>
                                          <p:attrName>ppt_y</p:attrName>
                                        </p:attrNameLst>
                                      </p:cBhvr>
                                      <p:tavLst>
                                        <p:tav tm="0">
                                          <p:val>
                                            <p:strVal val="#ppt_y"/>
                                          </p:val>
                                        </p:tav>
                                        <p:tav tm="100000">
                                          <p:val>
                                            <p:strVal val="#ppt_y"/>
                                          </p:val>
                                        </p:tav>
                                      </p:tavLst>
                                    </p:anim>
                                  </p:childTnLst>
                                </p:cTn>
                              </p:par>
                              <p:par>
                                <p:cTn id="79" presetID="2" presetClass="entr" presetSubtype="8" fill="hold"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additive="base">
                                        <p:cTn id="81" dur="500" fill="hold"/>
                                        <p:tgtEl>
                                          <p:spTgt spid="27"/>
                                        </p:tgtEl>
                                        <p:attrNameLst>
                                          <p:attrName>ppt_x</p:attrName>
                                        </p:attrNameLst>
                                      </p:cBhvr>
                                      <p:tavLst>
                                        <p:tav tm="0">
                                          <p:val>
                                            <p:strVal val="0-#ppt_w/2"/>
                                          </p:val>
                                        </p:tav>
                                        <p:tav tm="100000">
                                          <p:val>
                                            <p:strVal val="#ppt_x"/>
                                          </p:val>
                                        </p:tav>
                                      </p:tavLst>
                                    </p:anim>
                                    <p:anim calcmode="lin" valueType="num">
                                      <p:cBhvr additive="base">
                                        <p:cTn id="82" dur="500" fill="hold"/>
                                        <p:tgtEl>
                                          <p:spTgt spid="27"/>
                                        </p:tgtEl>
                                        <p:attrNameLst>
                                          <p:attrName>ppt_y</p:attrName>
                                        </p:attrNameLst>
                                      </p:cBhvr>
                                      <p:tavLst>
                                        <p:tav tm="0">
                                          <p:val>
                                            <p:strVal val="#ppt_y"/>
                                          </p:val>
                                        </p:tav>
                                        <p:tav tm="100000">
                                          <p:val>
                                            <p:strVal val="#ppt_y"/>
                                          </p:val>
                                        </p:tav>
                                      </p:tavLst>
                                    </p:anim>
                                  </p:childTnLst>
                                </p:cTn>
                              </p:par>
                              <p:par>
                                <p:cTn id="83" presetID="2" presetClass="entr" presetSubtype="8" fill="hold" grpId="0" nodeType="withEffect">
                                  <p:stCondLst>
                                    <p:cond delay="0"/>
                                  </p:stCondLst>
                                  <p:childTnLst>
                                    <p:set>
                                      <p:cBhvr>
                                        <p:cTn id="84" dur="1" fill="hold">
                                          <p:stCondLst>
                                            <p:cond delay="0"/>
                                          </p:stCondLst>
                                        </p:cTn>
                                        <p:tgtEl>
                                          <p:spTgt spid="28"/>
                                        </p:tgtEl>
                                        <p:attrNameLst>
                                          <p:attrName>style.visibility</p:attrName>
                                        </p:attrNameLst>
                                      </p:cBhvr>
                                      <p:to>
                                        <p:strVal val="visible"/>
                                      </p:to>
                                    </p:set>
                                    <p:anim calcmode="lin" valueType="num">
                                      <p:cBhvr additive="base">
                                        <p:cTn id="85" dur="500" fill="hold"/>
                                        <p:tgtEl>
                                          <p:spTgt spid="28"/>
                                        </p:tgtEl>
                                        <p:attrNameLst>
                                          <p:attrName>ppt_x</p:attrName>
                                        </p:attrNameLst>
                                      </p:cBhvr>
                                      <p:tavLst>
                                        <p:tav tm="0">
                                          <p:val>
                                            <p:strVal val="0-#ppt_w/2"/>
                                          </p:val>
                                        </p:tav>
                                        <p:tav tm="100000">
                                          <p:val>
                                            <p:strVal val="#ppt_x"/>
                                          </p:val>
                                        </p:tav>
                                      </p:tavLst>
                                    </p:anim>
                                    <p:anim calcmode="lin" valueType="num">
                                      <p:cBhvr additive="base">
                                        <p:cTn id="86" dur="500" fill="hold"/>
                                        <p:tgtEl>
                                          <p:spTgt spid="28"/>
                                        </p:tgtEl>
                                        <p:attrNameLst>
                                          <p:attrName>ppt_y</p:attrName>
                                        </p:attrNameLst>
                                      </p:cBhvr>
                                      <p:tavLst>
                                        <p:tav tm="0">
                                          <p:val>
                                            <p:strVal val="#ppt_y"/>
                                          </p:val>
                                        </p:tav>
                                        <p:tav tm="100000">
                                          <p:val>
                                            <p:strVal val="#ppt_y"/>
                                          </p:val>
                                        </p:tav>
                                      </p:tavLst>
                                    </p:anim>
                                  </p:childTnLst>
                                </p:cTn>
                              </p:par>
                              <p:par>
                                <p:cTn id="87" presetID="2" presetClass="entr" presetSubtype="8" fill="hold" grpId="0" nodeType="withEffect">
                                  <p:stCondLst>
                                    <p:cond delay="0"/>
                                  </p:stCondLst>
                                  <p:childTnLst>
                                    <p:set>
                                      <p:cBhvr>
                                        <p:cTn id="88" dur="1" fill="hold">
                                          <p:stCondLst>
                                            <p:cond delay="0"/>
                                          </p:stCondLst>
                                        </p:cTn>
                                        <p:tgtEl>
                                          <p:spTgt spid="29"/>
                                        </p:tgtEl>
                                        <p:attrNameLst>
                                          <p:attrName>style.visibility</p:attrName>
                                        </p:attrNameLst>
                                      </p:cBhvr>
                                      <p:to>
                                        <p:strVal val="visible"/>
                                      </p:to>
                                    </p:set>
                                    <p:anim calcmode="lin" valueType="num">
                                      <p:cBhvr additive="base">
                                        <p:cTn id="89" dur="500" fill="hold"/>
                                        <p:tgtEl>
                                          <p:spTgt spid="29"/>
                                        </p:tgtEl>
                                        <p:attrNameLst>
                                          <p:attrName>ppt_x</p:attrName>
                                        </p:attrNameLst>
                                      </p:cBhvr>
                                      <p:tavLst>
                                        <p:tav tm="0">
                                          <p:val>
                                            <p:strVal val="0-#ppt_w/2"/>
                                          </p:val>
                                        </p:tav>
                                        <p:tav tm="100000">
                                          <p:val>
                                            <p:strVal val="#ppt_x"/>
                                          </p:val>
                                        </p:tav>
                                      </p:tavLst>
                                    </p:anim>
                                    <p:anim calcmode="lin" valueType="num">
                                      <p:cBhvr additive="base">
                                        <p:cTn id="90" dur="500" fill="hold"/>
                                        <p:tgtEl>
                                          <p:spTgt spid="29"/>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30"/>
                                        </p:tgtEl>
                                        <p:attrNameLst>
                                          <p:attrName>style.visibility</p:attrName>
                                        </p:attrNameLst>
                                      </p:cBhvr>
                                      <p:to>
                                        <p:strVal val="visible"/>
                                      </p:to>
                                    </p:set>
                                    <p:anim calcmode="lin" valueType="num">
                                      <p:cBhvr additive="base">
                                        <p:cTn id="93" dur="500" fill="hold"/>
                                        <p:tgtEl>
                                          <p:spTgt spid="30"/>
                                        </p:tgtEl>
                                        <p:attrNameLst>
                                          <p:attrName>ppt_x</p:attrName>
                                        </p:attrNameLst>
                                      </p:cBhvr>
                                      <p:tavLst>
                                        <p:tav tm="0">
                                          <p:val>
                                            <p:strVal val="0-#ppt_w/2"/>
                                          </p:val>
                                        </p:tav>
                                        <p:tav tm="100000">
                                          <p:val>
                                            <p:strVal val="#ppt_x"/>
                                          </p:val>
                                        </p:tav>
                                      </p:tavLst>
                                    </p:anim>
                                    <p:anim calcmode="lin" valueType="num">
                                      <p:cBhvr additive="base">
                                        <p:cTn id="94" dur="500" fill="hold"/>
                                        <p:tgtEl>
                                          <p:spTgt spid="30"/>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additive="base">
                                        <p:cTn id="97" dur="500" fill="hold"/>
                                        <p:tgtEl>
                                          <p:spTgt spid="31"/>
                                        </p:tgtEl>
                                        <p:attrNameLst>
                                          <p:attrName>ppt_x</p:attrName>
                                        </p:attrNameLst>
                                      </p:cBhvr>
                                      <p:tavLst>
                                        <p:tav tm="0">
                                          <p:val>
                                            <p:strVal val="0-#ppt_w/2"/>
                                          </p:val>
                                        </p:tav>
                                        <p:tav tm="100000">
                                          <p:val>
                                            <p:strVal val="#ppt_x"/>
                                          </p:val>
                                        </p:tav>
                                      </p:tavLst>
                                    </p:anim>
                                    <p:anim calcmode="lin" valueType="num">
                                      <p:cBhvr additive="base">
                                        <p:cTn id="98" dur="500" fill="hold"/>
                                        <p:tgtEl>
                                          <p:spTgt spid="31"/>
                                        </p:tgtEl>
                                        <p:attrNameLst>
                                          <p:attrName>ppt_y</p:attrName>
                                        </p:attrNameLst>
                                      </p:cBhvr>
                                      <p:tavLst>
                                        <p:tav tm="0">
                                          <p:val>
                                            <p:strVal val="#ppt_y"/>
                                          </p:val>
                                        </p:tav>
                                        <p:tav tm="100000">
                                          <p:val>
                                            <p:strVal val="#ppt_y"/>
                                          </p:val>
                                        </p:tav>
                                      </p:tavLst>
                                    </p:anim>
                                  </p:childTnLst>
                                </p:cTn>
                              </p:par>
                              <p:par>
                                <p:cTn id="99" presetID="2" presetClass="entr" presetSubtype="8" fill="hold" grpId="0" nodeType="withEffect">
                                  <p:stCondLst>
                                    <p:cond delay="0"/>
                                  </p:stCondLst>
                                  <p:childTnLst>
                                    <p:set>
                                      <p:cBhvr>
                                        <p:cTn id="100" dur="1" fill="hold">
                                          <p:stCondLst>
                                            <p:cond delay="0"/>
                                          </p:stCondLst>
                                        </p:cTn>
                                        <p:tgtEl>
                                          <p:spTgt spid="32"/>
                                        </p:tgtEl>
                                        <p:attrNameLst>
                                          <p:attrName>style.visibility</p:attrName>
                                        </p:attrNameLst>
                                      </p:cBhvr>
                                      <p:to>
                                        <p:strVal val="visible"/>
                                      </p:to>
                                    </p:set>
                                    <p:anim calcmode="lin" valueType="num">
                                      <p:cBhvr additive="base">
                                        <p:cTn id="101" dur="500" fill="hold"/>
                                        <p:tgtEl>
                                          <p:spTgt spid="32"/>
                                        </p:tgtEl>
                                        <p:attrNameLst>
                                          <p:attrName>ppt_x</p:attrName>
                                        </p:attrNameLst>
                                      </p:cBhvr>
                                      <p:tavLst>
                                        <p:tav tm="0">
                                          <p:val>
                                            <p:strVal val="0-#ppt_w/2"/>
                                          </p:val>
                                        </p:tav>
                                        <p:tav tm="100000">
                                          <p:val>
                                            <p:strVal val="#ppt_x"/>
                                          </p:val>
                                        </p:tav>
                                      </p:tavLst>
                                    </p:anim>
                                    <p:anim calcmode="lin" valueType="num">
                                      <p:cBhvr additive="base">
                                        <p:cTn id="102" dur="500" fill="hold"/>
                                        <p:tgtEl>
                                          <p:spTgt spid="32"/>
                                        </p:tgtEl>
                                        <p:attrNameLst>
                                          <p:attrName>ppt_y</p:attrName>
                                        </p:attrNameLst>
                                      </p:cBhvr>
                                      <p:tavLst>
                                        <p:tav tm="0">
                                          <p:val>
                                            <p:strVal val="#ppt_y"/>
                                          </p:val>
                                        </p:tav>
                                        <p:tav tm="100000">
                                          <p:val>
                                            <p:strVal val="#ppt_y"/>
                                          </p:val>
                                        </p:tav>
                                      </p:tavLst>
                                    </p:anim>
                                  </p:childTnLst>
                                </p:cTn>
                              </p:par>
                              <p:par>
                                <p:cTn id="103" presetID="2" presetClass="entr" presetSubtype="8"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 calcmode="lin" valueType="num">
                                      <p:cBhvr additive="base">
                                        <p:cTn id="105" dur="500" fill="hold"/>
                                        <p:tgtEl>
                                          <p:spTgt spid="33"/>
                                        </p:tgtEl>
                                        <p:attrNameLst>
                                          <p:attrName>ppt_x</p:attrName>
                                        </p:attrNameLst>
                                      </p:cBhvr>
                                      <p:tavLst>
                                        <p:tav tm="0">
                                          <p:val>
                                            <p:strVal val="0-#ppt_w/2"/>
                                          </p:val>
                                        </p:tav>
                                        <p:tav tm="100000">
                                          <p:val>
                                            <p:strVal val="#ppt_x"/>
                                          </p:val>
                                        </p:tav>
                                      </p:tavLst>
                                    </p:anim>
                                    <p:anim calcmode="lin" valueType="num">
                                      <p:cBhvr additive="base">
                                        <p:cTn id="106" dur="500" fill="hold"/>
                                        <p:tgtEl>
                                          <p:spTgt spid="33"/>
                                        </p:tgtEl>
                                        <p:attrNameLst>
                                          <p:attrName>ppt_y</p:attrName>
                                        </p:attrNameLst>
                                      </p:cBhvr>
                                      <p:tavLst>
                                        <p:tav tm="0">
                                          <p:val>
                                            <p:strVal val="#ppt_y"/>
                                          </p:val>
                                        </p:tav>
                                        <p:tav tm="100000">
                                          <p:val>
                                            <p:strVal val="#ppt_y"/>
                                          </p:val>
                                        </p:tav>
                                      </p:tavLst>
                                    </p:anim>
                                  </p:childTnLst>
                                </p:cTn>
                              </p:par>
                              <p:par>
                                <p:cTn id="107" presetID="2" presetClass="entr" presetSubtype="8" fill="hold" grpId="0" nodeType="withEffect">
                                  <p:stCondLst>
                                    <p:cond delay="0"/>
                                  </p:stCondLst>
                                  <p:childTnLst>
                                    <p:set>
                                      <p:cBhvr>
                                        <p:cTn id="108" dur="1" fill="hold">
                                          <p:stCondLst>
                                            <p:cond delay="0"/>
                                          </p:stCondLst>
                                        </p:cTn>
                                        <p:tgtEl>
                                          <p:spTgt spid="34"/>
                                        </p:tgtEl>
                                        <p:attrNameLst>
                                          <p:attrName>style.visibility</p:attrName>
                                        </p:attrNameLst>
                                      </p:cBhvr>
                                      <p:to>
                                        <p:strVal val="visible"/>
                                      </p:to>
                                    </p:set>
                                    <p:anim calcmode="lin" valueType="num">
                                      <p:cBhvr additive="base">
                                        <p:cTn id="109" dur="500" fill="hold"/>
                                        <p:tgtEl>
                                          <p:spTgt spid="34"/>
                                        </p:tgtEl>
                                        <p:attrNameLst>
                                          <p:attrName>ppt_x</p:attrName>
                                        </p:attrNameLst>
                                      </p:cBhvr>
                                      <p:tavLst>
                                        <p:tav tm="0">
                                          <p:val>
                                            <p:strVal val="0-#ppt_w/2"/>
                                          </p:val>
                                        </p:tav>
                                        <p:tav tm="100000">
                                          <p:val>
                                            <p:strVal val="#ppt_x"/>
                                          </p:val>
                                        </p:tav>
                                      </p:tavLst>
                                    </p:anim>
                                    <p:anim calcmode="lin" valueType="num">
                                      <p:cBhvr additive="base">
                                        <p:cTn id="110" dur="500" fill="hold"/>
                                        <p:tgtEl>
                                          <p:spTgt spid="34"/>
                                        </p:tgtEl>
                                        <p:attrNameLst>
                                          <p:attrName>ppt_y</p:attrName>
                                        </p:attrNameLst>
                                      </p:cBhvr>
                                      <p:tavLst>
                                        <p:tav tm="0">
                                          <p:val>
                                            <p:strVal val="#ppt_y"/>
                                          </p:val>
                                        </p:tav>
                                        <p:tav tm="100000">
                                          <p:val>
                                            <p:strVal val="#ppt_y"/>
                                          </p:val>
                                        </p:tav>
                                      </p:tavLst>
                                    </p:anim>
                                  </p:childTnLst>
                                </p:cTn>
                              </p:par>
                              <p:par>
                                <p:cTn id="111" presetID="2" presetClass="entr" presetSubtype="8" fill="hold" nodeType="withEffect">
                                  <p:stCondLst>
                                    <p:cond delay="0"/>
                                  </p:stCondLst>
                                  <p:childTnLst>
                                    <p:set>
                                      <p:cBhvr>
                                        <p:cTn id="112" dur="1" fill="hold">
                                          <p:stCondLst>
                                            <p:cond delay="0"/>
                                          </p:stCondLst>
                                        </p:cTn>
                                        <p:tgtEl>
                                          <p:spTgt spid="35"/>
                                        </p:tgtEl>
                                        <p:attrNameLst>
                                          <p:attrName>style.visibility</p:attrName>
                                        </p:attrNameLst>
                                      </p:cBhvr>
                                      <p:to>
                                        <p:strVal val="visible"/>
                                      </p:to>
                                    </p:set>
                                    <p:anim calcmode="lin" valueType="num">
                                      <p:cBhvr additive="base">
                                        <p:cTn id="113" dur="500" fill="hold"/>
                                        <p:tgtEl>
                                          <p:spTgt spid="35"/>
                                        </p:tgtEl>
                                        <p:attrNameLst>
                                          <p:attrName>ppt_x</p:attrName>
                                        </p:attrNameLst>
                                      </p:cBhvr>
                                      <p:tavLst>
                                        <p:tav tm="0">
                                          <p:val>
                                            <p:strVal val="0-#ppt_w/2"/>
                                          </p:val>
                                        </p:tav>
                                        <p:tav tm="100000">
                                          <p:val>
                                            <p:strVal val="#ppt_x"/>
                                          </p:val>
                                        </p:tav>
                                      </p:tavLst>
                                    </p:anim>
                                    <p:anim calcmode="lin" valueType="num">
                                      <p:cBhvr additive="base">
                                        <p:cTn id="114"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8" grpId="0" animBg="1"/>
      <p:bldP spid="29" grpId="0" animBg="1"/>
      <p:bldP spid="30" grpId="0" animBg="1"/>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570" y="192598"/>
            <a:ext cx="10515600" cy="704942"/>
          </a:xfrm>
        </p:spPr>
        <p:txBody>
          <a:bodyPr>
            <a:normAutofit/>
          </a:bodyPr>
          <a:lstStyle/>
          <a:p>
            <a:r>
              <a:rPr lang="en-US" sz="3600" b="1" dirty="0"/>
              <a:t>Evaluación del MCM</a:t>
            </a:r>
            <a:endParaRPr lang="en-US" sz="3600" dirty="0"/>
          </a:p>
        </p:txBody>
      </p:sp>
      <p:grpSp>
        <p:nvGrpSpPr>
          <p:cNvPr id="4" name="Group 3"/>
          <p:cNvGrpSpPr/>
          <p:nvPr/>
        </p:nvGrpSpPr>
        <p:grpSpPr>
          <a:xfrm>
            <a:off x="1283342" y="1920532"/>
            <a:ext cx="884057" cy="715395"/>
            <a:chOff x="8438368" y="202797"/>
            <a:chExt cx="402431" cy="325654"/>
          </a:xfrm>
        </p:grpSpPr>
        <p:sp>
          <p:nvSpPr>
            <p:cNvPr id="5" name="Chevron 4"/>
            <p:cNvSpPr/>
            <p:nvPr userDrawn="1"/>
          </p:nvSpPr>
          <p:spPr>
            <a:xfrm>
              <a:off x="8438368" y="202797"/>
              <a:ext cx="402431" cy="325652"/>
            </a:xfrm>
            <a:prstGeom prst="chevron">
              <a:avLst>
                <a:gd name="adj" fmla="val 2429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6" name="Freeform 5"/>
            <p:cNvSpPr/>
            <p:nvPr userDrawn="1"/>
          </p:nvSpPr>
          <p:spPr>
            <a:xfrm>
              <a:off x="8439168" y="368907"/>
              <a:ext cx="400835" cy="159544"/>
            </a:xfrm>
            <a:custGeom>
              <a:avLst/>
              <a:gdLst>
                <a:gd name="connsiteX0" fmla="*/ 77535 w 400836"/>
                <a:gd name="connsiteY0" fmla="*/ 0 h 159544"/>
                <a:gd name="connsiteX1" fmla="*/ 400836 w 400836"/>
                <a:gd name="connsiteY1" fmla="*/ 0 h 159544"/>
                <a:gd name="connsiteX2" fmla="*/ 323301 w 400836"/>
                <a:gd name="connsiteY2" fmla="*/ 159544 h 159544"/>
                <a:gd name="connsiteX3" fmla="*/ 0 w 400836"/>
                <a:gd name="connsiteY3" fmla="*/ 159544 h 159544"/>
              </a:gdLst>
              <a:ahLst/>
              <a:cxnLst>
                <a:cxn ang="0">
                  <a:pos x="connsiteX0" y="connsiteY0"/>
                </a:cxn>
                <a:cxn ang="0">
                  <a:pos x="connsiteX1" y="connsiteY1"/>
                </a:cxn>
                <a:cxn ang="0">
                  <a:pos x="connsiteX2" y="connsiteY2"/>
                </a:cxn>
                <a:cxn ang="0">
                  <a:pos x="connsiteX3" y="connsiteY3"/>
                </a:cxn>
              </a:cxnLst>
              <a:rect l="l" t="t" r="r" b="b"/>
              <a:pathLst>
                <a:path w="400836" h="159544">
                  <a:moveTo>
                    <a:pt x="77535" y="0"/>
                  </a:moveTo>
                  <a:lnTo>
                    <a:pt x="400836" y="0"/>
                  </a:lnTo>
                  <a:lnTo>
                    <a:pt x="323301" y="159544"/>
                  </a:lnTo>
                  <a:lnTo>
                    <a:pt x="0" y="159544"/>
                  </a:lnTo>
                  <a:close/>
                </a:path>
              </a:pathLst>
            </a:custGeom>
            <a:solidFill>
              <a:schemeClr val="accent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tx1"/>
                </a:solidFill>
              </a:endParaRPr>
            </a:p>
          </p:txBody>
        </p:sp>
      </p:grpSp>
      <p:grpSp>
        <p:nvGrpSpPr>
          <p:cNvPr id="29" name="Group 28"/>
          <p:cNvGrpSpPr/>
          <p:nvPr/>
        </p:nvGrpSpPr>
        <p:grpSpPr>
          <a:xfrm>
            <a:off x="2079549" y="3124089"/>
            <a:ext cx="884057" cy="715395"/>
            <a:chOff x="8438368" y="202797"/>
            <a:chExt cx="402431" cy="325654"/>
          </a:xfrm>
        </p:grpSpPr>
        <p:sp>
          <p:nvSpPr>
            <p:cNvPr id="30" name="Chevron 29"/>
            <p:cNvSpPr/>
            <p:nvPr userDrawn="1"/>
          </p:nvSpPr>
          <p:spPr>
            <a:xfrm>
              <a:off x="8438368" y="202797"/>
              <a:ext cx="402431" cy="325652"/>
            </a:xfrm>
            <a:prstGeom prst="chevron">
              <a:avLst>
                <a:gd name="adj" fmla="val 2429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31" name="Freeform 30"/>
            <p:cNvSpPr/>
            <p:nvPr userDrawn="1"/>
          </p:nvSpPr>
          <p:spPr>
            <a:xfrm>
              <a:off x="8439168" y="368907"/>
              <a:ext cx="400835" cy="159544"/>
            </a:xfrm>
            <a:custGeom>
              <a:avLst/>
              <a:gdLst>
                <a:gd name="connsiteX0" fmla="*/ 77535 w 400836"/>
                <a:gd name="connsiteY0" fmla="*/ 0 h 159544"/>
                <a:gd name="connsiteX1" fmla="*/ 400836 w 400836"/>
                <a:gd name="connsiteY1" fmla="*/ 0 h 159544"/>
                <a:gd name="connsiteX2" fmla="*/ 323301 w 400836"/>
                <a:gd name="connsiteY2" fmla="*/ 159544 h 159544"/>
                <a:gd name="connsiteX3" fmla="*/ 0 w 400836"/>
                <a:gd name="connsiteY3" fmla="*/ 159544 h 159544"/>
              </a:gdLst>
              <a:ahLst/>
              <a:cxnLst>
                <a:cxn ang="0">
                  <a:pos x="connsiteX0" y="connsiteY0"/>
                </a:cxn>
                <a:cxn ang="0">
                  <a:pos x="connsiteX1" y="connsiteY1"/>
                </a:cxn>
                <a:cxn ang="0">
                  <a:pos x="connsiteX2" y="connsiteY2"/>
                </a:cxn>
                <a:cxn ang="0">
                  <a:pos x="connsiteX3" y="connsiteY3"/>
                </a:cxn>
              </a:cxnLst>
              <a:rect l="l" t="t" r="r" b="b"/>
              <a:pathLst>
                <a:path w="400836" h="159544">
                  <a:moveTo>
                    <a:pt x="77535" y="0"/>
                  </a:moveTo>
                  <a:lnTo>
                    <a:pt x="400836" y="0"/>
                  </a:lnTo>
                  <a:lnTo>
                    <a:pt x="323301" y="159544"/>
                  </a:lnTo>
                  <a:lnTo>
                    <a:pt x="0" y="159544"/>
                  </a:lnTo>
                  <a:close/>
                </a:path>
              </a:pathLst>
            </a:custGeom>
            <a:solidFill>
              <a:schemeClr val="accent2">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tx1"/>
                </a:solidFill>
              </a:endParaRPr>
            </a:p>
          </p:txBody>
        </p:sp>
      </p:grpSp>
      <p:grpSp>
        <p:nvGrpSpPr>
          <p:cNvPr id="39" name="Group 38"/>
          <p:cNvGrpSpPr/>
          <p:nvPr/>
        </p:nvGrpSpPr>
        <p:grpSpPr>
          <a:xfrm>
            <a:off x="2831281" y="4348485"/>
            <a:ext cx="884057" cy="715395"/>
            <a:chOff x="8438368" y="202797"/>
            <a:chExt cx="402431" cy="325654"/>
          </a:xfrm>
        </p:grpSpPr>
        <p:sp>
          <p:nvSpPr>
            <p:cNvPr id="40" name="Chevron 39"/>
            <p:cNvSpPr/>
            <p:nvPr userDrawn="1"/>
          </p:nvSpPr>
          <p:spPr>
            <a:xfrm>
              <a:off x="8438368" y="202797"/>
              <a:ext cx="402431" cy="325652"/>
            </a:xfrm>
            <a:prstGeom prst="chevron">
              <a:avLst>
                <a:gd name="adj" fmla="val 2429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41" name="Freeform 40"/>
            <p:cNvSpPr/>
            <p:nvPr userDrawn="1"/>
          </p:nvSpPr>
          <p:spPr>
            <a:xfrm>
              <a:off x="8439168" y="368907"/>
              <a:ext cx="400835" cy="159544"/>
            </a:xfrm>
            <a:custGeom>
              <a:avLst/>
              <a:gdLst>
                <a:gd name="connsiteX0" fmla="*/ 77535 w 400836"/>
                <a:gd name="connsiteY0" fmla="*/ 0 h 159544"/>
                <a:gd name="connsiteX1" fmla="*/ 400836 w 400836"/>
                <a:gd name="connsiteY1" fmla="*/ 0 h 159544"/>
                <a:gd name="connsiteX2" fmla="*/ 323301 w 400836"/>
                <a:gd name="connsiteY2" fmla="*/ 159544 h 159544"/>
                <a:gd name="connsiteX3" fmla="*/ 0 w 400836"/>
                <a:gd name="connsiteY3" fmla="*/ 159544 h 159544"/>
              </a:gdLst>
              <a:ahLst/>
              <a:cxnLst>
                <a:cxn ang="0">
                  <a:pos x="connsiteX0" y="connsiteY0"/>
                </a:cxn>
                <a:cxn ang="0">
                  <a:pos x="connsiteX1" y="connsiteY1"/>
                </a:cxn>
                <a:cxn ang="0">
                  <a:pos x="connsiteX2" y="connsiteY2"/>
                </a:cxn>
                <a:cxn ang="0">
                  <a:pos x="connsiteX3" y="connsiteY3"/>
                </a:cxn>
              </a:cxnLst>
              <a:rect l="l" t="t" r="r" b="b"/>
              <a:pathLst>
                <a:path w="400836" h="159544">
                  <a:moveTo>
                    <a:pt x="77535" y="0"/>
                  </a:moveTo>
                  <a:lnTo>
                    <a:pt x="400836" y="0"/>
                  </a:lnTo>
                  <a:lnTo>
                    <a:pt x="323301" y="159544"/>
                  </a:lnTo>
                  <a:lnTo>
                    <a:pt x="0" y="159544"/>
                  </a:lnTo>
                  <a:close/>
                </a:path>
              </a:pathLst>
            </a:custGeom>
            <a:solidFill>
              <a:schemeClr val="accent3">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tx1"/>
                </a:solidFill>
              </a:endParaRPr>
            </a:p>
          </p:txBody>
        </p:sp>
      </p:grpSp>
      <p:grpSp>
        <p:nvGrpSpPr>
          <p:cNvPr id="48" name="Group 47"/>
          <p:cNvGrpSpPr/>
          <p:nvPr/>
        </p:nvGrpSpPr>
        <p:grpSpPr>
          <a:xfrm>
            <a:off x="3613341" y="5795080"/>
            <a:ext cx="884057" cy="715395"/>
            <a:chOff x="8438368" y="202797"/>
            <a:chExt cx="402431" cy="325654"/>
          </a:xfrm>
        </p:grpSpPr>
        <p:sp>
          <p:nvSpPr>
            <p:cNvPr id="49" name="Chevron 48"/>
            <p:cNvSpPr/>
            <p:nvPr userDrawn="1"/>
          </p:nvSpPr>
          <p:spPr>
            <a:xfrm>
              <a:off x="8438368" y="202797"/>
              <a:ext cx="402431" cy="325652"/>
            </a:xfrm>
            <a:prstGeom prst="chevron">
              <a:avLst>
                <a:gd name="adj" fmla="val 242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50" name="Freeform 49"/>
            <p:cNvSpPr/>
            <p:nvPr userDrawn="1"/>
          </p:nvSpPr>
          <p:spPr>
            <a:xfrm>
              <a:off x="8439168" y="368907"/>
              <a:ext cx="400835" cy="159544"/>
            </a:xfrm>
            <a:custGeom>
              <a:avLst/>
              <a:gdLst>
                <a:gd name="connsiteX0" fmla="*/ 77535 w 400836"/>
                <a:gd name="connsiteY0" fmla="*/ 0 h 159544"/>
                <a:gd name="connsiteX1" fmla="*/ 400836 w 400836"/>
                <a:gd name="connsiteY1" fmla="*/ 0 h 159544"/>
                <a:gd name="connsiteX2" fmla="*/ 323301 w 400836"/>
                <a:gd name="connsiteY2" fmla="*/ 159544 h 159544"/>
                <a:gd name="connsiteX3" fmla="*/ 0 w 400836"/>
                <a:gd name="connsiteY3" fmla="*/ 159544 h 159544"/>
              </a:gdLst>
              <a:ahLst/>
              <a:cxnLst>
                <a:cxn ang="0">
                  <a:pos x="connsiteX0" y="connsiteY0"/>
                </a:cxn>
                <a:cxn ang="0">
                  <a:pos x="connsiteX1" y="connsiteY1"/>
                </a:cxn>
                <a:cxn ang="0">
                  <a:pos x="connsiteX2" y="connsiteY2"/>
                </a:cxn>
                <a:cxn ang="0">
                  <a:pos x="connsiteX3" y="connsiteY3"/>
                </a:cxn>
              </a:cxnLst>
              <a:rect l="l" t="t" r="r" b="b"/>
              <a:pathLst>
                <a:path w="400836" h="159544">
                  <a:moveTo>
                    <a:pt x="77535" y="0"/>
                  </a:moveTo>
                  <a:lnTo>
                    <a:pt x="400836" y="0"/>
                  </a:lnTo>
                  <a:lnTo>
                    <a:pt x="323301" y="159544"/>
                  </a:lnTo>
                  <a:lnTo>
                    <a:pt x="0" y="159544"/>
                  </a:lnTo>
                  <a:close/>
                </a:path>
              </a:pathLst>
            </a:custGeom>
            <a:solidFill>
              <a:schemeClr val="accent4">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tx1"/>
                </a:solidFill>
              </a:endParaRPr>
            </a:p>
          </p:txBody>
        </p:sp>
      </p:grpSp>
      <p:sp>
        <p:nvSpPr>
          <p:cNvPr id="51" name="Rectangle 50"/>
          <p:cNvSpPr/>
          <p:nvPr/>
        </p:nvSpPr>
        <p:spPr>
          <a:xfrm>
            <a:off x="2165650" y="1779903"/>
            <a:ext cx="7521047" cy="769441"/>
          </a:xfrm>
          <a:prstGeom prst="rect">
            <a:avLst/>
          </a:prstGeom>
        </p:spPr>
        <p:txBody>
          <a:bodyPr wrap="square">
            <a:spAutoFit/>
          </a:bodyPr>
          <a:lstStyle/>
          <a:p>
            <a:pPr algn="just"/>
            <a:r>
              <a:rPr lang="es-PE" sz="2200" dirty="0">
                <a:latin typeface="+mj-lt"/>
              </a:rPr>
              <a:t>El lenguaje escrito, lo que implica no solo el </a:t>
            </a:r>
            <a:r>
              <a:rPr lang="es-PE" sz="2200" b="1" dirty="0">
                <a:solidFill>
                  <a:srgbClr val="C00000"/>
                </a:solidFill>
                <a:latin typeface="+mj-lt"/>
              </a:rPr>
              <a:t>vocabulario y la gramática correctos</a:t>
            </a:r>
            <a:r>
              <a:rPr lang="es-PE" sz="2200" dirty="0">
                <a:latin typeface="+mj-lt"/>
              </a:rPr>
              <a:t>, sino también el modo en el que se </a:t>
            </a:r>
            <a:r>
              <a:rPr lang="es-PE" sz="2200" dirty="0" smtClean="0">
                <a:latin typeface="+mj-lt"/>
              </a:rPr>
              <a:t>emplean.</a:t>
            </a:r>
            <a:endParaRPr lang="es-PE" sz="2200" dirty="0">
              <a:latin typeface="+mj-lt"/>
            </a:endParaRPr>
          </a:p>
        </p:txBody>
      </p:sp>
      <p:sp>
        <p:nvSpPr>
          <p:cNvPr id="52" name="Rectangle 51"/>
          <p:cNvSpPr/>
          <p:nvPr/>
        </p:nvSpPr>
        <p:spPr>
          <a:xfrm>
            <a:off x="2971212" y="2876131"/>
            <a:ext cx="7521047" cy="1107996"/>
          </a:xfrm>
          <a:prstGeom prst="rect">
            <a:avLst/>
          </a:prstGeom>
        </p:spPr>
        <p:txBody>
          <a:bodyPr wrap="square">
            <a:spAutoFit/>
          </a:bodyPr>
          <a:lstStyle/>
          <a:p>
            <a:pPr algn="just"/>
            <a:r>
              <a:rPr lang="es-PE" sz="2200" dirty="0">
                <a:latin typeface="+mj-lt"/>
              </a:rPr>
              <a:t>La </a:t>
            </a:r>
            <a:r>
              <a:rPr lang="es-PE" sz="2200" b="1" dirty="0">
                <a:solidFill>
                  <a:srgbClr val="C00000"/>
                </a:solidFill>
                <a:latin typeface="+mj-lt"/>
              </a:rPr>
              <a:t>tipografía</a:t>
            </a:r>
            <a:r>
              <a:rPr lang="es-PE" sz="2200" dirty="0">
                <a:latin typeface="+mj-lt"/>
              </a:rPr>
              <a:t>, incluida la forma de las letras y la impresión y el diseño, que tiene una incidencia considerable en la comprensión del material escrito.</a:t>
            </a:r>
          </a:p>
        </p:txBody>
      </p:sp>
      <p:sp>
        <p:nvSpPr>
          <p:cNvPr id="53" name="Rectangle 52"/>
          <p:cNvSpPr/>
          <p:nvPr/>
        </p:nvSpPr>
        <p:spPr>
          <a:xfrm>
            <a:off x="3713589" y="4108425"/>
            <a:ext cx="7521047" cy="1446550"/>
          </a:xfrm>
          <a:prstGeom prst="rect">
            <a:avLst/>
          </a:prstGeom>
        </p:spPr>
        <p:txBody>
          <a:bodyPr wrap="square">
            <a:spAutoFit/>
          </a:bodyPr>
          <a:lstStyle/>
          <a:p>
            <a:pPr algn="just"/>
            <a:r>
              <a:rPr lang="es-PE" sz="2200" dirty="0">
                <a:latin typeface="+mj-lt"/>
              </a:rPr>
              <a:t>El uso de </a:t>
            </a:r>
            <a:r>
              <a:rPr lang="es-PE" sz="2200" b="1" dirty="0">
                <a:solidFill>
                  <a:srgbClr val="C00000"/>
                </a:solidFill>
                <a:latin typeface="+mj-lt"/>
              </a:rPr>
              <a:t>fotografías, diagramas, gráficos o tablas </a:t>
            </a:r>
            <a:r>
              <a:rPr lang="es-PE" sz="2200" dirty="0">
                <a:latin typeface="+mj-lt"/>
              </a:rPr>
              <a:t>en sustitución de textos largos descriptivos para facilitar la comprensión y mantener el interés. El uso del color en las ilustraciones reduce la tarea de discriminación y tiene un efecto motivacional</a:t>
            </a:r>
          </a:p>
        </p:txBody>
      </p:sp>
      <p:sp>
        <p:nvSpPr>
          <p:cNvPr id="54" name="Rectangle 53"/>
          <p:cNvSpPr/>
          <p:nvPr/>
        </p:nvSpPr>
        <p:spPr>
          <a:xfrm>
            <a:off x="4470376" y="5652663"/>
            <a:ext cx="7521047" cy="1107996"/>
          </a:xfrm>
          <a:prstGeom prst="rect">
            <a:avLst/>
          </a:prstGeom>
        </p:spPr>
        <p:txBody>
          <a:bodyPr wrap="square">
            <a:spAutoFit/>
          </a:bodyPr>
          <a:lstStyle/>
          <a:p>
            <a:pPr algn="just"/>
            <a:r>
              <a:rPr lang="es-PE" sz="2200" dirty="0">
                <a:latin typeface="+mj-lt"/>
              </a:rPr>
              <a:t>El </a:t>
            </a:r>
            <a:r>
              <a:rPr lang="es-PE" sz="2200" b="1" dirty="0">
                <a:solidFill>
                  <a:srgbClr val="C00000"/>
                </a:solidFill>
                <a:latin typeface="+mj-lt"/>
              </a:rPr>
              <a:t>entorno de trabajo en el que se utilizará el documento</a:t>
            </a:r>
            <a:r>
              <a:rPr lang="es-PE" sz="2200" dirty="0">
                <a:latin typeface="+mj-lt"/>
              </a:rPr>
              <a:t>, que se debe tener en cuenta al determinar el tamaño de la letra y de la página</a:t>
            </a:r>
          </a:p>
        </p:txBody>
      </p:sp>
      <p:grpSp>
        <p:nvGrpSpPr>
          <p:cNvPr id="59" name="Group 58"/>
          <p:cNvGrpSpPr/>
          <p:nvPr/>
        </p:nvGrpSpPr>
        <p:grpSpPr>
          <a:xfrm>
            <a:off x="1622858" y="2125492"/>
            <a:ext cx="323803" cy="305475"/>
            <a:chOff x="3498850" y="1541463"/>
            <a:chExt cx="504825" cy="476250"/>
          </a:xfrm>
          <a:solidFill>
            <a:schemeClr val="bg2"/>
          </a:solidFill>
        </p:grpSpPr>
        <p:sp>
          <p:nvSpPr>
            <p:cNvPr id="60" name="Oval 5"/>
            <p:cNvSpPr>
              <a:spLocks noChangeArrowheads="1"/>
            </p:cNvSpPr>
            <p:nvPr/>
          </p:nvSpPr>
          <p:spPr bwMode="auto">
            <a:xfrm>
              <a:off x="3743325" y="1801813"/>
              <a:ext cx="61913" cy="61913"/>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1" name="Freeform 6"/>
            <p:cNvSpPr>
              <a:spLocks noEditPoints="1"/>
            </p:cNvSpPr>
            <p:nvPr/>
          </p:nvSpPr>
          <p:spPr bwMode="auto">
            <a:xfrm>
              <a:off x="3498850" y="1541463"/>
              <a:ext cx="504825" cy="476250"/>
            </a:xfrm>
            <a:custGeom>
              <a:avLst/>
              <a:gdLst>
                <a:gd name="T0" fmla="*/ 116 w 132"/>
                <a:gd name="T1" fmla="*/ 48 h 124"/>
                <a:gd name="T2" fmla="*/ 116 w 132"/>
                <a:gd name="T3" fmla="*/ 22 h 124"/>
                <a:gd name="T4" fmla="*/ 104 w 132"/>
                <a:gd name="T5" fmla="*/ 0 h 124"/>
                <a:gd name="T6" fmla="*/ 22 w 132"/>
                <a:gd name="T7" fmla="*/ 0 h 124"/>
                <a:gd name="T8" fmla="*/ 0 w 132"/>
                <a:gd name="T9" fmla="*/ 102 h 124"/>
                <a:gd name="T10" fmla="*/ 94 w 132"/>
                <a:gd name="T11" fmla="*/ 124 h 124"/>
                <a:gd name="T12" fmla="*/ 116 w 132"/>
                <a:gd name="T13" fmla="*/ 96 h 124"/>
                <a:gd name="T14" fmla="*/ 116 w 132"/>
                <a:gd name="T15" fmla="*/ 48 h 124"/>
                <a:gd name="T16" fmla="*/ 88 w 132"/>
                <a:gd name="T17" fmla="*/ 8 h 124"/>
                <a:gd name="T18" fmla="*/ 108 w 132"/>
                <a:gd name="T19" fmla="*/ 12 h 124"/>
                <a:gd name="T20" fmla="*/ 108 w 132"/>
                <a:gd name="T21" fmla="*/ 24 h 124"/>
                <a:gd name="T22" fmla="*/ 104 w 132"/>
                <a:gd name="T23" fmla="*/ 36 h 124"/>
                <a:gd name="T24" fmla="*/ 104 w 132"/>
                <a:gd name="T25" fmla="*/ 32 h 124"/>
                <a:gd name="T26" fmla="*/ 104 w 132"/>
                <a:gd name="T27" fmla="*/ 16 h 124"/>
                <a:gd name="T28" fmla="*/ 16 w 132"/>
                <a:gd name="T29" fmla="*/ 12 h 124"/>
                <a:gd name="T30" fmla="*/ 12 w 132"/>
                <a:gd name="T31" fmla="*/ 24 h 124"/>
                <a:gd name="T32" fmla="*/ 8 w 132"/>
                <a:gd name="T33" fmla="*/ 22 h 124"/>
                <a:gd name="T34" fmla="*/ 100 w 132"/>
                <a:gd name="T35" fmla="*/ 20 h 124"/>
                <a:gd name="T36" fmla="*/ 16 w 132"/>
                <a:gd name="T37" fmla="*/ 16 h 124"/>
                <a:gd name="T38" fmla="*/ 100 w 132"/>
                <a:gd name="T39" fmla="*/ 20 h 124"/>
                <a:gd name="T40" fmla="*/ 100 w 132"/>
                <a:gd name="T41" fmla="*/ 28 h 124"/>
                <a:gd name="T42" fmla="*/ 16 w 132"/>
                <a:gd name="T43" fmla="*/ 24 h 124"/>
                <a:gd name="T44" fmla="*/ 100 w 132"/>
                <a:gd name="T45" fmla="*/ 32 h 124"/>
                <a:gd name="T46" fmla="*/ 88 w 132"/>
                <a:gd name="T47" fmla="*/ 36 h 124"/>
                <a:gd name="T48" fmla="*/ 16 w 132"/>
                <a:gd name="T49" fmla="*/ 35 h 124"/>
                <a:gd name="T50" fmla="*/ 100 w 132"/>
                <a:gd name="T51" fmla="*/ 32 h 124"/>
                <a:gd name="T52" fmla="*/ 94 w 132"/>
                <a:gd name="T53" fmla="*/ 116 h 124"/>
                <a:gd name="T54" fmla="*/ 8 w 132"/>
                <a:gd name="T55" fmla="*/ 102 h 124"/>
                <a:gd name="T56" fmla="*/ 22 w 132"/>
                <a:gd name="T57" fmla="*/ 44 h 124"/>
                <a:gd name="T58" fmla="*/ 104 w 132"/>
                <a:gd name="T59" fmla="*/ 44 h 124"/>
                <a:gd name="T60" fmla="*/ 108 w 132"/>
                <a:gd name="T61" fmla="*/ 56 h 124"/>
                <a:gd name="T62" fmla="*/ 52 w 132"/>
                <a:gd name="T63" fmla="*/ 76 h 124"/>
                <a:gd name="T64" fmla="*/ 108 w 132"/>
                <a:gd name="T65" fmla="*/ 96 h 124"/>
                <a:gd name="T66" fmla="*/ 113 w 132"/>
                <a:gd name="T67" fmla="*/ 88 h 124"/>
                <a:gd name="T68" fmla="*/ 60 w 132"/>
                <a:gd name="T69" fmla="*/ 76 h 124"/>
                <a:gd name="T70" fmla="*/ 108 w 132"/>
                <a:gd name="T71" fmla="*/ 64 h 124"/>
                <a:gd name="T72" fmla="*/ 115 w 132"/>
                <a:gd name="T73" fmla="*/ 59 h 124"/>
                <a:gd name="T74" fmla="*/ 120 w 132"/>
                <a:gd name="T75" fmla="*/ 7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24">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5"/>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4"/>
                    <a:pt x="10" y="124"/>
                    <a:pt x="22" y="124"/>
                  </a:cubicBezTo>
                  <a:cubicBezTo>
                    <a:pt x="94" y="124"/>
                    <a:pt x="94" y="124"/>
                    <a:pt x="94" y="124"/>
                  </a:cubicBezTo>
                  <a:cubicBezTo>
                    <a:pt x="106" y="124"/>
                    <a:pt x="116" y="114"/>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6" y="8"/>
                    <a:pt x="108" y="10"/>
                    <a:pt x="108" y="12"/>
                  </a:cubicBezTo>
                  <a:cubicBezTo>
                    <a:pt x="108" y="22"/>
                    <a:pt x="108" y="22"/>
                    <a:pt x="108" y="22"/>
                  </a:cubicBezTo>
                  <a:cubicBezTo>
                    <a:pt x="108" y="24"/>
                    <a:pt x="108" y="24"/>
                    <a:pt x="108" y="24"/>
                  </a:cubicBezTo>
                  <a:cubicBezTo>
                    <a:pt x="108" y="37"/>
                    <a:pt x="108" y="37"/>
                    <a:pt x="108" y="37"/>
                  </a:cubicBezTo>
                  <a:cubicBezTo>
                    <a:pt x="107" y="36"/>
                    <a:pt x="105"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2"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29"/>
                    <a:pt x="8" y="26"/>
                    <a:pt x="8" y="22"/>
                  </a:cubicBezTo>
                  <a:cubicBezTo>
                    <a:pt x="8" y="14"/>
                    <a:pt x="14"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5"/>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4" y="116"/>
                    <a:pt x="8" y="110"/>
                    <a:pt x="8" y="102"/>
                  </a:cubicBezTo>
                  <a:cubicBezTo>
                    <a:pt x="8" y="39"/>
                    <a:pt x="8" y="39"/>
                    <a:pt x="8" y="39"/>
                  </a:cubicBezTo>
                  <a:cubicBezTo>
                    <a:pt x="12" y="42"/>
                    <a:pt x="17" y="44"/>
                    <a:pt x="22" y="44"/>
                  </a:cubicBezTo>
                  <a:cubicBezTo>
                    <a:pt x="88" y="44"/>
                    <a:pt x="88" y="44"/>
                    <a:pt x="88" y="44"/>
                  </a:cubicBezTo>
                  <a:cubicBezTo>
                    <a:pt x="104" y="44"/>
                    <a:pt x="104" y="44"/>
                    <a:pt x="104" y="44"/>
                  </a:cubicBezTo>
                  <a:cubicBezTo>
                    <a:pt x="106"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3" y="88"/>
                  </a:moveTo>
                  <a:cubicBezTo>
                    <a:pt x="72" y="88"/>
                    <a:pt x="72" y="88"/>
                    <a:pt x="72" y="88"/>
                  </a:cubicBezTo>
                  <a:cubicBezTo>
                    <a:pt x="65" y="88"/>
                    <a:pt x="60" y="83"/>
                    <a:pt x="60" y="76"/>
                  </a:cubicBezTo>
                  <a:cubicBezTo>
                    <a:pt x="60" y="69"/>
                    <a:pt x="65" y="64"/>
                    <a:pt x="72" y="64"/>
                  </a:cubicBezTo>
                  <a:cubicBezTo>
                    <a:pt x="108" y="64"/>
                    <a:pt x="108" y="64"/>
                    <a:pt x="108" y="64"/>
                  </a:cubicBezTo>
                  <a:cubicBezTo>
                    <a:pt x="110" y="64"/>
                    <a:pt x="113" y="63"/>
                    <a:pt x="114" y="61"/>
                  </a:cubicBezTo>
                  <a:cubicBezTo>
                    <a:pt x="115" y="60"/>
                    <a:pt x="115" y="60"/>
                    <a:pt x="115" y="59"/>
                  </a:cubicBezTo>
                  <a:cubicBezTo>
                    <a:pt x="115" y="59"/>
                    <a:pt x="116" y="59"/>
                    <a:pt x="116" y="59"/>
                  </a:cubicBezTo>
                  <a:cubicBezTo>
                    <a:pt x="118" y="62"/>
                    <a:pt x="120" y="67"/>
                    <a:pt x="120" y="72"/>
                  </a:cubicBezTo>
                  <a:cubicBezTo>
                    <a:pt x="120" y="78"/>
                    <a:pt x="118" y="84"/>
                    <a:pt x="113" y="8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70" name="TextBox 69"/>
          <p:cNvSpPr txBox="1"/>
          <p:nvPr/>
        </p:nvSpPr>
        <p:spPr>
          <a:xfrm>
            <a:off x="503053" y="2004425"/>
            <a:ext cx="857035" cy="523220"/>
          </a:xfrm>
          <a:prstGeom prst="rect">
            <a:avLst/>
          </a:prstGeom>
          <a:noFill/>
        </p:spPr>
        <p:txBody>
          <a:bodyPr wrap="square" rtlCol="0">
            <a:spAutoFit/>
          </a:bodyPr>
          <a:lstStyle/>
          <a:p>
            <a:pPr algn="r"/>
            <a:r>
              <a:rPr lang="en-US" sz="2800" dirty="0">
                <a:solidFill>
                  <a:schemeClr val="accent1"/>
                </a:solidFill>
                <a:latin typeface="Bebas" pitchFamily="2" charset="0"/>
              </a:rPr>
              <a:t>01</a:t>
            </a:r>
            <a:endParaRPr lang="id-ID" sz="2800" dirty="0">
              <a:solidFill>
                <a:schemeClr val="accent1"/>
              </a:solidFill>
              <a:latin typeface="Bebas" pitchFamily="2" charset="0"/>
            </a:endParaRPr>
          </a:p>
        </p:txBody>
      </p:sp>
      <p:sp>
        <p:nvSpPr>
          <p:cNvPr id="71" name="TextBox 70"/>
          <p:cNvSpPr txBox="1"/>
          <p:nvPr/>
        </p:nvSpPr>
        <p:spPr>
          <a:xfrm>
            <a:off x="1283342" y="3207982"/>
            <a:ext cx="857035" cy="523220"/>
          </a:xfrm>
          <a:prstGeom prst="rect">
            <a:avLst/>
          </a:prstGeom>
          <a:noFill/>
        </p:spPr>
        <p:txBody>
          <a:bodyPr wrap="square" rtlCol="0">
            <a:spAutoFit/>
          </a:bodyPr>
          <a:lstStyle/>
          <a:p>
            <a:pPr algn="r"/>
            <a:r>
              <a:rPr lang="en-US" sz="2800" dirty="0">
                <a:solidFill>
                  <a:schemeClr val="accent2"/>
                </a:solidFill>
                <a:latin typeface="Bebas" pitchFamily="2" charset="0"/>
              </a:rPr>
              <a:t>02</a:t>
            </a:r>
            <a:endParaRPr lang="id-ID" sz="2800" dirty="0">
              <a:solidFill>
                <a:schemeClr val="accent2"/>
              </a:solidFill>
              <a:latin typeface="Bebas" pitchFamily="2" charset="0"/>
            </a:endParaRPr>
          </a:p>
        </p:txBody>
      </p:sp>
      <p:sp>
        <p:nvSpPr>
          <p:cNvPr id="72" name="TextBox 71"/>
          <p:cNvSpPr txBox="1"/>
          <p:nvPr/>
        </p:nvSpPr>
        <p:spPr>
          <a:xfrm>
            <a:off x="2079549" y="4432378"/>
            <a:ext cx="857035" cy="523220"/>
          </a:xfrm>
          <a:prstGeom prst="rect">
            <a:avLst/>
          </a:prstGeom>
          <a:noFill/>
        </p:spPr>
        <p:txBody>
          <a:bodyPr wrap="square" rtlCol="0">
            <a:spAutoFit/>
          </a:bodyPr>
          <a:lstStyle/>
          <a:p>
            <a:pPr algn="r"/>
            <a:r>
              <a:rPr lang="en-US" sz="2800" dirty="0">
                <a:solidFill>
                  <a:schemeClr val="accent3"/>
                </a:solidFill>
                <a:latin typeface="Bebas" pitchFamily="2" charset="0"/>
              </a:rPr>
              <a:t>03</a:t>
            </a:r>
            <a:endParaRPr lang="id-ID" sz="2800" dirty="0">
              <a:solidFill>
                <a:schemeClr val="accent3"/>
              </a:solidFill>
              <a:latin typeface="Bebas" pitchFamily="2" charset="0"/>
            </a:endParaRPr>
          </a:p>
        </p:txBody>
      </p:sp>
      <p:sp>
        <p:nvSpPr>
          <p:cNvPr id="73" name="TextBox 72"/>
          <p:cNvSpPr txBox="1"/>
          <p:nvPr/>
        </p:nvSpPr>
        <p:spPr>
          <a:xfrm>
            <a:off x="2831281" y="5910872"/>
            <a:ext cx="857035" cy="523220"/>
          </a:xfrm>
          <a:prstGeom prst="rect">
            <a:avLst/>
          </a:prstGeom>
          <a:noFill/>
        </p:spPr>
        <p:txBody>
          <a:bodyPr wrap="square" rtlCol="0">
            <a:spAutoFit/>
          </a:bodyPr>
          <a:lstStyle/>
          <a:p>
            <a:pPr algn="r"/>
            <a:r>
              <a:rPr lang="en-US" sz="2800" dirty="0">
                <a:solidFill>
                  <a:schemeClr val="accent4"/>
                </a:solidFill>
                <a:latin typeface="Bebas" pitchFamily="2" charset="0"/>
              </a:rPr>
              <a:t>04</a:t>
            </a:r>
            <a:endParaRPr lang="id-ID" sz="2800" dirty="0">
              <a:solidFill>
                <a:schemeClr val="accent4"/>
              </a:solidFill>
              <a:latin typeface="Bebas" pitchFamily="2" charset="0"/>
            </a:endParaRPr>
          </a:p>
        </p:txBody>
      </p:sp>
      <p:grpSp>
        <p:nvGrpSpPr>
          <p:cNvPr id="38" name="Group 37"/>
          <p:cNvGrpSpPr/>
          <p:nvPr/>
        </p:nvGrpSpPr>
        <p:grpSpPr>
          <a:xfrm>
            <a:off x="2371005" y="3206175"/>
            <a:ext cx="360223" cy="551217"/>
            <a:chOff x="7215188" y="2433638"/>
            <a:chExt cx="354012" cy="334963"/>
          </a:xfrm>
          <a:solidFill>
            <a:schemeClr val="bg2">
              <a:lumMod val="90000"/>
            </a:schemeClr>
          </a:solidFill>
        </p:grpSpPr>
        <p:sp>
          <p:nvSpPr>
            <p:cNvPr id="42" name="Freeform 520"/>
            <p:cNvSpPr>
              <a:spLocks/>
            </p:cNvSpPr>
            <p:nvPr/>
          </p:nvSpPr>
          <p:spPr bwMode="auto">
            <a:xfrm>
              <a:off x="7383463" y="2563813"/>
              <a:ext cx="152400" cy="11113"/>
            </a:xfrm>
            <a:custGeom>
              <a:avLst/>
              <a:gdLst/>
              <a:ahLst/>
              <a:cxnLst>
                <a:cxn ang="0">
                  <a:pos x="4" y="0"/>
                </a:cxn>
                <a:cxn ang="0">
                  <a:pos x="92" y="0"/>
                </a:cxn>
                <a:cxn ang="0">
                  <a:pos x="94" y="0"/>
                </a:cxn>
                <a:cxn ang="0">
                  <a:pos x="95" y="0"/>
                </a:cxn>
                <a:cxn ang="0">
                  <a:pos x="96" y="1"/>
                </a:cxn>
                <a:cxn ang="0">
                  <a:pos x="96" y="2"/>
                </a:cxn>
                <a:cxn ang="0">
                  <a:pos x="96" y="4"/>
                </a:cxn>
                <a:cxn ang="0">
                  <a:pos x="96" y="5"/>
                </a:cxn>
                <a:cxn ang="0">
                  <a:pos x="96" y="6"/>
                </a:cxn>
                <a:cxn ang="0">
                  <a:pos x="95" y="7"/>
                </a:cxn>
                <a:cxn ang="0">
                  <a:pos x="94" y="7"/>
                </a:cxn>
                <a:cxn ang="0">
                  <a:pos x="92" y="7"/>
                </a:cxn>
                <a:cxn ang="0">
                  <a:pos x="4" y="7"/>
                </a:cxn>
                <a:cxn ang="0">
                  <a:pos x="3" y="7"/>
                </a:cxn>
                <a:cxn ang="0">
                  <a:pos x="2" y="7"/>
                </a:cxn>
                <a:cxn ang="0">
                  <a:pos x="1" y="6"/>
                </a:cxn>
                <a:cxn ang="0">
                  <a:pos x="0" y="5"/>
                </a:cxn>
                <a:cxn ang="0">
                  <a:pos x="0" y="4"/>
                </a:cxn>
                <a:cxn ang="0">
                  <a:pos x="0" y="2"/>
                </a:cxn>
                <a:cxn ang="0">
                  <a:pos x="1" y="1"/>
                </a:cxn>
                <a:cxn ang="0">
                  <a:pos x="1" y="1"/>
                </a:cxn>
                <a:cxn ang="0">
                  <a:pos x="2" y="0"/>
                </a:cxn>
                <a:cxn ang="0">
                  <a:pos x="3" y="0"/>
                </a:cxn>
                <a:cxn ang="0">
                  <a:pos x="4" y="0"/>
                </a:cxn>
              </a:cxnLst>
              <a:rect l="0" t="0" r="r" b="b"/>
              <a:pathLst>
                <a:path w="96" h="7">
                  <a:moveTo>
                    <a:pt x="4" y="0"/>
                  </a:moveTo>
                  <a:lnTo>
                    <a:pt x="92" y="0"/>
                  </a:lnTo>
                  <a:lnTo>
                    <a:pt x="94" y="0"/>
                  </a:lnTo>
                  <a:lnTo>
                    <a:pt x="95" y="0"/>
                  </a:lnTo>
                  <a:lnTo>
                    <a:pt x="96" y="1"/>
                  </a:lnTo>
                  <a:lnTo>
                    <a:pt x="96" y="2"/>
                  </a:lnTo>
                  <a:lnTo>
                    <a:pt x="96" y="4"/>
                  </a:lnTo>
                  <a:lnTo>
                    <a:pt x="96" y="5"/>
                  </a:lnTo>
                  <a:lnTo>
                    <a:pt x="96" y="6"/>
                  </a:lnTo>
                  <a:lnTo>
                    <a:pt x="95" y="7"/>
                  </a:lnTo>
                  <a:lnTo>
                    <a:pt x="94" y="7"/>
                  </a:lnTo>
                  <a:lnTo>
                    <a:pt x="92" y="7"/>
                  </a:lnTo>
                  <a:lnTo>
                    <a:pt x="4" y="7"/>
                  </a:lnTo>
                  <a:lnTo>
                    <a:pt x="3" y="7"/>
                  </a:lnTo>
                  <a:lnTo>
                    <a:pt x="2" y="7"/>
                  </a:lnTo>
                  <a:lnTo>
                    <a:pt x="1" y="6"/>
                  </a:lnTo>
                  <a:lnTo>
                    <a:pt x="0" y="5"/>
                  </a:lnTo>
                  <a:lnTo>
                    <a:pt x="0" y="4"/>
                  </a:lnTo>
                  <a:lnTo>
                    <a:pt x="0" y="2"/>
                  </a:lnTo>
                  <a:lnTo>
                    <a:pt x="1" y="1"/>
                  </a:lnTo>
                  <a:lnTo>
                    <a:pt x="1" y="1"/>
                  </a:lnTo>
                  <a:lnTo>
                    <a:pt x="2" y="0"/>
                  </a:lnTo>
                  <a:lnTo>
                    <a:pt x="3" y="0"/>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id-ID">
                <a:solidFill>
                  <a:prstClr val="black"/>
                </a:solidFill>
              </a:endParaRPr>
            </a:p>
          </p:txBody>
        </p:sp>
        <p:sp>
          <p:nvSpPr>
            <p:cNvPr id="43" name="Freeform 521"/>
            <p:cNvSpPr>
              <a:spLocks/>
            </p:cNvSpPr>
            <p:nvPr/>
          </p:nvSpPr>
          <p:spPr bwMode="auto">
            <a:xfrm>
              <a:off x="7383463" y="2592388"/>
              <a:ext cx="152400" cy="12700"/>
            </a:xfrm>
            <a:custGeom>
              <a:avLst/>
              <a:gdLst/>
              <a:ahLst/>
              <a:cxnLst>
                <a:cxn ang="0">
                  <a:pos x="4" y="0"/>
                </a:cxn>
                <a:cxn ang="0">
                  <a:pos x="92" y="0"/>
                </a:cxn>
                <a:cxn ang="0">
                  <a:pos x="94" y="0"/>
                </a:cxn>
                <a:cxn ang="0">
                  <a:pos x="95" y="1"/>
                </a:cxn>
                <a:cxn ang="0">
                  <a:pos x="96" y="1"/>
                </a:cxn>
                <a:cxn ang="0">
                  <a:pos x="96" y="2"/>
                </a:cxn>
                <a:cxn ang="0">
                  <a:pos x="96" y="4"/>
                </a:cxn>
                <a:cxn ang="0">
                  <a:pos x="96" y="5"/>
                </a:cxn>
                <a:cxn ang="0">
                  <a:pos x="96" y="6"/>
                </a:cxn>
                <a:cxn ang="0">
                  <a:pos x="95" y="7"/>
                </a:cxn>
                <a:cxn ang="0">
                  <a:pos x="94" y="8"/>
                </a:cxn>
                <a:cxn ang="0">
                  <a:pos x="92" y="8"/>
                </a:cxn>
                <a:cxn ang="0">
                  <a:pos x="4" y="8"/>
                </a:cxn>
                <a:cxn ang="0">
                  <a:pos x="3" y="8"/>
                </a:cxn>
                <a:cxn ang="0">
                  <a:pos x="2" y="7"/>
                </a:cxn>
                <a:cxn ang="0">
                  <a:pos x="1" y="7"/>
                </a:cxn>
                <a:cxn ang="0">
                  <a:pos x="1" y="6"/>
                </a:cxn>
                <a:cxn ang="0">
                  <a:pos x="0" y="5"/>
                </a:cxn>
                <a:cxn ang="0">
                  <a:pos x="0" y="4"/>
                </a:cxn>
                <a:cxn ang="0">
                  <a:pos x="0" y="2"/>
                </a:cxn>
                <a:cxn ang="0">
                  <a:pos x="1" y="1"/>
                </a:cxn>
                <a:cxn ang="0">
                  <a:pos x="2" y="1"/>
                </a:cxn>
                <a:cxn ang="0">
                  <a:pos x="3" y="0"/>
                </a:cxn>
                <a:cxn ang="0">
                  <a:pos x="4" y="0"/>
                </a:cxn>
              </a:cxnLst>
              <a:rect l="0" t="0" r="r" b="b"/>
              <a:pathLst>
                <a:path w="96" h="8">
                  <a:moveTo>
                    <a:pt x="4" y="0"/>
                  </a:moveTo>
                  <a:lnTo>
                    <a:pt x="92" y="0"/>
                  </a:lnTo>
                  <a:lnTo>
                    <a:pt x="94" y="0"/>
                  </a:lnTo>
                  <a:lnTo>
                    <a:pt x="95" y="1"/>
                  </a:lnTo>
                  <a:lnTo>
                    <a:pt x="96" y="1"/>
                  </a:lnTo>
                  <a:lnTo>
                    <a:pt x="96" y="2"/>
                  </a:lnTo>
                  <a:lnTo>
                    <a:pt x="96" y="4"/>
                  </a:lnTo>
                  <a:lnTo>
                    <a:pt x="96" y="5"/>
                  </a:lnTo>
                  <a:lnTo>
                    <a:pt x="96" y="6"/>
                  </a:lnTo>
                  <a:lnTo>
                    <a:pt x="95" y="7"/>
                  </a:lnTo>
                  <a:lnTo>
                    <a:pt x="94" y="8"/>
                  </a:lnTo>
                  <a:lnTo>
                    <a:pt x="92" y="8"/>
                  </a:lnTo>
                  <a:lnTo>
                    <a:pt x="4" y="8"/>
                  </a:lnTo>
                  <a:lnTo>
                    <a:pt x="3" y="8"/>
                  </a:lnTo>
                  <a:lnTo>
                    <a:pt x="2" y="7"/>
                  </a:lnTo>
                  <a:lnTo>
                    <a:pt x="1" y="7"/>
                  </a:lnTo>
                  <a:lnTo>
                    <a:pt x="1" y="6"/>
                  </a:lnTo>
                  <a:lnTo>
                    <a:pt x="0" y="5"/>
                  </a:lnTo>
                  <a:lnTo>
                    <a:pt x="0" y="4"/>
                  </a:lnTo>
                  <a:lnTo>
                    <a:pt x="0" y="2"/>
                  </a:lnTo>
                  <a:lnTo>
                    <a:pt x="1" y="1"/>
                  </a:lnTo>
                  <a:lnTo>
                    <a:pt x="2" y="1"/>
                  </a:lnTo>
                  <a:lnTo>
                    <a:pt x="3" y="0"/>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id-ID">
                <a:solidFill>
                  <a:prstClr val="black"/>
                </a:solidFill>
              </a:endParaRPr>
            </a:p>
          </p:txBody>
        </p:sp>
        <p:sp>
          <p:nvSpPr>
            <p:cNvPr id="44" name="Freeform 522"/>
            <p:cNvSpPr>
              <a:spLocks/>
            </p:cNvSpPr>
            <p:nvPr/>
          </p:nvSpPr>
          <p:spPr bwMode="auto">
            <a:xfrm>
              <a:off x="7383463" y="2620963"/>
              <a:ext cx="95250" cy="12700"/>
            </a:xfrm>
            <a:custGeom>
              <a:avLst/>
              <a:gdLst/>
              <a:ahLst/>
              <a:cxnLst>
                <a:cxn ang="0">
                  <a:pos x="4" y="0"/>
                </a:cxn>
                <a:cxn ang="0">
                  <a:pos x="56" y="0"/>
                </a:cxn>
                <a:cxn ang="0">
                  <a:pos x="57" y="0"/>
                </a:cxn>
                <a:cxn ang="0">
                  <a:pos x="58" y="1"/>
                </a:cxn>
                <a:cxn ang="0">
                  <a:pos x="59" y="2"/>
                </a:cxn>
                <a:cxn ang="0">
                  <a:pos x="60" y="3"/>
                </a:cxn>
                <a:cxn ang="0">
                  <a:pos x="60" y="4"/>
                </a:cxn>
                <a:cxn ang="0">
                  <a:pos x="60" y="5"/>
                </a:cxn>
                <a:cxn ang="0">
                  <a:pos x="59" y="6"/>
                </a:cxn>
                <a:cxn ang="0">
                  <a:pos x="58" y="7"/>
                </a:cxn>
                <a:cxn ang="0">
                  <a:pos x="57" y="8"/>
                </a:cxn>
                <a:cxn ang="0">
                  <a:pos x="56" y="8"/>
                </a:cxn>
                <a:cxn ang="0">
                  <a:pos x="4" y="8"/>
                </a:cxn>
                <a:cxn ang="0">
                  <a:pos x="3" y="8"/>
                </a:cxn>
                <a:cxn ang="0">
                  <a:pos x="2" y="7"/>
                </a:cxn>
                <a:cxn ang="0">
                  <a:pos x="1" y="6"/>
                </a:cxn>
                <a:cxn ang="0">
                  <a:pos x="0" y="5"/>
                </a:cxn>
                <a:cxn ang="0">
                  <a:pos x="0" y="4"/>
                </a:cxn>
                <a:cxn ang="0">
                  <a:pos x="0" y="3"/>
                </a:cxn>
                <a:cxn ang="0">
                  <a:pos x="1" y="2"/>
                </a:cxn>
                <a:cxn ang="0">
                  <a:pos x="2" y="1"/>
                </a:cxn>
                <a:cxn ang="0">
                  <a:pos x="3" y="0"/>
                </a:cxn>
                <a:cxn ang="0">
                  <a:pos x="4" y="0"/>
                </a:cxn>
              </a:cxnLst>
              <a:rect l="0" t="0" r="r" b="b"/>
              <a:pathLst>
                <a:path w="60" h="8">
                  <a:moveTo>
                    <a:pt x="4" y="0"/>
                  </a:moveTo>
                  <a:lnTo>
                    <a:pt x="56" y="0"/>
                  </a:lnTo>
                  <a:lnTo>
                    <a:pt x="57" y="0"/>
                  </a:lnTo>
                  <a:lnTo>
                    <a:pt x="58" y="1"/>
                  </a:lnTo>
                  <a:lnTo>
                    <a:pt x="59" y="2"/>
                  </a:lnTo>
                  <a:lnTo>
                    <a:pt x="60" y="3"/>
                  </a:lnTo>
                  <a:lnTo>
                    <a:pt x="60" y="4"/>
                  </a:lnTo>
                  <a:lnTo>
                    <a:pt x="60" y="5"/>
                  </a:lnTo>
                  <a:lnTo>
                    <a:pt x="59" y="6"/>
                  </a:lnTo>
                  <a:lnTo>
                    <a:pt x="58" y="7"/>
                  </a:lnTo>
                  <a:lnTo>
                    <a:pt x="57" y="8"/>
                  </a:lnTo>
                  <a:lnTo>
                    <a:pt x="56" y="8"/>
                  </a:lnTo>
                  <a:lnTo>
                    <a:pt x="4" y="8"/>
                  </a:lnTo>
                  <a:lnTo>
                    <a:pt x="3" y="8"/>
                  </a:lnTo>
                  <a:lnTo>
                    <a:pt x="2" y="7"/>
                  </a:lnTo>
                  <a:lnTo>
                    <a:pt x="1" y="6"/>
                  </a:lnTo>
                  <a:lnTo>
                    <a:pt x="0" y="5"/>
                  </a:lnTo>
                  <a:lnTo>
                    <a:pt x="0" y="4"/>
                  </a:lnTo>
                  <a:lnTo>
                    <a:pt x="0" y="3"/>
                  </a:lnTo>
                  <a:lnTo>
                    <a:pt x="1" y="2"/>
                  </a:lnTo>
                  <a:lnTo>
                    <a:pt x="2" y="1"/>
                  </a:lnTo>
                  <a:lnTo>
                    <a:pt x="3" y="0"/>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id-ID">
                <a:solidFill>
                  <a:prstClr val="black"/>
                </a:solidFill>
              </a:endParaRPr>
            </a:p>
          </p:txBody>
        </p:sp>
        <p:sp>
          <p:nvSpPr>
            <p:cNvPr id="45" name="Freeform 523"/>
            <p:cNvSpPr>
              <a:spLocks/>
            </p:cNvSpPr>
            <p:nvPr/>
          </p:nvSpPr>
          <p:spPr bwMode="auto">
            <a:xfrm>
              <a:off x="7235825" y="2478088"/>
              <a:ext cx="30162" cy="33338"/>
            </a:xfrm>
            <a:custGeom>
              <a:avLst/>
              <a:gdLst/>
              <a:ahLst/>
              <a:cxnLst>
                <a:cxn ang="0">
                  <a:pos x="15" y="0"/>
                </a:cxn>
                <a:cxn ang="0">
                  <a:pos x="16" y="4"/>
                </a:cxn>
                <a:cxn ang="0">
                  <a:pos x="17" y="7"/>
                </a:cxn>
                <a:cxn ang="0">
                  <a:pos x="19" y="10"/>
                </a:cxn>
                <a:cxn ang="0">
                  <a:pos x="15" y="10"/>
                </a:cxn>
                <a:cxn ang="0">
                  <a:pos x="14" y="10"/>
                </a:cxn>
                <a:cxn ang="0">
                  <a:pos x="12" y="11"/>
                </a:cxn>
                <a:cxn ang="0">
                  <a:pos x="11" y="12"/>
                </a:cxn>
                <a:cxn ang="0">
                  <a:pos x="10" y="13"/>
                </a:cxn>
                <a:cxn ang="0">
                  <a:pos x="10" y="14"/>
                </a:cxn>
                <a:cxn ang="0">
                  <a:pos x="10" y="15"/>
                </a:cxn>
                <a:cxn ang="0">
                  <a:pos x="10" y="17"/>
                </a:cxn>
                <a:cxn ang="0">
                  <a:pos x="8" y="18"/>
                </a:cxn>
                <a:cxn ang="0">
                  <a:pos x="6" y="18"/>
                </a:cxn>
                <a:cxn ang="0">
                  <a:pos x="5" y="18"/>
                </a:cxn>
                <a:cxn ang="0">
                  <a:pos x="4" y="19"/>
                </a:cxn>
                <a:cxn ang="0">
                  <a:pos x="3" y="19"/>
                </a:cxn>
                <a:cxn ang="0">
                  <a:pos x="3" y="19"/>
                </a:cxn>
                <a:cxn ang="0">
                  <a:pos x="2" y="20"/>
                </a:cxn>
                <a:cxn ang="0">
                  <a:pos x="1" y="20"/>
                </a:cxn>
                <a:cxn ang="0">
                  <a:pos x="1" y="20"/>
                </a:cxn>
                <a:cxn ang="0">
                  <a:pos x="0" y="21"/>
                </a:cxn>
                <a:cxn ang="0">
                  <a:pos x="0" y="15"/>
                </a:cxn>
                <a:cxn ang="0">
                  <a:pos x="0" y="13"/>
                </a:cxn>
                <a:cxn ang="0">
                  <a:pos x="1" y="11"/>
                </a:cxn>
                <a:cxn ang="0">
                  <a:pos x="2" y="9"/>
                </a:cxn>
                <a:cxn ang="0">
                  <a:pos x="3" y="7"/>
                </a:cxn>
                <a:cxn ang="0">
                  <a:pos x="4" y="5"/>
                </a:cxn>
                <a:cxn ang="0">
                  <a:pos x="6" y="3"/>
                </a:cxn>
                <a:cxn ang="0">
                  <a:pos x="8" y="2"/>
                </a:cxn>
                <a:cxn ang="0">
                  <a:pos x="10" y="1"/>
                </a:cxn>
                <a:cxn ang="0">
                  <a:pos x="12" y="1"/>
                </a:cxn>
                <a:cxn ang="0">
                  <a:pos x="15" y="0"/>
                </a:cxn>
              </a:cxnLst>
              <a:rect l="0" t="0" r="r" b="b"/>
              <a:pathLst>
                <a:path w="19" h="21">
                  <a:moveTo>
                    <a:pt x="15" y="0"/>
                  </a:moveTo>
                  <a:lnTo>
                    <a:pt x="16" y="4"/>
                  </a:lnTo>
                  <a:lnTo>
                    <a:pt x="17" y="7"/>
                  </a:lnTo>
                  <a:lnTo>
                    <a:pt x="19" y="10"/>
                  </a:lnTo>
                  <a:lnTo>
                    <a:pt x="15" y="10"/>
                  </a:lnTo>
                  <a:lnTo>
                    <a:pt x="14" y="10"/>
                  </a:lnTo>
                  <a:lnTo>
                    <a:pt x="12" y="11"/>
                  </a:lnTo>
                  <a:lnTo>
                    <a:pt x="11" y="12"/>
                  </a:lnTo>
                  <a:lnTo>
                    <a:pt x="10" y="13"/>
                  </a:lnTo>
                  <a:lnTo>
                    <a:pt x="10" y="14"/>
                  </a:lnTo>
                  <a:lnTo>
                    <a:pt x="10" y="15"/>
                  </a:lnTo>
                  <a:lnTo>
                    <a:pt x="10" y="17"/>
                  </a:lnTo>
                  <a:lnTo>
                    <a:pt x="8" y="18"/>
                  </a:lnTo>
                  <a:lnTo>
                    <a:pt x="6" y="18"/>
                  </a:lnTo>
                  <a:lnTo>
                    <a:pt x="5" y="18"/>
                  </a:lnTo>
                  <a:lnTo>
                    <a:pt x="4" y="19"/>
                  </a:lnTo>
                  <a:lnTo>
                    <a:pt x="3" y="19"/>
                  </a:lnTo>
                  <a:lnTo>
                    <a:pt x="3" y="19"/>
                  </a:lnTo>
                  <a:lnTo>
                    <a:pt x="2" y="20"/>
                  </a:lnTo>
                  <a:lnTo>
                    <a:pt x="1" y="20"/>
                  </a:lnTo>
                  <a:lnTo>
                    <a:pt x="1" y="20"/>
                  </a:lnTo>
                  <a:lnTo>
                    <a:pt x="0" y="21"/>
                  </a:lnTo>
                  <a:lnTo>
                    <a:pt x="0" y="15"/>
                  </a:lnTo>
                  <a:lnTo>
                    <a:pt x="0" y="13"/>
                  </a:lnTo>
                  <a:lnTo>
                    <a:pt x="1" y="11"/>
                  </a:lnTo>
                  <a:lnTo>
                    <a:pt x="2" y="9"/>
                  </a:lnTo>
                  <a:lnTo>
                    <a:pt x="3" y="7"/>
                  </a:lnTo>
                  <a:lnTo>
                    <a:pt x="4" y="5"/>
                  </a:lnTo>
                  <a:lnTo>
                    <a:pt x="6" y="3"/>
                  </a:lnTo>
                  <a:lnTo>
                    <a:pt x="8" y="2"/>
                  </a:lnTo>
                  <a:lnTo>
                    <a:pt x="10" y="1"/>
                  </a:lnTo>
                  <a:lnTo>
                    <a:pt x="12"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id-ID">
                <a:solidFill>
                  <a:prstClr val="black"/>
                </a:solidFill>
              </a:endParaRPr>
            </a:p>
          </p:txBody>
        </p:sp>
        <p:sp>
          <p:nvSpPr>
            <p:cNvPr id="46" name="Freeform 524"/>
            <p:cNvSpPr>
              <a:spLocks/>
            </p:cNvSpPr>
            <p:nvPr/>
          </p:nvSpPr>
          <p:spPr bwMode="auto">
            <a:xfrm>
              <a:off x="7332663" y="2478088"/>
              <a:ext cx="236537" cy="219075"/>
            </a:xfrm>
            <a:custGeom>
              <a:avLst/>
              <a:gdLst/>
              <a:ahLst/>
              <a:cxnLst>
                <a:cxn ang="0">
                  <a:pos x="5" y="0"/>
                </a:cxn>
                <a:cxn ang="0">
                  <a:pos x="134" y="0"/>
                </a:cxn>
                <a:cxn ang="0">
                  <a:pos x="136" y="1"/>
                </a:cxn>
                <a:cxn ang="0">
                  <a:pos x="138" y="1"/>
                </a:cxn>
                <a:cxn ang="0">
                  <a:pos x="141" y="2"/>
                </a:cxn>
                <a:cxn ang="0">
                  <a:pos x="143" y="3"/>
                </a:cxn>
                <a:cxn ang="0">
                  <a:pos x="144" y="5"/>
                </a:cxn>
                <a:cxn ang="0">
                  <a:pos x="146" y="7"/>
                </a:cxn>
                <a:cxn ang="0">
                  <a:pos x="147" y="8"/>
                </a:cxn>
                <a:cxn ang="0">
                  <a:pos x="148" y="11"/>
                </a:cxn>
                <a:cxn ang="0">
                  <a:pos x="148" y="13"/>
                </a:cxn>
                <a:cxn ang="0">
                  <a:pos x="149" y="15"/>
                </a:cxn>
                <a:cxn ang="0">
                  <a:pos x="149" y="123"/>
                </a:cxn>
                <a:cxn ang="0">
                  <a:pos x="148" y="125"/>
                </a:cxn>
                <a:cxn ang="0">
                  <a:pos x="148" y="127"/>
                </a:cxn>
                <a:cxn ang="0">
                  <a:pos x="147" y="130"/>
                </a:cxn>
                <a:cxn ang="0">
                  <a:pos x="146" y="132"/>
                </a:cxn>
                <a:cxn ang="0">
                  <a:pos x="144" y="133"/>
                </a:cxn>
                <a:cxn ang="0">
                  <a:pos x="143" y="135"/>
                </a:cxn>
                <a:cxn ang="0">
                  <a:pos x="141" y="136"/>
                </a:cxn>
                <a:cxn ang="0">
                  <a:pos x="138" y="137"/>
                </a:cxn>
                <a:cxn ang="0">
                  <a:pos x="136" y="137"/>
                </a:cxn>
                <a:cxn ang="0">
                  <a:pos x="134" y="138"/>
                </a:cxn>
                <a:cxn ang="0">
                  <a:pos x="12" y="138"/>
                </a:cxn>
                <a:cxn ang="0">
                  <a:pos x="11" y="128"/>
                </a:cxn>
                <a:cxn ang="0">
                  <a:pos x="134" y="128"/>
                </a:cxn>
                <a:cxn ang="0">
                  <a:pos x="135" y="128"/>
                </a:cxn>
                <a:cxn ang="0">
                  <a:pos x="136" y="127"/>
                </a:cxn>
                <a:cxn ang="0">
                  <a:pos x="137" y="126"/>
                </a:cxn>
                <a:cxn ang="0">
                  <a:pos x="138" y="125"/>
                </a:cxn>
                <a:cxn ang="0">
                  <a:pos x="139" y="124"/>
                </a:cxn>
                <a:cxn ang="0">
                  <a:pos x="139" y="123"/>
                </a:cxn>
                <a:cxn ang="0">
                  <a:pos x="139" y="15"/>
                </a:cxn>
                <a:cxn ang="0">
                  <a:pos x="139" y="14"/>
                </a:cxn>
                <a:cxn ang="0">
                  <a:pos x="138" y="13"/>
                </a:cxn>
                <a:cxn ang="0">
                  <a:pos x="137" y="12"/>
                </a:cxn>
                <a:cxn ang="0">
                  <a:pos x="136" y="11"/>
                </a:cxn>
                <a:cxn ang="0">
                  <a:pos x="135" y="10"/>
                </a:cxn>
                <a:cxn ang="0">
                  <a:pos x="134" y="10"/>
                </a:cxn>
                <a:cxn ang="0">
                  <a:pos x="0" y="10"/>
                </a:cxn>
                <a:cxn ang="0">
                  <a:pos x="2" y="7"/>
                </a:cxn>
                <a:cxn ang="0">
                  <a:pos x="3" y="4"/>
                </a:cxn>
                <a:cxn ang="0">
                  <a:pos x="5" y="0"/>
                </a:cxn>
              </a:cxnLst>
              <a:rect l="0" t="0" r="r" b="b"/>
              <a:pathLst>
                <a:path w="149" h="138">
                  <a:moveTo>
                    <a:pt x="5" y="0"/>
                  </a:moveTo>
                  <a:lnTo>
                    <a:pt x="134" y="0"/>
                  </a:lnTo>
                  <a:lnTo>
                    <a:pt x="136" y="1"/>
                  </a:lnTo>
                  <a:lnTo>
                    <a:pt x="138" y="1"/>
                  </a:lnTo>
                  <a:lnTo>
                    <a:pt x="141" y="2"/>
                  </a:lnTo>
                  <a:lnTo>
                    <a:pt x="143" y="3"/>
                  </a:lnTo>
                  <a:lnTo>
                    <a:pt x="144" y="5"/>
                  </a:lnTo>
                  <a:lnTo>
                    <a:pt x="146" y="7"/>
                  </a:lnTo>
                  <a:lnTo>
                    <a:pt x="147" y="8"/>
                  </a:lnTo>
                  <a:lnTo>
                    <a:pt x="148" y="11"/>
                  </a:lnTo>
                  <a:lnTo>
                    <a:pt x="148" y="13"/>
                  </a:lnTo>
                  <a:lnTo>
                    <a:pt x="149" y="15"/>
                  </a:lnTo>
                  <a:lnTo>
                    <a:pt x="149" y="123"/>
                  </a:lnTo>
                  <a:lnTo>
                    <a:pt x="148" y="125"/>
                  </a:lnTo>
                  <a:lnTo>
                    <a:pt x="148" y="127"/>
                  </a:lnTo>
                  <a:lnTo>
                    <a:pt x="147" y="130"/>
                  </a:lnTo>
                  <a:lnTo>
                    <a:pt x="146" y="132"/>
                  </a:lnTo>
                  <a:lnTo>
                    <a:pt x="144" y="133"/>
                  </a:lnTo>
                  <a:lnTo>
                    <a:pt x="143" y="135"/>
                  </a:lnTo>
                  <a:lnTo>
                    <a:pt x="141" y="136"/>
                  </a:lnTo>
                  <a:lnTo>
                    <a:pt x="138" y="137"/>
                  </a:lnTo>
                  <a:lnTo>
                    <a:pt x="136" y="137"/>
                  </a:lnTo>
                  <a:lnTo>
                    <a:pt x="134" y="138"/>
                  </a:lnTo>
                  <a:lnTo>
                    <a:pt x="12" y="138"/>
                  </a:lnTo>
                  <a:lnTo>
                    <a:pt x="11" y="128"/>
                  </a:lnTo>
                  <a:lnTo>
                    <a:pt x="134" y="128"/>
                  </a:lnTo>
                  <a:lnTo>
                    <a:pt x="135" y="128"/>
                  </a:lnTo>
                  <a:lnTo>
                    <a:pt x="136" y="127"/>
                  </a:lnTo>
                  <a:lnTo>
                    <a:pt x="137" y="126"/>
                  </a:lnTo>
                  <a:lnTo>
                    <a:pt x="138" y="125"/>
                  </a:lnTo>
                  <a:lnTo>
                    <a:pt x="139" y="124"/>
                  </a:lnTo>
                  <a:lnTo>
                    <a:pt x="139" y="123"/>
                  </a:lnTo>
                  <a:lnTo>
                    <a:pt x="139" y="15"/>
                  </a:lnTo>
                  <a:lnTo>
                    <a:pt x="139" y="14"/>
                  </a:lnTo>
                  <a:lnTo>
                    <a:pt x="138" y="13"/>
                  </a:lnTo>
                  <a:lnTo>
                    <a:pt x="137" y="12"/>
                  </a:lnTo>
                  <a:lnTo>
                    <a:pt x="136" y="11"/>
                  </a:lnTo>
                  <a:lnTo>
                    <a:pt x="135" y="10"/>
                  </a:lnTo>
                  <a:lnTo>
                    <a:pt x="134" y="10"/>
                  </a:lnTo>
                  <a:lnTo>
                    <a:pt x="0" y="10"/>
                  </a:lnTo>
                  <a:lnTo>
                    <a:pt x="2" y="7"/>
                  </a:lnTo>
                  <a:lnTo>
                    <a:pt x="3" y="4"/>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id-ID">
                <a:solidFill>
                  <a:prstClr val="black"/>
                </a:solidFill>
              </a:endParaRPr>
            </a:p>
          </p:txBody>
        </p:sp>
        <p:sp>
          <p:nvSpPr>
            <p:cNvPr id="47" name="Freeform 525"/>
            <p:cNvSpPr>
              <a:spLocks/>
            </p:cNvSpPr>
            <p:nvPr/>
          </p:nvSpPr>
          <p:spPr bwMode="auto">
            <a:xfrm>
              <a:off x="7235825" y="2624138"/>
              <a:ext cx="15875" cy="69850"/>
            </a:xfrm>
            <a:custGeom>
              <a:avLst/>
              <a:gdLst/>
              <a:ahLst/>
              <a:cxnLst>
                <a:cxn ang="0">
                  <a:pos x="10" y="0"/>
                </a:cxn>
                <a:cxn ang="0">
                  <a:pos x="10" y="20"/>
                </a:cxn>
                <a:cxn ang="0">
                  <a:pos x="8" y="44"/>
                </a:cxn>
                <a:cxn ang="0">
                  <a:pos x="6" y="43"/>
                </a:cxn>
                <a:cxn ang="0">
                  <a:pos x="4" y="41"/>
                </a:cxn>
                <a:cxn ang="0">
                  <a:pos x="3" y="39"/>
                </a:cxn>
                <a:cxn ang="0">
                  <a:pos x="1" y="37"/>
                </a:cxn>
                <a:cxn ang="0">
                  <a:pos x="1" y="35"/>
                </a:cxn>
                <a:cxn ang="0">
                  <a:pos x="0" y="33"/>
                </a:cxn>
                <a:cxn ang="0">
                  <a:pos x="0" y="31"/>
                </a:cxn>
                <a:cxn ang="0">
                  <a:pos x="0" y="12"/>
                </a:cxn>
                <a:cxn ang="0">
                  <a:pos x="2" y="11"/>
                </a:cxn>
                <a:cxn ang="0">
                  <a:pos x="4" y="10"/>
                </a:cxn>
                <a:cxn ang="0">
                  <a:pos x="5" y="9"/>
                </a:cxn>
                <a:cxn ang="0">
                  <a:pos x="6" y="7"/>
                </a:cxn>
                <a:cxn ang="0">
                  <a:pos x="8" y="6"/>
                </a:cxn>
                <a:cxn ang="0">
                  <a:pos x="9" y="4"/>
                </a:cxn>
                <a:cxn ang="0">
                  <a:pos x="9" y="2"/>
                </a:cxn>
                <a:cxn ang="0">
                  <a:pos x="10" y="0"/>
                </a:cxn>
              </a:cxnLst>
              <a:rect l="0" t="0" r="r" b="b"/>
              <a:pathLst>
                <a:path w="10" h="44">
                  <a:moveTo>
                    <a:pt x="10" y="0"/>
                  </a:moveTo>
                  <a:lnTo>
                    <a:pt x="10" y="20"/>
                  </a:lnTo>
                  <a:lnTo>
                    <a:pt x="8" y="44"/>
                  </a:lnTo>
                  <a:lnTo>
                    <a:pt x="6" y="43"/>
                  </a:lnTo>
                  <a:lnTo>
                    <a:pt x="4" y="41"/>
                  </a:lnTo>
                  <a:lnTo>
                    <a:pt x="3" y="39"/>
                  </a:lnTo>
                  <a:lnTo>
                    <a:pt x="1" y="37"/>
                  </a:lnTo>
                  <a:lnTo>
                    <a:pt x="1" y="35"/>
                  </a:lnTo>
                  <a:lnTo>
                    <a:pt x="0" y="33"/>
                  </a:lnTo>
                  <a:lnTo>
                    <a:pt x="0" y="31"/>
                  </a:lnTo>
                  <a:lnTo>
                    <a:pt x="0" y="12"/>
                  </a:lnTo>
                  <a:lnTo>
                    <a:pt x="2" y="11"/>
                  </a:lnTo>
                  <a:lnTo>
                    <a:pt x="4" y="10"/>
                  </a:lnTo>
                  <a:lnTo>
                    <a:pt x="5" y="9"/>
                  </a:lnTo>
                  <a:lnTo>
                    <a:pt x="6" y="7"/>
                  </a:lnTo>
                  <a:lnTo>
                    <a:pt x="8" y="6"/>
                  </a:lnTo>
                  <a:lnTo>
                    <a:pt x="9" y="4"/>
                  </a:lnTo>
                  <a:lnTo>
                    <a:pt x="9" y="2"/>
                  </a:lnTo>
                  <a:lnTo>
                    <a:pt x="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id-ID">
                <a:solidFill>
                  <a:prstClr val="black"/>
                </a:solidFill>
              </a:endParaRPr>
            </a:p>
          </p:txBody>
        </p:sp>
        <p:sp>
          <p:nvSpPr>
            <p:cNvPr id="74" name="Freeform 526"/>
            <p:cNvSpPr>
              <a:spLocks/>
            </p:cNvSpPr>
            <p:nvPr/>
          </p:nvSpPr>
          <p:spPr bwMode="auto">
            <a:xfrm>
              <a:off x="7267575" y="2433638"/>
              <a:ext cx="63500" cy="71438"/>
            </a:xfrm>
            <a:custGeom>
              <a:avLst/>
              <a:gdLst/>
              <a:ahLst/>
              <a:cxnLst>
                <a:cxn ang="0">
                  <a:pos x="20" y="0"/>
                </a:cxn>
                <a:cxn ang="0">
                  <a:pos x="23" y="0"/>
                </a:cxn>
                <a:cxn ang="0">
                  <a:pos x="25" y="1"/>
                </a:cxn>
                <a:cxn ang="0">
                  <a:pos x="28" y="2"/>
                </a:cxn>
                <a:cxn ang="0">
                  <a:pos x="30" y="3"/>
                </a:cxn>
                <a:cxn ang="0">
                  <a:pos x="32" y="4"/>
                </a:cxn>
                <a:cxn ang="0">
                  <a:pos x="34" y="6"/>
                </a:cxn>
                <a:cxn ang="0">
                  <a:pos x="36" y="8"/>
                </a:cxn>
                <a:cxn ang="0">
                  <a:pos x="38" y="10"/>
                </a:cxn>
                <a:cxn ang="0">
                  <a:pos x="39" y="12"/>
                </a:cxn>
                <a:cxn ang="0">
                  <a:pos x="40" y="15"/>
                </a:cxn>
                <a:cxn ang="0">
                  <a:pos x="40" y="18"/>
                </a:cxn>
                <a:cxn ang="0">
                  <a:pos x="40" y="20"/>
                </a:cxn>
                <a:cxn ang="0">
                  <a:pos x="40" y="23"/>
                </a:cxn>
                <a:cxn ang="0">
                  <a:pos x="40" y="26"/>
                </a:cxn>
                <a:cxn ang="0">
                  <a:pos x="39" y="28"/>
                </a:cxn>
                <a:cxn ang="0">
                  <a:pos x="38" y="31"/>
                </a:cxn>
                <a:cxn ang="0">
                  <a:pos x="37" y="33"/>
                </a:cxn>
                <a:cxn ang="0">
                  <a:pos x="35" y="36"/>
                </a:cxn>
                <a:cxn ang="0">
                  <a:pos x="34" y="38"/>
                </a:cxn>
                <a:cxn ang="0">
                  <a:pos x="32" y="40"/>
                </a:cxn>
                <a:cxn ang="0">
                  <a:pos x="30" y="41"/>
                </a:cxn>
                <a:cxn ang="0">
                  <a:pos x="27" y="43"/>
                </a:cxn>
                <a:cxn ang="0">
                  <a:pos x="25" y="44"/>
                </a:cxn>
                <a:cxn ang="0">
                  <a:pos x="23" y="44"/>
                </a:cxn>
                <a:cxn ang="0">
                  <a:pos x="20" y="45"/>
                </a:cxn>
                <a:cxn ang="0">
                  <a:pos x="17" y="44"/>
                </a:cxn>
                <a:cxn ang="0">
                  <a:pos x="15" y="44"/>
                </a:cxn>
                <a:cxn ang="0">
                  <a:pos x="13" y="43"/>
                </a:cxn>
                <a:cxn ang="0">
                  <a:pos x="11" y="41"/>
                </a:cxn>
                <a:cxn ang="0">
                  <a:pos x="8" y="40"/>
                </a:cxn>
                <a:cxn ang="0">
                  <a:pos x="7" y="38"/>
                </a:cxn>
                <a:cxn ang="0">
                  <a:pos x="5" y="36"/>
                </a:cxn>
                <a:cxn ang="0">
                  <a:pos x="3" y="33"/>
                </a:cxn>
                <a:cxn ang="0">
                  <a:pos x="2" y="31"/>
                </a:cxn>
                <a:cxn ang="0">
                  <a:pos x="1" y="28"/>
                </a:cxn>
                <a:cxn ang="0">
                  <a:pos x="0" y="26"/>
                </a:cxn>
                <a:cxn ang="0">
                  <a:pos x="0" y="23"/>
                </a:cxn>
                <a:cxn ang="0">
                  <a:pos x="0" y="20"/>
                </a:cxn>
                <a:cxn ang="0">
                  <a:pos x="0" y="18"/>
                </a:cxn>
                <a:cxn ang="0">
                  <a:pos x="0" y="15"/>
                </a:cxn>
                <a:cxn ang="0">
                  <a:pos x="1" y="12"/>
                </a:cxn>
                <a:cxn ang="0">
                  <a:pos x="3" y="10"/>
                </a:cxn>
                <a:cxn ang="0">
                  <a:pos x="4" y="8"/>
                </a:cxn>
                <a:cxn ang="0">
                  <a:pos x="6" y="6"/>
                </a:cxn>
                <a:cxn ang="0">
                  <a:pos x="8" y="4"/>
                </a:cxn>
                <a:cxn ang="0">
                  <a:pos x="10" y="3"/>
                </a:cxn>
                <a:cxn ang="0">
                  <a:pos x="12" y="2"/>
                </a:cxn>
                <a:cxn ang="0">
                  <a:pos x="15" y="1"/>
                </a:cxn>
                <a:cxn ang="0">
                  <a:pos x="17" y="0"/>
                </a:cxn>
                <a:cxn ang="0">
                  <a:pos x="20" y="0"/>
                </a:cxn>
              </a:cxnLst>
              <a:rect l="0" t="0" r="r" b="b"/>
              <a:pathLst>
                <a:path w="40" h="45">
                  <a:moveTo>
                    <a:pt x="20" y="0"/>
                  </a:moveTo>
                  <a:lnTo>
                    <a:pt x="23" y="0"/>
                  </a:lnTo>
                  <a:lnTo>
                    <a:pt x="25" y="1"/>
                  </a:lnTo>
                  <a:lnTo>
                    <a:pt x="28" y="2"/>
                  </a:lnTo>
                  <a:lnTo>
                    <a:pt x="30" y="3"/>
                  </a:lnTo>
                  <a:lnTo>
                    <a:pt x="32" y="4"/>
                  </a:lnTo>
                  <a:lnTo>
                    <a:pt x="34" y="6"/>
                  </a:lnTo>
                  <a:lnTo>
                    <a:pt x="36" y="8"/>
                  </a:lnTo>
                  <a:lnTo>
                    <a:pt x="38" y="10"/>
                  </a:lnTo>
                  <a:lnTo>
                    <a:pt x="39" y="12"/>
                  </a:lnTo>
                  <a:lnTo>
                    <a:pt x="40" y="15"/>
                  </a:lnTo>
                  <a:lnTo>
                    <a:pt x="40" y="18"/>
                  </a:lnTo>
                  <a:lnTo>
                    <a:pt x="40" y="20"/>
                  </a:lnTo>
                  <a:lnTo>
                    <a:pt x="40" y="23"/>
                  </a:lnTo>
                  <a:lnTo>
                    <a:pt x="40" y="26"/>
                  </a:lnTo>
                  <a:lnTo>
                    <a:pt x="39" y="28"/>
                  </a:lnTo>
                  <a:lnTo>
                    <a:pt x="38" y="31"/>
                  </a:lnTo>
                  <a:lnTo>
                    <a:pt x="37" y="33"/>
                  </a:lnTo>
                  <a:lnTo>
                    <a:pt x="35" y="36"/>
                  </a:lnTo>
                  <a:lnTo>
                    <a:pt x="34" y="38"/>
                  </a:lnTo>
                  <a:lnTo>
                    <a:pt x="32" y="40"/>
                  </a:lnTo>
                  <a:lnTo>
                    <a:pt x="30" y="41"/>
                  </a:lnTo>
                  <a:lnTo>
                    <a:pt x="27" y="43"/>
                  </a:lnTo>
                  <a:lnTo>
                    <a:pt x="25" y="44"/>
                  </a:lnTo>
                  <a:lnTo>
                    <a:pt x="23" y="44"/>
                  </a:lnTo>
                  <a:lnTo>
                    <a:pt x="20" y="45"/>
                  </a:lnTo>
                  <a:lnTo>
                    <a:pt x="17" y="44"/>
                  </a:lnTo>
                  <a:lnTo>
                    <a:pt x="15" y="44"/>
                  </a:lnTo>
                  <a:lnTo>
                    <a:pt x="13" y="43"/>
                  </a:lnTo>
                  <a:lnTo>
                    <a:pt x="11" y="41"/>
                  </a:lnTo>
                  <a:lnTo>
                    <a:pt x="8" y="40"/>
                  </a:lnTo>
                  <a:lnTo>
                    <a:pt x="7" y="38"/>
                  </a:lnTo>
                  <a:lnTo>
                    <a:pt x="5" y="36"/>
                  </a:lnTo>
                  <a:lnTo>
                    <a:pt x="3" y="33"/>
                  </a:lnTo>
                  <a:lnTo>
                    <a:pt x="2" y="31"/>
                  </a:lnTo>
                  <a:lnTo>
                    <a:pt x="1" y="28"/>
                  </a:lnTo>
                  <a:lnTo>
                    <a:pt x="0" y="26"/>
                  </a:lnTo>
                  <a:lnTo>
                    <a:pt x="0" y="23"/>
                  </a:lnTo>
                  <a:lnTo>
                    <a:pt x="0" y="20"/>
                  </a:lnTo>
                  <a:lnTo>
                    <a:pt x="0" y="18"/>
                  </a:lnTo>
                  <a:lnTo>
                    <a:pt x="0" y="15"/>
                  </a:lnTo>
                  <a:lnTo>
                    <a:pt x="1" y="12"/>
                  </a:lnTo>
                  <a:lnTo>
                    <a:pt x="3" y="10"/>
                  </a:lnTo>
                  <a:lnTo>
                    <a:pt x="4" y="8"/>
                  </a:lnTo>
                  <a:lnTo>
                    <a:pt x="6" y="6"/>
                  </a:lnTo>
                  <a:lnTo>
                    <a:pt x="8" y="4"/>
                  </a:lnTo>
                  <a:lnTo>
                    <a:pt x="10" y="3"/>
                  </a:lnTo>
                  <a:lnTo>
                    <a:pt x="12" y="2"/>
                  </a:lnTo>
                  <a:lnTo>
                    <a:pt x="15" y="1"/>
                  </a:lnTo>
                  <a:lnTo>
                    <a:pt x="17" y="0"/>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id-ID">
                <a:solidFill>
                  <a:prstClr val="black"/>
                </a:solidFill>
              </a:endParaRPr>
            </a:p>
          </p:txBody>
        </p:sp>
        <p:sp>
          <p:nvSpPr>
            <p:cNvPr id="75" name="Freeform 527"/>
            <p:cNvSpPr>
              <a:spLocks/>
            </p:cNvSpPr>
            <p:nvPr/>
          </p:nvSpPr>
          <p:spPr bwMode="auto">
            <a:xfrm>
              <a:off x="7215188" y="2506663"/>
              <a:ext cx="209550" cy="261938"/>
            </a:xfrm>
            <a:custGeom>
              <a:avLst/>
              <a:gdLst/>
              <a:ahLst/>
              <a:cxnLst>
                <a:cxn ang="0">
                  <a:pos x="52" y="4"/>
                </a:cxn>
                <a:cxn ang="0">
                  <a:pos x="59" y="46"/>
                </a:cxn>
                <a:cxn ang="0">
                  <a:pos x="56" y="0"/>
                </a:cxn>
                <a:cxn ang="0">
                  <a:pos x="65" y="1"/>
                </a:cxn>
                <a:cxn ang="0">
                  <a:pos x="74" y="3"/>
                </a:cxn>
                <a:cxn ang="0">
                  <a:pos x="82" y="5"/>
                </a:cxn>
                <a:cxn ang="0">
                  <a:pos x="87" y="7"/>
                </a:cxn>
                <a:cxn ang="0">
                  <a:pos x="127" y="7"/>
                </a:cxn>
                <a:cxn ang="0">
                  <a:pos x="130" y="10"/>
                </a:cxn>
                <a:cxn ang="0">
                  <a:pos x="132" y="15"/>
                </a:cxn>
                <a:cxn ang="0">
                  <a:pos x="130" y="19"/>
                </a:cxn>
                <a:cxn ang="0">
                  <a:pos x="127" y="22"/>
                </a:cxn>
                <a:cxn ang="0">
                  <a:pos x="85" y="23"/>
                </a:cxn>
                <a:cxn ang="0">
                  <a:pos x="82" y="22"/>
                </a:cxn>
                <a:cxn ang="0">
                  <a:pos x="80" y="21"/>
                </a:cxn>
                <a:cxn ang="0">
                  <a:pos x="76" y="20"/>
                </a:cxn>
                <a:cxn ang="0">
                  <a:pos x="82" y="156"/>
                </a:cxn>
                <a:cxn ang="0">
                  <a:pos x="80" y="161"/>
                </a:cxn>
                <a:cxn ang="0">
                  <a:pos x="75" y="164"/>
                </a:cxn>
                <a:cxn ang="0">
                  <a:pos x="72" y="165"/>
                </a:cxn>
                <a:cxn ang="0">
                  <a:pos x="67" y="163"/>
                </a:cxn>
                <a:cxn ang="0">
                  <a:pos x="64" y="159"/>
                </a:cxn>
                <a:cxn ang="0">
                  <a:pos x="57" y="84"/>
                </a:cxn>
                <a:cxn ang="0">
                  <a:pos x="53" y="85"/>
                </a:cxn>
                <a:cxn ang="0">
                  <a:pos x="49" y="84"/>
                </a:cxn>
                <a:cxn ang="0">
                  <a:pos x="42" y="159"/>
                </a:cxn>
                <a:cxn ang="0">
                  <a:pos x="39" y="163"/>
                </a:cxn>
                <a:cxn ang="0">
                  <a:pos x="34" y="165"/>
                </a:cxn>
                <a:cxn ang="0">
                  <a:pos x="31" y="164"/>
                </a:cxn>
                <a:cxn ang="0">
                  <a:pos x="26" y="161"/>
                </a:cxn>
                <a:cxn ang="0">
                  <a:pos x="24" y="156"/>
                </a:cxn>
                <a:cxn ang="0">
                  <a:pos x="31" y="20"/>
                </a:cxn>
                <a:cxn ang="0">
                  <a:pos x="16" y="74"/>
                </a:cxn>
                <a:cxn ang="0">
                  <a:pos x="14" y="78"/>
                </a:cxn>
                <a:cxn ang="0">
                  <a:pos x="10" y="80"/>
                </a:cxn>
                <a:cxn ang="0">
                  <a:pos x="6" y="80"/>
                </a:cxn>
                <a:cxn ang="0">
                  <a:pos x="2" y="78"/>
                </a:cxn>
                <a:cxn ang="0">
                  <a:pos x="0" y="74"/>
                </a:cxn>
                <a:cxn ang="0">
                  <a:pos x="0" y="71"/>
                </a:cxn>
                <a:cxn ang="0">
                  <a:pos x="13" y="12"/>
                </a:cxn>
                <a:cxn ang="0">
                  <a:pos x="14" y="10"/>
                </a:cxn>
                <a:cxn ang="0">
                  <a:pos x="16" y="8"/>
                </a:cxn>
                <a:cxn ang="0">
                  <a:pos x="18" y="7"/>
                </a:cxn>
                <a:cxn ang="0">
                  <a:pos x="18" y="7"/>
                </a:cxn>
                <a:cxn ang="0">
                  <a:pos x="21" y="6"/>
                </a:cxn>
                <a:cxn ang="0">
                  <a:pos x="27" y="4"/>
                </a:cxn>
                <a:cxn ang="0">
                  <a:pos x="34" y="3"/>
                </a:cxn>
                <a:cxn ang="0">
                  <a:pos x="42" y="1"/>
                </a:cxn>
                <a:cxn ang="0">
                  <a:pos x="50" y="0"/>
                </a:cxn>
              </a:cxnLst>
              <a:rect l="0" t="0" r="r" b="b"/>
              <a:pathLst>
                <a:path w="132" h="165">
                  <a:moveTo>
                    <a:pt x="50" y="0"/>
                  </a:moveTo>
                  <a:lnTo>
                    <a:pt x="52" y="4"/>
                  </a:lnTo>
                  <a:lnTo>
                    <a:pt x="52" y="4"/>
                  </a:lnTo>
                  <a:lnTo>
                    <a:pt x="47" y="46"/>
                  </a:lnTo>
                  <a:lnTo>
                    <a:pt x="53" y="57"/>
                  </a:lnTo>
                  <a:lnTo>
                    <a:pt x="59" y="46"/>
                  </a:lnTo>
                  <a:lnTo>
                    <a:pt x="54" y="4"/>
                  </a:lnTo>
                  <a:lnTo>
                    <a:pt x="54" y="4"/>
                  </a:lnTo>
                  <a:lnTo>
                    <a:pt x="56" y="0"/>
                  </a:lnTo>
                  <a:lnTo>
                    <a:pt x="59" y="1"/>
                  </a:lnTo>
                  <a:lnTo>
                    <a:pt x="62" y="1"/>
                  </a:lnTo>
                  <a:lnTo>
                    <a:pt x="65" y="1"/>
                  </a:lnTo>
                  <a:lnTo>
                    <a:pt x="69" y="2"/>
                  </a:lnTo>
                  <a:lnTo>
                    <a:pt x="72" y="3"/>
                  </a:lnTo>
                  <a:lnTo>
                    <a:pt x="74" y="3"/>
                  </a:lnTo>
                  <a:lnTo>
                    <a:pt x="77" y="4"/>
                  </a:lnTo>
                  <a:lnTo>
                    <a:pt x="80" y="5"/>
                  </a:lnTo>
                  <a:lnTo>
                    <a:pt x="82" y="5"/>
                  </a:lnTo>
                  <a:lnTo>
                    <a:pt x="84" y="6"/>
                  </a:lnTo>
                  <a:lnTo>
                    <a:pt x="85" y="6"/>
                  </a:lnTo>
                  <a:lnTo>
                    <a:pt x="87" y="7"/>
                  </a:lnTo>
                  <a:lnTo>
                    <a:pt x="124" y="7"/>
                  </a:lnTo>
                  <a:lnTo>
                    <a:pt x="125" y="7"/>
                  </a:lnTo>
                  <a:lnTo>
                    <a:pt x="127" y="7"/>
                  </a:lnTo>
                  <a:lnTo>
                    <a:pt x="128" y="8"/>
                  </a:lnTo>
                  <a:lnTo>
                    <a:pt x="129" y="9"/>
                  </a:lnTo>
                  <a:lnTo>
                    <a:pt x="130" y="10"/>
                  </a:lnTo>
                  <a:lnTo>
                    <a:pt x="131" y="12"/>
                  </a:lnTo>
                  <a:lnTo>
                    <a:pt x="132" y="13"/>
                  </a:lnTo>
                  <a:lnTo>
                    <a:pt x="132" y="15"/>
                  </a:lnTo>
                  <a:lnTo>
                    <a:pt x="132" y="16"/>
                  </a:lnTo>
                  <a:lnTo>
                    <a:pt x="131" y="18"/>
                  </a:lnTo>
                  <a:lnTo>
                    <a:pt x="130" y="19"/>
                  </a:lnTo>
                  <a:lnTo>
                    <a:pt x="129" y="20"/>
                  </a:lnTo>
                  <a:lnTo>
                    <a:pt x="128" y="21"/>
                  </a:lnTo>
                  <a:lnTo>
                    <a:pt x="127" y="22"/>
                  </a:lnTo>
                  <a:lnTo>
                    <a:pt x="125" y="23"/>
                  </a:lnTo>
                  <a:lnTo>
                    <a:pt x="124" y="23"/>
                  </a:lnTo>
                  <a:lnTo>
                    <a:pt x="85" y="23"/>
                  </a:lnTo>
                  <a:lnTo>
                    <a:pt x="84" y="23"/>
                  </a:lnTo>
                  <a:lnTo>
                    <a:pt x="82" y="22"/>
                  </a:lnTo>
                  <a:lnTo>
                    <a:pt x="82" y="22"/>
                  </a:lnTo>
                  <a:lnTo>
                    <a:pt x="82" y="22"/>
                  </a:lnTo>
                  <a:lnTo>
                    <a:pt x="81" y="22"/>
                  </a:lnTo>
                  <a:lnTo>
                    <a:pt x="80" y="21"/>
                  </a:lnTo>
                  <a:lnTo>
                    <a:pt x="79" y="21"/>
                  </a:lnTo>
                  <a:lnTo>
                    <a:pt x="77" y="21"/>
                  </a:lnTo>
                  <a:lnTo>
                    <a:pt x="76" y="20"/>
                  </a:lnTo>
                  <a:lnTo>
                    <a:pt x="76" y="75"/>
                  </a:lnTo>
                  <a:lnTo>
                    <a:pt x="82" y="154"/>
                  </a:lnTo>
                  <a:lnTo>
                    <a:pt x="82" y="156"/>
                  </a:lnTo>
                  <a:lnTo>
                    <a:pt x="81" y="158"/>
                  </a:lnTo>
                  <a:lnTo>
                    <a:pt x="81" y="160"/>
                  </a:lnTo>
                  <a:lnTo>
                    <a:pt x="80" y="161"/>
                  </a:lnTo>
                  <a:lnTo>
                    <a:pt x="78" y="163"/>
                  </a:lnTo>
                  <a:lnTo>
                    <a:pt x="77" y="164"/>
                  </a:lnTo>
                  <a:lnTo>
                    <a:pt x="75" y="164"/>
                  </a:lnTo>
                  <a:lnTo>
                    <a:pt x="73" y="165"/>
                  </a:lnTo>
                  <a:lnTo>
                    <a:pt x="73" y="165"/>
                  </a:lnTo>
                  <a:lnTo>
                    <a:pt x="72" y="165"/>
                  </a:lnTo>
                  <a:lnTo>
                    <a:pt x="70" y="165"/>
                  </a:lnTo>
                  <a:lnTo>
                    <a:pt x="69" y="164"/>
                  </a:lnTo>
                  <a:lnTo>
                    <a:pt x="67" y="163"/>
                  </a:lnTo>
                  <a:lnTo>
                    <a:pt x="66" y="162"/>
                  </a:lnTo>
                  <a:lnTo>
                    <a:pt x="65" y="161"/>
                  </a:lnTo>
                  <a:lnTo>
                    <a:pt x="64" y="159"/>
                  </a:lnTo>
                  <a:lnTo>
                    <a:pt x="63" y="158"/>
                  </a:lnTo>
                  <a:lnTo>
                    <a:pt x="63" y="156"/>
                  </a:lnTo>
                  <a:lnTo>
                    <a:pt x="57" y="84"/>
                  </a:lnTo>
                  <a:lnTo>
                    <a:pt x="56" y="85"/>
                  </a:lnTo>
                  <a:lnTo>
                    <a:pt x="54" y="85"/>
                  </a:lnTo>
                  <a:lnTo>
                    <a:pt x="53" y="85"/>
                  </a:lnTo>
                  <a:lnTo>
                    <a:pt x="52" y="85"/>
                  </a:lnTo>
                  <a:lnTo>
                    <a:pt x="50" y="85"/>
                  </a:lnTo>
                  <a:lnTo>
                    <a:pt x="49" y="84"/>
                  </a:lnTo>
                  <a:lnTo>
                    <a:pt x="43" y="156"/>
                  </a:lnTo>
                  <a:lnTo>
                    <a:pt x="43" y="158"/>
                  </a:lnTo>
                  <a:lnTo>
                    <a:pt x="42" y="159"/>
                  </a:lnTo>
                  <a:lnTo>
                    <a:pt x="41" y="161"/>
                  </a:lnTo>
                  <a:lnTo>
                    <a:pt x="40" y="162"/>
                  </a:lnTo>
                  <a:lnTo>
                    <a:pt x="39" y="163"/>
                  </a:lnTo>
                  <a:lnTo>
                    <a:pt x="37" y="164"/>
                  </a:lnTo>
                  <a:lnTo>
                    <a:pt x="36" y="165"/>
                  </a:lnTo>
                  <a:lnTo>
                    <a:pt x="34" y="165"/>
                  </a:lnTo>
                  <a:lnTo>
                    <a:pt x="33" y="165"/>
                  </a:lnTo>
                  <a:lnTo>
                    <a:pt x="33" y="165"/>
                  </a:lnTo>
                  <a:lnTo>
                    <a:pt x="31" y="164"/>
                  </a:lnTo>
                  <a:lnTo>
                    <a:pt x="29" y="164"/>
                  </a:lnTo>
                  <a:lnTo>
                    <a:pt x="28" y="163"/>
                  </a:lnTo>
                  <a:lnTo>
                    <a:pt x="26" y="161"/>
                  </a:lnTo>
                  <a:lnTo>
                    <a:pt x="25" y="160"/>
                  </a:lnTo>
                  <a:lnTo>
                    <a:pt x="25" y="158"/>
                  </a:lnTo>
                  <a:lnTo>
                    <a:pt x="24" y="156"/>
                  </a:lnTo>
                  <a:lnTo>
                    <a:pt x="24" y="154"/>
                  </a:lnTo>
                  <a:lnTo>
                    <a:pt x="31" y="75"/>
                  </a:lnTo>
                  <a:lnTo>
                    <a:pt x="31" y="20"/>
                  </a:lnTo>
                  <a:lnTo>
                    <a:pt x="29" y="21"/>
                  </a:lnTo>
                  <a:lnTo>
                    <a:pt x="28" y="21"/>
                  </a:lnTo>
                  <a:lnTo>
                    <a:pt x="16" y="74"/>
                  </a:lnTo>
                  <a:lnTo>
                    <a:pt x="15" y="76"/>
                  </a:lnTo>
                  <a:lnTo>
                    <a:pt x="15" y="77"/>
                  </a:lnTo>
                  <a:lnTo>
                    <a:pt x="14" y="78"/>
                  </a:lnTo>
                  <a:lnTo>
                    <a:pt x="12" y="79"/>
                  </a:lnTo>
                  <a:lnTo>
                    <a:pt x="11" y="80"/>
                  </a:lnTo>
                  <a:lnTo>
                    <a:pt x="10" y="80"/>
                  </a:lnTo>
                  <a:lnTo>
                    <a:pt x="8" y="81"/>
                  </a:lnTo>
                  <a:lnTo>
                    <a:pt x="7" y="81"/>
                  </a:lnTo>
                  <a:lnTo>
                    <a:pt x="6" y="80"/>
                  </a:lnTo>
                  <a:lnTo>
                    <a:pt x="5" y="80"/>
                  </a:lnTo>
                  <a:lnTo>
                    <a:pt x="3" y="79"/>
                  </a:lnTo>
                  <a:lnTo>
                    <a:pt x="2" y="78"/>
                  </a:lnTo>
                  <a:lnTo>
                    <a:pt x="1" y="77"/>
                  </a:lnTo>
                  <a:lnTo>
                    <a:pt x="1" y="75"/>
                  </a:lnTo>
                  <a:lnTo>
                    <a:pt x="0" y="74"/>
                  </a:lnTo>
                  <a:lnTo>
                    <a:pt x="0" y="72"/>
                  </a:lnTo>
                  <a:lnTo>
                    <a:pt x="0" y="72"/>
                  </a:lnTo>
                  <a:lnTo>
                    <a:pt x="0" y="71"/>
                  </a:lnTo>
                  <a:lnTo>
                    <a:pt x="13" y="13"/>
                  </a:lnTo>
                  <a:lnTo>
                    <a:pt x="13" y="13"/>
                  </a:lnTo>
                  <a:lnTo>
                    <a:pt x="13" y="12"/>
                  </a:lnTo>
                  <a:lnTo>
                    <a:pt x="13" y="12"/>
                  </a:lnTo>
                  <a:lnTo>
                    <a:pt x="14" y="11"/>
                  </a:lnTo>
                  <a:lnTo>
                    <a:pt x="14" y="10"/>
                  </a:lnTo>
                  <a:lnTo>
                    <a:pt x="15" y="9"/>
                  </a:lnTo>
                  <a:lnTo>
                    <a:pt x="16" y="9"/>
                  </a:lnTo>
                  <a:lnTo>
                    <a:pt x="16" y="8"/>
                  </a:lnTo>
                  <a:lnTo>
                    <a:pt x="17" y="8"/>
                  </a:lnTo>
                  <a:lnTo>
                    <a:pt x="17" y="8"/>
                  </a:lnTo>
                  <a:lnTo>
                    <a:pt x="18" y="7"/>
                  </a:lnTo>
                  <a:lnTo>
                    <a:pt x="18" y="7"/>
                  </a:lnTo>
                  <a:lnTo>
                    <a:pt x="18" y="7"/>
                  </a:lnTo>
                  <a:lnTo>
                    <a:pt x="18" y="7"/>
                  </a:lnTo>
                  <a:lnTo>
                    <a:pt x="19" y="7"/>
                  </a:lnTo>
                  <a:lnTo>
                    <a:pt x="20" y="7"/>
                  </a:lnTo>
                  <a:lnTo>
                    <a:pt x="21" y="6"/>
                  </a:lnTo>
                  <a:lnTo>
                    <a:pt x="23" y="6"/>
                  </a:lnTo>
                  <a:lnTo>
                    <a:pt x="25" y="5"/>
                  </a:lnTo>
                  <a:lnTo>
                    <a:pt x="27" y="4"/>
                  </a:lnTo>
                  <a:lnTo>
                    <a:pt x="29" y="4"/>
                  </a:lnTo>
                  <a:lnTo>
                    <a:pt x="31" y="3"/>
                  </a:lnTo>
                  <a:lnTo>
                    <a:pt x="34" y="3"/>
                  </a:lnTo>
                  <a:lnTo>
                    <a:pt x="36" y="2"/>
                  </a:lnTo>
                  <a:lnTo>
                    <a:pt x="39" y="2"/>
                  </a:lnTo>
                  <a:lnTo>
                    <a:pt x="42" y="1"/>
                  </a:lnTo>
                  <a:lnTo>
                    <a:pt x="44" y="1"/>
                  </a:lnTo>
                  <a:lnTo>
                    <a:pt x="47" y="0"/>
                  </a:lnTo>
                  <a:lnTo>
                    <a:pt x="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id-ID">
                <a:solidFill>
                  <a:prstClr val="black"/>
                </a:solidFill>
              </a:endParaRPr>
            </a:p>
          </p:txBody>
        </p:sp>
      </p:grpSp>
      <p:sp>
        <p:nvSpPr>
          <p:cNvPr id="76" name="Freeform 330"/>
          <p:cNvSpPr>
            <a:spLocks noEditPoints="1"/>
          </p:cNvSpPr>
          <p:nvPr/>
        </p:nvSpPr>
        <p:spPr bwMode="auto">
          <a:xfrm>
            <a:off x="3123274" y="4474404"/>
            <a:ext cx="273050" cy="463551"/>
          </a:xfrm>
          <a:custGeom>
            <a:avLst/>
            <a:gdLst>
              <a:gd name="T0" fmla="*/ 2443 w 2574"/>
              <a:gd name="T1" fmla="*/ 2598 h 3505"/>
              <a:gd name="T2" fmla="*/ 2375 w 2574"/>
              <a:gd name="T3" fmla="*/ 2368 h 3505"/>
              <a:gd name="T4" fmla="*/ 142 w 2574"/>
              <a:gd name="T5" fmla="*/ 2439 h 3505"/>
              <a:gd name="T6" fmla="*/ 177 w 2574"/>
              <a:gd name="T7" fmla="*/ 2678 h 3505"/>
              <a:gd name="T8" fmla="*/ 2200 w 2574"/>
              <a:gd name="T9" fmla="*/ 3088 h 3505"/>
              <a:gd name="T10" fmla="*/ 1735 w 2574"/>
              <a:gd name="T11" fmla="*/ 1735 h 3505"/>
              <a:gd name="T12" fmla="*/ 1449 w 2574"/>
              <a:gd name="T13" fmla="*/ 1937 h 3505"/>
              <a:gd name="T14" fmla="*/ 1031 w 2574"/>
              <a:gd name="T15" fmla="*/ 1905 h 3505"/>
              <a:gd name="T16" fmla="*/ 784 w 2574"/>
              <a:gd name="T17" fmla="*/ 1720 h 3505"/>
              <a:gd name="T18" fmla="*/ 1286 w 2574"/>
              <a:gd name="T19" fmla="*/ 2199 h 3505"/>
              <a:gd name="T20" fmla="*/ 1790 w 2574"/>
              <a:gd name="T21" fmla="*/ 1720 h 3505"/>
              <a:gd name="T22" fmla="*/ 1071 w 2574"/>
              <a:gd name="T23" fmla="*/ 1624 h 3505"/>
              <a:gd name="T24" fmla="*/ 985 w 2574"/>
              <a:gd name="T25" fmla="*/ 1727 h 3505"/>
              <a:gd name="T26" fmla="*/ 1286 w 2574"/>
              <a:gd name="T27" fmla="*/ 1827 h 3505"/>
              <a:gd name="T28" fmla="*/ 1589 w 2574"/>
              <a:gd name="T29" fmla="*/ 1727 h 3505"/>
              <a:gd name="T30" fmla="*/ 1503 w 2574"/>
              <a:gd name="T31" fmla="*/ 1624 h 3505"/>
              <a:gd name="T32" fmla="*/ 1370 w 2574"/>
              <a:gd name="T33" fmla="*/ 1446 h 3505"/>
              <a:gd name="T34" fmla="*/ 1796 w 2574"/>
              <a:gd name="T35" fmla="*/ 938 h 3505"/>
              <a:gd name="T36" fmla="*/ 1834 w 2574"/>
              <a:gd name="T37" fmla="*/ 913 h 3505"/>
              <a:gd name="T38" fmla="*/ 740 w 2574"/>
              <a:gd name="T39" fmla="*/ 930 h 3505"/>
              <a:gd name="T40" fmla="*/ 761 w 2574"/>
              <a:gd name="T41" fmla="*/ 874 h 3505"/>
              <a:gd name="T42" fmla="*/ 862 w 2574"/>
              <a:gd name="T43" fmla="*/ 741 h 3505"/>
              <a:gd name="T44" fmla="*/ 1053 w 2574"/>
              <a:gd name="T45" fmla="*/ 1209 h 3505"/>
              <a:gd name="T46" fmla="*/ 1369 w 2574"/>
              <a:gd name="T47" fmla="*/ 1313 h 3505"/>
              <a:gd name="T48" fmla="*/ 1639 w 2574"/>
              <a:gd name="T49" fmla="*/ 1019 h 3505"/>
              <a:gd name="T50" fmla="*/ 1557 w 2574"/>
              <a:gd name="T51" fmla="*/ 729 h 3505"/>
              <a:gd name="T52" fmla="*/ 1134 w 2574"/>
              <a:gd name="T53" fmla="*/ 610 h 3505"/>
              <a:gd name="T54" fmla="*/ 1286 w 2574"/>
              <a:gd name="T55" fmla="*/ 129 h 3505"/>
              <a:gd name="T56" fmla="*/ 987 w 2574"/>
              <a:gd name="T57" fmla="*/ 205 h 3505"/>
              <a:gd name="T58" fmla="*/ 1065 w 2574"/>
              <a:gd name="T59" fmla="*/ 402 h 3505"/>
              <a:gd name="T60" fmla="*/ 1513 w 2574"/>
              <a:gd name="T61" fmla="*/ 600 h 3505"/>
              <a:gd name="T62" fmla="*/ 1684 w 2574"/>
              <a:gd name="T63" fmla="*/ 344 h 3505"/>
              <a:gd name="T64" fmla="*/ 1503 w 2574"/>
              <a:gd name="T65" fmla="*/ 159 h 3505"/>
              <a:gd name="T66" fmla="*/ 1318 w 2574"/>
              <a:gd name="T67" fmla="*/ 1 h 3505"/>
              <a:gd name="T68" fmla="*/ 1567 w 2574"/>
              <a:gd name="T69" fmla="*/ 48 h 3505"/>
              <a:gd name="T70" fmla="*/ 1771 w 2574"/>
              <a:gd name="T71" fmla="*/ 238 h 3505"/>
              <a:gd name="T72" fmla="*/ 1840 w 2574"/>
              <a:gd name="T73" fmla="*/ 670 h 3505"/>
              <a:gd name="T74" fmla="*/ 1890 w 2574"/>
              <a:gd name="T75" fmla="*/ 775 h 3505"/>
              <a:gd name="T76" fmla="*/ 1954 w 2574"/>
              <a:gd name="T77" fmla="*/ 924 h 3505"/>
              <a:gd name="T78" fmla="*/ 1848 w 2574"/>
              <a:gd name="T79" fmla="*/ 1112 h 3505"/>
              <a:gd name="T80" fmla="*/ 1687 w 2574"/>
              <a:gd name="T81" fmla="*/ 1193 h 3505"/>
              <a:gd name="T82" fmla="*/ 1663 w 2574"/>
              <a:gd name="T83" fmla="*/ 1527 h 3505"/>
              <a:gd name="T84" fmla="*/ 1985 w 2574"/>
              <a:gd name="T85" fmla="*/ 1704 h 3505"/>
              <a:gd name="T86" fmla="*/ 2272 w 2574"/>
              <a:gd name="T87" fmla="*/ 1922 h 3505"/>
              <a:gd name="T88" fmla="*/ 2360 w 2574"/>
              <a:gd name="T89" fmla="*/ 2217 h 3505"/>
              <a:gd name="T90" fmla="*/ 2563 w 2574"/>
              <a:gd name="T91" fmla="*/ 2447 h 3505"/>
              <a:gd name="T92" fmla="*/ 2489 w 2574"/>
              <a:gd name="T93" fmla="*/ 2761 h 3505"/>
              <a:gd name="T94" fmla="*/ 2313 w 2574"/>
              <a:gd name="T95" fmla="*/ 3168 h 3505"/>
              <a:gd name="T96" fmla="*/ 296 w 2574"/>
              <a:gd name="T97" fmla="*/ 3198 h 3505"/>
              <a:gd name="T98" fmla="*/ 178 w 2574"/>
              <a:gd name="T99" fmla="*/ 2833 h 3505"/>
              <a:gd name="T100" fmla="*/ 3 w 2574"/>
              <a:gd name="T101" fmla="*/ 2576 h 3505"/>
              <a:gd name="T102" fmla="*/ 113 w 2574"/>
              <a:gd name="T103" fmla="*/ 2277 h 3505"/>
              <a:gd name="T104" fmla="*/ 267 w 2574"/>
              <a:gd name="T105" fmla="*/ 1945 h 3505"/>
              <a:gd name="T106" fmla="*/ 468 w 2574"/>
              <a:gd name="T107" fmla="*/ 1833 h 3505"/>
              <a:gd name="T108" fmla="*/ 798 w 2574"/>
              <a:gd name="T109" fmla="*/ 1569 h 3505"/>
              <a:gd name="T110" fmla="*/ 973 w 2574"/>
              <a:gd name="T111" fmla="*/ 1306 h 3505"/>
              <a:gd name="T112" fmla="*/ 799 w 2574"/>
              <a:gd name="T113" fmla="*/ 1129 h 3505"/>
              <a:gd name="T114" fmla="*/ 637 w 2574"/>
              <a:gd name="T115" fmla="*/ 1017 h 3505"/>
              <a:gd name="T116" fmla="*/ 649 w 2574"/>
              <a:gd name="T117" fmla="*/ 813 h 3505"/>
              <a:gd name="T118" fmla="*/ 733 w 2574"/>
              <a:gd name="T119" fmla="*/ 747 h 3505"/>
              <a:gd name="T120" fmla="*/ 756 w 2574"/>
              <a:gd name="T121" fmla="*/ 365 h 3505"/>
              <a:gd name="T122" fmla="*/ 920 w 2574"/>
              <a:gd name="T123" fmla="*/ 98 h 3505"/>
              <a:gd name="T124" fmla="*/ 1163 w 2574"/>
              <a:gd name="T125" fmla="*/ 8 h 3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74" h="3505">
                <a:moveTo>
                  <a:pt x="2321" y="2338"/>
                </a:moveTo>
                <a:lnTo>
                  <a:pt x="2321" y="2727"/>
                </a:lnTo>
                <a:lnTo>
                  <a:pt x="2349" y="2714"/>
                </a:lnTo>
                <a:lnTo>
                  <a:pt x="2375" y="2698"/>
                </a:lnTo>
                <a:lnTo>
                  <a:pt x="2397" y="2678"/>
                </a:lnTo>
                <a:lnTo>
                  <a:pt x="2416" y="2653"/>
                </a:lnTo>
                <a:lnTo>
                  <a:pt x="2432" y="2626"/>
                </a:lnTo>
                <a:lnTo>
                  <a:pt x="2443" y="2598"/>
                </a:lnTo>
                <a:lnTo>
                  <a:pt x="2451" y="2566"/>
                </a:lnTo>
                <a:lnTo>
                  <a:pt x="2453" y="2533"/>
                </a:lnTo>
                <a:lnTo>
                  <a:pt x="2451" y="2499"/>
                </a:lnTo>
                <a:lnTo>
                  <a:pt x="2443" y="2469"/>
                </a:lnTo>
                <a:lnTo>
                  <a:pt x="2432" y="2439"/>
                </a:lnTo>
                <a:lnTo>
                  <a:pt x="2416" y="2412"/>
                </a:lnTo>
                <a:lnTo>
                  <a:pt x="2397" y="2389"/>
                </a:lnTo>
                <a:lnTo>
                  <a:pt x="2375" y="2368"/>
                </a:lnTo>
                <a:lnTo>
                  <a:pt x="2349" y="2351"/>
                </a:lnTo>
                <a:lnTo>
                  <a:pt x="2321" y="2338"/>
                </a:lnTo>
                <a:close/>
                <a:moveTo>
                  <a:pt x="252" y="2338"/>
                </a:moveTo>
                <a:lnTo>
                  <a:pt x="225" y="2351"/>
                </a:lnTo>
                <a:lnTo>
                  <a:pt x="199" y="2368"/>
                </a:lnTo>
                <a:lnTo>
                  <a:pt x="177" y="2389"/>
                </a:lnTo>
                <a:lnTo>
                  <a:pt x="158" y="2412"/>
                </a:lnTo>
                <a:lnTo>
                  <a:pt x="142" y="2439"/>
                </a:lnTo>
                <a:lnTo>
                  <a:pt x="131" y="2469"/>
                </a:lnTo>
                <a:lnTo>
                  <a:pt x="123" y="2499"/>
                </a:lnTo>
                <a:lnTo>
                  <a:pt x="121" y="2533"/>
                </a:lnTo>
                <a:lnTo>
                  <a:pt x="123" y="2566"/>
                </a:lnTo>
                <a:lnTo>
                  <a:pt x="131" y="2598"/>
                </a:lnTo>
                <a:lnTo>
                  <a:pt x="142" y="2626"/>
                </a:lnTo>
                <a:lnTo>
                  <a:pt x="158" y="2653"/>
                </a:lnTo>
                <a:lnTo>
                  <a:pt x="177" y="2678"/>
                </a:lnTo>
                <a:lnTo>
                  <a:pt x="199" y="2698"/>
                </a:lnTo>
                <a:lnTo>
                  <a:pt x="225" y="2714"/>
                </a:lnTo>
                <a:lnTo>
                  <a:pt x="252" y="2727"/>
                </a:lnTo>
                <a:lnTo>
                  <a:pt x="252" y="2338"/>
                </a:lnTo>
                <a:close/>
                <a:moveTo>
                  <a:pt x="2200" y="2070"/>
                </a:moveTo>
                <a:lnTo>
                  <a:pt x="1348" y="2314"/>
                </a:lnTo>
                <a:lnTo>
                  <a:pt x="1348" y="3355"/>
                </a:lnTo>
                <a:lnTo>
                  <a:pt x="2200" y="3088"/>
                </a:lnTo>
                <a:lnTo>
                  <a:pt x="2200" y="2070"/>
                </a:lnTo>
                <a:close/>
                <a:moveTo>
                  <a:pt x="374" y="2070"/>
                </a:moveTo>
                <a:lnTo>
                  <a:pt x="374" y="3087"/>
                </a:lnTo>
                <a:lnTo>
                  <a:pt x="1226" y="3355"/>
                </a:lnTo>
                <a:lnTo>
                  <a:pt x="1226" y="2314"/>
                </a:lnTo>
                <a:lnTo>
                  <a:pt x="374" y="2070"/>
                </a:lnTo>
                <a:close/>
                <a:moveTo>
                  <a:pt x="1751" y="1698"/>
                </a:moveTo>
                <a:lnTo>
                  <a:pt x="1735" y="1735"/>
                </a:lnTo>
                <a:lnTo>
                  <a:pt x="1715" y="1770"/>
                </a:lnTo>
                <a:lnTo>
                  <a:pt x="1689" y="1802"/>
                </a:lnTo>
                <a:lnTo>
                  <a:pt x="1659" y="1832"/>
                </a:lnTo>
                <a:lnTo>
                  <a:pt x="1624" y="1859"/>
                </a:lnTo>
                <a:lnTo>
                  <a:pt x="1586" y="1884"/>
                </a:lnTo>
                <a:lnTo>
                  <a:pt x="1543" y="1905"/>
                </a:lnTo>
                <a:lnTo>
                  <a:pt x="1498" y="1922"/>
                </a:lnTo>
                <a:lnTo>
                  <a:pt x="1449" y="1937"/>
                </a:lnTo>
                <a:lnTo>
                  <a:pt x="1397" y="1948"/>
                </a:lnTo>
                <a:lnTo>
                  <a:pt x="1344" y="1954"/>
                </a:lnTo>
                <a:lnTo>
                  <a:pt x="1287" y="1957"/>
                </a:lnTo>
                <a:lnTo>
                  <a:pt x="1231" y="1954"/>
                </a:lnTo>
                <a:lnTo>
                  <a:pt x="1177" y="1948"/>
                </a:lnTo>
                <a:lnTo>
                  <a:pt x="1125" y="1937"/>
                </a:lnTo>
                <a:lnTo>
                  <a:pt x="1076" y="1922"/>
                </a:lnTo>
                <a:lnTo>
                  <a:pt x="1031" y="1905"/>
                </a:lnTo>
                <a:lnTo>
                  <a:pt x="988" y="1884"/>
                </a:lnTo>
                <a:lnTo>
                  <a:pt x="950" y="1859"/>
                </a:lnTo>
                <a:lnTo>
                  <a:pt x="915" y="1832"/>
                </a:lnTo>
                <a:lnTo>
                  <a:pt x="885" y="1802"/>
                </a:lnTo>
                <a:lnTo>
                  <a:pt x="859" y="1770"/>
                </a:lnTo>
                <a:lnTo>
                  <a:pt x="838" y="1735"/>
                </a:lnTo>
                <a:lnTo>
                  <a:pt x="823" y="1698"/>
                </a:lnTo>
                <a:lnTo>
                  <a:pt x="784" y="1720"/>
                </a:lnTo>
                <a:lnTo>
                  <a:pt x="744" y="1743"/>
                </a:lnTo>
                <a:lnTo>
                  <a:pt x="704" y="1772"/>
                </a:lnTo>
                <a:lnTo>
                  <a:pt x="665" y="1804"/>
                </a:lnTo>
                <a:lnTo>
                  <a:pt x="626" y="1840"/>
                </a:lnTo>
                <a:lnTo>
                  <a:pt x="589" y="1881"/>
                </a:lnTo>
                <a:lnTo>
                  <a:pt x="553" y="1927"/>
                </a:lnTo>
                <a:lnTo>
                  <a:pt x="518" y="1978"/>
                </a:lnTo>
                <a:lnTo>
                  <a:pt x="1286" y="2199"/>
                </a:lnTo>
                <a:lnTo>
                  <a:pt x="2056" y="1978"/>
                </a:lnTo>
                <a:lnTo>
                  <a:pt x="2021" y="1927"/>
                </a:lnTo>
                <a:lnTo>
                  <a:pt x="1985" y="1881"/>
                </a:lnTo>
                <a:lnTo>
                  <a:pt x="1948" y="1840"/>
                </a:lnTo>
                <a:lnTo>
                  <a:pt x="1909" y="1804"/>
                </a:lnTo>
                <a:lnTo>
                  <a:pt x="1870" y="1772"/>
                </a:lnTo>
                <a:lnTo>
                  <a:pt x="1830" y="1743"/>
                </a:lnTo>
                <a:lnTo>
                  <a:pt x="1790" y="1720"/>
                </a:lnTo>
                <a:lnTo>
                  <a:pt x="1751" y="1698"/>
                </a:lnTo>
                <a:close/>
                <a:moveTo>
                  <a:pt x="1125" y="1419"/>
                </a:moveTo>
                <a:lnTo>
                  <a:pt x="1125" y="1560"/>
                </a:lnTo>
                <a:lnTo>
                  <a:pt x="1122" y="1579"/>
                </a:lnTo>
                <a:lnTo>
                  <a:pt x="1115" y="1596"/>
                </a:lnTo>
                <a:lnTo>
                  <a:pt x="1103" y="1610"/>
                </a:lnTo>
                <a:lnTo>
                  <a:pt x="1088" y="1619"/>
                </a:lnTo>
                <a:lnTo>
                  <a:pt x="1071" y="1624"/>
                </a:lnTo>
                <a:lnTo>
                  <a:pt x="1052" y="1627"/>
                </a:lnTo>
                <a:lnTo>
                  <a:pt x="1028" y="1630"/>
                </a:lnTo>
                <a:lnTo>
                  <a:pt x="1001" y="1635"/>
                </a:lnTo>
                <a:lnTo>
                  <a:pt x="970" y="1643"/>
                </a:lnTo>
                <a:lnTo>
                  <a:pt x="936" y="1653"/>
                </a:lnTo>
                <a:lnTo>
                  <a:pt x="947" y="1679"/>
                </a:lnTo>
                <a:lnTo>
                  <a:pt x="963" y="1704"/>
                </a:lnTo>
                <a:lnTo>
                  <a:pt x="985" y="1727"/>
                </a:lnTo>
                <a:lnTo>
                  <a:pt x="1011" y="1749"/>
                </a:lnTo>
                <a:lnTo>
                  <a:pt x="1041" y="1768"/>
                </a:lnTo>
                <a:lnTo>
                  <a:pt x="1075" y="1785"/>
                </a:lnTo>
                <a:lnTo>
                  <a:pt x="1113" y="1800"/>
                </a:lnTo>
                <a:lnTo>
                  <a:pt x="1153" y="1811"/>
                </a:lnTo>
                <a:lnTo>
                  <a:pt x="1195" y="1820"/>
                </a:lnTo>
                <a:lnTo>
                  <a:pt x="1240" y="1825"/>
                </a:lnTo>
                <a:lnTo>
                  <a:pt x="1286" y="1827"/>
                </a:lnTo>
                <a:lnTo>
                  <a:pt x="1334" y="1825"/>
                </a:lnTo>
                <a:lnTo>
                  <a:pt x="1379" y="1820"/>
                </a:lnTo>
                <a:lnTo>
                  <a:pt x="1421" y="1811"/>
                </a:lnTo>
                <a:lnTo>
                  <a:pt x="1461" y="1800"/>
                </a:lnTo>
                <a:lnTo>
                  <a:pt x="1499" y="1785"/>
                </a:lnTo>
                <a:lnTo>
                  <a:pt x="1533" y="1768"/>
                </a:lnTo>
                <a:lnTo>
                  <a:pt x="1563" y="1749"/>
                </a:lnTo>
                <a:lnTo>
                  <a:pt x="1589" y="1727"/>
                </a:lnTo>
                <a:lnTo>
                  <a:pt x="1611" y="1704"/>
                </a:lnTo>
                <a:lnTo>
                  <a:pt x="1627" y="1679"/>
                </a:lnTo>
                <a:lnTo>
                  <a:pt x="1638" y="1653"/>
                </a:lnTo>
                <a:lnTo>
                  <a:pt x="1604" y="1643"/>
                </a:lnTo>
                <a:lnTo>
                  <a:pt x="1573" y="1635"/>
                </a:lnTo>
                <a:lnTo>
                  <a:pt x="1546" y="1630"/>
                </a:lnTo>
                <a:lnTo>
                  <a:pt x="1522" y="1627"/>
                </a:lnTo>
                <a:lnTo>
                  <a:pt x="1503" y="1624"/>
                </a:lnTo>
                <a:lnTo>
                  <a:pt x="1486" y="1619"/>
                </a:lnTo>
                <a:lnTo>
                  <a:pt x="1471" y="1610"/>
                </a:lnTo>
                <a:lnTo>
                  <a:pt x="1459" y="1596"/>
                </a:lnTo>
                <a:lnTo>
                  <a:pt x="1452" y="1579"/>
                </a:lnTo>
                <a:lnTo>
                  <a:pt x="1449" y="1560"/>
                </a:lnTo>
                <a:lnTo>
                  <a:pt x="1449" y="1419"/>
                </a:lnTo>
                <a:lnTo>
                  <a:pt x="1410" y="1435"/>
                </a:lnTo>
                <a:lnTo>
                  <a:pt x="1370" y="1446"/>
                </a:lnTo>
                <a:lnTo>
                  <a:pt x="1329" y="1453"/>
                </a:lnTo>
                <a:lnTo>
                  <a:pt x="1286" y="1455"/>
                </a:lnTo>
                <a:lnTo>
                  <a:pt x="1245" y="1453"/>
                </a:lnTo>
                <a:lnTo>
                  <a:pt x="1204" y="1446"/>
                </a:lnTo>
                <a:lnTo>
                  <a:pt x="1164" y="1435"/>
                </a:lnTo>
                <a:lnTo>
                  <a:pt x="1125" y="1419"/>
                </a:lnTo>
                <a:close/>
                <a:moveTo>
                  <a:pt x="1813" y="874"/>
                </a:moveTo>
                <a:lnTo>
                  <a:pt x="1796" y="938"/>
                </a:lnTo>
                <a:lnTo>
                  <a:pt x="1777" y="1000"/>
                </a:lnTo>
                <a:lnTo>
                  <a:pt x="1790" y="997"/>
                </a:lnTo>
                <a:lnTo>
                  <a:pt x="1802" y="990"/>
                </a:lnTo>
                <a:lnTo>
                  <a:pt x="1814" y="979"/>
                </a:lnTo>
                <a:lnTo>
                  <a:pt x="1824" y="966"/>
                </a:lnTo>
                <a:lnTo>
                  <a:pt x="1831" y="950"/>
                </a:lnTo>
                <a:lnTo>
                  <a:pt x="1834" y="930"/>
                </a:lnTo>
                <a:lnTo>
                  <a:pt x="1834" y="913"/>
                </a:lnTo>
                <a:lnTo>
                  <a:pt x="1830" y="897"/>
                </a:lnTo>
                <a:lnTo>
                  <a:pt x="1823" y="883"/>
                </a:lnTo>
                <a:lnTo>
                  <a:pt x="1813" y="874"/>
                </a:lnTo>
                <a:close/>
                <a:moveTo>
                  <a:pt x="761" y="874"/>
                </a:moveTo>
                <a:lnTo>
                  <a:pt x="751" y="883"/>
                </a:lnTo>
                <a:lnTo>
                  <a:pt x="744" y="897"/>
                </a:lnTo>
                <a:lnTo>
                  <a:pt x="740" y="913"/>
                </a:lnTo>
                <a:lnTo>
                  <a:pt x="740" y="930"/>
                </a:lnTo>
                <a:lnTo>
                  <a:pt x="743" y="950"/>
                </a:lnTo>
                <a:lnTo>
                  <a:pt x="750" y="966"/>
                </a:lnTo>
                <a:lnTo>
                  <a:pt x="760" y="979"/>
                </a:lnTo>
                <a:lnTo>
                  <a:pt x="771" y="990"/>
                </a:lnTo>
                <a:lnTo>
                  <a:pt x="784" y="997"/>
                </a:lnTo>
                <a:lnTo>
                  <a:pt x="797" y="1000"/>
                </a:lnTo>
                <a:lnTo>
                  <a:pt x="778" y="938"/>
                </a:lnTo>
                <a:lnTo>
                  <a:pt x="761" y="874"/>
                </a:lnTo>
                <a:close/>
                <a:moveTo>
                  <a:pt x="877" y="383"/>
                </a:moveTo>
                <a:lnTo>
                  <a:pt x="868" y="419"/>
                </a:lnTo>
                <a:lnTo>
                  <a:pt x="862" y="458"/>
                </a:lnTo>
                <a:lnTo>
                  <a:pt x="857" y="499"/>
                </a:lnTo>
                <a:lnTo>
                  <a:pt x="854" y="545"/>
                </a:lnTo>
                <a:lnTo>
                  <a:pt x="853" y="593"/>
                </a:lnTo>
                <a:lnTo>
                  <a:pt x="855" y="668"/>
                </a:lnTo>
                <a:lnTo>
                  <a:pt x="862" y="741"/>
                </a:lnTo>
                <a:lnTo>
                  <a:pt x="873" y="812"/>
                </a:lnTo>
                <a:lnTo>
                  <a:pt x="888" y="880"/>
                </a:lnTo>
                <a:lnTo>
                  <a:pt x="907" y="945"/>
                </a:lnTo>
                <a:lnTo>
                  <a:pt x="930" y="1008"/>
                </a:lnTo>
                <a:lnTo>
                  <a:pt x="957" y="1067"/>
                </a:lnTo>
                <a:lnTo>
                  <a:pt x="988" y="1121"/>
                </a:lnTo>
                <a:lnTo>
                  <a:pt x="1020" y="1168"/>
                </a:lnTo>
                <a:lnTo>
                  <a:pt x="1053" y="1209"/>
                </a:lnTo>
                <a:lnTo>
                  <a:pt x="1089" y="1244"/>
                </a:lnTo>
                <a:lnTo>
                  <a:pt x="1126" y="1274"/>
                </a:lnTo>
                <a:lnTo>
                  <a:pt x="1165" y="1296"/>
                </a:lnTo>
                <a:lnTo>
                  <a:pt x="1204" y="1313"/>
                </a:lnTo>
                <a:lnTo>
                  <a:pt x="1245" y="1323"/>
                </a:lnTo>
                <a:lnTo>
                  <a:pt x="1286" y="1326"/>
                </a:lnTo>
                <a:lnTo>
                  <a:pt x="1329" y="1323"/>
                </a:lnTo>
                <a:lnTo>
                  <a:pt x="1369" y="1313"/>
                </a:lnTo>
                <a:lnTo>
                  <a:pt x="1409" y="1296"/>
                </a:lnTo>
                <a:lnTo>
                  <a:pt x="1448" y="1274"/>
                </a:lnTo>
                <a:lnTo>
                  <a:pt x="1485" y="1244"/>
                </a:lnTo>
                <a:lnTo>
                  <a:pt x="1521" y="1209"/>
                </a:lnTo>
                <a:lnTo>
                  <a:pt x="1554" y="1168"/>
                </a:lnTo>
                <a:lnTo>
                  <a:pt x="1586" y="1121"/>
                </a:lnTo>
                <a:lnTo>
                  <a:pt x="1614" y="1072"/>
                </a:lnTo>
                <a:lnTo>
                  <a:pt x="1639" y="1019"/>
                </a:lnTo>
                <a:lnTo>
                  <a:pt x="1661" y="963"/>
                </a:lnTo>
                <a:lnTo>
                  <a:pt x="1680" y="905"/>
                </a:lnTo>
                <a:lnTo>
                  <a:pt x="1695" y="843"/>
                </a:lnTo>
                <a:lnTo>
                  <a:pt x="1707" y="780"/>
                </a:lnTo>
                <a:lnTo>
                  <a:pt x="1715" y="715"/>
                </a:lnTo>
                <a:lnTo>
                  <a:pt x="1660" y="722"/>
                </a:lnTo>
                <a:lnTo>
                  <a:pt x="1608" y="728"/>
                </a:lnTo>
                <a:lnTo>
                  <a:pt x="1557" y="729"/>
                </a:lnTo>
                <a:lnTo>
                  <a:pt x="1494" y="727"/>
                </a:lnTo>
                <a:lnTo>
                  <a:pt x="1433" y="720"/>
                </a:lnTo>
                <a:lnTo>
                  <a:pt x="1376" y="709"/>
                </a:lnTo>
                <a:lnTo>
                  <a:pt x="1322" y="694"/>
                </a:lnTo>
                <a:lnTo>
                  <a:pt x="1269" y="677"/>
                </a:lnTo>
                <a:lnTo>
                  <a:pt x="1221" y="656"/>
                </a:lnTo>
                <a:lnTo>
                  <a:pt x="1176" y="634"/>
                </a:lnTo>
                <a:lnTo>
                  <a:pt x="1134" y="610"/>
                </a:lnTo>
                <a:lnTo>
                  <a:pt x="1096" y="586"/>
                </a:lnTo>
                <a:lnTo>
                  <a:pt x="1060" y="560"/>
                </a:lnTo>
                <a:lnTo>
                  <a:pt x="1014" y="524"/>
                </a:lnTo>
                <a:lnTo>
                  <a:pt x="973" y="487"/>
                </a:lnTo>
                <a:lnTo>
                  <a:pt x="936" y="450"/>
                </a:lnTo>
                <a:lnTo>
                  <a:pt x="904" y="416"/>
                </a:lnTo>
                <a:lnTo>
                  <a:pt x="877" y="383"/>
                </a:lnTo>
                <a:close/>
                <a:moveTo>
                  <a:pt x="1286" y="129"/>
                </a:moveTo>
                <a:lnTo>
                  <a:pt x="1242" y="130"/>
                </a:lnTo>
                <a:lnTo>
                  <a:pt x="1199" y="134"/>
                </a:lnTo>
                <a:lnTo>
                  <a:pt x="1158" y="138"/>
                </a:lnTo>
                <a:lnTo>
                  <a:pt x="1119" y="145"/>
                </a:lnTo>
                <a:lnTo>
                  <a:pt x="1082" y="156"/>
                </a:lnTo>
                <a:lnTo>
                  <a:pt x="1048" y="169"/>
                </a:lnTo>
                <a:lnTo>
                  <a:pt x="1016" y="185"/>
                </a:lnTo>
                <a:lnTo>
                  <a:pt x="987" y="205"/>
                </a:lnTo>
                <a:lnTo>
                  <a:pt x="960" y="229"/>
                </a:lnTo>
                <a:lnTo>
                  <a:pt x="936" y="257"/>
                </a:lnTo>
                <a:lnTo>
                  <a:pt x="950" y="275"/>
                </a:lnTo>
                <a:lnTo>
                  <a:pt x="967" y="297"/>
                </a:lnTo>
                <a:lnTo>
                  <a:pt x="987" y="321"/>
                </a:lnTo>
                <a:lnTo>
                  <a:pt x="1010" y="347"/>
                </a:lnTo>
                <a:lnTo>
                  <a:pt x="1036" y="375"/>
                </a:lnTo>
                <a:lnTo>
                  <a:pt x="1065" y="402"/>
                </a:lnTo>
                <a:lnTo>
                  <a:pt x="1098" y="430"/>
                </a:lnTo>
                <a:lnTo>
                  <a:pt x="1133" y="458"/>
                </a:lnTo>
                <a:lnTo>
                  <a:pt x="1193" y="497"/>
                </a:lnTo>
                <a:lnTo>
                  <a:pt x="1254" y="531"/>
                </a:lnTo>
                <a:lnTo>
                  <a:pt x="1317" y="558"/>
                </a:lnTo>
                <a:lnTo>
                  <a:pt x="1381" y="578"/>
                </a:lnTo>
                <a:lnTo>
                  <a:pt x="1446" y="592"/>
                </a:lnTo>
                <a:lnTo>
                  <a:pt x="1513" y="600"/>
                </a:lnTo>
                <a:lnTo>
                  <a:pt x="1581" y="601"/>
                </a:lnTo>
                <a:lnTo>
                  <a:pt x="1650" y="594"/>
                </a:lnTo>
                <a:lnTo>
                  <a:pt x="1721" y="583"/>
                </a:lnTo>
                <a:lnTo>
                  <a:pt x="1719" y="525"/>
                </a:lnTo>
                <a:lnTo>
                  <a:pt x="1714" y="474"/>
                </a:lnTo>
                <a:lnTo>
                  <a:pt x="1707" y="426"/>
                </a:lnTo>
                <a:lnTo>
                  <a:pt x="1697" y="383"/>
                </a:lnTo>
                <a:lnTo>
                  <a:pt x="1684" y="344"/>
                </a:lnTo>
                <a:lnTo>
                  <a:pt x="1670" y="309"/>
                </a:lnTo>
                <a:lnTo>
                  <a:pt x="1652" y="278"/>
                </a:lnTo>
                <a:lnTo>
                  <a:pt x="1633" y="250"/>
                </a:lnTo>
                <a:lnTo>
                  <a:pt x="1611" y="226"/>
                </a:lnTo>
                <a:lnTo>
                  <a:pt x="1587" y="205"/>
                </a:lnTo>
                <a:lnTo>
                  <a:pt x="1561" y="187"/>
                </a:lnTo>
                <a:lnTo>
                  <a:pt x="1533" y="172"/>
                </a:lnTo>
                <a:lnTo>
                  <a:pt x="1503" y="159"/>
                </a:lnTo>
                <a:lnTo>
                  <a:pt x="1472" y="150"/>
                </a:lnTo>
                <a:lnTo>
                  <a:pt x="1438" y="142"/>
                </a:lnTo>
                <a:lnTo>
                  <a:pt x="1403" y="136"/>
                </a:lnTo>
                <a:lnTo>
                  <a:pt x="1366" y="133"/>
                </a:lnTo>
                <a:lnTo>
                  <a:pt x="1327" y="130"/>
                </a:lnTo>
                <a:lnTo>
                  <a:pt x="1286" y="129"/>
                </a:lnTo>
                <a:close/>
                <a:moveTo>
                  <a:pt x="1286" y="0"/>
                </a:moveTo>
                <a:lnTo>
                  <a:pt x="1318" y="1"/>
                </a:lnTo>
                <a:lnTo>
                  <a:pt x="1348" y="2"/>
                </a:lnTo>
                <a:lnTo>
                  <a:pt x="1380" y="5"/>
                </a:lnTo>
                <a:lnTo>
                  <a:pt x="1411" y="8"/>
                </a:lnTo>
                <a:lnTo>
                  <a:pt x="1443" y="12"/>
                </a:lnTo>
                <a:lnTo>
                  <a:pt x="1474" y="18"/>
                </a:lnTo>
                <a:lnTo>
                  <a:pt x="1506" y="27"/>
                </a:lnTo>
                <a:lnTo>
                  <a:pt x="1537" y="37"/>
                </a:lnTo>
                <a:lnTo>
                  <a:pt x="1567" y="48"/>
                </a:lnTo>
                <a:lnTo>
                  <a:pt x="1597" y="62"/>
                </a:lnTo>
                <a:lnTo>
                  <a:pt x="1626" y="79"/>
                </a:lnTo>
                <a:lnTo>
                  <a:pt x="1654" y="98"/>
                </a:lnTo>
                <a:lnTo>
                  <a:pt x="1680" y="120"/>
                </a:lnTo>
                <a:lnTo>
                  <a:pt x="1705" y="144"/>
                </a:lnTo>
                <a:lnTo>
                  <a:pt x="1729" y="172"/>
                </a:lnTo>
                <a:lnTo>
                  <a:pt x="1751" y="204"/>
                </a:lnTo>
                <a:lnTo>
                  <a:pt x="1771" y="238"/>
                </a:lnTo>
                <a:lnTo>
                  <a:pt x="1788" y="277"/>
                </a:lnTo>
                <a:lnTo>
                  <a:pt x="1804" y="319"/>
                </a:lnTo>
                <a:lnTo>
                  <a:pt x="1818" y="365"/>
                </a:lnTo>
                <a:lnTo>
                  <a:pt x="1829" y="415"/>
                </a:lnTo>
                <a:lnTo>
                  <a:pt x="1836" y="471"/>
                </a:lnTo>
                <a:lnTo>
                  <a:pt x="1841" y="529"/>
                </a:lnTo>
                <a:lnTo>
                  <a:pt x="1843" y="593"/>
                </a:lnTo>
                <a:lnTo>
                  <a:pt x="1840" y="670"/>
                </a:lnTo>
                <a:lnTo>
                  <a:pt x="1834" y="745"/>
                </a:lnTo>
                <a:lnTo>
                  <a:pt x="1836" y="745"/>
                </a:lnTo>
                <a:lnTo>
                  <a:pt x="1841" y="747"/>
                </a:lnTo>
                <a:lnTo>
                  <a:pt x="1848" y="749"/>
                </a:lnTo>
                <a:lnTo>
                  <a:pt x="1857" y="753"/>
                </a:lnTo>
                <a:lnTo>
                  <a:pt x="1867" y="759"/>
                </a:lnTo>
                <a:lnTo>
                  <a:pt x="1878" y="766"/>
                </a:lnTo>
                <a:lnTo>
                  <a:pt x="1890" y="775"/>
                </a:lnTo>
                <a:lnTo>
                  <a:pt x="1902" y="785"/>
                </a:lnTo>
                <a:lnTo>
                  <a:pt x="1914" y="798"/>
                </a:lnTo>
                <a:lnTo>
                  <a:pt x="1925" y="813"/>
                </a:lnTo>
                <a:lnTo>
                  <a:pt x="1935" y="830"/>
                </a:lnTo>
                <a:lnTo>
                  <a:pt x="1943" y="849"/>
                </a:lnTo>
                <a:lnTo>
                  <a:pt x="1949" y="872"/>
                </a:lnTo>
                <a:lnTo>
                  <a:pt x="1953" y="896"/>
                </a:lnTo>
                <a:lnTo>
                  <a:pt x="1954" y="924"/>
                </a:lnTo>
                <a:lnTo>
                  <a:pt x="1952" y="955"/>
                </a:lnTo>
                <a:lnTo>
                  <a:pt x="1945" y="989"/>
                </a:lnTo>
                <a:lnTo>
                  <a:pt x="1937" y="1017"/>
                </a:lnTo>
                <a:lnTo>
                  <a:pt x="1925" y="1041"/>
                </a:lnTo>
                <a:lnTo>
                  <a:pt x="1909" y="1064"/>
                </a:lnTo>
                <a:lnTo>
                  <a:pt x="1891" y="1083"/>
                </a:lnTo>
                <a:lnTo>
                  <a:pt x="1870" y="1099"/>
                </a:lnTo>
                <a:lnTo>
                  <a:pt x="1848" y="1112"/>
                </a:lnTo>
                <a:lnTo>
                  <a:pt x="1825" y="1121"/>
                </a:lnTo>
                <a:lnTo>
                  <a:pt x="1800" y="1127"/>
                </a:lnTo>
                <a:lnTo>
                  <a:pt x="1775" y="1129"/>
                </a:lnTo>
                <a:lnTo>
                  <a:pt x="1751" y="1127"/>
                </a:lnTo>
                <a:lnTo>
                  <a:pt x="1727" y="1120"/>
                </a:lnTo>
                <a:lnTo>
                  <a:pt x="1727" y="1120"/>
                </a:lnTo>
                <a:lnTo>
                  <a:pt x="1708" y="1158"/>
                </a:lnTo>
                <a:lnTo>
                  <a:pt x="1687" y="1193"/>
                </a:lnTo>
                <a:lnTo>
                  <a:pt x="1660" y="1233"/>
                </a:lnTo>
                <a:lnTo>
                  <a:pt x="1631" y="1272"/>
                </a:lnTo>
                <a:lnTo>
                  <a:pt x="1601" y="1306"/>
                </a:lnTo>
                <a:lnTo>
                  <a:pt x="1570" y="1337"/>
                </a:lnTo>
                <a:lnTo>
                  <a:pt x="1570" y="1504"/>
                </a:lnTo>
                <a:lnTo>
                  <a:pt x="1598" y="1510"/>
                </a:lnTo>
                <a:lnTo>
                  <a:pt x="1629" y="1517"/>
                </a:lnTo>
                <a:lnTo>
                  <a:pt x="1663" y="1527"/>
                </a:lnTo>
                <a:lnTo>
                  <a:pt x="1699" y="1538"/>
                </a:lnTo>
                <a:lnTo>
                  <a:pt x="1737" y="1552"/>
                </a:lnTo>
                <a:lnTo>
                  <a:pt x="1776" y="1569"/>
                </a:lnTo>
                <a:lnTo>
                  <a:pt x="1818" y="1590"/>
                </a:lnTo>
                <a:lnTo>
                  <a:pt x="1859" y="1613"/>
                </a:lnTo>
                <a:lnTo>
                  <a:pt x="1901" y="1640"/>
                </a:lnTo>
                <a:lnTo>
                  <a:pt x="1943" y="1670"/>
                </a:lnTo>
                <a:lnTo>
                  <a:pt x="1985" y="1704"/>
                </a:lnTo>
                <a:lnTo>
                  <a:pt x="2027" y="1742"/>
                </a:lnTo>
                <a:lnTo>
                  <a:pt x="2067" y="1786"/>
                </a:lnTo>
                <a:lnTo>
                  <a:pt x="2106" y="1833"/>
                </a:lnTo>
                <a:lnTo>
                  <a:pt x="2143" y="1885"/>
                </a:lnTo>
                <a:lnTo>
                  <a:pt x="2178" y="1943"/>
                </a:lnTo>
                <a:lnTo>
                  <a:pt x="2245" y="1923"/>
                </a:lnTo>
                <a:lnTo>
                  <a:pt x="2259" y="1921"/>
                </a:lnTo>
                <a:lnTo>
                  <a:pt x="2272" y="1922"/>
                </a:lnTo>
                <a:lnTo>
                  <a:pt x="2285" y="1927"/>
                </a:lnTo>
                <a:lnTo>
                  <a:pt x="2297" y="1935"/>
                </a:lnTo>
                <a:lnTo>
                  <a:pt x="2307" y="1945"/>
                </a:lnTo>
                <a:lnTo>
                  <a:pt x="2315" y="1958"/>
                </a:lnTo>
                <a:lnTo>
                  <a:pt x="2319" y="1971"/>
                </a:lnTo>
                <a:lnTo>
                  <a:pt x="2321" y="1985"/>
                </a:lnTo>
                <a:lnTo>
                  <a:pt x="2321" y="2206"/>
                </a:lnTo>
                <a:lnTo>
                  <a:pt x="2360" y="2217"/>
                </a:lnTo>
                <a:lnTo>
                  <a:pt x="2396" y="2233"/>
                </a:lnTo>
                <a:lnTo>
                  <a:pt x="2430" y="2252"/>
                </a:lnTo>
                <a:lnTo>
                  <a:pt x="2461" y="2277"/>
                </a:lnTo>
                <a:lnTo>
                  <a:pt x="2489" y="2304"/>
                </a:lnTo>
                <a:lnTo>
                  <a:pt x="2513" y="2336"/>
                </a:lnTo>
                <a:lnTo>
                  <a:pt x="2534" y="2370"/>
                </a:lnTo>
                <a:lnTo>
                  <a:pt x="2551" y="2408"/>
                </a:lnTo>
                <a:lnTo>
                  <a:pt x="2563" y="2447"/>
                </a:lnTo>
                <a:lnTo>
                  <a:pt x="2571" y="2490"/>
                </a:lnTo>
                <a:lnTo>
                  <a:pt x="2574" y="2533"/>
                </a:lnTo>
                <a:lnTo>
                  <a:pt x="2571" y="2576"/>
                </a:lnTo>
                <a:lnTo>
                  <a:pt x="2563" y="2618"/>
                </a:lnTo>
                <a:lnTo>
                  <a:pt x="2551" y="2657"/>
                </a:lnTo>
                <a:lnTo>
                  <a:pt x="2534" y="2695"/>
                </a:lnTo>
                <a:lnTo>
                  <a:pt x="2513" y="2729"/>
                </a:lnTo>
                <a:lnTo>
                  <a:pt x="2489" y="2761"/>
                </a:lnTo>
                <a:lnTo>
                  <a:pt x="2461" y="2789"/>
                </a:lnTo>
                <a:lnTo>
                  <a:pt x="2430" y="2813"/>
                </a:lnTo>
                <a:lnTo>
                  <a:pt x="2396" y="2833"/>
                </a:lnTo>
                <a:lnTo>
                  <a:pt x="2360" y="2848"/>
                </a:lnTo>
                <a:lnTo>
                  <a:pt x="2321" y="2859"/>
                </a:lnTo>
                <a:lnTo>
                  <a:pt x="2321" y="3136"/>
                </a:lnTo>
                <a:lnTo>
                  <a:pt x="2319" y="3152"/>
                </a:lnTo>
                <a:lnTo>
                  <a:pt x="2313" y="3168"/>
                </a:lnTo>
                <a:lnTo>
                  <a:pt x="2304" y="3181"/>
                </a:lnTo>
                <a:lnTo>
                  <a:pt x="2292" y="3191"/>
                </a:lnTo>
                <a:lnTo>
                  <a:pt x="2278" y="3198"/>
                </a:lnTo>
                <a:lnTo>
                  <a:pt x="1305" y="3502"/>
                </a:lnTo>
                <a:lnTo>
                  <a:pt x="1287" y="3505"/>
                </a:lnTo>
                <a:lnTo>
                  <a:pt x="1286" y="3505"/>
                </a:lnTo>
                <a:lnTo>
                  <a:pt x="1269" y="3502"/>
                </a:lnTo>
                <a:lnTo>
                  <a:pt x="296" y="3198"/>
                </a:lnTo>
                <a:lnTo>
                  <a:pt x="282" y="3191"/>
                </a:lnTo>
                <a:lnTo>
                  <a:pt x="270" y="3181"/>
                </a:lnTo>
                <a:lnTo>
                  <a:pt x="261" y="3167"/>
                </a:lnTo>
                <a:lnTo>
                  <a:pt x="254" y="3152"/>
                </a:lnTo>
                <a:lnTo>
                  <a:pt x="252" y="3136"/>
                </a:lnTo>
                <a:lnTo>
                  <a:pt x="252" y="2859"/>
                </a:lnTo>
                <a:lnTo>
                  <a:pt x="214" y="2848"/>
                </a:lnTo>
                <a:lnTo>
                  <a:pt x="178" y="2833"/>
                </a:lnTo>
                <a:lnTo>
                  <a:pt x="144" y="2813"/>
                </a:lnTo>
                <a:lnTo>
                  <a:pt x="113" y="2789"/>
                </a:lnTo>
                <a:lnTo>
                  <a:pt x="85" y="2761"/>
                </a:lnTo>
                <a:lnTo>
                  <a:pt x="61" y="2729"/>
                </a:lnTo>
                <a:lnTo>
                  <a:pt x="40" y="2695"/>
                </a:lnTo>
                <a:lnTo>
                  <a:pt x="23" y="2657"/>
                </a:lnTo>
                <a:lnTo>
                  <a:pt x="11" y="2618"/>
                </a:lnTo>
                <a:lnTo>
                  <a:pt x="3" y="2576"/>
                </a:lnTo>
                <a:lnTo>
                  <a:pt x="0" y="2533"/>
                </a:lnTo>
                <a:lnTo>
                  <a:pt x="3" y="2490"/>
                </a:lnTo>
                <a:lnTo>
                  <a:pt x="11" y="2447"/>
                </a:lnTo>
                <a:lnTo>
                  <a:pt x="23" y="2408"/>
                </a:lnTo>
                <a:lnTo>
                  <a:pt x="40" y="2370"/>
                </a:lnTo>
                <a:lnTo>
                  <a:pt x="61" y="2336"/>
                </a:lnTo>
                <a:lnTo>
                  <a:pt x="85" y="2304"/>
                </a:lnTo>
                <a:lnTo>
                  <a:pt x="113" y="2277"/>
                </a:lnTo>
                <a:lnTo>
                  <a:pt x="144" y="2252"/>
                </a:lnTo>
                <a:lnTo>
                  <a:pt x="178" y="2233"/>
                </a:lnTo>
                <a:lnTo>
                  <a:pt x="214" y="2217"/>
                </a:lnTo>
                <a:lnTo>
                  <a:pt x="252" y="2206"/>
                </a:lnTo>
                <a:lnTo>
                  <a:pt x="252" y="1985"/>
                </a:lnTo>
                <a:lnTo>
                  <a:pt x="254" y="1971"/>
                </a:lnTo>
                <a:lnTo>
                  <a:pt x="258" y="1958"/>
                </a:lnTo>
                <a:lnTo>
                  <a:pt x="267" y="1945"/>
                </a:lnTo>
                <a:lnTo>
                  <a:pt x="277" y="1935"/>
                </a:lnTo>
                <a:lnTo>
                  <a:pt x="289" y="1927"/>
                </a:lnTo>
                <a:lnTo>
                  <a:pt x="302" y="1922"/>
                </a:lnTo>
                <a:lnTo>
                  <a:pt x="315" y="1921"/>
                </a:lnTo>
                <a:lnTo>
                  <a:pt x="329" y="1923"/>
                </a:lnTo>
                <a:lnTo>
                  <a:pt x="396" y="1943"/>
                </a:lnTo>
                <a:lnTo>
                  <a:pt x="431" y="1885"/>
                </a:lnTo>
                <a:lnTo>
                  <a:pt x="468" y="1833"/>
                </a:lnTo>
                <a:lnTo>
                  <a:pt x="507" y="1786"/>
                </a:lnTo>
                <a:lnTo>
                  <a:pt x="547" y="1742"/>
                </a:lnTo>
                <a:lnTo>
                  <a:pt x="589" y="1704"/>
                </a:lnTo>
                <a:lnTo>
                  <a:pt x="631" y="1670"/>
                </a:lnTo>
                <a:lnTo>
                  <a:pt x="673" y="1640"/>
                </a:lnTo>
                <a:lnTo>
                  <a:pt x="715" y="1613"/>
                </a:lnTo>
                <a:lnTo>
                  <a:pt x="756" y="1590"/>
                </a:lnTo>
                <a:lnTo>
                  <a:pt x="798" y="1569"/>
                </a:lnTo>
                <a:lnTo>
                  <a:pt x="837" y="1552"/>
                </a:lnTo>
                <a:lnTo>
                  <a:pt x="875" y="1538"/>
                </a:lnTo>
                <a:lnTo>
                  <a:pt x="911" y="1527"/>
                </a:lnTo>
                <a:lnTo>
                  <a:pt x="945" y="1517"/>
                </a:lnTo>
                <a:lnTo>
                  <a:pt x="976" y="1510"/>
                </a:lnTo>
                <a:lnTo>
                  <a:pt x="1004" y="1504"/>
                </a:lnTo>
                <a:lnTo>
                  <a:pt x="1004" y="1337"/>
                </a:lnTo>
                <a:lnTo>
                  <a:pt x="973" y="1306"/>
                </a:lnTo>
                <a:lnTo>
                  <a:pt x="943" y="1272"/>
                </a:lnTo>
                <a:lnTo>
                  <a:pt x="914" y="1233"/>
                </a:lnTo>
                <a:lnTo>
                  <a:pt x="887" y="1193"/>
                </a:lnTo>
                <a:lnTo>
                  <a:pt x="866" y="1158"/>
                </a:lnTo>
                <a:lnTo>
                  <a:pt x="847" y="1120"/>
                </a:lnTo>
                <a:lnTo>
                  <a:pt x="847" y="1120"/>
                </a:lnTo>
                <a:lnTo>
                  <a:pt x="823" y="1127"/>
                </a:lnTo>
                <a:lnTo>
                  <a:pt x="799" y="1129"/>
                </a:lnTo>
                <a:lnTo>
                  <a:pt x="773" y="1127"/>
                </a:lnTo>
                <a:lnTo>
                  <a:pt x="749" y="1121"/>
                </a:lnTo>
                <a:lnTo>
                  <a:pt x="726" y="1112"/>
                </a:lnTo>
                <a:lnTo>
                  <a:pt x="704" y="1099"/>
                </a:lnTo>
                <a:lnTo>
                  <a:pt x="684" y="1083"/>
                </a:lnTo>
                <a:lnTo>
                  <a:pt x="665" y="1064"/>
                </a:lnTo>
                <a:lnTo>
                  <a:pt x="650" y="1041"/>
                </a:lnTo>
                <a:lnTo>
                  <a:pt x="637" y="1017"/>
                </a:lnTo>
                <a:lnTo>
                  <a:pt x="629" y="989"/>
                </a:lnTo>
                <a:lnTo>
                  <a:pt x="622" y="955"/>
                </a:lnTo>
                <a:lnTo>
                  <a:pt x="620" y="925"/>
                </a:lnTo>
                <a:lnTo>
                  <a:pt x="620" y="897"/>
                </a:lnTo>
                <a:lnTo>
                  <a:pt x="624" y="873"/>
                </a:lnTo>
                <a:lnTo>
                  <a:pt x="630" y="850"/>
                </a:lnTo>
                <a:lnTo>
                  <a:pt x="639" y="830"/>
                </a:lnTo>
                <a:lnTo>
                  <a:pt x="649" y="813"/>
                </a:lnTo>
                <a:lnTo>
                  <a:pt x="660" y="798"/>
                </a:lnTo>
                <a:lnTo>
                  <a:pt x="671" y="786"/>
                </a:lnTo>
                <a:lnTo>
                  <a:pt x="683" y="775"/>
                </a:lnTo>
                <a:lnTo>
                  <a:pt x="695" y="766"/>
                </a:lnTo>
                <a:lnTo>
                  <a:pt x="707" y="759"/>
                </a:lnTo>
                <a:lnTo>
                  <a:pt x="717" y="753"/>
                </a:lnTo>
                <a:lnTo>
                  <a:pt x="726" y="749"/>
                </a:lnTo>
                <a:lnTo>
                  <a:pt x="733" y="747"/>
                </a:lnTo>
                <a:lnTo>
                  <a:pt x="738" y="745"/>
                </a:lnTo>
                <a:lnTo>
                  <a:pt x="740" y="745"/>
                </a:lnTo>
                <a:lnTo>
                  <a:pt x="734" y="670"/>
                </a:lnTo>
                <a:lnTo>
                  <a:pt x="731" y="593"/>
                </a:lnTo>
                <a:lnTo>
                  <a:pt x="733" y="529"/>
                </a:lnTo>
                <a:lnTo>
                  <a:pt x="738" y="471"/>
                </a:lnTo>
                <a:lnTo>
                  <a:pt x="745" y="415"/>
                </a:lnTo>
                <a:lnTo>
                  <a:pt x="756" y="365"/>
                </a:lnTo>
                <a:lnTo>
                  <a:pt x="769" y="319"/>
                </a:lnTo>
                <a:lnTo>
                  <a:pt x="786" y="277"/>
                </a:lnTo>
                <a:lnTo>
                  <a:pt x="803" y="238"/>
                </a:lnTo>
                <a:lnTo>
                  <a:pt x="823" y="204"/>
                </a:lnTo>
                <a:lnTo>
                  <a:pt x="845" y="172"/>
                </a:lnTo>
                <a:lnTo>
                  <a:pt x="869" y="144"/>
                </a:lnTo>
                <a:lnTo>
                  <a:pt x="894" y="120"/>
                </a:lnTo>
                <a:lnTo>
                  <a:pt x="920" y="98"/>
                </a:lnTo>
                <a:lnTo>
                  <a:pt x="948" y="79"/>
                </a:lnTo>
                <a:lnTo>
                  <a:pt x="977" y="62"/>
                </a:lnTo>
                <a:lnTo>
                  <a:pt x="1007" y="48"/>
                </a:lnTo>
                <a:lnTo>
                  <a:pt x="1037" y="37"/>
                </a:lnTo>
                <a:lnTo>
                  <a:pt x="1068" y="27"/>
                </a:lnTo>
                <a:lnTo>
                  <a:pt x="1100" y="18"/>
                </a:lnTo>
                <a:lnTo>
                  <a:pt x="1131" y="12"/>
                </a:lnTo>
                <a:lnTo>
                  <a:pt x="1163" y="8"/>
                </a:lnTo>
                <a:lnTo>
                  <a:pt x="1194" y="5"/>
                </a:lnTo>
                <a:lnTo>
                  <a:pt x="1226" y="2"/>
                </a:lnTo>
                <a:lnTo>
                  <a:pt x="1256" y="1"/>
                </a:lnTo>
                <a:lnTo>
                  <a:pt x="1286" y="0"/>
                </a:lnTo>
                <a:close/>
              </a:path>
            </a:pathLst>
          </a:custGeom>
          <a:solidFill>
            <a:schemeClr val="bg2">
              <a:lumMod val="9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id-ID">
              <a:solidFill>
                <a:prstClr val="black"/>
              </a:solidFill>
            </a:endParaRPr>
          </a:p>
        </p:txBody>
      </p:sp>
      <p:grpSp>
        <p:nvGrpSpPr>
          <p:cNvPr id="77" name="Group 76"/>
          <p:cNvGrpSpPr/>
          <p:nvPr/>
        </p:nvGrpSpPr>
        <p:grpSpPr>
          <a:xfrm>
            <a:off x="3972173" y="5946863"/>
            <a:ext cx="331550" cy="426254"/>
            <a:chOff x="6572250" y="2433638"/>
            <a:chExt cx="349250" cy="434975"/>
          </a:xfrm>
          <a:solidFill>
            <a:schemeClr val="bg2">
              <a:lumMod val="90000"/>
            </a:schemeClr>
          </a:solidFill>
        </p:grpSpPr>
        <p:sp>
          <p:nvSpPr>
            <p:cNvPr id="78" name="Freeform 426"/>
            <p:cNvSpPr>
              <a:spLocks noEditPoints="1"/>
            </p:cNvSpPr>
            <p:nvPr/>
          </p:nvSpPr>
          <p:spPr bwMode="auto">
            <a:xfrm>
              <a:off x="6715125" y="2665413"/>
              <a:ext cx="206375" cy="203200"/>
            </a:xfrm>
            <a:custGeom>
              <a:avLst/>
              <a:gdLst/>
              <a:ahLst/>
              <a:cxnLst>
                <a:cxn ang="0">
                  <a:pos x="46" y="18"/>
                </a:cxn>
                <a:cxn ang="0">
                  <a:pos x="34" y="22"/>
                </a:cxn>
                <a:cxn ang="0">
                  <a:pos x="25" y="31"/>
                </a:cxn>
                <a:cxn ang="0">
                  <a:pos x="19" y="41"/>
                </a:cxn>
                <a:cxn ang="0">
                  <a:pos x="17" y="54"/>
                </a:cxn>
                <a:cxn ang="0">
                  <a:pos x="19" y="66"/>
                </a:cxn>
                <a:cxn ang="0">
                  <a:pos x="25" y="77"/>
                </a:cxn>
                <a:cxn ang="0">
                  <a:pos x="34" y="85"/>
                </a:cxn>
                <a:cxn ang="0">
                  <a:pos x="46" y="90"/>
                </a:cxn>
                <a:cxn ang="0">
                  <a:pos x="59" y="91"/>
                </a:cxn>
                <a:cxn ang="0">
                  <a:pos x="71" y="87"/>
                </a:cxn>
                <a:cxn ang="0">
                  <a:pos x="81" y="80"/>
                </a:cxn>
                <a:cxn ang="0">
                  <a:pos x="88" y="70"/>
                </a:cxn>
                <a:cxn ang="0">
                  <a:pos x="92" y="58"/>
                </a:cxn>
                <a:cxn ang="0">
                  <a:pos x="91" y="45"/>
                </a:cxn>
                <a:cxn ang="0">
                  <a:pos x="86" y="34"/>
                </a:cxn>
                <a:cxn ang="0">
                  <a:pos x="78" y="25"/>
                </a:cxn>
                <a:cxn ang="0">
                  <a:pos x="67" y="19"/>
                </a:cxn>
                <a:cxn ang="0">
                  <a:pos x="55" y="17"/>
                </a:cxn>
                <a:cxn ang="0">
                  <a:pos x="65" y="1"/>
                </a:cxn>
                <a:cxn ang="0">
                  <a:pos x="81" y="6"/>
                </a:cxn>
                <a:cxn ang="0">
                  <a:pos x="93" y="16"/>
                </a:cxn>
                <a:cxn ang="0">
                  <a:pos x="102" y="28"/>
                </a:cxn>
                <a:cxn ang="0">
                  <a:pos x="108" y="43"/>
                </a:cxn>
                <a:cxn ang="0">
                  <a:pos x="109" y="59"/>
                </a:cxn>
                <a:cxn ang="0">
                  <a:pos x="105" y="74"/>
                </a:cxn>
                <a:cxn ang="0">
                  <a:pos x="126" y="108"/>
                </a:cxn>
                <a:cxn ang="0">
                  <a:pos x="129" y="113"/>
                </a:cxn>
                <a:cxn ang="0">
                  <a:pos x="129" y="119"/>
                </a:cxn>
                <a:cxn ang="0">
                  <a:pos x="126" y="125"/>
                </a:cxn>
                <a:cxn ang="0">
                  <a:pos x="120" y="128"/>
                </a:cxn>
                <a:cxn ang="0">
                  <a:pos x="113" y="127"/>
                </a:cxn>
                <a:cxn ang="0">
                  <a:pos x="84" y="99"/>
                </a:cxn>
                <a:cxn ang="0">
                  <a:pos x="70" y="105"/>
                </a:cxn>
                <a:cxn ang="0">
                  <a:pos x="55" y="108"/>
                </a:cxn>
                <a:cxn ang="0">
                  <a:pos x="38" y="105"/>
                </a:cxn>
                <a:cxn ang="0">
                  <a:pos x="24" y="98"/>
                </a:cxn>
                <a:cxn ang="0">
                  <a:pos x="12" y="88"/>
                </a:cxn>
                <a:cxn ang="0">
                  <a:pos x="4" y="75"/>
                </a:cxn>
                <a:cxn ang="0">
                  <a:pos x="0" y="59"/>
                </a:cxn>
                <a:cxn ang="0">
                  <a:pos x="1" y="43"/>
                </a:cxn>
                <a:cxn ang="0">
                  <a:pos x="7" y="28"/>
                </a:cxn>
                <a:cxn ang="0">
                  <a:pos x="16" y="16"/>
                </a:cxn>
                <a:cxn ang="0">
                  <a:pos x="29" y="6"/>
                </a:cxn>
                <a:cxn ang="0">
                  <a:pos x="44" y="1"/>
                </a:cxn>
              </a:cxnLst>
              <a:rect l="0" t="0" r="r" b="b"/>
              <a:pathLst>
                <a:path w="130" h="128">
                  <a:moveTo>
                    <a:pt x="55" y="17"/>
                  </a:moveTo>
                  <a:lnTo>
                    <a:pt x="50" y="17"/>
                  </a:lnTo>
                  <a:lnTo>
                    <a:pt x="46" y="18"/>
                  </a:lnTo>
                  <a:lnTo>
                    <a:pt x="42" y="19"/>
                  </a:lnTo>
                  <a:lnTo>
                    <a:pt x="38" y="20"/>
                  </a:lnTo>
                  <a:lnTo>
                    <a:pt x="34" y="22"/>
                  </a:lnTo>
                  <a:lnTo>
                    <a:pt x="31" y="25"/>
                  </a:lnTo>
                  <a:lnTo>
                    <a:pt x="28" y="28"/>
                  </a:lnTo>
                  <a:lnTo>
                    <a:pt x="25" y="31"/>
                  </a:lnTo>
                  <a:lnTo>
                    <a:pt x="23" y="34"/>
                  </a:lnTo>
                  <a:lnTo>
                    <a:pt x="21" y="37"/>
                  </a:lnTo>
                  <a:lnTo>
                    <a:pt x="19" y="41"/>
                  </a:lnTo>
                  <a:lnTo>
                    <a:pt x="18" y="45"/>
                  </a:lnTo>
                  <a:lnTo>
                    <a:pt x="17" y="49"/>
                  </a:lnTo>
                  <a:lnTo>
                    <a:pt x="17" y="54"/>
                  </a:lnTo>
                  <a:lnTo>
                    <a:pt x="17" y="58"/>
                  </a:lnTo>
                  <a:lnTo>
                    <a:pt x="18" y="62"/>
                  </a:lnTo>
                  <a:lnTo>
                    <a:pt x="19" y="66"/>
                  </a:lnTo>
                  <a:lnTo>
                    <a:pt x="21" y="70"/>
                  </a:lnTo>
                  <a:lnTo>
                    <a:pt x="23" y="74"/>
                  </a:lnTo>
                  <a:lnTo>
                    <a:pt x="25" y="77"/>
                  </a:lnTo>
                  <a:lnTo>
                    <a:pt x="28" y="80"/>
                  </a:lnTo>
                  <a:lnTo>
                    <a:pt x="31" y="83"/>
                  </a:lnTo>
                  <a:lnTo>
                    <a:pt x="34" y="85"/>
                  </a:lnTo>
                  <a:lnTo>
                    <a:pt x="38" y="87"/>
                  </a:lnTo>
                  <a:lnTo>
                    <a:pt x="42" y="89"/>
                  </a:lnTo>
                  <a:lnTo>
                    <a:pt x="46" y="90"/>
                  </a:lnTo>
                  <a:lnTo>
                    <a:pt x="50" y="91"/>
                  </a:lnTo>
                  <a:lnTo>
                    <a:pt x="55" y="91"/>
                  </a:lnTo>
                  <a:lnTo>
                    <a:pt x="59" y="91"/>
                  </a:lnTo>
                  <a:lnTo>
                    <a:pt x="63" y="90"/>
                  </a:lnTo>
                  <a:lnTo>
                    <a:pt x="67" y="89"/>
                  </a:lnTo>
                  <a:lnTo>
                    <a:pt x="71" y="87"/>
                  </a:lnTo>
                  <a:lnTo>
                    <a:pt x="75" y="85"/>
                  </a:lnTo>
                  <a:lnTo>
                    <a:pt x="78" y="83"/>
                  </a:lnTo>
                  <a:lnTo>
                    <a:pt x="81" y="80"/>
                  </a:lnTo>
                  <a:lnTo>
                    <a:pt x="84" y="77"/>
                  </a:lnTo>
                  <a:lnTo>
                    <a:pt x="86" y="74"/>
                  </a:lnTo>
                  <a:lnTo>
                    <a:pt x="88" y="70"/>
                  </a:lnTo>
                  <a:lnTo>
                    <a:pt x="90" y="66"/>
                  </a:lnTo>
                  <a:lnTo>
                    <a:pt x="91" y="62"/>
                  </a:lnTo>
                  <a:lnTo>
                    <a:pt x="92" y="58"/>
                  </a:lnTo>
                  <a:lnTo>
                    <a:pt x="92" y="54"/>
                  </a:lnTo>
                  <a:lnTo>
                    <a:pt x="92" y="49"/>
                  </a:lnTo>
                  <a:lnTo>
                    <a:pt x="91" y="45"/>
                  </a:lnTo>
                  <a:lnTo>
                    <a:pt x="90" y="41"/>
                  </a:lnTo>
                  <a:lnTo>
                    <a:pt x="88" y="37"/>
                  </a:lnTo>
                  <a:lnTo>
                    <a:pt x="86" y="34"/>
                  </a:lnTo>
                  <a:lnTo>
                    <a:pt x="84" y="31"/>
                  </a:lnTo>
                  <a:lnTo>
                    <a:pt x="81" y="28"/>
                  </a:lnTo>
                  <a:lnTo>
                    <a:pt x="78" y="25"/>
                  </a:lnTo>
                  <a:lnTo>
                    <a:pt x="75" y="22"/>
                  </a:lnTo>
                  <a:lnTo>
                    <a:pt x="71" y="20"/>
                  </a:lnTo>
                  <a:lnTo>
                    <a:pt x="67" y="19"/>
                  </a:lnTo>
                  <a:lnTo>
                    <a:pt x="63" y="18"/>
                  </a:lnTo>
                  <a:lnTo>
                    <a:pt x="59" y="17"/>
                  </a:lnTo>
                  <a:lnTo>
                    <a:pt x="55" y="17"/>
                  </a:lnTo>
                  <a:close/>
                  <a:moveTo>
                    <a:pt x="55" y="0"/>
                  </a:moveTo>
                  <a:lnTo>
                    <a:pt x="60" y="0"/>
                  </a:lnTo>
                  <a:lnTo>
                    <a:pt x="65" y="1"/>
                  </a:lnTo>
                  <a:lnTo>
                    <a:pt x="71" y="2"/>
                  </a:lnTo>
                  <a:lnTo>
                    <a:pt x="76" y="4"/>
                  </a:lnTo>
                  <a:lnTo>
                    <a:pt x="81" y="6"/>
                  </a:lnTo>
                  <a:lnTo>
                    <a:pt x="85" y="9"/>
                  </a:lnTo>
                  <a:lnTo>
                    <a:pt x="89" y="12"/>
                  </a:lnTo>
                  <a:lnTo>
                    <a:pt x="93" y="16"/>
                  </a:lnTo>
                  <a:lnTo>
                    <a:pt x="97" y="20"/>
                  </a:lnTo>
                  <a:lnTo>
                    <a:pt x="100" y="24"/>
                  </a:lnTo>
                  <a:lnTo>
                    <a:pt x="102" y="28"/>
                  </a:lnTo>
                  <a:lnTo>
                    <a:pt x="105" y="33"/>
                  </a:lnTo>
                  <a:lnTo>
                    <a:pt x="107" y="38"/>
                  </a:lnTo>
                  <a:lnTo>
                    <a:pt x="108" y="43"/>
                  </a:lnTo>
                  <a:lnTo>
                    <a:pt x="109" y="48"/>
                  </a:lnTo>
                  <a:lnTo>
                    <a:pt x="109" y="54"/>
                  </a:lnTo>
                  <a:lnTo>
                    <a:pt x="109" y="59"/>
                  </a:lnTo>
                  <a:lnTo>
                    <a:pt x="108" y="64"/>
                  </a:lnTo>
                  <a:lnTo>
                    <a:pt x="107" y="69"/>
                  </a:lnTo>
                  <a:lnTo>
                    <a:pt x="105" y="74"/>
                  </a:lnTo>
                  <a:lnTo>
                    <a:pt x="103" y="78"/>
                  </a:lnTo>
                  <a:lnTo>
                    <a:pt x="101" y="83"/>
                  </a:lnTo>
                  <a:lnTo>
                    <a:pt x="126" y="108"/>
                  </a:lnTo>
                  <a:lnTo>
                    <a:pt x="128" y="110"/>
                  </a:lnTo>
                  <a:lnTo>
                    <a:pt x="129" y="111"/>
                  </a:lnTo>
                  <a:lnTo>
                    <a:pt x="129" y="113"/>
                  </a:lnTo>
                  <a:lnTo>
                    <a:pt x="130" y="115"/>
                  </a:lnTo>
                  <a:lnTo>
                    <a:pt x="130" y="117"/>
                  </a:lnTo>
                  <a:lnTo>
                    <a:pt x="129" y="119"/>
                  </a:lnTo>
                  <a:lnTo>
                    <a:pt x="129" y="121"/>
                  </a:lnTo>
                  <a:lnTo>
                    <a:pt x="128" y="123"/>
                  </a:lnTo>
                  <a:lnTo>
                    <a:pt x="126" y="125"/>
                  </a:lnTo>
                  <a:lnTo>
                    <a:pt x="124" y="126"/>
                  </a:lnTo>
                  <a:lnTo>
                    <a:pt x="122" y="127"/>
                  </a:lnTo>
                  <a:lnTo>
                    <a:pt x="120" y="128"/>
                  </a:lnTo>
                  <a:lnTo>
                    <a:pt x="118" y="128"/>
                  </a:lnTo>
                  <a:lnTo>
                    <a:pt x="115" y="128"/>
                  </a:lnTo>
                  <a:lnTo>
                    <a:pt x="113" y="127"/>
                  </a:lnTo>
                  <a:lnTo>
                    <a:pt x="111" y="126"/>
                  </a:lnTo>
                  <a:lnTo>
                    <a:pt x="109" y="125"/>
                  </a:lnTo>
                  <a:lnTo>
                    <a:pt x="84" y="99"/>
                  </a:lnTo>
                  <a:lnTo>
                    <a:pt x="79" y="102"/>
                  </a:lnTo>
                  <a:lnTo>
                    <a:pt x="75" y="104"/>
                  </a:lnTo>
                  <a:lnTo>
                    <a:pt x="70" y="105"/>
                  </a:lnTo>
                  <a:lnTo>
                    <a:pt x="65" y="107"/>
                  </a:lnTo>
                  <a:lnTo>
                    <a:pt x="60" y="107"/>
                  </a:lnTo>
                  <a:lnTo>
                    <a:pt x="55" y="108"/>
                  </a:lnTo>
                  <a:lnTo>
                    <a:pt x="49" y="107"/>
                  </a:lnTo>
                  <a:lnTo>
                    <a:pt x="44" y="107"/>
                  </a:lnTo>
                  <a:lnTo>
                    <a:pt x="38" y="105"/>
                  </a:lnTo>
                  <a:lnTo>
                    <a:pt x="33" y="103"/>
                  </a:lnTo>
                  <a:lnTo>
                    <a:pt x="29" y="101"/>
                  </a:lnTo>
                  <a:lnTo>
                    <a:pt x="24" y="98"/>
                  </a:lnTo>
                  <a:lnTo>
                    <a:pt x="20" y="95"/>
                  </a:lnTo>
                  <a:lnTo>
                    <a:pt x="16" y="92"/>
                  </a:lnTo>
                  <a:lnTo>
                    <a:pt x="12" y="88"/>
                  </a:lnTo>
                  <a:lnTo>
                    <a:pt x="9" y="84"/>
                  </a:lnTo>
                  <a:lnTo>
                    <a:pt x="7" y="80"/>
                  </a:lnTo>
                  <a:lnTo>
                    <a:pt x="4" y="75"/>
                  </a:lnTo>
                  <a:lnTo>
                    <a:pt x="2" y="70"/>
                  </a:lnTo>
                  <a:lnTo>
                    <a:pt x="1" y="65"/>
                  </a:lnTo>
                  <a:lnTo>
                    <a:pt x="0" y="59"/>
                  </a:lnTo>
                  <a:lnTo>
                    <a:pt x="0" y="54"/>
                  </a:lnTo>
                  <a:lnTo>
                    <a:pt x="0" y="48"/>
                  </a:lnTo>
                  <a:lnTo>
                    <a:pt x="1" y="43"/>
                  </a:lnTo>
                  <a:lnTo>
                    <a:pt x="2" y="38"/>
                  </a:lnTo>
                  <a:lnTo>
                    <a:pt x="4" y="33"/>
                  </a:lnTo>
                  <a:lnTo>
                    <a:pt x="7" y="28"/>
                  </a:lnTo>
                  <a:lnTo>
                    <a:pt x="9" y="24"/>
                  </a:lnTo>
                  <a:lnTo>
                    <a:pt x="12" y="20"/>
                  </a:lnTo>
                  <a:lnTo>
                    <a:pt x="16" y="16"/>
                  </a:lnTo>
                  <a:lnTo>
                    <a:pt x="20" y="12"/>
                  </a:lnTo>
                  <a:lnTo>
                    <a:pt x="24" y="9"/>
                  </a:lnTo>
                  <a:lnTo>
                    <a:pt x="29" y="6"/>
                  </a:lnTo>
                  <a:lnTo>
                    <a:pt x="33" y="4"/>
                  </a:lnTo>
                  <a:lnTo>
                    <a:pt x="38" y="2"/>
                  </a:lnTo>
                  <a:lnTo>
                    <a:pt x="44" y="1"/>
                  </a:lnTo>
                  <a:lnTo>
                    <a:pt x="49" y="0"/>
                  </a:lnTo>
                  <a:lnTo>
                    <a:pt x="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id-ID">
                <a:solidFill>
                  <a:prstClr val="black"/>
                </a:solidFill>
              </a:endParaRPr>
            </a:p>
          </p:txBody>
        </p:sp>
        <p:sp>
          <p:nvSpPr>
            <p:cNvPr id="79" name="Freeform 427"/>
            <p:cNvSpPr>
              <a:spLocks/>
            </p:cNvSpPr>
            <p:nvPr/>
          </p:nvSpPr>
          <p:spPr bwMode="auto">
            <a:xfrm>
              <a:off x="6621463" y="2681288"/>
              <a:ext cx="109538" cy="17463"/>
            </a:xfrm>
            <a:custGeom>
              <a:avLst/>
              <a:gdLst/>
              <a:ahLst/>
              <a:cxnLst>
                <a:cxn ang="0">
                  <a:pos x="4" y="0"/>
                </a:cxn>
                <a:cxn ang="0">
                  <a:pos x="69" y="0"/>
                </a:cxn>
                <a:cxn ang="0">
                  <a:pos x="66" y="3"/>
                </a:cxn>
                <a:cxn ang="0">
                  <a:pos x="63" y="7"/>
                </a:cxn>
                <a:cxn ang="0">
                  <a:pos x="60" y="11"/>
                </a:cxn>
                <a:cxn ang="0">
                  <a:pos x="4" y="11"/>
                </a:cxn>
                <a:cxn ang="0">
                  <a:pos x="3" y="11"/>
                </a:cxn>
                <a:cxn ang="0">
                  <a:pos x="2" y="11"/>
                </a:cxn>
                <a:cxn ang="0">
                  <a:pos x="1" y="10"/>
                </a:cxn>
                <a:cxn ang="0">
                  <a:pos x="1" y="9"/>
                </a:cxn>
                <a:cxn ang="0">
                  <a:pos x="0" y="7"/>
                </a:cxn>
                <a:cxn ang="0">
                  <a:pos x="0" y="3"/>
                </a:cxn>
                <a:cxn ang="0">
                  <a:pos x="1" y="2"/>
                </a:cxn>
                <a:cxn ang="0">
                  <a:pos x="1" y="1"/>
                </a:cxn>
                <a:cxn ang="0">
                  <a:pos x="2" y="0"/>
                </a:cxn>
                <a:cxn ang="0">
                  <a:pos x="3" y="0"/>
                </a:cxn>
                <a:cxn ang="0">
                  <a:pos x="4" y="0"/>
                </a:cxn>
              </a:cxnLst>
              <a:rect l="0" t="0" r="r" b="b"/>
              <a:pathLst>
                <a:path w="69" h="11">
                  <a:moveTo>
                    <a:pt x="4" y="0"/>
                  </a:moveTo>
                  <a:lnTo>
                    <a:pt x="69" y="0"/>
                  </a:lnTo>
                  <a:lnTo>
                    <a:pt x="66" y="3"/>
                  </a:lnTo>
                  <a:lnTo>
                    <a:pt x="63" y="7"/>
                  </a:lnTo>
                  <a:lnTo>
                    <a:pt x="60" y="11"/>
                  </a:lnTo>
                  <a:lnTo>
                    <a:pt x="4" y="11"/>
                  </a:lnTo>
                  <a:lnTo>
                    <a:pt x="3" y="11"/>
                  </a:lnTo>
                  <a:lnTo>
                    <a:pt x="2" y="11"/>
                  </a:lnTo>
                  <a:lnTo>
                    <a:pt x="1" y="10"/>
                  </a:lnTo>
                  <a:lnTo>
                    <a:pt x="1" y="9"/>
                  </a:lnTo>
                  <a:lnTo>
                    <a:pt x="0" y="7"/>
                  </a:lnTo>
                  <a:lnTo>
                    <a:pt x="0" y="3"/>
                  </a:lnTo>
                  <a:lnTo>
                    <a:pt x="1" y="2"/>
                  </a:lnTo>
                  <a:lnTo>
                    <a:pt x="1" y="1"/>
                  </a:lnTo>
                  <a:lnTo>
                    <a:pt x="2" y="0"/>
                  </a:lnTo>
                  <a:lnTo>
                    <a:pt x="3" y="0"/>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id-ID">
                <a:solidFill>
                  <a:prstClr val="black"/>
                </a:solidFill>
              </a:endParaRPr>
            </a:p>
          </p:txBody>
        </p:sp>
        <p:sp>
          <p:nvSpPr>
            <p:cNvPr id="80" name="Freeform 428"/>
            <p:cNvSpPr>
              <a:spLocks noEditPoints="1"/>
            </p:cNvSpPr>
            <p:nvPr/>
          </p:nvSpPr>
          <p:spPr bwMode="auto">
            <a:xfrm>
              <a:off x="6653213" y="2433638"/>
              <a:ext cx="119063" cy="68263"/>
            </a:xfrm>
            <a:custGeom>
              <a:avLst/>
              <a:gdLst/>
              <a:ahLst/>
              <a:cxnLst>
                <a:cxn ang="0">
                  <a:pos x="36" y="8"/>
                </a:cxn>
                <a:cxn ang="0">
                  <a:pos x="33" y="10"/>
                </a:cxn>
                <a:cxn ang="0">
                  <a:pos x="32" y="12"/>
                </a:cxn>
                <a:cxn ang="0">
                  <a:pos x="32" y="15"/>
                </a:cxn>
                <a:cxn ang="0">
                  <a:pos x="33" y="18"/>
                </a:cxn>
                <a:cxn ang="0">
                  <a:pos x="36" y="20"/>
                </a:cxn>
                <a:cxn ang="0">
                  <a:pos x="39" y="20"/>
                </a:cxn>
                <a:cxn ang="0">
                  <a:pos x="42" y="18"/>
                </a:cxn>
                <a:cxn ang="0">
                  <a:pos x="43" y="15"/>
                </a:cxn>
                <a:cxn ang="0">
                  <a:pos x="43" y="12"/>
                </a:cxn>
                <a:cxn ang="0">
                  <a:pos x="42" y="10"/>
                </a:cxn>
                <a:cxn ang="0">
                  <a:pos x="39" y="8"/>
                </a:cxn>
                <a:cxn ang="0">
                  <a:pos x="37" y="0"/>
                </a:cxn>
                <a:cxn ang="0">
                  <a:pos x="40" y="1"/>
                </a:cxn>
                <a:cxn ang="0">
                  <a:pos x="45" y="3"/>
                </a:cxn>
                <a:cxn ang="0">
                  <a:pos x="49" y="6"/>
                </a:cxn>
                <a:cxn ang="0">
                  <a:pos x="51" y="11"/>
                </a:cxn>
                <a:cxn ang="0">
                  <a:pos x="51" y="14"/>
                </a:cxn>
                <a:cxn ang="0">
                  <a:pos x="52" y="17"/>
                </a:cxn>
                <a:cxn ang="0">
                  <a:pos x="54" y="19"/>
                </a:cxn>
                <a:cxn ang="0">
                  <a:pos x="57" y="20"/>
                </a:cxn>
                <a:cxn ang="0">
                  <a:pos x="65" y="20"/>
                </a:cxn>
                <a:cxn ang="0">
                  <a:pos x="70" y="22"/>
                </a:cxn>
                <a:cxn ang="0">
                  <a:pos x="73" y="25"/>
                </a:cxn>
                <a:cxn ang="0">
                  <a:pos x="74" y="29"/>
                </a:cxn>
                <a:cxn ang="0">
                  <a:pos x="75" y="31"/>
                </a:cxn>
                <a:cxn ang="0">
                  <a:pos x="74" y="36"/>
                </a:cxn>
                <a:cxn ang="0">
                  <a:pos x="71" y="40"/>
                </a:cxn>
                <a:cxn ang="0">
                  <a:pos x="68" y="42"/>
                </a:cxn>
                <a:cxn ang="0">
                  <a:pos x="63" y="43"/>
                </a:cxn>
                <a:cxn ang="0">
                  <a:pos x="9" y="43"/>
                </a:cxn>
                <a:cxn ang="0">
                  <a:pos x="5" y="41"/>
                </a:cxn>
                <a:cxn ang="0">
                  <a:pos x="2" y="38"/>
                </a:cxn>
                <a:cxn ang="0">
                  <a:pos x="0" y="34"/>
                </a:cxn>
                <a:cxn ang="0">
                  <a:pos x="0" y="31"/>
                </a:cxn>
                <a:cxn ang="0">
                  <a:pos x="1" y="27"/>
                </a:cxn>
                <a:cxn ang="0">
                  <a:pos x="4" y="23"/>
                </a:cxn>
                <a:cxn ang="0">
                  <a:pos x="7" y="21"/>
                </a:cxn>
                <a:cxn ang="0">
                  <a:pos x="12" y="20"/>
                </a:cxn>
                <a:cxn ang="0">
                  <a:pos x="19" y="20"/>
                </a:cxn>
                <a:cxn ang="0">
                  <a:pos x="22" y="18"/>
                </a:cxn>
                <a:cxn ang="0">
                  <a:pos x="23" y="15"/>
                </a:cxn>
                <a:cxn ang="0">
                  <a:pos x="24" y="14"/>
                </a:cxn>
                <a:cxn ang="0">
                  <a:pos x="25" y="9"/>
                </a:cxn>
                <a:cxn ang="0">
                  <a:pos x="28" y="4"/>
                </a:cxn>
                <a:cxn ang="0">
                  <a:pos x="32" y="1"/>
                </a:cxn>
                <a:cxn ang="0">
                  <a:pos x="37" y="0"/>
                </a:cxn>
              </a:cxnLst>
              <a:rect l="0" t="0" r="r" b="b"/>
              <a:pathLst>
                <a:path w="75" h="43">
                  <a:moveTo>
                    <a:pt x="37" y="8"/>
                  </a:moveTo>
                  <a:lnTo>
                    <a:pt x="36" y="8"/>
                  </a:lnTo>
                  <a:lnTo>
                    <a:pt x="34" y="9"/>
                  </a:lnTo>
                  <a:lnTo>
                    <a:pt x="33" y="10"/>
                  </a:lnTo>
                  <a:lnTo>
                    <a:pt x="32" y="11"/>
                  </a:lnTo>
                  <a:lnTo>
                    <a:pt x="32" y="12"/>
                  </a:lnTo>
                  <a:lnTo>
                    <a:pt x="31" y="14"/>
                  </a:lnTo>
                  <a:lnTo>
                    <a:pt x="32" y="15"/>
                  </a:lnTo>
                  <a:lnTo>
                    <a:pt x="32" y="17"/>
                  </a:lnTo>
                  <a:lnTo>
                    <a:pt x="33" y="18"/>
                  </a:lnTo>
                  <a:lnTo>
                    <a:pt x="34" y="19"/>
                  </a:lnTo>
                  <a:lnTo>
                    <a:pt x="36" y="20"/>
                  </a:lnTo>
                  <a:lnTo>
                    <a:pt x="37" y="20"/>
                  </a:lnTo>
                  <a:lnTo>
                    <a:pt x="39" y="20"/>
                  </a:lnTo>
                  <a:lnTo>
                    <a:pt x="40" y="19"/>
                  </a:lnTo>
                  <a:lnTo>
                    <a:pt x="42" y="18"/>
                  </a:lnTo>
                  <a:lnTo>
                    <a:pt x="42" y="17"/>
                  </a:lnTo>
                  <a:lnTo>
                    <a:pt x="43" y="15"/>
                  </a:lnTo>
                  <a:lnTo>
                    <a:pt x="43" y="14"/>
                  </a:lnTo>
                  <a:lnTo>
                    <a:pt x="43" y="12"/>
                  </a:lnTo>
                  <a:lnTo>
                    <a:pt x="42" y="11"/>
                  </a:lnTo>
                  <a:lnTo>
                    <a:pt x="42" y="10"/>
                  </a:lnTo>
                  <a:lnTo>
                    <a:pt x="40" y="9"/>
                  </a:lnTo>
                  <a:lnTo>
                    <a:pt x="39" y="8"/>
                  </a:lnTo>
                  <a:lnTo>
                    <a:pt x="37" y="8"/>
                  </a:lnTo>
                  <a:close/>
                  <a:moveTo>
                    <a:pt x="37" y="0"/>
                  </a:moveTo>
                  <a:lnTo>
                    <a:pt x="38" y="0"/>
                  </a:lnTo>
                  <a:lnTo>
                    <a:pt x="40" y="1"/>
                  </a:lnTo>
                  <a:lnTo>
                    <a:pt x="43" y="1"/>
                  </a:lnTo>
                  <a:lnTo>
                    <a:pt x="45" y="3"/>
                  </a:lnTo>
                  <a:lnTo>
                    <a:pt x="47" y="4"/>
                  </a:lnTo>
                  <a:lnTo>
                    <a:pt x="49" y="6"/>
                  </a:lnTo>
                  <a:lnTo>
                    <a:pt x="50" y="9"/>
                  </a:lnTo>
                  <a:lnTo>
                    <a:pt x="51" y="11"/>
                  </a:lnTo>
                  <a:lnTo>
                    <a:pt x="51" y="14"/>
                  </a:lnTo>
                  <a:lnTo>
                    <a:pt x="51" y="14"/>
                  </a:lnTo>
                  <a:lnTo>
                    <a:pt x="51" y="15"/>
                  </a:lnTo>
                  <a:lnTo>
                    <a:pt x="52" y="17"/>
                  </a:lnTo>
                  <a:lnTo>
                    <a:pt x="53" y="18"/>
                  </a:lnTo>
                  <a:lnTo>
                    <a:pt x="54" y="19"/>
                  </a:lnTo>
                  <a:lnTo>
                    <a:pt x="55" y="20"/>
                  </a:lnTo>
                  <a:lnTo>
                    <a:pt x="57" y="20"/>
                  </a:lnTo>
                  <a:lnTo>
                    <a:pt x="63" y="20"/>
                  </a:lnTo>
                  <a:lnTo>
                    <a:pt x="65" y="20"/>
                  </a:lnTo>
                  <a:lnTo>
                    <a:pt x="68" y="21"/>
                  </a:lnTo>
                  <a:lnTo>
                    <a:pt x="70" y="22"/>
                  </a:lnTo>
                  <a:lnTo>
                    <a:pt x="71" y="23"/>
                  </a:lnTo>
                  <a:lnTo>
                    <a:pt x="73" y="25"/>
                  </a:lnTo>
                  <a:lnTo>
                    <a:pt x="74" y="27"/>
                  </a:lnTo>
                  <a:lnTo>
                    <a:pt x="74" y="29"/>
                  </a:lnTo>
                  <a:lnTo>
                    <a:pt x="75" y="31"/>
                  </a:lnTo>
                  <a:lnTo>
                    <a:pt x="75" y="31"/>
                  </a:lnTo>
                  <a:lnTo>
                    <a:pt x="74" y="34"/>
                  </a:lnTo>
                  <a:lnTo>
                    <a:pt x="74" y="36"/>
                  </a:lnTo>
                  <a:lnTo>
                    <a:pt x="73" y="38"/>
                  </a:lnTo>
                  <a:lnTo>
                    <a:pt x="71" y="40"/>
                  </a:lnTo>
                  <a:lnTo>
                    <a:pt x="70" y="41"/>
                  </a:lnTo>
                  <a:lnTo>
                    <a:pt x="68" y="42"/>
                  </a:lnTo>
                  <a:lnTo>
                    <a:pt x="65" y="43"/>
                  </a:lnTo>
                  <a:lnTo>
                    <a:pt x="63" y="43"/>
                  </a:lnTo>
                  <a:lnTo>
                    <a:pt x="12" y="43"/>
                  </a:lnTo>
                  <a:lnTo>
                    <a:pt x="9" y="43"/>
                  </a:lnTo>
                  <a:lnTo>
                    <a:pt x="7" y="42"/>
                  </a:lnTo>
                  <a:lnTo>
                    <a:pt x="5" y="41"/>
                  </a:lnTo>
                  <a:lnTo>
                    <a:pt x="4" y="40"/>
                  </a:lnTo>
                  <a:lnTo>
                    <a:pt x="2" y="38"/>
                  </a:lnTo>
                  <a:lnTo>
                    <a:pt x="1" y="36"/>
                  </a:lnTo>
                  <a:lnTo>
                    <a:pt x="0" y="34"/>
                  </a:lnTo>
                  <a:lnTo>
                    <a:pt x="0" y="31"/>
                  </a:lnTo>
                  <a:lnTo>
                    <a:pt x="0" y="31"/>
                  </a:lnTo>
                  <a:lnTo>
                    <a:pt x="0" y="29"/>
                  </a:lnTo>
                  <a:lnTo>
                    <a:pt x="1" y="27"/>
                  </a:lnTo>
                  <a:lnTo>
                    <a:pt x="2" y="25"/>
                  </a:lnTo>
                  <a:lnTo>
                    <a:pt x="4" y="23"/>
                  </a:lnTo>
                  <a:lnTo>
                    <a:pt x="5" y="22"/>
                  </a:lnTo>
                  <a:lnTo>
                    <a:pt x="7" y="21"/>
                  </a:lnTo>
                  <a:lnTo>
                    <a:pt x="9" y="20"/>
                  </a:lnTo>
                  <a:lnTo>
                    <a:pt x="12" y="20"/>
                  </a:lnTo>
                  <a:lnTo>
                    <a:pt x="18" y="20"/>
                  </a:lnTo>
                  <a:lnTo>
                    <a:pt x="19" y="20"/>
                  </a:lnTo>
                  <a:lnTo>
                    <a:pt x="21" y="19"/>
                  </a:lnTo>
                  <a:lnTo>
                    <a:pt x="22" y="18"/>
                  </a:lnTo>
                  <a:lnTo>
                    <a:pt x="23" y="17"/>
                  </a:lnTo>
                  <a:lnTo>
                    <a:pt x="23" y="15"/>
                  </a:lnTo>
                  <a:lnTo>
                    <a:pt x="24" y="14"/>
                  </a:lnTo>
                  <a:lnTo>
                    <a:pt x="24" y="14"/>
                  </a:lnTo>
                  <a:lnTo>
                    <a:pt x="24" y="11"/>
                  </a:lnTo>
                  <a:lnTo>
                    <a:pt x="25" y="9"/>
                  </a:lnTo>
                  <a:lnTo>
                    <a:pt x="26" y="6"/>
                  </a:lnTo>
                  <a:lnTo>
                    <a:pt x="28" y="4"/>
                  </a:lnTo>
                  <a:lnTo>
                    <a:pt x="30" y="3"/>
                  </a:lnTo>
                  <a:lnTo>
                    <a:pt x="32" y="1"/>
                  </a:lnTo>
                  <a:lnTo>
                    <a:pt x="34"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id-ID">
                <a:solidFill>
                  <a:prstClr val="black"/>
                </a:solidFill>
              </a:endParaRPr>
            </a:p>
          </p:txBody>
        </p:sp>
        <p:sp>
          <p:nvSpPr>
            <p:cNvPr id="81" name="Freeform 429"/>
            <p:cNvSpPr>
              <a:spLocks/>
            </p:cNvSpPr>
            <p:nvPr/>
          </p:nvSpPr>
          <p:spPr bwMode="auto">
            <a:xfrm>
              <a:off x="6621463" y="2736850"/>
              <a:ext cx="80963" cy="17463"/>
            </a:xfrm>
            <a:custGeom>
              <a:avLst/>
              <a:gdLst/>
              <a:ahLst/>
              <a:cxnLst>
                <a:cxn ang="0">
                  <a:pos x="4" y="0"/>
                </a:cxn>
                <a:cxn ang="0">
                  <a:pos x="51" y="0"/>
                </a:cxn>
                <a:cxn ang="0">
                  <a:pos x="51" y="4"/>
                </a:cxn>
                <a:cxn ang="0">
                  <a:pos x="50" y="9"/>
                </a:cxn>
                <a:cxn ang="0">
                  <a:pos x="50" y="10"/>
                </a:cxn>
                <a:cxn ang="0">
                  <a:pos x="51" y="11"/>
                </a:cxn>
                <a:cxn ang="0">
                  <a:pos x="4" y="11"/>
                </a:cxn>
                <a:cxn ang="0">
                  <a:pos x="3" y="11"/>
                </a:cxn>
                <a:cxn ang="0">
                  <a:pos x="2" y="10"/>
                </a:cxn>
                <a:cxn ang="0">
                  <a:pos x="1" y="10"/>
                </a:cxn>
                <a:cxn ang="0">
                  <a:pos x="1" y="9"/>
                </a:cxn>
                <a:cxn ang="0">
                  <a:pos x="0" y="7"/>
                </a:cxn>
                <a:cxn ang="0">
                  <a:pos x="0" y="4"/>
                </a:cxn>
                <a:cxn ang="0">
                  <a:pos x="1" y="2"/>
                </a:cxn>
                <a:cxn ang="0">
                  <a:pos x="1" y="1"/>
                </a:cxn>
                <a:cxn ang="0">
                  <a:pos x="2" y="0"/>
                </a:cxn>
                <a:cxn ang="0">
                  <a:pos x="3" y="0"/>
                </a:cxn>
                <a:cxn ang="0">
                  <a:pos x="4" y="0"/>
                </a:cxn>
              </a:cxnLst>
              <a:rect l="0" t="0" r="r" b="b"/>
              <a:pathLst>
                <a:path w="51" h="11">
                  <a:moveTo>
                    <a:pt x="4" y="0"/>
                  </a:moveTo>
                  <a:lnTo>
                    <a:pt x="51" y="0"/>
                  </a:lnTo>
                  <a:lnTo>
                    <a:pt x="51" y="4"/>
                  </a:lnTo>
                  <a:lnTo>
                    <a:pt x="50" y="9"/>
                  </a:lnTo>
                  <a:lnTo>
                    <a:pt x="50" y="10"/>
                  </a:lnTo>
                  <a:lnTo>
                    <a:pt x="51" y="11"/>
                  </a:lnTo>
                  <a:lnTo>
                    <a:pt x="4" y="11"/>
                  </a:lnTo>
                  <a:lnTo>
                    <a:pt x="3" y="11"/>
                  </a:lnTo>
                  <a:lnTo>
                    <a:pt x="2" y="10"/>
                  </a:lnTo>
                  <a:lnTo>
                    <a:pt x="1" y="10"/>
                  </a:lnTo>
                  <a:lnTo>
                    <a:pt x="1" y="9"/>
                  </a:lnTo>
                  <a:lnTo>
                    <a:pt x="0" y="7"/>
                  </a:lnTo>
                  <a:lnTo>
                    <a:pt x="0" y="4"/>
                  </a:lnTo>
                  <a:lnTo>
                    <a:pt x="1" y="2"/>
                  </a:lnTo>
                  <a:lnTo>
                    <a:pt x="1" y="1"/>
                  </a:lnTo>
                  <a:lnTo>
                    <a:pt x="2" y="0"/>
                  </a:lnTo>
                  <a:lnTo>
                    <a:pt x="3" y="0"/>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id-ID">
                <a:solidFill>
                  <a:prstClr val="black"/>
                </a:solidFill>
              </a:endParaRPr>
            </a:p>
          </p:txBody>
        </p:sp>
        <p:sp>
          <p:nvSpPr>
            <p:cNvPr id="82" name="Freeform 430"/>
            <p:cNvSpPr>
              <a:spLocks/>
            </p:cNvSpPr>
            <p:nvPr/>
          </p:nvSpPr>
          <p:spPr bwMode="auto">
            <a:xfrm>
              <a:off x="6621463" y="2632075"/>
              <a:ext cx="180975" cy="17463"/>
            </a:xfrm>
            <a:custGeom>
              <a:avLst/>
              <a:gdLst/>
              <a:ahLst/>
              <a:cxnLst>
                <a:cxn ang="0">
                  <a:pos x="4" y="0"/>
                </a:cxn>
                <a:cxn ang="0">
                  <a:pos x="110" y="0"/>
                </a:cxn>
                <a:cxn ang="0">
                  <a:pos x="112" y="0"/>
                </a:cxn>
                <a:cxn ang="0">
                  <a:pos x="113" y="0"/>
                </a:cxn>
                <a:cxn ang="0">
                  <a:pos x="114" y="1"/>
                </a:cxn>
                <a:cxn ang="0">
                  <a:pos x="114" y="2"/>
                </a:cxn>
                <a:cxn ang="0">
                  <a:pos x="114" y="3"/>
                </a:cxn>
                <a:cxn ang="0">
                  <a:pos x="114" y="7"/>
                </a:cxn>
                <a:cxn ang="0">
                  <a:pos x="114" y="9"/>
                </a:cxn>
                <a:cxn ang="0">
                  <a:pos x="114" y="10"/>
                </a:cxn>
                <a:cxn ang="0">
                  <a:pos x="113" y="10"/>
                </a:cxn>
                <a:cxn ang="0">
                  <a:pos x="112" y="11"/>
                </a:cxn>
                <a:cxn ang="0">
                  <a:pos x="110" y="11"/>
                </a:cxn>
                <a:cxn ang="0">
                  <a:pos x="4" y="11"/>
                </a:cxn>
                <a:cxn ang="0">
                  <a:pos x="3" y="11"/>
                </a:cxn>
                <a:cxn ang="0">
                  <a:pos x="2" y="10"/>
                </a:cxn>
                <a:cxn ang="0">
                  <a:pos x="1" y="10"/>
                </a:cxn>
                <a:cxn ang="0">
                  <a:pos x="1" y="9"/>
                </a:cxn>
                <a:cxn ang="0">
                  <a:pos x="0" y="7"/>
                </a:cxn>
                <a:cxn ang="0">
                  <a:pos x="0" y="3"/>
                </a:cxn>
                <a:cxn ang="0">
                  <a:pos x="1" y="2"/>
                </a:cxn>
                <a:cxn ang="0">
                  <a:pos x="1" y="1"/>
                </a:cxn>
                <a:cxn ang="0">
                  <a:pos x="2" y="0"/>
                </a:cxn>
                <a:cxn ang="0">
                  <a:pos x="3" y="0"/>
                </a:cxn>
                <a:cxn ang="0">
                  <a:pos x="4" y="0"/>
                </a:cxn>
              </a:cxnLst>
              <a:rect l="0" t="0" r="r" b="b"/>
              <a:pathLst>
                <a:path w="114" h="11">
                  <a:moveTo>
                    <a:pt x="4" y="0"/>
                  </a:moveTo>
                  <a:lnTo>
                    <a:pt x="110" y="0"/>
                  </a:lnTo>
                  <a:lnTo>
                    <a:pt x="112" y="0"/>
                  </a:lnTo>
                  <a:lnTo>
                    <a:pt x="113" y="0"/>
                  </a:lnTo>
                  <a:lnTo>
                    <a:pt x="114" y="1"/>
                  </a:lnTo>
                  <a:lnTo>
                    <a:pt x="114" y="2"/>
                  </a:lnTo>
                  <a:lnTo>
                    <a:pt x="114" y="3"/>
                  </a:lnTo>
                  <a:lnTo>
                    <a:pt x="114" y="7"/>
                  </a:lnTo>
                  <a:lnTo>
                    <a:pt x="114" y="9"/>
                  </a:lnTo>
                  <a:lnTo>
                    <a:pt x="114" y="10"/>
                  </a:lnTo>
                  <a:lnTo>
                    <a:pt x="113" y="10"/>
                  </a:lnTo>
                  <a:lnTo>
                    <a:pt x="112" y="11"/>
                  </a:lnTo>
                  <a:lnTo>
                    <a:pt x="110" y="11"/>
                  </a:lnTo>
                  <a:lnTo>
                    <a:pt x="4" y="11"/>
                  </a:lnTo>
                  <a:lnTo>
                    <a:pt x="3" y="11"/>
                  </a:lnTo>
                  <a:lnTo>
                    <a:pt x="2" y="10"/>
                  </a:lnTo>
                  <a:lnTo>
                    <a:pt x="1" y="10"/>
                  </a:lnTo>
                  <a:lnTo>
                    <a:pt x="1" y="9"/>
                  </a:lnTo>
                  <a:lnTo>
                    <a:pt x="0" y="7"/>
                  </a:lnTo>
                  <a:lnTo>
                    <a:pt x="0" y="3"/>
                  </a:lnTo>
                  <a:lnTo>
                    <a:pt x="1" y="2"/>
                  </a:lnTo>
                  <a:lnTo>
                    <a:pt x="1" y="1"/>
                  </a:lnTo>
                  <a:lnTo>
                    <a:pt x="2" y="0"/>
                  </a:lnTo>
                  <a:lnTo>
                    <a:pt x="3" y="0"/>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id-ID">
                <a:solidFill>
                  <a:prstClr val="black"/>
                </a:solidFill>
              </a:endParaRPr>
            </a:p>
          </p:txBody>
        </p:sp>
        <p:sp>
          <p:nvSpPr>
            <p:cNvPr id="83" name="Freeform 431"/>
            <p:cNvSpPr>
              <a:spLocks/>
            </p:cNvSpPr>
            <p:nvPr/>
          </p:nvSpPr>
          <p:spPr bwMode="auto">
            <a:xfrm>
              <a:off x="6572250" y="2486025"/>
              <a:ext cx="280988" cy="336550"/>
            </a:xfrm>
            <a:custGeom>
              <a:avLst/>
              <a:gdLst/>
              <a:ahLst/>
              <a:cxnLst>
                <a:cxn ang="0">
                  <a:pos x="163" y="0"/>
                </a:cxn>
                <a:cxn ang="0">
                  <a:pos x="168" y="1"/>
                </a:cxn>
                <a:cxn ang="0">
                  <a:pos x="172" y="3"/>
                </a:cxn>
                <a:cxn ang="0">
                  <a:pos x="175" y="7"/>
                </a:cxn>
                <a:cxn ang="0">
                  <a:pos x="177" y="11"/>
                </a:cxn>
                <a:cxn ang="0">
                  <a:pos x="177" y="113"/>
                </a:cxn>
                <a:cxn ang="0">
                  <a:pos x="167" y="109"/>
                </a:cxn>
                <a:cxn ang="0">
                  <a:pos x="157" y="106"/>
                </a:cxn>
                <a:cxn ang="0">
                  <a:pos x="20" y="37"/>
                </a:cxn>
                <a:cxn ang="0">
                  <a:pos x="87" y="193"/>
                </a:cxn>
                <a:cxn ang="0">
                  <a:pos x="92" y="201"/>
                </a:cxn>
                <a:cxn ang="0">
                  <a:pos x="98" y="208"/>
                </a:cxn>
                <a:cxn ang="0">
                  <a:pos x="14" y="212"/>
                </a:cxn>
                <a:cxn ang="0">
                  <a:pos x="9" y="211"/>
                </a:cxn>
                <a:cxn ang="0">
                  <a:pos x="5" y="209"/>
                </a:cxn>
                <a:cxn ang="0">
                  <a:pos x="2" y="205"/>
                </a:cxn>
                <a:cxn ang="0">
                  <a:pos x="0" y="201"/>
                </a:cxn>
                <a:cxn ang="0">
                  <a:pos x="0" y="14"/>
                </a:cxn>
                <a:cxn ang="0">
                  <a:pos x="1" y="9"/>
                </a:cxn>
                <a:cxn ang="0">
                  <a:pos x="3" y="5"/>
                </a:cxn>
                <a:cxn ang="0">
                  <a:pos x="7" y="2"/>
                </a:cxn>
                <a:cxn ang="0">
                  <a:pos x="11" y="0"/>
                </a:cxn>
                <a:cxn ang="0">
                  <a:pos x="43" y="0"/>
                </a:cxn>
                <a:cxn ang="0">
                  <a:pos x="45" y="6"/>
                </a:cxn>
                <a:cxn ang="0">
                  <a:pos x="48" y="11"/>
                </a:cxn>
                <a:cxn ang="0">
                  <a:pos x="52" y="14"/>
                </a:cxn>
                <a:cxn ang="0">
                  <a:pos x="57" y="17"/>
                </a:cxn>
                <a:cxn ang="0">
                  <a:pos x="63" y="18"/>
                </a:cxn>
                <a:cxn ang="0">
                  <a:pos x="117" y="18"/>
                </a:cxn>
                <a:cxn ang="0">
                  <a:pos x="123" y="16"/>
                </a:cxn>
                <a:cxn ang="0">
                  <a:pos x="127" y="13"/>
                </a:cxn>
                <a:cxn ang="0">
                  <a:pos x="131" y="8"/>
                </a:cxn>
                <a:cxn ang="0">
                  <a:pos x="133" y="3"/>
                </a:cxn>
              </a:cxnLst>
              <a:rect l="0" t="0" r="r" b="b"/>
              <a:pathLst>
                <a:path w="177" h="212">
                  <a:moveTo>
                    <a:pt x="133" y="0"/>
                  </a:moveTo>
                  <a:lnTo>
                    <a:pt x="163" y="0"/>
                  </a:lnTo>
                  <a:lnTo>
                    <a:pt x="165" y="0"/>
                  </a:lnTo>
                  <a:lnTo>
                    <a:pt x="168" y="1"/>
                  </a:lnTo>
                  <a:lnTo>
                    <a:pt x="170" y="2"/>
                  </a:lnTo>
                  <a:lnTo>
                    <a:pt x="172" y="3"/>
                  </a:lnTo>
                  <a:lnTo>
                    <a:pt x="174" y="5"/>
                  </a:lnTo>
                  <a:lnTo>
                    <a:pt x="175" y="7"/>
                  </a:lnTo>
                  <a:lnTo>
                    <a:pt x="176" y="9"/>
                  </a:lnTo>
                  <a:lnTo>
                    <a:pt x="177" y="11"/>
                  </a:lnTo>
                  <a:lnTo>
                    <a:pt x="177" y="14"/>
                  </a:lnTo>
                  <a:lnTo>
                    <a:pt x="177" y="113"/>
                  </a:lnTo>
                  <a:lnTo>
                    <a:pt x="172" y="111"/>
                  </a:lnTo>
                  <a:lnTo>
                    <a:pt x="167" y="109"/>
                  </a:lnTo>
                  <a:lnTo>
                    <a:pt x="162" y="107"/>
                  </a:lnTo>
                  <a:lnTo>
                    <a:pt x="157" y="106"/>
                  </a:lnTo>
                  <a:lnTo>
                    <a:pt x="157" y="37"/>
                  </a:lnTo>
                  <a:lnTo>
                    <a:pt x="20" y="37"/>
                  </a:lnTo>
                  <a:lnTo>
                    <a:pt x="20" y="193"/>
                  </a:lnTo>
                  <a:lnTo>
                    <a:pt x="87" y="193"/>
                  </a:lnTo>
                  <a:lnTo>
                    <a:pt x="89" y="197"/>
                  </a:lnTo>
                  <a:lnTo>
                    <a:pt x="92" y="201"/>
                  </a:lnTo>
                  <a:lnTo>
                    <a:pt x="95" y="205"/>
                  </a:lnTo>
                  <a:lnTo>
                    <a:pt x="98" y="208"/>
                  </a:lnTo>
                  <a:lnTo>
                    <a:pt x="101" y="212"/>
                  </a:lnTo>
                  <a:lnTo>
                    <a:pt x="14" y="212"/>
                  </a:lnTo>
                  <a:lnTo>
                    <a:pt x="11" y="212"/>
                  </a:lnTo>
                  <a:lnTo>
                    <a:pt x="9" y="211"/>
                  </a:lnTo>
                  <a:lnTo>
                    <a:pt x="7" y="210"/>
                  </a:lnTo>
                  <a:lnTo>
                    <a:pt x="5" y="209"/>
                  </a:lnTo>
                  <a:lnTo>
                    <a:pt x="3" y="207"/>
                  </a:lnTo>
                  <a:lnTo>
                    <a:pt x="2" y="205"/>
                  </a:lnTo>
                  <a:lnTo>
                    <a:pt x="1" y="203"/>
                  </a:lnTo>
                  <a:lnTo>
                    <a:pt x="0" y="201"/>
                  </a:lnTo>
                  <a:lnTo>
                    <a:pt x="0" y="198"/>
                  </a:lnTo>
                  <a:lnTo>
                    <a:pt x="0" y="14"/>
                  </a:lnTo>
                  <a:lnTo>
                    <a:pt x="0" y="11"/>
                  </a:lnTo>
                  <a:lnTo>
                    <a:pt x="1" y="9"/>
                  </a:lnTo>
                  <a:lnTo>
                    <a:pt x="2" y="7"/>
                  </a:lnTo>
                  <a:lnTo>
                    <a:pt x="3" y="5"/>
                  </a:lnTo>
                  <a:lnTo>
                    <a:pt x="5" y="3"/>
                  </a:lnTo>
                  <a:lnTo>
                    <a:pt x="7" y="2"/>
                  </a:lnTo>
                  <a:lnTo>
                    <a:pt x="9" y="1"/>
                  </a:lnTo>
                  <a:lnTo>
                    <a:pt x="11" y="0"/>
                  </a:lnTo>
                  <a:lnTo>
                    <a:pt x="14" y="0"/>
                  </a:lnTo>
                  <a:lnTo>
                    <a:pt x="43" y="0"/>
                  </a:lnTo>
                  <a:lnTo>
                    <a:pt x="44" y="3"/>
                  </a:lnTo>
                  <a:lnTo>
                    <a:pt x="45" y="6"/>
                  </a:lnTo>
                  <a:lnTo>
                    <a:pt x="46" y="8"/>
                  </a:lnTo>
                  <a:lnTo>
                    <a:pt x="48" y="11"/>
                  </a:lnTo>
                  <a:lnTo>
                    <a:pt x="50" y="13"/>
                  </a:lnTo>
                  <a:lnTo>
                    <a:pt x="52" y="14"/>
                  </a:lnTo>
                  <a:lnTo>
                    <a:pt x="54" y="16"/>
                  </a:lnTo>
                  <a:lnTo>
                    <a:pt x="57" y="17"/>
                  </a:lnTo>
                  <a:lnTo>
                    <a:pt x="60" y="18"/>
                  </a:lnTo>
                  <a:lnTo>
                    <a:pt x="63" y="18"/>
                  </a:lnTo>
                  <a:lnTo>
                    <a:pt x="114" y="18"/>
                  </a:lnTo>
                  <a:lnTo>
                    <a:pt x="117" y="18"/>
                  </a:lnTo>
                  <a:lnTo>
                    <a:pt x="120" y="17"/>
                  </a:lnTo>
                  <a:lnTo>
                    <a:pt x="123" y="16"/>
                  </a:lnTo>
                  <a:lnTo>
                    <a:pt x="125" y="14"/>
                  </a:lnTo>
                  <a:lnTo>
                    <a:pt x="127" y="13"/>
                  </a:lnTo>
                  <a:lnTo>
                    <a:pt x="129" y="11"/>
                  </a:lnTo>
                  <a:lnTo>
                    <a:pt x="131" y="8"/>
                  </a:lnTo>
                  <a:lnTo>
                    <a:pt x="132" y="6"/>
                  </a:lnTo>
                  <a:lnTo>
                    <a:pt x="133" y="3"/>
                  </a:lnTo>
                  <a:lnTo>
                    <a:pt x="1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id-ID">
                <a:solidFill>
                  <a:prstClr val="black"/>
                </a:solidFill>
              </a:endParaRPr>
            </a:p>
          </p:txBody>
        </p:sp>
        <p:sp>
          <p:nvSpPr>
            <p:cNvPr id="84" name="Freeform 432"/>
            <p:cNvSpPr>
              <a:spLocks/>
            </p:cNvSpPr>
            <p:nvPr/>
          </p:nvSpPr>
          <p:spPr bwMode="auto">
            <a:xfrm>
              <a:off x="6621463" y="2576513"/>
              <a:ext cx="180975" cy="17463"/>
            </a:xfrm>
            <a:custGeom>
              <a:avLst/>
              <a:gdLst/>
              <a:ahLst/>
              <a:cxnLst>
                <a:cxn ang="0">
                  <a:pos x="4" y="0"/>
                </a:cxn>
                <a:cxn ang="0">
                  <a:pos x="110" y="0"/>
                </a:cxn>
                <a:cxn ang="0">
                  <a:pos x="112" y="0"/>
                </a:cxn>
                <a:cxn ang="0">
                  <a:pos x="113" y="0"/>
                </a:cxn>
                <a:cxn ang="0">
                  <a:pos x="114" y="1"/>
                </a:cxn>
                <a:cxn ang="0">
                  <a:pos x="114" y="2"/>
                </a:cxn>
                <a:cxn ang="0">
                  <a:pos x="114" y="3"/>
                </a:cxn>
                <a:cxn ang="0">
                  <a:pos x="114" y="7"/>
                </a:cxn>
                <a:cxn ang="0">
                  <a:pos x="114" y="9"/>
                </a:cxn>
                <a:cxn ang="0">
                  <a:pos x="114" y="10"/>
                </a:cxn>
                <a:cxn ang="0">
                  <a:pos x="113" y="11"/>
                </a:cxn>
                <a:cxn ang="0">
                  <a:pos x="112" y="11"/>
                </a:cxn>
                <a:cxn ang="0">
                  <a:pos x="110" y="11"/>
                </a:cxn>
                <a:cxn ang="0">
                  <a:pos x="4" y="11"/>
                </a:cxn>
                <a:cxn ang="0">
                  <a:pos x="3" y="11"/>
                </a:cxn>
                <a:cxn ang="0">
                  <a:pos x="2" y="11"/>
                </a:cxn>
                <a:cxn ang="0">
                  <a:pos x="1" y="10"/>
                </a:cxn>
                <a:cxn ang="0">
                  <a:pos x="1" y="9"/>
                </a:cxn>
                <a:cxn ang="0">
                  <a:pos x="0" y="7"/>
                </a:cxn>
                <a:cxn ang="0">
                  <a:pos x="0" y="3"/>
                </a:cxn>
                <a:cxn ang="0">
                  <a:pos x="1" y="2"/>
                </a:cxn>
                <a:cxn ang="0">
                  <a:pos x="1" y="1"/>
                </a:cxn>
                <a:cxn ang="0">
                  <a:pos x="2" y="0"/>
                </a:cxn>
                <a:cxn ang="0">
                  <a:pos x="3" y="0"/>
                </a:cxn>
                <a:cxn ang="0">
                  <a:pos x="4" y="0"/>
                </a:cxn>
              </a:cxnLst>
              <a:rect l="0" t="0" r="r" b="b"/>
              <a:pathLst>
                <a:path w="114" h="11">
                  <a:moveTo>
                    <a:pt x="4" y="0"/>
                  </a:moveTo>
                  <a:lnTo>
                    <a:pt x="110" y="0"/>
                  </a:lnTo>
                  <a:lnTo>
                    <a:pt x="112" y="0"/>
                  </a:lnTo>
                  <a:lnTo>
                    <a:pt x="113" y="0"/>
                  </a:lnTo>
                  <a:lnTo>
                    <a:pt x="114" y="1"/>
                  </a:lnTo>
                  <a:lnTo>
                    <a:pt x="114" y="2"/>
                  </a:lnTo>
                  <a:lnTo>
                    <a:pt x="114" y="3"/>
                  </a:lnTo>
                  <a:lnTo>
                    <a:pt x="114" y="7"/>
                  </a:lnTo>
                  <a:lnTo>
                    <a:pt x="114" y="9"/>
                  </a:lnTo>
                  <a:lnTo>
                    <a:pt x="114" y="10"/>
                  </a:lnTo>
                  <a:lnTo>
                    <a:pt x="113" y="11"/>
                  </a:lnTo>
                  <a:lnTo>
                    <a:pt x="112" y="11"/>
                  </a:lnTo>
                  <a:lnTo>
                    <a:pt x="110" y="11"/>
                  </a:lnTo>
                  <a:lnTo>
                    <a:pt x="4" y="11"/>
                  </a:lnTo>
                  <a:lnTo>
                    <a:pt x="3" y="11"/>
                  </a:lnTo>
                  <a:lnTo>
                    <a:pt x="2" y="11"/>
                  </a:lnTo>
                  <a:lnTo>
                    <a:pt x="1" y="10"/>
                  </a:lnTo>
                  <a:lnTo>
                    <a:pt x="1" y="9"/>
                  </a:lnTo>
                  <a:lnTo>
                    <a:pt x="0" y="7"/>
                  </a:lnTo>
                  <a:lnTo>
                    <a:pt x="0" y="3"/>
                  </a:lnTo>
                  <a:lnTo>
                    <a:pt x="1" y="2"/>
                  </a:lnTo>
                  <a:lnTo>
                    <a:pt x="1" y="1"/>
                  </a:lnTo>
                  <a:lnTo>
                    <a:pt x="2" y="0"/>
                  </a:lnTo>
                  <a:lnTo>
                    <a:pt x="3" y="0"/>
                  </a:lnTo>
                  <a:lnTo>
                    <a:pt x="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id-ID">
                <a:solidFill>
                  <a:prstClr val="black"/>
                </a:solidFill>
              </a:endParaRPr>
            </a:p>
          </p:txBody>
        </p:sp>
      </p:grpSp>
      <p:sp>
        <p:nvSpPr>
          <p:cNvPr id="55" name="Text Placeholder 5"/>
          <p:cNvSpPr txBox="1">
            <a:spLocks/>
          </p:cNvSpPr>
          <p:nvPr/>
        </p:nvSpPr>
        <p:spPr>
          <a:xfrm>
            <a:off x="852673" y="897539"/>
            <a:ext cx="10747448" cy="94871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600"/>
              </a:spcAft>
              <a:buNone/>
            </a:pPr>
            <a:r>
              <a:rPr lang="en-US" sz="2000" dirty="0" smtClean="0">
                <a:latin typeface="+mj-lt"/>
              </a:rPr>
              <a:t>El MCM </a:t>
            </a:r>
            <a:r>
              <a:rPr lang="es-PE" sz="2000" dirty="0" smtClean="0">
                <a:latin typeface="+mj-lt"/>
              </a:rPr>
              <a:t>debe observar los principios relativos a factores humanos. Entre los aspectos básicos que requieren la optimización de los factores humanos, cabe mencionar:</a:t>
            </a:r>
          </a:p>
          <a:p>
            <a:pPr algn="just">
              <a:lnSpc>
                <a:spcPct val="100000"/>
              </a:lnSpc>
              <a:spcBef>
                <a:spcPts val="600"/>
              </a:spcBef>
              <a:spcAft>
                <a:spcPts val="600"/>
              </a:spcAft>
            </a:pPr>
            <a:endParaRPr lang="en-US" sz="2000" dirty="0">
              <a:latin typeface="+mj-lt"/>
            </a:endParaRPr>
          </a:p>
        </p:txBody>
      </p:sp>
    </p:spTree>
    <p:extLst>
      <p:ext uri="{BB962C8B-B14F-4D97-AF65-F5344CB8AC3E}">
        <p14:creationId xmlns:p14="http://schemas.microsoft.com/office/powerpoint/2010/main" val="2025296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wipe(down)">
                                      <p:cBhvr>
                                        <p:cTn id="15" dur="500"/>
                                        <p:tgtEl>
                                          <p:spTgt spid="51"/>
                                        </p:tgtEl>
                                      </p:cBhvr>
                                    </p:animEffect>
                                  </p:childTnLst>
                                </p:cTn>
                              </p:par>
                              <p:par>
                                <p:cTn id="16" presetID="22" presetClass="entr" presetSubtype="4" fill="hold" nodeType="with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wipe(down)">
                                      <p:cBhvr>
                                        <p:cTn id="18" dur="500"/>
                                        <p:tgtEl>
                                          <p:spTgt spid="5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0"/>
                                        </p:tgtEl>
                                        <p:attrNameLst>
                                          <p:attrName>style.visibility</p:attrName>
                                        </p:attrNameLst>
                                      </p:cBhvr>
                                      <p:to>
                                        <p:strVal val="visible"/>
                                      </p:to>
                                    </p:set>
                                    <p:animEffect transition="in" filter="wipe(down)">
                                      <p:cBhvr>
                                        <p:cTn id="21" dur="500"/>
                                        <p:tgtEl>
                                          <p:spTgt spid="7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down)">
                                      <p:cBhvr>
                                        <p:cTn id="26" dur="500"/>
                                        <p:tgtEl>
                                          <p:spTgt spid="29"/>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down)">
                                      <p:cBhvr>
                                        <p:cTn id="29" dur="500"/>
                                        <p:tgtEl>
                                          <p:spTgt spid="52"/>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wipe(down)">
                                      <p:cBhvr>
                                        <p:cTn id="32" dur="500"/>
                                        <p:tgtEl>
                                          <p:spTgt spid="71"/>
                                        </p:tgtEl>
                                      </p:cBhvr>
                                    </p:animEffect>
                                  </p:childTnLst>
                                </p:cTn>
                              </p:par>
                              <p:par>
                                <p:cTn id="33" presetID="22" presetClass="entr" presetSubtype="4" fill="hold" nodeType="with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down)">
                                      <p:cBhvr>
                                        <p:cTn id="35" dur="500"/>
                                        <p:tgtEl>
                                          <p:spTgt spid="3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wipe(down)">
                                      <p:cBhvr>
                                        <p:cTn id="40" dur="500"/>
                                        <p:tgtEl>
                                          <p:spTgt spid="39"/>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ipe(down)">
                                      <p:cBhvr>
                                        <p:cTn id="43" dur="500"/>
                                        <p:tgtEl>
                                          <p:spTgt spid="53"/>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72"/>
                                        </p:tgtEl>
                                        <p:attrNameLst>
                                          <p:attrName>style.visibility</p:attrName>
                                        </p:attrNameLst>
                                      </p:cBhvr>
                                      <p:to>
                                        <p:strVal val="visible"/>
                                      </p:to>
                                    </p:set>
                                    <p:animEffect transition="in" filter="wipe(down)">
                                      <p:cBhvr>
                                        <p:cTn id="46" dur="500"/>
                                        <p:tgtEl>
                                          <p:spTgt spid="72"/>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wipe(down)">
                                      <p:cBhvr>
                                        <p:cTn id="49" dur="500"/>
                                        <p:tgtEl>
                                          <p:spTgt spid="7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48"/>
                                        </p:tgtEl>
                                        <p:attrNameLst>
                                          <p:attrName>style.visibility</p:attrName>
                                        </p:attrNameLst>
                                      </p:cBhvr>
                                      <p:to>
                                        <p:strVal val="visible"/>
                                      </p:to>
                                    </p:set>
                                    <p:animEffect transition="in" filter="wipe(down)">
                                      <p:cBhvr>
                                        <p:cTn id="54" dur="500"/>
                                        <p:tgtEl>
                                          <p:spTgt spid="48"/>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down)">
                                      <p:cBhvr>
                                        <p:cTn id="57" dur="500"/>
                                        <p:tgtEl>
                                          <p:spTgt spid="54"/>
                                        </p:tgtEl>
                                      </p:cBhvr>
                                    </p:animEffect>
                                  </p:childTnLst>
                                </p:cTn>
                              </p:par>
                              <p:par>
                                <p:cTn id="58" presetID="22" presetClass="entr" presetSubtype="4" fill="hold" nodeType="withEffect">
                                  <p:stCondLst>
                                    <p:cond delay="0"/>
                                  </p:stCondLst>
                                  <p:childTnLst>
                                    <p:set>
                                      <p:cBhvr>
                                        <p:cTn id="59" dur="1" fill="hold">
                                          <p:stCondLst>
                                            <p:cond delay="0"/>
                                          </p:stCondLst>
                                        </p:cTn>
                                        <p:tgtEl>
                                          <p:spTgt spid="77"/>
                                        </p:tgtEl>
                                        <p:attrNameLst>
                                          <p:attrName>style.visibility</p:attrName>
                                        </p:attrNameLst>
                                      </p:cBhvr>
                                      <p:to>
                                        <p:strVal val="visible"/>
                                      </p:to>
                                    </p:set>
                                    <p:animEffect transition="in" filter="wipe(down)">
                                      <p:cBhvr>
                                        <p:cTn id="60" dur="500"/>
                                        <p:tgtEl>
                                          <p:spTgt spid="77"/>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73"/>
                                        </p:tgtEl>
                                        <p:attrNameLst>
                                          <p:attrName>style.visibility</p:attrName>
                                        </p:attrNameLst>
                                      </p:cBhvr>
                                      <p:to>
                                        <p:strVal val="visible"/>
                                      </p:to>
                                    </p:set>
                                    <p:animEffect transition="in" filter="wipe(down)">
                                      <p:cBhvr>
                                        <p:cTn id="63"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1" grpId="0"/>
      <p:bldP spid="52" grpId="0"/>
      <p:bldP spid="53" grpId="0"/>
      <p:bldP spid="54" grpId="0"/>
      <p:bldP spid="70" grpId="0"/>
      <p:bldP spid="71" grpId="0"/>
      <p:bldP spid="72" grpId="0"/>
      <p:bldP spid="73" grpId="0"/>
      <p:bldP spid="7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570" y="192597"/>
            <a:ext cx="10515600" cy="817235"/>
          </a:xfrm>
        </p:spPr>
        <p:txBody>
          <a:bodyPr>
            <a:normAutofit/>
          </a:bodyPr>
          <a:lstStyle/>
          <a:p>
            <a:r>
              <a:rPr lang="en-US" sz="3600" b="1" dirty="0"/>
              <a:t>Evaluación del MCM</a:t>
            </a:r>
            <a:endParaRPr lang="en-US" sz="3600" dirty="0"/>
          </a:p>
        </p:txBody>
      </p:sp>
      <p:sp>
        <p:nvSpPr>
          <p:cNvPr id="55" name="Text Placeholder 5"/>
          <p:cNvSpPr txBox="1">
            <a:spLocks/>
          </p:cNvSpPr>
          <p:nvPr/>
        </p:nvSpPr>
        <p:spPr>
          <a:xfrm>
            <a:off x="625643" y="985018"/>
            <a:ext cx="10916726" cy="65764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600"/>
              </a:spcAft>
              <a:buNone/>
            </a:pPr>
            <a:r>
              <a:rPr lang="es-PE" sz="2400" dirty="0">
                <a:latin typeface="+mj-lt"/>
              </a:rPr>
              <a:t>El MCM debe proporcionar una clara orientación al personal del solicitante de un AOC </a:t>
            </a:r>
            <a:r>
              <a:rPr lang="es-PE" sz="2400" dirty="0" smtClean="0">
                <a:latin typeface="+mj-lt"/>
              </a:rPr>
              <a:t>sobre:</a:t>
            </a:r>
          </a:p>
          <a:p>
            <a:pPr algn="just">
              <a:lnSpc>
                <a:spcPct val="100000"/>
              </a:lnSpc>
              <a:spcBef>
                <a:spcPts val="600"/>
              </a:spcBef>
              <a:spcAft>
                <a:spcPts val="600"/>
              </a:spcAft>
            </a:pPr>
            <a:endParaRPr lang="en-US" sz="2400" dirty="0">
              <a:latin typeface="+mj-lt"/>
            </a:endParaRPr>
          </a:p>
        </p:txBody>
      </p:sp>
      <p:grpSp>
        <p:nvGrpSpPr>
          <p:cNvPr id="56" name="Group 55"/>
          <p:cNvGrpSpPr>
            <a:grpSpLocks/>
          </p:cNvGrpSpPr>
          <p:nvPr/>
        </p:nvGrpSpPr>
        <p:grpSpPr bwMode="auto">
          <a:xfrm>
            <a:off x="9210383" y="4247081"/>
            <a:ext cx="2236787" cy="1567764"/>
            <a:chOff x="3433260" y="3287722"/>
            <a:chExt cx="2237290" cy="1174633"/>
          </a:xfrm>
        </p:grpSpPr>
        <p:sp>
          <p:nvSpPr>
            <p:cNvPr id="57" name="Freeform 11"/>
            <p:cNvSpPr>
              <a:spLocks/>
            </p:cNvSpPr>
            <p:nvPr/>
          </p:nvSpPr>
          <p:spPr bwMode="auto">
            <a:xfrm>
              <a:off x="3433260" y="3287722"/>
              <a:ext cx="2237290" cy="743784"/>
            </a:xfrm>
            <a:custGeom>
              <a:avLst/>
              <a:gdLst>
                <a:gd name="T0" fmla="*/ 985 w 985"/>
                <a:gd name="T1" fmla="*/ 265 h 449"/>
                <a:gd name="T2" fmla="*/ 492 w 985"/>
                <a:gd name="T3" fmla="*/ 0 h 449"/>
                <a:gd name="T4" fmla="*/ 0 w 985"/>
                <a:gd name="T5" fmla="*/ 265 h 449"/>
                <a:gd name="T6" fmla="*/ 0 w 985"/>
                <a:gd name="T7" fmla="*/ 449 h 449"/>
                <a:gd name="T8" fmla="*/ 492 w 985"/>
                <a:gd name="T9" fmla="*/ 183 h 449"/>
                <a:gd name="T10" fmla="*/ 985 w 985"/>
                <a:gd name="T11" fmla="*/ 449 h 449"/>
                <a:gd name="T12" fmla="*/ 985 w 985"/>
                <a:gd name="T13" fmla="*/ 265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solidFill>
              <a:schemeClr val="accent4">
                <a:lumMod val="75000"/>
              </a:schemeClr>
            </a:solidFill>
            <a:ln w="3175">
              <a:noFill/>
            </a:ln>
            <a:extLst/>
          </p:spPr>
          <p:txBody>
            <a:bodyPr/>
            <a:lstStyle/>
            <a:p>
              <a:pPr fontAlgn="auto">
                <a:spcBef>
                  <a:spcPts val="0"/>
                </a:spcBef>
                <a:spcAft>
                  <a:spcPts val="0"/>
                </a:spcAft>
                <a:defRPr/>
              </a:pPr>
              <a:endParaRPr lang="ko-KR" altLang="en-US" sz="1400" dirty="0">
                <a:latin typeface="+mn-lt"/>
                <a:ea typeface="+mn-ea"/>
                <a:cs typeface="+mn-cs"/>
              </a:endParaRPr>
            </a:p>
          </p:txBody>
        </p:sp>
        <p:sp>
          <p:nvSpPr>
            <p:cNvPr id="58" name="Freeform 12"/>
            <p:cNvSpPr>
              <a:spLocks noEditPoints="1"/>
            </p:cNvSpPr>
            <p:nvPr/>
          </p:nvSpPr>
          <p:spPr bwMode="auto">
            <a:xfrm>
              <a:off x="3433260" y="3287722"/>
              <a:ext cx="2237290" cy="878585"/>
            </a:xfrm>
            <a:custGeom>
              <a:avLst/>
              <a:gdLst>
                <a:gd name="T0" fmla="*/ 492 w 985"/>
                <a:gd name="T1" fmla="*/ 60 h 531"/>
                <a:gd name="T2" fmla="*/ 925 w 985"/>
                <a:gd name="T3" fmla="*/ 265 h 531"/>
                <a:gd name="T4" fmla="*/ 492 w 985"/>
                <a:gd name="T5" fmla="*/ 471 h 531"/>
                <a:gd name="T6" fmla="*/ 60 w 985"/>
                <a:gd name="T7" fmla="*/ 265 h 531"/>
                <a:gd name="T8" fmla="*/ 492 w 985"/>
                <a:gd name="T9" fmla="*/ 60 h 531"/>
                <a:gd name="T10" fmla="*/ 492 w 985"/>
                <a:gd name="T11" fmla="*/ 0 h 531"/>
                <a:gd name="T12" fmla="*/ 0 w 985"/>
                <a:gd name="T13" fmla="*/ 265 h 531"/>
                <a:gd name="T14" fmla="*/ 492 w 985"/>
                <a:gd name="T15" fmla="*/ 531 h 531"/>
                <a:gd name="T16" fmla="*/ 985 w 985"/>
                <a:gd name="T17" fmla="*/ 265 h 531"/>
                <a:gd name="T18" fmla="*/ 492 w 985"/>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solidFill>
              <a:schemeClr val="accent4">
                <a:lumMod val="40000"/>
                <a:lumOff val="60000"/>
              </a:schemeClr>
            </a:solidFill>
            <a:ln w="3175">
              <a:noFill/>
            </a:ln>
            <a:extLst/>
          </p:spPr>
          <p:txBody>
            <a:bodyPr/>
            <a:lstStyle/>
            <a:p>
              <a:pPr fontAlgn="auto">
                <a:spcBef>
                  <a:spcPts val="0"/>
                </a:spcBef>
                <a:spcAft>
                  <a:spcPts val="0"/>
                </a:spcAft>
                <a:defRPr/>
              </a:pPr>
              <a:endParaRPr lang="ko-KR" altLang="en-US" sz="1400" dirty="0">
                <a:latin typeface="+mn-lt"/>
                <a:ea typeface="+mn-ea"/>
                <a:cs typeface="+mn-cs"/>
              </a:endParaRPr>
            </a:p>
          </p:txBody>
        </p:sp>
        <p:sp>
          <p:nvSpPr>
            <p:cNvPr id="62" name="Freeform 13"/>
            <p:cNvSpPr>
              <a:spLocks/>
            </p:cNvSpPr>
            <p:nvPr/>
          </p:nvSpPr>
          <p:spPr bwMode="auto">
            <a:xfrm>
              <a:off x="3433260" y="3720157"/>
              <a:ext cx="2237290" cy="742198"/>
            </a:xfrm>
            <a:custGeom>
              <a:avLst/>
              <a:gdLst>
                <a:gd name="T0" fmla="*/ 985 w 985"/>
                <a:gd name="T1" fmla="*/ 184 h 449"/>
                <a:gd name="T2" fmla="*/ 492 w 985"/>
                <a:gd name="T3" fmla="*/ 449 h 449"/>
                <a:gd name="T4" fmla="*/ 0 w 985"/>
                <a:gd name="T5" fmla="*/ 184 h 449"/>
                <a:gd name="T6" fmla="*/ 0 w 985"/>
                <a:gd name="T7" fmla="*/ 0 h 449"/>
                <a:gd name="T8" fmla="*/ 492 w 985"/>
                <a:gd name="T9" fmla="*/ 266 h 449"/>
                <a:gd name="T10" fmla="*/ 985 w 985"/>
                <a:gd name="T11" fmla="*/ 0 h 449"/>
                <a:gd name="T12" fmla="*/ 985 w 985"/>
                <a:gd name="T13" fmla="*/ 184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184"/>
                  </a:moveTo>
                  <a:cubicBezTo>
                    <a:pt x="985" y="330"/>
                    <a:pt x="764" y="449"/>
                    <a:pt x="492" y="449"/>
                  </a:cubicBezTo>
                  <a:cubicBezTo>
                    <a:pt x="220" y="449"/>
                    <a:pt x="0" y="330"/>
                    <a:pt x="0" y="184"/>
                  </a:cubicBezTo>
                  <a:cubicBezTo>
                    <a:pt x="0" y="0"/>
                    <a:pt x="0" y="0"/>
                    <a:pt x="0" y="0"/>
                  </a:cubicBezTo>
                  <a:cubicBezTo>
                    <a:pt x="0" y="147"/>
                    <a:pt x="220" y="266"/>
                    <a:pt x="492" y="266"/>
                  </a:cubicBezTo>
                  <a:cubicBezTo>
                    <a:pt x="764" y="266"/>
                    <a:pt x="985" y="147"/>
                    <a:pt x="985" y="0"/>
                  </a:cubicBezTo>
                  <a:lnTo>
                    <a:pt x="985" y="184"/>
                  </a:lnTo>
                  <a:close/>
                </a:path>
              </a:pathLst>
            </a:custGeom>
            <a:solidFill>
              <a:schemeClr val="accent4"/>
            </a:solidFill>
            <a:ln w="3175">
              <a:noFill/>
            </a:ln>
            <a:extLst/>
          </p:spPr>
          <p:txBody>
            <a:bodyPr lIns="0" tIns="0" rIns="0" bIns="0" anchor="ctr"/>
            <a:lstStyle/>
            <a:p>
              <a:pPr algn="ctr" fontAlgn="auto">
                <a:spcBef>
                  <a:spcPts val="0"/>
                </a:spcBef>
                <a:spcAft>
                  <a:spcPts val="300"/>
                </a:spcAft>
                <a:defRPr/>
              </a:pPr>
              <a:endParaRPr lang="en-US" altLang="ko-KR" sz="1400" b="1" dirty="0" smtClean="0">
                <a:gradFill>
                  <a:gsLst>
                    <a:gs pos="0">
                      <a:schemeClr val="accent4">
                        <a:alpha val="50000"/>
                      </a:schemeClr>
                    </a:gs>
                    <a:gs pos="100000">
                      <a:schemeClr val="accent4">
                        <a:alpha val="50000"/>
                      </a:schemeClr>
                    </a:gs>
                  </a:gsLst>
                  <a:lin ang="5400000" scaled="0"/>
                </a:gradFill>
                <a:latin typeface="Bebas Neue" pitchFamily="34" charset="0"/>
                <a:ea typeface="Roboto Condensed Regular"/>
              </a:endParaRPr>
            </a:p>
            <a:p>
              <a:pPr algn="ctr" fontAlgn="auto">
                <a:spcBef>
                  <a:spcPts val="0"/>
                </a:spcBef>
                <a:spcAft>
                  <a:spcPts val="300"/>
                </a:spcAft>
                <a:defRPr/>
              </a:pPr>
              <a:endParaRPr lang="en-US" altLang="ko-KR" sz="1400" b="1" dirty="0">
                <a:gradFill>
                  <a:gsLst>
                    <a:gs pos="0">
                      <a:schemeClr val="accent4">
                        <a:alpha val="50000"/>
                      </a:schemeClr>
                    </a:gs>
                    <a:gs pos="100000">
                      <a:schemeClr val="accent4">
                        <a:alpha val="50000"/>
                      </a:schemeClr>
                    </a:gs>
                  </a:gsLst>
                  <a:lin ang="5400000" scaled="0"/>
                </a:gradFill>
                <a:latin typeface="Bebas Neue" pitchFamily="34" charset="0"/>
                <a:ea typeface="Roboto Condensed Regular"/>
              </a:endParaRPr>
            </a:p>
            <a:p>
              <a:pPr algn="ctr" fontAlgn="auto">
                <a:spcBef>
                  <a:spcPts val="0"/>
                </a:spcBef>
                <a:spcAft>
                  <a:spcPts val="300"/>
                </a:spcAft>
                <a:defRPr/>
              </a:pPr>
              <a:r>
                <a:rPr lang="en-US" altLang="ko-KR" sz="1400" dirty="0" smtClean="0">
                  <a:solidFill>
                    <a:srgbClr val="FFFFFF">
                      <a:alpha val="50000"/>
                    </a:srgbClr>
                  </a:solidFill>
                  <a:latin typeface="Open Sans"/>
                  <a:ea typeface="Roboto Condensed Regular"/>
                  <a:cs typeface="Open Sans"/>
                </a:rPr>
                <a:t>03</a:t>
              </a:r>
              <a:endParaRPr lang="en-US" altLang="ko-KR" sz="1400" dirty="0">
                <a:solidFill>
                  <a:srgbClr val="FFFFFF">
                    <a:alpha val="50000"/>
                  </a:srgbClr>
                </a:solidFill>
                <a:latin typeface="Open Sans"/>
                <a:ea typeface="Roboto Condensed Regular"/>
                <a:cs typeface="Open Sans"/>
              </a:endParaRPr>
            </a:p>
          </p:txBody>
        </p:sp>
      </p:grpSp>
      <p:grpSp>
        <p:nvGrpSpPr>
          <p:cNvPr id="63" name="Group 62"/>
          <p:cNvGrpSpPr>
            <a:grpSpLocks/>
          </p:cNvGrpSpPr>
          <p:nvPr/>
        </p:nvGrpSpPr>
        <p:grpSpPr bwMode="auto">
          <a:xfrm>
            <a:off x="9210383" y="3345380"/>
            <a:ext cx="2236787" cy="1565647"/>
            <a:chOff x="3433260" y="3287731"/>
            <a:chExt cx="2237290" cy="1174624"/>
          </a:xfrm>
        </p:grpSpPr>
        <p:sp>
          <p:nvSpPr>
            <p:cNvPr id="64" name="Freeform 11"/>
            <p:cNvSpPr>
              <a:spLocks/>
            </p:cNvSpPr>
            <p:nvPr/>
          </p:nvSpPr>
          <p:spPr bwMode="auto">
            <a:xfrm>
              <a:off x="3433260" y="3287731"/>
              <a:ext cx="2237290" cy="743196"/>
            </a:xfrm>
            <a:custGeom>
              <a:avLst/>
              <a:gdLst>
                <a:gd name="T0" fmla="*/ 985 w 985"/>
                <a:gd name="T1" fmla="*/ 265 h 449"/>
                <a:gd name="T2" fmla="*/ 492 w 985"/>
                <a:gd name="T3" fmla="*/ 0 h 449"/>
                <a:gd name="T4" fmla="*/ 0 w 985"/>
                <a:gd name="T5" fmla="*/ 265 h 449"/>
                <a:gd name="T6" fmla="*/ 0 w 985"/>
                <a:gd name="T7" fmla="*/ 449 h 449"/>
                <a:gd name="T8" fmla="*/ 492 w 985"/>
                <a:gd name="T9" fmla="*/ 183 h 449"/>
                <a:gd name="T10" fmla="*/ 985 w 985"/>
                <a:gd name="T11" fmla="*/ 449 h 449"/>
                <a:gd name="T12" fmla="*/ 985 w 985"/>
                <a:gd name="T13" fmla="*/ 265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solidFill>
              <a:schemeClr val="accent2">
                <a:lumMod val="75000"/>
              </a:schemeClr>
            </a:solidFill>
            <a:ln w="3175">
              <a:noFill/>
            </a:ln>
            <a:extLst/>
          </p:spPr>
          <p:txBody>
            <a:bodyPr/>
            <a:lstStyle/>
            <a:p>
              <a:pPr fontAlgn="auto">
                <a:spcBef>
                  <a:spcPts val="0"/>
                </a:spcBef>
                <a:spcAft>
                  <a:spcPts val="0"/>
                </a:spcAft>
                <a:defRPr/>
              </a:pPr>
              <a:endParaRPr lang="ko-KR" altLang="en-US" sz="1400" dirty="0">
                <a:latin typeface="+mn-lt"/>
                <a:ea typeface="+mn-ea"/>
                <a:cs typeface="+mn-cs"/>
              </a:endParaRPr>
            </a:p>
          </p:txBody>
        </p:sp>
        <p:sp>
          <p:nvSpPr>
            <p:cNvPr id="65" name="Freeform 12"/>
            <p:cNvSpPr>
              <a:spLocks noEditPoints="1"/>
            </p:cNvSpPr>
            <p:nvPr/>
          </p:nvSpPr>
          <p:spPr bwMode="auto">
            <a:xfrm>
              <a:off x="3433260" y="3287731"/>
              <a:ext cx="2237290" cy="878179"/>
            </a:xfrm>
            <a:custGeom>
              <a:avLst/>
              <a:gdLst>
                <a:gd name="T0" fmla="*/ 492 w 985"/>
                <a:gd name="T1" fmla="*/ 60 h 531"/>
                <a:gd name="T2" fmla="*/ 925 w 985"/>
                <a:gd name="T3" fmla="*/ 265 h 531"/>
                <a:gd name="T4" fmla="*/ 492 w 985"/>
                <a:gd name="T5" fmla="*/ 471 h 531"/>
                <a:gd name="T6" fmla="*/ 60 w 985"/>
                <a:gd name="T7" fmla="*/ 265 h 531"/>
                <a:gd name="T8" fmla="*/ 492 w 985"/>
                <a:gd name="T9" fmla="*/ 60 h 531"/>
                <a:gd name="T10" fmla="*/ 492 w 985"/>
                <a:gd name="T11" fmla="*/ 0 h 531"/>
                <a:gd name="T12" fmla="*/ 0 w 985"/>
                <a:gd name="T13" fmla="*/ 265 h 531"/>
                <a:gd name="T14" fmla="*/ 492 w 985"/>
                <a:gd name="T15" fmla="*/ 531 h 531"/>
                <a:gd name="T16" fmla="*/ 985 w 985"/>
                <a:gd name="T17" fmla="*/ 265 h 531"/>
                <a:gd name="T18" fmla="*/ 492 w 985"/>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solidFill>
              <a:schemeClr val="accent2">
                <a:lumMod val="40000"/>
                <a:lumOff val="60000"/>
              </a:schemeClr>
            </a:solidFill>
            <a:ln w="3175">
              <a:noFill/>
            </a:ln>
            <a:extLst/>
          </p:spPr>
          <p:txBody>
            <a:bodyPr/>
            <a:lstStyle/>
            <a:p>
              <a:pPr fontAlgn="auto">
                <a:spcBef>
                  <a:spcPts val="0"/>
                </a:spcBef>
                <a:spcAft>
                  <a:spcPts val="0"/>
                </a:spcAft>
                <a:defRPr/>
              </a:pPr>
              <a:endParaRPr lang="ko-KR" altLang="en-US" sz="1400" dirty="0">
                <a:latin typeface="+mn-lt"/>
                <a:ea typeface="+mn-ea"/>
                <a:cs typeface="+mn-cs"/>
              </a:endParaRPr>
            </a:p>
          </p:txBody>
        </p:sp>
        <p:sp>
          <p:nvSpPr>
            <p:cNvPr id="66" name="Freeform 13"/>
            <p:cNvSpPr>
              <a:spLocks/>
            </p:cNvSpPr>
            <p:nvPr/>
          </p:nvSpPr>
          <p:spPr bwMode="auto">
            <a:xfrm>
              <a:off x="3433260" y="3719159"/>
              <a:ext cx="2237290" cy="743196"/>
            </a:xfrm>
            <a:custGeom>
              <a:avLst/>
              <a:gdLst>
                <a:gd name="T0" fmla="*/ 985 w 985"/>
                <a:gd name="T1" fmla="*/ 184 h 449"/>
                <a:gd name="T2" fmla="*/ 492 w 985"/>
                <a:gd name="T3" fmla="*/ 449 h 449"/>
                <a:gd name="T4" fmla="*/ 0 w 985"/>
                <a:gd name="T5" fmla="*/ 184 h 449"/>
                <a:gd name="T6" fmla="*/ 0 w 985"/>
                <a:gd name="T7" fmla="*/ 0 h 449"/>
                <a:gd name="T8" fmla="*/ 492 w 985"/>
                <a:gd name="T9" fmla="*/ 266 h 449"/>
                <a:gd name="T10" fmla="*/ 985 w 985"/>
                <a:gd name="T11" fmla="*/ 0 h 449"/>
                <a:gd name="T12" fmla="*/ 985 w 985"/>
                <a:gd name="T13" fmla="*/ 184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184"/>
                  </a:moveTo>
                  <a:cubicBezTo>
                    <a:pt x="985" y="330"/>
                    <a:pt x="764" y="449"/>
                    <a:pt x="492" y="449"/>
                  </a:cubicBezTo>
                  <a:cubicBezTo>
                    <a:pt x="220" y="449"/>
                    <a:pt x="0" y="330"/>
                    <a:pt x="0" y="184"/>
                  </a:cubicBezTo>
                  <a:cubicBezTo>
                    <a:pt x="0" y="0"/>
                    <a:pt x="0" y="0"/>
                    <a:pt x="0" y="0"/>
                  </a:cubicBezTo>
                  <a:cubicBezTo>
                    <a:pt x="0" y="147"/>
                    <a:pt x="220" y="266"/>
                    <a:pt x="492" y="266"/>
                  </a:cubicBezTo>
                  <a:cubicBezTo>
                    <a:pt x="764" y="266"/>
                    <a:pt x="985" y="147"/>
                    <a:pt x="985" y="0"/>
                  </a:cubicBezTo>
                  <a:lnTo>
                    <a:pt x="985" y="184"/>
                  </a:lnTo>
                  <a:close/>
                </a:path>
              </a:pathLst>
            </a:custGeom>
            <a:solidFill>
              <a:schemeClr val="accent2"/>
            </a:solidFill>
            <a:ln w="3175">
              <a:noFill/>
            </a:ln>
            <a:extLst/>
          </p:spPr>
          <p:txBody>
            <a:bodyPr lIns="0" tIns="0" rIns="0" bIns="0" anchor="ctr"/>
            <a:lstStyle/>
            <a:p>
              <a:pPr algn="ctr" fontAlgn="auto">
                <a:spcBef>
                  <a:spcPts val="0"/>
                </a:spcBef>
                <a:spcAft>
                  <a:spcPts val="300"/>
                </a:spcAft>
                <a:defRPr/>
              </a:pPr>
              <a:endParaRPr lang="en-US" altLang="ko-KR" sz="1400" dirty="0" smtClean="0">
                <a:solidFill>
                  <a:srgbClr val="FFFFFF">
                    <a:alpha val="50000"/>
                  </a:srgbClr>
                </a:solidFill>
                <a:latin typeface="Open Sans"/>
                <a:ea typeface="Roboto Condensed Regular"/>
                <a:cs typeface="Open Sans"/>
              </a:endParaRPr>
            </a:p>
            <a:p>
              <a:pPr algn="ctr" fontAlgn="auto">
                <a:spcBef>
                  <a:spcPts val="0"/>
                </a:spcBef>
                <a:spcAft>
                  <a:spcPts val="300"/>
                </a:spcAft>
                <a:defRPr/>
              </a:pPr>
              <a:endParaRPr lang="en-US" altLang="ko-KR" sz="1400" dirty="0">
                <a:solidFill>
                  <a:srgbClr val="FFFFFF">
                    <a:alpha val="50000"/>
                  </a:srgbClr>
                </a:solidFill>
                <a:latin typeface="Open Sans"/>
                <a:ea typeface="Roboto Condensed Regular"/>
                <a:cs typeface="Open Sans"/>
              </a:endParaRPr>
            </a:p>
            <a:p>
              <a:pPr algn="ctr" fontAlgn="auto">
                <a:spcBef>
                  <a:spcPts val="0"/>
                </a:spcBef>
                <a:spcAft>
                  <a:spcPts val="300"/>
                </a:spcAft>
                <a:defRPr/>
              </a:pPr>
              <a:r>
                <a:rPr lang="en-US" altLang="ko-KR" sz="1400" dirty="0" smtClean="0">
                  <a:solidFill>
                    <a:srgbClr val="FFFFFF">
                      <a:alpha val="50000"/>
                    </a:srgbClr>
                  </a:solidFill>
                  <a:latin typeface="Open Sans"/>
                  <a:ea typeface="Roboto Condensed Regular"/>
                  <a:cs typeface="Open Sans"/>
                </a:rPr>
                <a:t>02</a:t>
              </a:r>
              <a:endParaRPr lang="en-US" altLang="ko-KR" sz="1400" dirty="0">
                <a:solidFill>
                  <a:srgbClr val="FFFFFF">
                    <a:alpha val="50000"/>
                  </a:srgbClr>
                </a:solidFill>
                <a:latin typeface="Open Sans"/>
                <a:ea typeface="Roboto Condensed Regular"/>
                <a:cs typeface="Open Sans"/>
              </a:endParaRPr>
            </a:p>
          </p:txBody>
        </p:sp>
      </p:grpSp>
      <p:grpSp>
        <p:nvGrpSpPr>
          <p:cNvPr id="67" name="Group 66"/>
          <p:cNvGrpSpPr>
            <a:grpSpLocks/>
          </p:cNvGrpSpPr>
          <p:nvPr/>
        </p:nvGrpSpPr>
        <p:grpSpPr bwMode="auto">
          <a:xfrm>
            <a:off x="9210383" y="2435086"/>
            <a:ext cx="2236787" cy="1574240"/>
            <a:chOff x="3433260" y="1508627"/>
            <a:chExt cx="2237290" cy="1181491"/>
          </a:xfrm>
        </p:grpSpPr>
        <p:sp>
          <p:nvSpPr>
            <p:cNvPr id="68" name="Freeform 11"/>
            <p:cNvSpPr>
              <a:spLocks/>
            </p:cNvSpPr>
            <p:nvPr/>
          </p:nvSpPr>
          <p:spPr bwMode="auto">
            <a:xfrm>
              <a:off x="3433260" y="1508627"/>
              <a:ext cx="2237290" cy="743372"/>
            </a:xfrm>
            <a:custGeom>
              <a:avLst/>
              <a:gdLst>
                <a:gd name="T0" fmla="*/ 2237290 w 985"/>
                <a:gd name="T1" fmla="*/ 438738 h 449"/>
                <a:gd name="T2" fmla="*/ 1117509 w 985"/>
                <a:gd name="T3" fmla="*/ 0 h 449"/>
                <a:gd name="T4" fmla="*/ 0 w 985"/>
                <a:gd name="T5" fmla="*/ 438738 h 449"/>
                <a:gd name="T6" fmla="*/ 0 w 985"/>
                <a:gd name="T7" fmla="*/ 743372 h 449"/>
                <a:gd name="T8" fmla="*/ 1117509 w 985"/>
                <a:gd name="T9" fmla="*/ 302978 h 449"/>
                <a:gd name="T10" fmla="*/ 2237290 w 985"/>
                <a:gd name="T11" fmla="*/ 743372 h 449"/>
                <a:gd name="T12" fmla="*/ 2237290 w 985"/>
                <a:gd name="T13" fmla="*/ 438738 h 4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solidFill>
              <a:schemeClr val="accent1">
                <a:lumMod val="75000"/>
              </a:schemeClr>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sz="1400"/>
            </a:p>
          </p:txBody>
        </p:sp>
        <p:sp>
          <p:nvSpPr>
            <p:cNvPr id="69" name="Freeform 12"/>
            <p:cNvSpPr>
              <a:spLocks noEditPoints="1"/>
            </p:cNvSpPr>
            <p:nvPr/>
          </p:nvSpPr>
          <p:spPr bwMode="auto">
            <a:xfrm>
              <a:off x="3433260" y="1515497"/>
              <a:ext cx="2237290" cy="878760"/>
            </a:xfrm>
            <a:custGeom>
              <a:avLst/>
              <a:gdLst>
                <a:gd name="T0" fmla="*/ 1117509 w 985"/>
                <a:gd name="T1" fmla="*/ 99295 h 531"/>
                <a:gd name="T2" fmla="*/ 2101008 w 985"/>
                <a:gd name="T3" fmla="*/ 438553 h 531"/>
                <a:gd name="T4" fmla="*/ 1117509 w 985"/>
                <a:gd name="T5" fmla="*/ 779465 h 531"/>
                <a:gd name="T6" fmla="*/ 136282 w 985"/>
                <a:gd name="T7" fmla="*/ 438553 h 531"/>
                <a:gd name="T8" fmla="*/ 1117509 w 985"/>
                <a:gd name="T9" fmla="*/ 99295 h 531"/>
                <a:gd name="T10" fmla="*/ 1117509 w 985"/>
                <a:gd name="T11" fmla="*/ 0 h 531"/>
                <a:gd name="T12" fmla="*/ 0 w 985"/>
                <a:gd name="T13" fmla="*/ 438553 h 531"/>
                <a:gd name="T14" fmla="*/ 1117509 w 985"/>
                <a:gd name="T15" fmla="*/ 878760 h 531"/>
                <a:gd name="T16" fmla="*/ 2237290 w 985"/>
                <a:gd name="T17" fmla="*/ 438553 h 531"/>
                <a:gd name="T18" fmla="*/ 1117509 w 985"/>
                <a:gd name="T19" fmla="*/ 0 h 5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solidFill>
              <a:schemeClr val="accent1">
                <a:lumMod val="60000"/>
                <a:lumOff val="40000"/>
              </a:schemeClr>
            </a:soli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sz="1400"/>
            </a:p>
          </p:txBody>
        </p:sp>
        <p:sp>
          <p:nvSpPr>
            <p:cNvPr id="85" name="Freeform 13"/>
            <p:cNvSpPr>
              <a:spLocks/>
            </p:cNvSpPr>
            <p:nvPr/>
          </p:nvSpPr>
          <p:spPr bwMode="auto">
            <a:xfrm>
              <a:off x="3433260" y="1948247"/>
              <a:ext cx="2237290" cy="741871"/>
            </a:xfrm>
            <a:custGeom>
              <a:avLst/>
              <a:gdLst>
                <a:gd name="T0" fmla="*/ 985 w 985"/>
                <a:gd name="T1" fmla="*/ 184 h 449"/>
                <a:gd name="T2" fmla="*/ 492 w 985"/>
                <a:gd name="T3" fmla="*/ 449 h 449"/>
                <a:gd name="T4" fmla="*/ 0 w 985"/>
                <a:gd name="T5" fmla="*/ 184 h 449"/>
                <a:gd name="T6" fmla="*/ 0 w 985"/>
                <a:gd name="T7" fmla="*/ 0 h 449"/>
                <a:gd name="T8" fmla="*/ 492 w 985"/>
                <a:gd name="T9" fmla="*/ 266 h 449"/>
                <a:gd name="T10" fmla="*/ 985 w 985"/>
                <a:gd name="T11" fmla="*/ 0 h 449"/>
                <a:gd name="T12" fmla="*/ 985 w 985"/>
                <a:gd name="T13" fmla="*/ 184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184"/>
                  </a:moveTo>
                  <a:cubicBezTo>
                    <a:pt x="985" y="330"/>
                    <a:pt x="764" y="449"/>
                    <a:pt x="492" y="449"/>
                  </a:cubicBezTo>
                  <a:cubicBezTo>
                    <a:pt x="220" y="449"/>
                    <a:pt x="0" y="330"/>
                    <a:pt x="0" y="184"/>
                  </a:cubicBezTo>
                  <a:cubicBezTo>
                    <a:pt x="0" y="0"/>
                    <a:pt x="0" y="0"/>
                    <a:pt x="0" y="0"/>
                  </a:cubicBezTo>
                  <a:cubicBezTo>
                    <a:pt x="0" y="147"/>
                    <a:pt x="220" y="266"/>
                    <a:pt x="492" y="266"/>
                  </a:cubicBezTo>
                  <a:cubicBezTo>
                    <a:pt x="764" y="266"/>
                    <a:pt x="985" y="147"/>
                    <a:pt x="985" y="0"/>
                  </a:cubicBezTo>
                  <a:lnTo>
                    <a:pt x="985" y="184"/>
                  </a:lnTo>
                  <a:close/>
                </a:path>
              </a:pathLst>
            </a:custGeom>
            <a:solidFill>
              <a:schemeClr val="accent1"/>
            </a:solidFill>
            <a:ln w="3175">
              <a:noFill/>
            </a:ln>
            <a:extLst/>
          </p:spPr>
          <p:txBody>
            <a:bodyPr lIns="0" tIns="0" rIns="0" bIns="0" anchor="ctr"/>
            <a:lstStyle/>
            <a:p>
              <a:pPr algn="ctr" fontAlgn="auto">
                <a:spcBef>
                  <a:spcPts val="0"/>
                </a:spcBef>
                <a:spcAft>
                  <a:spcPts val="300"/>
                </a:spcAft>
                <a:defRPr/>
              </a:pPr>
              <a:endParaRPr lang="en-US" altLang="ko-KR" sz="1400" dirty="0" smtClean="0">
                <a:solidFill>
                  <a:srgbClr val="FFFFFF">
                    <a:alpha val="50000"/>
                  </a:srgbClr>
                </a:solidFill>
                <a:latin typeface="Open Sans"/>
                <a:ea typeface="Roboto Condensed Regular"/>
                <a:cs typeface="Open Sans"/>
              </a:endParaRPr>
            </a:p>
            <a:p>
              <a:pPr algn="ctr" fontAlgn="auto">
                <a:spcBef>
                  <a:spcPts val="0"/>
                </a:spcBef>
                <a:spcAft>
                  <a:spcPts val="300"/>
                </a:spcAft>
                <a:defRPr/>
              </a:pPr>
              <a:endParaRPr lang="en-US" altLang="ko-KR" sz="1400" dirty="0">
                <a:solidFill>
                  <a:srgbClr val="FFFFFF">
                    <a:alpha val="50000"/>
                  </a:srgbClr>
                </a:solidFill>
                <a:latin typeface="Open Sans"/>
                <a:ea typeface="Roboto Condensed Regular"/>
                <a:cs typeface="Open Sans"/>
              </a:endParaRPr>
            </a:p>
            <a:p>
              <a:pPr algn="ctr" fontAlgn="auto">
                <a:spcBef>
                  <a:spcPts val="0"/>
                </a:spcBef>
                <a:spcAft>
                  <a:spcPts val="300"/>
                </a:spcAft>
                <a:defRPr/>
              </a:pPr>
              <a:r>
                <a:rPr lang="en-US" altLang="ko-KR" sz="1400" dirty="0" smtClean="0">
                  <a:solidFill>
                    <a:srgbClr val="FFFFFF">
                      <a:alpha val="50000"/>
                    </a:srgbClr>
                  </a:solidFill>
                  <a:latin typeface="Open Sans"/>
                  <a:ea typeface="Roboto Condensed Regular"/>
                  <a:cs typeface="Open Sans"/>
                </a:rPr>
                <a:t>01</a:t>
              </a:r>
              <a:endParaRPr lang="en-US" altLang="ko-KR" sz="1400" dirty="0">
                <a:solidFill>
                  <a:srgbClr val="FFFFFF">
                    <a:alpha val="50000"/>
                  </a:srgbClr>
                </a:solidFill>
                <a:latin typeface="Open Sans"/>
                <a:ea typeface="Roboto Condensed Regular"/>
                <a:cs typeface="Open Sans"/>
              </a:endParaRPr>
            </a:p>
          </p:txBody>
        </p:sp>
      </p:grpSp>
      <p:grpSp>
        <p:nvGrpSpPr>
          <p:cNvPr id="86" name="Group 85"/>
          <p:cNvGrpSpPr/>
          <p:nvPr/>
        </p:nvGrpSpPr>
        <p:grpSpPr>
          <a:xfrm>
            <a:off x="414670" y="2446632"/>
            <a:ext cx="8695816" cy="1102889"/>
            <a:chOff x="-2850813" y="1117144"/>
            <a:chExt cx="8695816" cy="827167"/>
          </a:xfrm>
        </p:grpSpPr>
        <p:sp>
          <p:nvSpPr>
            <p:cNvPr id="87" name="Text Placeholder 22"/>
            <p:cNvSpPr txBox="1">
              <a:spLocks/>
            </p:cNvSpPr>
            <p:nvPr/>
          </p:nvSpPr>
          <p:spPr>
            <a:xfrm>
              <a:off x="-2850813" y="1117144"/>
              <a:ext cx="8350849" cy="827167"/>
            </a:xfrm>
            <a:prstGeom prst="rect">
              <a:avLst/>
            </a:prstGeom>
          </p:spPr>
          <p:txBody>
            <a:bodyPr/>
            <a:lstStyle>
              <a:lvl1pPr marL="0" indent="0" algn="l" defTabSz="457200" rtl="0" eaLnBrk="1" latinLnBrk="0" hangingPunct="1">
                <a:lnSpc>
                  <a:spcPct val="120000"/>
                </a:lnSpc>
                <a:spcBef>
                  <a:spcPct val="20000"/>
                </a:spcBef>
                <a:buFont typeface="Arial"/>
                <a:buNone/>
                <a:defRPr sz="700" kern="1200">
                  <a:solidFill>
                    <a:schemeClr val="tx1">
                      <a:lumMod val="75000"/>
                      <a:lumOff val="25000"/>
                    </a:schemeClr>
                  </a:solidFill>
                  <a:latin typeface="Open Sans"/>
                  <a:ea typeface="+mn-ea"/>
                  <a:cs typeface="Open Sans"/>
                </a:defRPr>
              </a:lvl1pPr>
              <a:lvl2pPr marL="6286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2pPr>
              <a:lvl3pPr marL="10858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3pPr>
              <a:lvl4pPr marL="15430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4pPr>
              <a:lvl5pPr marL="20002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lnSpc>
                  <a:spcPct val="100000"/>
                </a:lnSpc>
              </a:pPr>
              <a:r>
                <a:rPr lang="es-PE" sz="2400" dirty="0">
                  <a:solidFill>
                    <a:schemeClr val="tx1"/>
                  </a:solidFill>
                  <a:latin typeface="+mj-lt"/>
                </a:rPr>
                <a:t>La gestión en el </a:t>
              </a:r>
              <a:r>
                <a:rPr lang="es-PE" sz="2400" b="1" dirty="0">
                  <a:solidFill>
                    <a:srgbClr val="C00000"/>
                  </a:solidFill>
                  <a:latin typeface="+mj-lt"/>
                </a:rPr>
                <a:t>desarrollo de las actividades </a:t>
              </a:r>
              <a:r>
                <a:rPr lang="es-PE" sz="2400" dirty="0">
                  <a:solidFill>
                    <a:schemeClr val="tx1"/>
                  </a:solidFill>
                  <a:latin typeface="+mj-lt"/>
                </a:rPr>
                <a:t>que permita cumplir con los requisitos necesarios  y mantener la aprobación otorgada por la AAC</a:t>
              </a:r>
              <a:endParaRPr lang="en-US" sz="2400" dirty="0">
                <a:solidFill>
                  <a:schemeClr val="tx1"/>
                </a:solidFill>
                <a:latin typeface="+mj-lt"/>
              </a:endParaRPr>
            </a:p>
          </p:txBody>
        </p:sp>
        <p:cxnSp>
          <p:nvCxnSpPr>
            <p:cNvPr id="88" name="Straight Connector 87"/>
            <p:cNvCxnSpPr/>
            <p:nvPr/>
          </p:nvCxnSpPr>
          <p:spPr>
            <a:xfrm flipH="1">
              <a:off x="5500035" y="1694599"/>
              <a:ext cx="344968" cy="0"/>
            </a:xfrm>
            <a:prstGeom prst="line">
              <a:avLst/>
            </a:prstGeom>
            <a:ln w="12700" cmpd="sng">
              <a:solidFill>
                <a:srgbClr val="9E9E9E"/>
              </a:solidFill>
              <a:prstDash val="sysDash"/>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grpSp>
      <p:grpSp>
        <p:nvGrpSpPr>
          <p:cNvPr id="89" name="Group 88"/>
          <p:cNvGrpSpPr/>
          <p:nvPr/>
        </p:nvGrpSpPr>
        <p:grpSpPr>
          <a:xfrm>
            <a:off x="223284" y="3751547"/>
            <a:ext cx="8887202" cy="876644"/>
            <a:chOff x="-3042199" y="2010109"/>
            <a:chExt cx="8887202" cy="657483"/>
          </a:xfrm>
        </p:grpSpPr>
        <p:sp>
          <p:nvSpPr>
            <p:cNvPr id="90" name="Text Placeholder 22"/>
            <p:cNvSpPr txBox="1">
              <a:spLocks/>
            </p:cNvSpPr>
            <p:nvPr/>
          </p:nvSpPr>
          <p:spPr>
            <a:xfrm>
              <a:off x="-3042199" y="2010109"/>
              <a:ext cx="8542235" cy="657483"/>
            </a:xfrm>
            <a:prstGeom prst="rect">
              <a:avLst/>
            </a:prstGeom>
          </p:spPr>
          <p:txBody>
            <a:bodyPr/>
            <a:lstStyle>
              <a:lvl1pPr marL="0" indent="0" algn="l" defTabSz="457200" rtl="0" eaLnBrk="1" latinLnBrk="0" hangingPunct="1">
                <a:lnSpc>
                  <a:spcPct val="120000"/>
                </a:lnSpc>
                <a:spcBef>
                  <a:spcPct val="20000"/>
                </a:spcBef>
                <a:buFont typeface="Arial"/>
                <a:buNone/>
                <a:defRPr sz="700" kern="1200">
                  <a:solidFill>
                    <a:schemeClr val="tx1">
                      <a:lumMod val="75000"/>
                      <a:lumOff val="25000"/>
                    </a:schemeClr>
                  </a:solidFill>
                  <a:latin typeface="Open Sans"/>
                  <a:ea typeface="+mn-ea"/>
                  <a:cs typeface="Open Sans"/>
                </a:defRPr>
              </a:lvl1pPr>
              <a:lvl2pPr marL="6286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2pPr>
              <a:lvl3pPr marL="10858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3pPr>
              <a:lvl4pPr marL="15430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4pPr>
              <a:lvl5pPr marL="20002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lnSpc>
                  <a:spcPct val="100000"/>
                </a:lnSpc>
              </a:pPr>
              <a:r>
                <a:rPr lang="es-PE" sz="2400" dirty="0" smtClean="0">
                  <a:solidFill>
                    <a:schemeClr val="tx1"/>
                  </a:solidFill>
                  <a:latin typeface="+mj-lt"/>
                </a:rPr>
                <a:t>Las </a:t>
              </a:r>
              <a:r>
                <a:rPr lang="es-PE" sz="2400" b="1" dirty="0">
                  <a:solidFill>
                    <a:srgbClr val="C00000"/>
                  </a:solidFill>
                  <a:latin typeface="+mj-lt"/>
                </a:rPr>
                <a:t>responsabilidades</a:t>
              </a:r>
              <a:r>
                <a:rPr lang="es-PE" sz="2400" dirty="0">
                  <a:solidFill>
                    <a:schemeClr val="tx1"/>
                  </a:solidFill>
                  <a:latin typeface="+mj-lt"/>
                </a:rPr>
                <a:t> y el cómo cumplir con éstas para llevar el control sobre la aeronavegabilidad continua de las aeronaves</a:t>
              </a:r>
              <a:endParaRPr lang="en-US" sz="2400" dirty="0">
                <a:solidFill>
                  <a:schemeClr val="tx1"/>
                </a:solidFill>
                <a:latin typeface="+mj-lt"/>
              </a:endParaRPr>
            </a:p>
          </p:txBody>
        </p:sp>
        <p:cxnSp>
          <p:nvCxnSpPr>
            <p:cNvPr id="91" name="Straight Connector 90"/>
            <p:cNvCxnSpPr/>
            <p:nvPr/>
          </p:nvCxnSpPr>
          <p:spPr>
            <a:xfrm flipH="1">
              <a:off x="5500035" y="2264034"/>
              <a:ext cx="344968" cy="0"/>
            </a:xfrm>
            <a:prstGeom prst="line">
              <a:avLst/>
            </a:prstGeom>
            <a:ln w="12700" cmpd="sng">
              <a:solidFill>
                <a:srgbClr val="9E9E9E"/>
              </a:solidFill>
              <a:prstDash val="sysDash"/>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grpSp>
      <p:grpSp>
        <p:nvGrpSpPr>
          <p:cNvPr id="92" name="Group 91"/>
          <p:cNvGrpSpPr/>
          <p:nvPr/>
        </p:nvGrpSpPr>
        <p:grpSpPr>
          <a:xfrm>
            <a:off x="414670" y="4820559"/>
            <a:ext cx="8695816" cy="685997"/>
            <a:chOff x="-2850813" y="2726145"/>
            <a:chExt cx="8695816" cy="514498"/>
          </a:xfrm>
        </p:grpSpPr>
        <p:sp>
          <p:nvSpPr>
            <p:cNvPr id="93" name="Text Placeholder 22"/>
            <p:cNvSpPr txBox="1">
              <a:spLocks/>
            </p:cNvSpPr>
            <p:nvPr/>
          </p:nvSpPr>
          <p:spPr>
            <a:xfrm>
              <a:off x="-2850813" y="2726145"/>
              <a:ext cx="8350849" cy="514498"/>
            </a:xfrm>
            <a:prstGeom prst="rect">
              <a:avLst/>
            </a:prstGeom>
          </p:spPr>
          <p:txBody>
            <a:bodyPr/>
            <a:lstStyle>
              <a:lvl1pPr marL="0" indent="0" algn="l" defTabSz="457200" rtl="0" eaLnBrk="1" latinLnBrk="0" hangingPunct="1">
                <a:lnSpc>
                  <a:spcPct val="120000"/>
                </a:lnSpc>
                <a:spcBef>
                  <a:spcPct val="20000"/>
                </a:spcBef>
                <a:buFont typeface="Arial"/>
                <a:buNone/>
                <a:defRPr sz="700" kern="1200">
                  <a:solidFill>
                    <a:schemeClr val="tx1">
                      <a:lumMod val="75000"/>
                      <a:lumOff val="25000"/>
                    </a:schemeClr>
                  </a:solidFill>
                  <a:latin typeface="Open Sans"/>
                  <a:ea typeface="+mn-ea"/>
                  <a:cs typeface="Open Sans"/>
                </a:defRPr>
              </a:lvl1pPr>
              <a:lvl2pPr marL="6286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2pPr>
              <a:lvl3pPr marL="10858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3pPr>
              <a:lvl4pPr marL="15430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4pPr>
              <a:lvl5pPr marL="2000250" indent="-171450" algn="l" defTabSz="457200" rtl="0" eaLnBrk="1" latinLnBrk="0" hangingPunct="1">
                <a:spcBef>
                  <a:spcPct val="20000"/>
                </a:spcBef>
                <a:buFont typeface="Arial"/>
                <a:buChar char="•"/>
                <a:defRPr sz="8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lnSpc>
                  <a:spcPct val="100000"/>
                </a:lnSpc>
              </a:pPr>
              <a:r>
                <a:rPr lang="es-PE" sz="2400" dirty="0" smtClean="0">
                  <a:solidFill>
                    <a:schemeClr val="tx1"/>
                  </a:solidFill>
                  <a:latin typeface="+mj-lt"/>
                </a:rPr>
                <a:t>Una </a:t>
              </a:r>
              <a:r>
                <a:rPr lang="es-PE" sz="2400" dirty="0">
                  <a:solidFill>
                    <a:schemeClr val="tx1"/>
                  </a:solidFill>
                  <a:latin typeface="+mj-lt"/>
                </a:rPr>
                <a:t>declaración de las </a:t>
              </a:r>
              <a:r>
                <a:rPr lang="es-PE" sz="2400" b="1" dirty="0">
                  <a:solidFill>
                    <a:srgbClr val="C00000"/>
                  </a:solidFill>
                  <a:latin typeface="+mj-lt"/>
                </a:rPr>
                <a:t>políticas y objetivos </a:t>
              </a:r>
              <a:r>
                <a:rPr lang="es-PE" sz="2400" dirty="0">
                  <a:solidFill>
                    <a:schemeClr val="tx1"/>
                  </a:solidFill>
                  <a:latin typeface="+mj-lt"/>
                </a:rPr>
                <a:t>del solicitante de un AOC</a:t>
              </a:r>
              <a:endParaRPr lang="en-US" sz="2400" dirty="0">
                <a:solidFill>
                  <a:schemeClr val="tx1"/>
                </a:solidFill>
                <a:latin typeface="+mj-lt"/>
              </a:endParaRPr>
            </a:p>
          </p:txBody>
        </p:sp>
        <p:cxnSp>
          <p:nvCxnSpPr>
            <p:cNvPr id="94" name="Straight Connector 93"/>
            <p:cNvCxnSpPr/>
            <p:nvPr/>
          </p:nvCxnSpPr>
          <p:spPr>
            <a:xfrm flipH="1">
              <a:off x="5500035" y="2876377"/>
              <a:ext cx="344968" cy="0"/>
            </a:xfrm>
            <a:prstGeom prst="line">
              <a:avLst/>
            </a:prstGeom>
            <a:ln w="12700" cmpd="sng">
              <a:solidFill>
                <a:srgbClr val="9E9E9E"/>
              </a:solidFill>
              <a:prstDash val="sysDash"/>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53860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ppt_x"/>
                                          </p:val>
                                        </p:tav>
                                        <p:tav tm="100000">
                                          <p:val>
                                            <p:strVal val="#ppt_x"/>
                                          </p:val>
                                        </p:tav>
                                      </p:tavLst>
                                    </p:anim>
                                    <p:anim calcmode="lin" valueType="num">
                                      <p:cBhvr additive="base">
                                        <p:cTn id="12" dur="500" fill="hold"/>
                                        <p:tgtEl>
                                          <p:spTgt spid="6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2" fill="hold" nodeType="afterEffect">
                                  <p:stCondLst>
                                    <p:cond delay="0"/>
                                  </p:stCondLst>
                                  <p:childTnLst>
                                    <p:set>
                                      <p:cBhvr>
                                        <p:cTn id="15" dur="1" fill="hold">
                                          <p:stCondLst>
                                            <p:cond delay="0"/>
                                          </p:stCondLst>
                                        </p:cTn>
                                        <p:tgtEl>
                                          <p:spTgt spid="86"/>
                                        </p:tgtEl>
                                        <p:attrNameLst>
                                          <p:attrName>style.visibility</p:attrName>
                                        </p:attrNameLst>
                                      </p:cBhvr>
                                      <p:to>
                                        <p:strVal val="visible"/>
                                      </p:to>
                                    </p:set>
                                    <p:animEffect transition="in" filter="wipe(right)">
                                      <p:cBhvr>
                                        <p:cTn id="16" dur="500"/>
                                        <p:tgtEl>
                                          <p:spTgt spid="86"/>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additive="base">
                                        <p:cTn id="20" dur="500" fill="hold"/>
                                        <p:tgtEl>
                                          <p:spTgt spid="63"/>
                                        </p:tgtEl>
                                        <p:attrNameLst>
                                          <p:attrName>ppt_x</p:attrName>
                                        </p:attrNameLst>
                                      </p:cBhvr>
                                      <p:tavLst>
                                        <p:tav tm="0">
                                          <p:val>
                                            <p:strVal val="#ppt_x"/>
                                          </p:val>
                                        </p:tav>
                                        <p:tav tm="100000">
                                          <p:val>
                                            <p:strVal val="#ppt_x"/>
                                          </p:val>
                                        </p:tav>
                                      </p:tavLst>
                                    </p:anim>
                                    <p:anim calcmode="lin" valueType="num">
                                      <p:cBhvr additive="base">
                                        <p:cTn id="21" dur="500" fill="hold"/>
                                        <p:tgtEl>
                                          <p:spTgt spid="63"/>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89"/>
                                        </p:tgtEl>
                                        <p:attrNameLst>
                                          <p:attrName>style.visibility</p:attrName>
                                        </p:attrNameLst>
                                      </p:cBhvr>
                                      <p:to>
                                        <p:strVal val="visible"/>
                                      </p:to>
                                    </p:set>
                                    <p:animEffect transition="in" filter="wipe(right)">
                                      <p:cBhvr>
                                        <p:cTn id="25" dur="500"/>
                                        <p:tgtEl>
                                          <p:spTgt spid="89"/>
                                        </p:tgtEl>
                                      </p:cBhvr>
                                    </p:animEffect>
                                  </p:childTnLst>
                                </p:cTn>
                              </p:par>
                            </p:childTnLst>
                          </p:cTn>
                        </p:par>
                        <p:par>
                          <p:cTn id="26" fill="hold">
                            <p:stCondLst>
                              <p:cond delay="2500"/>
                            </p:stCondLst>
                            <p:childTnLst>
                              <p:par>
                                <p:cTn id="27" presetID="2" presetClass="entr" presetSubtype="4"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additive="base">
                                        <p:cTn id="29" dur="500" fill="hold"/>
                                        <p:tgtEl>
                                          <p:spTgt spid="56"/>
                                        </p:tgtEl>
                                        <p:attrNameLst>
                                          <p:attrName>ppt_x</p:attrName>
                                        </p:attrNameLst>
                                      </p:cBhvr>
                                      <p:tavLst>
                                        <p:tav tm="0">
                                          <p:val>
                                            <p:strVal val="#ppt_x"/>
                                          </p:val>
                                        </p:tav>
                                        <p:tav tm="100000">
                                          <p:val>
                                            <p:strVal val="#ppt_x"/>
                                          </p:val>
                                        </p:tav>
                                      </p:tavLst>
                                    </p:anim>
                                    <p:anim calcmode="lin" valueType="num">
                                      <p:cBhvr additive="base">
                                        <p:cTn id="30" dur="500" fill="hold"/>
                                        <p:tgtEl>
                                          <p:spTgt spid="56"/>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22" presetClass="entr" presetSubtype="2" fill="hold" nodeType="afterEffect">
                                  <p:stCondLst>
                                    <p:cond delay="0"/>
                                  </p:stCondLst>
                                  <p:childTnLst>
                                    <p:set>
                                      <p:cBhvr>
                                        <p:cTn id="33" dur="1" fill="hold">
                                          <p:stCondLst>
                                            <p:cond delay="0"/>
                                          </p:stCondLst>
                                        </p:cTn>
                                        <p:tgtEl>
                                          <p:spTgt spid="92"/>
                                        </p:tgtEl>
                                        <p:attrNameLst>
                                          <p:attrName>style.visibility</p:attrName>
                                        </p:attrNameLst>
                                      </p:cBhvr>
                                      <p:to>
                                        <p:strVal val="visible"/>
                                      </p:to>
                                    </p:set>
                                    <p:animEffect transition="in" filter="wipe(right)">
                                      <p:cBhvr>
                                        <p:cTn id="34"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3"/>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7" b="27"/>
          <a:stretch>
            <a:fillRect/>
          </a:stretch>
        </p:blipFill>
        <p:spPr>
          <a:xfrm>
            <a:off x="0" y="0"/>
            <a:ext cx="12192000" cy="6858000"/>
          </a:xfrm>
        </p:spPr>
      </p:pic>
      <p:sp>
        <p:nvSpPr>
          <p:cNvPr id="8" name="Text Placeholder 9"/>
          <p:cNvSpPr txBox="1">
            <a:spLocks/>
          </p:cNvSpPr>
          <p:nvPr/>
        </p:nvSpPr>
        <p:spPr>
          <a:xfrm>
            <a:off x="5114260" y="4880344"/>
            <a:ext cx="6794574" cy="1818629"/>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txBody>
          <a:bodyPr vert="horz" lIns="91440" tIns="45720" rIns="91440" bIns="45720" rtlCol="0" anchor="ctr">
            <a:normAutofit fontScale="92500" lnSpcReduction="10000"/>
          </a:bodyPr>
          <a:lstStyle>
            <a:lvl1pPr marL="0" indent="0" algn="l" defTabSz="457200" rtl="0" eaLnBrk="1" latinLnBrk="0" hangingPunct="1">
              <a:lnSpc>
                <a:spcPct val="120000"/>
              </a:lnSpc>
              <a:spcBef>
                <a:spcPct val="20000"/>
              </a:spcBef>
              <a:buFont typeface="Arial"/>
              <a:buNone/>
              <a:defRPr sz="700" kern="1200">
                <a:solidFill>
                  <a:schemeClr val="tx1"/>
                </a:solidFill>
                <a:latin typeface="Open Sans"/>
                <a:ea typeface="+mn-ea"/>
                <a:cs typeface="Open Sans"/>
              </a:defRPr>
            </a:lvl1pPr>
            <a:lvl2pPr marL="457200" indent="0" algn="l" defTabSz="457200" rtl="0" eaLnBrk="1" latinLnBrk="0" hangingPunct="1">
              <a:spcBef>
                <a:spcPct val="20000"/>
              </a:spcBef>
              <a:buFont typeface="Arial"/>
              <a:buNone/>
              <a:defRPr sz="700" kern="1200">
                <a:solidFill>
                  <a:schemeClr val="tx1"/>
                </a:solidFill>
                <a:latin typeface="Helvetica"/>
                <a:ea typeface="+mn-ea"/>
                <a:cs typeface="Helvetica"/>
              </a:defRPr>
            </a:lvl2pPr>
            <a:lvl3pPr marL="914400" indent="0" algn="l" defTabSz="457200" rtl="0" eaLnBrk="1" latinLnBrk="0" hangingPunct="1">
              <a:spcBef>
                <a:spcPct val="20000"/>
              </a:spcBef>
              <a:buFont typeface="Arial"/>
              <a:buNone/>
              <a:defRPr sz="700" kern="1200">
                <a:solidFill>
                  <a:schemeClr val="tx1"/>
                </a:solidFill>
                <a:latin typeface="Helvetica"/>
                <a:ea typeface="+mn-ea"/>
                <a:cs typeface="Helvetica"/>
              </a:defRPr>
            </a:lvl3pPr>
            <a:lvl4pPr marL="1371600" indent="0" algn="l" defTabSz="457200" rtl="0" eaLnBrk="1" latinLnBrk="0" hangingPunct="1">
              <a:spcBef>
                <a:spcPct val="20000"/>
              </a:spcBef>
              <a:buFont typeface="Arial"/>
              <a:buNone/>
              <a:defRPr sz="700" kern="1200">
                <a:solidFill>
                  <a:schemeClr val="tx1"/>
                </a:solidFill>
                <a:latin typeface="Helvetica"/>
                <a:ea typeface="+mn-ea"/>
                <a:cs typeface="Helvetica"/>
              </a:defRPr>
            </a:lvl4pPr>
            <a:lvl5pPr marL="1828800" indent="0" algn="l" defTabSz="457200" rtl="0" eaLnBrk="1" latinLnBrk="0" hangingPunct="1">
              <a:spcBef>
                <a:spcPct val="20000"/>
              </a:spcBef>
              <a:buFont typeface="Arial"/>
              <a:buNone/>
              <a:defRPr sz="7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lvl="1" algn="just">
              <a:lnSpc>
                <a:spcPct val="110000"/>
              </a:lnSpc>
              <a:spcBef>
                <a:spcPts val="600"/>
              </a:spcBef>
              <a:spcAft>
                <a:spcPts val="600"/>
              </a:spcAft>
              <a:defRPr/>
            </a:pPr>
            <a:r>
              <a:rPr lang="es-PE" sz="2400" i="1" dirty="0">
                <a:solidFill>
                  <a:srgbClr val="FFFFFF"/>
                </a:solidFill>
                <a:latin typeface="Georgia"/>
                <a:cs typeface="Georgia"/>
              </a:rPr>
              <a:t>El cumplimiento de los procedimientos descritos en el MCM aseguran que el solicitante de un AOC va a llevar el control de la aeronavegabilidad continua de sus aeronaves satisfactoriamente y de acuerdo a su aprobación.</a:t>
            </a:r>
          </a:p>
        </p:txBody>
      </p:sp>
    </p:spTree>
    <p:extLst>
      <p:ext uri="{BB962C8B-B14F-4D97-AF65-F5344CB8AC3E}">
        <p14:creationId xmlns:p14="http://schemas.microsoft.com/office/powerpoint/2010/main" val="74364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31109" b="31109"/>
          <a:stretch>
            <a:fillRect/>
          </a:stretch>
        </p:blipFill>
        <p:spPr>
          <a:xfrm>
            <a:off x="0" y="0"/>
            <a:ext cx="12192000" cy="6858000"/>
          </a:xfrm>
        </p:spPr>
      </p:pic>
      <p:sp>
        <p:nvSpPr>
          <p:cNvPr id="8" name="Text Placeholder 9"/>
          <p:cNvSpPr txBox="1">
            <a:spLocks/>
          </p:cNvSpPr>
          <p:nvPr/>
        </p:nvSpPr>
        <p:spPr>
          <a:xfrm>
            <a:off x="5753668" y="4807931"/>
            <a:ext cx="6198781" cy="1871792"/>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txBody>
          <a:bodyPr vert="horz" lIns="91440" tIns="45720" rIns="91440" bIns="45720" rtlCol="0" anchor="ctr">
            <a:normAutofit/>
          </a:bodyPr>
          <a:lstStyle>
            <a:lvl1pPr marL="0" indent="0" algn="l" defTabSz="457200" rtl="0" eaLnBrk="1" latinLnBrk="0" hangingPunct="1">
              <a:lnSpc>
                <a:spcPct val="120000"/>
              </a:lnSpc>
              <a:spcBef>
                <a:spcPct val="20000"/>
              </a:spcBef>
              <a:buFont typeface="Arial"/>
              <a:buNone/>
              <a:defRPr sz="700" kern="1200">
                <a:solidFill>
                  <a:schemeClr val="tx1"/>
                </a:solidFill>
                <a:latin typeface="Open Sans"/>
                <a:ea typeface="+mn-ea"/>
                <a:cs typeface="Open Sans"/>
              </a:defRPr>
            </a:lvl1pPr>
            <a:lvl2pPr marL="457200" indent="0" algn="l" defTabSz="457200" rtl="0" eaLnBrk="1" latinLnBrk="0" hangingPunct="1">
              <a:spcBef>
                <a:spcPct val="20000"/>
              </a:spcBef>
              <a:buFont typeface="Arial"/>
              <a:buNone/>
              <a:defRPr sz="700" kern="1200">
                <a:solidFill>
                  <a:schemeClr val="tx1"/>
                </a:solidFill>
                <a:latin typeface="Helvetica"/>
                <a:ea typeface="+mn-ea"/>
                <a:cs typeface="Helvetica"/>
              </a:defRPr>
            </a:lvl2pPr>
            <a:lvl3pPr marL="914400" indent="0" algn="l" defTabSz="457200" rtl="0" eaLnBrk="1" latinLnBrk="0" hangingPunct="1">
              <a:spcBef>
                <a:spcPct val="20000"/>
              </a:spcBef>
              <a:buFont typeface="Arial"/>
              <a:buNone/>
              <a:defRPr sz="700" kern="1200">
                <a:solidFill>
                  <a:schemeClr val="tx1"/>
                </a:solidFill>
                <a:latin typeface="Helvetica"/>
                <a:ea typeface="+mn-ea"/>
                <a:cs typeface="Helvetica"/>
              </a:defRPr>
            </a:lvl3pPr>
            <a:lvl4pPr marL="1371600" indent="0" algn="l" defTabSz="457200" rtl="0" eaLnBrk="1" latinLnBrk="0" hangingPunct="1">
              <a:spcBef>
                <a:spcPct val="20000"/>
              </a:spcBef>
              <a:buFont typeface="Arial"/>
              <a:buNone/>
              <a:defRPr sz="700" kern="1200">
                <a:solidFill>
                  <a:schemeClr val="tx1"/>
                </a:solidFill>
                <a:latin typeface="Helvetica"/>
                <a:ea typeface="+mn-ea"/>
                <a:cs typeface="Helvetica"/>
              </a:defRPr>
            </a:lvl4pPr>
            <a:lvl5pPr marL="1828800" indent="0" algn="l" defTabSz="457200" rtl="0" eaLnBrk="1" latinLnBrk="0" hangingPunct="1">
              <a:spcBef>
                <a:spcPct val="20000"/>
              </a:spcBef>
              <a:buFont typeface="Arial"/>
              <a:buNone/>
              <a:defRPr sz="7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lvl="1" algn="just">
              <a:lnSpc>
                <a:spcPct val="110000"/>
              </a:lnSpc>
              <a:spcBef>
                <a:spcPts val="600"/>
              </a:spcBef>
              <a:spcAft>
                <a:spcPts val="600"/>
              </a:spcAft>
              <a:defRPr/>
            </a:pPr>
            <a:r>
              <a:rPr lang="es-PE" sz="2400" i="1" dirty="0">
                <a:solidFill>
                  <a:srgbClr val="FFFFFF"/>
                </a:solidFill>
                <a:latin typeface="Georgia"/>
                <a:cs typeface="Georgia"/>
              </a:rPr>
              <a:t>Los solicitantes de un AOC </a:t>
            </a:r>
            <a:r>
              <a:rPr lang="es-PE" sz="2400" b="1" i="1" dirty="0">
                <a:solidFill>
                  <a:srgbClr val="FFFF00"/>
                </a:solidFill>
                <a:latin typeface="Georgia"/>
                <a:cs typeface="Georgia"/>
              </a:rPr>
              <a:t>deben mantener actualizado </a:t>
            </a:r>
            <a:r>
              <a:rPr lang="es-PE" sz="2400" i="1" dirty="0">
                <a:solidFill>
                  <a:srgbClr val="FFFFFF"/>
                </a:solidFill>
                <a:latin typeface="Georgia"/>
                <a:cs typeface="Georgia"/>
              </a:rPr>
              <a:t>su MCM y todas las copias distribuidas.</a:t>
            </a:r>
          </a:p>
        </p:txBody>
      </p:sp>
    </p:spTree>
    <p:extLst>
      <p:ext uri="{BB962C8B-B14F-4D97-AF65-F5344CB8AC3E}">
        <p14:creationId xmlns:p14="http://schemas.microsoft.com/office/powerpoint/2010/main" val="218630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7026</TotalTime>
  <Words>2137</Words>
  <Application>Microsoft Office PowerPoint</Application>
  <PresentationFormat>Widescreen</PresentationFormat>
  <Paragraphs>350</Paragraphs>
  <Slides>23</Slides>
  <Notes>20</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23</vt:i4>
      </vt:variant>
    </vt:vector>
  </HeadingPairs>
  <TitlesOfParts>
    <vt:vector size="38" baseType="lpstr">
      <vt:lpstr>맑은 고딕</vt:lpstr>
      <vt:lpstr>Microsoft YaHei UI Light</vt:lpstr>
      <vt:lpstr>Arial</vt:lpstr>
      <vt:lpstr>Arial Narrow</vt:lpstr>
      <vt:lpstr>Bebas</vt:lpstr>
      <vt:lpstr>Bebas Neue</vt:lpstr>
      <vt:lpstr>Calibri</vt:lpstr>
      <vt:lpstr>Calibri Light</vt:lpstr>
      <vt:lpstr>Georgia</vt:lpstr>
      <vt:lpstr>Open Sans</vt:lpstr>
      <vt:lpstr>Roboto Condensed Regular</vt:lpstr>
      <vt:lpstr>Times New Roman</vt:lpstr>
      <vt:lpstr>Office Theme</vt:lpstr>
      <vt:lpstr>2_Office Theme</vt:lpstr>
      <vt:lpstr>3_Office Theme</vt:lpstr>
      <vt:lpstr>PowerPoint Presentation</vt:lpstr>
      <vt:lpstr>PowerPoint Presentation</vt:lpstr>
      <vt:lpstr>Alcance</vt:lpstr>
      <vt:lpstr>Evaluación del MCM</vt:lpstr>
      <vt:lpstr>Evaluación del MCM</vt:lpstr>
      <vt:lpstr>Evaluación del MCM</vt:lpstr>
      <vt:lpstr>Evaluación del MCM</vt:lpstr>
      <vt:lpstr>PowerPoint Presentation</vt:lpstr>
      <vt:lpstr>PowerPoint Presentation</vt:lpstr>
      <vt:lpstr>PowerPoint Presentation</vt:lpstr>
      <vt:lpstr>Evaluación del MCM</vt:lpstr>
      <vt:lpstr>Evaluación del MCM</vt:lpstr>
      <vt:lpstr>PowerPoint Presentation</vt:lpstr>
      <vt:lpstr>PowerPoint Presentation</vt:lpstr>
      <vt:lpstr>Lista de verificación</vt:lpstr>
      <vt:lpstr>Evaluación del MCM</vt:lpstr>
      <vt:lpstr>Evaluación del MCM</vt:lpstr>
      <vt:lpstr>Evaluación del MCM</vt:lpstr>
      <vt:lpstr>Evaluación del MCM</vt:lpstr>
      <vt:lpstr>PowerPoint Presentation</vt:lpstr>
      <vt:lpstr>Resultado de la evaluación del MCM</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bambang setyo</dc:creator>
  <cp:lastModifiedBy>Barrios, Jorge</cp:lastModifiedBy>
  <cp:revision>394</cp:revision>
  <dcterms:created xsi:type="dcterms:W3CDTF">2015-06-21T09:01:45Z</dcterms:created>
  <dcterms:modified xsi:type="dcterms:W3CDTF">2019-07-15T19:26:38Z</dcterms:modified>
</cp:coreProperties>
</file>