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3" r:id="rId1"/>
    <p:sldMasterId id="2147483842" r:id="rId2"/>
  </p:sldMasterIdLst>
  <p:notesMasterIdLst>
    <p:notesMasterId r:id="rId36"/>
  </p:notesMasterIdLst>
  <p:handoutMasterIdLst>
    <p:handoutMasterId r:id="rId37"/>
  </p:handoutMasterIdLst>
  <p:sldIdLst>
    <p:sldId id="257" r:id="rId3"/>
    <p:sldId id="465" r:id="rId4"/>
    <p:sldId id="466" r:id="rId5"/>
    <p:sldId id="467" r:id="rId6"/>
    <p:sldId id="468" r:id="rId7"/>
    <p:sldId id="469" r:id="rId8"/>
    <p:sldId id="470" r:id="rId9"/>
    <p:sldId id="471" r:id="rId10"/>
    <p:sldId id="472" r:id="rId11"/>
    <p:sldId id="473" r:id="rId12"/>
    <p:sldId id="474" r:id="rId13"/>
    <p:sldId id="475" r:id="rId14"/>
    <p:sldId id="476" r:id="rId15"/>
    <p:sldId id="477" r:id="rId16"/>
    <p:sldId id="478" r:id="rId17"/>
    <p:sldId id="479" r:id="rId18"/>
    <p:sldId id="480" r:id="rId19"/>
    <p:sldId id="481" r:id="rId20"/>
    <p:sldId id="482" r:id="rId21"/>
    <p:sldId id="483" r:id="rId22"/>
    <p:sldId id="484" r:id="rId23"/>
    <p:sldId id="485" r:id="rId24"/>
    <p:sldId id="486" r:id="rId25"/>
    <p:sldId id="487" r:id="rId26"/>
    <p:sldId id="488" r:id="rId27"/>
    <p:sldId id="489" r:id="rId28"/>
    <p:sldId id="490" r:id="rId29"/>
    <p:sldId id="491" r:id="rId30"/>
    <p:sldId id="492" r:id="rId31"/>
    <p:sldId id="493" r:id="rId32"/>
    <p:sldId id="494" r:id="rId33"/>
    <p:sldId id="495" r:id="rId34"/>
    <p:sldId id="496" r:id="rId35"/>
  </p:sldIdLst>
  <p:sldSz cx="12192000" cy="6858000"/>
  <p:notesSz cx="6858000" cy="9144000"/>
  <p:defaultTextStyle>
    <a:defPPr>
      <a:defRPr lang="id-ID"/>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pos="6623" userDrawn="1">
          <p15:clr>
            <a:srgbClr val="A4A3A4"/>
          </p15:clr>
        </p15:guide>
        <p15:guide id="2" orient="horz" pos="2463" userDrawn="1">
          <p15:clr>
            <a:srgbClr val="A4A3A4"/>
          </p15:clr>
        </p15:guide>
        <p15:guide id="3" orient="horz" pos="179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7F3D43"/>
    <a:srgbClr val="FFCE33"/>
    <a:srgbClr val="774F27"/>
    <a:srgbClr val="9BBB59"/>
    <a:srgbClr val="F39C12"/>
    <a:srgbClr val="C039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5847" autoAdjust="0"/>
    <p:restoredTop sz="93979" autoAdjust="0"/>
  </p:normalViewPr>
  <p:slideViewPr>
    <p:cSldViewPr snapToGrid="0">
      <p:cViewPr varScale="1">
        <p:scale>
          <a:sx n="60" d="100"/>
          <a:sy n="60" d="100"/>
        </p:scale>
        <p:origin x="52" y="168"/>
      </p:cViewPr>
      <p:guideLst>
        <p:guide pos="6623"/>
        <p:guide orient="horz" pos="2463"/>
        <p:guide orient="horz" pos="1797"/>
      </p:guideLst>
    </p:cSldViewPr>
  </p:slideViewPr>
  <p:notesTextViewPr>
    <p:cViewPr>
      <p:scale>
        <a:sx n="75" d="100"/>
        <a:sy n="75" d="100"/>
      </p:scale>
      <p:origin x="0" y="0"/>
    </p:cViewPr>
  </p:notesTextViewPr>
  <p:sorterViewPr>
    <p:cViewPr varScale="1">
      <p:scale>
        <a:sx n="100" d="100"/>
        <a:sy n="100" d="100"/>
      </p:scale>
      <p:origin x="0" y="0"/>
    </p:cViewPr>
  </p:sorterViewPr>
  <p:notesViewPr>
    <p:cSldViewPr snapToGrid="0">
      <p:cViewPr varScale="1">
        <p:scale>
          <a:sx n="97" d="100"/>
          <a:sy n="97" d="100"/>
        </p:scale>
        <p:origin x="4008" y="8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78A664-BB15-4F3E-95E1-0D7DA44936DC}" type="doc">
      <dgm:prSet loTypeId="urn:microsoft.com/office/officeart/2005/8/layout/vProcess5" loCatId="process" qsTypeId="urn:microsoft.com/office/officeart/2005/8/quickstyle/simple1" qsCatId="simple" csTypeId="urn:microsoft.com/office/officeart/2005/8/colors/accent0_1" csCatId="mainScheme" phldr="1"/>
      <dgm:spPr/>
      <dgm:t>
        <a:bodyPr/>
        <a:lstStyle/>
        <a:p>
          <a:endParaRPr lang="es-PE"/>
        </a:p>
      </dgm:t>
    </dgm:pt>
    <dgm:pt modelId="{15BBFFAF-A483-4BB1-8395-728498C1F60C}">
      <dgm:prSet phldrT="[Text]" custT="1"/>
      <dgm:spPr/>
      <dgm:t>
        <a:bodyPr/>
        <a:lstStyle/>
        <a:p>
          <a:pPr algn="just"/>
          <a:r>
            <a:rPr lang="es-PE" sz="2400" dirty="0" smtClean="0"/>
            <a:t>Las funciones de mantenimiento se pueden dividir bajo responsables de área individuales o combinados en la forma que permita lograr el objetivo final</a:t>
          </a:r>
          <a:endParaRPr lang="es-PE" sz="2400" dirty="0"/>
        </a:p>
      </dgm:t>
    </dgm:pt>
    <dgm:pt modelId="{934D0E89-AF72-4F66-836C-816DFF37892C}" type="parTrans" cxnId="{614BD636-ECA3-4859-91CC-41367B2E76F7}">
      <dgm:prSet/>
      <dgm:spPr/>
      <dgm:t>
        <a:bodyPr/>
        <a:lstStyle/>
        <a:p>
          <a:endParaRPr lang="es-PE" sz="2400"/>
        </a:p>
      </dgm:t>
    </dgm:pt>
    <dgm:pt modelId="{2500CC44-484B-4A63-B57B-2787E76E6043}" type="sibTrans" cxnId="{614BD636-ECA3-4859-91CC-41367B2E76F7}">
      <dgm:prSet custT="1"/>
      <dgm:spPr>
        <a:solidFill>
          <a:schemeClr val="accent6">
            <a:alpha val="90000"/>
          </a:schemeClr>
        </a:solidFill>
      </dgm:spPr>
      <dgm:t>
        <a:bodyPr/>
        <a:lstStyle/>
        <a:p>
          <a:endParaRPr lang="es-PE" sz="2400"/>
        </a:p>
      </dgm:t>
    </dgm:pt>
    <dgm:pt modelId="{E1B03BD4-48E0-4961-AF55-07FED3D1DA41}">
      <dgm:prSet phldrT="[Text]" custT="1"/>
      <dgm:spPr/>
      <dgm:t>
        <a:bodyPr/>
        <a:lstStyle/>
        <a:p>
          <a:pPr algn="just"/>
          <a:r>
            <a:rPr lang="es-PE" sz="2400" dirty="0" smtClean="0"/>
            <a:t>El director o responsable de mantenimiento </a:t>
          </a:r>
          <a:r>
            <a:rPr lang="es-PE" sz="2400" b="1" dirty="0" smtClean="0">
              <a:solidFill>
                <a:srgbClr val="C00000"/>
              </a:solidFill>
            </a:rPr>
            <a:t>puede también </a:t>
          </a:r>
          <a:r>
            <a:rPr lang="es-PE" sz="2400" dirty="0" smtClean="0"/>
            <a:t>ocupar el cargo de responsable del departamento de gestión de la aeronavegabilidad continua</a:t>
          </a:r>
          <a:endParaRPr lang="es-PE" sz="2400" dirty="0"/>
        </a:p>
      </dgm:t>
    </dgm:pt>
    <dgm:pt modelId="{C680C7FC-AE68-4E26-A6C5-32E680FB35FD}" type="parTrans" cxnId="{16B8FC32-8EEF-4508-AEDF-ED62D3FEAD36}">
      <dgm:prSet/>
      <dgm:spPr/>
      <dgm:t>
        <a:bodyPr/>
        <a:lstStyle/>
        <a:p>
          <a:endParaRPr lang="es-PE" sz="2400"/>
        </a:p>
      </dgm:t>
    </dgm:pt>
    <dgm:pt modelId="{F071DA63-8178-454F-8B94-0AB820A1997D}" type="sibTrans" cxnId="{16B8FC32-8EEF-4508-AEDF-ED62D3FEAD36}">
      <dgm:prSet/>
      <dgm:spPr/>
      <dgm:t>
        <a:bodyPr/>
        <a:lstStyle/>
        <a:p>
          <a:endParaRPr lang="es-PE" sz="2400"/>
        </a:p>
      </dgm:t>
    </dgm:pt>
    <dgm:pt modelId="{50600940-733C-4B36-AE28-7D785BC4A697}" type="pres">
      <dgm:prSet presAssocID="{0A78A664-BB15-4F3E-95E1-0D7DA44936DC}" presName="outerComposite" presStyleCnt="0">
        <dgm:presLayoutVars>
          <dgm:chMax val="5"/>
          <dgm:dir/>
          <dgm:resizeHandles val="exact"/>
        </dgm:presLayoutVars>
      </dgm:prSet>
      <dgm:spPr/>
      <dgm:t>
        <a:bodyPr/>
        <a:lstStyle/>
        <a:p>
          <a:endParaRPr lang="es-PE"/>
        </a:p>
      </dgm:t>
    </dgm:pt>
    <dgm:pt modelId="{CA4FB57E-50FF-49B5-884D-0395C2D144D4}" type="pres">
      <dgm:prSet presAssocID="{0A78A664-BB15-4F3E-95E1-0D7DA44936DC}" presName="dummyMaxCanvas" presStyleCnt="0">
        <dgm:presLayoutVars/>
      </dgm:prSet>
      <dgm:spPr/>
    </dgm:pt>
    <dgm:pt modelId="{D2AC7407-1959-47F0-B881-E447C1AE5C9D}" type="pres">
      <dgm:prSet presAssocID="{0A78A664-BB15-4F3E-95E1-0D7DA44936DC}" presName="TwoNodes_1" presStyleLbl="node1" presStyleIdx="0" presStyleCnt="2">
        <dgm:presLayoutVars>
          <dgm:bulletEnabled val="1"/>
        </dgm:presLayoutVars>
      </dgm:prSet>
      <dgm:spPr/>
      <dgm:t>
        <a:bodyPr/>
        <a:lstStyle/>
        <a:p>
          <a:endParaRPr lang="es-PE"/>
        </a:p>
      </dgm:t>
    </dgm:pt>
    <dgm:pt modelId="{59A64F69-FFC8-4649-A1CC-A59A6E544F03}" type="pres">
      <dgm:prSet presAssocID="{0A78A664-BB15-4F3E-95E1-0D7DA44936DC}" presName="TwoNodes_2" presStyleLbl="node1" presStyleIdx="1" presStyleCnt="2">
        <dgm:presLayoutVars>
          <dgm:bulletEnabled val="1"/>
        </dgm:presLayoutVars>
      </dgm:prSet>
      <dgm:spPr/>
      <dgm:t>
        <a:bodyPr/>
        <a:lstStyle/>
        <a:p>
          <a:endParaRPr lang="es-PE"/>
        </a:p>
      </dgm:t>
    </dgm:pt>
    <dgm:pt modelId="{F0B5397E-B7A0-4361-9069-8754012E0F42}" type="pres">
      <dgm:prSet presAssocID="{0A78A664-BB15-4F3E-95E1-0D7DA44936DC}" presName="TwoConn_1-2" presStyleLbl="fgAccFollowNode1" presStyleIdx="0" presStyleCnt="1">
        <dgm:presLayoutVars>
          <dgm:bulletEnabled val="1"/>
        </dgm:presLayoutVars>
      </dgm:prSet>
      <dgm:spPr/>
      <dgm:t>
        <a:bodyPr/>
        <a:lstStyle/>
        <a:p>
          <a:endParaRPr lang="es-PE"/>
        </a:p>
      </dgm:t>
    </dgm:pt>
    <dgm:pt modelId="{E6304FC5-9CDA-41B6-B257-E4845C75975F}" type="pres">
      <dgm:prSet presAssocID="{0A78A664-BB15-4F3E-95E1-0D7DA44936DC}" presName="TwoNodes_1_text" presStyleLbl="node1" presStyleIdx="1" presStyleCnt="2">
        <dgm:presLayoutVars>
          <dgm:bulletEnabled val="1"/>
        </dgm:presLayoutVars>
      </dgm:prSet>
      <dgm:spPr/>
      <dgm:t>
        <a:bodyPr/>
        <a:lstStyle/>
        <a:p>
          <a:endParaRPr lang="es-PE"/>
        </a:p>
      </dgm:t>
    </dgm:pt>
    <dgm:pt modelId="{3F2DACE0-0CC5-4F41-9AF1-2999794D5BC2}" type="pres">
      <dgm:prSet presAssocID="{0A78A664-BB15-4F3E-95E1-0D7DA44936DC}" presName="TwoNodes_2_text" presStyleLbl="node1" presStyleIdx="1" presStyleCnt="2">
        <dgm:presLayoutVars>
          <dgm:bulletEnabled val="1"/>
        </dgm:presLayoutVars>
      </dgm:prSet>
      <dgm:spPr/>
      <dgm:t>
        <a:bodyPr/>
        <a:lstStyle/>
        <a:p>
          <a:endParaRPr lang="es-PE"/>
        </a:p>
      </dgm:t>
    </dgm:pt>
  </dgm:ptLst>
  <dgm:cxnLst>
    <dgm:cxn modelId="{F0819434-B39C-4D7B-A56E-4476555E18DF}" type="presOf" srcId="{15BBFFAF-A483-4BB1-8395-728498C1F60C}" destId="{D2AC7407-1959-47F0-B881-E447C1AE5C9D}" srcOrd="0" destOrd="0" presId="urn:microsoft.com/office/officeart/2005/8/layout/vProcess5"/>
    <dgm:cxn modelId="{5BB64111-3CC7-4C9F-B062-5DCB6C1C3E68}" type="presOf" srcId="{2500CC44-484B-4A63-B57B-2787E76E6043}" destId="{F0B5397E-B7A0-4361-9069-8754012E0F42}" srcOrd="0" destOrd="0" presId="urn:microsoft.com/office/officeart/2005/8/layout/vProcess5"/>
    <dgm:cxn modelId="{16B8FC32-8EEF-4508-AEDF-ED62D3FEAD36}" srcId="{0A78A664-BB15-4F3E-95E1-0D7DA44936DC}" destId="{E1B03BD4-48E0-4961-AF55-07FED3D1DA41}" srcOrd="1" destOrd="0" parTransId="{C680C7FC-AE68-4E26-A6C5-32E680FB35FD}" sibTransId="{F071DA63-8178-454F-8B94-0AB820A1997D}"/>
    <dgm:cxn modelId="{7F0915A2-98F3-4380-857C-86756EF21C4F}" type="presOf" srcId="{E1B03BD4-48E0-4961-AF55-07FED3D1DA41}" destId="{3F2DACE0-0CC5-4F41-9AF1-2999794D5BC2}" srcOrd="1" destOrd="0" presId="urn:microsoft.com/office/officeart/2005/8/layout/vProcess5"/>
    <dgm:cxn modelId="{61654B64-6353-4A1D-857D-0F2F39524248}" type="presOf" srcId="{E1B03BD4-48E0-4961-AF55-07FED3D1DA41}" destId="{59A64F69-FFC8-4649-A1CC-A59A6E544F03}" srcOrd="0" destOrd="0" presId="urn:microsoft.com/office/officeart/2005/8/layout/vProcess5"/>
    <dgm:cxn modelId="{614BD636-ECA3-4859-91CC-41367B2E76F7}" srcId="{0A78A664-BB15-4F3E-95E1-0D7DA44936DC}" destId="{15BBFFAF-A483-4BB1-8395-728498C1F60C}" srcOrd="0" destOrd="0" parTransId="{934D0E89-AF72-4F66-836C-816DFF37892C}" sibTransId="{2500CC44-484B-4A63-B57B-2787E76E6043}"/>
    <dgm:cxn modelId="{B7430F0C-7B54-4FC9-94B1-1E08D3B1BF9D}" type="presOf" srcId="{0A78A664-BB15-4F3E-95E1-0D7DA44936DC}" destId="{50600940-733C-4B36-AE28-7D785BC4A697}" srcOrd="0" destOrd="0" presId="urn:microsoft.com/office/officeart/2005/8/layout/vProcess5"/>
    <dgm:cxn modelId="{7548B066-9D2E-449D-B25C-DFBADAB7BEAB}" type="presOf" srcId="{15BBFFAF-A483-4BB1-8395-728498C1F60C}" destId="{E6304FC5-9CDA-41B6-B257-E4845C75975F}" srcOrd="1" destOrd="0" presId="urn:microsoft.com/office/officeart/2005/8/layout/vProcess5"/>
    <dgm:cxn modelId="{55A6BB22-B7B6-4A01-808D-CD81B0FA7B1A}" type="presParOf" srcId="{50600940-733C-4B36-AE28-7D785BC4A697}" destId="{CA4FB57E-50FF-49B5-884D-0395C2D144D4}" srcOrd="0" destOrd="0" presId="urn:microsoft.com/office/officeart/2005/8/layout/vProcess5"/>
    <dgm:cxn modelId="{0A16FA8E-FAC9-49F4-8149-88546D9EF807}" type="presParOf" srcId="{50600940-733C-4B36-AE28-7D785BC4A697}" destId="{D2AC7407-1959-47F0-B881-E447C1AE5C9D}" srcOrd="1" destOrd="0" presId="urn:microsoft.com/office/officeart/2005/8/layout/vProcess5"/>
    <dgm:cxn modelId="{20251C79-DF5A-4CFB-8250-CFEE67FC6C33}" type="presParOf" srcId="{50600940-733C-4B36-AE28-7D785BC4A697}" destId="{59A64F69-FFC8-4649-A1CC-A59A6E544F03}" srcOrd="2" destOrd="0" presId="urn:microsoft.com/office/officeart/2005/8/layout/vProcess5"/>
    <dgm:cxn modelId="{0A50E3EE-9EFC-47EF-B863-923EC93529AF}" type="presParOf" srcId="{50600940-733C-4B36-AE28-7D785BC4A697}" destId="{F0B5397E-B7A0-4361-9069-8754012E0F42}" srcOrd="3" destOrd="0" presId="urn:microsoft.com/office/officeart/2005/8/layout/vProcess5"/>
    <dgm:cxn modelId="{F8E1E8D5-2891-4EDF-9EEE-680BDB900459}" type="presParOf" srcId="{50600940-733C-4B36-AE28-7D785BC4A697}" destId="{E6304FC5-9CDA-41B6-B257-E4845C75975F}" srcOrd="4" destOrd="0" presId="urn:microsoft.com/office/officeart/2005/8/layout/vProcess5"/>
    <dgm:cxn modelId="{93394BA4-9600-457E-A18F-69564EFD251E}" type="presParOf" srcId="{50600940-733C-4B36-AE28-7D785BC4A697}" destId="{3F2DACE0-0CC5-4F41-9AF1-2999794D5BC2}"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AC7407-1959-47F0-B881-E447C1AE5C9D}">
      <dsp:nvSpPr>
        <dsp:cNvPr id="0" name=""/>
        <dsp:cNvSpPr/>
      </dsp:nvSpPr>
      <dsp:spPr>
        <a:xfrm>
          <a:off x="0" y="0"/>
          <a:ext cx="6979252" cy="2036527"/>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90000"/>
            </a:lnSpc>
            <a:spcBef>
              <a:spcPct val="0"/>
            </a:spcBef>
            <a:spcAft>
              <a:spcPct val="35000"/>
            </a:spcAft>
          </a:pPr>
          <a:r>
            <a:rPr lang="es-PE" sz="2400" kern="1200" dirty="0" smtClean="0"/>
            <a:t>Las funciones de mantenimiento se pueden dividir bajo responsables de área individuales o combinados en la forma que permita lograr el objetivo final</a:t>
          </a:r>
          <a:endParaRPr lang="es-PE" sz="2400" kern="1200" dirty="0"/>
        </a:p>
      </dsp:txBody>
      <dsp:txXfrm>
        <a:off x="59648" y="59648"/>
        <a:ext cx="4874341" cy="1917231"/>
      </dsp:txXfrm>
    </dsp:sp>
    <dsp:sp modelId="{59A64F69-FFC8-4649-A1CC-A59A6E544F03}">
      <dsp:nvSpPr>
        <dsp:cNvPr id="0" name=""/>
        <dsp:cNvSpPr/>
      </dsp:nvSpPr>
      <dsp:spPr>
        <a:xfrm>
          <a:off x="1231632" y="2489089"/>
          <a:ext cx="6979252" cy="2036527"/>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90000"/>
            </a:lnSpc>
            <a:spcBef>
              <a:spcPct val="0"/>
            </a:spcBef>
            <a:spcAft>
              <a:spcPct val="35000"/>
            </a:spcAft>
          </a:pPr>
          <a:r>
            <a:rPr lang="es-PE" sz="2400" kern="1200" dirty="0" smtClean="0"/>
            <a:t>El director o responsable de mantenimiento </a:t>
          </a:r>
          <a:r>
            <a:rPr lang="es-PE" sz="2400" b="1" kern="1200" dirty="0" smtClean="0">
              <a:solidFill>
                <a:srgbClr val="C00000"/>
              </a:solidFill>
            </a:rPr>
            <a:t>puede también </a:t>
          </a:r>
          <a:r>
            <a:rPr lang="es-PE" sz="2400" kern="1200" dirty="0" smtClean="0"/>
            <a:t>ocupar el cargo de responsable del departamento de gestión de la aeronavegabilidad continua</a:t>
          </a:r>
          <a:endParaRPr lang="es-PE" sz="2400" kern="1200" dirty="0"/>
        </a:p>
      </dsp:txBody>
      <dsp:txXfrm>
        <a:off x="1291280" y="2548737"/>
        <a:ext cx="4304580" cy="1917231"/>
      </dsp:txXfrm>
    </dsp:sp>
    <dsp:sp modelId="{F0B5397E-B7A0-4361-9069-8754012E0F42}">
      <dsp:nvSpPr>
        <dsp:cNvPr id="0" name=""/>
        <dsp:cNvSpPr/>
      </dsp:nvSpPr>
      <dsp:spPr>
        <a:xfrm>
          <a:off x="5655509" y="1600937"/>
          <a:ext cx="1323742" cy="1323742"/>
        </a:xfrm>
        <a:prstGeom prst="downArrow">
          <a:avLst>
            <a:gd name="adj1" fmla="val 55000"/>
            <a:gd name="adj2" fmla="val 45000"/>
          </a:avLst>
        </a:prstGeom>
        <a:solidFill>
          <a:schemeClr val="accent6">
            <a:alpha val="9000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s-PE" sz="2400" kern="1200"/>
        </a:p>
      </dsp:txBody>
      <dsp:txXfrm>
        <a:off x="5953351" y="1600937"/>
        <a:ext cx="728058" cy="996116"/>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C4007C-4214-4C32-A35F-8FA4BF62ED0A}" type="datetimeFigureOut">
              <a:rPr lang="id-ID" smtClean="0"/>
              <a:t>14/07/2019</a:t>
            </a:fld>
            <a:endParaRPr lang="id-ID"/>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AFDC27E-17D3-4AD7-83C9-E5D4C007C2F0}" type="slidenum">
              <a:rPr lang="id-ID" smtClean="0"/>
              <a:t>‹#›</a:t>
            </a:fld>
            <a:endParaRPr lang="id-ID"/>
          </a:p>
        </p:txBody>
      </p:sp>
    </p:spTree>
    <p:extLst>
      <p:ext uri="{BB962C8B-B14F-4D97-AF65-F5344CB8AC3E}">
        <p14:creationId xmlns:p14="http://schemas.microsoft.com/office/powerpoint/2010/main" val="714582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6DAFF-5223-43CD-9412-3265A93C4AA1}" type="datetimeFigureOut">
              <a:rPr lang="id-ID" smtClean="0"/>
              <a:t>14/07/2019</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02ABD7-284B-4AEE-9AD5-F0CEBFB0821A}" type="slidenum">
              <a:rPr lang="id-ID" smtClean="0"/>
              <a:t>‹#›</a:t>
            </a:fld>
            <a:endParaRPr lang="id-ID"/>
          </a:p>
        </p:txBody>
      </p:sp>
    </p:spTree>
    <p:extLst>
      <p:ext uri="{BB962C8B-B14F-4D97-AF65-F5344CB8AC3E}">
        <p14:creationId xmlns:p14="http://schemas.microsoft.com/office/powerpoint/2010/main" val="2308338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marR="0" lvl="0" indent="-800100" algn="just" defTabSz="457200" rtl="0" eaLnBrk="1" fontAlgn="auto" latinLnBrk="0" hangingPunct="1">
              <a:lnSpc>
                <a:spcPct val="100000"/>
              </a:lnSpc>
              <a:spcBef>
                <a:spcPts val="600"/>
              </a:spcBef>
              <a:spcAft>
                <a:spcPts val="600"/>
              </a:spcAft>
              <a:buClrTx/>
              <a:buSzTx/>
              <a:buFontTx/>
              <a:buNone/>
              <a:tabLst>
                <a:tab pos="-2057400" algn="l"/>
              </a:tabLst>
              <a:defRPr/>
            </a:pPr>
            <a:r>
              <a:rPr kumimoji="0" lang="es-PE" sz="1200" b="1" i="0" u="none" strike="noStrike" kern="1200" cap="none" spc="0" normalizeH="0" baseline="0" noProof="0" dirty="0" smtClean="0">
                <a:ln>
                  <a:noFill/>
                </a:ln>
                <a:solidFill>
                  <a:prstClr val="black"/>
                </a:solidFill>
                <a:effectLst/>
                <a:uLnTx/>
                <a:uFillTx/>
                <a:latin typeface="Arial"/>
                <a:ea typeface="Times New Roman"/>
                <a:cs typeface="+mn-cs"/>
              </a:rPr>
              <a:t>121.1110	Responsabilidad de la aeronavegabilidad</a:t>
            </a:r>
          </a:p>
          <a:p>
            <a:pPr marL="800100" marR="0" lvl="0" indent="-800100" algn="just" defTabSz="457200" rtl="0" eaLnBrk="1" fontAlgn="auto" latinLnBrk="0" hangingPunct="1">
              <a:lnSpc>
                <a:spcPct val="100000"/>
              </a:lnSpc>
              <a:spcBef>
                <a:spcPts val="600"/>
              </a:spcBef>
              <a:spcAft>
                <a:spcPts val="600"/>
              </a:spcAft>
              <a:buClrTx/>
              <a:buSzTx/>
              <a:buFontTx/>
              <a:buNone/>
              <a:tabLst>
                <a:tab pos="-2057400" algn="l"/>
              </a:tabLst>
              <a:defRPr/>
            </a:pPr>
            <a:endParaRPr kumimoji="0" lang="es-PE" sz="1200" b="0" i="0" u="none" strike="noStrike" kern="1200" cap="none" spc="0" normalizeH="0" baseline="0" noProof="0" dirty="0" smtClean="0">
              <a:ln>
                <a:noFill/>
              </a:ln>
              <a:solidFill>
                <a:prstClr val="black"/>
              </a:solidFill>
              <a:effectLst/>
              <a:uLnTx/>
              <a:uFillTx/>
              <a:latin typeface="Courier New"/>
              <a:ea typeface="Times New Roman"/>
              <a:cs typeface="+mn-cs"/>
            </a:endParaRPr>
          </a:p>
          <a:p>
            <a:pPr marL="342900" marR="76835" lvl="0" indent="-342900" algn="just" defTabSz="457200" rtl="0" eaLnBrk="1" fontAlgn="auto" latinLnBrk="0" hangingPunct="1">
              <a:lnSpc>
                <a:spcPct val="100000"/>
              </a:lnSpc>
              <a:spcBef>
                <a:spcPts val="600"/>
              </a:spcBef>
              <a:spcAft>
                <a:spcPts val="600"/>
              </a:spcAft>
              <a:buClrTx/>
              <a:buSzTx/>
              <a:buFont typeface="+mj-lt"/>
              <a:buAutoNum type="alphaLcParenBoth"/>
              <a:tabLst>
                <a:tab pos="228600" algn="l"/>
                <a:tab pos="571500" algn="l"/>
                <a:tab pos="2286000" algn="l"/>
                <a:tab pos="2820035" algn="l"/>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Cada explotador es responsable por asegurarse de:</a:t>
            </a:r>
          </a:p>
          <a:p>
            <a:pPr marL="342900" marR="76835" lvl="0" indent="-342900" algn="just" defTabSz="457200" rtl="0" eaLnBrk="1" fontAlgn="auto" latinLnBrk="0" hangingPunct="1">
              <a:lnSpc>
                <a:spcPct val="100000"/>
              </a:lnSpc>
              <a:spcBef>
                <a:spcPts val="600"/>
              </a:spcBef>
              <a:spcAft>
                <a:spcPts val="600"/>
              </a:spcAft>
              <a:buClrTx/>
              <a:buSzTx/>
              <a:buFont typeface="+mj-lt"/>
              <a:buAutoNum type="alphaLcParenBoth"/>
              <a:tabLst>
                <a:tab pos="228600" algn="l"/>
                <a:tab pos="571500" algn="l"/>
                <a:tab pos="2286000" algn="l"/>
                <a:tab pos="2820035" algn="l"/>
              </a:tabLst>
              <a:defRPr/>
            </a:pPr>
            <a:endParaRPr kumimoji="0" lang="es-PE" sz="1200" b="0" i="0" u="none" strike="noStrike" kern="1200" cap="none" spc="0" normalizeH="0" baseline="0" noProof="0" dirty="0" smtClean="0">
              <a:ln>
                <a:noFill/>
              </a:ln>
              <a:solidFill>
                <a:prstClr val="black"/>
              </a:solidFill>
              <a:effectLst/>
              <a:uLnTx/>
              <a:uFillTx/>
              <a:latin typeface="Courier New"/>
              <a:ea typeface="Times New Roman"/>
              <a:cs typeface="+mn-cs"/>
            </a:endParaRPr>
          </a:p>
          <a:p>
            <a:pPr marL="742950" marR="76835" lvl="1" indent="-285750" algn="just" defTabSz="457200" rtl="0" eaLnBrk="1" fontAlgn="auto" latinLnBrk="0" hangingPunct="1">
              <a:lnSpc>
                <a:spcPct val="100000"/>
              </a:lnSpc>
              <a:spcBef>
                <a:spcPts val="600"/>
              </a:spcBef>
              <a:spcAft>
                <a:spcPts val="600"/>
              </a:spcAft>
              <a:buClrTx/>
              <a:buSzTx/>
              <a:buFont typeface="+mj-lt"/>
              <a:buAutoNum type="arabicParenBoth"/>
              <a:tabLst>
                <a:tab pos="228600" algn="l"/>
                <a:tab pos="457200" algn="l"/>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que cada aeronave y componentes de aeronaves operados se mantengan en condiciones de aeronavegabilidad;</a:t>
            </a:r>
            <a:endParaRPr kumimoji="0" lang="es-PE" sz="1200" b="0" i="0" u="none" strike="noStrike" kern="1200" cap="none" spc="0" normalizeH="0" baseline="0" noProof="0" dirty="0" smtClean="0">
              <a:ln>
                <a:noFill/>
              </a:ln>
              <a:solidFill>
                <a:prstClr val="black"/>
              </a:solidFill>
              <a:effectLst/>
              <a:uLnTx/>
              <a:uFillTx/>
              <a:latin typeface="Courier New"/>
              <a:ea typeface="Times New Roman"/>
              <a:cs typeface="+mn-cs"/>
            </a:endParaRPr>
          </a:p>
          <a:p>
            <a:pPr marL="742950" marR="76835" lvl="1" indent="-285750" algn="just" defTabSz="457200" rtl="0" eaLnBrk="1" fontAlgn="auto" latinLnBrk="0" hangingPunct="1">
              <a:lnSpc>
                <a:spcPct val="100000"/>
              </a:lnSpc>
              <a:spcBef>
                <a:spcPts val="600"/>
              </a:spcBef>
              <a:spcAft>
                <a:spcPts val="600"/>
              </a:spcAft>
              <a:buClrTx/>
              <a:buSzTx/>
              <a:buFont typeface="+mj-lt"/>
              <a:buAutoNum type="arabicParenBoth"/>
              <a:tabLst>
                <a:tab pos="228600" algn="l"/>
                <a:tab pos="457200" algn="l"/>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que se corrija cualquier defecto o daño que afecte la aeronavegabilidad de una aeronave o componente de aeronave;</a:t>
            </a:r>
            <a:endParaRPr kumimoji="0" lang="es-PE" sz="1200" b="0" i="0" u="none" strike="noStrike" kern="1200" cap="none" spc="0" normalizeH="0" baseline="0" noProof="0" dirty="0" smtClean="0">
              <a:ln>
                <a:noFill/>
              </a:ln>
              <a:solidFill>
                <a:prstClr val="black"/>
              </a:solidFill>
              <a:effectLst/>
              <a:uLnTx/>
              <a:uFillTx/>
              <a:latin typeface="Courier New"/>
              <a:ea typeface="Times New Roman"/>
              <a:cs typeface="+mn-cs"/>
            </a:endParaRPr>
          </a:p>
          <a:p>
            <a:pPr marL="742950" marR="76835" lvl="1" indent="-285750" algn="just" defTabSz="457200" rtl="0" eaLnBrk="1" fontAlgn="auto" latinLnBrk="0" hangingPunct="1">
              <a:lnSpc>
                <a:spcPct val="100000"/>
              </a:lnSpc>
              <a:spcBef>
                <a:spcPts val="600"/>
              </a:spcBef>
              <a:spcAft>
                <a:spcPts val="600"/>
              </a:spcAft>
              <a:buClrTx/>
              <a:buSzTx/>
              <a:buFont typeface="+mj-lt"/>
              <a:buAutoNum type="arabicParenBoth"/>
              <a:tabLst>
                <a:tab pos="228600" algn="l"/>
                <a:tab pos="457200" algn="l"/>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que el mantenimiento sea ejecutado por una organización de mantenimiento aprobada (OMA) de acuerdo al LAR 145; </a:t>
            </a:r>
            <a:endParaRPr kumimoji="0" lang="es-PE" sz="1200" b="0" i="0" u="none" strike="noStrike" kern="1200" cap="none" spc="0" normalizeH="0" baseline="0" noProof="0" dirty="0" smtClean="0">
              <a:ln>
                <a:noFill/>
              </a:ln>
              <a:solidFill>
                <a:prstClr val="black"/>
              </a:solidFill>
              <a:effectLst/>
              <a:uLnTx/>
              <a:uFillTx/>
              <a:latin typeface="Courier New"/>
              <a:ea typeface="Times New Roman"/>
              <a:cs typeface="+mn-cs"/>
            </a:endParaRPr>
          </a:p>
          <a:p>
            <a:pPr marL="742950" marR="76835" lvl="1" indent="-285750" algn="just" defTabSz="457200" rtl="0" eaLnBrk="1" fontAlgn="auto" latinLnBrk="0" hangingPunct="1">
              <a:lnSpc>
                <a:spcPct val="100000"/>
              </a:lnSpc>
              <a:spcBef>
                <a:spcPts val="600"/>
              </a:spcBef>
              <a:spcAft>
                <a:spcPts val="600"/>
              </a:spcAft>
              <a:buClrTx/>
              <a:buSzTx/>
              <a:buFont typeface="+mj-lt"/>
              <a:buAutoNum type="arabicParenBoth"/>
              <a:tabLst>
                <a:tab pos="228600" algn="l"/>
                <a:tab pos="457200" algn="l"/>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que se ejecute el mantenimiento a sus aeronaves en conformidad con el correspondiente programa de mantenimiento aprobado por la AAC del Estado de matrícula, el manual de control de mantenimiento (MCM) y/o las instrucciones de aeronavegabilidad continua actualizadas;</a:t>
            </a:r>
            <a:endParaRPr kumimoji="0" lang="es-PE" sz="1200" b="0" i="0" u="none" strike="noStrike" kern="1200" cap="none" spc="0" normalizeH="0" baseline="0" noProof="0" dirty="0" smtClean="0">
              <a:ln>
                <a:noFill/>
              </a:ln>
              <a:solidFill>
                <a:prstClr val="black"/>
              </a:solidFill>
              <a:effectLst/>
              <a:uLnTx/>
              <a:uFillTx/>
              <a:latin typeface="Courier New"/>
              <a:ea typeface="Times New Roman"/>
              <a:cs typeface="+mn-cs"/>
            </a:endParaRPr>
          </a:p>
          <a:p>
            <a:pPr marL="742950" marR="76835" lvl="1" indent="-285750" algn="just" defTabSz="457200" rtl="0" eaLnBrk="1" fontAlgn="auto" latinLnBrk="0" hangingPunct="1">
              <a:lnSpc>
                <a:spcPct val="100000"/>
              </a:lnSpc>
              <a:spcBef>
                <a:spcPts val="600"/>
              </a:spcBef>
              <a:spcAft>
                <a:spcPts val="600"/>
              </a:spcAft>
              <a:buClrTx/>
              <a:buSzTx/>
              <a:buFont typeface="+mj-lt"/>
              <a:buAutoNum type="arabicParenBoth"/>
              <a:tabLst>
                <a:tab pos="228600" algn="l"/>
                <a:tab pos="457200" algn="l"/>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el cumplimiento del  análisis de la efectividad del programa de mantenimiento aprobado  por la AAC del Estado de matrícula; </a:t>
            </a:r>
            <a:endParaRPr kumimoji="0" lang="es-PE" sz="1200" b="0" i="0" u="none" strike="noStrike" kern="1200" cap="none" spc="0" normalizeH="0" baseline="0" noProof="0" dirty="0" smtClean="0">
              <a:ln>
                <a:noFill/>
              </a:ln>
              <a:solidFill>
                <a:prstClr val="black"/>
              </a:solidFill>
              <a:effectLst/>
              <a:uLnTx/>
              <a:uFillTx/>
              <a:latin typeface="Courier New"/>
              <a:ea typeface="Times New Roman"/>
              <a:cs typeface="+mn-cs"/>
            </a:endParaRPr>
          </a:p>
          <a:p>
            <a:pPr marL="742950" marR="76835" lvl="1" indent="-285750" algn="just" defTabSz="457200" rtl="0" eaLnBrk="1" fontAlgn="auto" latinLnBrk="0" hangingPunct="1">
              <a:lnSpc>
                <a:spcPct val="100000"/>
              </a:lnSpc>
              <a:spcBef>
                <a:spcPts val="600"/>
              </a:spcBef>
              <a:spcAft>
                <a:spcPts val="600"/>
              </a:spcAft>
              <a:buClrTx/>
              <a:buSzTx/>
              <a:buFont typeface="+mj-lt"/>
              <a:buAutoNum type="arabicParenBoth"/>
              <a:tabLst>
                <a:tab pos="228600" algn="l"/>
                <a:tab pos="457200" algn="l"/>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el cumplimiento de las directrices de aeronavegabilidad aplicables u otros requisitos de aeronavegabilidad establecidos por el Estado de diseño y cualquier otro requisito de aeronavegabilidad continua descrita como obligatorio por la AAC del Estado de matrícula;</a:t>
            </a:r>
            <a:endParaRPr kumimoji="0" lang="es-PE" sz="1200" b="0" i="0" u="none" strike="noStrike" kern="1200" cap="none" spc="0" normalizeH="0" baseline="0" noProof="0" dirty="0" smtClean="0">
              <a:ln>
                <a:noFill/>
              </a:ln>
              <a:solidFill>
                <a:prstClr val="black"/>
              </a:solidFill>
              <a:effectLst/>
              <a:uLnTx/>
              <a:uFillTx/>
              <a:latin typeface="Courier New"/>
              <a:ea typeface="Times New Roman"/>
              <a:cs typeface="+mn-cs"/>
            </a:endParaRPr>
          </a:p>
          <a:p>
            <a:pPr marL="742950" marR="76835" lvl="1" indent="-285750" algn="just" defTabSz="457200" rtl="0" eaLnBrk="1" fontAlgn="auto" latinLnBrk="0" hangingPunct="1">
              <a:lnSpc>
                <a:spcPct val="100000"/>
              </a:lnSpc>
              <a:spcBef>
                <a:spcPts val="600"/>
              </a:spcBef>
              <a:spcAft>
                <a:spcPts val="600"/>
              </a:spcAft>
              <a:buClrTx/>
              <a:buSzTx/>
              <a:buFont typeface="+mj-lt"/>
              <a:buAutoNum type="arabicParenBoth"/>
              <a:tabLst>
                <a:tab pos="228600" algn="l"/>
                <a:tab pos="457200" algn="l"/>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obtener y evaluar la información relativa al mantenimiento de la aeronavegabilidad y a las recomendaciones emitidas por el Estado de diseño (boletines de servicio, alertas, etc.); y</a:t>
            </a:r>
            <a:endParaRPr kumimoji="0" lang="es-PE" sz="1200" b="0" i="0" u="none" strike="noStrike" kern="1200" cap="none" spc="0" normalizeH="0" baseline="0" noProof="0" dirty="0" smtClean="0">
              <a:ln>
                <a:noFill/>
              </a:ln>
              <a:solidFill>
                <a:prstClr val="black"/>
              </a:solidFill>
              <a:effectLst/>
              <a:uLnTx/>
              <a:uFillTx/>
              <a:latin typeface="Courier New"/>
              <a:ea typeface="Times New Roman"/>
              <a:cs typeface="+mn-cs"/>
            </a:endParaRPr>
          </a:p>
          <a:p>
            <a:pPr marL="742950" marR="76835" lvl="1" indent="-285750" algn="just" defTabSz="457200" rtl="0" eaLnBrk="1" fontAlgn="auto" latinLnBrk="0" hangingPunct="1">
              <a:lnSpc>
                <a:spcPct val="100000"/>
              </a:lnSpc>
              <a:spcBef>
                <a:spcPts val="600"/>
              </a:spcBef>
              <a:spcAft>
                <a:spcPts val="600"/>
              </a:spcAft>
              <a:buClrTx/>
              <a:buSzTx/>
              <a:buFont typeface="+mj-lt"/>
              <a:buAutoNum type="arabicParenBoth"/>
              <a:tabLst>
                <a:tab pos="228600" algn="l"/>
                <a:tab pos="457200" algn="l"/>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la validez y vigencia del certificado de aeronavegabilidad de cada una de sus aeronaves operadas.</a:t>
            </a:r>
            <a:endParaRPr kumimoji="0" lang="es-PE" sz="1200" b="0" i="0" u="none" strike="noStrike" kern="1200" cap="none" spc="0" normalizeH="0" baseline="0" noProof="0" dirty="0" smtClean="0">
              <a:ln>
                <a:noFill/>
              </a:ln>
              <a:solidFill>
                <a:prstClr val="black"/>
              </a:solidFill>
              <a:effectLst/>
              <a:uLnTx/>
              <a:uFillTx/>
              <a:latin typeface="Courier New"/>
              <a:ea typeface="Times New Roman"/>
              <a:cs typeface="+mn-cs"/>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a:t>
            </a:fld>
            <a:endParaRPr lang="id-ID"/>
          </a:p>
        </p:txBody>
      </p:sp>
    </p:spTree>
    <p:extLst>
      <p:ext uri="{BB962C8B-B14F-4D97-AF65-F5344CB8AC3E}">
        <p14:creationId xmlns:p14="http://schemas.microsoft.com/office/powerpoint/2010/main" val="494217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r>
              <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rPr>
              <a:t>MEI 121.1125	Gestión de la aeronavegabilidad continuada</a:t>
            </a: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228600" marR="0" lvl="0" indent="-228600" algn="just" defTabSz="457200" rtl="0" eaLnBrk="1" fontAlgn="auto" latinLnBrk="0" hangingPunct="1">
              <a:lnSpc>
                <a:spcPct val="115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srgbClr val="0000FF"/>
                </a:solidFill>
                <a:effectLst/>
                <a:uLnTx/>
                <a:uFillTx/>
                <a:latin typeface="Arial"/>
                <a:ea typeface="Calibri"/>
                <a:cs typeface="Times New Roman"/>
              </a:rPr>
              <a:t>(Ver párrafo 121.1125 (a) (2) del LAR 121)</a:t>
            </a:r>
          </a:p>
          <a:p>
            <a:pPr marL="228600" marR="0" lvl="0" indent="-228600" algn="just" defTabSz="457200" rtl="0" eaLnBrk="1" fontAlgn="auto" latinLnBrk="0" hangingPunct="1">
              <a:lnSpc>
                <a:spcPct val="115000"/>
              </a:lnSpc>
              <a:spcBef>
                <a:spcPts val="0"/>
              </a:spcBef>
              <a:spcAft>
                <a:spcPts val="0"/>
              </a:spcAft>
              <a:buClrTx/>
              <a:buSzTx/>
              <a:buFontTx/>
              <a:buNone/>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Para el control y evaluación de la experiencia en mantenimiento y operacional con respecto al mantenimiento de la aeronavegabilidad continua el explotador de servicios aéreos obtendrá los datos de las mediciones de todos los vuelos y las detecciones de todos los parámetros que hayan sido excedidos para ayudarse en la función de la aeronavegabilidad continua. Por ejemplo: los programas de vigilancia de los motores verifican el rendimiento de los mismos para determinar la eficiencia operativa y predecir inminentes fallas. Ejemplos de aeronavegabilidad continua utilizados: mediciones de los niveles de empuje del motor y resistencia aerodinámica del fuselaje, aviónica y otros sistemas de la medición del rendimiento, rendimiento de los controles de vuelo, uso de los frenos y los trenes de aterrizaje.</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720090"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Cuando un explotador de servicios aéreos compruebe la existencia de fallas, casos de mal funcionamiento, defectos y otros sucesos que puedan tener efectos adversos sobre el mantenimiento de la aeronavegabilidad de la aeronave debe transmitir sin demora la organización responsable del diseño de tipo de la aeronave, de acuerdo a la forma y manera que establezca la AAC del Estado de matrícula.</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720090" algn="l"/>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720090" algn="l"/>
              </a:tabLst>
              <a:defRPr/>
            </a:pPr>
            <a:r>
              <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rPr>
              <a:t>El explotador conocerá la información de fallas, casos de mal funcionamiento, defectos y otros sucesos a través del libro de abordo (registro técnico de vuelo) en donde el piloto deberá registrar este tipo de información. Asimismo,  esta información la puede obtener  a través de la OMA durante la ejecución de mantenimiento dispuesto por el explotador.</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720090" algn="l"/>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720090"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La información del explotador se refiere a la experiencia en las operaciones y en funciones de mantenimiento de la flota. Mientras que la información de la OMA es en relación a la experiencia  del mantenimiento de todas las aeronaves diseñadas por la organización responsable del diseño de tipo.</a:t>
            </a: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12</a:t>
            </a:fld>
            <a:endParaRPr lang="id-ID"/>
          </a:p>
        </p:txBody>
      </p:sp>
    </p:spTree>
    <p:extLst>
      <p:ext uri="{BB962C8B-B14F-4D97-AF65-F5344CB8AC3E}">
        <p14:creationId xmlns:p14="http://schemas.microsoft.com/office/powerpoint/2010/main" val="1118791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 pos="1419225" algn="l"/>
              </a:tabLst>
              <a:defRPr/>
            </a:pPr>
            <a:r>
              <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rPr>
              <a:t>MAC 121.1125	Gestión de la aeronavegabilidad continuada</a:t>
            </a: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0" marR="0" lvl="0" indent="0" algn="just" defTabSz="457200" rtl="0" eaLnBrk="1" fontAlgn="auto" latinLnBrk="0" hangingPunct="1">
              <a:lnSpc>
                <a:spcPct val="115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srgbClr val="0000FF"/>
                </a:solidFill>
                <a:effectLst/>
                <a:uLnTx/>
                <a:uFillTx/>
                <a:latin typeface="Arial"/>
                <a:ea typeface="Calibri"/>
                <a:cs typeface="Times New Roman"/>
              </a:rPr>
              <a:t>(Ver párrafo 121.1125 (b) del LAR 121)</a:t>
            </a:r>
          </a:p>
          <a:p>
            <a:pPr marL="0" marR="0" lvl="0" indent="0" algn="just" defTabSz="457200" rtl="0" eaLnBrk="1" fontAlgn="auto" latinLnBrk="0" hangingPunct="1">
              <a:lnSpc>
                <a:spcPct val="115000"/>
              </a:lnSpc>
              <a:spcBef>
                <a:spcPts val="0"/>
              </a:spcBef>
              <a:spcAft>
                <a:spcPts val="0"/>
              </a:spcAft>
              <a:buClrTx/>
              <a:buSzTx/>
              <a:buFontTx/>
              <a:buNone/>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Para los efectos de este requisito se considerará una oficina como aceptable y adecuada cuando dicha infraestructura permita realizar el trabajo administrativo que le corresponde a este departamento en todo tiempo, es decir en turnos diurnos y/o nocturnos, con calor o frio, lluvia o sol, libres de contaminación acústica y ambientales.  En tanto respecto a los medios, éstos serán considerados suficientes y apropiados en la medida que se cuente con ellos en cantidad y calidad, de manera que se asegure que no se interrumpirá el trabajo de análisis, registro, planificación y programación por causa de su ausencia o mala condición de ellos.</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La necesidad de que sea aceptable también se relaciona con que las actividades que realiza este personal requieren una gran concentración como son las de análisis, planificación, registros técnicos o de calidad, las cuales deben ser llevadas a cabo de manera que contribuya a controlar la aeronavegabilidad continuada de las aeronaves.  El explotador debe entregar al personal de gestión de la aeronavegabilidad suficiente espacio de manera que cada tarea pueda ser llevada a cabo sin alteración.  La acomodación de la oficina debería incluir también una biblioteca técnica adecuada y espacio para consulta de documentos.</a:t>
            </a: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13</a:t>
            </a:fld>
            <a:endParaRPr lang="id-ID"/>
          </a:p>
        </p:txBody>
      </p:sp>
    </p:spTree>
    <p:extLst>
      <p:ext uri="{BB962C8B-B14F-4D97-AF65-F5344CB8AC3E}">
        <p14:creationId xmlns:p14="http://schemas.microsoft.com/office/powerpoint/2010/main" val="3131327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 pos="1419225" algn="l"/>
              </a:tabLst>
              <a:defRPr/>
            </a:pPr>
            <a:r>
              <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rPr>
              <a:t>MAC 121.1125	Gestión de la aeronavegabilidad continuada</a:t>
            </a: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0" marR="0" lvl="0" indent="0" algn="just" defTabSz="457200" rtl="0" eaLnBrk="1" fontAlgn="auto" latinLnBrk="0" hangingPunct="1">
              <a:lnSpc>
                <a:spcPct val="115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srgbClr val="0000FF"/>
                </a:solidFill>
                <a:effectLst/>
                <a:uLnTx/>
                <a:uFillTx/>
                <a:latin typeface="Arial"/>
                <a:ea typeface="Calibri"/>
                <a:cs typeface="Times New Roman"/>
              </a:rPr>
              <a:t>(Ver párrafo 121.1125 (b) del LAR 121)</a:t>
            </a:r>
          </a:p>
          <a:p>
            <a:pPr marL="0" marR="0" lvl="0" indent="0" algn="just" defTabSz="457200" rtl="0" eaLnBrk="1" fontAlgn="auto" latinLnBrk="0" hangingPunct="1">
              <a:lnSpc>
                <a:spcPct val="115000"/>
              </a:lnSpc>
              <a:spcBef>
                <a:spcPts val="0"/>
              </a:spcBef>
              <a:spcAft>
                <a:spcPts val="0"/>
              </a:spcAft>
              <a:buClrTx/>
              <a:buSzTx/>
              <a:buFontTx/>
              <a:buNone/>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Para los efectos de este requisito se considerará una oficina como aceptable y adecuada cuando dicha infraestructura permita realizar el trabajo administrativo que le corresponde a este departamento en todo tiempo, es decir en turnos diurnos y/o nocturnos, con calor o frio, lluvia o sol, libres de contaminación acústica y ambientales.  En tanto respecto a los medios, éstos serán considerados suficientes y apropiados en la medida que se cuente con ellos en cantidad y calidad, de manera que se asegure que no se interrumpirá el trabajo de análisis, registro, planificación y programación por causa de su ausencia o mala condición de ellos.</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La necesidad de que sea aceptable también se relaciona con que las actividades que realiza este personal requieren una gran concentración como son las de análisis, planificación, registros técnicos o de calidad, las cuales deben ser llevadas a cabo de manera que contribuya a controlar la aeronavegabilidad continuada de las aeronaves.  El explotador debe entregar al personal de gestión de la aeronavegabilidad suficiente espacio de manera que cada tarea pueda ser llevada a cabo sin alteración.  La acomodación de la oficina debería incluir también una biblioteca técnica adecuada y espacio para consulta de documentos.</a:t>
            </a: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14</a:t>
            </a:fld>
            <a:endParaRPr lang="id-ID"/>
          </a:p>
        </p:txBody>
      </p:sp>
    </p:spTree>
    <p:extLst>
      <p:ext uri="{BB962C8B-B14F-4D97-AF65-F5344CB8AC3E}">
        <p14:creationId xmlns:p14="http://schemas.microsoft.com/office/powerpoint/2010/main" val="3307759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 El director o responsable de mantenimiento del explotador debe nombrar a un responsable de la gestión y supervisión de las actividades de la aeronavegabilidad continua.</a:t>
            </a: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r>
              <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rPr>
              <a:t>MAC 121.1125	Gestión de la aeronavegabilidad continuada</a:t>
            </a: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0" marR="0" lvl="0" indent="0" algn="just" defTabSz="457200" rtl="0" eaLnBrk="1" fontAlgn="auto" latinLnBrk="0" hangingPunct="1">
              <a:lnSpc>
                <a:spcPct val="115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srgbClr val="0000FF"/>
                </a:solidFill>
                <a:effectLst/>
                <a:uLnTx/>
                <a:uFillTx/>
                <a:latin typeface="Arial"/>
                <a:ea typeface="Calibri"/>
                <a:cs typeface="Times New Roman"/>
              </a:rPr>
              <a:t>(Ver párrafo 121.1125 (c) del LAR 121)</a:t>
            </a:r>
          </a:p>
          <a:p>
            <a:pPr marL="0" marR="0" lvl="0" indent="0" algn="just" defTabSz="457200" rtl="0" eaLnBrk="1" fontAlgn="auto" latinLnBrk="0" hangingPunct="1">
              <a:lnSpc>
                <a:spcPct val="115000"/>
              </a:lnSpc>
              <a:spcBef>
                <a:spcPts val="0"/>
              </a:spcBef>
              <a:spcAft>
                <a:spcPts val="0"/>
              </a:spcAft>
              <a:buClrTx/>
              <a:buSzTx/>
              <a:buFontTx/>
              <a:buNone/>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Considerando la importancia que tiene la aeronavegabilidad continua para el normal desarrollo de las operaciones del explotador, se hace imperativo que una persona asuma la responsabilidad del departamento de la de gestión de la aeronavegabilidad continua, y que mantenga informado al responsable de mantenimiento de cualquier situación que sea detectada y que afecte a las condiciones de aeronavegabilidad de las aeronaves. </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269875" marR="0" lvl="0" indent="0" algn="just" defTabSz="457200" rtl="0" eaLnBrk="1" fontAlgn="auto" latinLnBrk="0" hangingPunct="1">
              <a:lnSpc>
                <a:spcPct val="115000"/>
              </a:lnSpc>
              <a:spcBef>
                <a:spcPts val="600"/>
              </a:spcBef>
              <a:spcAft>
                <a:spcPts val="600"/>
              </a:spcAft>
              <a:buClrTx/>
              <a:buSzTx/>
              <a:buFontTx/>
              <a:buNone/>
              <a:tabLst/>
              <a:defRPr/>
            </a:pPr>
            <a:r>
              <a:rPr kumimoji="0" lang="es-PE" sz="1050" b="1" i="1" u="none" strike="noStrike" kern="1200" cap="none" spc="0" normalizeH="0" baseline="0" noProof="0" dirty="0" smtClean="0">
                <a:ln>
                  <a:noFill/>
                </a:ln>
                <a:solidFill>
                  <a:prstClr val="black"/>
                </a:solidFill>
                <a:effectLst/>
                <a:uLnTx/>
                <a:uFillTx/>
                <a:latin typeface="Arial"/>
                <a:ea typeface="Calibri"/>
                <a:cs typeface="Times New Roman"/>
              </a:rPr>
              <a:t>Nota</a:t>
            </a:r>
            <a:r>
              <a:rPr kumimoji="0" lang="es-PE" sz="1050" b="0" i="1" u="none" strike="noStrike" kern="1200" cap="none" spc="0" normalizeH="0" baseline="0" noProof="0" dirty="0" smtClean="0">
                <a:ln>
                  <a:noFill/>
                </a:ln>
                <a:solidFill>
                  <a:prstClr val="black"/>
                </a:solidFill>
                <a:effectLst/>
                <a:uLnTx/>
                <a:uFillTx/>
                <a:latin typeface="Arial"/>
                <a:ea typeface="Calibri"/>
                <a:cs typeface="Times New Roman"/>
              </a:rPr>
              <a:t>: Para los efectos de este requisito el responsable de mantenimiento puede tener el título de director de mantenimiento, gerente de mantenimiento, etc. dependerá del explotador el título que asigne a esa posición dentro de la organización del explotador.</a:t>
            </a:r>
          </a:p>
          <a:p>
            <a:pPr marL="269875" marR="0" lvl="0" indent="0" algn="just" defTabSz="457200" rtl="0" eaLnBrk="1" fontAlgn="auto" latinLnBrk="0" hangingPunct="1">
              <a:lnSpc>
                <a:spcPct val="115000"/>
              </a:lnSpc>
              <a:spcBef>
                <a:spcPts val="600"/>
              </a:spcBef>
              <a:spcAft>
                <a:spcPts val="600"/>
              </a:spcAft>
              <a:buClrTx/>
              <a:buSzTx/>
              <a:buFontTx/>
              <a:buNone/>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startAt="2"/>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Para los efectos de cumplimiento de este requisito la persona que se nombre como responsable de esta gestión necesita contar con ciertas competencias y cualificaciones relacionadas con la gestión de la aeronavegabilidad continua, tales como capacidad de análisis de información técnica, reglamentación aeronáutica, boletines de servicio, directrices de aeronavegabilidad; contar con capacidades para gestionar recursos, capacidades de liderazgo etc.  Se recomienda que dicha persona haya tenido experiencia en actividades de control de mantenimiento.</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startAt="2"/>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startAt="2"/>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Dependiendo de la dimensión y complejidad de las operaciones del explotador, las funciones de mantenimiento se pueden dividir bajo responsables de área individuales o combinados en la forma que permita lograr el objetivo final que es el control de la aeronavegabilidad continua de las aeronaves y permitir que estas vuelen en forma segura.</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startAt="2"/>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startAt="2"/>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Dependiendo del tamaño y dimensión de las operaciones del explotador el director o responsable de mantenimiento puede también ocupar el cargo de responsable del departamento de gestión de la aeronavegabilidad continua.</a:t>
            </a: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15</a:t>
            </a:fld>
            <a:endParaRPr lang="id-ID"/>
          </a:p>
        </p:txBody>
      </p:sp>
    </p:spTree>
    <p:extLst>
      <p:ext uri="{BB962C8B-B14F-4D97-AF65-F5344CB8AC3E}">
        <p14:creationId xmlns:p14="http://schemas.microsoft.com/office/powerpoint/2010/main" val="1204991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 El director o responsable de mantenimiento del explotador debe nombrar a un responsable de la gestión y supervisión de las actividades de la aeronavegabilidad continua.</a:t>
            </a: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r>
              <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rPr>
              <a:t>MAC 121.1125	Gestión de la aeronavegabilidad continuada</a:t>
            </a: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0" marR="0" lvl="0" indent="0" algn="just" defTabSz="457200" rtl="0" eaLnBrk="1" fontAlgn="auto" latinLnBrk="0" hangingPunct="1">
              <a:lnSpc>
                <a:spcPct val="115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srgbClr val="0000FF"/>
                </a:solidFill>
                <a:effectLst/>
                <a:uLnTx/>
                <a:uFillTx/>
                <a:latin typeface="Arial"/>
                <a:ea typeface="Calibri"/>
                <a:cs typeface="Times New Roman"/>
              </a:rPr>
              <a:t>(Ver párrafo 121.1125 (c) del LAR 121)</a:t>
            </a:r>
          </a:p>
          <a:p>
            <a:pPr marL="0" marR="0" lvl="0" indent="0" algn="just" defTabSz="457200" rtl="0" eaLnBrk="1" fontAlgn="auto" latinLnBrk="0" hangingPunct="1">
              <a:lnSpc>
                <a:spcPct val="115000"/>
              </a:lnSpc>
              <a:spcBef>
                <a:spcPts val="0"/>
              </a:spcBef>
              <a:spcAft>
                <a:spcPts val="0"/>
              </a:spcAft>
              <a:buClrTx/>
              <a:buSzTx/>
              <a:buFontTx/>
              <a:buNone/>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Considerando la importancia que tiene la aeronavegabilidad continua para el normal desarrollo de las operaciones del explotador, se hace imperativo que una persona asuma la responsabilidad del departamento de la de gestión de la aeronavegabilidad continua, y que mantenga informado al responsable de mantenimiento de cualquier situación que sea detectada y que afecte a las condiciones de aeronavegabilidad de las aeronaves. </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269875" marR="0" lvl="0" indent="0" algn="just" defTabSz="457200" rtl="0" eaLnBrk="1" fontAlgn="auto" latinLnBrk="0" hangingPunct="1">
              <a:lnSpc>
                <a:spcPct val="115000"/>
              </a:lnSpc>
              <a:spcBef>
                <a:spcPts val="600"/>
              </a:spcBef>
              <a:spcAft>
                <a:spcPts val="600"/>
              </a:spcAft>
              <a:buClrTx/>
              <a:buSzTx/>
              <a:buFontTx/>
              <a:buNone/>
              <a:tabLst/>
              <a:defRPr/>
            </a:pPr>
            <a:r>
              <a:rPr kumimoji="0" lang="es-PE" sz="1050" b="1" i="1" u="none" strike="noStrike" kern="1200" cap="none" spc="0" normalizeH="0" baseline="0" noProof="0" dirty="0" smtClean="0">
                <a:ln>
                  <a:noFill/>
                </a:ln>
                <a:solidFill>
                  <a:prstClr val="black"/>
                </a:solidFill>
                <a:effectLst/>
                <a:uLnTx/>
                <a:uFillTx/>
                <a:latin typeface="Arial"/>
                <a:ea typeface="Calibri"/>
                <a:cs typeface="Times New Roman"/>
              </a:rPr>
              <a:t>Nota</a:t>
            </a:r>
            <a:r>
              <a:rPr kumimoji="0" lang="es-PE" sz="1050" b="0" i="1" u="none" strike="noStrike" kern="1200" cap="none" spc="0" normalizeH="0" baseline="0" noProof="0" dirty="0" smtClean="0">
                <a:ln>
                  <a:noFill/>
                </a:ln>
                <a:solidFill>
                  <a:prstClr val="black"/>
                </a:solidFill>
                <a:effectLst/>
                <a:uLnTx/>
                <a:uFillTx/>
                <a:latin typeface="Arial"/>
                <a:ea typeface="Calibri"/>
                <a:cs typeface="Times New Roman"/>
              </a:rPr>
              <a:t>: Para los efectos de este requisito el responsable de mantenimiento puede tener el título de director de mantenimiento, gerente de mantenimiento, etc. dependerá del explotador el título que asigne a esa posición dentro de la organización del explotador.</a:t>
            </a:r>
          </a:p>
          <a:p>
            <a:pPr marL="269875" marR="0" lvl="0" indent="0" algn="just" defTabSz="457200" rtl="0" eaLnBrk="1" fontAlgn="auto" latinLnBrk="0" hangingPunct="1">
              <a:lnSpc>
                <a:spcPct val="115000"/>
              </a:lnSpc>
              <a:spcBef>
                <a:spcPts val="600"/>
              </a:spcBef>
              <a:spcAft>
                <a:spcPts val="600"/>
              </a:spcAft>
              <a:buClrTx/>
              <a:buSzTx/>
              <a:buFontTx/>
              <a:buNone/>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startAt="2"/>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Para los efectos de cumplimiento de este requisito la persona que se nombre como responsable de esta gestión necesita contar con ciertas competencias y cualificaciones relacionadas con la gestión de la aeronavegabilidad continua, tales como capacidad de análisis de información técnica, reglamentación aeronáutica, boletines de servicio, directrices de aeronavegabilidad; contar con capacidades para gestionar recursos, capacidades de liderazgo etc.  Se recomienda que dicha persona haya tenido experiencia en actividades de control de mantenimiento.</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startAt="2"/>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startAt="2"/>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Dependiendo de la dimensión y complejidad de las operaciones del explotador, las funciones de mantenimiento se pueden dividir bajo responsables de área individuales o combinados en la forma que permita lograr el objetivo final que es el control de la aeronavegabilidad continua de las aeronaves y permitir que estas vuelen en forma segura.</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startAt="2"/>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startAt="2"/>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Dependiendo del tamaño y dimensión de las operaciones del explotador el director o responsable de mantenimiento puede también ocupar el cargo de responsable del departamento de gestión de la aeronavegabilidad continua.</a:t>
            </a: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endParaRPr lang="es-PE" dirty="0" smtClean="0"/>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16</a:t>
            </a:fld>
            <a:endParaRPr lang="id-ID"/>
          </a:p>
        </p:txBody>
      </p:sp>
    </p:spTree>
    <p:extLst>
      <p:ext uri="{BB962C8B-B14F-4D97-AF65-F5344CB8AC3E}">
        <p14:creationId xmlns:p14="http://schemas.microsoft.com/office/powerpoint/2010/main" val="1947345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 El director o responsable de mantenimiento del explotador debe nombrar a un responsable de la gestión y supervisión de las actividades de la aeronavegabilidad continua.</a:t>
            </a: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r>
              <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rPr>
              <a:t>MAC 121.1125	Gestión de la aeronavegabilidad continuada</a:t>
            </a: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0" marR="0" lvl="0" indent="0" algn="just" defTabSz="457200" rtl="0" eaLnBrk="1" fontAlgn="auto" latinLnBrk="0" hangingPunct="1">
              <a:lnSpc>
                <a:spcPct val="115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srgbClr val="0000FF"/>
                </a:solidFill>
                <a:effectLst/>
                <a:uLnTx/>
                <a:uFillTx/>
                <a:latin typeface="Arial"/>
                <a:ea typeface="Calibri"/>
                <a:cs typeface="Times New Roman"/>
              </a:rPr>
              <a:t>(Ver párrafo 121.1125 (c) del LAR 121)</a:t>
            </a:r>
          </a:p>
          <a:p>
            <a:pPr marL="0" marR="0" lvl="0" indent="0" algn="just" defTabSz="457200" rtl="0" eaLnBrk="1" fontAlgn="auto" latinLnBrk="0" hangingPunct="1">
              <a:lnSpc>
                <a:spcPct val="115000"/>
              </a:lnSpc>
              <a:spcBef>
                <a:spcPts val="0"/>
              </a:spcBef>
              <a:spcAft>
                <a:spcPts val="0"/>
              </a:spcAft>
              <a:buClrTx/>
              <a:buSzTx/>
              <a:buFontTx/>
              <a:buNone/>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Considerando la importancia que tiene la aeronavegabilidad continua para el normal desarrollo de las operaciones del explotador, se hace imperativo que una persona asuma la responsabilidad del departamento de la de gestión de la aeronavegabilidad continua, y que mantenga informado al responsable de mantenimiento de cualquier situación que sea detectada y que afecte a las condiciones de aeronavegabilidad de las aeronaves. </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269875" marR="0" lvl="0" indent="0" algn="just" defTabSz="457200" rtl="0" eaLnBrk="1" fontAlgn="auto" latinLnBrk="0" hangingPunct="1">
              <a:lnSpc>
                <a:spcPct val="115000"/>
              </a:lnSpc>
              <a:spcBef>
                <a:spcPts val="600"/>
              </a:spcBef>
              <a:spcAft>
                <a:spcPts val="600"/>
              </a:spcAft>
              <a:buClrTx/>
              <a:buSzTx/>
              <a:buFontTx/>
              <a:buNone/>
              <a:tabLst/>
              <a:defRPr/>
            </a:pPr>
            <a:r>
              <a:rPr kumimoji="0" lang="es-PE" sz="1050" b="1" i="1" u="none" strike="noStrike" kern="1200" cap="none" spc="0" normalizeH="0" baseline="0" noProof="0" dirty="0" smtClean="0">
                <a:ln>
                  <a:noFill/>
                </a:ln>
                <a:solidFill>
                  <a:prstClr val="black"/>
                </a:solidFill>
                <a:effectLst/>
                <a:uLnTx/>
                <a:uFillTx/>
                <a:latin typeface="Arial"/>
                <a:ea typeface="Calibri"/>
                <a:cs typeface="Times New Roman"/>
              </a:rPr>
              <a:t>Nota</a:t>
            </a:r>
            <a:r>
              <a:rPr kumimoji="0" lang="es-PE" sz="1050" b="0" i="1" u="none" strike="noStrike" kern="1200" cap="none" spc="0" normalizeH="0" baseline="0" noProof="0" dirty="0" smtClean="0">
                <a:ln>
                  <a:noFill/>
                </a:ln>
                <a:solidFill>
                  <a:prstClr val="black"/>
                </a:solidFill>
                <a:effectLst/>
                <a:uLnTx/>
                <a:uFillTx/>
                <a:latin typeface="Arial"/>
                <a:ea typeface="Calibri"/>
                <a:cs typeface="Times New Roman"/>
              </a:rPr>
              <a:t>: Para los efectos de este requisito el responsable de mantenimiento puede tener el título de director de mantenimiento, gerente de mantenimiento, etc. dependerá del explotador el título que asigne a esa posición dentro de la organización del explotador.</a:t>
            </a:r>
          </a:p>
          <a:p>
            <a:pPr marL="269875" marR="0" lvl="0" indent="0" algn="just" defTabSz="457200" rtl="0" eaLnBrk="1" fontAlgn="auto" latinLnBrk="0" hangingPunct="1">
              <a:lnSpc>
                <a:spcPct val="115000"/>
              </a:lnSpc>
              <a:spcBef>
                <a:spcPts val="600"/>
              </a:spcBef>
              <a:spcAft>
                <a:spcPts val="600"/>
              </a:spcAft>
              <a:buClrTx/>
              <a:buSzTx/>
              <a:buFontTx/>
              <a:buNone/>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startAt="2"/>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Para los efectos de cumplimiento de este requisito la persona que se nombre como responsable de esta gestión necesita contar con ciertas competencias y cualificaciones relacionadas con la gestión de la aeronavegabilidad continua, tales como capacidad de análisis de información técnica, reglamentación aeronáutica, boletines de servicio, directrices de aeronavegabilidad; contar con capacidades para gestionar recursos, capacidades de liderazgo etc.  Se recomienda que dicha persona haya tenido experiencia en actividades de control de mantenimiento.</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startAt="2"/>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startAt="2"/>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Dependiendo de la dimensión y complejidad de las operaciones del explotador, las funciones de mantenimiento se pueden dividir bajo responsables de área individuales o combinados en la forma que permita lograr el objetivo final que es el control de la aeronavegabilidad continua de las aeronaves y permitir que estas vuelen en forma segura.</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startAt="2"/>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startAt="2"/>
              <a:tabLst/>
              <a:defRPr/>
            </a:pPr>
            <a:r>
              <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rPr>
              <a:t>Dependiendo del tamaño y dimensión de las operaciones del explotador el director o responsable de mantenimiento puede también ocupar el cargo de responsable del departamento de gestión de la aeronavegabilidad continua.</a:t>
            </a:r>
            <a:endParaRPr kumimoji="0" lang="es-PE" sz="1600" b="1" i="0" u="none" strike="noStrike" kern="1200" cap="none" spc="0" normalizeH="0" baseline="0" noProof="0" dirty="0" smtClean="0">
              <a:ln>
                <a:noFill/>
              </a:ln>
              <a:solidFill>
                <a:prstClr val="black"/>
              </a:solidFill>
              <a:effectLst/>
              <a:uLnTx/>
              <a:uFillTx/>
              <a:latin typeface="+mn-lt"/>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endParaRPr lang="es-PE" dirty="0" smtClean="0"/>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17</a:t>
            </a:fld>
            <a:endParaRPr lang="id-ID"/>
          </a:p>
        </p:txBody>
      </p:sp>
    </p:spTree>
    <p:extLst>
      <p:ext uri="{BB962C8B-B14F-4D97-AF65-F5344CB8AC3E}">
        <p14:creationId xmlns:p14="http://schemas.microsoft.com/office/powerpoint/2010/main" val="1216711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15000"/>
              </a:lnSpc>
              <a:spcBef>
                <a:spcPts val="1200"/>
              </a:spcBef>
              <a:spcAft>
                <a:spcPts val="0"/>
              </a:spcAft>
              <a:buClrTx/>
              <a:buSzTx/>
              <a:buFontTx/>
              <a:buNone/>
              <a:tabLst>
                <a:tab pos="1080135" algn="l"/>
              </a:tabLst>
              <a:defRPr/>
            </a:pPr>
            <a:r>
              <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rPr>
              <a:t>MEI 121.1125 	Gestión de la aeronavegabilidad continuada</a:t>
            </a: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0" marR="0" lvl="0" indent="0" algn="just" defTabSz="457200" rtl="0" eaLnBrk="1" fontAlgn="auto" latinLnBrk="0" hangingPunct="1">
              <a:lnSpc>
                <a:spcPct val="115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srgbClr val="0000FF"/>
                </a:solidFill>
                <a:effectLst/>
                <a:uLnTx/>
                <a:uFillTx/>
                <a:latin typeface="Arial"/>
                <a:ea typeface="Calibri"/>
                <a:cs typeface="Times New Roman"/>
              </a:rPr>
              <a:t>(Ver párrafo 121.1125 (d) del LAR 121)</a:t>
            </a:r>
          </a:p>
          <a:p>
            <a:pPr marL="0" marR="0" lvl="0" indent="0" algn="just" defTabSz="457200" rtl="0" eaLnBrk="1" fontAlgn="auto" latinLnBrk="0" hangingPunct="1">
              <a:lnSpc>
                <a:spcPct val="115000"/>
              </a:lnSpc>
              <a:spcBef>
                <a:spcPts val="0"/>
              </a:spcBef>
              <a:spcAft>
                <a:spcPts val="0"/>
              </a:spcAft>
              <a:buClrTx/>
              <a:buSzTx/>
              <a:buFontTx/>
              <a:buNone/>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0" marR="0" lvl="0" indent="0" algn="just" defTabSz="457200" rtl="0" eaLnBrk="1" fontAlgn="auto" latinLnBrk="0" hangingPunct="1">
              <a:lnSpc>
                <a:spcPct val="115000"/>
              </a:lnSpc>
              <a:spcBef>
                <a:spcPts val="600"/>
              </a:spcBef>
              <a:spcAft>
                <a:spcPts val="60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Suficiente personal y calificaciones necesarias va a depender de las tareas a realizar y de la dimensión y complejidad de la operación (cantidad de aeronaves y tipos de aeronaves, complejidad de las aeronaves y su antigüedad), cantidad y ubicaciones de las instalaciones de mantenimiento y la cantidad y complejidad de la contratación de mantenimiento.  En consecuencia, la cantidad de personas que se necesita, y sus calificaciones, puede diferir mucho entre un explotador y otro y no es factible una fórmula simple que cubra toda la variedad de posibilidades.  Sin embargo el explotador debe velar por que las tareas de gestión de aeronavegabilidad se cumplan en forma satisfactoria.</a:t>
            </a: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0" marR="0" lvl="0" indent="0" algn="just" defTabSz="457200" rtl="0" eaLnBrk="1" fontAlgn="auto" latinLnBrk="0" hangingPunct="1">
              <a:lnSpc>
                <a:spcPct val="115000"/>
              </a:lnSpc>
              <a:spcBef>
                <a:spcPts val="120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rPr>
              <a:t>MAC 121.1125	Gestión de la aeronavegabilidad continuada</a:t>
            </a: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0" marR="0" lvl="0" indent="0" algn="just" defTabSz="457200" rtl="0" eaLnBrk="1" fontAlgn="auto" latinLnBrk="0" hangingPunct="1">
              <a:lnSpc>
                <a:spcPct val="115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srgbClr val="0000FF"/>
                </a:solidFill>
                <a:effectLst/>
                <a:uLnTx/>
                <a:uFillTx/>
                <a:latin typeface="Arial"/>
                <a:ea typeface="Calibri"/>
                <a:cs typeface="Times New Roman"/>
              </a:rPr>
              <a:t>(Ver párrafo 121.1125 (d) del LAR 121)</a:t>
            </a:r>
          </a:p>
          <a:p>
            <a:pPr marL="0" marR="0" lvl="0" indent="0" algn="just" defTabSz="457200" rtl="0" eaLnBrk="1" fontAlgn="auto" latinLnBrk="0" hangingPunct="1">
              <a:lnSpc>
                <a:spcPct val="115000"/>
              </a:lnSpc>
              <a:spcBef>
                <a:spcPts val="0"/>
              </a:spcBef>
              <a:spcAft>
                <a:spcPts val="0"/>
              </a:spcAft>
              <a:buClrTx/>
              <a:buSzTx/>
              <a:buFontTx/>
              <a:buNone/>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Para estos efectos se considerará </a:t>
            </a:r>
            <a:r>
              <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rPr>
              <a:t>suficiente personal cuando se pueda cumplir con las responsabilidades establecidas en 121.1110 </a:t>
            </a: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oportunamente para todas las aeronaves, de manera que los </a:t>
            </a:r>
            <a:r>
              <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rPr>
              <a:t>registros se mantengan al día</a:t>
            </a: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Se estima que para mantener en forma eficiente el cumplimiento de los requisitos de responsabilidad del explotador, es una buena práctica contar con </a:t>
            </a:r>
            <a:r>
              <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rPr>
              <a:t>personal que pueda realizar las diferentes actividades </a:t>
            </a: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asignadas al área de gestión de la aeronavegabilidad, como por ejemplo: personas para el análisis de la documentación, otros que pueda digitar los registros, otros para realizar la programación y así para cada una de las actividades que son inherentes a mantener la aeronavegabilidad continua, dependiendo de la de la dimensión y complejidad de las operaciones del explotador.</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El explotador debe considerar, dependiendo de la dimensión y complejidad de las operaciones, contar con un representante del explotador en la OMA que realice el mantenimiento, con el propósito de tener un grado de control sobre el mantenimiento que se ejecuta.</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El explotador debe: </a:t>
            </a: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800100" marR="0" lvl="1" indent="-342900" algn="just" defTabSz="457200" rtl="0" eaLnBrk="1" fontAlgn="auto" latinLnBrk="0" hangingPunct="1">
              <a:lnSpc>
                <a:spcPct val="100000"/>
              </a:lnSpc>
              <a:spcBef>
                <a:spcPts val="600"/>
              </a:spcBef>
              <a:spcAft>
                <a:spcPts val="600"/>
              </a:spcAft>
              <a:buClr>
                <a:srgbClr val="000000"/>
              </a:buClr>
              <a:buSzPts val="1000"/>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hacer un análisis de las tareas a realizar,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600"/>
              </a:spcBef>
              <a:spcAft>
                <a:spcPts val="600"/>
              </a:spcAft>
              <a:buClr>
                <a:srgbClr val="000000"/>
              </a:buClr>
              <a:buSzPts val="1000"/>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la manera en la que se propone dividir o combinar estas tareas, e</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600"/>
              </a:spcBef>
              <a:spcAft>
                <a:spcPts val="600"/>
              </a:spcAft>
              <a:buClr>
                <a:srgbClr val="000000"/>
              </a:buClr>
              <a:buSzPts val="1000"/>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indicar cómo piensa asignar responsabilidades y establecer la cantidad de hombre/hora y las calificaciones necesarias para desempeñar las tareas.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270510" marR="0" lvl="0" indent="0" algn="just" defTabSz="457200" rtl="0" eaLnBrk="1" fontAlgn="auto" latinLnBrk="0" hangingPunct="1">
              <a:lnSpc>
                <a:spcPct val="115000"/>
              </a:lnSpc>
              <a:spcBef>
                <a:spcPts val="600"/>
              </a:spcBef>
              <a:spcAft>
                <a:spcPts val="60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endParaRPr>
          </a:p>
          <a:p>
            <a:pPr marL="270510" marR="0" lvl="0" indent="0" algn="just" defTabSz="457200" rtl="0" eaLnBrk="1" fontAlgn="auto" latinLnBrk="0" hangingPunct="1">
              <a:lnSpc>
                <a:spcPct val="115000"/>
              </a:lnSpc>
              <a:spcBef>
                <a:spcPts val="600"/>
              </a:spcBef>
              <a:spcAft>
                <a:spcPts val="60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Este análisis debe ser actualizado cuando hay cambios significativos en los aspectos relacionados con la cantidad de personas que se necesitan y sus calificaciones.</a:t>
            </a: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18</a:t>
            </a:fld>
            <a:endParaRPr lang="id-ID"/>
          </a:p>
        </p:txBody>
      </p:sp>
    </p:spTree>
    <p:extLst>
      <p:ext uri="{BB962C8B-B14F-4D97-AF65-F5344CB8AC3E}">
        <p14:creationId xmlns:p14="http://schemas.microsoft.com/office/powerpoint/2010/main" val="3619978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just" defTabSz="457200" rtl="0" eaLnBrk="1" fontAlgn="auto" latinLnBrk="0" hangingPunct="1">
              <a:lnSpc>
                <a:spcPct val="115000"/>
              </a:lnSpc>
              <a:spcBef>
                <a:spcPts val="1200"/>
              </a:spcBef>
              <a:spcAft>
                <a:spcPts val="0"/>
              </a:spcAft>
              <a:buClrTx/>
              <a:buSzTx/>
              <a:buFont typeface="+mj-lt"/>
              <a:buAutoNum type="alphaLcParenR" startAt="5"/>
              <a:tabLst>
                <a:tab pos="1080135"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El responsable de la gestión de la aeronavegabilidad continua del explotador debe definir y controlar la competencia de su personal.</a:t>
            </a:r>
          </a:p>
          <a:p>
            <a:pPr marL="228600" marR="0" lvl="0" indent="-228600" algn="just" defTabSz="457200" rtl="0" eaLnBrk="1" fontAlgn="auto" latinLnBrk="0" hangingPunct="1">
              <a:lnSpc>
                <a:spcPct val="115000"/>
              </a:lnSpc>
              <a:spcBef>
                <a:spcPts val="1200"/>
              </a:spcBef>
              <a:spcAft>
                <a:spcPts val="0"/>
              </a:spcAft>
              <a:buClrTx/>
              <a:buSzTx/>
              <a:buFont typeface="+mj-lt"/>
              <a:buAutoNum type="alphaLcParenR" startAt="5"/>
              <a:tabLst>
                <a:tab pos="1080135" algn="l"/>
              </a:tabLst>
              <a:defRPr/>
            </a:pPr>
            <a:endPar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r>
              <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rPr>
              <a:t>MEI 121.1125	Gestión de la aeronavegabilidad continuada</a:t>
            </a: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(Ver párrafo 121.1125 (e) del LAR 121) </a:t>
            </a: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endParaRPr>
          </a:p>
          <a:p>
            <a:pPr marL="228600" marR="0" lvl="0" indent="-228600" algn="just" defTabSz="457200" rtl="0" eaLnBrk="1" fontAlgn="auto" latinLnBrk="0" hangingPunct="1">
              <a:lnSpc>
                <a:spcPct val="115000"/>
              </a:lnSpc>
              <a:spcBef>
                <a:spcPts val="1200"/>
              </a:spcBef>
              <a:spcAft>
                <a:spcPts val="0"/>
              </a:spcAft>
              <a:buClrTx/>
              <a:buSzTx/>
              <a:buFontTx/>
              <a:buAutoNum type="alphaLcPeriod"/>
              <a:tabLst>
                <a:tab pos="1080135"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Competencias:</a:t>
            </a:r>
          </a:p>
          <a:p>
            <a:pPr marL="228600" marR="0" lvl="0" indent="-228600" algn="just" defTabSz="457200" rtl="0" eaLnBrk="1" fontAlgn="auto" latinLnBrk="0" hangingPunct="1">
              <a:lnSpc>
                <a:spcPct val="115000"/>
              </a:lnSpc>
              <a:spcBef>
                <a:spcPts val="1200"/>
              </a:spcBef>
              <a:spcAft>
                <a:spcPts val="0"/>
              </a:spcAft>
              <a:buClrTx/>
              <a:buSzTx/>
              <a:buFontTx/>
              <a:buAutoNum type="alphaLcPeriod"/>
              <a:tabLst>
                <a:tab pos="1080135" algn="l"/>
              </a:tabLst>
              <a:defRPr/>
            </a:pPr>
            <a:endPar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endParaRPr>
          </a:p>
          <a:p>
            <a:pPr marL="683895" marR="0" lvl="1" indent="-226695" algn="just" defTabSz="457200" rtl="0" eaLnBrk="1" fontAlgn="auto" latinLnBrk="0" hangingPunct="1">
              <a:lnSpc>
                <a:spcPct val="115000"/>
              </a:lnSpc>
              <a:spcBef>
                <a:spcPts val="1200"/>
              </a:spcBef>
              <a:spcAft>
                <a:spcPts val="0"/>
              </a:spcAft>
              <a:buClrTx/>
              <a:buSzTx/>
              <a:buFontTx/>
              <a:buNone/>
              <a:tabLst>
                <a:tab pos="1080135"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1.	son características permanentes de la persona;</a:t>
            </a:r>
          </a:p>
          <a:p>
            <a:pPr marL="683895" marR="0" lvl="1" indent="-226695" algn="just" defTabSz="457200" rtl="0" eaLnBrk="1" fontAlgn="auto" latinLnBrk="0" hangingPunct="1">
              <a:lnSpc>
                <a:spcPct val="115000"/>
              </a:lnSpc>
              <a:spcBef>
                <a:spcPts val="1200"/>
              </a:spcBef>
              <a:spcAft>
                <a:spcPts val="0"/>
              </a:spcAft>
              <a:buClrTx/>
              <a:buSzTx/>
              <a:buFontTx/>
              <a:buNone/>
              <a:tabLst>
                <a:tab pos="1080135"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2.	se ponen de manifiesto cuando se ejecuta una tarea o se realiza un trabajo;</a:t>
            </a:r>
          </a:p>
          <a:p>
            <a:pPr marL="683895" marR="0" lvl="1" indent="-226695" algn="just" defTabSz="457200" rtl="0" eaLnBrk="1" fontAlgn="auto" latinLnBrk="0" hangingPunct="1">
              <a:lnSpc>
                <a:spcPct val="115000"/>
              </a:lnSpc>
              <a:spcBef>
                <a:spcPts val="1200"/>
              </a:spcBef>
              <a:spcAft>
                <a:spcPts val="0"/>
              </a:spcAft>
              <a:buClrTx/>
              <a:buSzTx/>
              <a:buFontTx/>
              <a:buNone/>
              <a:tabLst>
                <a:tab pos="1080135"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3.	están relacionadas con la ejecución exitosa en una actividad, sea laboral o de otra índole;</a:t>
            </a:r>
          </a:p>
          <a:p>
            <a:pPr marL="683895" marR="0" lvl="1" indent="-226695" algn="just" defTabSz="457200" rtl="0" eaLnBrk="1" fontAlgn="auto" latinLnBrk="0" hangingPunct="1">
              <a:lnSpc>
                <a:spcPct val="115000"/>
              </a:lnSpc>
              <a:spcBef>
                <a:spcPts val="1200"/>
              </a:spcBef>
              <a:spcAft>
                <a:spcPts val="0"/>
              </a:spcAft>
              <a:buClrTx/>
              <a:buSzTx/>
              <a:buFontTx/>
              <a:buNone/>
              <a:tabLst>
                <a:tab pos="1080135"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4.	tienen una relación causal con el rendimiento laboral, es decir, no están solamente asociadas con el éxito, sino que se asume que realmente lo causan; y</a:t>
            </a:r>
          </a:p>
          <a:p>
            <a:pPr marL="685800" marR="0" lvl="1" indent="-228600" algn="just" defTabSz="457200" rtl="0" eaLnBrk="1" fontAlgn="auto" latinLnBrk="0" hangingPunct="1">
              <a:lnSpc>
                <a:spcPct val="115000"/>
              </a:lnSpc>
              <a:spcBef>
                <a:spcPts val="1200"/>
              </a:spcBef>
              <a:spcAft>
                <a:spcPts val="0"/>
              </a:spcAft>
              <a:buClrTx/>
              <a:buSzTx/>
              <a:buFontTx/>
              <a:buAutoNum type="arabicPeriod" startAt="5"/>
              <a:tabLst>
                <a:tab pos="1080135"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pueden ser generalizables a más de una actividad.</a:t>
            </a:r>
          </a:p>
          <a:p>
            <a:pPr marL="685800" marR="0" lvl="1" indent="-228600" algn="just" defTabSz="457200" rtl="0" eaLnBrk="1" fontAlgn="auto" latinLnBrk="0" hangingPunct="1">
              <a:lnSpc>
                <a:spcPct val="115000"/>
              </a:lnSpc>
              <a:spcBef>
                <a:spcPts val="1200"/>
              </a:spcBef>
              <a:spcAft>
                <a:spcPts val="0"/>
              </a:spcAft>
              <a:buClrTx/>
              <a:buSzTx/>
              <a:buFontTx/>
              <a:buAutoNum type="arabicPeriod" startAt="5"/>
              <a:tabLst>
                <a:tab pos="1080135" algn="l"/>
              </a:tabLst>
              <a:defRPr/>
            </a:pPr>
            <a:endPar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b.	Una competencia es lo que hace que la persona sea “capaz” para realizar un trabajo o una actividad y sea exitoso en la misma, lo que puede significar la conjunción de conocimientos, habilidades, disposiciones y conductas específicas.  Si falla alguno de estos aspectos, y el mismo se requiere para lograr algo, ya no se es "competente".</a:t>
            </a: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0" marR="0" lvl="0" indent="0" algn="just" defTabSz="457200" rtl="0" eaLnBrk="1" fontAlgn="auto" latinLnBrk="0" hangingPunct="1">
              <a:lnSpc>
                <a:spcPct val="115000"/>
              </a:lnSpc>
              <a:spcBef>
                <a:spcPts val="1200"/>
              </a:spcBef>
              <a:spcAft>
                <a:spcPts val="0"/>
              </a:spcAft>
              <a:buClrTx/>
              <a:buSzTx/>
              <a:buFontTx/>
              <a:buNone/>
              <a:tabLst>
                <a:tab pos="1080135" algn="l"/>
              </a:tabLst>
              <a:defRPr/>
            </a:pPr>
            <a:r>
              <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rPr>
              <a:t>MAC 121.1125  	Gestión de la aeronavegabilidad continuada</a:t>
            </a: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0" marR="0" lvl="0" indent="0" algn="just" defTabSz="457200" rtl="0" eaLnBrk="1" fontAlgn="auto" latinLnBrk="0" hangingPunct="1">
              <a:lnSpc>
                <a:spcPct val="115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srgbClr val="0000FF"/>
                </a:solidFill>
                <a:effectLst/>
                <a:uLnTx/>
                <a:uFillTx/>
                <a:latin typeface="Arial"/>
                <a:ea typeface="Calibri"/>
                <a:cs typeface="Times New Roman"/>
              </a:rPr>
              <a:t>(Ver párrafo 121.1125 (e) del LAR 121)</a:t>
            </a:r>
          </a:p>
          <a:p>
            <a:pPr marL="0" marR="0" lvl="0" indent="0" algn="just" defTabSz="457200" rtl="0" eaLnBrk="1" fontAlgn="auto" latinLnBrk="0" hangingPunct="1">
              <a:lnSpc>
                <a:spcPct val="115000"/>
              </a:lnSpc>
              <a:spcBef>
                <a:spcPts val="0"/>
              </a:spcBef>
              <a:spcAft>
                <a:spcPts val="0"/>
              </a:spcAft>
              <a:buClrTx/>
              <a:buSzTx/>
              <a:buFontTx/>
              <a:buNone/>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La responsabilidad de definir y controlar la competencia del personal que desempeñará sus funciones en el departamento de gestión de la aeronavegabilidad continua, recae directamente en el responsable de dicho departamento y deberá considerar las habilidades, el conocimiento, la aptitud y la experiencia que dicho personal posea en la ejecución de cada una de las tareas que dicho departamento debe cumplir. </a:t>
            </a: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Es deseable que posean un conocimiento del ámbito aeronáutico, sin que ello sea estrictamente necesario ni imprescindible.</a:t>
            </a: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Es también responsabilidad del responsable de departamento de gestión de la aeronavegabilidad continua controlar que su personal mantenga la competencia requerida o alcance otras competencias que sea necesario implementar a futuro, para el desarrollo eficiente de las tareas dicho departamento.</a:t>
            </a: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El personal que se desempeñe en esta área debe conocer en detalle los procedimientos establecidos en el manual de control de mantenimiento de la empresa.</a:t>
            </a: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19</a:t>
            </a:fld>
            <a:endParaRPr lang="id-ID"/>
          </a:p>
        </p:txBody>
      </p:sp>
    </p:spTree>
    <p:extLst>
      <p:ext uri="{BB962C8B-B14F-4D97-AF65-F5344CB8AC3E}">
        <p14:creationId xmlns:p14="http://schemas.microsoft.com/office/powerpoint/2010/main" val="3238678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just" defTabSz="457200" rtl="0" eaLnBrk="1" fontAlgn="auto" latinLnBrk="0" hangingPunct="1">
              <a:lnSpc>
                <a:spcPct val="100000"/>
              </a:lnSpc>
              <a:spcBef>
                <a:spcPts val="0"/>
              </a:spcBef>
              <a:spcAft>
                <a:spcPts val="0"/>
              </a:spcAft>
              <a:buClrTx/>
              <a:buSzTx/>
              <a:buFont typeface="Wingdings" panose="05000000000000000000" pitchFamily="2" charset="2"/>
              <a:buAutoNum type="alphaLcParenBoth" startAt="6"/>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explotador a través de su departamento de gestión de la aeronavegabilidad continua debe:</a:t>
            </a:r>
          </a:p>
          <a:p>
            <a:pPr marL="228600" marR="0" lvl="0" indent="-228600" algn="just" defTabSz="457200" rtl="0" eaLnBrk="1" fontAlgn="auto" latinLnBrk="0" hangingPunct="1">
              <a:lnSpc>
                <a:spcPct val="100000"/>
              </a:lnSpc>
              <a:spcBef>
                <a:spcPts val="0"/>
              </a:spcBef>
              <a:spcAft>
                <a:spcPts val="0"/>
              </a:spcAft>
              <a:buClrTx/>
              <a:buSzTx/>
              <a:buFontTx/>
              <a:buAutoNum type="alphaLcParenBoth" startAt="6"/>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l" defTabSz="457200" rtl="0" eaLnBrk="1" fontAlgn="auto" latinLnBrk="0" hangingPunct="1">
              <a:lnSpc>
                <a:spcPct val="100000"/>
              </a:lnSpc>
              <a:spcBef>
                <a:spcPts val="0"/>
              </a:spcBef>
              <a:spcAft>
                <a:spcPts val="0"/>
              </a:spcAft>
              <a:buClrTx/>
              <a:buSzTx/>
              <a:buFontTx/>
              <a:buAutoNum type="arabicParenBoth"/>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definir y supervisar la efectividad de un programa de mantenimiento para cada aeronave;</a:t>
            </a: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rPr>
              <a:t>MAC 121.1125  	Gestión de la aeronavegabilidad continuada</a:t>
            </a: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srgbClr val="0000FF"/>
                </a:solidFill>
                <a:effectLst/>
                <a:uLnTx/>
                <a:uFillTx/>
                <a:latin typeface="Arial"/>
                <a:ea typeface="Calibri"/>
                <a:cs typeface="Times New Roman"/>
              </a:rPr>
              <a:t>(Ver párrafo 121.1125 (f) (1) del LAR 121)</a:t>
            </a:r>
          </a:p>
          <a:p>
            <a:pPr marL="0" marR="0" lvl="0" indent="0" algn="l" defTabSz="457200" rtl="0" eaLnBrk="1" fontAlgn="auto" latinLnBrk="0" hangingPunct="1">
              <a:lnSpc>
                <a:spcPct val="115000"/>
              </a:lnSpc>
              <a:spcBef>
                <a:spcPts val="0"/>
              </a:spcBef>
              <a:spcAft>
                <a:spcPts val="0"/>
              </a:spcAft>
              <a:buClrTx/>
              <a:buSzTx/>
              <a:buFontTx/>
              <a:buNone/>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0" marR="0" lvl="0" indent="0" algn="just" defTabSz="457200" rtl="0" eaLnBrk="1" fontAlgn="auto" latinLnBrk="0" hangingPunct="1">
              <a:lnSpc>
                <a:spcPct val="115000"/>
              </a:lnSpc>
              <a:spcBef>
                <a:spcPts val="600"/>
              </a:spcBef>
              <a:spcAft>
                <a:spcPts val="60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El explotador debe tener un sistema para analizar la efectividad del programa de mantenimiento, con respecto a los repuestos, defectos establecidos, malos funcionamientos y daños, y para revisar el programa de mantenimiento a consecuencia de lo mencionado.</a:t>
            </a: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21</a:t>
            </a:fld>
            <a:endParaRPr lang="id-ID"/>
          </a:p>
        </p:txBody>
      </p:sp>
    </p:spTree>
    <p:extLst>
      <p:ext uri="{BB962C8B-B14F-4D97-AF65-F5344CB8AC3E}">
        <p14:creationId xmlns:p14="http://schemas.microsoft.com/office/powerpoint/2010/main" val="4212301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just" defTabSz="457200" rtl="0" eaLnBrk="1" fontAlgn="auto" latinLnBrk="0" hangingPunct="1">
              <a:lnSpc>
                <a:spcPct val="100000"/>
              </a:lnSpc>
              <a:spcBef>
                <a:spcPts val="0"/>
              </a:spcBef>
              <a:spcAft>
                <a:spcPts val="0"/>
              </a:spcAft>
              <a:buClrTx/>
              <a:buSzTx/>
              <a:buFont typeface="Wingdings" panose="05000000000000000000" pitchFamily="2" charset="2"/>
              <a:buAutoNum type="alphaLcParenBoth" startAt="6"/>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explotador a través de su departamento de gestión de la aeronavegabilidad continua debe:</a:t>
            </a:r>
          </a:p>
          <a:p>
            <a:pPr marL="228600" marR="0" lvl="0" indent="-228600" algn="just" defTabSz="457200" rtl="0" eaLnBrk="1" fontAlgn="auto" latinLnBrk="0" hangingPunct="1">
              <a:lnSpc>
                <a:spcPct val="100000"/>
              </a:lnSpc>
              <a:spcBef>
                <a:spcPts val="0"/>
              </a:spcBef>
              <a:spcAft>
                <a:spcPts val="0"/>
              </a:spcAft>
              <a:buClrTx/>
              <a:buSzTx/>
              <a:buFontTx/>
              <a:buAutoNum type="alphaLcParenBoth" startAt="6"/>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arenBoth" startAt="2"/>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garantizar que las modificaciones y reparaciones mayores sean realizadas de acuerdo a los datos aprobados por el Estado de matrícula;</a:t>
            </a: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rPr>
              <a:t>MAC 121.1125  	Gestión de la aeronavegabilidad continuada</a:t>
            </a: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srgbClr val="0000FF"/>
                </a:solidFill>
                <a:effectLst/>
                <a:uLnTx/>
                <a:uFillTx/>
                <a:latin typeface="Arial"/>
                <a:ea typeface="Calibri"/>
                <a:cs typeface="Times New Roman"/>
              </a:rPr>
              <a:t>(Ver párrafo 121.1125 (f) (2) del LAR 121)</a:t>
            </a:r>
          </a:p>
          <a:p>
            <a:pPr marL="0" marR="0" lvl="0" indent="0" algn="l" defTabSz="457200" rtl="0" eaLnBrk="1" fontAlgn="auto" latinLnBrk="0" hangingPunct="1">
              <a:lnSpc>
                <a:spcPct val="115000"/>
              </a:lnSpc>
              <a:spcBef>
                <a:spcPts val="0"/>
              </a:spcBef>
              <a:spcAft>
                <a:spcPts val="0"/>
              </a:spcAft>
              <a:buClrTx/>
              <a:buSzTx/>
              <a:buFontTx/>
              <a:buNone/>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0" marR="0" lvl="0" indent="0" algn="l" defTabSz="457200" rtl="0" eaLnBrk="1" fontAlgn="auto" latinLnBrk="0" hangingPunct="1">
              <a:lnSpc>
                <a:spcPct val="115000"/>
              </a:lnSpc>
              <a:spcBef>
                <a:spcPts val="600"/>
              </a:spcBef>
              <a:spcAft>
                <a:spcPts val="60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Las modificaciones o reparaciones deben ser realizadas utilizando:</a:t>
            </a: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l" defTabSz="457200" rtl="0" eaLnBrk="1" fontAlgn="auto" latinLnBrk="0" hangingPunct="1">
              <a:lnSpc>
                <a:spcPct val="100000"/>
              </a:lnSpc>
              <a:spcBef>
                <a:spcPts val="600"/>
              </a:spcBef>
              <a:spcAft>
                <a:spcPts val="600"/>
              </a:spcAft>
              <a:buClr>
                <a:srgbClr val="000000"/>
              </a:buClr>
              <a:buSzPts val="1000"/>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datos aprobados por la AAC del estado de matrícula; o</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l" defTabSz="457200" rtl="0" eaLnBrk="1" fontAlgn="auto" latinLnBrk="0" hangingPunct="1">
              <a:lnSpc>
                <a:spcPct val="100000"/>
              </a:lnSpc>
              <a:spcBef>
                <a:spcPts val="600"/>
              </a:spcBef>
              <a:spcAft>
                <a:spcPts val="600"/>
              </a:spcAft>
              <a:buClr>
                <a:srgbClr val="000000"/>
              </a:buClr>
              <a:buSzPts val="1000"/>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datos aprobados por la organización de diseño; o</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l" defTabSz="457200" rtl="0" eaLnBrk="1" fontAlgn="auto" latinLnBrk="0" hangingPunct="1">
              <a:lnSpc>
                <a:spcPct val="100000"/>
              </a:lnSpc>
              <a:spcBef>
                <a:spcPts val="600"/>
              </a:spcBef>
              <a:spcAft>
                <a:spcPts val="600"/>
              </a:spcAft>
              <a:buClr>
                <a:srgbClr val="000000"/>
              </a:buClr>
              <a:buSzPts val="1000"/>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datos contenidos en las especificaciones de certificación referenciadas en el LAR 21, Capítulo N.</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22</a:t>
            </a:fld>
            <a:endParaRPr lang="id-ID"/>
          </a:p>
        </p:txBody>
      </p:sp>
    </p:spTree>
    <p:extLst>
      <p:ext uri="{BB962C8B-B14F-4D97-AF65-F5344CB8AC3E}">
        <p14:creationId xmlns:p14="http://schemas.microsoft.com/office/powerpoint/2010/main" val="2973480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457200" rtl="0" eaLnBrk="1" fontAlgn="auto" latinLnBrk="0" hangingPunct="1">
              <a:lnSpc>
                <a:spcPct val="100000"/>
              </a:lnSpc>
              <a:spcBef>
                <a:spcPts val="0"/>
              </a:spcBef>
              <a:spcAft>
                <a:spcPts val="0"/>
              </a:spcAft>
              <a:buClrTx/>
              <a:buSzTx/>
              <a:buFontTx/>
              <a:buAutoNum type="arabicPeriod" startAt="3"/>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Generalidades.</a:t>
            </a:r>
          </a:p>
          <a:p>
            <a:pPr marL="228600" marR="0" lvl="0" indent="-228600" algn="l" defTabSz="457200" rtl="0" eaLnBrk="1" fontAlgn="auto" latinLnBrk="0" hangingPunct="1">
              <a:lnSpc>
                <a:spcPct val="100000"/>
              </a:lnSpc>
              <a:spcBef>
                <a:spcPts val="0"/>
              </a:spcBef>
              <a:spcAft>
                <a:spcPts val="0"/>
              </a:spcAft>
              <a:buClrTx/>
              <a:buSzTx/>
              <a:buFontTx/>
              <a:buAutoNum type="arabicPeriod" startAt="3"/>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3.1	El departamento de gestión de aeronavegabilidad continua del solicitante de un AOC es el área cuya función y responsabilidad principal es la de mantener la condición de la aeronavegabilidad de las aeronaves que opera, de acuerdo a lo establecido en la Sección LAR 121.1110 o 135.1410, según corresponda.</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3.2	El departamento de gestión de la aeronavegabilidad continua debe estar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instalado y conformado por personal competente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que conozca a fondo el tipo de operación que realizará el solicitante de un AOC. Es así, que el directivo responsable deberá nombrar al responsable de esta área de acuerdo a lo establecido en la LAR 119.330, así como establecer y controlar la competencia del personal de la misma.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4</a:t>
            </a:fld>
            <a:endParaRPr lang="id-ID"/>
          </a:p>
        </p:txBody>
      </p:sp>
    </p:spTree>
    <p:extLst>
      <p:ext uri="{BB962C8B-B14F-4D97-AF65-F5344CB8AC3E}">
        <p14:creationId xmlns:p14="http://schemas.microsoft.com/office/powerpoint/2010/main" val="3245690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just" defTabSz="457200" rtl="0" eaLnBrk="1" fontAlgn="auto" latinLnBrk="0" hangingPunct="1">
              <a:lnSpc>
                <a:spcPct val="100000"/>
              </a:lnSpc>
              <a:spcBef>
                <a:spcPts val="0"/>
              </a:spcBef>
              <a:spcAft>
                <a:spcPts val="0"/>
              </a:spcAft>
              <a:buClrTx/>
              <a:buSzTx/>
              <a:buFont typeface="Wingdings" panose="05000000000000000000" pitchFamily="2" charset="2"/>
              <a:buAutoNum type="alphaLcParenBoth" startAt="6"/>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explotador a través de su departamento de gestión de la aeronavegabilidad continua debe:</a:t>
            </a:r>
          </a:p>
          <a:p>
            <a:pPr marL="228600" marR="0" lvl="0" indent="-228600" algn="just" defTabSz="457200" rtl="0" eaLnBrk="1" fontAlgn="auto" latinLnBrk="0" hangingPunct="1">
              <a:lnSpc>
                <a:spcPct val="100000"/>
              </a:lnSpc>
              <a:spcBef>
                <a:spcPts val="0"/>
              </a:spcBef>
              <a:spcAft>
                <a:spcPts val="0"/>
              </a:spcAft>
              <a:buClrTx/>
              <a:buSzTx/>
              <a:buFontTx/>
              <a:buAutoNum type="alphaLcParenBoth" startAt="6"/>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arenBoth" startAt="3"/>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garantizar que todo el mantenimiento sea llevado a cabo de acuerdo con el programa de mantenimiento aprobado;</a:t>
            </a: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rPr>
              <a:t>MAC 121.1125  	Gestión de la aeronavegabilidad continuada</a:t>
            </a: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srgbClr val="0000FF"/>
                </a:solidFill>
                <a:effectLst/>
                <a:uLnTx/>
                <a:uFillTx/>
                <a:latin typeface="Arial"/>
                <a:ea typeface="Calibri"/>
                <a:cs typeface="Times New Roman"/>
              </a:rPr>
              <a:t>(Ver párrafo 121.1125 (f) (3) del LAR 121)</a:t>
            </a:r>
          </a:p>
          <a:p>
            <a:pPr marL="0" marR="0" lvl="0" indent="0" algn="l" defTabSz="457200" rtl="0" eaLnBrk="1" fontAlgn="auto" latinLnBrk="0" hangingPunct="1">
              <a:lnSpc>
                <a:spcPct val="115000"/>
              </a:lnSpc>
              <a:spcBef>
                <a:spcPts val="0"/>
              </a:spcBef>
              <a:spcAft>
                <a:spcPts val="0"/>
              </a:spcAft>
              <a:buClrTx/>
              <a:buSzTx/>
              <a:buFontTx/>
              <a:buNone/>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00000"/>
              </a:lnSpc>
              <a:spcBef>
                <a:spcPts val="600"/>
              </a:spcBef>
              <a:spcAft>
                <a:spcPts val="600"/>
              </a:spcAft>
              <a:buClrTx/>
              <a:buSzPts val="1000"/>
              <a:buFont typeface="+mj-lt"/>
              <a:buAutoNum type="alphaL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El programa de mantenimiento de un explotador normalmente se basa en informe de la junta de revisión de mantenimiento (MRB), el documento de planificación de mantenimiento (MPD), los capítulos correspondientes del manual de mantenimiento o cualquier otro dato de mantenimiento que contiene información sobre la programación. Por otra parte, el programa de mantenimiento del explotador debe tomar en cuenta cualquier dato de mantenimiento que contiene información sobre la programación para el mantenimiento de los componentes.</a:t>
            </a:r>
          </a:p>
          <a:p>
            <a:pPr marL="342900" marR="0" lvl="0" indent="-342900" algn="just" defTabSz="457200" rtl="0" eaLnBrk="1" fontAlgn="auto" latinLnBrk="0" hangingPunct="1">
              <a:lnSpc>
                <a:spcPct val="100000"/>
              </a:lnSpc>
              <a:spcBef>
                <a:spcPts val="600"/>
              </a:spcBef>
              <a:spcAft>
                <a:spcPts val="600"/>
              </a:spcAft>
              <a:buClrTx/>
              <a:buSzPts val="1000"/>
              <a:buFont typeface="+mj-lt"/>
              <a:buAutoNum type="alphaLcPeriod"/>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just" defTabSz="457200" rtl="0" eaLnBrk="1" fontAlgn="auto" latinLnBrk="0" hangingPunct="1">
              <a:lnSpc>
                <a:spcPct val="100000"/>
              </a:lnSpc>
              <a:spcBef>
                <a:spcPts val="600"/>
              </a:spcBef>
              <a:spcAft>
                <a:spcPts val="600"/>
              </a:spcAft>
              <a:buClrTx/>
              <a:buSzPts val="1000"/>
              <a:buFont typeface="+mj-lt"/>
              <a:buAutoNum type="alphaL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Las instrucciones emitidas por la AAC pueden abarcar todos los tipos de instrucciones, desde una tarea específica para una aeronave en particular a fin de completar los programas de mantenimiento recomendados para ciertos tipos de aeronaves que pueden ser utilizados por el explotador directamente. Estas instrucciones pueden ser emitidas por la AAC en los siguientes casos:</a:t>
            </a:r>
          </a:p>
          <a:p>
            <a:pPr marL="342900" marR="0" lvl="0" indent="-342900" algn="just" defTabSz="457200" rtl="0" eaLnBrk="1" fontAlgn="auto" latinLnBrk="0" hangingPunct="1">
              <a:lnSpc>
                <a:spcPct val="100000"/>
              </a:lnSpc>
              <a:spcBef>
                <a:spcPts val="600"/>
              </a:spcBef>
              <a:spcAft>
                <a:spcPts val="600"/>
              </a:spcAft>
              <a:buClrTx/>
              <a:buSzPts val="1000"/>
              <a:buFont typeface="+mj-lt"/>
              <a:buAutoNum type="alphaLcPeriod"/>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600"/>
              </a:spcBef>
              <a:spcAft>
                <a:spcPts val="600"/>
              </a:spcAft>
              <a:buClr>
                <a:srgbClr val="000000"/>
              </a:buClr>
              <a:buSzPts val="1000"/>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en ausencia de recomendaciones específicas del poseedor del certificado de tipo (TC);</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600"/>
              </a:spcBef>
              <a:spcAft>
                <a:spcPts val="600"/>
              </a:spcAft>
              <a:buClr>
                <a:srgbClr val="000000"/>
              </a:buClr>
              <a:buSzPts val="1000"/>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para proporcionar instrucciones alternas descritas en el literal (a) de este MAC, con el objetivo de proveer flexibilidad al explotador.</a:t>
            </a:r>
          </a:p>
          <a:p>
            <a:pPr marL="800100" marR="0" lvl="1" indent="-342900" algn="just" defTabSz="457200" rtl="0" eaLnBrk="1" fontAlgn="auto" latinLnBrk="0" hangingPunct="1">
              <a:lnSpc>
                <a:spcPct val="100000"/>
              </a:lnSpc>
              <a:spcBef>
                <a:spcPts val="600"/>
              </a:spcBef>
              <a:spcAft>
                <a:spcPts val="600"/>
              </a:spcAft>
              <a:buClr>
                <a:srgbClr val="000000"/>
              </a:buClr>
              <a:buSzPts val="1000"/>
              <a:buFont typeface="+mj-lt"/>
              <a:buAutoNum type="arabicPeriod"/>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just" defTabSz="457200" rtl="0" eaLnBrk="1" fontAlgn="auto" latinLnBrk="0" hangingPunct="1">
              <a:lnSpc>
                <a:spcPct val="100000"/>
              </a:lnSpc>
              <a:spcBef>
                <a:spcPts val="600"/>
              </a:spcBef>
              <a:spcAft>
                <a:spcPts val="600"/>
              </a:spcAft>
              <a:buClrTx/>
              <a:buSzPts val="1000"/>
              <a:buFont typeface="+mj-lt"/>
              <a:buAutoNum type="alphaL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Cuando un tipo de aeronave está siendo sometida al proceso establecido en el informe MRB, el explotador debe normalmente desarrollar el programa de mantenimiento del explotador inicial basándose en el informe MRB.</a:t>
            </a:r>
          </a:p>
          <a:p>
            <a:pPr marL="342900" marR="0" lvl="0" indent="-342900" algn="just" defTabSz="457200" rtl="0" eaLnBrk="1" fontAlgn="auto" latinLnBrk="0" hangingPunct="1">
              <a:lnSpc>
                <a:spcPct val="100000"/>
              </a:lnSpc>
              <a:spcBef>
                <a:spcPts val="600"/>
              </a:spcBef>
              <a:spcAft>
                <a:spcPts val="600"/>
              </a:spcAft>
              <a:buClrTx/>
              <a:buSzPts val="1000"/>
              <a:buFont typeface="+mj-lt"/>
              <a:buAutoNum type="alphaLcPeriod"/>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just" defTabSz="457200" rtl="0" eaLnBrk="1" fontAlgn="auto" latinLnBrk="0" hangingPunct="1">
              <a:lnSpc>
                <a:spcPct val="100000"/>
              </a:lnSpc>
              <a:spcBef>
                <a:spcPts val="600"/>
              </a:spcBef>
              <a:spcAft>
                <a:spcPts val="600"/>
              </a:spcAft>
              <a:buClrTx/>
              <a:buSzPts val="1000"/>
              <a:buFont typeface="+mj-lt"/>
              <a:buAutoNum type="alphaL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Cuando una aeronave es mantenida de acuerdo a un programa de mantenimiento basado en el proceso del informe MRB, cualquier programa asociado para la vigilancia continua de la confiabilidad, o monitoreo de la salud de la  aeronave debe ser considerado como parte del programa de mantenimiento.</a:t>
            </a:r>
          </a:p>
          <a:p>
            <a:pPr marL="342900" marR="0" lvl="0" indent="-342900" algn="just" defTabSz="457200" rtl="0" eaLnBrk="1" fontAlgn="auto" latinLnBrk="0" hangingPunct="1">
              <a:lnSpc>
                <a:spcPct val="100000"/>
              </a:lnSpc>
              <a:spcBef>
                <a:spcPts val="600"/>
              </a:spcBef>
              <a:spcAft>
                <a:spcPts val="600"/>
              </a:spcAft>
              <a:buClrTx/>
              <a:buSzPts val="1000"/>
              <a:buFont typeface="+mj-lt"/>
              <a:buAutoNum type="alphaLcPeriod"/>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just" defTabSz="457200" rtl="0" eaLnBrk="1" fontAlgn="auto" latinLnBrk="0" hangingPunct="1">
              <a:lnSpc>
                <a:spcPct val="100000"/>
              </a:lnSpc>
              <a:spcBef>
                <a:spcPts val="600"/>
              </a:spcBef>
              <a:spcAft>
                <a:spcPts val="600"/>
              </a:spcAft>
              <a:buClrTx/>
              <a:buSzPts val="1000"/>
              <a:buFont typeface="+mj-lt"/>
              <a:buAutoNum type="alphaL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Los programas de mantenimiento para los tipos de aeronaves sujetas al proceso de informe MRB deben contener la identificación de la referencia cruzada a las tareas del informe MRB de tal manera que siempre sea posible relacionar estas tareas con el programa de mantenimiento aprobado. Esto no impide que el programa de mantenimiento pueda ser desarrollado basado en la experiencia del servicio hasta más allá de las recomendaciones del informe MRB pero debe establecerse la relación con esas recomendaciones.</a:t>
            </a:r>
          </a:p>
          <a:p>
            <a:pPr marL="342900" marR="0" lvl="0" indent="-342900" algn="just" defTabSz="457200" rtl="0" eaLnBrk="1" fontAlgn="auto" latinLnBrk="0" hangingPunct="1">
              <a:lnSpc>
                <a:spcPct val="100000"/>
              </a:lnSpc>
              <a:spcBef>
                <a:spcPts val="600"/>
              </a:spcBef>
              <a:spcAft>
                <a:spcPts val="600"/>
              </a:spcAft>
              <a:buClrTx/>
              <a:buSzPts val="1000"/>
              <a:buFont typeface="+mj-lt"/>
              <a:buAutoNum type="alphaLcPeriod"/>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just" defTabSz="457200" rtl="0" eaLnBrk="1" fontAlgn="auto" latinLnBrk="0" hangingPunct="1">
              <a:lnSpc>
                <a:spcPct val="100000"/>
              </a:lnSpc>
              <a:spcBef>
                <a:spcPts val="600"/>
              </a:spcBef>
              <a:spcAft>
                <a:spcPts val="600"/>
              </a:spcAft>
              <a:buClrTx/>
              <a:buSzPts val="1000"/>
              <a:buFont typeface="+mj-lt"/>
              <a:buAutoNum type="alphaL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 Algunos programas de mantenimiento aprobados no fueron desarrollados a partir de los procesos MRB utilizando programas de confiabilidad. Tales programas deben ser considerados como una parte del programa de mantenimiento aprobado. </a:t>
            </a:r>
          </a:p>
          <a:p>
            <a:pPr marL="342900" marR="0" lvl="0" indent="-342900" algn="just" defTabSz="457200" rtl="0" eaLnBrk="1" fontAlgn="auto" latinLnBrk="0" hangingPunct="1">
              <a:lnSpc>
                <a:spcPct val="100000"/>
              </a:lnSpc>
              <a:spcBef>
                <a:spcPts val="600"/>
              </a:spcBef>
              <a:spcAft>
                <a:spcPts val="600"/>
              </a:spcAft>
              <a:buClrTx/>
              <a:buSzPts val="1000"/>
              <a:buFont typeface="+mj-lt"/>
              <a:buAutoNum type="alphaLcPeriod"/>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just" defTabSz="457200" rtl="0" eaLnBrk="1" fontAlgn="auto" latinLnBrk="0" hangingPunct="1">
              <a:lnSpc>
                <a:spcPct val="100000"/>
              </a:lnSpc>
              <a:spcBef>
                <a:spcPts val="600"/>
              </a:spcBef>
              <a:spcAft>
                <a:spcPts val="600"/>
              </a:spcAft>
              <a:buClrTx/>
              <a:buSzPts val="1000"/>
              <a:buFont typeface="+mj-lt"/>
              <a:buAutoNum type="alphaL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Instrucciones alternativas o complementarias a las instrucciones emitidas por la AAC o las instrucciones de aeronavegabilidad continua emitidas por el poseedor del TC, STC, autorización de orden técnica (OTE), aprobación del diseño de una reparación. Incluyendo las especificaciones de certificación, propuestas por el explotador pueden incluir, pero no se limitan a lo siguiente:</a:t>
            </a:r>
          </a:p>
          <a:p>
            <a:pPr marL="342900" marR="0" lvl="0" indent="-342900" algn="just" defTabSz="457200" rtl="0" eaLnBrk="1" fontAlgn="auto" latinLnBrk="0" hangingPunct="1">
              <a:lnSpc>
                <a:spcPct val="100000"/>
              </a:lnSpc>
              <a:spcBef>
                <a:spcPts val="600"/>
              </a:spcBef>
              <a:spcAft>
                <a:spcPts val="600"/>
              </a:spcAft>
              <a:buClrTx/>
              <a:buSzPts val="1000"/>
              <a:buFont typeface="+mj-lt"/>
              <a:buAutoNum type="alphaLcPeriod"/>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600"/>
              </a:spcBef>
              <a:spcAft>
                <a:spcPts val="600"/>
              </a:spcAft>
              <a:buClrTx/>
              <a:buSzTx/>
              <a:buFont typeface="Symbol"/>
              <a:buChar cha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Escalamiento de los intervalos para ciertas tareas basados en datos de confiabilidad u otra información de soporte. El programa de mantenimiento debe establecer el programa de escalamiento. El escalamiento de las tareas de mantenimiento es aprobado directamente por la AAC, excepto las limitaciones de aeronavegabilidad (</a:t>
            </a:r>
            <a:r>
              <a:rPr kumimoji="0" lang="es-PE" sz="1200" b="0" i="0" u="none" strike="noStrike" kern="1200" cap="none" spc="0" normalizeH="0" baseline="0" noProof="0" dirty="0" err="1" smtClean="0">
                <a:ln>
                  <a:noFill/>
                </a:ln>
                <a:solidFill>
                  <a:prstClr val="black"/>
                </a:solidFill>
                <a:effectLst/>
                <a:uLnTx/>
                <a:uFillTx/>
                <a:latin typeface="Arial"/>
                <a:ea typeface="Times New Roman"/>
                <a:cs typeface="+mn-cs"/>
              </a:rPr>
              <a:t>ALIs</a:t>
            </a: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 las cuales son aprobadas por la AAC del Estado de diseño.</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600"/>
              </a:spcBef>
              <a:spcAft>
                <a:spcPts val="600"/>
              </a:spcAft>
              <a:buClrTx/>
              <a:buSzTx/>
              <a:buFont typeface="Symbol"/>
              <a:buChar cha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Intervalos más restrictivos que los propuestos por el poseedor del TC como resultado de datos de confiabilidad o debido a un ambiente operacional más restrictivo.</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600"/>
              </a:spcBef>
              <a:spcAft>
                <a:spcPts val="600"/>
              </a:spcAft>
              <a:buClrTx/>
              <a:buSzTx/>
              <a:buFont typeface="Symbol"/>
              <a:buChar cha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Tareas adicionales a discreción del explotador.</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683895" marR="0" lvl="1"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23</a:t>
            </a:fld>
            <a:endParaRPr lang="id-ID"/>
          </a:p>
        </p:txBody>
      </p:sp>
    </p:spTree>
    <p:extLst>
      <p:ext uri="{BB962C8B-B14F-4D97-AF65-F5344CB8AC3E}">
        <p14:creationId xmlns:p14="http://schemas.microsoft.com/office/powerpoint/2010/main" val="1310456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just" defTabSz="457200" rtl="0" eaLnBrk="1" fontAlgn="auto" latinLnBrk="0" hangingPunct="1">
              <a:lnSpc>
                <a:spcPct val="100000"/>
              </a:lnSpc>
              <a:spcBef>
                <a:spcPts val="0"/>
              </a:spcBef>
              <a:spcAft>
                <a:spcPts val="0"/>
              </a:spcAft>
              <a:buClrTx/>
              <a:buSzTx/>
              <a:buFont typeface="Wingdings" panose="05000000000000000000" pitchFamily="2" charset="2"/>
              <a:buAutoNum type="alphaLcParenBoth" startAt="6"/>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explotador a través de su departamento de gestión de la aeronavegabilidad continua debe:</a:t>
            </a:r>
          </a:p>
          <a:p>
            <a:pPr marL="228600" marR="0" lvl="0" indent="-228600" algn="just" defTabSz="457200" rtl="0" eaLnBrk="1" fontAlgn="auto" latinLnBrk="0" hangingPunct="1">
              <a:lnSpc>
                <a:spcPct val="100000"/>
              </a:lnSpc>
              <a:spcBef>
                <a:spcPts val="0"/>
              </a:spcBef>
              <a:spcAft>
                <a:spcPts val="0"/>
              </a:spcAft>
              <a:buClrTx/>
              <a:buSzTx/>
              <a:buFontTx/>
              <a:buAutoNum type="alphaLcParenBoth" startAt="6"/>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arenBoth" startAt="3"/>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garantizar que todo el mantenimiento sea llevado a cabo de acuerdo con el programa de mantenimiento aprobado;</a:t>
            </a: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rPr>
              <a:t>MAC 121.1125  	Gestión de la aeronavegabilidad continuada</a:t>
            </a: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srgbClr val="0000FF"/>
                </a:solidFill>
                <a:effectLst/>
                <a:uLnTx/>
                <a:uFillTx/>
                <a:latin typeface="Arial"/>
                <a:ea typeface="Calibri"/>
                <a:cs typeface="Times New Roman"/>
              </a:rPr>
              <a:t>(Ver párrafo 121.1125 (f) (3) del LAR 121)</a:t>
            </a:r>
          </a:p>
          <a:p>
            <a:pPr marL="0" marR="0" lvl="0" indent="0" algn="l" defTabSz="457200" rtl="0" eaLnBrk="1" fontAlgn="auto" latinLnBrk="0" hangingPunct="1">
              <a:lnSpc>
                <a:spcPct val="115000"/>
              </a:lnSpc>
              <a:spcBef>
                <a:spcPts val="0"/>
              </a:spcBef>
              <a:spcAft>
                <a:spcPts val="0"/>
              </a:spcAft>
              <a:buClrTx/>
              <a:buSzTx/>
              <a:buFontTx/>
              <a:buNone/>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00000"/>
              </a:lnSpc>
              <a:spcBef>
                <a:spcPts val="600"/>
              </a:spcBef>
              <a:spcAft>
                <a:spcPts val="600"/>
              </a:spcAft>
              <a:buClrTx/>
              <a:buSzPts val="1000"/>
              <a:buFont typeface="+mj-lt"/>
              <a:buAutoNum type="alphaL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El programa de mantenimiento de un explotador normalmente se basa en informe de la junta de revisión de mantenimiento (MRB), el documento de planificación de mantenimiento (MPD), los capítulos correspondientes del manual de mantenimiento o cualquier otro dato de mantenimiento que contiene información sobre la programación. Por otra parte, el programa de mantenimiento del explotador debe tomar en cuenta cualquier dato de mantenimiento que contiene información sobre la programación para el mantenimiento de los componentes.</a:t>
            </a:r>
          </a:p>
          <a:p>
            <a:pPr marL="342900" marR="0" lvl="0" indent="-342900" algn="just" defTabSz="457200" rtl="0" eaLnBrk="1" fontAlgn="auto" latinLnBrk="0" hangingPunct="1">
              <a:lnSpc>
                <a:spcPct val="100000"/>
              </a:lnSpc>
              <a:spcBef>
                <a:spcPts val="600"/>
              </a:spcBef>
              <a:spcAft>
                <a:spcPts val="600"/>
              </a:spcAft>
              <a:buClrTx/>
              <a:buSzPts val="1000"/>
              <a:buFont typeface="+mj-lt"/>
              <a:buAutoNum type="alphaLcPeriod"/>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just" defTabSz="457200" rtl="0" eaLnBrk="1" fontAlgn="auto" latinLnBrk="0" hangingPunct="1">
              <a:lnSpc>
                <a:spcPct val="100000"/>
              </a:lnSpc>
              <a:spcBef>
                <a:spcPts val="600"/>
              </a:spcBef>
              <a:spcAft>
                <a:spcPts val="600"/>
              </a:spcAft>
              <a:buClrTx/>
              <a:buSzPts val="1000"/>
              <a:buFont typeface="+mj-lt"/>
              <a:buAutoNum type="alphaL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Las instrucciones emitidas por la AAC pueden abarcar todos los tipos de instrucciones, desde una tarea específica para una aeronave en particular a fin de completar los programas de mantenimiento recomendados para ciertos tipos de aeronaves que pueden ser utilizados por el explotador directamente. Estas instrucciones pueden ser emitidas por la AAC en los siguientes casos:</a:t>
            </a:r>
          </a:p>
          <a:p>
            <a:pPr marL="342900" marR="0" lvl="0" indent="-342900" algn="just" defTabSz="457200" rtl="0" eaLnBrk="1" fontAlgn="auto" latinLnBrk="0" hangingPunct="1">
              <a:lnSpc>
                <a:spcPct val="100000"/>
              </a:lnSpc>
              <a:spcBef>
                <a:spcPts val="600"/>
              </a:spcBef>
              <a:spcAft>
                <a:spcPts val="600"/>
              </a:spcAft>
              <a:buClrTx/>
              <a:buSzPts val="1000"/>
              <a:buFont typeface="+mj-lt"/>
              <a:buAutoNum type="alphaLcPeriod"/>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600"/>
              </a:spcBef>
              <a:spcAft>
                <a:spcPts val="600"/>
              </a:spcAft>
              <a:buClr>
                <a:srgbClr val="000000"/>
              </a:buClr>
              <a:buSzPts val="1000"/>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en ausencia de recomendaciones específicas del poseedor del certificado de tipo (TC);</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600"/>
              </a:spcBef>
              <a:spcAft>
                <a:spcPts val="600"/>
              </a:spcAft>
              <a:buClr>
                <a:srgbClr val="000000"/>
              </a:buClr>
              <a:buSzPts val="1000"/>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para proporcionar instrucciones alternas descritas en el literal (a) de este MAC, con el objetivo de proveer flexibilidad al explotador.</a:t>
            </a:r>
          </a:p>
          <a:p>
            <a:pPr marL="800100" marR="0" lvl="1" indent="-342900" algn="just" defTabSz="457200" rtl="0" eaLnBrk="1" fontAlgn="auto" latinLnBrk="0" hangingPunct="1">
              <a:lnSpc>
                <a:spcPct val="100000"/>
              </a:lnSpc>
              <a:spcBef>
                <a:spcPts val="600"/>
              </a:spcBef>
              <a:spcAft>
                <a:spcPts val="600"/>
              </a:spcAft>
              <a:buClr>
                <a:srgbClr val="000000"/>
              </a:buClr>
              <a:buSzPts val="1000"/>
              <a:buFont typeface="+mj-lt"/>
              <a:buAutoNum type="arabicPeriod"/>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just" defTabSz="457200" rtl="0" eaLnBrk="1" fontAlgn="auto" latinLnBrk="0" hangingPunct="1">
              <a:lnSpc>
                <a:spcPct val="100000"/>
              </a:lnSpc>
              <a:spcBef>
                <a:spcPts val="600"/>
              </a:spcBef>
              <a:spcAft>
                <a:spcPts val="600"/>
              </a:spcAft>
              <a:buClrTx/>
              <a:buSzPts val="1000"/>
              <a:buFont typeface="+mj-lt"/>
              <a:buAutoNum type="alphaL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Cuando un tipo de aeronave está siendo sometida al proceso establecido en el informe MRB, el explotador debe normalmente desarrollar el programa de mantenimiento del explotador inicial basándose en el informe MRB.</a:t>
            </a:r>
          </a:p>
          <a:p>
            <a:pPr marL="342900" marR="0" lvl="0" indent="-342900" algn="just" defTabSz="457200" rtl="0" eaLnBrk="1" fontAlgn="auto" latinLnBrk="0" hangingPunct="1">
              <a:lnSpc>
                <a:spcPct val="100000"/>
              </a:lnSpc>
              <a:spcBef>
                <a:spcPts val="600"/>
              </a:spcBef>
              <a:spcAft>
                <a:spcPts val="600"/>
              </a:spcAft>
              <a:buClrTx/>
              <a:buSzPts val="1000"/>
              <a:buFont typeface="+mj-lt"/>
              <a:buAutoNum type="alphaLcPeriod"/>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just" defTabSz="457200" rtl="0" eaLnBrk="1" fontAlgn="auto" latinLnBrk="0" hangingPunct="1">
              <a:lnSpc>
                <a:spcPct val="100000"/>
              </a:lnSpc>
              <a:spcBef>
                <a:spcPts val="600"/>
              </a:spcBef>
              <a:spcAft>
                <a:spcPts val="600"/>
              </a:spcAft>
              <a:buClrTx/>
              <a:buSzPts val="1000"/>
              <a:buFont typeface="+mj-lt"/>
              <a:buAutoNum type="alphaL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Cuando una aeronave es mantenida de acuerdo a un programa de mantenimiento basado en el proceso del informe MRB, cualquier programa asociado para la vigilancia continua de la confiabilidad, o monitoreo de la salud de la  aeronave debe ser considerado como parte del programa de mantenimiento.</a:t>
            </a:r>
          </a:p>
          <a:p>
            <a:pPr marL="342900" marR="0" lvl="0" indent="-342900" algn="just" defTabSz="457200" rtl="0" eaLnBrk="1" fontAlgn="auto" latinLnBrk="0" hangingPunct="1">
              <a:lnSpc>
                <a:spcPct val="100000"/>
              </a:lnSpc>
              <a:spcBef>
                <a:spcPts val="600"/>
              </a:spcBef>
              <a:spcAft>
                <a:spcPts val="600"/>
              </a:spcAft>
              <a:buClrTx/>
              <a:buSzPts val="1000"/>
              <a:buFont typeface="+mj-lt"/>
              <a:buAutoNum type="alphaLcPeriod"/>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just" defTabSz="457200" rtl="0" eaLnBrk="1" fontAlgn="auto" latinLnBrk="0" hangingPunct="1">
              <a:lnSpc>
                <a:spcPct val="100000"/>
              </a:lnSpc>
              <a:spcBef>
                <a:spcPts val="600"/>
              </a:spcBef>
              <a:spcAft>
                <a:spcPts val="600"/>
              </a:spcAft>
              <a:buClrTx/>
              <a:buSzPts val="1000"/>
              <a:buFont typeface="+mj-lt"/>
              <a:buAutoNum type="alphaL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Los programas de mantenimiento para los tipos de aeronaves sujetas al proceso de informe MRB deben contener la identificación de la referencia cruzada a las tareas del informe MRB de tal manera que siempre sea posible relacionar estas tareas con el programa de mantenimiento aprobado. Esto no impide que el programa de mantenimiento pueda ser desarrollado basado en la experiencia del servicio hasta más allá de las recomendaciones del informe MRB pero debe establecerse la relación con esas recomendaciones.</a:t>
            </a:r>
          </a:p>
          <a:p>
            <a:pPr marL="342900" marR="0" lvl="0" indent="-342900" algn="just" defTabSz="457200" rtl="0" eaLnBrk="1" fontAlgn="auto" latinLnBrk="0" hangingPunct="1">
              <a:lnSpc>
                <a:spcPct val="100000"/>
              </a:lnSpc>
              <a:spcBef>
                <a:spcPts val="600"/>
              </a:spcBef>
              <a:spcAft>
                <a:spcPts val="600"/>
              </a:spcAft>
              <a:buClrTx/>
              <a:buSzPts val="1000"/>
              <a:buFont typeface="+mj-lt"/>
              <a:buAutoNum type="alphaLcPeriod"/>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just" defTabSz="457200" rtl="0" eaLnBrk="1" fontAlgn="auto" latinLnBrk="0" hangingPunct="1">
              <a:lnSpc>
                <a:spcPct val="100000"/>
              </a:lnSpc>
              <a:spcBef>
                <a:spcPts val="600"/>
              </a:spcBef>
              <a:spcAft>
                <a:spcPts val="600"/>
              </a:spcAft>
              <a:buClrTx/>
              <a:buSzPts val="1000"/>
              <a:buFont typeface="+mj-lt"/>
              <a:buAutoNum type="alphaL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 Algunos programas de mantenimiento aprobados no fueron desarrollados a partir de los procesos MRB utilizando programas de confiabilidad. Tales programas deben ser considerados como una parte del programa de mantenimiento aprobado. </a:t>
            </a:r>
          </a:p>
          <a:p>
            <a:pPr marL="342900" marR="0" lvl="0" indent="-342900" algn="just" defTabSz="457200" rtl="0" eaLnBrk="1" fontAlgn="auto" latinLnBrk="0" hangingPunct="1">
              <a:lnSpc>
                <a:spcPct val="100000"/>
              </a:lnSpc>
              <a:spcBef>
                <a:spcPts val="600"/>
              </a:spcBef>
              <a:spcAft>
                <a:spcPts val="600"/>
              </a:spcAft>
              <a:buClrTx/>
              <a:buSzPts val="1000"/>
              <a:buFont typeface="+mj-lt"/>
              <a:buAutoNum type="alphaLcPeriod"/>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just" defTabSz="457200" rtl="0" eaLnBrk="1" fontAlgn="auto" latinLnBrk="0" hangingPunct="1">
              <a:lnSpc>
                <a:spcPct val="100000"/>
              </a:lnSpc>
              <a:spcBef>
                <a:spcPts val="600"/>
              </a:spcBef>
              <a:spcAft>
                <a:spcPts val="600"/>
              </a:spcAft>
              <a:buClrTx/>
              <a:buSzPts val="1000"/>
              <a:buFont typeface="+mj-lt"/>
              <a:buAutoNum type="alphaL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Instrucciones alternativas o complementarias a las instrucciones emitidas por la AAC o las instrucciones de aeronavegabilidad continua emitidas por el poseedor del TC, STC, autorización de orden técnica (OTE), aprobación del diseño de una reparación. Incluyendo las especificaciones de certificación, propuestas por el explotador pueden incluir, pero no se limitan a lo siguiente:</a:t>
            </a:r>
          </a:p>
          <a:p>
            <a:pPr marL="342900" marR="0" lvl="0" indent="-342900" algn="just" defTabSz="457200" rtl="0" eaLnBrk="1" fontAlgn="auto" latinLnBrk="0" hangingPunct="1">
              <a:lnSpc>
                <a:spcPct val="100000"/>
              </a:lnSpc>
              <a:spcBef>
                <a:spcPts val="600"/>
              </a:spcBef>
              <a:spcAft>
                <a:spcPts val="600"/>
              </a:spcAft>
              <a:buClrTx/>
              <a:buSzPts val="1000"/>
              <a:buFont typeface="+mj-lt"/>
              <a:buAutoNum type="alphaLcPeriod"/>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600"/>
              </a:spcBef>
              <a:spcAft>
                <a:spcPts val="600"/>
              </a:spcAft>
              <a:buClrTx/>
              <a:buSzTx/>
              <a:buFont typeface="Symbol"/>
              <a:buChar cha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Escalamiento de los intervalos para ciertas tareas basados en datos de confiabilidad u otra información de soporte. El programa de mantenimiento debe establecer el programa de escalamiento. El escalamiento de las tareas de mantenimiento es aprobado directamente por la AAC, excepto las limitaciones de aeronavegabilidad (</a:t>
            </a:r>
            <a:r>
              <a:rPr kumimoji="0" lang="es-PE" sz="1200" b="0" i="0" u="none" strike="noStrike" kern="1200" cap="none" spc="0" normalizeH="0" baseline="0" noProof="0" dirty="0" err="1" smtClean="0">
                <a:ln>
                  <a:noFill/>
                </a:ln>
                <a:solidFill>
                  <a:prstClr val="black"/>
                </a:solidFill>
                <a:effectLst/>
                <a:uLnTx/>
                <a:uFillTx/>
                <a:latin typeface="Arial"/>
                <a:ea typeface="Times New Roman"/>
                <a:cs typeface="+mn-cs"/>
              </a:rPr>
              <a:t>ALIs</a:t>
            </a: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 las cuales son aprobadas por la AAC del Estado de diseño.</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600"/>
              </a:spcBef>
              <a:spcAft>
                <a:spcPts val="600"/>
              </a:spcAft>
              <a:buClrTx/>
              <a:buSzTx/>
              <a:buFont typeface="Symbol"/>
              <a:buChar cha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Intervalos más restrictivos que los propuestos por el poseedor del TC como resultado de datos de confiabilidad o debido a un ambiente operacional más restrictivo.</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600"/>
              </a:spcBef>
              <a:spcAft>
                <a:spcPts val="600"/>
              </a:spcAft>
              <a:buClrTx/>
              <a:buSzTx/>
              <a:buFont typeface="Symbol"/>
              <a:buChar char=""/>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Tareas adicionales a discreción del explotador.</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683895" marR="0" lvl="1"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24</a:t>
            </a:fld>
            <a:endParaRPr lang="id-ID"/>
          </a:p>
        </p:txBody>
      </p:sp>
    </p:spTree>
    <p:extLst>
      <p:ext uri="{BB962C8B-B14F-4D97-AF65-F5344CB8AC3E}">
        <p14:creationId xmlns:p14="http://schemas.microsoft.com/office/powerpoint/2010/main" val="1301376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defTabSz="457200" rtl="0" eaLnBrk="1" fontAlgn="auto" latinLnBrk="0" hangingPunct="1">
              <a:lnSpc>
                <a:spcPct val="100000"/>
              </a:lnSpc>
              <a:spcBef>
                <a:spcPts val="600"/>
              </a:spcBef>
              <a:spcAft>
                <a:spcPts val="600"/>
              </a:spcAft>
              <a:buClrTx/>
              <a:buSzTx/>
              <a:buFont typeface="+mj-lt"/>
              <a:buAutoNum type="alphaLcParenBoth"/>
              <a:tabLst>
                <a:tab pos="228600" algn="l"/>
              </a:tabLst>
              <a:defRPr/>
            </a:pPr>
            <a:r>
              <a:rPr kumimoji="0" lang="es-EC" sz="1200" b="0" i="0" u="none" strike="noStrike" kern="1200" cap="none" spc="0" normalizeH="0" baseline="0" noProof="0" dirty="0" smtClean="0">
                <a:ln>
                  <a:noFill/>
                </a:ln>
                <a:solidFill>
                  <a:prstClr val="black"/>
                </a:solidFill>
                <a:effectLst/>
                <a:uLnTx/>
                <a:uFillTx/>
                <a:latin typeface="Arial"/>
                <a:ea typeface="Times New Roman"/>
                <a:cs typeface="+mn-cs"/>
              </a:rPr>
              <a:t>El explotador a través de su departamento de gestión de la aeronavegabilidad continua debe:</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75565" lvl="1" indent="-342900" algn="just" defTabSz="457200" rtl="0" eaLnBrk="1" fontAlgn="auto" latinLnBrk="0" hangingPunct="1">
              <a:lnSpc>
                <a:spcPct val="100000"/>
              </a:lnSpc>
              <a:spcBef>
                <a:spcPts val="600"/>
              </a:spcBef>
              <a:spcAft>
                <a:spcPts val="600"/>
              </a:spcAft>
              <a:buClrTx/>
              <a:buSzTx/>
              <a:buFont typeface="Wingdings" panose="05000000000000000000" pitchFamily="2" charset="2"/>
              <a:buAutoNum type="arabicParenBoth" startAt="4"/>
              <a:tabLst>
                <a:tab pos="457200" algn="l"/>
              </a:tabLst>
              <a:defRPr/>
            </a:pPr>
            <a:r>
              <a:rPr kumimoji="0" lang="es-EC" sz="1200" b="0" i="0" u="none" strike="noStrike" kern="1200" cap="none" spc="0" normalizeH="0" baseline="0" noProof="0" dirty="0" smtClean="0">
                <a:ln>
                  <a:noFill/>
                </a:ln>
                <a:solidFill>
                  <a:prstClr val="black"/>
                </a:solidFill>
                <a:effectLst/>
                <a:uLnTx/>
                <a:uFillTx/>
                <a:latin typeface="Arial"/>
                <a:ea typeface="Times New Roman"/>
                <a:cs typeface="+mn-cs"/>
              </a:rPr>
              <a:t>garantizar que se cumplan todas las directrices de aeronavegabilidad que sean aplicables a sus aeronaves y componentes de aeronaves emitidas por el Estado de diseño y/o de matrícula, evaluando la información recibida y tomando las medidas necesarias para su cumplimiento;</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rPr>
              <a:t>MEI  135.1425  	Gestión de la aeronavegabilidad continuada</a:t>
            </a: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0" marR="0" lvl="0" indent="0" algn="just" defTabSz="457200" rtl="0" eaLnBrk="1" fontAlgn="auto" latinLnBrk="0" hangingPunct="1">
              <a:lnSpc>
                <a:spcPct val="115000"/>
              </a:lnSpc>
              <a:spcBef>
                <a:spcPts val="0"/>
              </a:spcBef>
              <a:spcAft>
                <a:spcPts val="1000"/>
              </a:spcAft>
              <a:buClrTx/>
              <a:buSzTx/>
              <a:buFontTx/>
              <a:buNone/>
              <a:tabLst/>
              <a:defRPr/>
            </a:pPr>
            <a:r>
              <a:rPr kumimoji="0" lang="es-PE" sz="1200" b="0" i="0" u="none" strike="noStrike" kern="1200" cap="none" spc="0" normalizeH="0" baseline="0" noProof="0" dirty="0" smtClean="0">
                <a:ln>
                  <a:noFill/>
                </a:ln>
                <a:solidFill>
                  <a:srgbClr val="0000FF"/>
                </a:solidFill>
                <a:effectLst/>
                <a:uLnTx/>
                <a:uFillTx/>
                <a:latin typeface="Arial"/>
                <a:ea typeface="Calibri"/>
                <a:cs typeface="Times New Roman"/>
              </a:rPr>
              <a:t>(Ver párrafo 135.1425 (f) (4) del LAR 135)</a:t>
            </a:r>
          </a:p>
          <a:p>
            <a:pPr marL="0" marR="0" lvl="0" indent="0" algn="just" defTabSz="457200" rtl="0" eaLnBrk="1" fontAlgn="auto" latinLnBrk="0" hangingPunct="1">
              <a:lnSpc>
                <a:spcPct val="115000"/>
              </a:lnSpc>
              <a:spcBef>
                <a:spcPts val="0"/>
              </a:spcBef>
              <a:spcAft>
                <a:spcPts val="1000"/>
              </a:spcAft>
              <a:buClrTx/>
              <a:buSzTx/>
              <a:buFontTx/>
              <a:buNone/>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Las directrices de aeronavegabilidad constituyen la forma como la autoridad aeronáutica del Estado de diseño y la del Estado de matrícula, eventualmente corrigen y actualizan el diseño de tipo para quitarle una condición insegura aparecida durante la experiencia de operación de la aeronave o producto, por lo que pasan a ser requisitos de aeronavegabilidad. Consecuentemente son obligatorias de cumplir y ello lo dispone el reglamento LAR 39 y, además, las normas de operación y las normas de mantenimiento. </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Un AD o una DA (si es desarrollada por el Estado de matrícula) pueden ser emitidas en cualquier momento para ser efectivas a partir de una determinada fecha, con disposiciones para ser cumplidas por una sola vez o en forma repetitiva.  </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El explotador de la aeronave debe estar atento a cuando sean emitidas, ya que es de su responsabilidad hacer que se cumplan por una OMA habilitada para efectuar el mantenimiento del modelo de aeronave, y exigir de la OMA el correspondiente registro y conformidad en la bitácora de mantenimiento de la aeronave. Pero, sin perjuicio de esa responsabilidad del propietario, es señal de buen servicio que la OMA que atienda regularmente una aeronave informe y asesore al propietario en estas materias, sobretodo en la interpretación de las disposiciones de los AD o DA, que son técnicas y suelen tener alguna complicación en su interpretación. Con todo, la OMA está obligada a informar al propietario de la existencia y necesidad de aplicar un AD o DA, cuando reciba la aeronave para algún trabajo de mantenimiento o en cuanto lo detecte durante la realización del trabajo, siempre que tal AD o DA tenga relación con ese trabajo o afecte a la zona que se intervenga. En esta situación, la OMA no podría terminar el trabajo y emitir la conformidad de mantenimiento sin aplicar el AD o DA, previo acuerdo con el propietario.   </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Pero,... ¿dónde encontramos los AD y DA aplicables?... Los AD los debemos buscar en el sitio web de la autoridad del Estado de Diseño, ya sean aplicables al modelo de aeronave, de motor, de hélice o a un componente instalado, y las DA en el sitio web de la AAC del Estado de matrícula, pudiendo estas afectar también a modelos de aeronave, de motor, de hélice o a un componente. Puede ser necesario revisar los AD publicados por más de una autoridad de Estado de Diseño, si la aeronave es de un origen distinto al de sus motores, hélices y/o componentes.   Llegar a la conclusión de que un AD o DA no aplica, puede ser más de cuidado que llegar a que sí aplica.</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0" marR="0" lvl="0" indent="0" algn="just" defTabSz="457200" rtl="0" eaLnBrk="1" fontAlgn="auto" latinLnBrk="0" hangingPunct="1">
              <a:lnSpc>
                <a:spcPct val="115000"/>
              </a:lnSpc>
              <a:spcBef>
                <a:spcPts val="1200"/>
              </a:spcBef>
              <a:spcAft>
                <a:spcPts val="0"/>
              </a:spcAft>
              <a:buClrTx/>
              <a:buSzTx/>
              <a:buFontTx/>
              <a:buNone/>
              <a:tabLst>
                <a:tab pos="1080135" algn="l"/>
              </a:tabLst>
              <a:defRPr/>
            </a:pPr>
            <a:r>
              <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rPr>
              <a:t>MAC 135.1425	Gestión de la aeronavegabilidad continuada</a:t>
            </a: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0" marR="0" lvl="0" indent="0" algn="just" defTabSz="457200" rtl="0" eaLnBrk="1" fontAlgn="auto" latinLnBrk="0" hangingPunct="1">
              <a:lnSpc>
                <a:spcPct val="115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srgbClr val="0000FF"/>
                </a:solidFill>
                <a:effectLst/>
                <a:uLnTx/>
                <a:uFillTx/>
                <a:latin typeface="Arial"/>
                <a:ea typeface="Calibri"/>
                <a:cs typeface="Times New Roman"/>
              </a:rPr>
              <a:t>(Ver párrafo 135.1425 (f) (4) del LAR 135)</a:t>
            </a:r>
          </a:p>
          <a:p>
            <a:pPr marL="0" marR="0" lvl="0" indent="0" algn="just" defTabSz="457200" rtl="0" eaLnBrk="1" fontAlgn="auto" latinLnBrk="0" hangingPunct="1">
              <a:lnSpc>
                <a:spcPct val="115000"/>
              </a:lnSpc>
              <a:spcBef>
                <a:spcPts val="0"/>
              </a:spcBef>
              <a:spcAft>
                <a:spcPts val="0"/>
              </a:spcAft>
              <a:buClrTx/>
              <a:buSzTx/>
              <a:buFontTx/>
              <a:buNone/>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La función primaria de la seguridad operacional de un explotador es la corrección de condiciones inseguras encontradas en la aeronave, motor de aeronave, hélice, equipamiento o instrumento o cuando tales condiciones inseguras están en desarrollo en otros productos aeronáuticos del mismo diseño. Las condiciones inseguras pueden ser debido a deficiencias de diseño, defectos de fabricación, deficientes programas de mantenimiento u otras causas.</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Uno de los más comunes medios de </a:t>
            </a:r>
            <a:r>
              <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rPr>
              <a:t>información de aeronavegabilidad continua obligatoria (MCAI) </a:t>
            </a: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utilizado por los Estados es la directriz de aeronavegabilidad (AD).</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Los </a:t>
            </a:r>
            <a:r>
              <a:rPr kumimoji="0" lang="es-PE" sz="1200" b="0" i="0" u="none" strike="noStrike" kern="1200" cap="none" spc="0" normalizeH="0" baseline="0" noProof="0" dirty="0" err="1" smtClean="0">
                <a:ln>
                  <a:noFill/>
                </a:ln>
                <a:solidFill>
                  <a:prstClr val="black"/>
                </a:solidFill>
                <a:effectLst/>
                <a:uLnTx/>
                <a:uFillTx/>
                <a:latin typeface="Arial"/>
                <a:ea typeface="Calibri"/>
                <a:cs typeface="Times New Roman"/>
              </a:rPr>
              <a:t>ADs</a:t>
            </a: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 generalmente se dividen en dos categorías</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800100" marR="0" lvl="1" indent="-342900" algn="just" defTabSz="457200" rtl="0" eaLnBrk="1" fontAlgn="auto" latinLnBrk="0" hangingPunct="1">
              <a:lnSpc>
                <a:spcPct val="115000"/>
              </a:lnSpc>
              <a:spcBef>
                <a:spcPts val="600"/>
              </a:spcBef>
              <a:spcAft>
                <a:spcPts val="600"/>
              </a:spcAft>
              <a:buClrTx/>
              <a:buSzPts val="1000"/>
              <a:buFont typeface="Arial"/>
              <a:buAutoNum type="arabicParenR"/>
              <a:tabLst>
                <a:tab pos="540385"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Aquellas de una naturaleza urgente que requieren cumplimiento inmediato tras su recepción; y</a:t>
            </a: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800100" marR="0" lvl="1" indent="-342900" algn="just" defTabSz="457200" rtl="0" eaLnBrk="1" fontAlgn="auto" latinLnBrk="0" hangingPunct="1">
              <a:lnSpc>
                <a:spcPct val="115000"/>
              </a:lnSpc>
              <a:spcBef>
                <a:spcPts val="600"/>
              </a:spcBef>
              <a:spcAft>
                <a:spcPts val="600"/>
              </a:spcAft>
              <a:buClrTx/>
              <a:buSzPts val="1000"/>
              <a:buFont typeface="Arial"/>
              <a:buAutoNum type="arabicParenR"/>
              <a:tabLst>
                <a:tab pos="540385"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Aquellas de naturaleza menos urgente que requieren cumplimiento dentro de un periodo relativamente largo.</a:t>
            </a:r>
          </a:p>
          <a:p>
            <a:pPr marL="800100" marR="0" lvl="1" indent="-342900" algn="just" defTabSz="457200" rtl="0" eaLnBrk="1" fontAlgn="auto" latinLnBrk="0" hangingPunct="1">
              <a:lnSpc>
                <a:spcPct val="115000"/>
              </a:lnSpc>
              <a:spcBef>
                <a:spcPts val="600"/>
              </a:spcBef>
              <a:spcAft>
                <a:spcPts val="600"/>
              </a:spcAft>
              <a:buClrTx/>
              <a:buSzPts val="1000"/>
              <a:buFont typeface="Arial"/>
              <a:buAutoNum type="arabicParenR"/>
              <a:tabLst>
                <a:tab pos="540385" algn="l"/>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El contenido de los </a:t>
            </a:r>
            <a:r>
              <a:rPr kumimoji="0" lang="es-PE" sz="1200" b="0" i="0" u="none" strike="noStrike" kern="1200" cap="none" spc="0" normalizeH="0" baseline="0" noProof="0" dirty="0" err="1" smtClean="0">
                <a:ln>
                  <a:noFill/>
                </a:ln>
                <a:solidFill>
                  <a:prstClr val="black"/>
                </a:solidFill>
                <a:effectLst/>
                <a:uLnTx/>
                <a:uFillTx/>
                <a:latin typeface="Arial"/>
                <a:ea typeface="Calibri"/>
                <a:cs typeface="Times New Roman"/>
              </a:rPr>
              <a:t>ADs</a:t>
            </a: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 incluye el tipo de  aeronave, motor, hélice, equipamiento o instrumento, modelo y número de serie afectados. También incluye el periodo de tiempo de cumplimiento, descripción de la dificultad experimentada y la acción correctiva necesaria.</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Un gran número de Estados operan aeronaves que han sido fabricadas o certificadas en otro Estado. Con el fin de mantener tales aeronaves en un nivel de aeronavegabilidad equivalente a la alcanzada en la certificación de tipo, el Estado en el que la aeronave está actualmente matriculada obtendrá periódicamente toda la información, particularmente las </a:t>
            </a:r>
            <a:r>
              <a:rPr kumimoji="0" lang="es-PE" sz="1200" b="0" i="0" u="none" strike="noStrike" kern="1200" cap="none" spc="0" normalizeH="0" baseline="0" noProof="0" dirty="0" err="1" smtClean="0">
                <a:ln>
                  <a:noFill/>
                </a:ln>
                <a:solidFill>
                  <a:prstClr val="black"/>
                </a:solidFill>
                <a:effectLst/>
                <a:uLnTx/>
                <a:uFillTx/>
                <a:latin typeface="Arial"/>
                <a:ea typeface="Calibri"/>
                <a:cs typeface="Times New Roman"/>
              </a:rPr>
              <a:t>ADs</a:t>
            </a: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 emitidos por la AAC de certificación de tipo, por la organización de diseño de tipo o en raras ocasiones por la AAC de aeronavegabilidad de algún otro Estado en el cual el mismo tipo de aeronave esta matriculada, especialmente cuando dicha información se refiere al mantenimiento de la aeronavegabilidad y la prevención de efectos recurrentes en la aeronave y sus componentes y equipos. El Estado que recibe la información del Estado de diseño, puede adoptar la información directamente o evaluar la información y tomar la acción apropiada (mediante carta, circular o documento en donde la AAC haga referencia a la AC emitida por el Estado de diseño).</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Por lo tanto es necesario que cada Estado reciba toda la información de aeronavegabilidad continua relacionada a las aeronaves que hayan recibido matriculas de dicho Estado, no importa que Estado origina la información. Este igualmente es necesario, facilitará las medidas correctivas coordinadas, para que el Estado de diseño reciba la información de aeronavegabilidad continua originada por otro Estado en relación con las aeronaves que tiene certificadas. Algunos Estados, junto con las organizaciones comerciales, proveen información sobre las </a:t>
            </a:r>
            <a:r>
              <a:rPr kumimoji="0" lang="es-PE" sz="1200" b="0" i="0" u="none" strike="noStrike" kern="1200" cap="none" spc="0" normalizeH="0" baseline="0" noProof="0" dirty="0" err="1" smtClean="0">
                <a:ln>
                  <a:noFill/>
                </a:ln>
                <a:solidFill>
                  <a:prstClr val="black"/>
                </a:solidFill>
                <a:effectLst/>
                <a:uLnTx/>
                <a:uFillTx/>
                <a:latin typeface="Arial"/>
                <a:ea typeface="Calibri"/>
                <a:cs typeface="Times New Roman"/>
              </a:rPr>
              <a:t>ADs</a:t>
            </a: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 vía internet.</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El explotador de la aeronave, de acuerdo a lo indicado en el certificado de matrícula, solo utilizará sus aviones, o permitirá su utilización por otros usuarios, cuando la aeronave se encuentre en cumplimiento con las </a:t>
            </a:r>
            <a:r>
              <a:rPr kumimoji="0" lang="es-PE" sz="1200" b="0" i="0" u="none" strike="noStrike" kern="1200" cap="none" spc="0" normalizeH="0" baseline="0" noProof="0" dirty="0" err="1" smtClean="0">
                <a:ln>
                  <a:noFill/>
                </a:ln>
                <a:solidFill>
                  <a:prstClr val="black"/>
                </a:solidFill>
                <a:effectLst/>
                <a:uLnTx/>
                <a:uFillTx/>
                <a:latin typeface="Arial"/>
                <a:ea typeface="Calibri"/>
                <a:cs typeface="Times New Roman"/>
              </a:rPr>
              <a:t>ADs</a:t>
            </a: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 actualizadas. Si el explotador de la aeronave arrienda la aeronave o permite a otra entidad su mantenimiento, el propietario deberá adoptar medidas eficaces para asegurar el cumplimiento de las </a:t>
            </a:r>
            <a:r>
              <a:rPr kumimoji="0" lang="es-PE" sz="1200" b="0" i="0" u="none" strike="noStrike" kern="1200" cap="none" spc="0" normalizeH="0" baseline="0" noProof="0" dirty="0" err="1" smtClean="0">
                <a:ln>
                  <a:noFill/>
                </a:ln>
                <a:solidFill>
                  <a:prstClr val="black"/>
                </a:solidFill>
                <a:effectLst/>
                <a:uLnTx/>
                <a:uFillTx/>
                <a:latin typeface="Arial"/>
                <a:ea typeface="Calibri"/>
                <a:cs typeface="Times New Roman"/>
              </a:rPr>
              <a:t>ADs</a:t>
            </a: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 El explotador de la aeronave no puede asumir que otros se harán cargo de la responsabilidad de aeronavegabilidad de forma automática. La situación podría requerir un acuerdo por escrito, o uno verbal, dependiendo de las circunstancias. Debe haber un procedimiento claro en relación a quien tomará la acción de respuesta necesaria a la directriz de aeronavegabilidad.</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La forma en que el explotador cumple con la AD emitido por el Estado de matrícula depende de las disposiciones necesarias bajo las cuales el explotador ha arrendado, fletado o adquirido el control de la aeronave. El propietario podrá llevar a cabo todas las acciones que se deriven de la AD o acordar con el explotador para llevar a cabo todas esas acciones.</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El explotador determinará de qué forma se mantendrá informado sobre los </a:t>
            </a:r>
            <a:r>
              <a:rPr kumimoji="0" lang="es-PE" sz="1200" b="0" i="0" u="none" strike="noStrike" kern="1200" cap="none" spc="0" normalizeH="0" baseline="0" noProof="0" dirty="0" err="1" smtClean="0">
                <a:ln>
                  <a:noFill/>
                </a:ln>
                <a:solidFill>
                  <a:prstClr val="black"/>
                </a:solidFill>
                <a:effectLst/>
                <a:uLnTx/>
                <a:uFillTx/>
                <a:latin typeface="Arial"/>
                <a:ea typeface="Calibri"/>
                <a:cs typeface="Times New Roman"/>
              </a:rPr>
              <a:t>ADs</a:t>
            </a: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 Sin embargo, el explotador debe asegurarse que la AD ha sido implementada en la forma prescrita y abstenerse de incurrir en vuelos contrarios a las previsiones de la AD aplicable.</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La responsabilidad del personal de aeronavegabilidad continua u organización de mantenimiento que el cumplimiento de los AD debe quedar claramente establecido y entendido. Algunos explotadores pueden tener la impresión de que cuando envían sus aeronaves a mantenimiento, o a una inspección progresiva, el personal de certificación de la OMA rutinariamente se asegurará que las AD afectadas a esa fecha serán cumplidas antes de firmar la certificación de conformidad. El personal de certificación de la OMA solo son responsables por el trabajo que haya sido contratado o que haya sido solicitado por el explotador.</a:t>
            </a: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25</a:t>
            </a:fld>
            <a:endParaRPr lang="id-ID"/>
          </a:p>
        </p:txBody>
      </p:sp>
    </p:spTree>
    <p:extLst>
      <p:ext uri="{BB962C8B-B14F-4D97-AF65-F5344CB8AC3E}">
        <p14:creationId xmlns:p14="http://schemas.microsoft.com/office/powerpoint/2010/main" val="452687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defTabSz="457200" rtl="0" eaLnBrk="1" fontAlgn="auto" latinLnBrk="0" hangingPunct="1">
              <a:lnSpc>
                <a:spcPct val="100000"/>
              </a:lnSpc>
              <a:spcBef>
                <a:spcPts val="600"/>
              </a:spcBef>
              <a:spcAft>
                <a:spcPts val="600"/>
              </a:spcAft>
              <a:buClrTx/>
              <a:buSzTx/>
              <a:buFont typeface="Wingdings" panose="05000000000000000000" pitchFamily="2" charset="2"/>
              <a:buAutoNum type="alphaLcParenBoth" startAt="6"/>
              <a:tabLst>
                <a:tab pos="228600" algn="l"/>
              </a:tabLst>
              <a:defRPr/>
            </a:pPr>
            <a:r>
              <a:rPr kumimoji="0" lang="es-EC" sz="1200" b="0" i="0" u="none" strike="noStrike" kern="1200" cap="none" spc="0" normalizeH="0" baseline="0" noProof="0" dirty="0" smtClean="0">
                <a:ln>
                  <a:noFill/>
                </a:ln>
                <a:solidFill>
                  <a:prstClr val="black"/>
                </a:solidFill>
                <a:effectLst/>
                <a:uLnTx/>
                <a:uFillTx/>
                <a:latin typeface="Arial"/>
                <a:ea typeface="Times New Roman"/>
                <a:cs typeface="+mn-cs"/>
              </a:rPr>
              <a:t>El explotador a través de su departamento de gestión de la aeronavegabilidad continua debe:</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75565" lvl="1" indent="-342900" algn="just" defTabSz="457200" rtl="0" eaLnBrk="1" fontAlgn="auto" latinLnBrk="0" hangingPunct="1">
              <a:lnSpc>
                <a:spcPct val="100000"/>
              </a:lnSpc>
              <a:spcBef>
                <a:spcPts val="600"/>
              </a:spcBef>
              <a:spcAft>
                <a:spcPts val="600"/>
              </a:spcAft>
              <a:buClrTx/>
              <a:buSzTx/>
              <a:buFont typeface="Wingdings" panose="05000000000000000000" pitchFamily="2" charset="2"/>
              <a:buAutoNum type="arabicParenBoth" startAt="5"/>
              <a:tabLst>
                <a:tab pos="457200" algn="l"/>
              </a:tabLst>
              <a:defRPr/>
            </a:pPr>
            <a:r>
              <a:rPr kumimoji="0" lang="es-EC" sz="1200" b="0" i="0" u="none" strike="noStrike" kern="1200" cap="none" spc="0" normalizeH="0" baseline="0" noProof="0" dirty="0" smtClean="0">
                <a:ln>
                  <a:noFill/>
                </a:ln>
                <a:solidFill>
                  <a:prstClr val="black"/>
                </a:solidFill>
                <a:effectLst/>
                <a:uLnTx/>
                <a:uFillTx/>
                <a:latin typeface="Arial"/>
                <a:ea typeface="Times New Roman"/>
                <a:cs typeface="+mn-cs"/>
              </a:rPr>
              <a:t>garantizar que todos los defectos descubiertos durante el mantenimiento programado o que se hayan notificado sean corregidos por una organización de mantenimiento debidamente aprobada y habilitada según el LAR 145 para el servicio requerido;</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26</a:t>
            </a:fld>
            <a:endParaRPr lang="id-ID"/>
          </a:p>
        </p:txBody>
      </p:sp>
    </p:spTree>
    <p:extLst>
      <p:ext uri="{BB962C8B-B14F-4D97-AF65-F5344CB8AC3E}">
        <p14:creationId xmlns:p14="http://schemas.microsoft.com/office/powerpoint/2010/main" val="40604773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defTabSz="457200" rtl="0" eaLnBrk="1" fontAlgn="auto" latinLnBrk="0" hangingPunct="1">
              <a:lnSpc>
                <a:spcPct val="100000"/>
              </a:lnSpc>
              <a:spcBef>
                <a:spcPts val="600"/>
              </a:spcBef>
              <a:spcAft>
                <a:spcPts val="600"/>
              </a:spcAft>
              <a:buClrTx/>
              <a:buSzTx/>
              <a:buFont typeface="+mj-lt"/>
              <a:buAutoNum type="alphaLcParenBoth"/>
              <a:tabLst>
                <a:tab pos="228600" algn="l"/>
              </a:tabLst>
              <a:defRPr/>
            </a:pPr>
            <a:r>
              <a:rPr kumimoji="0" lang="es-EC" sz="1200" b="0" i="0" u="none" strike="noStrike" kern="1200" cap="none" spc="0" normalizeH="0" baseline="0" noProof="0" dirty="0" smtClean="0">
                <a:ln>
                  <a:noFill/>
                </a:ln>
                <a:solidFill>
                  <a:prstClr val="black"/>
                </a:solidFill>
                <a:effectLst/>
                <a:uLnTx/>
                <a:uFillTx/>
                <a:latin typeface="Arial"/>
                <a:ea typeface="Times New Roman"/>
                <a:cs typeface="+mn-cs"/>
              </a:rPr>
              <a:t>El explotador a través de su departamento de gestión de la aeronavegabilidad continua debe:</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75565" lvl="1" indent="-342900" algn="just" defTabSz="457200" rtl="0" eaLnBrk="1" fontAlgn="auto" latinLnBrk="0" hangingPunct="1">
              <a:lnSpc>
                <a:spcPct val="100000"/>
              </a:lnSpc>
              <a:spcBef>
                <a:spcPts val="600"/>
              </a:spcBef>
              <a:spcAft>
                <a:spcPts val="600"/>
              </a:spcAft>
              <a:buClrTx/>
              <a:buSzTx/>
              <a:buFont typeface="Wingdings" panose="05000000000000000000" pitchFamily="2" charset="2"/>
              <a:buAutoNum type="arabicParenBoth" startAt="6"/>
              <a:tabLst>
                <a:tab pos="457200" algn="l"/>
              </a:tabLst>
              <a:defRPr/>
            </a:pPr>
            <a:r>
              <a:rPr kumimoji="0" lang="es-EC" sz="1200" b="0" i="0" u="none" strike="noStrike" kern="1200" cap="none" spc="0" normalizeH="0" baseline="0" noProof="0" dirty="0" smtClean="0">
                <a:ln>
                  <a:noFill/>
                </a:ln>
                <a:solidFill>
                  <a:prstClr val="black"/>
                </a:solidFill>
                <a:effectLst/>
                <a:uLnTx/>
                <a:uFillTx/>
                <a:latin typeface="Arial"/>
                <a:ea typeface="Times New Roman"/>
                <a:cs typeface="+mn-cs"/>
              </a:rPr>
              <a:t>controlar el cumplimiento del programa de mantenimiento;</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75565" lvl="1" indent="-342900" algn="just" defTabSz="457200" rtl="0" eaLnBrk="1" fontAlgn="auto" latinLnBrk="0" hangingPunct="1">
              <a:lnSpc>
                <a:spcPct val="100000"/>
              </a:lnSpc>
              <a:spcBef>
                <a:spcPts val="600"/>
              </a:spcBef>
              <a:spcAft>
                <a:spcPts val="600"/>
              </a:spcAft>
              <a:buClrTx/>
              <a:buSzTx/>
              <a:buFont typeface="+mj-lt"/>
              <a:buAutoNum type="arabicParenBoth" startAt="6"/>
              <a:tabLst>
                <a:tab pos="457200" algn="l"/>
              </a:tabLst>
              <a:defRPr/>
            </a:pPr>
            <a:r>
              <a:rPr kumimoji="0" lang="es-EC" sz="1200" b="0" i="0" u="none" strike="noStrike" kern="1200" cap="none" spc="0" normalizeH="0" baseline="0" noProof="0" dirty="0" smtClean="0">
                <a:ln>
                  <a:noFill/>
                </a:ln>
                <a:solidFill>
                  <a:prstClr val="black"/>
                </a:solidFill>
                <a:effectLst/>
                <a:uLnTx/>
                <a:uFillTx/>
                <a:latin typeface="Arial"/>
                <a:ea typeface="Times New Roman"/>
                <a:cs typeface="+mn-cs"/>
              </a:rPr>
              <a:t>controlar el remplazo de componentes de aeronaves con vida limitada;</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75565" lvl="1" indent="-342900" algn="just" defTabSz="457200" rtl="0" eaLnBrk="1" fontAlgn="auto" latinLnBrk="0" hangingPunct="1">
              <a:lnSpc>
                <a:spcPct val="100000"/>
              </a:lnSpc>
              <a:spcBef>
                <a:spcPts val="600"/>
              </a:spcBef>
              <a:spcAft>
                <a:spcPts val="600"/>
              </a:spcAft>
              <a:buClrTx/>
              <a:buSzTx/>
              <a:buFont typeface="+mj-lt"/>
              <a:buAutoNum type="arabicParenBoth" startAt="6"/>
              <a:tabLst>
                <a:tab pos="457200" algn="l"/>
              </a:tabLst>
              <a:defRPr/>
            </a:pPr>
            <a:r>
              <a:rPr kumimoji="0" lang="es-EC" sz="1200" b="0" i="0" u="none" strike="noStrike" kern="1200" cap="none" spc="0" normalizeH="0" baseline="0" noProof="0" dirty="0" smtClean="0">
                <a:ln>
                  <a:noFill/>
                </a:ln>
                <a:solidFill>
                  <a:prstClr val="black"/>
                </a:solidFill>
                <a:effectLst/>
                <a:uLnTx/>
                <a:uFillTx/>
                <a:latin typeface="Arial"/>
                <a:ea typeface="Times New Roman"/>
                <a:cs typeface="+mn-cs"/>
              </a:rPr>
              <a:t>controlar y conservar todos los registros de mantenimiento de las aeronaves;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75565" lvl="1" indent="-342900" algn="just" defTabSz="457200" rtl="0" eaLnBrk="1" fontAlgn="auto" latinLnBrk="0" hangingPunct="1">
              <a:lnSpc>
                <a:spcPct val="100000"/>
              </a:lnSpc>
              <a:spcBef>
                <a:spcPts val="600"/>
              </a:spcBef>
              <a:spcAft>
                <a:spcPts val="600"/>
              </a:spcAft>
              <a:buClrTx/>
              <a:buSzTx/>
              <a:buFont typeface="+mj-lt"/>
              <a:buAutoNum type="arabicParenBoth" startAt="6"/>
              <a:tabLst>
                <a:tab pos="457200" algn="l"/>
              </a:tabLst>
              <a:defRPr/>
            </a:pPr>
            <a:r>
              <a:rPr kumimoji="0" lang="es-EC" sz="1200" b="0" i="0" u="none" strike="noStrike" kern="1200" cap="none" spc="0" normalizeH="0" baseline="0" noProof="0" dirty="0" smtClean="0">
                <a:ln>
                  <a:noFill/>
                </a:ln>
                <a:solidFill>
                  <a:prstClr val="black"/>
                </a:solidFill>
                <a:effectLst/>
                <a:uLnTx/>
                <a:uFillTx/>
                <a:latin typeface="Arial"/>
                <a:ea typeface="Times New Roman"/>
                <a:cs typeface="+mn-cs"/>
              </a:rPr>
              <a:t>asegurarse de que la declaración de masa y centrado refleja el estado actual de la aeronave; y</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75565" lvl="1" indent="-342900" algn="just" defTabSz="457200" rtl="0" eaLnBrk="1" fontAlgn="auto" latinLnBrk="0" hangingPunct="1">
              <a:lnSpc>
                <a:spcPct val="100000"/>
              </a:lnSpc>
              <a:spcBef>
                <a:spcPts val="600"/>
              </a:spcBef>
              <a:spcAft>
                <a:spcPts val="600"/>
              </a:spcAft>
              <a:buClrTx/>
              <a:buSzTx/>
              <a:buFont typeface="+mj-lt"/>
              <a:buAutoNum type="arabicParenBoth" startAt="6"/>
              <a:tabLst>
                <a:tab pos="457200" algn="l"/>
              </a:tabLst>
              <a:defRPr/>
            </a:pPr>
            <a:r>
              <a:rPr kumimoji="0" lang="es-EC" sz="1200" b="0" i="0" u="none" strike="noStrike" kern="1200" cap="none" spc="0" normalizeH="0" baseline="0" noProof="0" dirty="0" smtClean="0">
                <a:ln>
                  <a:noFill/>
                </a:ln>
                <a:solidFill>
                  <a:prstClr val="black"/>
                </a:solidFill>
                <a:effectLst/>
                <a:uLnTx/>
                <a:uFillTx/>
                <a:latin typeface="Arial"/>
                <a:ea typeface="Times New Roman"/>
                <a:cs typeface="+mn-cs"/>
              </a:rPr>
              <a:t>mantener y utilizar los datos de mantenimiento actuales que sean aplicables, para la realización de tareas de gestión de la aeronavegabilidad continua.</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27</a:t>
            </a:fld>
            <a:endParaRPr lang="id-ID"/>
          </a:p>
        </p:txBody>
      </p:sp>
    </p:spTree>
    <p:extLst>
      <p:ext uri="{BB962C8B-B14F-4D97-AF65-F5344CB8AC3E}">
        <p14:creationId xmlns:p14="http://schemas.microsoft.com/office/powerpoint/2010/main" val="42096603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defTabSz="457200" rtl="0" eaLnBrk="1" fontAlgn="auto" latinLnBrk="0" hangingPunct="1">
              <a:lnSpc>
                <a:spcPct val="100000"/>
              </a:lnSpc>
              <a:spcBef>
                <a:spcPts val="600"/>
              </a:spcBef>
              <a:spcAft>
                <a:spcPts val="600"/>
              </a:spcAft>
              <a:buClrTx/>
              <a:buSzTx/>
              <a:buFont typeface="Wingdings" panose="05000000000000000000" pitchFamily="2" charset="2"/>
              <a:buAutoNum type="alphaLcParenBoth" startAt="7"/>
              <a:tabLst>
                <a:tab pos="228600" algn="l"/>
              </a:tabLst>
              <a:defRPr/>
            </a:pPr>
            <a:r>
              <a:rPr kumimoji="0" lang="es-EC" sz="1200" b="0" i="0" u="none" strike="noStrike" kern="1200" cap="none" spc="0" normalizeH="0" baseline="0" noProof="0" dirty="0" smtClean="0">
                <a:ln>
                  <a:noFill/>
                </a:ln>
                <a:solidFill>
                  <a:prstClr val="black"/>
                </a:solidFill>
                <a:effectLst/>
                <a:uLnTx/>
                <a:uFillTx/>
                <a:latin typeface="Arial"/>
                <a:ea typeface="Times New Roman"/>
                <a:cs typeface="+mn-cs"/>
              </a:rPr>
              <a:t>El departamento de gestión de la aeronavegabilidad continua del explotador debe asegurar que la aeronave sea mantenida por una organización de mantenimiento aprobada y habilitada según el LAR 145 para los servicios requeridos.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endParaRPr>
          </a:p>
          <a:p>
            <a:pPr marL="0" marR="0" lvl="0" indent="0" algn="just" defTabSz="457200" rtl="0" eaLnBrk="1" fontAlgn="auto" latinLnBrk="0" hangingPunct="1">
              <a:lnSpc>
                <a:spcPct val="115000"/>
              </a:lnSpc>
              <a:spcBef>
                <a:spcPts val="1200"/>
              </a:spcBef>
              <a:spcAft>
                <a:spcPts val="0"/>
              </a:spcAft>
              <a:buClrTx/>
              <a:buSzTx/>
              <a:buFontTx/>
              <a:buNone/>
              <a:tabLst>
                <a:tab pos="1080135" algn="l"/>
              </a:tabLst>
              <a:defRPr/>
            </a:pPr>
            <a:r>
              <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rPr>
              <a:t>MAC 135.1425 	Gestión de la aeronavegabilidad continuada</a:t>
            </a: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0" marR="0" lvl="0" indent="0" algn="just" defTabSz="457200" rtl="0" eaLnBrk="1" fontAlgn="auto" latinLnBrk="0" hangingPunct="1">
              <a:lnSpc>
                <a:spcPct val="115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srgbClr val="0000FF"/>
                </a:solidFill>
                <a:effectLst/>
                <a:uLnTx/>
                <a:uFillTx/>
                <a:latin typeface="Arial"/>
                <a:ea typeface="Calibri"/>
                <a:cs typeface="Times New Roman"/>
              </a:rPr>
              <a:t>(Ver párrafo 135.1425 (g) del LAR 135)</a:t>
            </a:r>
          </a:p>
          <a:p>
            <a:pPr marL="0" marR="0" lvl="0" indent="0" algn="just" defTabSz="457200" rtl="0" eaLnBrk="1" fontAlgn="auto" latinLnBrk="0" hangingPunct="1">
              <a:lnSpc>
                <a:spcPct val="115000"/>
              </a:lnSpc>
              <a:spcBef>
                <a:spcPts val="0"/>
              </a:spcBef>
              <a:spcAft>
                <a:spcPts val="0"/>
              </a:spcAft>
              <a:buClrTx/>
              <a:buSzTx/>
              <a:buFontTx/>
              <a:buNone/>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Para estos efectos el departamento de gestión de la aeronavegabilidad continua debe mantener un permanente y positivo control respecto a que la OMA que realice mantenimiento a sus aeronaves, mantenga vigente sus habilitaciones y la respectiva aprobación vigente por parte de la AAC correspondiente.</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Se debe considerar que el responsable de definir qué trabajo se le va a realizar a una aeronave, es el explotador, la OMA solo se hace responsable de que los trabajos que realizan los ejecute con personal competente, en instalaciones adecuadas, con datos de mantenimiento actualizados, con equipamiento y herramientas establecidas por el organismos de diseño y calibradas, entregando un certificado de conformidad de mantenimiento que acredite lo antes indicado.  Si algo no se consideró en los trabajos realizados por la OMA (AD, reemplazo de un componente, etc.) es responsabilidad directa del explotador.</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El explotador debe considerar efectuar en forma periódica una auditoría a la OMA que está realizando las actividades de mantenimiento, de manera de verificar que el trabajo que se realiza es el indicado en la solicitud de trabajo, el personal de certificación es el indicado en el contrato y mantienen su autorización vigente, etc.  Esto asegurará que los resultados finales de los trabajos permitirán mantener la aeronave en condición aeronavegable.</a:t>
            </a: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28</a:t>
            </a:fld>
            <a:endParaRPr lang="id-ID"/>
          </a:p>
        </p:txBody>
      </p:sp>
    </p:spTree>
    <p:extLst>
      <p:ext uri="{BB962C8B-B14F-4D97-AF65-F5344CB8AC3E}">
        <p14:creationId xmlns:p14="http://schemas.microsoft.com/office/powerpoint/2010/main" val="27998027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defTabSz="457200" rtl="0" eaLnBrk="1" fontAlgn="auto" latinLnBrk="0" hangingPunct="1">
              <a:lnSpc>
                <a:spcPct val="100000"/>
              </a:lnSpc>
              <a:spcBef>
                <a:spcPts val="600"/>
              </a:spcBef>
              <a:spcAft>
                <a:spcPts val="600"/>
              </a:spcAft>
              <a:buClrTx/>
              <a:buSzTx/>
              <a:buFont typeface="Wingdings" panose="05000000000000000000" pitchFamily="2" charset="2"/>
              <a:buAutoNum type="alphaLcParenBoth" startAt="8"/>
              <a:tabLst>
                <a:tab pos="228600" algn="l"/>
              </a:tabLst>
              <a:defRPr/>
            </a:pPr>
            <a:r>
              <a:rPr kumimoji="0" lang="es-EC" sz="1200" b="0" i="0" u="none" strike="noStrike" kern="1200" cap="none" spc="0" normalizeH="0" baseline="0" noProof="0" dirty="0" smtClean="0">
                <a:ln>
                  <a:noFill/>
                </a:ln>
                <a:solidFill>
                  <a:prstClr val="black"/>
                </a:solidFill>
                <a:effectLst/>
                <a:uLnTx/>
                <a:uFillTx/>
                <a:latin typeface="Arial"/>
                <a:ea typeface="Times New Roman"/>
                <a:cs typeface="+mn-cs"/>
              </a:rPr>
              <a:t>El departamento de gestión de la aeronavegabilidad continua del explotador debe asegurar que se realice un contrato entre la OMA</a:t>
            </a: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 y el explotador donde se defina claramente:</a:t>
            </a:r>
          </a:p>
          <a:p>
            <a:pPr marL="342900" marR="0" lvl="0" indent="-342900" algn="just" defTabSz="457200" rtl="0" eaLnBrk="1" fontAlgn="auto" latinLnBrk="0" hangingPunct="1">
              <a:lnSpc>
                <a:spcPct val="100000"/>
              </a:lnSpc>
              <a:spcBef>
                <a:spcPts val="600"/>
              </a:spcBef>
              <a:spcAft>
                <a:spcPts val="600"/>
              </a:spcAft>
              <a:buClrTx/>
              <a:buSzTx/>
              <a:buFont typeface="Wingdings" panose="05000000000000000000" pitchFamily="2" charset="2"/>
              <a:buAutoNum type="alphaLcParenBoth" startAt="8"/>
              <a:tabLst>
                <a:tab pos="228600"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75565" lvl="1" indent="-342900" algn="just" defTabSz="457200" rtl="0" eaLnBrk="1" fontAlgn="auto" latinLnBrk="0" hangingPunct="1">
              <a:lnSpc>
                <a:spcPct val="100000"/>
              </a:lnSpc>
              <a:spcBef>
                <a:spcPts val="600"/>
              </a:spcBef>
              <a:spcAft>
                <a:spcPts val="600"/>
              </a:spcAft>
              <a:buClrTx/>
              <a:buSzTx/>
              <a:buFont typeface="+mj-lt"/>
              <a:buAutoNum type="arabicParenBoth"/>
              <a:tabLst>
                <a:tab pos="457200" algn="l"/>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los servicios de mantenimiento que están siendo contratados;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75565" lvl="1" indent="-342900" algn="just" defTabSz="457200" rtl="0" eaLnBrk="1" fontAlgn="auto" latinLnBrk="0" hangingPunct="1">
              <a:lnSpc>
                <a:spcPct val="100000"/>
              </a:lnSpc>
              <a:spcBef>
                <a:spcPts val="600"/>
              </a:spcBef>
              <a:spcAft>
                <a:spcPts val="600"/>
              </a:spcAft>
              <a:buClrTx/>
              <a:buSzTx/>
              <a:buFont typeface="+mj-lt"/>
              <a:buAutoNum type="arabicParenBoth"/>
              <a:tabLst>
                <a:tab pos="457200" algn="l"/>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la disponibilidad de los datos de mantenimiento necesarios para los servicios; como las tarjetas de trabajo, ordenes de ingeniería, etc.;</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75565" lvl="1" indent="-342900" algn="just" defTabSz="457200" rtl="0" eaLnBrk="1" fontAlgn="auto" latinLnBrk="0" hangingPunct="1">
              <a:lnSpc>
                <a:spcPct val="100000"/>
              </a:lnSpc>
              <a:spcBef>
                <a:spcPts val="600"/>
              </a:spcBef>
              <a:spcAft>
                <a:spcPts val="600"/>
              </a:spcAft>
              <a:buClrTx/>
              <a:buSzTx/>
              <a:buFont typeface="+mj-lt"/>
              <a:buAutoNum type="arabicParenBoth"/>
              <a:tabLst>
                <a:tab pos="457200" algn="l"/>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la necesidad de supervisión por parte del explotador de los servicios que están siendo ejecutados; y</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75565" lvl="1" indent="-342900" algn="just" defTabSz="457200" rtl="0" eaLnBrk="1" fontAlgn="auto" latinLnBrk="0" hangingPunct="1">
              <a:lnSpc>
                <a:spcPct val="100000"/>
              </a:lnSpc>
              <a:spcBef>
                <a:spcPts val="600"/>
              </a:spcBef>
              <a:spcAft>
                <a:spcPts val="600"/>
              </a:spcAft>
              <a:buClrTx/>
              <a:buSzTx/>
              <a:buFont typeface="+mj-lt"/>
              <a:buAutoNum type="arabicParenBoth"/>
              <a:tabLst>
                <a:tab pos="457200" algn="l"/>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la responsabilidad del explotador de instruir a los certificadores de conformidad de mantenimiento de la OMA LAR 145 de acuerdo a su MCM.</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endParaRPr>
          </a:p>
          <a:p>
            <a:pPr marL="0" marR="0" lvl="0" indent="0" algn="just" defTabSz="457200" rtl="0" eaLnBrk="1" fontAlgn="auto" latinLnBrk="0" hangingPunct="1">
              <a:lnSpc>
                <a:spcPct val="115000"/>
              </a:lnSpc>
              <a:spcBef>
                <a:spcPts val="1200"/>
              </a:spcBef>
              <a:spcAft>
                <a:spcPts val="0"/>
              </a:spcAft>
              <a:buClrTx/>
              <a:buSzTx/>
              <a:buFontTx/>
              <a:buNone/>
              <a:tabLst>
                <a:tab pos="1080135" algn="l"/>
              </a:tabLst>
              <a:defRPr/>
            </a:pPr>
            <a:r>
              <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rPr>
              <a:t>MAC 135.1425  	Gestión de la aeronavegabilidad continuada</a:t>
            </a: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0" marR="0" lvl="0" indent="0" algn="just" defTabSz="457200" rtl="0" eaLnBrk="1" fontAlgn="auto" latinLnBrk="0" hangingPunct="1">
              <a:lnSpc>
                <a:spcPct val="115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srgbClr val="0000FF"/>
                </a:solidFill>
                <a:effectLst/>
                <a:uLnTx/>
                <a:uFillTx/>
                <a:latin typeface="Arial"/>
                <a:ea typeface="Calibri"/>
                <a:cs typeface="Times New Roman"/>
              </a:rPr>
              <a:t>(Ver párrafo 135.1425 (h) del LAR 135) </a:t>
            </a:r>
          </a:p>
          <a:p>
            <a:pPr marL="0" marR="0" lvl="0" indent="0" algn="just" defTabSz="457200" rtl="0" eaLnBrk="1" fontAlgn="auto" latinLnBrk="0" hangingPunct="1">
              <a:lnSpc>
                <a:spcPct val="115000"/>
              </a:lnSpc>
              <a:spcBef>
                <a:spcPts val="0"/>
              </a:spcBef>
              <a:spcAft>
                <a:spcPts val="0"/>
              </a:spcAft>
              <a:buClrTx/>
              <a:buSzTx/>
              <a:buFontTx/>
              <a:buNone/>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Para el explotador como responsable de la gestión de la aeronavegabilidad continua de sus aeronaves, se hace imperativo velar porque las actividades de mantenimiento asociadas a mantener dicha condición de aeronavegabilidad, se realice conforme a sus requerimientos y por lo tanto esto debe quedar claramente establecido a través de un contrato con la o las OMAs que presten los servicios pertinentes.  El contrato debe especificar en detalle, el trabajo a realizar por dicha organización y las funciones y obligaciones de ambas partes. </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Por otra parte, aun cuando es altamente recomendable que todo el mantenimiento requerido por las aeronaves del explotador sea efectuado por una sola OMA, es probable que derivado de la operación de distintos tipos de aeronaves, o que para un mismo tipo de aeronave, la empresa requiera contratar a más de una OMA; como por ejemplo, una OMA podría encargarse del mantenimiento de línea y de la rectificación de defectos menores y otra OMA podría encargarse del mantenimiento de base. Tal situación obligará a que se establezcan diferentes contratos, determinándose claramente en cada uno de ellos el tipo de servicio que deberá ser ejecutado. </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En consecuencia es imprescindible dejar claramente establecido en el respectivo contrato, el servicio de mantenimiento que se está contratando; la necesidad de que: </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800100" marR="0" lvl="1" indent="-342900" algn="just" defTabSz="457200" rtl="0" eaLnBrk="1" fontAlgn="auto" latinLnBrk="0" hangingPunct="1">
              <a:lnSpc>
                <a:spcPct val="100000"/>
              </a:lnSpc>
              <a:spcBef>
                <a:spcPts val="600"/>
              </a:spcBef>
              <a:spcAft>
                <a:spcPts val="600"/>
              </a:spcAft>
              <a:buClr>
                <a:srgbClr val="000000"/>
              </a:buClr>
              <a:buSzPts val="1000"/>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los datos de mantenimiento que se generen a través de órdenes de trabajo, tarjetas de trabajo u otros estén permanentemente disponibles para el explotador;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600"/>
              </a:spcBef>
              <a:spcAft>
                <a:spcPts val="600"/>
              </a:spcAft>
              <a:buClr>
                <a:srgbClr val="000000"/>
              </a:buClr>
              <a:buSzPts val="1000"/>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la prerrogativa de que el explotador a través de su departamento de gestión de la aeronavegabilidad continua pueda supervisar los servicios de mantenimiento que se le presten; y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600"/>
              </a:spcBef>
              <a:spcAft>
                <a:spcPts val="600"/>
              </a:spcAft>
              <a:buClr>
                <a:srgbClr val="000000"/>
              </a:buClr>
              <a:buSzPts val="1000"/>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la necesidad de que el explotador a través de su departamento de gestión de la aeronavegabilidad continua instruya a los certificadores de conformidad de mantenimiento de la OMA de acuerdo a los procedimientos establecidos en su MCM.</a:t>
            </a:r>
          </a:p>
          <a:p>
            <a:pPr marL="800100" marR="0" lvl="1" indent="-342900" algn="just" defTabSz="457200" rtl="0" eaLnBrk="1" fontAlgn="auto" latinLnBrk="0" hangingPunct="1">
              <a:lnSpc>
                <a:spcPct val="100000"/>
              </a:lnSpc>
              <a:spcBef>
                <a:spcPts val="600"/>
              </a:spcBef>
              <a:spcAft>
                <a:spcPts val="600"/>
              </a:spcAft>
              <a:buClr>
                <a:srgbClr val="000000"/>
              </a:buClr>
              <a:buSzPts val="1000"/>
              <a:buFont typeface="+mj-lt"/>
              <a:buAutoNum type="arabicPeriod"/>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Tanto la especificación del trabajo como la asignación de responsabilidades debería ser clara, inequívoca y con suficiente detalle para garantizar que no surja ningún malentendido entre las partes (explotador y la OMA) que pueda resultar en una situación en que no se haga o no se realice bien algún trabajo que tenga que ver con la aeronavegabilidad u operatividad de la aeronave.</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Especial atención se debería prestar a procedimientos y responsabilidades para garantizar que:</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800100" marR="0" lvl="1" indent="-342900" algn="just" defTabSz="457200" rtl="0" eaLnBrk="1" fontAlgn="auto" latinLnBrk="0" hangingPunct="1">
              <a:lnSpc>
                <a:spcPct val="100000"/>
              </a:lnSpc>
              <a:spcBef>
                <a:spcPts val="600"/>
              </a:spcBef>
              <a:spcAft>
                <a:spcPts val="600"/>
              </a:spcAft>
              <a:buClr>
                <a:srgbClr val="000000"/>
              </a:buClr>
              <a:buSzPts val="1000"/>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se realice todo el trabajo de mantenimiento solicitado;</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600"/>
              </a:spcBef>
              <a:spcAft>
                <a:spcPts val="600"/>
              </a:spcAft>
              <a:buClr>
                <a:srgbClr val="000000"/>
              </a:buClr>
              <a:buSzPts val="1000"/>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que los boletines de servicio que el explotador definió su aplicación, sean cumplidos;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600"/>
              </a:spcBef>
              <a:spcAft>
                <a:spcPts val="600"/>
              </a:spcAft>
              <a:buClr>
                <a:srgbClr val="000000"/>
              </a:buClr>
              <a:buSzPts val="1000"/>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que las directrices de aeronavegabilidad se apliquen en su totalidad; y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600"/>
              </a:spcBef>
              <a:spcAft>
                <a:spcPts val="600"/>
              </a:spcAft>
              <a:buClr>
                <a:srgbClr val="000000"/>
              </a:buClr>
              <a:buSzPts val="1000"/>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que todo el trabajo, incluyendo modificaciones y reparaciones se realicen de conformidad con datos aprobados y con los reglamentos actualizados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29</a:t>
            </a:fld>
            <a:endParaRPr lang="id-ID"/>
          </a:p>
        </p:txBody>
      </p:sp>
    </p:spTree>
    <p:extLst>
      <p:ext uri="{BB962C8B-B14F-4D97-AF65-F5344CB8AC3E}">
        <p14:creationId xmlns:p14="http://schemas.microsoft.com/office/powerpoint/2010/main" val="7451132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15000"/>
              </a:lnSpc>
              <a:spcBef>
                <a:spcPts val="1200"/>
              </a:spcBef>
              <a:spcAft>
                <a:spcPts val="0"/>
              </a:spcAft>
              <a:buClrTx/>
              <a:buSzTx/>
              <a:buFontTx/>
              <a:buNone/>
              <a:tabLst>
                <a:tab pos="1080135" algn="l"/>
              </a:tabLst>
              <a:defRPr/>
            </a:pPr>
            <a:r>
              <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rPr>
              <a:t>MAC 135.1425  	Gestión de la aeronavegabilidad continuada</a:t>
            </a: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0" marR="0" lvl="0" indent="0" algn="just" defTabSz="457200" rtl="0" eaLnBrk="1" fontAlgn="auto" latinLnBrk="0" hangingPunct="1">
              <a:lnSpc>
                <a:spcPct val="115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srgbClr val="0000FF"/>
                </a:solidFill>
                <a:effectLst/>
                <a:uLnTx/>
                <a:uFillTx/>
                <a:latin typeface="Arial"/>
                <a:ea typeface="Calibri"/>
                <a:cs typeface="Times New Roman"/>
              </a:rPr>
              <a:t>(Ver párrafo 135.1425 (h) del LAR 135) </a:t>
            </a:r>
          </a:p>
          <a:p>
            <a:pPr marL="0" marR="0" lvl="0" indent="0" algn="just" defTabSz="457200" rtl="0" eaLnBrk="1" fontAlgn="auto" latinLnBrk="0" hangingPunct="1">
              <a:lnSpc>
                <a:spcPct val="115000"/>
              </a:lnSpc>
              <a:spcBef>
                <a:spcPts val="0"/>
              </a:spcBef>
              <a:spcAft>
                <a:spcPts val="0"/>
              </a:spcAft>
              <a:buClrTx/>
              <a:buSzTx/>
              <a:buFontTx/>
              <a:buNone/>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Para el explotador como responsable de la gestión de la aeronavegabilidad continua de sus aeronaves, se hace imperativo velar porque las actividades de mantenimiento asociadas a mantener dicha condición de aeronavegabilidad, se realice conforme a sus requerimientos y por lo tanto esto debe quedar claramente establecido a través de un contrato con la o las OMAs que presten los servicios pertinentes.  El contrato debe especificar en detalle, el trabajo a realizar por dicha organización y las funciones y obligaciones de ambas partes. </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Por otra parte, aun cuando es altamente recomendable que todo el mantenimiento requerido por las aeronaves del explotador sea efectuado por una sola OMA, es probable que derivado de la operación de distintos tipos de aeronaves, o que para un mismo tipo de aeronave, la empresa requiera contratar a más de una OMA; como por ejemplo, una OMA podría encargarse del mantenimiento de línea y de la rectificación de defectos menores y otra OMA podría encargarse del mantenimiento de base. Tal situación obligará a que se establezcan diferentes contratos, determinándose claramente en cada uno de ellos el tipo de servicio que deberá ser ejecutado. </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En consecuencia es imprescindible dejar claramente establecido en el respectivo contrato, el servicio de mantenimiento que se está contratando; la necesidad de que: </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800100" marR="0" lvl="1" indent="-342900" algn="just" defTabSz="457200" rtl="0" eaLnBrk="1" fontAlgn="auto" latinLnBrk="0" hangingPunct="1">
              <a:lnSpc>
                <a:spcPct val="100000"/>
              </a:lnSpc>
              <a:spcBef>
                <a:spcPts val="600"/>
              </a:spcBef>
              <a:spcAft>
                <a:spcPts val="600"/>
              </a:spcAft>
              <a:buClr>
                <a:srgbClr val="000000"/>
              </a:buClr>
              <a:buSzPts val="1000"/>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los datos de mantenimiento que se generen a través de órdenes de trabajo, tarjetas de trabajo u otros estén permanentemente disponibles para el explotador;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600"/>
              </a:spcBef>
              <a:spcAft>
                <a:spcPts val="600"/>
              </a:spcAft>
              <a:buClr>
                <a:srgbClr val="000000"/>
              </a:buClr>
              <a:buSzPts val="1000"/>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la prerrogativa de que el explotador a través de su departamento de gestión de la aeronavegabilidad continua pueda supervisar los servicios de mantenimiento que se le presten; y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600"/>
              </a:spcBef>
              <a:spcAft>
                <a:spcPts val="600"/>
              </a:spcAft>
              <a:buClr>
                <a:srgbClr val="000000"/>
              </a:buClr>
              <a:buSzPts val="1000"/>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la necesidad de que el explotador a través de su departamento de gestión de la aeronavegabilidad continua instruya a los certificadores de conformidad de mantenimiento de la OMA de acuerdo a los procedimientos establecidos en su MCM.</a:t>
            </a:r>
          </a:p>
          <a:p>
            <a:pPr marL="800100" marR="0" lvl="1" indent="-342900" algn="just" defTabSz="457200" rtl="0" eaLnBrk="1" fontAlgn="auto" latinLnBrk="0" hangingPunct="1">
              <a:lnSpc>
                <a:spcPct val="100000"/>
              </a:lnSpc>
              <a:spcBef>
                <a:spcPts val="600"/>
              </a:spcBef>
              <a:spcAft>
                <a:spcPts val="600"/>
              </a:spcAft>
              <a:buClr>
                <a:srgbClr val="000000"/>
              </a:buClr>
              <a:buSzPts val="1000"/>
              <a:buFont typeface="+mj-lt"/>
              <a:buAutoNum type="arabicPeriod"/>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Tanto la especificación del trabajo como la asignación de responsabilidades debería ser clara, inequívoca y con suficiente detalle para garantizar que no surja ningún malentendido entre las partes (explotador y la OMA) que pueda resultar en una situación en que no se haga o no se realice bien algún trabajo que tenga que ver con la aeronavegabilidad u operatividad de la aeronave.</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Especial atención se debería prestar a procedimientos y responsabilidades para garantizar que:</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800100" marR="0" lvl="1" indent="-342900" algn="just" defTabSz="457200" rtl="0" eaLnBrk="1" fontAlgn="auto" latinLnBrk="0" hangingPunct="1">
              <a:lnSpc>
                <a:spcPct val="100000"/>
              </a:lnSpc>
              <a:spcBef>
                <a:spcPts val="600"/>
              </a:spcBef>
              <a:spcAft>
                <a:spcPts val="600"/>
              </a:spcAft>
              <a:buClr>
                <a:srgbClr val="000000"/>
              </a:buClr>
              <a:buSzPts val="1000"/>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se realice todo el trabajo de mantenimiento solicitado;</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600"/>
              </a:spcBef>
              <a:spcAft>
                <a:spcPts val="600"/>
              </a:spcAft>
              <a:buClr>
                <a:srgbClr val="000000"/>
              </a:buClr>
              <a:buSzPts val="1000"/>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que los boletines de servicio que el explotador definió su aplicación, sean cumplidos;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600"/>
              </a:spcBef>
              <a:spcAft>
                <a:spcPts val="600"/>
              </a:spcAft>
              <a:buClr>
                <a:srgbClr val="000000"/>
              </a:buClr>
              <a:buSzPts val="1000"/>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que las directrices de aeronavegabilidad se apliquen en su totalidad; y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600"/>
              </a:spcBef>
              <a:spcAft>
                <a:spcPts val="600"/>
              </a:spcAft>
              <a:buClr>
                <a:srgbClr val="000000"/>
              </a:buClr>
              <a:buSzPts val="1000"/>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que todo el trabajo, incluyendo modificaciones y reparaciones se realicen de conformidad con datos aprobados y con los reglamentos actualizados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D02ABD7-284B-4AEE-9AD5-F0CEBFB0821A}" type="slidenum">
              <a:rPr kumimoji="0" lang="id-ID"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30</a:t>
            </a:fld>
            <a:endParaRPr kumimoji="0" lang="id-ID"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3358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15000"/>
              </a:lnSpc>
              <a:spcBef>
                <a:spcPts val="1200"/>
              </a:spcBef>
              <a:spcAft>
                <a:spcPts val="0"/>
              </a:spcAft>
              <a:buClrTx/>
              <a:buSzTx/>
              <a:buFontTx/>
              <a:buNone/>
              <a:tabLst>
                <a:tab pos="1080135" algn="l"/>
              </a:tabLst>
              <a:defRPr/>
            </a:pPr>
            <a:r>
              <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rPr>
              <a:t>MAC 135.1425  	Gestión de la aeronavegabilidad continuada</a:t>
            </a: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0" marR="0" lvl="0" indent="0" algn="just" defTabSz="457200" rtl="0" eaLnBrk="1" fontAlgn="auto" latinLnBrk="0" hangingPunct="1">
              <a:lnSpc>
                <a:spcPct val="115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srgbClr val="0000FF"/>
                </a:solidFill>
                <a:effectLst/>
                <a:uLnTx/>
                <a:uFillTx/>
                <a:latin typeface="Arial"/>
                <a:ea typeface="Calibri"/>
                <a:cs typeface="Times New Roman"/>
              </a:rPr>
              <a:t>(Ver párrafo 135.1425 (h) del LAR 135) </a:t>
            </a:r>
          </a:p>
          <a:p>
            <a:pPr marL="0" marR="0" lvl="0" indent="0" algn="just" defTabSz="457200" rtl="0" eaLnBrk="1" fontAlgn="auto" latinLnBrk="0" hangingPunct="1">
              <a:lnSpc>
                <a:spcPct val="115000"/>
              </a:lnSpc>
              <a:spcBef>
                <a:spcPts val="0"/>
              </a:spcBef>
              <a:spcAft>
                <a:spcPts val="0"/>
              </a:spcAft>
              <a:buClrTx/>
              <a:buSzTx/>
              <a:buFontTx/>
              <a:buNone/>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Para el explotador como responsable de la gestión de la aeronavegabilidad continua de sus aeronaves, se hace imperativo velar porque las actividades de mantenimiento asociadas a mantener dicha condición de aeronavegabilidad, se realice conforme a sus requerimientos y por lo tanto esto debe quedar claramente establecido a través de un contrato con la o las OMAs que presten los servicios pertinentes.  El contrato debe especificar en detalle, el trabajo a realizar por dicha organización y las funciones y obligaciones de ambas partes. </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Por otra parte, aun cuando es altamente recomendable que todo el mantenimiento requerido por las aeronaves del explotador sea efectuado por una sola OMA, es probable que derivado de la operación de distintos tipos de aeronaves, o que para un mismo tipo de aeronave, la empresa requiera contratar a más de una OMA; como por ejemplo, una OMA podría encargarse del mantenimiento de línea y de la rectificación de defectos menores y otra OMA podría encargarse del mantenimiento de base. Tal situación obligará a que se establezcan diferentes contratos, determinándose claramente en cada uno de ellos el tipo de servicio que deberá ser ejecutado. </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En consecuencia es imprescindible dejar claramente establecido en el respectivo contrato, el servicio de mantenimiento que se está contratando; la necesidad de que: </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800100" marR="0" lvl="1" indent="-342900" algn="just" defTabSz="457200" rtl="0" eaLnBrk="1" fontAlgn="auto" latinLnBrk="0" hangingPunct="1">
              <a:lnSpc>
                <a:spcPct val="100000"/>
              </a:lnSpc>
              <a:spcBef>
                <a:spcPts val="600"/>
              </a:spcBef>
              <a:spcAft>
                <a:spcPts val="600"/>
              </a:spcAft>
              <a:buClr>
                <a:srgbClr val="000000"/>
              </a:buClr>
              <a:buSzPts val="1000"/>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los datos de mantenimiento que se generen a través de órdenes de trabajo, tarjetas de trabajo u otros estén permanentemente disponibles para el explotador;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600"/>
              </a:spcBef>
              <a:spcAft>
                <a:spcPts val="600"/>
              </a:spcAft>
              <a:buClr>
                <a:srgbClr val="000000"/>
              </a:buClr>
              <a:buSzPts val="1000"/>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la prerrogativa de que el explotador a través de su departamento de gestión de la aeronavegabilidad continua pueda supervisar los servicios de mantenimiento que se le presten; y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600"/>
              </a:spcBef>
              <a:spcAft>
                <a:spcPts val="600"/>
              </a:spcAft>
              <a:buClr>
                <a:srgbClr val="000000"/>
              </a:buClr>
              <a:buSzPts val="1000"/>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la necesidad de que el explotador a través de su departamento de gestión de la aeronavegabilidad continua instruya a los certificadores de conformidad de mantenimiento de la OMA de acuerdo a los procedimientos establecidos en su MCM.</a:t>
            </a:r>
          </a:p>
          <a:p>
            <a:pPr marL="800100" marR="0" lvl="1" indent="-342900" algn="just" defTabSz="457200" rtl="0" eaLnBrk="1" fontAlgn="auto" latinLnBrk="0" hangingPunct="1">
              <a:lnSpc>
                <a:spcPct val="100000"/>
              </a:lnSpc>
              <a:spcBef>
                <a:spcPts val="600"/>
              </a:spcBef>
              <a:spcAft>
                <a:spcPts val="600"/>
              </a:spcAft>
              <a:buClr>
                <a:srgbClr val="000000"/>
              </a:buClr>
              <a:buSzPts val="1000"/>
              <a:buFont typeface="+mj-lt"/>
              <a:buAutoNum type="arabicPeriod"/>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Tanto la especificación del trabajo como la asignación de responsabilidades debería ser clara, inequívoca y con suficiente detalle para garantizar que no surja ningún malentendido entre las partes (explotador y la OMA) que pueda resultar en una situación en que no se haga o no se realice bien algún trabajo que tenga que ver con la aeronavegabilidad u operatividad de la aeronave.</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Especial atención se debería prestar a procedimientos y responsabilidades para garantizar que:</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800100" marR="0" lvl="1" indent="-342900" algn="just" defTabSz="457200" rtl="0" eaLnBrk="1" fontAlgn="auto" latinLnBrk="0" hangingPunct="1">
              <a:lnSpc>
                <a:spcPct val="100000"/>
              </a:lnSpc>
              <a:spcBef>
                <a:spcPts val="600"/>
              </a:spcBef>
              <a:spcAft>
                <a:spcPts val="600"/>
              </a:spcAft>
              <a:buClr>
                <a:srgbClr val="000000"/>
              </a:buClr>
              <a:buSzPts val="1000"/>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se realice todo el trabajo de mantenimiento solicitado;</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600"/>
              </a:spcBef>
              <a:spcAft>
                <a:spcPts val="600"/>
              </a:spcAft>
              <a:buClr>
                <a:srgbClr val="000000"/>
              </a:buClr>
              <a:buSzPts val="1000"/>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que los boletines de servicio que el explotador definió su aplicación, sean cumplidos;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600"/>
              </a:spcBef>
              <a:spcAft>
                <a:spcPts val="600"/>
              </a:spcAft>
              <a:buClr>
                <a:srgbClr val="000000"/>
              </a:buClr>
              <a:buSzPts val="1000"/>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que las directrices de aeronavegabilidad se apliquen en su totalidad; y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600"/>
              </a:spcBef>
              <a:spcAft>
                <a:spcPts val="600"/>
              </a:spcAft>
              <a:buClr>
                <a:srgbClr val="000000"/>
              </a:buClr>
              <a:buSzPts val="1000"/>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Arial"/>
                <a:ea typeface="Times New Roman"/>
                <a:cs typeface="+mn-cs"/>
              </a:rPr>
              <a:t>que todo el trabajo, incluyendo modificaciones y reparaciones se realicen de conformidad con datos aprobados y con los reglamentos actualizados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endPar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D02ABD7-284B-4AEE-9AD5-F0CEBFB0821A}" type="slidenum">
              <a:rPr kumimoji="0" lang="id-ID"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31</a:t>
            </a:fld>
            <a:endParaRPr kumimoji="0" lang="id-ID"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31169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r>
              <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rPr>
              <a:t>Sección 2  Procedimientos</a:t>
            </a:r>
          </a:p>
          <a:p>
            <a:pPr marL="228600" marR="0" lvl="0" indent="-228600" algn="just" defTabSz="457200" rtl="0" eaLnBrk="1" fontAlgn="auto" latinLnBrk="0" hangingPunct="1">
              <a:lnSpc>
                <a:spcPct val="115000"/>
              </a:lnSpc>
              <a:spcBef>
                <a:spcPts val="1200"/>
              </a:spcBef>
              <a:spcAft>
                <a:spcPts val="0"/>
              </a:spcAft>
              <a:buClrTx/>
              <a:buSzTx/>
              <a:buFontTx/>
              <a:buAutoNum type="arabicPeriod"/>
              <a:tabLst>
                <a:tab pos="1080135" algn="l"/>
              </a:tabLst>
              <a:defRPr/>
            </a:pPr>
            <a:r>
              <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rPr>
              <a:t>Introducción</a:t>
            </a:r>
          </a:p>
          <a:p>
            <a:pPr marL="228600" marR="0" lvl="0" indent="-228600" algn="just" defTabSz="457200" rtl="0" eaLnBrk="1" fontAlgn="auto" latinLnBrk="0" hangingPunct="1">
              <a:lnSpc>
                <a:spcPct val="115000"/>
              </a:lnSpc>
              <a:spcBef>
                <a:spcPts val="1200"/>
              </a:spcBef>
              <a:spcAft>
                <a:spcPts val="0"/>
              </a:spcAft>
              <a:buClrTx/>
              <a:buSzTx/>
              <a:buFontTx/>
              <a:buAutoNum type="arabicPeriod"/>
              <a:tabLst>
                <a:tab pos="1080135" algn="l"/>
              </a:tabLst>
              <a:defRPr/>
            </a:pPr>
            <a:endPar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endParaRPr>
          </a:p>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	En la práctica, los métodos de cumplimiento del LAR relacionado al sistema de gestión de aeronavegabilidad continua de un solicitante de un AOC pueden variar sustancialmente entre uno u otro; por lo que se hace muy difícil cubrir en esta sección todos los aspectos que permitan al inspector evaluar el cumplimiento reglamentario de todos los métodos propuestos o aplicados por el solicitante de un AOC. El inspector tiene que estar consciente que los procedimientos detallados en esta sección son solo una guía de temas que se recomienda considerar durante una certificación. Adicionalmente se debe determinar el indicador de riesgo (IdR) a los valores predefinidos de acuerdo al estado de implantación de cada requisito reglamentario, si bien es cierto que el solicitante de un AOC debe demostrar  el cumplimiento de los requisitos reglamentario de manera satisfactoria antes de la certificación; lo que le dará un indicador de riesgo (IdR) bajo (0), esta valoración inicial se empleará para priorizar las inspecciones de la vigilancia posterior a la certificación. </a:t>
            </a: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32</a:t>
            </a:fld>
            <a:endParaRPr lang="id-ID"/>
          </a:p>
        </p:txBody>
      </p:sp>
    </p:spTree>
    <p:extLst>
      <p:ext uri="{BB962C8B-B14F-4D97-AF65-F5344CB8AC3E}">
        <p14:creationId xmlns:p14="http://schemas.microsoft.com/office/powerpoint/2010/main" val="1136055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457200" rtl="0" eaLnBrk="1" fontAlgn="auto" latinLnBrk="0" hangingPunct="1">
              <a:lnSpc>
                <a:spcPct val="100000"/>
              </a:lnSpc>
              <a:spcBef>
                <a:spcPts val="0"/>
              </a:spcBef>
              <a:spcAft>
                <a:spcPts val="0"/>
              </a:spcAft>
              <a:buClrTx/>
              <a:buSzTx/>
              <a:buFontTx/>
              <a:buAutoNum type="arabicPeriod" startAt="3"/>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Generalidades.</a:t>
            </a:r>
          </a:p>
          <a:p>
            <a:pPr marL="228600" marR="0" lvl="0" indent="-228600" algn="l" defTabSz="457200" rtl="0" eaLnBrk="1" fontAlgn="auto" latinLnBrk="0" hangingPunct="1">
              <a:lnSpc>
                <a:spcPct val="100000"/>
              </a:lnSpc>
              <a:spcBef>
                <a:spcPts val="0"/>
              </a:spcBef>
              <a:spcAft>
                <a:spcPts val="0"/>
              </a:spcAft>
              <a:buClrTx/>
              <a:buSzTx/>
              <a:buFontTx/>
              <a:buAutoNum type="arabicPeriod" startAt="3"/>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	El departamento de gestión de aeronavegabilidad continua del solicitante de un AOC es el área encargada de llevar de forma detallada y satisfactoria los controles sobre cada aeronave y componente de aeronave del explotador, de conformidad con los requisitos establecidos en el Capítulo I del LAR 121 y en el Capítulo J del LAR 135.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3.4	El solicitante de un AOC, deberá contar con procedimientos descritos en el manual de control de mantenimiento (MCM), respecto al área de gestión de la aeronavegabilidad continua, a fin asegurar que se determine de manera adecuada qué, cuándo, cómo  y por quién será realizado el mantenimiento y que éste se realice de acuerdo a los reglamentos vigentes, a fin de garantizar el mantenimiento de la aeronavegabilidad continua de las aeronaves que están siendo operadas por él.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5</a:t>
            </a:fld>
            <a:endParaRPr lang="id-ID"/>
          </a:p>
        </p:txBody>
      </p:sp>
    </p:spTree>
    <p:extLst>
      <p:ext uri="{BB962C8B-B14F-4D97-AF65-F5344CB8AC3E}">
        <p14:creationId xmlns:p14="http://schemas.microsoft.com/office/powerpoint/2010/main" val="2791833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startAt="3"/>
            </a:pPr>
            <a:r>
              <a:rPr lang="es-PE" dirty="0" smtClean="0"/>
              <a:t>Generalidades.</a:t>
            </a:r>
          </a:p>
          <a:p>
            <a:pPr marL="228600" indent="-228600">
              <a:buAutoNum type="arabicPeriod" startAt="3"/>
            </a:pPr>
            <a:endParaRPr lang="es-PE" dirty="0" smtClean="0"/>
          </a:p>
          <a:p>
            <a:pPr algn="just"/>
            <a:r>
              <a:rPr lang="es-PE" dirty="0" smtClean="0"/>
              <a:t>3.5	El área de gestión de la aeronavegabilidad continua del solicitante de un AOC, debe implementarse y desarrollarse sobre la base de sus especificaciones relativas a las operaciones (OpSpecs) y a la dimensión y complejidad de sus operaciones, además debe contener como mínimo todos los procedimientos establecidos en las Secciones LAR 121.1110 (responsabilidad de </a:t>
            </a:r>
            <a:r>
              <a:rPr lang="es-PE" dirty="0" err="1" smtClean="0"/>
              <a:t>aeronavegabidad</a:t>
            </a:r>
            <a:r>
              <a:rPr lang="es-PE" dirty="0" smtClean="0"/>
              <a:t>), LAR 121.1125 (gestión de la aeronavegabilidad continua), LAR 135.1410, y LAR 135.1425.  </a:t>
            </a:r>
          </a:p>
          <a:p>
            <a:pPr algn="just"/>
            <a:endParaRPr lang="es-PE" dirty="0" smtClean="0"/>
          </a:p>
          <a:p>
            <a:pPr algn="just"/>
            <a:r>
              <a:rPr lang="es-PE" i="1" dirty="0" smtClean="0"/>
              <a:t>Nota: El solicitante de un AOC no debe olvidar que independientemente de que una OMA LAR 145 realice el mantenimiento de sus aeronaves, él no pierde nunca la responsabilidad  de la aeronavegabilidad continua. La no aplicación de alguna tarea en particular, por ejemplo, la no aplicación de una directiva de aeronavegabilidad o el reemplazo de un componente que haya alcanzado la vida limitada, no es responsabilidad primaria de la OMA sino del solicitante de un AOC.</a:t>
            </a:r>
          </a:p>
          <a:p>
            <a:endParaRPr lang="es-PE" i="1" dirty="0"/>
          </a:p>
        </p:txBody>
      </p:sp>
      <p:sp>
        <p:nvSpPr>
          <p:cNvPr id="4" name="Slide Number Placeholder 3"/>
          <p:cNvSpPr>
            <a:spLocks noGrp="1"/>
          </p:cNvSpPr>
          <p:nvPr>
            <p:ph type="sldNum" sz="quarter" idx="10"/>
          </p:nvPr>
        </p:nvSpPr>
        <p:spPr/>
        <p:txBody>
          <a:bodyPr/>
          <a:lstStyle/>
          <a:p>
            <a:fld id="{AD02ABD7-284B-4AEE-9AD5-F0CEBFB0821A}" type="slidenum">
              <a:rPr lang="id-ID" smtClean="0"/>
              <a:t>6</a:t>
            </a:fld>
            <a:endParaRPr lang="id-ID"/>
          </a:p>
        </p:txBody>
      </p:sp>
    </p:spTree>
    <p:extLst>
      <p:ext uri="{BB962C8B-B14F-4D97-AF65-F5344CB8AC3E}">
        <p14:creationId xmlns:p14="http://schemas.microsoft.com/office/powerpoint/2010/main" val="2481722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PE" b="1" dirty="0" smtClean="0"/>
              <a:t>MAC 121.1125	Gestión de la aeronavegabilidad continuada</a:t>
            </a:r>
          </a:p>
          <a:p>
            <a:pPr algn="just"/>
            <a:r>
              <a:rPr lang="es-PE" b="1" dirty="0" smtClean="0"/>
              <a:t>(Ver párrafo 121.1125 (a) (1) del LAR 121)</a:t>
            </a:r>
          </a:p>
          <a:p>
            <a:pPr algn="just"/>
            <a:endParaRPr lang="es-PE" b="1" dirty="0" smtClean="0"/>
          </a:p>
          <a:p>
            <a:pPr marL="228600" indent="-228600" algn="just">
              <a:buAutoNum type="alphaLcPeriod"/>
            </a:pPr>
            <a:r>
              <a:rPr lang="es-PE" dirty="0" smtClean="0"/>
              <a:t>La necesidad de contar con una organización que dé cumplimiento cabal a los requisitos establecidos en el 121.1110 sobre la responsabilidad de la aeronavegabilidad, hace obligatorio contar con un responsable de la aeronavegabilidad continua por parte del explotador, con el propósito de velar por el cumplimiento de las responsabilidades inherentes a estos requisitos.  La existencia de esta área se justifica por la variada índole de información que se debe analizar, registrar y programar, para cuyo cometido normalmente se debe contar con una persona o  personas competente(s), de acuerdo a la dimensión y complejidad de las operaciones, para la gestión de la aeronavegabilidad continua.</a:t>
            </a:r>
          </a:p>
          <a:p>
            <a:pPr marL="228600" indent="-228600" algn="just">
              <a:buAutoNum type="alphaLcPeriod"/>
            </a:pPr>
            <a:endParaRPr lang="es-PE" dirty="0" smtClean="0"/>
          </a:p>
          <a:p>
            <a:pPr marL="228600" indent="-228600" algn="just">
              <a:buAutoNum type="alphaLcPeriod" startAt="2"/>
            </a:pPr>
            <a:r>
              <a:rPr lang="es-PE" dirty="0" smtClean="0"/>
              <a:t>Para este cometido el explotador también podría utilizar los servicios de un tercero, para lo cual se deberían establecer los contratos adecuados que cautelen al explotador en el cumplimiento de los requisitos establecidos en el 121.1110.  Esta alternativa no exime al explotador de las responsabilidades establecidas en 121.1110. </a:t>
            </a:r>
          </a:p>
          <a:p>
            <a:pPr marL="228600" indent="-228600" algn="just">
              <a:buAutoNum type="alphaLcPeriod" startAt="2"/>
            </a:pPr>
            <a:endParaRPr lang="es-PE" dirty="0" smtClean="0"/>
          </a:p>
          <a:p>
            <a:pPr marL="228600" indent="-228600" algn="just">
              <a:buAutoNum type="alphaLcPeriod" startAt="3"/>
            </a:pPr>
            <a:r>
              <a:rPr lang="es-PE" dirty="0" smtClean="0"/>
              <a:t>El explotador que opere bajo el LAR 121 podrá transferir la función de gestión de la aeronavegabilidad continuada a otra organización (tercero), siempre y cuando la organización cuenta con:</a:t>
            </a:r>
          </a:p>
          <a:p>
            <a:pPr marL="228600" indent="-228600" algn="just">
              <a:buAutoNum type="alphaLcPeriod" startAt="3"/>
            </a:pPr>
            <a:endParaRPr lang="es-PE" dirty="0" smtClean="0"/>
          </a:p>
          <a:p>
            <a:pPr marL="685800" lvl="1" indent="-228600" algn="just">
              <a:buAutoNum type="arabicPeriod"/>
            </a:pPr>
            <a:r>
              <a:rPr lang="es-PE" dirty="0" smtClean="0"/>
              <a:t>un sistema de gestión de aeronavegabilidad continuada como se establece en 121.1125; </a:t>
            </a:r>
          </a:p>
          <a:p>
            <a:pPr marL="685800" lvl="1" indent="-228600" algn="just">
              <a:buAutoNum type="arabicPeriod"/>
            </a:pPr>
            <a:r>
              <a:rPr lang="es-PE" dirty="0" smtClean="0"/>
              <a:t>personal competente con capacidad de análisis de información obligatoria de mantenimiento emitida por el Estado de diseño y por la AAC del Estado de matrícula; y</a:t>
            </a:r>
          </a:p>
          <a:p>
            <a:pPr marL="685800" lvl="1" indent="-228600" algn="just">
              <a:buAutoNum type="arabicPeriod"/>
            </a:pPr>
            <a:r>
              <a:rPr lang="es-PE" dirty="0" smtClean="0"/>
              <a:t>capacidad para elaborar y controlar programas de mantenimiento, capacidad para llevar los registros de la aeronave y para controlar los componentes de aeronaves que deban ser reemplazados por cumplimiento de vida límites y los que tengan que ser reemplazados por que deben ser sometidos a reparación. </a:t>
            </a:r>
          </a:p>
          <a:p>
            <a:pPr marL="228600" indent="-228600" algn="just">
              <a:buAutoNum type="arabicPeriod"/>
            </a:pPr>
            <a:endParaRPr lang="es-PE" dirty="0" smtClean="0"/>
          </a:p>
          <a:p>
            <a:pPr marL="228600" indent="-228600" algn="just">
              <a:buAutoNum type="alphaLcPeriod" startAt="4"/>
            </a:pPr>
            <a:r>
              <a:rPr lang="es-PE" dirty="0" smtClean="0"/>
              <a:t>Este traspaso de función a una OMA u otra organización no libera al explotador de la responsabilidad de la aeronavegabilidad continuada de sus aeronaves y componentes de aeronave tal como lo establece la Sección 121.1110 “Responsabilidad de aeronavegabilidad”.</a:t>
            </a:r>
          </a:p>
          <a:p>
            <a:pPr marL="228600" indent="-228600" algn="just">
              <a:buAutoNum type="alphaLcPeriod" startAt="4"/>
            </a:pPr>
            <a:endParaRPr lang="es-PE" dirty="0" smtClean="0"/>
          </a:p>
          <a:p>
            <a:pPr marL="228600" indent="-228600" algn="just">
              <a:buAutoNum type="alphaLcPeriod" startAt="5"/>
            </a:pPr>
            <a:r>
              <a:rPr lang="es-PE" dirty="0" smtClean="0"/>
              <a:t>Debe existir un contrato entre el explotador y la organización que realice las actividades de gestión de aeronavegabilidad continuada, de manera que queden claramente establecidas las funciones y responsabilidades entre ambas partes.</a:t>
            </a:r>
          </a:p>
          <a:p>
            <a:pPr marL="228600" indent="-228600" algn="just">
              <a:buAutoNum type="alphaLcPeriod" startAt="5"/>
            </a:pPr>
            <a:endParaRPr lang="es-PE" dirty="0" smtClean="0"/>
          </a:p>
          <a:p>
            <a:pPr marL="228600" indent="-228600" algn="just">
              <a:buAutoNum type="alphaLcPeriod" startAt="6"/>
            </a:pPr>
            <a:r>
              <a:rPr lang="es-PE" dirty="0" smtClean="0"/>
              <a:t>El explotador debe establecer un procedimiento en el MCM que explique claramente cómo se va a realizar esta importante función, cuando se realiza con una organización externa.</a:t>
            </a:r>
          </a:p>
          <a:p>
            <a:pPr marL="228600" indent="-228600" algn="just">
              <a:buAutoNum type="alphaLcPeriod" startAt="6"/>
            </a:pPr>
            <a:endParaRPr lang="es-PE" dirty="0" smtClean="0"/>
          </a:p>
          <a:p>
            <a:pPr marL="228600" indent="-228600" algn="just">
              <a:buAutoNum type="alphaLcPeriod" startAt="7"/>
            </a:pPr>
            <a:r>
              <a:rPr lang="es-PE" dirty="0" smtClean="0"/>
              <a:t>La AAC podrá en cualquier momento verificar y supervisar el cómo está operando esta función entregada a una organización externa.</a:t>
            </a: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7</a:t>
            </a:fld>
            <a:endParaRPr lang="id-ID"/>
          </a:p>
        </p:txBody>
      </p:sp>
    </p:spTree>
    <p:extLst>
      <p:ext uri="{BB962C8B-B14F-4D97-AF65-F5344CB8AC3E}">
        <p14:creationId xmlns:p14="http://schemas.microsoft.com/office/powerpoint/2010/main" val="1051371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PE" b="1" dirty="0" smtClean="0"/>
              <a:t>MAC 121.1125	Gestión de la aeronavegabilidad continuada</a:t>
            </a:r>
          </a:p>
          <a:p>
            <a:pPr algn="just"/>
            <a:r>
              <a:rPr lang="es-PE" b="1" dirty="0" smtClean="0"/>
              <a:t>(Ver párrafo 121.1125 (a) (1) del LAR 121)</a:t>
            </a:r>
          </a:p>
          <a:p>
            <a:pPr algn="just"/>
            <a:endParaRPr lang="es-PE" b="1" dirty="0" smtClean="0"/>
          </a:p>
          <a:p>
            <a:pPr marL="228600" indent="-228600" algn="just">
              <a:buAutoNum type="alphaLcPeriod"/>
            </a:pPr>
            <a:r>
              <a:rPr lang="es-PE" dirty="0" smtClean="0"/>
              <a:t>La necesidad de contar con una organización que dé cumplimiento cabal a los requisitos establecidos en el 121.1110 sobre la responsabilidad de la aeronavegabilidad, hace obligatorio contar con un responsable de la aeronavegabilidad continua por parte del explotador, con el propósito de velar por el cumplimiento de las responsabilidades inherentes a estos requisitos.  La existencia de esta área se justifica por la variada índole de información que se debe analizar, registrar y programar, para cuyo cometido normalmente se debe contar con una persona o  personas competente(s), de acuerdo a la dimensión y complejidad de las operaciones, para la gestión de la aeronavegabilidad continua.</a:t>
            </a:r>
          </a:p>
          <a:p>
            <a:pPr marL="228600" indent="-228600" algn="just">
              <a:buAutoNum type="alphaLcPeriod"/>
            </a:pPr>
            <a:endParaRPr lang="es-PE" dirty="0" smtClean="0"/>
          </a:p>
          <a:p>
            <a:pPr marL="228600" indent="-228600" algn="just">
              <a:buAutoNum type="alphaLcPeriod" startAt="2"/>
            </a:pPr>
            <a:r>
              <a:rPr lang="es-PE" dirty="0" smtClean="0"/>
              <a:t>Para este cometido el explotador también podría utilizar los servicios de un tercero, para lo cual se deberían establecer los contratos adecuados que cautelen al explotador en el cumplimiento de los requisitos establecidos en el 121.1110.  Esta alternativa no exime al explotador de las responsabilidades establecidas en 121.1110. </a:t>
            </a:r>
          </a:p>
          <a:p>
            <a:pPr marL="228600" indent="-228600" algn="just">
              <a:buAutoNum type="alphaLcPeriod" startAt="2"/>
            </a:pPr>
            <a:endParaRPr lang="es-PE" dirty="0" smtClean="0"/>
          </a:p>
          <a:p>
            <a:pPr marL="228600" indent="-228600" algn="just">
              <a:buAutoNum type="alphaLcPeriod" startAt="3"/>
            </a:pPr>
            <a:r>
              <a:rPr lang="es-PE" dirty="0" smtClean="0"/>
              <a:t>El explotador que opere bajo el LAR 121 podrá transferir la función de gestión de la aeronavegabilidad continuada a otra organización (tercero), siempre y cuando la organización cuenta con:</a:t>
            </a:r>
          </a:p>
          <a:p>
            <a:pPr marL="228600" indent="-228600" algn="just">
              <a:buAutoNum type="alphaLcPeriod" startAt="3"/>
            </a:pPr>
            <a:endParaRPr lang="es-PE" dirty="0" smtClean="0"/>
          </a:p>
          <a:p>
            <a:pPr marL="685800" lvl="1" indent="-228600" algn="just">
              <a:buAutoNum type="arabicPeriod"/>
            </a:pPr>
            <a:r>
              <a:rPr lang="es-PE" dirty="0" smtClean="0"/>
              <a:t>un sistema de gestión de aeronavegabilidad continuada como se establece en 121.1125; </a:t>
            </a:r>
          </a:p>
          <a:p>
            <a:pPr marL="685800" lvl="1" indent="-228600" algn="just">
              <a:buAutoNum type="arabicPeriod"/>
            </a:pPr>
            <a:r>
              <a:rPr lang="es-PE" dirty="0" smtClean="0"/>
              <a:t>personal competente con capacidad de análisis de información obligatoria de mantenimiento emitida por el Estado de diseño y por la AAC del Estado de matrícula; y</a:t>
            </a:r>
          </a:p>
          <a:p>
            <a:pPr marL="685800" lvl="1" indent="-228600" algn="just">
              <a:buAutoNum type="arabicPeriod"/>
            </a:pPr>
            <a:r>
              <a:rPr lang="es-PE" dirty="0" smtClean="0"/>
              <a:t>capacidad para elaborar y controlar programas de mantenimiento, capacidad para llevar los registros de la aeronave y para controlar los componentes de aeronaves que deban ser reemplazados por cumplimiento de vida límites y los que tengan que ser reemplazados por que deben ser sometidos a reparación. </a:t>
            </a:r>
          </a:p>
          <a:p>
            <a:pPr marL="228600" indent="-228600" algn="just">
              <a:buAutoNum type="arabicPeriod"/>
            </a:pPr>
            <a:endParaRPr lang="es-PE" dirty="0" smtClean="0"/>
          </a:p>
          <a:p>
            <a:pPr marL="228600" indent="-228600" algn="just">
              <a:buAutoNum type="alphaLcPeriod" startAt="4"/>
            </a:pPr>
            <a:r>
              <a:rPr lang="es-PE" dirty="0" smtClean="0"/>
              <a:t>Este traspaso de función a una OMA u otra organización no libera al explotador de la responsabilidad de la aeronavegabilidad continuada de sus aeronaves y componentes de aeronave tal como lo establece la Sección 121.1110 “Responsabilidad de aeronavegabilidad”.</a:t>
            </a:r>
          </a:p>
          <a:p>
            <a:pPr marL="228600" indent="-228600" algn="just">
              <a:buAutoNum type="alphaLcPeriod" startAt="4"/>
            </a:pPr>
            <a:endParaRPr lang="es-PE" dirty="0" smtClean="0"/>
          </a:p>
          <a:p>
            <a:pPr marL="228600" indent="-228600" algn="just">
              <a:buAutoNum type="alphaLcPeriod" startAt="5"/>
            </a:pPr>
            <a:r>
              <a:rPr lang="es-PE" dirty="0" smtClean="0"/>
              <a:t>Debe existir un contrato entre el explotador y la organización que realice las actividades de gestión de aeronavegabilidad continuada, de manera que queden claramente establecidas las funciones y responsabilidades entre ambas partes.</a:t>
            </a:r>
          </a:p>
          <a:p>
            <a:pPr marL="228600" indent="-228600" algn="just">
              <a:buAutoNum type="alphaLcPeriod" startAt="5"/>
            </a:pPr>
            <a:endParaRPr lang="es-PE" dirty="0" smtClean="0"/>
          </a:p>
          <a:p>
            <a:pPr marL="228600" indent="-228600" algn="just">
              <a:buAutoNum type="alphaLcPeriod" startAt="6"/>
            </a:pPr>
            <a:r>
              <a:rPr lang="es-PE" dirty="0" smtClean="0"/>
              <a:t>El explotador debe establecer un procedimiento en el MCM que explique claramente cómo se va a realizar esta importante función, cuando se realiza con una organización externa.</a:t>
            </a:r>
          </a:p>
          <a:p>
            <a:pPr marL="228600" indent="-228600" algn="just">
              <a:buAutoNum type="alphaLcPeriod" startAt="6"/>
            </a:pPr>
            <a:endParaRPr lang="es-PE" dirty="0" smtClean="0"/>
          </a:p>
          <a:p>
            <a:pPr marL="228600" indent="-228600" algn="just">
              <a:buAutoNum type="alphaLcPeriod" startAt="7"/>
            </a:pPr>
            <a:r>
              <a:rPr lang="es-PE" dirty="0" smtClean="0"/>
              <a:t>La AAC podrá en cualquier momento verificar y supervisar el cómo está operando esta función entregada a una organización externa.</a:t>
            </a: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8</a:t>
            </a:fld>
            <a:endParaRPr lang="id-ID"/>
          </a:p>
        </p:txBody>
      </p:sp>
    </p:spTree>
    <p:extLst>
      <p:ext uri="{BB962C8B-B14F-4D97-AF65-F5344CB8AC3E}">
        <p14:creationId xmlns:p14="http://schemas.microsoft.com/office/powerpoint/2010/main" val="4131071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MAC 121.1125	Gestión de la aeronavegabilidad continuada</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(Ver párrafo 121.1125 (a) (1) del LAR 121)</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eriod"/>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necesidad de contar con una organización que dé cumplimiento cabal a los requisitos establecidos en el 121.1110 sobre la responsabilidad de la aeronavegabilidad, hace obligatorio contar con un responsable de la aeronavegabilidad continua por parte del explotador, con el propósito de velar por el cumplimiento de las responsabilidades inherentes a estos requisitos.  La existencia de esta área se justifica por la variada índole de información que se debe analizar, registrar y programar, para cuyo cometido normalmente se debe contar con una persona o  personas competente(s), de acuerdo a la dimensión y complejidad de las operaciones, para la gestión de la aeronavegabilidad continua.</a:t>
            </a:r>
          </a:p>
          <a:p>
            <a:pPr marL="228600" marR="0" lvl="0" indent="-228600" algn="just" defTabSz="457200" rtl="0" eaLnBrk="1" fontAlgn="auto" latinLnBrk="0" hangingPunct="1">
              <a:lnSpc>
                <a:spcPct val="100000"/>
              </a:lnSpc>
              <a:spcBef>
                <a:spcPts val="0"/>
              </a:spcBef>
              <a:spcAft>
                <a:spcPts val="0"/>
              </a:spcAft>
              <a:buClrTx/>
              <a:buSzTx/>
              <a:buFontTx/>
              <a:buAutoNum type="alphaLcPeriod"/>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eriod" startAt="2"/>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Para este cometido el explotador también podría utilizar los servicios de un tercero, para lo cual se deberían establecer los contratos adecuados que cautelen al explotador en el cumplimiento de los requisitos establecidos en el 121.1110.  Esta alternativa no exime al explotador de las responsabilidades establecidas en 121.1110. </a:t>
            </a:r>
          </a:p>
          <a:p>
            <a:pPr marL="228600" marR="0" lvl="0" indent="-228600" algn="just" defTabSz="457200" rtl="0" eaLnBrk="1" fontAlgn="auto" latinLnBrk="0" hangingPunct="1">
              <a:lnSpc>
                <a:spcPct val="100000"/>
              </a:lnSpc>
              <a:spcBef>
                <a:spcPts val="0"/>
              </a:spcBef>
              <a:spcAft>
                <a:spcPts val="0"/>
              </a:spcAft>
              <a:buClrTx/>
              <a:buSzTx/>
              <a:buFontTx/>
              <a:buAutoNum type="alphaLcPeriod" startAt="2"/>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eriod" startAt="3"/>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explotador que opere bajo el LAR 121 podrá transferir la función de gestión de la aeronavegabilidad continuada a otra organización (tercero), siempre y cuando la organización cuenta con:</a:t>
            </a:r>
          </a:p>
          <a:p>
            <a:pPr marL="228600" marR="0" lvl="0" indent="-228600" algn="just" defTabSz="457200" rtl="0" eaLnBrk="1" fontAlgn="auto" latinLnBrk="0" hangingPunct="1">
              <a:lnSpc>
                <a:spcPct val="100000"/>
              </a:lnSpc>
              <a:spcBef>
                <a:spcPts val="0"/>
              </a:spcBef>
              <a:spcAft>
                <a:spcPts val="0"/>
              </a:spcAft>
              <a:buClrTx/>
              <a:buSzTx/>
              <a:buFontTx/>
              <a:buAutoNum type="alphaLcPeriod" startAt="3"/>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just" defTabSz="457200" rtl="0" eaLnBrk="1" fontAlgn="auto" latinLnBrk="0" hangingPunct="1">
              <a:lnSpc>
                <a:spcPct val="100000"/>
              </a:lnSpc>
              <a:spcBef>
                <a:spcPts val="0"/>
              </a:spcBef>
              <a:spcAft>
                <a:spcPts val="0"/>
              </a:spcAft>
              <a:buClrTx/>
              <a:buSzTx/>
              <a:buFontTx/>
              <a:buAutoNum type="arabicPeriod"/>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un sistema de gestión de aeronavegabilidad continuada como se establece en 121.1125; </a:t>
            </a:r>
          </a:p>
          <a:p>
            <a:pPr marL="685800" marR="0" lvl="1" indent="-228600" algn="just" defTabSz="457200" rtl="0" eaLnBrk="1" fontAlgn="auto" latinLnBrk="0" hangingPunct="1">
              <a:lnSpc>
                <a:spcPct val="100000"/>
              </a:lnSpc>
              <a:spcBef>
                <a:spcPts val="0"/>
              </a:spcBef>
              <a:spcAft>
                <a:spcPts val="0"/>
              </a:spcAft>
              <a:buClrTx/>
              <a:buSzTx/>
              <a:buFontTx/>
              <a:buAutoNum type="arabicPeriod"/>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personal competente con capacidad de análisis de información obligatoria de mantenimiento emitida por el Estado de diseño y por la AAC del Estado de matrícula; y</a:t>
            </a:r>
          </a:p>
          <a:p>
            <a:pPr marL="685800" marR="0" lvl="1" indent="-228600" algn="just" defTabSz="457200" rtl="0" eaLnBrk="1" fontAlgn="auto" latinLnBrk="0" hangingPunct="1">
              <a:lnSpc>
                <a:spcPct val="100000"/>
              </a:lnSpc>
              <a:spcBef>
                <a:spcPts val="0"/>
              </a:spcBef>
              <a:spcAft>
                <a:spcPts val="0"/>
              </a:spcAft>
              <a:buClrTx/>
              <a:buSzTx/>
              <a:buFontTx/>
              <a:buAutoNum type="arabicPeriod"/>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capacidad para elaborar y controlar programas de mantenimiento, capacidad para llevar los registros de la aeronave y para controlar los componentes de aeronaves que deban ser reemplazados por cumplimiento de vida límites y los que tengan que ser reemplazados por que deben ser sometidos a reparación. </a:t>
            </a:r>
          </a:p>
          <a:p>
            <a:pPr marL="228600" marR="0" lvl="0" indent="-228600" algn="just" defTabSz="457200" rtl="0" eaLnBrk="1" fontAlgn="auto" latinLnBrk="0" hangingPunct="1">
              <a:lnSpc>
                <a:spcPct val="100000"/>
              </a:lnSpc>
              <a:spcBef>
                <a:spcPts val="0"/>
              </a:spcBef>
              <a:spcAft>
                <a:spcPts val="0"/>
              </a:spcAft>
              <a:buClrTx/>
              <a:buSzTx/>
              <a:buFontTx/>
              <a:buAutoNum type="arabicPeriod"/>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eriod" startAt="4"/>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Este traspaso de función a una OMA u otra organización no libera al explotador de la responsabilidad de la aeronavegabilidad continuada de sus aeronaves y componentes de aeronave tal como lo establece la Sección 121.1110 “Responsabilidad de aeronavegabilidad”.</a:t>
            </a:r>
          </a:p>
          <a:p>
            <a:pPr marL="228600" marR="0" lvl="0" indent="-228600" algn="just" defTabSz="457200" rtl="0" eaLnBrk="1" fontAlgn="auto" latinLnBrk="0" hangingPunct="1">
              <a:lnSpc>
                <a:spcPct val="100000"/>
              </a:lnSpc>
              <a:spcBef>
                <a:spcPts val="0"/>
              </a:spcBef>
              <a:spcAft>
                <a:spcPts val="0"/>
              </a:spcAft>
              <a:buClrTx/>
              <a:buSzTx/>
              <a:buFontTx/>
              <a:buAutoNum type="alphaLcPeriod" startAt="4"/>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eriod" startAt="5"/>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Debe existir un contrato entre el explotador y la organización que realice las actividades de gestión de aeronavegabilidad continuada, de manera que queden claramente establecidas las funciones y responsabilidades entre ambas partes.</a:t>
            </a:r>
          </a:p>
          <a:p>
            <a:pPr marL="228600" marR="0" lvl="0" indent="-228600" algn="just" defTabSz="457200" rtl="0" eaLnBrk="1" fontAlgn="auto" latinLnBrk="0" hangingPunct="1">
              <a:lnSpc>
                <a:spcPct val="100000"/>
              </a:lnSpc>
              <a:spcBef>
                <a:spcPts val="0"/>
              </a:spcBef>
              <a:spcAft>
                <a:spcPts val="0"/>
              </a:spcAft>
              <a:buClrTx/>
              <a:buSzTx/>
              <a:buFontTx/>
              <a:buAutoNum type="alphaLcPeriod" startAt="5"/>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eriod" startAt="6"/>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explotador debe establecer un procedimiento en el MCM que explique claramente cómo se va a realizar esta importante función, cuando se realiza con una organización externa.</a:t>
            </a:r>
          </a:p>
          <a:p>
            <a:pPr marL="228600" marR="0" lvl="0" indent="-228600" algn="just" defTabSz="457200" rtl="0" eaLnBrk="1" fontAlgn="auto" latinLnBrk="0" hangingPunct="1">
              <a:lnSpc>
                <a:spcPct val="100000"/>
              </a:lnSpc>
              <a:spcBef>
                <a:spcPts val="0"/>
              </a:spcBef>
              <a:spcAft>
                <a:spcPts val="0"/>
              </a:spcAft>
              <a:buClrTx/>
              <a:buSzTx/>
              <a:buFontTx/>
              <a:buAutoNum type="alphaLcPeriod" startAt="6"/>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eriod" startAt="7"/>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AAC podrá en cualquier momento verificar y supervisar el cómo está operando esta función entregada a una organización externa.</a:t>
            </a:r>
          </a:p>
          <a:p>
            <a:pPr marL="228600" marR="0" lvl="0" indent="-228600" algn="just" defTabSz="457200" rtl="0" eaLnBrk="1" fontAlgn="auto" latinLnBrk="0" hangingPunct="1">
              <a:lnSpc>
                <a:spcPct val="100000"/>
              </a:lnSpc>
              <a:spcBef>
                <a:spcPts val="0"/>
              </a:spcBef>
              <a:spcAft>
                <a:spcPts val="0"/>
              </a:spcAft>
              <a:buClrTx/>
              <a:buSzTx/>
              <a:buFontTx/>
              <a:buAutoNum type="alphaLcPeriod" startAt="7"/>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9</a:t>
            </a:fld>
            <a:endParaRPr lang="id-ID"/>
          </a:p>
        </p:txBody>
      </p:sp>
    </p:spTree>
    <p:extLst>
      <p:ext uri="{BB962C8B-B14F-4D97-AF65-F5344CB8AC3E}">
        <p14:creationId xmlns:p14="http://schemas.microsoft.com/office/powerpoint/2010/main" val="171011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MAC 121.1125	Gestión de la aeronavegabilidad continuada</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(Ver párrafo 121.1125 (a) (1) del LAR 121)</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eriod"/>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necesidad de contar con una organización que dé cumplimiento cabal a los requisitos establecidos en el 121.1110 sobre la responsabilidad de la aeronavegabilidad, hace obligatorio contar con un responsable de la aeronavegabilidad continua por parte del explotador, con el propósito de velar por el cumplimiento de las responsabilidades inherentes a estos requisitos.  La existencia de esta área se justifica por la variada índole de información que se debe analizar, registrar y programar, para cuyo cometido normalmente se debe contar con una persona o  personas competente(s), de acuerdo a la dimensión y complejidad de las operaciones, para la gestión de la aeronavegabilidad continua.</a:t>
            </a:r>
          </a:p>
          <a:p>
            <a:pPr marL="228600" marR="0" lvl="0" indent="-228600" algn="just" defTabSz="457200" rtl="0" eaLnBrk="1" fontAlgn="auto" latinLnBrk="0" hangingPunct="1">
              <a:lnSpc>
                <a:spcPct val="100000"/>
              </a:lnSpc>
              <a:spcBef>
                <a:spcPts val="0"/>
              </a:spcBef>
              <a:spcAft>
                <a:spcPts val="0"/>
              </a:spcAft>
              <a:buClrTx/>
              <a:buSzTx/>
              <a:buFontTx/>
              <a:buAutoNum type="alphaLcPeriod"/>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eriod" startAt="2"/>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Para este cometido el explotador también podría utilizar los servicios de un tercero, para lo cual se deberían establecer los contratos adecuados que cautelen al explotador en el cumplimiento de los requisitos establecidos en el 121.1110.  Esta alternativa no exime al explotador de las responsabilidades establecidas en 121.1110. </a:t>
            </a:r>
          </a:p>
          <a:p>
            <a:pPr marL="228600" marR="0" lvl="0" indent="-228600" algn="just" defTabSz="457200" rtl="0" eaLnBrk="1" fontAlgn="auto" latinLnBrk="0" hangingPunct="1">
              <a:lnSpc>
                <a:spcPct val="100000"/>
              </a:lnSpc>
              <a:spcBef>
                <a:spcPts val="0"/>
              </a:spcBef>
              <a:spcAft>
                <a:spcPts val="0"/>
              </a:spcAft>
              <a:buClrTx/>
              <a:buSzTx/>
              <a:buFontTx/>
              <a:buAutoNum type="alphaLcPeriod" startAt="2"/>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eriod" startAt="3"/>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explotador que opere bajo el LAR 121 podrá transferir la función de gestión de la aeronavegabilidad continuada a otra organización (tercero), siempre y cuando la organización cuenta con:</a:t>
            </a:r>
          </a:p>
          <a:p>
            <a:pPr marL="228600" marR="0" lvl="0" indent="-228600" algn="just" defTabSz="457200" rtl="0" eaLnBrk="1" fontAlgn="auto" latinLnBrk="0" hangingPunct="1">
              <a:lnSpc>
                <a:spcPct val="100000"/>
              </a:lnSpc>
              <a:spcBef>
                <a:spcPts val="0"/>
              </a:spcBef>
              <a:spcAft>
                <a:spcPts val="0"/>
              </a:spcAft>
              <a:buClrTx/>
              <a:buSzTx/>
              <a:buFontTx/>
              <a:buAutoNum type="alphaLcPeriod" startAt="3"/>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just" defTabSz="457200" rtl="0" eaLnBrk="1" fontAlgn="auto" latinLnBrk="0" hangingPunct="1">
              <a:lnSpc>
                <a:spcPct val="100000"/>
              </a:lnSpc>
              <a:spcBef>
                <a:spcPts val="0"/>
              </a:spcBef>
              <a:spcAft>
                <a:spcPts val="0"/>
              </a:spcAft>
              <a:buClrTx/>
              <a:buSzTx/>
              <a:buFontTx/>
              <a:buAutoNum type="arabicPeriod"/>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un sistema de gestión de aeronavegabilidad continuada como se establece en 121.1125; </a:t>
            </a:r>
          </a:p>
          <a:p>
            <a:pPr marL="685800" marR="0" lvl="1" indent="-228600" algn="just" defTabSz="457200" rtl="0" eaLnBrk="1" fontAlgn="auto" latinLnBrk="0" hangingPunct="1">
              <a:lnSpc>
                <a:spcPct val="100000"/>
              </a:lnSpc>
              <a:spcBef>
                <a:spcPts val="0"/>
              </a:spcBef>
              <a:spcAft>
                <a:spcPts val="0"/>
              </a:spcAft>
              <a:buClrTx/>
              <a:buSzTx/>
              <a:buFontTx/>
              <a:buAutoNum type="arabicPeriod"/>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personal competente con capacidad de análisis de información obligatoria de mantenimiento emitida por el Estado de diseño y por la AAC del Estado de matrícula; y</a:t>
            </a:r>
          </a:p>
          <a:p>
            <a:pPr marL="685800" marR="0" lvl="1" indent="-228600" algn="just" defTabSz="457200" rtl="0" eaLnBrk="1" fontAlgn="auto" latinLnBrk="0" hangingPunct="1">
              <a:lnSpc>
                <a:spcPct val="100000"/>
              </a:lnSpc>
              <a:spcBef>
                <a:spcPts val="0"/>
              </a:spcBef>
              <a:spcAft>
                <a:spcPts val="0"/>
              </a:spcAft>
              <a:buClrTx/>
              <a:buSzTx/>
              <a:buFontTx/>
              <a:buAutoNum type="arabicPeriod"/>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capacidad para elaborar y controlar programas de mantenimiento, capacidad para llevar los registros de la aeronave y para controlar los componentes de aeronaves que deban ser reemplazados por cumplimiento de vida límites y los que tengan que ser reemplazados por que deben ser sometidos a reparación. </a:t>
            </a:r>
          </a:p>
          <a:p>
            <a:pPr marL="228600" marR="0" lvl="0" indent="-228600" algn="just" defTabSz="457200" rtl="0" eaLnBrk="1" fontAlgn="auto" latinLnBrk="0" hangingPunct="1">
              <a:lnSpc>
                <a:spcPct val="100000"/>
              </a:lnSpc>
              <a:spcBef>
                <a:spcPts val="0"/>
              </a:spcBef>
              <a:spcAft>
                <a:spcPts val="0"/>
              </a:spcAft>
              <a:buClrTx/>
              <a:buSzTx/>
              <a:buFontTx/>
              <a:buAutoNum type="arabicPeriod"/>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eriod" startAt="4"/>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Este traspaso de función a una OMA u otra organización no libera al explotador de la responsabilidad de la aeronavegabilidad continuada de sus aeronaves y componentes de aeronave tal como lo establece la Sección 121.1110 “Responsabilidad de aeronavegabilidad”.</a:t>
            </a:r>
          </a:p>
          <a:p>
            <a:pPr marL="228600" marR="0" lvl="0" indent="-228600" algn="just" defTabSz="457200" rtl="0" eaLnBrk="1" fontAlgn="auto" latinLnBrk="0" hangingPunct="1">
              <a:lnSpc>
                <a:spcPct val="100000"/>
              </a:lnSpc>
              <a:spcBef>
                <a:spcPts val="0"/>
              </a:spcBef>
              <a:spcAft>
                <a:spcPts val="0"/>
              </a:spcAft>
              <a:buClrTx/>
              <a:buSzTx/>
              <a:buFontTx/>
              <a:buAutoNum type="alphaLcPeriod" startAt="4"/>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eriod" startAt="5"/>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Debe existir un contrato entre el explotador y la organización que realice las actividades de gestión de aeronavegabilidad continuada, de manera que queden claramente establecidas las funciones y responsabilidades entre ambas partes.</a:t>
            </a:r>
          </a:p>
          <a:p>
            <a:pPr marL="228600" marR="0" lvl="0" indent="-228600" algn="just" defTabSz="457200" rtl="0" eaLnBrk="1" fontAlgn="auto" latinLnBrk="0" hangingPunct="1">
              <a:lnSpc>
                <a:spcPct val="100000"/>
              </a:lnSpc>
              <a:spcBef>
                <a:spcPts val="0"/>
              </a:spcBef>
              <a:spcAft>
                <a:spcPts val="0"/>
              </a:spcAft>
              <a:buClrTx/>
              <a:buSzTx/>
              <a:buFontTx/>
              <a:buAutoNum type="alphaLcPeriod" startAt="5"/>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eriod" startAt="6"/>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El explotador debe establecer un procedimiento en el MCM que explique claramente cómo se va a realizar esta importante función, cuando se realiza con una organización externa.</a:t>
            </a:r>
          </a:p>
          <a:p>
            <a:pPr marL="228600" marR="0" lvl="0" indent="-228600" algn="just" defTabSz="457200" rtl="0" eaLnBrk="1" fontAlgn="auto" latinLnBrk="0" hangingPunct="1">
              <a:lnSpc>
                <a:spcPct val="100000"/>
              </a:lnSpc>
              <a:spcBef>
                <a:spcPts val="0"/>
              </a:spcBef>
              <a:spcAft>
                <a:spcPts val="0"/>
              </a:spcAft>
              <a:buClrTx/>
              <a:buSzTx/>
              <a:buFontTx/>
              <a:buAutoNum type="alphaLcPeriod" startAt="6"/>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eriod" startAt="7"/>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La AAC podrá en cualquier momento verificar y supervisar el cómo está operando esta función entregada a una organización externa.</a:t>
            </a:r>
          </a:p>
          <a:p>
            <a:pPr marL="228600" marR="0" lvl="0" indent="-228600" algn="just" defTabSz="457200" rtl="0" eaLnBrk="1" fontAlgn="auto" latinLnBrk="0" hangingPunct="1">
              <a:lnSpc>
                <a:spcPct val="100000"/>
              </a:lnSpc>
              <a:spcBef>
                <a:spcPts val="0"/>
              </a:spcBef>
              <a:spcAft>
                <a:spcPts val="0"/>
              </a:spcAft>
              <a:buClrTx/>
              <a:buSzTx/>
              <a:buFontTx/>
              <a:buAutoNum type="alphaLcPeriod" startAt="7"/>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smtClean="0"/>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10</a:t>
            </a:fld>
            <a:endParaRPr lang="id-ID"/>
          </a:p>
        </p:txBody>
      </p:sp>
    </p:spTree>
    <p:extLst>
      <p:ext uri="{BB962C8B-B14F-4D97-AF65-F5344CB8AC3E}">
        <p14:creationId xmlns:p14="http://schemas.microsoft.com/office/powerpoint/2010/main" val="916532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6695" marR="0" lvl="0" indent="-226695" algn="just" defTabSz="457200" rtl="0" eaLnBrk="1" fontAlgn="auto" latinLnBrk="0" hangingPunct="1">
              <a:lnSpc>
                <a:spcPct val="115000"/>
              </a:lnSpc>
              <a:spcBef>
                <a:spcPts val="1200"/>
              </a:spcBef>
              <a:spcAft>
                <a:spcPts val="0"/>
              </a:spcAft>
              <a:buClrTx/>
              <a:buSzTx/>
              <a:buFontTx/>
              <a:buNone/>
              <a:tabLst>
                <a:tab pos="1080135" algn="l"/>
              </a:tabLst>
              <a:defRPr/>
            </a:pPr>
            <a:r>
              <a:rPr kumimoji="0" lang="es-PE" sz="1200" b="1" i="0" u="none" strike="noStrike" kern="1200" cap="none" spc="0" normalizeH="0" baseline="0" noProof="0" dirty="0" smtClean="0">
                <a:ln>
                  <a:noFill/>
                </a:ln>
                <a:solidFill>
                  <a:prstClr val="black"/>
                </a:solidFill>
                <a:effectLst/>
                <a:uLnTx/>
                <a:uFillTx/>
                <a:latin typeface="Arial"/>
                <a:ea typeface="Calibri"/>
                <a:cs typeface="Times New Roman"/>
              </a:rPr>
              <a:t>MEI 121.1125	Gestión de la aeronavegabilidad continuada</a:t>
            </a: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228600" marR="0" lvl="0" indent="-228600" algn="just" defTabSz="457200" rtl="0" eaLnBrk="1" fontAlgn="auto" latinLnBrk="0" hangingPunct="1">
              <a:lnSpc>
                <a:spcPct val="115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srgbClr val="0000FF"/>
                </a:solidFill>
                <a:effectLst/>
                <a:uLnTx/>
                <a:uFillTx/>
                <a:latin typeface="Arial"/>
                <a:ea typeface="Calibri"/>
                <a:cs typeface="Times New Roman"/>
              </a:rPr>
              <a:t>(Ver párrafo 121.1125 (a) (2) del LAR 121)</a:t>
            </a:r>
          </a:p>
          <a:p>
            <a:pPr marL="228600" marR="0" lvl="0" indent="-228600" algn="just" defTabSz="457200" rtl="0" eaLnBrk="1" fontAlgn="auto" latinLnBrk="0" hangingPunct="1">
              <a:lnSpc>
                <a:spcPct val="115000"/>
              </a:lnSpc>
              <a:spcBef>
                <a:spcPts val="0"/>
              </a:spcBef>
              <a:spcAft>
                <a:spcPts val="0"/>
              </a:spcAft>
              <a:buClrTx/>
              <a:buSzTx/>
              <a:buFontTx/>
              <a:buNone/>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Para el control y evaluación de la experiencia en mantenimiento y operacional con respecto al mantenimiento de la aeronavegabilidad continua el explotador de servicios aéreos obtendrá los datos de las mediciones de todos los vuelos y las detecciones de todos los parámetros que hayan sido excedidos para ayudarse en la función de la aeronavegabilidad continua. Por ejemplo: los programas de vigilancia de los motores verifican el rendimiento de los mismos para determinar la eficiencia operativa y predecir inminentes fallas. Ejemplos de aeronavegabilidad continua utilizados: mediciones de los niveles de empuje del motor y resistencia aerodinámica del fuselaje, aviónica y otros sistemas de la medición del rendimiento, rendimiento de los controles de vuelo, uso de los frenos y los trenes de aterrizaje.</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270510" algn="l"/>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720090"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Cuando un explotador de servicios aéreos compruebe la existencia de fallas, casos de mal funcionamiento, defectos y otros sucesos que puedan tener efectos adversos sobre el mantenimiento de la aeronavegabilidad de la aeronave debe transmitir sin demora la organización responsable del diseño de tipo de la aeronave, de acuerdo a la forma y manera que establezca la AAC del Estado de matrícula.</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720090" algn="l"/>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720090"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El explotador conocerá la información de fallas, casos de mal funcionamiento, defectos y otros sucesos a través del libro de abordo (registro técnico de vuelo) en donde el piloto deberá registrar este tipo de información. Asimismo,  esta información la puede obtener  a través de la OMA durante la ejecución de mantenimiento dispuesto por el explotador.</a:t>
            </a: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720090" algn="l"/>
              </a:tabLst>
              <a:defRPr/>
            </a:pP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15000"/>
              </a:lnSpc>
              <a:spcBef>
                <a:spcPts val="600"/>
              </a:spcBef>
              <a:spcAft>
                <a:spcPts val="600"/>
              </a:spcAft>
              <a:buClrTx/>
              <a:buSzTx/>
              <a:buFont typeface="+mj-lt"/>
              <a:buAutoNum type="alphaLcPeriod"/>
              <a:tabLst>
                <a:tab pos="720090" algn="l"/>
              </a:tabLst>
              <a:defRPr/>
            </a:pPr>
            <a:r>
              <a:rPr kumimoji="0" lang="es-PE" sz="1200" b="0" i="0" u="none" strike="noStrike" kern="1200" cap="none" spc="0" normalizeH="0" baseline="0" noProof="0" dirty="0" smtClean="0">
                <a:ln>
                  <a:noFill/>
                </a:ln>
                <a:solidFill>
                  <a:prstClr val="black"/>
                </a:solidFill>
                <a:effectLst/>
                <a:uLnTx/>
                <a:uFillTx/>
                <a:latin typeface="Arial"/>
                <a:ea typeface="Calibri"/>
                <a:cs typeface="Times New Roman"/>
              </a:rPr>
              <a:t>La información del explotador se refiere a la experiencia en las operaciones y en funciones de mantenimiento de la flota. Mientras que la información de la OMA es en relación a la experiencia  del mantenimiento de todas las aeronaves diseñadas por la organización responsable del diseño de tipo.</a:t>
            </a: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11</a:t>
            </a:fld>
            <a:endParaRPr lang="id-ID"/>
          </a:p>
        </p:txBody>
      </p:sp>
    </p:spTree>
    <p:extLst>
      <p:ext uri="{BB962C8B-B14F-4D97-AF65-F5344CB8AC3E}">
        <p14:creationId xmlns:p14="http://schemas.microsoft.com/office/powerpoint/2010/main" val="3783407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14/07/2019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108207397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14/07/2019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307390583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14/07/2019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247065514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id-ID"/>
          </a:p>
        </p:txBody>
      </p:sp>
    </p:spTree>
    <p:extLst>
      <p:ext uri="{BB962C8B-B14F-4D97-AF65-F5344CB8AC3E}">
        <p14:creationId xmlns:p14="http://schemas.microsoft.com/office/powerpoint/2010/main" val="2457885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1"/>
            <a:ext cx="12192000" cy="4272000"/>
          </a:xfrm>
        </p:spPr>
        <p:txBody>
          <a:bodyPr/>
          <a:lstStyle/>
          <a:p>
            <a:endParaRPr lang="id-ID"/>
          </a:p>
        </p:txBody>
      </p:sp>
      <p:sp>
        <p:nvSpPr>
          <p:cNvPr id="47" name="Slide Number Placeholder 3"/>
          <p:cNvSpPr txBox="1">
            <a:spLocks/>
          </p:cNvSpPr>
          <p:nvPr userDrawn="1"/>
        </p:nvSpPr>
        <p:spPr>
          <a:xfrm>
            <a:off x="11300373" y="6456736"/>
            <a:ext cx="495300" cy="273844"/>
          </a:xfrm>
          <a:prstGeom prst="rect">
            <a:avLst/>
          </a:prstGeom>
        </p:spPr>
        <p:txBody>
          <a:bodyPr vert="horz" lIns="91440" tIns="45720" rIns="91440" bIns="45720" rtlCol="0" anchor="ctr"/>
          <a:lstStyle>
            <a:defPPr>
              <a:defRPr lang="id-ID"/>
            </a:defPPr>
            <a:lvl1pPr marL="0" algn="ctr" defTabSz="685800" rtl="0" eaLnBrk="1" latinLnBrk="0" hangingPunct="1">
              <a:defRPr sz="1000" b="1"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51497D4-CBBE-4892-ABDA-4C92B62757A6}" type="slidenum">
              <a:rPr lang="id-ID" sz="1000" smtClean="0"/>
              <a:pPr/>
              <a:t>‹#›</a:t>
            </a:fld>
            <a:endParaRPr lang="id-ID" sz="1000" dirty="0"/>
          </a:p>
        </p:txBody>
      </p:sp>
    </p:spTree>
    <p:extLst>
      <p:ext uri="{BB962C8B-B14F-4D97-AF65-F5344CB8AC3E}">
        <p14:creationId xmlns:p14="http://schemas.microsoft.com/office/powerpoint/2010/main" val="34651627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gallery_04">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lvl1pPr marL="0" indent="0">
              <a:buNone/>
              <a:defRPr/>
            </a:lvl1pPr>
          </a:lstStyle>
          <a:p>
            <a:endParaRPr lang="en-US"/>
          </a:p>
        </p:txBody>
      </p:sp>
    </p:spTree>
    <p:extLst>
      <p:ext uri="{BB962C8B-B14F-4D97-AF65-F5344CB8AC3E}">
        <p14:creationId xmlns:p14="http://schemas.microsoft.com/office/powerpoint/2010/main" val="297346368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7/14/2019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1814385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7/14/2019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31316536"/>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7/14/2019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7277117"/>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7/14/2019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95000741"/>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7/14/2019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791301290"/>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14/07/2019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93252616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7/14/2019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09076300"/>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7/14/2019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05860044"/>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7/14/2019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82236074"/>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7/14/2019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grpSp>
        <p:nvGrpSpPr>
          <p:cNvPr id="8" name="Group 7"/>
          <p:cNvGrpSpPr/>
          <p:nvPr userDrawn="1"/>
        </p:nvGrpSpPr>
        <p:grpSpPr>
          <a:xfrm>
            <a:off x="263259" y="457200"/>
            <a:ext cx="330732" cy="398189"/>
            <a:chOff x="7767638" y="2651126"/>
            <a:chExt cx="560388" cy="674686"/>
          </a:xfrm>
        </p:grpSpPr>
        <p:sp>
          <p:nvSpPr>
            <p:cNvPr id="9"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p>
          </p:txBody>
        </p:sp>
        <p:sp>
          <p:nvSpPr>
            <p:cNvPr id="10"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p>
          </p:txBody>
        </p:sp>
      </p:grpSp>
    </p:spTree>
    <p:extLst>
      <p:ext uri="{BB962C8B-B14F-4D97-AF65-F5344CB8AC3E}">
        <p14:creationId xmlns:p14="http://schemas.microsoft.com/office/powerpoint/2010/main" val="353634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7/14/2019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64917262"/>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7/14/2019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2622366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14/07/2019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677934481"/>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61B9360B-7322-4A70-8384-B854D0EB8158}" type="datetime1">
              <a:rPr lang="id-ID" smtClean="0"/>
              <a:t>14/07/2019</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7022827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fld id="{61B9360B-7322-4A70-8384-B854D0EB8158}" type="datetime1">
              <a:rPr lang="id-ID" smtClean="0"/>
              <a:t>14/07/2019</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68596115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1B9360B-7322-4A70-8384-B854D0EB8158}" type="datetime1">
              <a:rPr lang="id-ID" smtClean="0"/>
              <a:t>14/07/2019</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751497D4-CBBE-4892-ABDA-4C92B62757A6}" type="slidenum">
              <a:rPr lang="id-ID" smtClean="0"/>
              <a:t>‹#›</a:t>
            </a:fld>
            <a:endParaRPr lang="id-ID"/>
          </a:p>
        </p:txBody>
      </p:sp>
      <p:grpSp>
        <p:nvGrpSpPr>
          <p:cNvPr id="7" name="Group 6"/>
          <p:cNvGrpSpPr/>
          <p:nvPr userDrawn="1"/>
        </p:nvGrpSpPr>
        <p:grpSpPr>
          <a:xfrm>
            <a:off x="263259" y="457200"/>
            <a:ext cx="330732" cy="398189"/>
            <a:chOff x="7767638" y="2651126"/>
            <a:chExt cx="560388" cy="674686"/>
          </a:xfrm>
        </p:grpSpPr>
        <p:sp>
          <p:nvSpPr>
            <p:cNvPr id="8"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p>
          </p:txBody>
        </p:sp>
        <p:sp>
          <p:nvSpPr>
            <p:cNvPr id="9"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p>
          </p:txBody>
        </p:sp>
      </p:grpSp>
    </p:spTree>
    <p:extLst>
      <p:ext uri="{BB962C8B-B14F-4D97-AF65-F5344CB8AC3E}">
        <p14:creationId xmlns:p14="http://schemas.microsoft.com/office/powerpoint/2010/main" val="234572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B9360B-7322-4A70-8384-B854D0EB8158}" type="datetime1">
              <a:rPr lang="id-ID" smtClean="0"/>
              <a:t>14/07/2019</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138338324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61B9360B-7322-4A70-8384-B854D0EB8158}" type="datetime1">
              <a:rPr lang="id-ID" smtClean="0"/>
              <a:t>14/07/2019</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308315404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61B9360B-7322-4A70-8384-B854D0EB8158}" type="datetime1">
              <a:rPr lang="id-ID" smtClean="0"/>
              <a:t>14/07/2019</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51497D4-CBBE-4892-ABDA-4C92B62757A6}" type="slidenum">
              <a:rPr lang="id-ID" smtClean="0"/>
              <a:t>‹#›</a:t>
            </a:fld>
            <a:endParaRPr lang="id-ID"/>
          </a:p>
        </p:txBody>
      </p:sp>
      <p:grpSp>
        <p:nvGrpSpPr>
          <p:cNvPr id="8" name="Group 7"/>
          <p:cNvGrpSpPr/>
          <p:nvPr userDrawn="1"/>
        </p:nvGrpSpPr>
        <p:grpSpPr>
          <a:xfrm>
            <a:off x="263259" y="457200"/>
            <a:ext cx="330732" cy="398189"/>
            <a:chOff x="7767638" y="2651126"/>
            <a:chExt cx="560388" cy="674686"/>
          </a:xfrm>
        </p:grpSpPr>
        <p:sp>
          <p:nvSpPr>
            <p:cNvPr id="9"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p>
          </p:txBody>
        </p:sp>
        <p:sp>
          <p:nvSpPr>
            <p:cNvPr id="10"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p>
          </p:txBody>
        </p:sp>
      </p:grpSp>
    </p:spTree>
    <p:extLst>
      <p:ext uri="{BB962C8B-B14F-4D97-AF65-F5344CB8AC3E}">
        <p14:creationId xmlns:p14="http://schemas.microsoft.com/office/powerpoint/2010/main" val="1936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B9360B-7322-4A70-8384-B854D0EB8158}" type="datetime1">
              <a:rPr lang="id-ID" smtClean="0"/>
              <a:t>14/07/2019</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497D4-CBBE-4892-ABDA-4C92B62757A6}" type="slidenum">
              <a:rPr lang="id-ID" smtClean="0"/>
              <a:t>‹#›</a:t>
            </a:fld>
            <a:endParaRPr lang="id-ID"/>
          </a:p>
        </p:txBody>
      </p:sp>
    </p:spTree>
    <p:extLst>
      <p:ext uri="{BB962C8B-B14F-4D97-AF65-F5344CB8AC3E}">
        <p14:creationId xmlns:p14="http://schemas.microsoft.com/office/powerpoint/2010/main" val="1523820951"/>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7" r:id="rId13"/>
    <p:sldLayoutId id="2147483908"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7/14/2019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721710829"/>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www.google.com.pe/url?sa=i&amp;rct=j&amp;q=&amp;esrc=s&amp;source=images&amp;cd=&amp;cad=rja&amp;uact=8&amp;ved=0ahUKEwjEoP3yl7jJAhVGbSYKHePqBvoQjRwIBw&amp;url=http://7boom.mx/geek/tech/las-ventajas-de-ser-el-de-sistemas&amp;psig=AFQjCNESlJEbzop59fCYD89l4LUfK3BN1w&amp;ust=1448974247981127"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www.managementjournal.net/top-management/capital-humano/Si-el-ambiente-es-agradable-los-empleados-prefieren-trabajar-en-la-oficina"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 name="Freeform 5"/>
          <p:cNvSpPr>
            <a:spLocks/>
          </p:cNvSpPr>
          <p:nvPr/>
        </p:nvSpPr>
        <p:spPr bwMode="auto">
          <a:xfrm>
            <a:off x="-152400" y="2279285"/>
            <a:ext cx="5779026" cy="4595031"/>
          </a:xfrm>
          <a:custGeom>
            <a:avLst/>
            <a:gdLst>
              <a:gd name="T0" fmla="*/ 0 w 820"/>
              <a:gd name="T1" fmla="*/ 652 h 652"/>
              <a:gd name="T2" fmla="*/ 656 w 820"/>
              <a:gd name="T3" fmla="*/ 0 h 652"/>
              <a:gd name="T4" fmla="*/ 820 w 820"/>
              <a:gd name="T5" fmla="*/ 164 h 652"/>
              <a:gd name="T6" fmla="*/ 329 w 820"/>
              <a:gd name="T7" fmla="*/ 652 h 652"/>
              <a:gd name="T8" fmla="*/ 0 w 820"/>
              <a:gd name="T9" fmla="*/ 652 h 652"/>
            </a:gdLst>
            <a:ahLst/>
            <a:cxnLst>
              <a:cxn ang="0">
                <a:pos x="T0" y="T1"/>
              </a:cxn>
              <a:cxn ang="0">
                <a:pos x="T2" y="T3"/>
              </a:cxn>
              <a:cxn ang="0">
                <a:pos x="T4" y="T5"/>
              </a:cxn>
              <a:cxn ang="0">
                <a:pos x="T6" y="T7"/>
              </a:cxn>
              <a:cxn ang="0">
                <a:pos x="T8" y="T9"/>
              </a:cxn>
            </a:cxnLst>
            <a:rect l="0" t="0" r="r" b="b"/>
            <a:pathLst>
              <a:path w="820" h="652">
                <a:moveTo>
                  <a:pt x="0" y="652"/>
                </a:moveTo>
                <a:lnTo>
                  <a:pt x="656" y="0"/>
                </a:lnTo>
                <a:lnTo>
                  <a:pt x="820" y="164"/>
                </a:lnTo>
                <a:lnTo>
                  <a:pt x="329" y="652"/>
                </a:lnTo>
                <a:lnTo>
                  <a:pt x="0" y="652"/>
                </a:lnTo>
                <a:close/>
              </a:path>
            </a:pathLst>
          </a:custGeom>
          <a:solidFill>
            <a:schemeClr val="accent1">
              <a:lumMod val="75000"/>
              <a:alpha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5" name="Freeform 6"/>
          <p:cNvSpPr>
            <a:spLocks/>
          </p:cNvSpPr>
          <p:nvPr/>
        </p:nvSpPr>
        <p:spPr bwMode="auto">
          <a:xfrm>
            <a:off x="-152400" y="-18230"/>
            <a:ext cx="4623220" cy="3453320"/>
          </a:xfrm>
          <a:custGeom>
            <a:avLst/>
            <a:gdLst>
              <a:gd name="T0" fmla="*/ 656 w 656"/>
              <a:gd name="T1" fmla="*/ 326 h 490"/>
              <a:gd name="T2" fmla="*/ 329 w 656"/>
              <a:gd name="T3" fmla="*/ 0 h 490"/>
              <a:gd name="T4" fmla="*/ 0 w 656"/>
              <a:gd name="T5" fmla="*/ 0 h 490"/>
              <a:gd name="T6" fmla="*/ 491 w 656"/>
              <a:gd name="T7" fmla="*/ 490 h 490"/>
              <a:gd name="T8" fmla="*/ 656 w 656"/>
              <a:gd name="T9" fmla="*/ 326 h 490"/>
            </a:gdLst>
            <a:ahLst/>
            <a:cxnLst>
              <a:cxn ang="0">
                <a:pos x="T0" y="T1"/>
              </a:cxn>
              <a:cxn ang="0">
                <a:pos x="T2" y="T3"/>
              </a:cxn>
              <a:cxn ang="0">
                <a:pos x="T4" y="T5"/>
              </a:cxn>
              <a:cxn ang="0">
                <a:pos x="T6" y="T7"/>
              </a:cxn>
              <a:cxn ang="0">
                <a:pos x="T8" y="T9"/>
              </a:cxn>
            </a:cxnLst>
            <a:rect l="0" t="0" r="r" b="b"/>
            <a:pathLst>
              <a:path w="656" h="490">
                <a:moveTo>
                  <a:pt x="656" y="326"/>
                </a:moveTo>
                <a:lnTo>
                  <a:pt x="329" y="0"/>
                </a:lnTo>
                <a:lnTo>
                  <a:pt x="0" y="0"/>
                </a:lnTo>
                <a:lnTo>
                  <a:pt x="491" y="490"/>
                </a:lnTo>
                <a:lnTo>
                  <a:pt x="656" y="326"/>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9" name="Freeform 5"/>
          <p:cNvSpPr>
            <a:spLocks/>
          </p:cNvSpPr>
          <p:nvPr/>
        </p:nvSpPr>
        <p:spPr bwMode="auto">
          <a:xfrm>
            <a:off x="2172024" y="2279285"/>
            <a:ext cx="5779026" cy="4595031"/>
          </a:xfrm>
          <a:custGeom>
            <a:avLst/>
            <a:gdLst>
              <a:gd name="T0" fmla="*/ 0 w 820"/>
              <a:gd name="T1" fmla="*/ 652 h 652"/>
              <a:gd name="T2" fmla="*/ 656 w 820"/>
              <a:gd name="T3" fmla="*/ 0 h 652"/>
              <a:gd name="T4" fmla="*/ 820 w 820"/>
              <a:gd name="T5" fmla="*/ 164 h 652"/>
              <a:gd name="T6" fmla="*/ 329 w 820"/>
              <a:gd name="T7" fmla="*/ 652 h 652"/>
              <a:gd name="T8" fmla="*/ 0 w 820"/>
              <a:gd name="T9" fmla="*/ 652 h 652"/>
            </a:gdLst>
            <a:ahLst/>
            <a:cxnLst>
              <a:cxn ang="0">
                <a:pos x="T0" y="T1"/>
              </a:cxn>
              <a:cxn ang="0">
                <a:pos x="T2" y="T3"/>
              </a:cxn>
              <a:cxn ang="0">
                <a:pos x="T4" y="T5"/>
              </a:cxn>
              <a:cxn ang="0">
                <a:pos x="T6" y="T7"/>
              </a:cxn>
              <a:cxn ang="0">
                <a:pos x="T8" y="T9"/>
              </a:cxn>
            </a:cxnLst>
            <a:rect l="0" t="0" r="r" b="b"/>
            <a:pathLst>
              <a:path w="820" h="652">
                <a:moveTo>
                  <a:pt x="0" y="652"/>
                </a:moveTo>
                <a:lnTo>
                  <a:pt x="656" y="0"/>
                </a:lnTo>
                <a:lnTo>
                  <a:pt x="820" y="164"/>
                </a:lnTo>
                <a:lnTo>
                  <a:pt x="329" y="652"/>
                </a:lnTo>
                <a:lnTo>
                  <a:pt x="0" y="652"/>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0" name="Freeform 6"/>
          <p:cNvSpPr>
            <a:spLocks/>
          </p:cNvSpPr>
          <p:nvPr/>
        </p:nvSpPr>
        <p:spPr bwMode="auto">
          <a:xfrm>
            <a:off x="2172024" y="-18230"/>
            <a:ext cx="4623220" cy="3453320"/>
          </a:xfrm>
          <a:custGeom>
            <a:avLst/>
            <a:gdLst>
              <a:gd name="T0" fmla="*/ 656 w 656"/>
              <a:gd name="T1" fmla="*/ 326 h 490"/>
              <a:gd name="T2" fmla="*/ 329 w 656"/>
              <a:gd name="T3" fmla="*/ 0 h 490"/>
              <a:gd name="T4" fmla="*/ 0 w 656"/>
              <a:gd name="T5" fmla="*/ 0 h 490"/>
              <a:gd name="T6" fmla="*/ 491 w 656"/>
              <a:gd name="T7" fmla="*/ 490 h 490"/>
              <a:gd name="T8" fmla="*/ 656 w 656"/>
              <a:gd name="T9" fmla="*/ 326 h 490"/>
            </a:gdLst>
            <a:ahLst/>
            <a:cxnLst>
              <a:cxn ang="0">
                <a:pos x="T0" y="T1"/>
              </a:cxn>
              <a:cxn ang="0">
                <a:pos x="T2" y="T3"/>
              </a:cxn>
              <a:cxn ang="0">
                <a:pos x="T4" y="T5"/>
              </a:cxn>
              <a:cxn ang="0">
                <a:pos x="T6" y="T7"/>
              </a:cxn>
              <a:cxn ang="0">
                <a:pos x="T8" y="T9"/>
              </a:cxn>
            </a:cxnLst>
            <a:rect l="0" t="0" r="r" b="b"/>
            <a:pathLst>
              <a:path w="656" h="490">
                <a:moveTo>
                  <a:pt x="656" y="326"/>
                </a:moveTo>
                <a:lnTo>
                  <a:pt x="329" y="0"/>
                </a:lnTo>
                <a:lnTo>
                  <a:pt x="0" y="0"/>
                </a:lnTo>
                <a:lnTo>
                  <a:pt x="491" y="490"/>
                </a:lnTo>
                <a:lnTo>
                  <a:pt x="656" y="326"/>
                </a:lnTo>
                <a:close/>
              </a:path>
            </a:pathLst>
          </a:custGeom>
          <a:solidFill>
            <a:schemeClr val="accent1">
              <a:lumMod val="75000"/>
              <a:alpha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9" name="Title 236"/>
          <p:cNvSpPr txBox="1">
            <a:spLocks/>
          </p:cNvSpPr>
          <p:nvPr/>
        </p:nvSpPr>
        <p:spPr>
          <a:xfrm>
            <a:off x="6701589" y="380962"/>
            <a:ext cx="5269832" cy="25306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E" sz="3600" b="1" dirty="0" smtClean="0">
                <a:solidFill>
                  <a:schemeClr val="bg2"/>
                </a:solidFill>
              </a:rPr>
              <a:t>Módulo 26 – Evaluación del sistema de gestión de aeronavegabilidad continua</a:t>
            </a:r>
            <a:endParaRPr lang="es-PE" sz="3600" b="1" dirty="0">
              <a:solidFill>
                <a:schemeClr val="bg2"/>
              </a:solidFill>
            </a:endParaRPr>
          </a:p>
        </p:txBody>
      </p:sp>
      <p:sp>
        <p:nvSpPr>
          <p:cNvPr id="11" name="Title 236"/>
          <p:cNvSpPr txBox="1">
            <a:spLocks/>
          </p:cNvSpPr>
          <p:nvPr/>
        </p:nvSpPr>
        <p:spPr>
          <a:xfrm rot="18883833">
            <a:off x="982334" y="3408802"/>
            <a:ext cx="6075064" cy="150480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E" sz="5400" b="1" dirty="0" smtClean="0">
                <a:solidFill>
                  <a:schemeClr val="bg2"/>
                </a:solidFill>
              </a:rPr>
              <a:t>Curso GSI AIR</a:t>
            </a:r>
            <a:endParaRPr lang="es-PE" sz="5400" b="1" dirty="0">
              <a:solidFill>
                <a:schemeClr val="bg2"/>
              </a:solidFill>
            </a:endParaRPr>
          </a:p>
        </p:txBody>
      </p:sp>
      <p:sp>
        <p:nvSpPr>
          <p:cNvPr id="12" name="Title 236"/>
          <p:cNvSpPr txBox="1">
            <a:spLocks/>
          </p:cNvSpPr>
          <p:nvPr/>
        </p:nvSpPr>
        <p:spPr>
          <a:xfrm rot="18883833">
            <a:off x="2352309" y="4532671"/>
            <a:ext cx="4665693" cy="78416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E" sz="5000" dirty="0" smtClean="0">
                <a:solidFill>
                  <a:schemeClr val="bg2"/>
                </a:solidFill>
              </a:rPr>
              <a:t>Chile - 2019</a:t>
            </a:r>
            <a:endParaRPr lang="es-PE" sz="5000" dirty="0">
              <a:solidFill>
                <a:schemeClr val="bg2"/>
              </a:solidFill>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3841" y="4572328"/>
            <a:ext cx="2514600" cy="2000250"/>
          </a:xfrm>
          <a:prstGeom prst="rect">
            <a:avLst/>
          </a:prstGeom>
        </p:spPr>
      </p:pic>
    </p:spTree>
    <p:extLst>
      <p:ext uri="{BB962C8B-B14F-4D97-AF65-F5344CB8AC3E}">
        <p14:creationId xmlns:p14="http://schemas.microsoft.com/office/powerpoint/2010/main" val="259879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500"/>
                                        <p:tgtEl>
                                          <p:spTgt spid="9">
                                            <p:txEl>
                                              <p:pRg st="0" end="0"/>
                                            </p:txEl>
                                          </p:spTgt>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9" grpId="0" animBg="1"/>
      <p:bldP spid="20" grpId="0" animBg="1"/>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PE" sz="3600" dirty="0"/>
              <a:t>Evaluación del sistema de gestión de aeronavegabilidad continua de un Explotador</a:t>
            </a:r>
            <a:endParaRPr lang="en-US" sz="3600" dirty="0"/>
          </a:p>
        </p:txBody>
      </p:sp>
      <p:grpSp>
        <p:nvGrpSpPr>
          <p:cNvPr id="4" name="Group 3"/>
          <p:cNvGrpSpPr/>
          <p:nvPr/>
        </p:nvGrpSpPr>
        <p:grpSpPr>
          <a:xfrm>
            <a:off x="1283342" y="1920532"/>
            <a:ext cx="884057" cy="715395"/>
            <a:chOff x="8438368" y="202797"/>
            <a:chExt cx="402431" cy="325654"/>
          </a:xfrm>
        </p:grpSpPr>
        <p:sp>
          <p:nvSpPr>
            <p:cNvPr id="5" name="Chevron 4"/>
            <p:cNvSpPr/>
            <p:nvPr userDrawn="1"/>
          </p:nvSpPr>
          <p:spPr>
            <a:xfrm>
              <a:off x="8438368" y="202797"/>
              <a:ext cx="402431" cy="325652"/>
            </a:xfrm>
            <a:prstGeom prst="chevron">
              <a:avLst>
                <a:gd name="adj" fmla="val 2429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6" name="Freeform 5"/>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1">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29" name="Group 28"/>
          <p:cNvGrpSpPr/>
          <p:nvPr/>
        </p:nvGrpSpPr>
        <p:grpSpPr>
          <a:xfrm>
            <a:off x="2079549" y="3294217"/>
            <a:ext cx="884057" cy="715395"/>
            <a:chOff x="8438368" y="202797"/>
            <a:chExt cx="402431" cy="325654"/>
          </a:xfrm>
        </p:grpSpPr>
        <p:sp>
          <p:nvSpPr>
            <p:cNvPr id="30" name="Chevron 29"/>
            <p:cNvSpPr/>
            <p:nvPr userDrawn="1"/>
          </p:nvSpPr>
          <p:spPr>
            <a:xfrm>
              <a:off x="8438368" y="202797"/>
              <a:ext cx="402431" cy="325652"/>
            </a:xfrm>
            <a:prstGeom prst="chevron">
              <a:avLst>
                <a:gd name="adj" fmla="val 2429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31" name="Freeform 3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2">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39" name="Group 38"/>
          <p:cNvGrpSpPr/>
          <p:nvPr/>
        </p:nvGrpSpPr>
        <p:grpSpPr>
          <a:xfrm>
            <a:off x="2831281" y="4561145"/>
            <a:ext cx="884057" cy="715395"/>
            <a:chOff x="8438368" y="202797"/>
            <a:chExt cx="402431" cy="325654"/>
          </a:xfrm>
        </p:grpSpPr>
        <p:sp>
          <p:nvSpPr>
            <p:cNvPr id="40" name="Chevron 39"/>
            <p:cNvSpPr/>
            <p:nvPr userDrawn="1"/>
          </p:nvSpPr>
          <p:spPr>
            <a:xfrm>
              <a:off x="8438368" y="202797"/>
              <a:ext cx="402431" cy="325652"/>
            </a:xfrm>
            <a:prstGeom prst="chevron">
              <a:avLst>
                <a:gd name="adj" fmla="val 2429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41" name="Freeform 4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3">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48" name="Group 47"/>
          <p:cNvGrpSpPr/>
          <p:nvPr/>
        </p:nvGrpSpPr>
        <p:grpSpPr>
          <a:xfrm>
            <a:off x="3613341" y="5826979"/>
            <a:ext cx="884057" cy="715395"/>
            <a:chOff x="8438368" y="202797"/>
            <a:chExt cx="402431" cy="325654"/>
          </a:xfrm>
        </p:grpSpPr>
        <p:sp>
          <p:nvSpPr>
            <p:cNvPr id="49" name="Chevron 48"/>
            <p:cNvSpPr/>
            <p:nvPr userDrawn="1"/>
          </p:nvSpPr>
          <p:spPr>
            <a:xfrm>
              <a:off x="8438368" y="202797"/>
              <a:ext cx="402431" cy="325652"/>
            </a:xfrm>
            <a:prstGeom prst="chevron">
              <a:avLst>
                <a:gd name="adj" fmla="val 2429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50" name="Freeform 49"/>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4">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sp>
        <p:nvSpPr>
          <p:cNvPr id="51" name="Rectangle 50"/>
          <p:cNvSpPr/>
          <p:nvPr/>
        </p:nvSpPr>
        <p:spPr>
          <a:xfrm>
            <a:off x="2165650" y="1779903"/>
            <a:ext cx="7521047" cy="1015663"/>
          </a:xfrm>
          <a:prstGeom prst="rect">
            <a:avLst/>
          </a:prstGeom>
        </p:spPr>
        <p:txBody>
          <a:bodyPr wrap="square">
            <a:spAutoFit/>
          </a:bodyPr>
          <a:lstStyle/>
          <a:p>
            <a:pPr algn="just"/>
            <a:r>
              <a:rPr lang="es-PE" sz="2000" dirty="0">
                <a:solidFill>
                  <a:schemeClr val="tx1">
                    <a:lumMod val="65000"/>
                    <a:lumOff val="35000"/>
                  </a:schemeClr>
                </a:solidFill>
              </a:rPr>
              <a:t>El traspaso de función a una OMA u otra organización </a:t>
            </a:r>
            <a:r>
              <a:rPr lang="es-PE" sz="2000" b="1" dirty="0">
                <a:solidFill>
                  <a:srgbClr val="C00000"/>
                </a:solidFill>
              </a:rPr>
              <a:t>no libera </a:t>
            </a:r>
            <a:r>
              <a:rPr lang="es-PE" sz="2000" dirty="0">
                <a:solidFill>
                  <a:schemeClr val="tx1">
                    <a:lumMod val="65000"/>
                    <a:lumOff val="35000"/>
                  </a:schemeClr>
                </a:solidFill>
              </a:rPr>
              <a:t>al explotador de la responsabilidad de la aeronavegabilidad continuada de sus aeronaves y componentes de aeronave</a:t>
            </a:r>
            <a:endParaRPr lang="id-ID" sz="2000" dirty="0">
              <a:solidFill>
                <a:schemeClr val="tx1">
                  <a:lumMod val="65000"/>
                  <a:lumOff val="35000"/>
                </a:schemeClr>
              </a:solidFill>
            </a:endParaRPr>
          </a:p>
        </p:txBody>
      </p:sp>
      <p:sp>
        <p:nvSpPr>
          <p:cNvPr id="52" name="Rectangle 51"/>
          <p:cNvSpPr/>
          <p:nvPr/>
        </p:nvSpPr>
        <p:spPr>
          <a:xfrm>
            <a:off x="2971212" y="3046259"/>
            <a:ext cx="7521047" cy="1323439"/>
          </a:xfrm>
          <a:prstGeom prst="rect">
            <a:avLst/>
          </a:prstGeom>
        </p:spPr>
        <p:txBody>
          <a:bodyPr wrap="square">
            <a:spAutoFit/>
          </a:bodyPr>
          <a:lstStyle/>
          <a:p>
            <a:pPr algn="just"/>
            <a:r>
              <a:rPr lang="es-PE" sz="2000" dirty="0">
                <a:solidFill>
                  <a:schemeClr val="tx1">
                    <a:lumMod val="65000"/>
                    <a:lumOff val="35000"/>
                  </a:schemeClr>
                </a:solidFill>
              </a:rPr>
              <a:t>Debe </a:t>
            </a:r>
            <a:r>
              <a:rPr lang="es-PE" sz="2000" b="1" dirty="0">
                <a:solidFill>
                  <a:srgbClr val="C00000"/>
                </a:solidFill>
              </a:rPr>
              <a:t>existir un contrato </a:t>
            </a:r>
            <a:r>
              <a:rPr lang="es-PE" sz="2000" dirty="0">
                <a:solidFill>
                  <a:schemeClr val="tx1">
                    <a:lumMod val="65000"/>
                    <a:lumOff val="35000"/>
                  </a:schemeClr>
                </a:solidFill>
              </a:rPr>
              <a:t>entre el explotador y la organización que realice las actividades de gestión de aeronavegabilidad continuada, de manera que queden claramente establecidas las funciones y responsabilidades entre ambas partes</a:t>
            </a:r>
            <a:endParaRPr lang="id-ID" sz="2000" dirty="0">
              <a:solidFill>
                <a:schemeClr val="tx1">
                  <a:lumMod val="65000"/>
                  <a:lumOff val="35000"/>
                </a:schemeClr>
              </a:solidFill>
            </a:endParaRPr>
          </a:p>
        </p:txBody>
      </p:sp>
      <p:sp>
        <p:nvSpPr>
          <p:cNvPr id="53" name="Rectangle 52"/>
          <p:cNvSpPr/>
          <p:nvPr/>
        </p:nvSpPr>
        <p:spPr>
          <a:xfrm>
            <a:off x="3688316" y="4460243"/>
            <a:ext cx="7521047" cy="1015663"/>
          </a:xfrm>
          <a:prstGeom prst="rect">
            <a:avLst/>
          </a:prstGeom>
        </p:spPr>
        <p:txBody>
          <a:bodyPr wrap="square">
            <a:spAutoFit/>
          </a:bodyPr>
          <a:lstStyle/>
          <a:p>
            <a:pPr algn="just"/>
            <a:r>
              <a:rPr lang="es-PE" sz="2000" dirty="0">
                <a:solidFill>
                  <a:schemeClr val="tx1">
                    <a:lumMod val="65000"/>
                    <a:lumOff val="35000"/>
                  </a:schemeClr>
                </a:solidFill>
              </a:rPr>
              <a:t>El explotador debe establecer un </a:t>
            </a:r>
            <a:r>
              <a:rPr lang="es-PE" sz="2000" b="1" dirty="0">
                <a:solidFill>
                  <a:srgbClr val="C00000"/>
                </a:solidFill>
              </a:rPr>
              <a:t>procedimiento en el MCM </a:t>
            </a:r>
            <a:r>
              <a:rPr lang="es-PE" sz="2000" dirty="0">
                <a:solidFill>
                  <a:schemeClr val="tx1">
                    <a:lumMod val="65000"/>
                    <a:lumOff val="35000"/>
                  </a:schemeClr>
                </a:solidFill>
              </a:rPr>
              <a:t>que explique claramente cómo se va a realizar esta importante función, cuando se realiza con una organización externa</a:t>
            </a:r>
            <a:endParaRPr lang="id-ID" sz="2000" dirty="0">
              <a:solidFill>
                <a:schemeClr val="tx1">
                  <a:lumMod val="65000"/>
                  <a:lumOff val="35000"/>
                </a:schemeClr>
              </a:solidFill>
            </a:endParaRPr>
          </a:p>
        </p:txBody>
      </p:sp>
      <p:sp>
        <p:nvSpPr>
          <p:cNvPr id="54" name="Rectangle 53"/>
          <p:cNvSpPr/>
          <p:nvPr/>
        </p:nvSpPr>
        <p:spPr>
          <a:xfrm>
            <a:off x="4470376" y="5837946"/>
            <a:ext cx="7521047" cy="707886"/>
          </a:xfrm>
          <a:prstGeom prst="rect">
            <a:avLst/>
          </a:prstGeom>
        </p:spPr>
        <p:txBody>
          <a:bodyPr wrap="square">
            <a:spAutoFit/>
          </a:bodyPr>
          <a:lstStyle/>
          <a:p>
            <a:pPr algn="just"/>
            <a:r>
              <a:rPr lang="es-PE" sz="2000" dirty="0">
                <a:solidFill>
                  <a:schemeClr val="tx1">
                    <a:lumMod val="65000"/>
                    <a:lumOff val="35000"/>
                  </a:schemeClr>
                </a:solidFill>
              </a:rPr>
              <a:t>La AAC podrá </a:t>
            </a:r>
            <a:r>
              <a:rPr lang="es-PE" sz="2000" b="1" dirty="0">
                <a:solidFill>
                  <a:srgbClr val="C00000"/>
                </a:solidFill>
              </a:rPr>
              <a:t>en cualquier momento </a:t>
            </a:r>
            <a:r>
              <a:rPr lang="es-PE" sz="2000" dirty="0">
                <a:solidFill>
                  <a:schemeClr val="tx1">
                    <a:lumMod val="65000"/>
                    <a:lumOff val="35000"/>
                  </a:schemeClr>
                </a:solidFill>
              </a:rPr>
              <a:t>verificar y supervisar el cómo está operando esta función entregada a una organización externa</a:t>
            </a:r>
            <a:endParaRPr lang="id-ID" sz="2000" dirty="0">
              <a:solidFill>
                <a:schemeClr val="tx1">
                  <a:lumMod val="65000"/>
                  <a:lumOff val="35000"/>
                </a:schemeClr>
              </a:solidFill>
            </a:endParaRPr>
          </a:p>
        </p:txBody>
      </p:sp>
      <p:grpSp>
        <p:nvGrpSpPr>
          <p:cNvPr id="59" name="Group 58"/>
          <p:cNvGrpSpPr/>
          <p:nvPr/>
        </p:nvGrpSpPr>
        <p:grpSpPr>
          <a:xfrm>
            <a:off x="1622858" y="2125492"/>
            <a:ext cx="323803" cy="305475"/>
            <a:chOff x="3498850" y="1541463"/>
            <a:chExt cx="504825" cy="476250"/>
          </a:xfrm>
          <a:solidFill>
            <a:schemeClr val="bg2"/>
          </a:solidFill>
        </p:grpSpPr>
        <p:sp>
          <p:nvSpPr>
            <p:cNvPr id="60" name="Oval 5"/>
            <p:cNvSpPr>
              <a:spLocks noChangeArrowheads="1"/>
            </p:cNvSpPr>
            <p:nvPr/>
          </p:nvSpPr>
          <p:spPr bwMode="auto">
            <a:xfrm>
              <a:off x="3743325" y="1801813"/>
              <a:ext cx="61913" cy="619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1" name="Freeform 6"/>
            <p:cNvSpPr>
              <a:spLocks noEditPoints="1"/>
            </p:cNvSpPr>
            <p:nvPr/>
          </p:nvSpPr>
          <p:spPr bwMode="auto">
            <a:xfrm>
              <a:off x="3498850" y="1541463"/>
              <a:ext cx="504825" cy="476250"/>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3 w 132"/>
                <a:gd name="T67" fmla="*/ 88 h 124"/>
                <a:gd name="T68" fmla="*/ 60 w 132"/>
                <a:gd name="T69" fmla="*/ 76 h 124"/>
                <a:gd name="T70" fmla="*/ 108 w 132"/>
                <a:gd name="T71" fmla="*/ 64 h 124"/>
                <a:gd name="T72" fmla="*/ 115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5"/>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4"/>
                    <a:pt x="10" y="124"/>
                    <a:pt x="22" y="124"/>
                  </a:cubicBezTo>
                  <a:cubicBezTo>
                    <a:pt x="94" y="124"/>
                    <a:pt x="94" y="124"/>
                    <a:pt x="94" y="124"/>
                  </a:cubicBezTo>
                  <a:cubicBezTo>
                    <a:pt x="106" y="124"/>
                    <a:pt x="116" y="114"/>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6" y="8"/>
                    <a:pt x="108" y="10"/>
                    <a:pt x="108" y="12"/>
                  </a:cubicBezTo>
                  <a:cubicBezTo>
                    <a:pt x="108" y="22"/>
                    <a:pt x="108" y="22"/>
                    <a:pt x="108" y="22"/>
                  </a:cubicBezTo>
                  <a:cubicBezTo>
                    <a:pt x="108" y="24"/>
                    <a:pt x="108" y="24"/>
                    <a:pt x="108" y="24"/>
                  </a:cubicBezTo>
                  <a:cubicBezTo>
                    <a:pt x="108" y="37"/>
                    <a:pt x="108" y="37"/>
                    <a:pt x="108" y="37"/>
                  </a:cubicBezTo>
                  <a:cubicBezTo>
                    <a:pt x="107" y="36"/>
                    <a:pt x="105"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2"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29"/>
                    <a:pt x="8" y="26"/>
                    <a:pt x="8" y="22"/>
                  </a:cubicBezTo>
                  <a:cubicBezTo>
                    <a:pt x="8" y="14"/>
                    <a:pt x="14"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5"/>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4" y="116"/>
                    <a:pt x="8" y="110"/>
                    <a:pt x="8" y="102"/>
                  </a:cubicBezTo>
                  <a:cubicBezTo>
                    <a:pt x="8" y="39"/>
                    <a:pt x="8" y="39"/>
                    <a:pt x="8" y="39"/>
                  </a:cubicBezTo>
                  <a:cubicBezTo>
                    <a:pt x="12" y="42"/>
                    <a:pt x="17" y="44"/>
                    <a:pt x="22" y="44"/>
                  </a:cubicBezTo>
                  <a:cubicBezTo>
                    <a:pt x="88" y="44"/>
                    <a:pt x="88" y="44"/>
                    <a:pt x="88" y="44"/>
                  </a:cubicBezTo>
                  <a:cubicBezTo>
                    <a:pt x="104" y="44"/>
                    <a:pt x="104" y="44"/>
                    <a:pt x="104" y="44"/>
                  </a:cubicBezTo>
                  <a:cubicBezTo>
                    <a:pt x="106"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3" y="88"/>
                  </a:moveTo>
                  <a:cubicBezTo>
                    <a:pt x="72" y="88"/>
                    <a:pt x="72" y="88"/>
                    <a:pt x="72" y="88"/>
                  </a:cubicBezTo>
                  <a:cubicBezTo>
                    <a:pt x="65" y="88"/>
                    <a:pt x="60" y="83"/>
                    <a:pt x="60" y="76"/>
                  </a:cubicBezTo>
                  <a:cubicBezTo>
                    <a:pt x="60" y="69"/>
                    <a:pt x="65" y="64"/>
                    <a:pt x="72" y="64"/>
                  </a:cubicBezTo>
                  <a:cubicBezTo>
                    <a:pt x="108" y="64"/>
                    <a:pt x="108" y="64"/>
                    <a:pt x="108" y="64"/>
                  </a:cubicBezTo>
                  <a:cubicBezTo>
                    <a:pt x="110" y="64"/>
                    <a:pt x="113" y="63"/>
                    <a:pt x="114" y="61"/>
                  </a:cubicBezTo>
                  <a:cubicBezTo>
                    <a:pt x="115" y="60"/>
                    <a:pt x="115" y="60"/>
                    <a:pt x="115" y="59"/>
                  </a:cubicBezTo>
                  <a:cubicBezTo>
                    <a:pt x="115" y="59"/>
                    <a:pt x="116" y="59"/>
                    <a:pt x="116" y="59"/>
                  </a:cubicBezTo>
                  <a:cubicBezTo>
                    <a:pt x="118" y="62"/>
                    <a:pt x="120" y="67"/>
                    <a:pt x="120" y="72"/>
                  </a:cubicBezTo>
                  <a:cubicBezTo>
                    <a:pt x="120" y="78"/>
                    <a:pt x="118" y="84"/>
                    <a:pt x="113" y="8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70" name="TextBox 69"/>
          <p:cNvSpPr txBox="1"/>
          <p:nvPr/>
        </p:nvSpPr>
        <p:spPr>
          <a:xfrm>
            <a:off x="503053" y="2004425"/>
            <a:ext cx="857035" cy="523220"/>
          </a:xfrm>
          <a:prstGeom prst="rect">
            <a:avLst/>
          </a:prstGeom>
          <a:noFill/>
        </p:spPr>
        <p:txBody>
          <a:bodyPr wrap="square" rtlCol="0">
            <a:spAutoFit/>
          </a:bodyPr>
          <a:lstStyle/>
          <a:p>
            <a:pPr algn="r"/>
            <a:r>
              <a:rPr lang="en-US" sz="2800" dirty="0">
                <a:solidFill>
                  <a:schemeClr val="accent1"/>
                </a:solidFill>
                <a:latin typeface="Bebas" pitchFamily="2" charset="0"/>
              </a:rPr>
              <a:t>01</a:t>
            </a:r>
            <a:endParaRPr lang="id-ID" sz="2800" dirty="0">
              <a:solidFill>
                <a:schemeClr val="accent1"/>
              </a:solidFill>
              <a:latin typeface="Bebas" pitchFamily="2" charset="0"/>
            </a:endParaRPr>
          </a:p>
        </p:txBody>
      </p:sp>
      <p:sp>
        <p:nvSpPr>
          <p:cNvPr id="71" name="TextBox 70"/>
          <p:cNvSpPr txBox="1"/>
          <p:nvPr/>
        </p:nvSpPr>
        <p:spPr>
          <a:xfrm>
            <a:off x="1283342" y="3378110"/>
            <a:ext cx="857035" cy="523220"/>
          </a:xfrm>
          <a:prstGeom prst="rect">
            <a:avLst/>
          </a:prstGeom>
          <a:noFill/>
        </p:spPr>
        <p:txBody>
          <a:bodyPr wrap="square" rtlCol="0">
            <a:spAutoFit/>
          </a:bodyPr>
          <a:lstStyle/>
          <a:p>
            <a:pPr algn="r"/>
            <a:r>
              <a:rPr lang="en-US" sz="2800" dirty="0">
                <a:solidFill>
                  <a:schemeClr val="accent2"/>
                </a:solidFill>
                <a:latin typeface="Bebas" pitchFamily="2" charset="0"/>
              </a:rPr>
              <a:t>02</a:t>
            </a:r>
            <a:endParaRPr lang="id-ID" sz="2800" dirty="0">
              <a:solidFill>
                <a:schemeClr val="accent2"/>
              </a:solidFill>
              <a:latin typeface="Bebas" pitchFamily="2" charset="0"/>
            </a:endParaRPr>
          </a:p>
        </p:txBody>
      </p:sp>
      <p:sp>
        <p:nvSpPr>
          <p:cNvPr id="72" name="TextBox 71"/>
          <p:cNvSpPr txBox="1"/>
          <p:nvPr/>
        </p:nvSpPr>
        <p:spPr>
          <a:xfrm>
            <a:off x="2079549" y="4645038"/>
            <a:ext cx="857035" cy="523220"/>
          </a:xfrm>
          <a:prstGeom prst="rect">
            <a:avLst/>
          </a:prstGeom>
          <a:noFill/>
        </p:spPr>
        <p:txBody>
          <a:bodyPr wrap="square" rtlCol="0">
            <a:spAutoFit/>
          </a:bodyPr>
          <a:lstStyle/>
          <a:p>
            <a:pPr algn="r"/>
            <a:r>
              <a:rPr lang="en-US" sz="2800" dirty="0">
                <a:solidFill>
                  <a:schemeClr val="accent3"/>
                </a:solidFill>
                <a:latin typeface="Bebas" pitchFamily="2" charset="0"/>
              </a:rPr>
              <a:t>03</a:t>
            </a:r>
            <a:endParaRPr lang="id-ID" sz="2800" dirty="0">
              <a:solidFill>
                <a:schemeClr val="accent3"/>
              </a:solidFill>
              <a:latin typeface="Bebas" pitchFamily="2" charset="0"/>
            </a:endParaRPr>
          </a:p>
        </p:txBody>
      </p:sp>
      <p:sp>
        <p:nvSpPr>
          <p:cNvPr id="73" name="TextBox 72"/>
          <p:cNvSpPr txBox="1"/>
          <p:nvPr/>
        </p:nvSpPr>
        <p:spPr>
          <a:xfrm>
            <a:off x="2831281" y="5910872"/>
            <a:ext cx="857035" cy="523220"/>
          </a:xfrm>
          <a:prstGeom prst="rect">
            <a:avLst/>
          </a:prstGeom>
          <a:noFill/>
        </p:spPr>
        <p:txBody>
          <a:bodyPr wrap="square" rtlCol="0">
            <a:spAutoFit/>
          </a:bodyPr>
          <a:lstStyle/>
          <a:p>
            <a:pPr algn="r"/>
            <a:r>
              <a:rPr lang="en-US" sz="2800" dirty="0">
                <a:solidFill>
                  <a:schemeClr val="accent4"/>
                </a:solidFill>
                <a:latin typeface="Bebas" pitchFamily="2" charset="0"/>
              </a:rPr>
              <a:t>04</a:t>
            </a:r>
            <a:endParaRPr lang="id-ID" sz="2800" dirty="0">
              <a:solidFill>
                <a:schemeClr val="accent4"/>
              </a:solidFill>
              <a:latin typeface="Bebas" pitchFamily="2" charset="0"/>
            </a:endParaRPr>
          </a:p>
        </p:txBody>
      </p:sp>
      <p:grpSp>
        <p:nvGrpSpPr>
          <p:cNvPr id="38" name="Group 37"/>
          <p:cNvGrpSpPr/>
          <p:nvPr/>
        </p:nvGrpSpPr>
        <p:grpSpPr>
          <a:xfrm>
            <a:off x="2371005" y="3376303"/>
            <a:ext cx="360223" cy="551217"/>
            <a:chOff x="7215188" y="2433638"/>
            <a:chExt cx="354012" cy="334963"/>
          </a:xfrm>
          <a:solidFill>
            <a:schemeClr val="bg2">
              <a:lumMod val="90000"/>
            </a:schemeClr>
          </a:solidFill>
        </p:grpSpPr>
        <p:sp>
          <p:nvSpPr>
            <p:cNvPr id="42" name="Freeform 520"/>
            <p:cNvSpPr>
              <a:spLocks/>
            </p:cNvSpPr>
            <p:nvPr/>
          </p:nvSpPr>
          <p:spPr bwMode="auto">
            <a:xfrm>
              <a:off x="7383463" y="2563813"/>
              <a:ext cx="152400" cy="11113"/>
            </a:xfrm>
            <a:custGeom>
              <a:avLst/>
              <a:gdLst/>
              <a:ahLst/>
              <a:cxnLst>
                <a:cxn ang="0">
                  <a:pos x="4" y="0"/>
                </a:cxn>
                <a:cxn ang="0">
                  <a:pos x="92" y="0"/>
                </a:cxn>
                <a:cxn ang="0">
                  <a:pos x="94" y="0"/>
                </a:cxn>
                <a:cxn ang="0">
                  <a:pos x="95" y="0"/>
                </a:cxn>
                <a:cxn ang="0">
                  <a:pos x="96" y="1"/>
                </a:cxn>
                <a:cxn ang="0">
                  <a:pos x="96" y="2"/>
                </a:cxn>
                <a:cxn ang="0">
                  <a:pos x="96" y="4"/>
                </a:cxn>
                <a:cxn ang="0">
                  <a:pos x="96" y="5"/>
                </a:cxn>
                <a:cxn ang="0">
                  <a:pos x="96" y="6"/>
                </a:cxn>
                <a:cxn ang="0">
                  <a:pos x="95" y="7"/>
                </a:cxn>
                <a:cxn ang="0">
                  <a:pos x="94" y="7"/>
                </a:cxn>
                <a:cxn ang="0">
                  <a:pos x="92" y="7"/>
                </a:cxn>
                <a:cxn ang="0">
                  <a:pos x="4" y="7"/>
                </a:cxn>
                <a:cxn ang="0">
                  <a:pos x="3" y="7"/>
                </a:cxn>
                <a:cxn ang="0">
                  <a:pos x="2" y="7"/>
                </a:cxn>
                <a:cxn ang="0">
                  <a:pos x="1" y="6"/>
                </a:cxn>
                <a:cxn ang="0">
                  <a:pos x="0" y="5"/>
                </a:cxn>
                <a:cxn ang="0">
                  <a:pos x="0" y="4"/>
                </a:cxn>
                <a:cxn ang="0">
                  <a:pos x="0" y="2"/>
                </a:cxn>
                <a:cxn ang="0">
                  <a:pos x="1" y="1"/>
                </a:cxn>
                <a:cxn ang="0">
                  <a:pos x="1" y="1"/>
                </a:cxn>
                <a:cxn ang="0">
                  <a:pos x="2" y="0"/>
                </a:cxn>
                <a:cxn ang="0">
                  <a:pos x="3" y="0"/>
                </a:cxn>
                <a:cxn ang="0">
                  <a:pos x="4" y="0"/>
                </a:cxn>
              </a:cxnLst>
              <a:rect l="0" t="0" r="r" b="b"/>
              <a:pathLst>
                <a:path w="96" h="7">
                  <a:moveTo>
                    <a:pt x="4" y="0"/>
                  </a:moveTo>
                  <a:lnTo>
                    <a:pt x="92" y="0"/>
                  </a:lnTo>
                  <a:lnTo>
                    <a:pt x="94" y="0"/>
                  </a:lnTo>
                  <a:lnTo>
                    <a:pt x="95" y="0"/>
                  </a:lnTo>
                  <a:lnTo>
                    <a:pt x="96" y="1"/>
                  </a:lnTo>
                  <a:lnTo>
                    <a:pt x="96" y="2"/>
                  </a:lnTo>
                  <a:lnTo>
                    <a:pt x="96" y="4"/>
                  </a:lnTo>
                  <a:lnTo>
                    <a:pt x="96" y="5"/>
                  </a:lnTo>
                  <a:lnTo>
                    <a:pt x="96" y="6"/>
                  </a:lnTo>
                  <a:lnTo>
                    <a:pt x="95" y="7"/>
                  </a:lnTo>
                  <a:lnTo>
                    <a:pt x="94" y="7"/>
                  </a:lnTo>
                  <a:lnTo>
                    <a:pt x="92" y="7"/>
                  </a:lnTo>
                  <a:lnTo>
                    <a:pt x="4" y="7"/>
                  </a:lnTo>
                  <a:lnTo>
                    <a:pt x="3" y="7"/>
                  </a:lnTo>
                  <a:lnTo>
                    <a:pt x="2" y="7"/>
                  </a:lnTo>
                  <a:lnTo>
                    <a:pt x="1" y="6"/>
                  </a:lnTo>
                  <a:lnTo>
                    <a:pt x="0" y="5"/>
                  </a:lnTo>
                  <a:lnTo>
                    <a:pt x="0" y="4"/>
                  </a:lnTo>
                  <a:lnTo>
                    <a:pt x="0" y="2"/>
                  </a:lnTo>
                  <a:lnTo>
                    <a:pt x="1" y="1"/>
                  </a:lnTo>
                  <a:lnTo>
                    <a:pt x="1" y="1"/>
                  </a:lnTo>
                  <a:lnTo>
                    <a:pt x="2" y="0"/>
                  </a:lnTo>
                  <a:lnTo>
                    <a:pt x="3"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43" name="Freeform 521"/>
            <p:cNvSpPr>
              <a:spLocks/>
            </p:cNvSpPr>
            <p:nvPr/>
          </p:nvSpPr>
          <p:spPr bwMode="auto">
            <a:xfrm>
              <a:off x="7383463" y="2592388"/>
              <a:ext cx="152400" cy="12700"/>
            </a:xfrm>
            <a:custGeom>
              <a:avLst/>
              <a:gdLst/>
              <a:ahLst/>
              <a:cxnLst>
                <a:cxn ang="0">
                  <a:pos x="4" y="0"/>
                </a:cxn>
                <a:cxn ang="0">
                  <a:pos x="92" y="0"/>
                </a:cxn>
                <a:cxn ang="0">
                  <a:pos x="94" y="0"/>
                </a:cxn>
                <a:cxn ang="0">
                  <a:pos x="95" y="1"/>
                </a:cxn>
                <a:cxn ang="0">
                  <a:pos x="96" y="1"/>
                </a:cxn>
                <a:cxn ang="0">
                  <a:pos x="96" y="2"/>
                </a:cxn>
                <a:cxn ang="0">
                  <a:pos x="96" y="4"/>
                </a:cxn>
                <a:cxn ang="0">
                  <a:pos x="96" y="5"/>
                </a:cxn>
                <a:cxn ang="0">
                  <a:pos x="96" y="6"/>
                </a:cxn>
                <a:cxn ang="0">
                  <a:pos x="95" y="7"/>
                </a:cxn>
                <a:cxn ang="0">
                  <a:pos x="94" y="8"/>
                </a:cxn>
                <a:cxn ang="0">
                  <a:pos x="92" y="8"/>
                </a:cxn>
                <a:cxn ang="0">
                  <a:pos x="4" y="8"/>
                </a:cxn>
                <a:cxn ang="0">
                  <a:pos x="3" y="8"/>
                </a:cxn>
                <a:cxn ang="0">
                  <a:pos x="2" y="7"/>
                </a:cxn>
                <a:cxn ang="0">
                  <a:pos x="1" y="7"/>
                </a:cxn>
                <a:cxn ang="0">
                  <a:pos x="1" y="6"/>
                </a:cxn>
                <a:cxn ang="0">
                  <a:pos x="0" y="5"/>
                </a:cxn>
                <a:cxn ang="0">
                  <a:pos x="0" y="4"/>
                </a:cxn>
                <a:cxn ang="0">
                  <a:pos x="0" y="2"/>
                </a:cxn>
                <a:cxn ang="0">
                  <a:pos x="1" y="1"/>
                </a:cxn>
                <a:cxn ang="0">
                  <a:pos x="2" y="1"/>
                </a:cxn>
                <a:cxn ang="0">
                  <a:pos x="3" y="0"/>
                </a:cxn>
                <a:cxn ang="0">
                  <a:pos x="4" y="0"/>
                </a:cxn>
              </a:cxnLst>
              <a:rect l="0" t="0" r="r" b="b"/>
              <a:pathLst>
                <a:path w="96" h="8">
                  <a:moveTo>
                    <a:pt x="4" y="0"/>
                  </a:moveTo>
                  <a:lnTo>
                    <a:pt x="92" y="0"/>
                  </a:lnTo>
                  <a:lnTo>
                    <a:pt x="94" y="0"/>
                  </a:lnTo>
                  <a:lnTo>
                    <a:pt x="95" y="1"/>
                  </a:lnTo>
                  <a:lnTo>
                    <a:pt x="96" y="1"/>
                  </a:lnTo>
                  <a:lnTo>
                    <a:pt x="96" y="2"/>
                  </a:lnTo>
                  <a:lnTo>
                    <a:pt x="96" y="4"/>
                  </a:lnTo>
                  <a:lnTo>
                    <a:pt x="96" y="5"/>
                  </a:lnTo>
                  <a:lnTo>
                    <a:pt x="96" y="6"/>
                  </a:lnTo>
                  <a:lnTo>
                    <a:pt x="95" y="7"/>
                  </a:lnTo>
                  <a:lnTo>
                    <a:pt x="94" y="8"/>
                  </a:lnTo>
                  <a:lnTo>
                    <a:pt x="92" y="8"/>
                  </a:lnTo>
                  <a:lnTo>
                    <a:pt x="4" y="8"/>
                  </a:lnTo>
                  <a:lnTo>
                    <a:pt x="3" y="8"/>
                  </a:lnTo>
                  <a:lnTo>
                    <a:pt x="2" y="7"/>
                  </a:lnTo>
                  <a:lnTo>
                    <a:pt x="1" y="7"/>
                  </a:lnTo>
                  <a:lnTo>
                    <a:pt x="1" y="6"/>
                  </a:lnTo>
                  <a:lnTo>
                    <a:pt x="0" y="5"/>
                  </a:lnTo>
                  <a:lnTo>
                    <a:pt x="0" y="4"/>
                  </a:lnTo>
                  <a:lnTo>
                    <a:pt x="0" y="2"/>
                  </a:lnTo>
                  <a:lnTo>
                    <a:pt x="1" y="1"/>
                  </a:lnTo>
                  <a:lnTo>
                    <a:pt x="2" y="1"/>
                  </a:lnTo>
                  <a:lnTo>
                    <a:pt x="3"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44" name="Freeform 522"/>
            <p:cNvSpPr>
              <a:spLocks/>
            </p:cNvSpPr>
            <p:nvPr/>
          </p:nvSpPr>
          <p:spPr bwMode="auto">
            <a:xfrm>
              <a:off x="7383463" y="2620963"/>
              <a:ext cx="95250" cy="12700"/>
            </a:xfrm>
            <a:custGeom>
              <a:avLst/>
              <a:gdLst/>
              <a:ahLst/>
              <a:cxnLst>
                <a:cxn ang="0">
                  <a:pos x="4" y="0"/>
                </a:cxn>
                <a:cxn ang="0">
                  <a:pos x="56" y="0"/>
                </a:cxn>
                <a:cxn ang="0">
                  <a:pos x="57" y="0"/>
                </a:cxn>
                <a:cxn ang="0">
                  <a:pos x="58" y="1"/>
                </a:cxn>
                <a:cxn ang="0">
                  <a:pos x="59" y="2"/>
                </a:cxn>
                <a:cxn ang="0">
                  <a:pos x="60" y="3"/>
                </a:cxn>
                <a:cxn ang="0">
                  <a:pos x="60" y="4"/>
                </a:cxn>
                <a:cxn ang="0">
                  <a:pos x="60" y="5"/>
                </a:cxn>
                <a:cxn ang="0">
                  <a:pos x="59" y="6"/>
                </a:cxn>
                <a:cxn ang="0">
                  <a:pos x="58" y="7"/>
                </a:cxn>
                <a:cxn ang="0">
                  <a:pos x="57" y="8"/>
                </a:cxn>
                <a:cxn ang="0">
                  <a:pos x="56" y="8"/>
                </a:cxn>
                <a:cxn ang="0">
                  <a:pos x="4" y="8"/>
                </a:cxn>
                <a:cxn ang="0">
                  <a:pos x="3" y="8"/>
                </a:cxn>
                <a:cxn ang="0">
                  <a:pos x="2" y="7"/>
                </a:cxn>
                <a:cxn ang="0">
                  <a:pos x="1" y="6"/>
                </a:cxn>
                <a:cxn ang="0">
                  <a:pos x="0" y="5"/>
                </a:cxn>
                <a:cxn ang="0">
                  <a:pos x="0" y="4"/>
                </a:cxn>
                <a:cxn ang="0">
                  <a:pos x="0" y="3"/>
                </a:cxn>
                <a:cxn ang="0">
                  <a:pos x="1" y="2"/>
                </a:cxn>
                <a:cxn ang="0">
                  <a:pos x="2" y="1"/>
                </a:cxn>
                <a:cxn ang="0">
                  <a:pos x="3" y="0"/>
                </a:cxn>
                <a:cxn ang="0">
                  <a:pos x="4" y="0"/>
                </a:cxn>
              </a:cxnLst>
              <a:rect l="0" t="0" r="r" b="b"/>
              <a:pathLst>
                <a:path w="60" h="8">
                  <a:moveTo>
                    <a:pt x="4" y="0"/>
                  </a:moveTo>
                  <a:lnTo>
                    <a:pt x="56" y="0"/>
                  </a:lnTo>
                  <a:lnTo>
                    <a:pt x="57" y="0"/>
                  </a:lnTo>
                  <a:lnTo>
                    <a:pt x="58" y="1"/>
                  </a:lnTo>
                  <a:lnTo>
                    <a:pt x="59" y="2"/>
                  </a:lnTo>
                  <a:lnTo>
                    <a:pt x="60" y="3"/>
                  </a:lnTo>
                  <a:lnTo>
                    <a:pt x="60" y="4"/>
                  </a:lnTo>
                  <a:lnTo>
                    <a:pt x="60" y="5"/>
                  </a:lnTo>
                  <a:lnTo>
                    <a:pt x="59" y="6"/>
                  </a:lnTo>
                  <a:lnTo>
                    <a:pt x="58" y="7"/>
                  </a:lnTo>
                  <a:lnTo>
                    <a:pt x="57" y="8"/>
                  </a:lnTo>
                  <a:lnTo>
                    <a:pt x="56" y="8"/>
                  </a:lnTo>
                  <a:lnTo>
                    <a:pt x="4" y="8"/>
                  </a:lnTo>
                  <a:lnTo>
                    <a:pt x="3" y="8"/>
                  </a:lnTo>
                  <a:lnTo>
                    <a:pt x="2" y="7"/>
                  </a:lnTo>
                  <a:lnTo>
                    <a:pt x="1" y="6"/>
                  </a:lnTo>
                  <a:lnTo>
                    <a:pt x="0" y="5"/>
                  </a:lnTo>
                  <a:lnTo>
                    <a:pt x="0" y="4"/>
                  </a:lnTo>
                  <a:lnTo>
                    <a:pt x="0" y="3"/>
                  </a:lnTo>
                  <a:lnTo>
                    <a:pt x="1" y="2"/>
                  </a:lnTo>
                  <a:lnTo>
                    <a:pt x="2" y="1"/>
                  </a:lnTo>
                  <a:lnTo>
                    <a:pt x="3"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45" name="Freeform 523"/>
            <p:cNvSpPr>
              <a:spLocks/>
            </p:cNvSpPr>
            <p:nvPr/>
          </p:nvSpPr>
          <p:spPr bwMode="auto">
            <a:xfrm>
              <a:off x="7235825" y="2478088"/>
              <a:ext cx="30162" cy="33338"/>
            </a:xfrm>
            <a:custGeom>
              <a:avLst/>
              <a:gdLst/>
              <a:ahLst/>
              <a:cxnLst>
                <a:cxn ang="0">
                  <a:pos x="15" y="0"/>
                </a:cxn>
                <a:cxn ang="0">
                  <a:pos x="16" y="4"/>
                </a:cxn>
                <a:cxn ang="0">
                  <a:pos x="17" y="7"/>
                </a:cxn>
                <a:cxn ang="0">
                  <a:pos x="19" y="10"/>
                </a:cxn>
                <a:cxn ang="0">
                  <a:pos x="15" y="10"/>
                </a:cxn>
                <a:cxn ang="0">
                  <a:pos x="14" y="10"/>
                </a:cxn>
                <a:cxn ang="0">
                  <a:pos x="12" y="11"/>
                </a:cxn>
                <a:cxn ang="0">
                  <a:pos x="11" y="12"/>
                </a:cxn>
                <a:cxn ang="0">
                  <a:pos x="10" y="13"/>
                </a:cxn>
                <a:cxn ang="0">
                  <a:pos x="10" y="14"/>
                </a:cxn>
                <a:cxn ang="0">
                  <a:pos x="10" y="15"/>
                </a:cxn>
                <a:cxn ang="0">
                  <a:pos x="10" y="17"/>
                </a:cxn>
                <a:cxn ang="0">
                  <a:pos x="8" y="18"/>
                </a:cxn>
                <a:cxn ang="0">
                  <a:pos x="6" y="18"/>
                </a:cxn>
                <a:cxn ang="0">
                  <a:pos x="5" y="18"/>
                </a:cxn>
                <a:cxn ang="0">
                  <a:pos x="4" y="19"/>
                </a:cxn>
                <a:cxn ang="0">
                  <a:pos x="3" y="19"/>
                </a:cxn>
                <a:cxn ang="0">
                  <a:pos x="3" y="19"/>
                </a:cxn>
                <a:cxn ang="0">
                  <a:pos x="2" y="20"/>
                </a:cxn>
                <a:cxn ang="0">
                  <a:pos x="1" y="20"/>
                </a:cxn>
                <a:cxn ang="0">
                  <a:pos x="1" y="20"/>
                </a:cxn>
                <a:cxn ang="0">
                  <a:pos x="0" y="21"/>
                </a:cxn>
                <a:cxn ang="0">
                  <a:pos x="0" y="15"/>
                </a:cxn>
                <a:cxn ang="0">
                  <a:pos x="0" y="13"/>
                </a:cxn>
                <a:cxn ang="0">
                  <a:pos x="1" y="11"/>
                </a:cxn>
                <a:cxn ang="0">
                  <a:pos x="2" y="9"/>
                </a:cxn>
                <a:cxn ang="0">
                  <a:pos x="3" y="7"/>
                </a:cxn>
                <a:cxn ang="0">
                  <a:pos x="4" y="5"/>
                </a:cxn>
                <a:cxn ang="0">
                  <a:pos x="6" y="3"/>
                </a:cxn>
                <a:cxn ang="0">
                  <a:pos x="8" y="2"/>
                </a:cxn>
                <a:cxn ang="0">
                  <a:pos x="10" y="1"/>
                </a:cxn>
                <a:cxn ang="0">
                  <a:pos x="12" y="1"/>
                </a:cxn>
                <a:cxn ang="0">
                  <a:pos x="15" y="0"/>
                </a:cxn>
              </a:cxnLst>
              <a:rect l="0" t="0" r="r" b="b"/>
              <a:pathLst>
                <a:path w="19" h="21">
                  <a:moveTo>
                    <a:pt x="15" y="0"/>
                  </a:moveTo>
                  <a:lnTo>
                    <a:pt x="16" y="4"/>
                  </a:lnTo>
                  <a:lnTo>
                    <a:pt x="17" y="7"/>
                  </a:lnTo>
                  <a:lnTo>
                    <a:pt x="19" y="10"/>
                  </a:lnTo>
                  <a:lnTo>
                    <a:pt x="15" y="10"/>
                  </a:lnTo>
                  <a:lnTo>
                    <a:pt x="14" y="10"/>
                  </a:lnTo>
                  <a:lnTo>
                    <a:pt x="12" y="11"/>
                  </a:lnTo>
                  <a:lnTo>
                    <a:pt x="11" y="12"/>
                  </a:lnTo>
                  <a:lnTo>
                    <a:pt x="10" y="13"/>
                  </a:lnTo>
                  <a:lnTo>
                    <a:pt x="10" y="14"/>
                  </a:lnTo>
                  <a:lnTo>
                    <a:pt x="10" y="15"/>
                  </a:lnTo>
                  <a:lnTo>
                    <a:pt x="10" y="17"/>
                  </a:lnTo>
                  <a:lnTo>
                    <a:pt x="8" y="18"/>
                  </a:lnTo>
                  <a:lnTo>
                    <a:pt x="6" y="18"/>
                  </a:lnTo>
                  <a:lnTo>
                    <a:pt x="5" y="18"/>
                  </a:lnTo>
                  <a:lnTo>
                    <a:pt x="4" y="19"/>
                  </a:lnTo>
                  <a:lnTo>
                    <a:pt x="3" y="19"/>
                  </a:lnTo>
                  <a:lnTo>
                    <a:pt x="3" y="19"/>
                  </a:lnTo>
                  <a:lnTo>
                    <a:pt x="2" y="20"/>
                  </a:lnTo>
                  <a:lnTo>
                    <a:pt x="1" y="20"/>
                  </a:lnTo>
                  <a:lnTo>
                    <a:pt x="1" y="20"/>
                  </a:lnTo>
                  <a:lnTo>
                    <a:pt x="0" y="21"/>
                  </a:lnTo>
                  <a:lnTo>
                    <a:pt x="0" y="15"/>
                  </a:lnTo>
                  <a:lnTo>
                    <a:pt x="0" y="13"/>
                  </a:lnTo>
                  <a:lnTo>
                    <a:pt x="1" y="11"/>
                  </a:lnTo>
                  <a:lnTo>
                    <a:pt x="2" y="9"/>
                  </a:lnTo>
                  <a:lnTo>
                    <a:pt x="3" y="7"/>
                  </a:lnTo>
                  <a:lnTo>
                    <a:pt x="4" y="5"/>
                  </a:lnTo>
                  <a:lnTo>
                    <a:pt x="6" y="3"/>
                  </a:lnTo>
                  <a:lnTo>
                    <a:pt x="8" y="2"/>
                  </a:lnTo>
                  <a:lnTo>
                    <a:pt x="10" y="1"/>
                  </a:lnTo>
                  <a:lnTo>
                    <a:pt x="12"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46" name="Freeform 524"/>
            <p:cNvSpPr>
              <a:spLocks/>
            </p:cNvSpPr>
            <p:nvPr/>
          </p:nvSpPr>
          <p:spPr bwMode="auto">
            <a:xfrm>
              <a:off x="7332663" y="2478088"/>
              <a:ext cx="236537" cy="219075"/>
            </a:xfrm>
            <a:custGeom>
              <a:avLst/>
              <a:gdLst/>
              <a:ahLst/>
              <a:cxnLst>
                <a:cxn ang="0">
                  <a:pos x="5" y="0"/>
                </a:cxn>
                <a:cxn ang="0">
                  <a:pos x="134" y="0"/>
                </a:cxn>
                <a:cxn ang="0">
                  <a:pos x="136" y="1"/>
                </a:cxn>
                <a:cxn ang="0">
                  <a:pos x="138" y="1"/>
                </a:cxn>
                <a:cxn ang="0">
                  <a:pos x="141" y="2"/>
                </a:cxn>
                <a:cxn ang="0">
                  <a:pos x="143" y="3"/>
                </a:cxn>
                <a:cxn ang="0">
                  <a:pos x="144" y="5"/>
                </a:cxn>
                <a:cxn ang="0">
                  <a:pos x="146" y="7"/>
                </a:cxn>
                <a:cxn ang="0">
                  <a:pos x="147" y="8"/>
                </a:cxn>
                <a:cxn ang="0">
                  <a:pos x="148" y="11"/>
                </a:cxn>
                <a:cxn ang="0">
                  <a:pos x="148" y="13"/>
                </a:cxn>
                <a:cxn ang="0">
                  <a:pos x="149" y="15"/>
                </a:cxn>
                <a:cxn ang="0">
                  <a:pos x="149" y="123"/>
                </a:cxn>
                <a:cxn ang="0">
                  <a:pos x="148" y="125"/>
                </a:cxn>
                <a:cxn ang="0">
                  <a:pos x="148" y="127"/>
                </a:cxn>
                <a:cxn ang="0">
                  <a:pos x="147" y="130"/>
                </a:cxn>
                <a:cxn ang="0">
                  <a:pos x="146" y="132"/>
                </a:cxn>
                <a:cxn ang="0">
                  <a:pos x="144" y="133"/>
                </a:cxn>
                <a:cxn ang="0">
                  <a:pos x="143" y="135"/>
                </a:cxn>
                <a:cxn ang="0">
                  <a:pos x="141" y="136"/>
                </a:cxn>
                <a:cxn ang="0">
                  <a:pos x="138" y="137"/>
                </a:cxn>
                <a:cxn ang="0">
                  <a:pos x="136" y="137"/>
                </a:cxn>
                <a:cxn ang="0">
                  <a:pos x="134" y="138"/>
                </a:cxn>
                <a:cxn ang="0">
                  <a:pos x="12" y="138"/>
                </a:cxn>
                <a:cxn ang="0">
                  <a:pos x="11" y="128"/>
                </a:cxn>
                <a:cxn ang="0">
                  <a:pos x="134" y="128"/>
                </a:cxn>
                <a:cxn ang="0">
                  <a:pos x="135" y="128"/>
                </a:cxn>
                <a:cxn ang="0">
                  <a:pos x="136" y="127"/>
                </a:cxn>
                <a:cxn ang="0">
                  <a:pos x="137" y="126"/>
                </a:cxn>
                <a:cxn ang="0">
                  <a:pos x="138" y="125"/>
                </a:cxn>
                <a:cxn ang="0">
                  <a:pos x="139" y="124"/>
                </a:cxn>
                <a:cxn ang="0">
                  <a:pos x="139" y="123"/>
                </a:cxn>
                <a:cxn ang="0">
                  <a:pos x="139" y="15"/>
                </a:cxn>
                <a:cxn ang="0">
                  <a:pos x="139" y="14"/>
                </a:cxn>
                <a:cxn ang="0">
                  <a:pos x="138" y="13"/>
                </a:cxn>
                <a:cxn ang="0">
                  <a:pos x="137" y="12"/>
                </a:cxn>
                <a:cxn ang="0">
                  <a:pos x="136" y="11"/>
                </a:cxn>
                <a:cxn ang="0">
                  <a:pos x="135" y="10"/>
                </a:cxn>
                <a:cxn ang="0">
                  <a:pos x="134" y="10"/>
                </a:cxn>
                <a:cxn ang="0">
                  <a:pos x="0" y="10"/>
                </a:cxn>
                <a:cxn ang="0">
                  <a:pos x="2" y="7"/>
                </a:cxn>
                <a:cxn ang="0">
                  <a:pos x="3" y="4"/>
                </a:cxn>
                <a:cxn ang="0">
                  <a:pos x="5" y="0"/>
                </a:cxn>
              </a:cxnLst>
              <a:rect l="0" t="0" r="r" b="b"/>
              <a:pathLst>
                <a:path w="149" h="138">
                  <a:moveTo>
                    <a:pt x="5" y="0"/>
                  </a:moveTo>
                  <a:lnTo>
                    <a:pt x="134" y="0"/>
                  </a:lnTo>
                  <a:lnTo>
                    <a:pt x="136" y="1"/>
                  </a:lnTo>
                  <a:lnTo>
                    <a:pt x="138" y="1"/>
                  </a:lnTo>
                  <a:lnTo>
                    <a:pt x="141" y="2"/>
                  </a:lnTo>
                  <a:lnTo>
                    <a:pt x="143" y="3"/>
                  </a:lnTo>
                  <a:lnTo>
                    <a:pt x="144" y="5"/>
                  </a:lnTo>
                  <a:lnTo>
                    <a:pt x="146" y="7"/>
                  </a:lnTo>
                  <a:lnTo>
                    <a:pt x="147" y="8"/>
                  </a:lnTo>
                  <a:lnTo>
                    <a:pt x="148" y="11"/>
                  </a:lnTo>
                  <a:lnTo>
                    <a:pt x="148" y="13"/>
                  </a:lnTo>
                  <a:lnTo>
                    <a:pt x="149" y="15"/>
                  </a:lnTo>
                  <a:lnTo>
                    <a:pt x="149" y="123"/>
                  </a:lnTo>
                  <a:lnTo>
                    <a:pt x="148" y="125"/>
                  </a:lnTo>
                  <a:lnTo>
                    <a:pt x="148" y="127"/>
                  </a:lnTo>
                  <a:lnTo>
                    <a:pt x="147" y="130"/>
                  </a:lnTo>
                  <a:lnTo>
                    <a:pt x="146" y="132"/>
                  </a:lnTo>
                  <a:lnTo>
                    <a:pt x="144" y="133"/>
                  </a:lnTo>
                  <a:lnTo>
                    <a:pt x="143" y="135"/>
                  </a:lnTo>
                  <a:lnTo>
                    <a:pt x="141" y="136"/>
                  </a:lnTo>
                  <a:lnTo>
                    <a:pt x="138" y="137"/>
                  </a:lnTo>
                  <a:lnTo>
                    <a:pt x="136" y="137"/>
                  </a:lnTo>
                  <a:lnTo>
                    <a:pt x="134" y="138"/>
                  </a:lnTo>
                  <a:lnTo>
                    <a:pt x="12" y="138"/>
                  </a:lnTo>
                  <a:lnTo>
                    <a:pt x="11" y="128"/>
                  </a:lnTo>
                  <a:lnTo>
                    <a:pt x="134" y="128"/>
                  </a:lnTo>
                  <a:lnTo>
                    <a:pt x="135" y="128"/>
                  </a:lnTo>
                  <a:lnTo>
                    <a:pt x="136" y="127"/>
                  </a:lnTo>
                  <a:lnTo>
                    <a:pt x="137" y="126"/>
                  </a:lnTo>
                  <a:lnTo>
                    <a:pt x="138" y="125"/>
                  </a:lnTo>
                  <a:lnTo>
                    <a:pt x="139" y="124"/>
                  </a:lnTo>
                  <a:lnTo>
                    <a:pt x="139" y="123"/>
                  </a:lnTo>
                  <a:lnTo>
                    <a:pt x="139" y="15"/>
                  </a:lnTo>
                  <a:lnTo>
                    <a:pt x="139" y="14"/>
                  </a:lnTo>
                  <a:lnTo>
                    <a:pt x="138" y="13"/>
                  </a:lnTo>
                  <a:lnTo>
                    <a:pt x="137" y="12"/>
                  </a:lnTo>
                  <a:lnTo>
                    <a:pt x="136" y="11"/>
                  </a:lnTo>
                  <a:lnTo>
                    <a:pt x="135" y="10"/>
                  </a:lnTo>
                  <a:lnTo>
                    <a:pt x="134" y="10"/>
                  </a:lnTo>
                  <a:lnTo>
                    <a:pt x="0" y="10"/>
                  </a:lnTo>
                  <a:lnTo>
                    <a:pt x="2" y="7"/>
                  </a:lnTo>
                  <a:lnTo>
                    <a:pt x="3" y="4"/>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47" name="Freeform 525"/>
            <p:cNvSpPr>
              <a:spLocks/>
            </p:cNvSpPr>
            <p:nvPr/>
          </p:nvSpPr>
          <p:spPr bwMode="auto">
            <a:xfrm>
              <a:off x="7235825" y="2624138"/>
              <a:ext cx="15875" cy="69850"/>
            </a:xfrm>
            <a:custGeom>
              <a:avLst/>
              <a:gdLst/>
              <a:ahLst/>
              <a:cxnLst>
                <a:cxn ang="0">
                  <a:pos x="10" y="0"/>
                </a:cxn>
                <a:cxn ang="0">
                  <a:pos x="10" y="20"/>
                </a:cxn>
                <a:cxn ang="0">
                  <a:pos x="8" y="44"/>
                </a:cxn>
                <a:cxn ang="0">
                  <a:pos x="6" y="43"/>
                </a:cxn>
                <a:cxn ang="0">
                  <a:pos x="4" y="41"/>
                </a:cxn>
                <a:cxn ang="0">
                  <a:pos x="3" y="39"/>
                </a:cxn>
                <a:cxn ang="0">
                  <a:pos x="1" y="37"/>
                </a:cxn>
                <a:cxn ang="0">
                  <a:pos x="1" y="35"/>
                </a:cxn>
                <a:cxn ang="0">
                  <a:pos x="0" y="33"/>
                </a:cxn>
                <a:cxn ang="0">
                  <a:pos x="0" y="31"/>
                </a:cxn>
                <a:cxn ang="0">
                  <a:pos x="0" y="12"/>
                </a:cxn>
                <a:cxn ang="0">
                  <a:pos x="2" y="11"/>
                </a:cxn>
                <a:cxn ang="0">
                  <a:pos x="4" y="10"/>
                </a:cxn>
                <a:cxn ang="0">
                  <a:pos x="5" y="9"/>
                </a:cxn>
                <a:cxn ang="0">
                  <a:pos x="6" y="7"/>
                </a:cxn>
                <a:cxn ang="0">
                  <a:pos x="8" y="6"/>
                </a:cxn>
                <a:cxn ang="0">
                  <a:pos x="9" y="4"/>
                </a:cxn>
                <a:cxn ang="0">
                  <a:pos x="9" y="2"/>
                </a:cxn>
                <a:cxn ang="0">
                  <a:pos x="10" y="0"/>
                </a:cxn>
              </a:cxnLst>
              <a:rect l="0" t="0" r="r" b="b"/>
              <a:pathLst>
                <a:path w="10" h="44">
                  <a:moveTo>
                    <a:pt x="10" y="0"/>
                  </a:moveTo>
                  <a:lnTo>
                    <a:pt x="10" y="20"/>
                  </a:lnTo>
                  <a:lnTo>
                    <a:pt x="8" y="44"/>
                  </a:lnTo>
                  <a:lnTo>
                    <a:pt x="6" y="43"/>
                  </a:lnTo>
                  <a:lnTo>
                    <a:pt x="4" y="41"/>
                  </a:lnTo>
                  <a:lnTo>
                    <a:pt x="3" y="39"/>
                  </a:lnTo>
                  <a:lnTo>
                    <a:pt x="1" y="37"/>
                  </a:lnTo>
                  <a:lnTo>
                    <a:pt x="1" y="35"/>
                  </a:lnTo>
                  <a:lnTo>
                    <a:pt x="0" y="33"/>
                  </a:lnTo>
                  <a:lnTo>
                    <a:pt x="0" y="31"/>
                  </a:lnTo>
                  <a:lnTo>
                    <a:pt x="0" y="12"/>
                  </a:lnTo>
                  <a:lnTo>
                    <a:pt x="2" y="11"/>
                  </a:lnTo>
                  <a:lnTo>
                    <a:pt x="4" y="10"/>
                  </a:lnTo>
                  <a:lnTo>
                    <a:pt x="5" y="9"/>
                  </a:lnTo>
                  <a:lnTo>
                    <a:pt x="6" y="7"/>
                  </a:lnTo>
                  <a:lnTo>
                    <a:pt x="8" y="6"/>
                  </a:lnTo>
                  <a:lnTo>
                    <a:pt x="9" y="4"/>
                  </a:lnTo>
                  <a:lnTo>
                    <a:pt x="9"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4" name="Freeform 526"/>
            <p:cNvSpPr>
              <a:spLocks/>
            </p:cNvSpPr>
            <p:nvPr/>
          </p:nvSpPr>
          <p:spPr bwMode="auto">
            <a:xfrm>
              <a:off x="7267575" y="2433638"/>
              <a:ext cx="63500" cy="71438"/>
            </a:xfrm>
            <a:custGeom>
              <a:avLst/>
              <a:gdLst/>
              <a:ahLst/>
              <a:cxnLst>
                <a:cxn ang="0">
                  <a:pos x="20" y="0"/>
                </a:cxn>
                <a:cxn ang="0">
                  <a:pos x="23" y="0"/>
                </a:cxn>
                <a:cxn ang="0">
                  <a:pos x="25" y="1"/>
                </a:cxn>
                <a:cxn ang="0">
                  <a:pos x="28" y="2"/>
                </a:cxn>
                <a:cxn ang="0">
                  <a:pos x="30" y="3"/>
                </a:cxn>
                <a:cxn ang="0">
                  <a:pos x="32" y="4"/>
                </a:cxn>
                <a:cxn ang="0">
                  <a:pos x="34" y="6"/>
                </a:cxn>
                <a:cxn ang="0">
                  <a:pos x="36" y="8"/>
                </a:cxn>
                <a:cxn ang="0">
                  <a:pos x="38" y="10"/>
                </a:cxn>
                <a:cxn ang="0">
                  <a:pos x="39" y="12"/>
                </a:cxn>
                <a:cxn ang="0">
                  <a:pos x="40" y="15"/>
                </a:cxn>
                <a:cxn ang="0">
                  <a:pos x="40" y="18"/>
                </a:cxn>
                <a:cxn ang="0">
                  <a:pos x="40" y="20"/>
                </a:cxn>
                <a:cxn ang="0">
                  <a:pos x="40" y="23"/>
                </a:cxn>
                <a:cxn ang="0">
                  <a:pos x="40" y="26"/>
                </a:cxn>
                <a:cxn ang="0">
                  <a:pos x="39" y="28"/>
                </a:cxn>
                <a:cxn ang="0">
                  <a:pos x="38" y="31"/>
                </a:cxn>
                <a:cxn ang="0">
                  <a:pos x="37" y="33"/>
                </a:cxn>
                <a:cxn ang="0">
                  <a:pos x="35" y="36"/>
                </a:cxn>
                <a:cxn ang="0">
                  <a:pos x="34" y="38"/>
                </a:cxn>
                <a:cxn ang="0">
                  <a:pos x="32" y="40"/>
                </a:cxn>
                <a:cxn ang="0">
                  <a:pos x="30" y="41"/>
                </a:cxn>
                <a:cxn ang="0">
                  <a:pos x="27" y="43"/>
                </a:cxn>
                <a:cxn ang="0">
                  <a:pos x="25" y="44"/>
                </a:cxn>
                <a:cxn ang="0">
                  <a:pos x="23" y="44"/>
                </a:cxn>
                <a:cxn ang="0">
                  <a:pos x="20" y="45"/>
                </a:cxn>
                <a:cxn ang="0">
                  <a:pos x="17" y="44"/>
                </a:cxn>
                <a:cxn ang="0">
                  <a:pos x="15" y="44"/>
                </a:cxn>
                <a:cxn ang="0">
                  <a:pos x="13" y="43"/>
                </a:cxn>
                <a:cxn ang="0">
                  <a:pos x="11" y="41"/>
                </a:cxn>
                <a:cxn ang="0">
                  <a:pos x="8" y="40"/>
                </a:cxn>
                <a:cxn ang="0">
                  <a:pos x="7" y="38"/>
                </a:cxn>
                <a:cxn ang="0">
                  <a:pos x="5" y="36"/>
                </a:cxn>
                <a:cxn ang="0">
                  <a:pos x="3" y="33"/>
                </a:cxn>
                <a:cxn ang="0">
                  <a:pos x="2" y="31"/>
                </a:cxn>
                <a:cxn ang="0">
                  <a:pos x="1" y="28"/>
                </a:cxn>
                <a:cxn ang="0">
                  <a:pos x="0" y="26"/>
                </a:cxn>
                <a:cxn ang="0">
                  <a:pos x="0" y="23"/>
                </a:cxn>
                <a:cxn ang="0">
                  <a:pos x="0" y="20"/>
                </a:cxn>
                <a:cxn ang="0">
                  <a:pos x="0" y="18"/>
                </a:cxn>
                <a:cxn ang="0">
                  <a:pos x="0" y="15"/>
                </a:cxn>
                <a:cxn ang="0">
                  <a:pos x="1" y="12"/>
                </a:cxn>
                <a:cxn ang="0">
                  <a:pos x="3" y="10"/>
                </a:cxn>
                <a:cxn ang="0">
                  <a:pos x="4" y="8"/>
                </a:cxn>
                <a:cxn ang="0">
                  <a:pos x="6" y="6"/>
                </a:cxn>
                <a:cxn ang="0">
                  <a:pos x="8" y="4"/>
                </a:cxn>
                <a:cxn ang="0">
                  <a:pos x="10" y="3"/>
                </a:cxn>
                <a:cxn ang="0">
                  <a:pos x="12" y="2"/>
                </a:cxn>
                <a:cxn ang="0">
                  <a:pos x="15" y="1"/>
                </a:cxn>
                <a:cxn ang="0">
                  <a:pos x="17" y="0"/>
                </a:cxn>
                <a:cxn ang="0">
                  <a:pos x="20" y="0"/>
                </a:cxn>
              </a:cxnLst>
              <a:rect l="0" t="0" r="r" b="b"/>
              <a:pathLst>
                <a:path w="40" h="45">
                  <a:moveTo>
                    <a:pt x="20" y="0"/>
                  </a:moveTo>
                  <a:lnTo>
                    <a:pt x="23" y="0"/>
                  </a:lnTo>
                  <a:lnTo>
                    <a:pt x="25" y="1"/>
                  </a:lnTo>
                  <a:lnTo>
                    <a:pt x="28" y="2"/>
                  </a:lnTo>
                  <a:lnTo>
                    <a:pt x="30" y="3"/>
                  </a:lnTo>
                  <a:lnTo>
                    <a:pt x="32" y="4"/>
                  </a:lnTo>
                  <a:lnTo>
                    <a:pt x="34" y="6"/>
                  </a:lnTo>
                  <a:lnTo>
                    <a:pt x="36" y="8"/>
                  </a:lnTo>
                  <a:lnTo>
                    <a:pt x="38" y="10"/>
                  </a:lnTo>
                  <a:lnTo>
                    <a:pt x="39" y="12"/>
                  </a:lnTo>
                  <a:lnTo>
                    <a:pt x="40" y="15"/>
                  </a:lnTo>
                  <a:lnTo>
                    <a:pt x="40" y="18"/>
                  </a:lnTo>
                  <a:lnTo>
                    <a:pt x="40" y="20"/>
                  </a:lnTo>
                  <a:lnTo>
                    <a:pt x="40" y="23"/>
                  </a:lnTo>
                  <a:lnTo>
                    <a:pt x="40" y="26"/>
                  </a:lnTo>
                  <a:lnTo>
                    <a:pt x="39" y="28"/>
                  </a:lnTo>
                  <a:lnTo>
                    <a:pt x="38" y="31"/>
                  </a:lnTo>
                  <a:lnTo>
                    <a:pt x="37" y="33"/>
                  </a:lnTo>
                  <a:lnTo>
                    <a:pt x="35" y="36"/>
                  </a:lnTo>
                  <a:lnTo>
                    <a:pt x="34" y="38"/>
                  </a:lnTo>
                  <a:lnTo>
                    <a:pt x="32" y="40"/>
                  </a:lnTo>
                  <a:lnTo>
                    <a:pt x="30" y="41"/>
                  </a:lnTo>
                  <a:lnTo>
                    <a:pt x="27" y="43"/>
                  </a:lnTo>
                  <a:lnTo>
                    <a:pt x="25" y="44"/>
                  </a:lnTo>
                  <a:lnTo>
                    <a:pt x="23" y="44"/>
                  </a:lnTo>
                  <a:lnTo>
                    <a:pt x="20" y="45"/>
                  </a:lnTo>
                  <a:lnTo>
                    <a:pt x="17" y="44"/>
                  </a:lnTo>
                  <a:lnTo>
                    <a:pt x="15" y="44"/>
                  </a:lnTo>
                  <a:lnTo>
                    <a:pt x="13" y="43"/>
                  </a:lnTo>
                  <a:lnTo>
                    <a:pt x="11" y="41"/>
                  </a:lnTo>
                  <a:lnTo>
                    <a:pt x="8" y="40"/>
                  </a:lnTo>
                  <a:lnTo>
                    <a:pt x="7" y="38"/>
                  </a:lnTo>
                  <a:lnTo>
                    <a:pt x="5" y="36"/>
                  </a:lnTo>
                  <a:lnTo>
                    <a:pt x="3" y="33"/>
                  </a:lnTo>
                  <a:lnTo>
                    <a:pt x="2" y="31"/>
                  </a:lnTo>
                  <a:lnTo>
                    <a:pt x="1" y="28"/>
                  </a:lnTo>
                  <a:lnTo>
                    <a:pt x="0" y="26"/>
                  </a:lnTo>
                  <a:lnTo>
                    <a:pt x="0" y="23"/>
                  </a:lnTo>
                  <a:lnTo>
                    <a:pt x="0" y="20"/>
                  </a:lnTo>
                  <a:lnTo>
                    <a:pt x="0" y="18"/>
                  </a:lnTo>
                  <a:lnTo>
                    <a:pt x="0" y="15"/>
                  </a:lnTo>
                  <a:lnTo>
                    <a:pt x="1" y="12"/>
                  </a:lnTo>
                  <a:lnTo>
                    <a:pt x="3" y="10"/>
                  </a:lnTo>
                  <a:lnTo>
                    <a:pt x="4" y="8"/>
                  </a:lnTo>
                  <a:lnTo>
                    <a:pt x="6" y="6"/>
                  </a:lnTo>
                  <a:lnTo>
                    <a:pt x="8" y="4"/>
                  </a:lnTo>
                  <a:lnTo>
                    <a:pt x="10" y="3"/>
                  </a:lnTo>
                  <a:lnTo>
                    <a:pt x="12" y="2"/>
                  </a:lnTo>
                  <a:lnTo>
                    <a:pt x="15" y="1"/>
                  </a:lnTo>
                  <a:lnTo>
                    <a:pt x="17" y="0"/>
                  </a:lnTo>
                  <a:lnTo>
                    <a:pt x="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5" name="Freeform 527"/>
            <p:cNvSpPr>
              <a:spLocks/>
            </p:cNvSpPr>
            <p:nvPr/>
          </p:nvSpPr>
          <p:spPr bwMode="auto">
            <a:xfrm>
              <a:off x="7215188" y="2506663"/>
              <a:ext cx="209550" cy="261938"/>
            </a:xfrm>
            <a:custGeom>
              <a:avLst/>
              <a:gdLst/>
              <a:ahLst/>
              <a:cxnLst>
                <a:cxn ang="0">
                  <a:pos x="52" y="4"/>
                </a:cxn>
                <a:cxn ang="0">
                  <a:pos x="59" y="46"/>
                </a:cxn>
                <a:cxn ang="0">
                  <a:pos x="56" y="0"/>
                </a:cxn>
                <a:cxn ang="0">
                  <a:pos x="65" y="1"/>
                </a:cxn>
                <a:cxn ang="0">
                  <a:pos x="74" y="3"/>
                </a:cxn>
                <a:cxn ang="0">
                  <a:pos x="82" y="5"/>
                </a:cxn>
                <a:cxn ang="0">
                  <a:pos x="87" y="7"/>
                </a:cxn>
                <a:cxn ang="0">
                  <a:pos x="127" y="7"/>
                </a:cxn>
                <a:cxn ang="0">
                  <a:pos x="130" y="10"/>
                </a:cxn>
                <a:cxn ang="0">
                  <a:pos x="132" y="15"/>
                </a:cxn>
                <a:cxn ang="0">
                  <a:pos x="130" y="19"/>
                </a:cxn>
                <a:cxn ang="0">
                  <a:pos x="127" y="22"/>
                </a:cxn>
                <a:cxn ang="0">
                  <a:pos x="85" y="23"/>
                </a:cxn>
                <a:cxn ang="0">
                  <a:pos x="82" y="22"/>
                </a:cxn>
                <a:cxn ang="0">
                  <a:pos x="80" y="21"/>
                </a:cxn>
                <a:cxn ang="0">
                  <a:pos x="76" y="20"/>
                </a:cxn>
                <a:cxn ang="0">
                  <a:pos x="82" y="156"/>
                </a:cxn>
                <a:cxn ang="0">
                  <a:pos x="80" y="161"/>
                </a:cxn>
                <a:cxn ang="0">
                  <a:pos x="75" y="164"/>
                </a:cxn>
                <a:cxn ang="0">
                  <a:pos x="72" y="165"/>
                </a:cxn>
                <a:cxn ang="0">
                  <a:pos x="67" y="163"/>
                </a:cxn>
                <a:cxn ang="0">
                  <a:pos x="64" y="159"/>
                </a:cxn>
                <a:cxn ang="0">
                  <a:pos x="57" y="84"/>
                </a:cxn>
                <a:cxn ang="0">
                  <a:pos x="53" y="85"/>
                </a:cxn>
                <a:cxn ang="0">
                  <a:pos x="49" y="84"/>
                </a:cxn>
                <a:cxn ang="0">
                  <a:pos x="42" y="159"/>
                </a:cxn>
                <a:cxn ang="0">
                  <a:pos x="39" y="163"/>
                </a:cxn>
                <a:cxn ang="0">
                  <a:pos x="34" y="165"/>
                </a:cxn>
                <a:cxn ang="0">
                  <a:pos x="31" y="164"/>
                </a:cxn>
                <a:cxn ang="0">
                  <a:pos x="26" y="161"/>
                </a:cxn>
                <a:cxn ang="0">
                  <a:pos x="24" y="156"/>
                </a:cxn>
                <a:cxn ang="0">
                  <a:pos x="31" y="20"/>
                </a:cxn>
                <a:cxn ang="0">
                  <a:pos x="16" y="74"/>
                </a:cxn>
                <a:cxn ang="0">
                  <a:pos x="14" y="78"/>
                </a:cxn>
                <a:cxn ang="0">
                  <a:pos x="10" y="80"/>
                </a:cxn>
                <a:cxn ang="0">
                  <a:pos x="6" y="80"/>
                </a:cxn>
                <a:cxn ang="0">
                  <a:pos x="2" y="78"/>
                </a:cxn>
                <a:cxn ang="0">
                  <a:pos x="0" y="74"/>
                </a:cxn>
                <a:cxn ang="0">
                  <a:pos x="0" y="71"/>
                </a:cxn>
                <a:cxn ang="0">
                  <a:pos x="13" y="12"/>
                </a:cxn>
                <a:cxn ang="0">
                  <a:pos x="14" y="10"/>
                </a:cxn>
                <a:cxn ang="0">
                  <a:pos x="16" y="8"/>
                </a:cxn>
                <a:cxn ang="0">
                  <a:pos x="18" y="7"/>
                </a:cxn>
                <a:cxn ang="0">
                  <a:pos x="18" y="7"/>
                </a:cxn>
                <a:cxn ang="0">
                  <a:pos x="21" y="6"/>
                </a:cxn>
                <a:cxn ang="0">
                  <a:pos x="27" y="4"/>
                </a:cxn>
                <a:cxn ang="0">
                  <a:pos x="34" y="3"/>
                </a:cxn>
                <a:cxn ang="0">
                  <a:pos x="42" y="1"/>
                </a:cxn>
                <a:cxn ang="0">
                  <a:pos x="50" y="0"/>
                </a:cxn>
              </a:cxnLst>
              <a:rect l="0" t="0" r="r" b="b"/>
              <a:pathLst>
                <a:path w="132" h="165">
                  <a:moveTo>
                    <a:pt x="50" y="0"/>
                  </a:moveTo>
                  <a:lnTo>
                    <a:pt x="52" y="4"/>
                  </a:lnTo>
                  <a:lnTo>
                    <a:pt x="52" y="4"/>
                  </a:lnTo>
                  <a:lnTo>
                    <a:pt x="47" y="46"/>
                  </a:lnTo>
                  <a:lnTo>
                    <a:pt x="53" y="57"/>
                  </a:lnTo>
                  <a:lnTo>
                    <a:pt x="59" y="46"/>
                  </a:lnTo>
                  <a:lnTo>
                    <a:pt x="54" y="4"/>
                  </a:lnTo>
                  <a:lnTo>
                    <a:pt x="54" y="4"/>
                  </a:lnTo>
                  <a:lnTo>
                    <a:pt x="56" y="0"/>
                  </a:lnTo>
                  <a:lnTo>
                    <a:pt x="59" y="1"/>
                  </a:lnTo>
                  <a:lnTo>
                    <a:pt x="62" y="1"/>
                  </a:lnTo>
                  <a:lnTo>
                    <a:pt x="65" y="1"/>
                  </a:lnTo>
                  <a:lnTo>
                    <a:pt x="69" y="2"/>
                  </a:lnTo>
                  <a:lnTo>
                    <a:pt x="72" y="3"/>
                  </a:lnTo>
                  <a:lnTo>
                    <a:pt x="74" y="3"/>
                  </a:lnTo>
                  <a:lnTo>
                    <a:pt x="77" y="4"/>
                  </a:lnTo>
                  <a:lnTo>
                    <a:pt x="80" y="5"/>
                  </a:lnTo>
                  <a:lnTo>
                    <a:pt x="82" y="5"/>
                  </a:lnTo>
                  <a:lnTo>
                    <a:pt x="84" y="6"/>
                  </a:lnTo>
                  <a:lnTo>
                    <a:pt x="85" y="6"/>
                  </a:lnTo>
                  <a:lnTo>
                    <a:pt x="87" y="7"/>
                  </a:lnTo>
                  <a:lnTo>
                    <a:pt x="124" y="7"/>
                  </a:lnTo>
                  <a:lnTo>
                    <a:pt x="125" y="7"/>
                  </a:lnTo>
                  <a:lnTo>
                    <a:pt x="127" y="7"/>
                  </a:lnTo>
                  <a:lnTo>
                    <a:pt x="128" y="8"/>
                  </a:lnTo>
                  <a:lnTo>
                    <a:pt x="129" y="9"/>
                  </a:lnTo>
                  <a:lnTo>
                    <a:pt x="130" y="10"/>
                  </a:lnTo>
                  <a:lnTo>
                    <a:pt x="131" y="12"/>
                  </a:lnTo>
                  <a:lnTo>
                    <a:pt x="132" y="13"/>
                  </a:lnTo>
                  <a:lnTo>
                    <a:pt x="132" y="15"/>
                  </a:lnTo>
                  <a:lnTo>
                    <a:pt x="132" y="16"/>
                  </a:lnTo>
                  <a:lnTo>
                    <a:pt x="131" y="18"/>
                  </a:lnTo>
                  <a:lnTo>
                    <a:pt x="130" y="19"/>
                  </a:lnTo>
                  <a:lnTo>
                    <a:pt x="129" y="20"/>
                  </a:lnTo>
                  <a:lnTo>
                    <a:pt x="128" y="21"/>
                  </a:lnTo>
                  <a:lnTo>
                    <a:pt x="127" y="22"/>
                  </a:lnTo>
                  <a:lnTo>
                    <a:pt x="125" y="23"/>
                  </a:lnTo>
                  <a:lnTo>
                    <a:pt x="124" y="23"/>
                  </a:lnTo>
                  <a:lnTo>
                    <a:pt x="85" y="23"/>
                  </a:lnTo>
                  <a:lnTo>
                    <a:pt x="84" y="23"/>
                  </a:lnTo>
                  <a:lnTo>
                    <a:pt x="82" y="22"/>
                  </a:lnTo>
                  <a:lnTo>
                    <a:pt x="82" y="22"/>
                  </a:lnTo>
                  <a:lnTo>
                    <a:pt x="82" y="22"/>
                  </a:lnTo>
                  <a:lnTo>
                    <a:pt x="81" y="22"/>
                  </a:lnTo>
                  <a:lnTo>
                    <a:pt x="80" y="21"/>
                  </a:lnTo>
                  <a:lnTo>
                    <a:pt x="79" y="21"/>
                  </a:lnTo>
                  <a:lnTo>
                    <a:pt x="77" y="21"/>
                  </a:lnTo>
                  <a:lnTo>
                    <a:pt x="76" y="20"/>
                  </a:lnTo>
                  <a:lnTo>
                    <a:pt x="76" y="75"/>
                  </a:lnTo>
                  <a:lnTo>
                    <a:pt x="82" y="154"/>
                  </a:lnTo>
                  <a:lnTo>
                    <a:pt x="82" y="156"/>
                  </a:lnTo>
                  <a:lnTo>
                    <a:pt x="81" y="158"/>
                  </a:lnTo>
                  <a:lnTo>
                    <a:pt x="81" y="160"/>
                  </a:lnTo>
                  <a:lnTo>
                    <a:pt x="80" y="161"/>
                  </a:lnTo>
                  <a:lnTo>
                    <a:pt x="78" y="163"/>
                  </a:lnTo>
                  <a:lnTo>
                    <a:pt x="77" y="164"/>
                  </a:lnTo>
                  <a:lnTo>
                    <a:pt x="75" y="164"/>
                  </a:lnTo>
                  <a:lnTo>
                    <a:pt x="73" y="165"/>
                  </a:lnTo>
                  <a:lnTo>
                    <a:pt x="73" y="165"/>
                  </a:lnTo>
                  <a:lnTo>
                    <a:pt x="72" y="165"/>
                  </a:lnTo>
                  <a:lnTo>
                    <a:pt x="70" y="165"/>
                  </a:lnTo>
                  <a:lnTo>
                    <a:pt x="69" y="164"/>
                  </a:lnTo>
                  <a:lnTo>
                    <a:pt x="67" y="163"/>
                  </a:lnTo>
                  <a:lnTo>
                    <a:pt x="66" y="162"/>
                  </a:lnTo>
                  <a:lnTo>
                    <a:pt x="65" y="161"/>
                  </a:lnTo>
                  <a:lnTo>
                    <a:pt x="64" y="159"/>
                  </a:lnTo>
                  <a:lnTo>
                    <a:pt x="63" y="158"/>
                  </a:lnTo>
                  <a:lnTo>
                    <a:pt x="63" y="156"/>
                  </a:lnTo>
                  <a:lnTo>
                    <a:pt x="57" y="84"/>
                  </a:lnTo>
                  <a:lnTo>
                    <a:pt x="56" y="85"/>
                  </a:lnTo>
                  <a:lnTo>
                    <a:pt x="54" y="85"/>
                  </a:lnTo>
                  <a:lnTo>
                    <a:pt x="53" y="85"/>
                  </a:lnTo>
                  <a:lnTo>
                    <a:pt x="52" y="85"/>
                  </a:lnTo>
                  <a:lnTo>
                    <a:pt x="50" y="85"/>
                  </a:lnTo>
                  <a:lnTo>
                    <a:pt x="49" y="84"/>
                  </a:lnTo>
                  <a:lnTo>
                    <a:pt x="43" y="156"/>
                  </a:lnTo>
                  <a:lnTo>
                    <a:pt x="43" y="158"/>
                  </a:lnTo>
                  <a:lnTo>
                    <a:pt x="42" y="159"/>
                  </a:lnTo>
                  <a:lnTo>
                    <a:pt x="41" y="161"/>
                  </a:lnTo>
                  <a:lnTo>
                    <a:pt x="40" y="162"/>
                  </a:lnTo>
                  <a:lnTo>
                    <a:pt x="39" y="163"/>
                  </a:lnTo>
                  <a:lnTo>
                    <a:pt x="37" y="164"/>
                  </a:lnTo>
                  <a:lnTo>
                    <a:pt x="36" y="165"/>
                  </a:lnTo>
                  <a:lnTo>
                    <a:pt x="34" y="165"/>
                  </a:lnTo>
                  <a:lnTo>
                    <a:pt x="33" y="165"/>
                  </a:lnTo>
                  <a:lnTo>
                    <a:pt x="33" y="165"/>
                  </a:lnTo>
                  <a:lnTo>
                    <a:pt x="31" y="164"/>
                  </a:lnTo>
                  <a:lnTo>
                    <a:pt x="29" y="164"/>
                  </a:lnTo>
                  <a:lnTo>
                    <a:pt x="28" y="163"/>
                  </a:lnTo>
                  <a:lnTo>
                    <a:pt x="26" y="161"/>
                  </a:lnTo>
                  <a:lnTo>
                    <a:pt x="25" y="160"/>
                  </a:lnTo>
                  <a:lnTo>
                    <a:pt x="25" y="158"/>
                  </a:lnTo>
                  <a:lnTo>
                    <a:pt x="24" y="156"/>
                  </a:lnTo>
                  <a:lnTo>
                    <a:pt x="24" y="154"/>
                  </a:lnTo>
                  <a:lnTo>
                    <a:pt x="31" y="75"/>
                  </a:lnTo>
                  <a:lnTo>
                    <a:pt x="31" y="20"/>
                  </a:lnTo>
                  <a:lnTo>
                    <a:pt x="29" y="21"/>
                  </a:lnTo>
                  <a:lnTo>
                    <a:pt x="28" y="21"/>
                  </a:lnTo>
                  <a:lnTo>
                    <a:pt x="16" y="74"/>
                  </a:lnTo>
                  <a:lnTo>
                    <a:pt x="15" y="76"/>
                  </a:lnTo>
                  <a:lnTo>
                    <a:pt x="15" y="77"/>
                  </a:lnTo>
                  <a:lnTo>
                    <a:pt x="14" y="78"/>
                  </a:lnTo>
                  <a:lnTo>
                    <a:pt x="12" y="79"/>
                  </a:lnTo>
                  <a:lnTo>
                    <a:pt x="11" y="80"/>
                  </a:lnTo>
                  <a:lnTo>
                    <a:pt x="10" y="80"/>
                  </a:lnTo>
                  <a:lnTo>
                    <a:pt x="8" y="81"/>
                  </a:lnTo>
                  <a:lnTo>
                    <a:pt x="7" y="81"/>
                  </a:lnTo>
                  <a:lnTo>
                    <a:pt x="6" y="80"/>
                  </a:lnTo>
                  <a:lnTo>
                    <a:pt x="5" y="80"/>
                  </a:lnTo>
                  <a:lnTo>
                    <a:pt x="3" y="79"/>
                  </a:lnTo>
                  <a:lnTo>
                    <a:pt x="2" y="78"/>
                  </a:lnTo>
                  <a:lnTo>
                    <a:pt x="1" y="77"/>
                  </a:lnTo>
                  <a:lnTo>
                    <a:pt x="1" y="75"/>
                  </a:lnTo>
                  <a:lnTo>
                    <a:pt x="0" y="74"/>
                  </a:lnTo>
                  <a:lnTo>
                    <a:pt x="0" y="72"/>
                  </a:lnTo>
                  <a:lnTo>
                    <a:pt x="0" y="72"/>
                  </a:lnTo>
                  <a:lnTo>
                    <a:pt x="0" y="71"/>
                  </a:lnTo>
                  <a:lnTo>
                    <a:pt x="13" y="13"/>
                  </a:lnTo>
                  <a:lnTo>
                    <a:pt x="13" y="13"/>
                  </a:lnTo>
                  <a:lnTo>
                    <a:pt x="13" y="12"/>
                  </a:lnTo>
                  <a:lnTo>
                    <a:pt x="13" y="12"/>
                  </a:lnTo>
                  <a:lnTo>
                    <a:pt x="14" y="11"/>
                  </a:lnTo>
                  <a:lnTo>
                    <a:pt x="14" y="10"/>
                  </a:lnTo>
                  <a:lnTo>
                    <a:pt x="15" y="9"/>
                  </a:lnTo>
                  <a:lnTo>
                    <a:pt x="16" y="9"/>
                  </a:lnTo>
                  <a:lnTo>
                    <a:pt x="16" y="8"/>
                  </a:lnTo>
                  <a:lnTo>
                    <a:pt x="17" y="8"/>
                  </a:lnTo>
                  <a:lnTo>
                    <a:pt x="17" y="8"/>
                  </a:lnTo>
                  <a:lnTo>
                    <a:pt x="18" y="7"/>
                  </a:lnTo>
                  <a:lnTo>
                    <a:pt x="18" y="7"/>
                  </a:lnTo>
                  <a:lnTo>
                    <a:pt x="18" y="7"/>
                  </a:lnTo>
                  <a:lnTo>
                    <a:pt x="18" y="7"/>
                  </a:lnTo>
                  <a:lnTo>
                    <a:pt x="19" y="7"/>
                  </a:lnTo>
                  <a:lnTo>
                    <a:pt x="20" y="7"/>
                  </a:lnTo>
                  <a:lnTo>
                    <a:pt x="21" y="6"/>
                  </a:lnTo>
                  <a:lnTo>
                    <a:pt x="23" y="6"/>
                  </a:lnTo>
                  <a:lnTo>
                    <a:pt x="25" y="5"/>
                  </a:lnTo>
                  <a:lnTo>
                    <a:pt x="27" y="4"/>
                  </a:lnTo>
                  <a:lnTo>
                    <a:pt x="29" y="4"/>
                  </a:lnTo>
                  <a:lnTo>
                    <a:pt x="31" y="3"/>
                  </a:lnTo>
                  <a:lnTo>
                    <a:pt x="34" y="3"/>
                  </a:lnTo>
                  <a:lnTo>
                    <a:pt x="36" y="2"/>
                  </a:lnTo>
                  <a:lnTo>
                    <a:pt x="39" y="2"/>
                  </a:lnTo>
                  <a:lnTo>
                    <a:pt x="42" y="1"/>
                  </a:lnTo>
                  <a:lnTo>
                    <a:pt x="44" y="1"/>
                  </a:lnTo>
                  <a:lnTo>
                    <a:pt x="47" y="0"/>
                  </a:lnTo>
                  <a:lnTo>
                    <a:pt x="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sp>
        <p:nvSpPr>
          <p:cNvPr id="76" name="Freeform 330"/>
          <p:cNvSpPr>
            <a:spLocks noEditPoints="1"/>
          </p:cNvSpPr>
          <p:nvPr/>
        </p:nvSpPr>
        <p:spPr bwMode="auto">
          <a:xfrm>
            <a:off x="3123274" y="4687064"/>
            <a:ext cx="273050" cy="463551"/>
          </a:xfrm>
          <a:custGeom>
            <a:avLst/>
            <a:gdLst>
              <a:gd name="T0" fmla="*/ 2443 w 2574"/>
              <a:gd name="T1" fmla="*/ 2598 h 3505"/>
              <a:gd name="T2" fmla="*/ 2375 w 2574"/>
              <a:gd name="T3" fmla="*/ 2368 h 3505"/>
              <a:gd name="T4" fmla="*/ 142 w 2574"/>
              <a:gd name="T5" fmla="*/ 2439 h 3505"/>
              <a:gd name="T6" fmla="*/ 177 w 2574"/>
              <a:gd name="T7" fmla="*/ 2678 h 3505"/>
              <a:gd name="T8" fmla="*/ 2200 w 2574"/>
              <a:gd name="T9" fmla="*/ 3088 h 3505"/>
              <a:gd name="T10" fmla="*/ 1735 w 2574"/>
              <a:gd name="T11" fmla="*/ 1735 h 3505"/>
              <a:gd name="T12" fmla="*/ 1449 w 2574"/>
              <a:gd name="T13" fmla="*/ 1937 h 3505"/>
              <a:gd name="T14" fmla="*/ 1031 w 2574"/>
              <a:gd name="T15" fmla="*/ 1905 h 3505"/>
              <a:gd name="T16" fmla="*/ 784 w 2574"/>
              <a:gd name="T17" fmla="*/ 1720 h 3505"/>
              <a:gd name="T18" fmla="*/ 1286 w 2574"/>
              <a:gd name="T19" fmla="*/ 2199 h 3505"/>
              <a:gd name="T20" fmla="*/ 1790 w 2574"/>
              <a:gd name="T21" fmla="*/ 1720 h 3505"/>
              <a:gd name="T22" fmla="*/ 1071 w 2574"/>
              <a:gd name="T23" fmla="*/ 1624 h 3505"/>
              <a:gd name="T24" fmla="*/ 985 w 2574"/>
              <a:gd name="T25" fmla="*/ 1727 h 3505"/>
              <a:gd name="T26" fmla="*/ 1286 w 2574"/>
              <a:gd name="T27" fmla="*/ 1827 h 3505"/>
              <a:gd name="T28" fmla="*/ 1589 w 2574"/>
              <a:gd name="T29" fmla="*/ 1727 h 3505"/>
              <a:gd name="T30" fmla="*/ 1503 w 2574"/>
              <a:gd name="T31" fmla="*/ 1624 h 3505"/>
              <a:gd name="T32" fmla="*/ 1370 w 2574"/>
              <a:gd name="T33" fmla="*/ 1446 h 3505"/>
              <a:gd name="T34" fmla="*/ 1796 w 2574"/>
              <a:gd name="T35" fmla="*/ 938 h 3505"/>
              <a:gd name="T36" fmla="*/ 1834 w 2574"/>
              <a:gd name="T37" fmla="*/ 913 h 3505"/>
              <a:gd name="T38" fmla="*/ 740 w 2574"/>
              <a:gd name="T39" fmla="*/ 930 h 3505"/>
              <a:gd name="T40" fmla="*/ 761 w 2574"/>
              <a:gd name="T41" fmla="*/ 874 h 3505"/>
              <a:gd name="T42" fmla="*/ 862 w 2574"/>
              <a:gd name="T43" fmla="*/ 741 h 3505"/>
              <a:gd name="T44" fmla="*/ 1053 w 2574"/>
              <a:gd name="T45" fmla="*/ 1209 h 3505"/>
              <a:gd name="T46" fmla="*/ 1369 w 2574"/>
              <a:gd name="T47" fmla="*/ 1313 h 3505"/>
              <a:gd name="T48" fmla="*/ 1639 w 2574"/>
              <a:gd name="T49" fmla="*/ 1019 h 3505"/>
              <a:gd name="T50" fmla="*/ 1557 w 2574"/>
              <a:gd name="T51" fmla="*/ 729 h 3505"/>
              <a:gd name="T52" fmla="*/ 1134 w 2574"/>
              <a:gd name="T53" fmla="*/ 610 h 3505"/>
              <a:gd name="T54" fmla="*/ 1286 w 2574"/>
              <a:gd name="T55" fmla="*/ 129 h 3505"/>
              <a:gd name="T56" fmla="*/ 987 w 2574"/>
              <a:gd name="T57" fmla="*/ 205 h 3505"/>
              <a:gd name="T58" fmla="*/ 1065 w 2574"/>
              <a:gd name="T59" fmla="*/ 402 h 3505"/>
              <a:gd name="T60" fmla="*/ 1513 w 2574"/>
              <a:gd name="T61" fmla="*/ 600 h 3505"/>
              <a:gd name="T62" fmla="*/ 1684 w 2574"/>
              <a:gd name="T63" fmla="*/ 344 h 3505"/>
              <a:gd name="T64" fmla="*/ 1503 w 2574"/>
              <a:gd name="T65" fmla="*/ 159 h 3505"/>
              <a:gd name="T66" fmla="*/ 1318 w 2574"/>
              <a:gd name="T67" fmla="*/ 1 h 3505"/>
              <a:gd name="T68" fmla="*/ 1567 w 2574"/>
              <a:gd name="T69" fmla="*/ 48 h 3505"/>
              <a:gd name="T70" fmla="*/ 1771 w 2574"/>
              <a:gd name="T71" fmla="*/ 238 h 3505"/>
              <a:gd name="T72" fmla="*/ 1840 w 2574"/>
              <a:gd name="T73" fmla="*/ 670 h 3505"/>
              <a:gd name="T74" fmla="*/ 1890 w 2574"/>
              <a:gd name="T75" fmla="*/ 775 h 3505"/>
              <a:gd name="T76" fmla="*/ 1954 w 2574"/>
              <a:gd name="T77" fmla="*/ 924 h 3505"/>
              <a:gd name="T78" fmla="*/ 1848 w 2574"/>
              <a:gd name="T79" fmla="*/ 1112 h 3505"/>
              <a:gd name="T80" fmla="*/ 1687 w 2574"/>
              <a:gd name="T81" fmla="*/ 1193 h 3505"/>
              <a:gd name="T82" fmla="*/ 1663 w 2574"/>
              <a:gd name="T83" fmla="*/ 1527 h 3505"/>
              <a:gd name="T84" fmla="*/ 1985 w 2574"/>
              <a:gd name="T85" fmla="*/ 1704 h 3505"/>
              <a:gd name="T86" fmla="*/ 2272 w 2574"/>
              <a:gd name="T87" fmla="*/ 1922 h 3505"/>
              <a:gd name="T88" fmla="*/ 2360 w 2574"/>
              <a:gd name="T89" fmla="*/ 2217 h 3505"/>
              <a:gd name="T90" fmla="*/ 2563 w 2574"/>
              <a:gd name="T91" fmla="*/ 2447 h 3505"/>
              <a:gd name="T92" fmla="*/ 2489 w 2574"/>
              <a:gd name="T93" fmla="*/ 2761 h 3505"/>
              <a:gd name="T94" fmla="*/ 2313 w 2574"/>
              <a:gd name="T95" fmla="*/ 3168 h 3505"/>
              <a:gd name="T96" fmla="*/ 296 w 2574"/>
              <a:gd name="T97" fmla="*/ 3198 h 3505"/>
              <a:gd name="T98" fmla="*/ 178 w 2574"/>
              <a:gd name="T99" fmla="*/ 2833 h 3505"/>
              <a:gd name="T100" fmla="*/ 3 w 2574"/>
              <a:gd name="T101" fmla="*/ 2576 h 3505"/>
              <a:gd name="T102" fmla="*/ 113 w 2574"/>
              <a:gd name="T103" fmla="*/ 2277 h 3505"/>
              <a:gd name="T104" fmla="*/ 267 w 2574"/>
              <a:gd name="T105" fmla="*/ 1945 h 3505"/>
              <a:gd name="T106" fmla="*/ 468 w 2574"/>
              <a:gd name="T107" fmla="*/ 1833 h 3505"/>
              <a:gd name="T108" fmla="*/ 798 w 2574"/>
              <a:gd name="T109" fmla="*/ 1569 h 3505"/>
              <a:gd name="T110" fmla="*/ 973 w 2574"/>
              <a:gd name="T111" fmla="*/ 1306 h 3505"/>
              <a:gd name="T112" fmla="*/ 799 w 2574"/>
              <a:gd name="T113" fmla="*/ 1129 h 3505"/>
              <a:gd name="T114" fmla="*/ 637 w 2574"/>
              <a:gd name="T115" fmla="*/ 1017 h 3505"/>
              <a:gd name="T116" fmla="*/ 649 w 2574"/>
              <a:gd name="T117" fmla="*/ 813 h 3505"/>
              <a:gd name="T118" fmla="*/ 733 w 2574"/>
              <a:gd name="T119" fmla="*/ 747 h 3505"/>
              <a:gd name="T120" fmla="*/ 756 w 2574"/>
              <a:gd name="T121" fmla="*/ 365 h 3505"/>
              <a:gd name="T122" fmla="*/ 920 w 2574"/>
              <a:gd name="T123" fmla="*/ 98 h 3505"/>
              <a:gd name="T124" fmla="*/ 1163 w 2574"/>
              <a:gd name="T125" fmla="*/ 8 h 3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74" h="3505">
                <a:moveTo>
                  <a:pt x="2321" y="2338"/>
                </a:moveTo>
                <a:lnTo>
                  <a:pt x="2321" y="2727"/>
                </a:lnTo>
                <a:lnTo>
                  <a:pt x="2349" y="2714"/>
                </a:lnTo>
                <a:lnTo>
                  <a:pt x="2375" y="2698"/>
                </a:lnTo>
                <a:lnTo>
                  <a:pt x="2397" y="2678"/>
                </a:lnTo>
                <a:lnTo>
                  <a:pt x="2416" y="2653"/>
                </a:lnTo>
                <a:lnTo>
                  <a:pt x="2432" y="2626"/>
                </a:lnTo>
                <a:lnTo>
                  <a:pt x="2443" y="2598"/>
                </a:lnTo>
                <a:lnTo>
                  <a:pt x="2451" y="2566"/>
                </a:lnTo>
                <a:lnTo>
                  <a:pt x="2453" y="2533"/>
                </a:lnTo>
                <a:lnTo>
                  <a:pt x="2451" y="2499"/>
                </a:lnTo>
                <a:lnTo>
                  <a:pt x="2443" y="2469"/>
                </a:lnTo>
                <a:lnTo>
                  <a:pt x="2432" y="2439"/>
                </a:lnTo>
                <a:lnTo>
                  <a:pt x="2416" y="2412"/>
                </a:lnTo>
                <a:lnTo>
                  <a:pt x="2397" y="2389"/>
                </a:lnTo>
                <a:lnTo>
                  <a:pt x="2375" y="2368"/>
                </a:lnTo>
                <a:lnTo>
                  <a:pt x="2349" y="2351"/>
                </a:lnTo>
                <a:lnTo>
                  <a:pt x="2321" y="2338"/>
                </a:lnTo>
                <a:close/>
                <a:moveTo>
                  <a:pt x="252" y="2338"/>
                </a:moveTo>
                <a:lnTo>
                  <a:pt x="225" y="2351"/>
                </a:lnTo>
                <a:lnTo>
                  <a:pt x="199" y="2368"/>
                </a:lnTo>
                <a:lnTo>
                  <a:pt x="177" y="2389"/>
                </a:lnTo>
                <a:lnTo>
                  <a:pt x="158" y="2412"/>
                </a:lnTo>
                <a:lnTo>
                  <a:pt x="142" y="2439"/>
                </a:lnTo>
                <a:lnTo>
                  <a:pt x="131" y="2469"/>
                </a:lnTo>
                <a:lnTo>
                  <a:pt x="123" y="2499"/>
                </a:lnTo>
                <a:lnTo>
                  <a:pt x="121" y="2533"/>
                </a:lnTo>
                <a:lnTo>
                  <a:pt x="123" y="2566"/>
                </a:lnTo>
                <a:lnTo>
                  <a:pt x="131" y="2598"/>
                </a:lnTo>
                <a:lnTo>
                  <a:pt x="142" y="2626"/>
                </a:lnTo>
                <a:lnTo>
                  <a:pt x="158" y="2653"/>
                </a:lnTo>
                <a:lnTo>
                  <a:pt x="177" y="2678"/>
                </a:lnTo>
                <a:lnTo>
                  <a:pt x="199" y="2698"/>
                </a:lnTo>
                <a:lnTo>
                  <a:pt x="225" y="2714"/>
                </a:lnTo>
                <a:lnTo>
                  <a:pt x="252" y="2727"/>
                </a:lnTo>
                <a:lnTo>
                  <a:pt x="252" y="2338"/>
                </a:lnTo>
                <a:close/>
                <a:moveTo>
                  <a:pt x="2200" y="2070"/>
                </a:moveTo>
                <a:lnTo>
                  <a:pt x="1348" y="2314"/>
                </a:lnTo>
                <a:lnTo>
                  <a:pt x="1348" y="3355"/>
                </a:lnTo>
                <a:lnTo>
                  <a:pt x="2200" y="3088"/>
                </a:lnTo>
                <a:lnTo>
                  <a:pt x="2200" y="2070"/>
                </a:lnTo>
                <a:close/>
                <a:moveTo>
                  <a:pt x="374" y="2070"/>
                </a:moveTo>
                <a:lnTo>
                  <a:pt x="374" y="3087"/>
                </a:lnTo>
                <a:lnTo>
                  <a:pt x="1226" y="3355"/>
                </a:lnTo>
                <a:lnTo>
                  <a:pt x="1226" y="2314"/>
                </a:lnTo>
                <a:lnTo>
                  <a:pt x="374" y="2070"/>
                </a:lnTo>
                <a:close/>
                <a:moveTo>
                  <a:pt x="1751" y="1698"/>
                </a:moveTo>
                <a:lnTo>
                  <a:pt x="1735" y="1735"/>
                </a:lnTo>
                <a:lnTo>
                  <a:pt x="1715" y="1770"/>
                </a:lnTo>
                <a:lnTo>
                  <a:pt x="1689" y="1802"/>
                </a:lnTo>
                <a:lnTo>
                  <a:pt x="1659" y="1832"/>
                </a:lnTo>
                <a:lnTo>
                  <a:pt x="1624" y="1859"/>
                </a:lnTo>
                <a:lnTo>
                  <a:pt x="1586" y="1884"/>
                </a:lnTo>
                <a:lnTo>
                  <a:pt x="1543" y="1905"/>
                </a:lnTo>
                <a:lnTo>
                  <a:pt x="1498" y="1922"/>
                </a:lnTo>
                <a:lnTo>
                  <a:pt x="1449" y="1937"/>
                </a:lnTo>
                <a:lnTo>
                  <a:pt x="1397" y="1948"/>
                </a:lnTo>
                <a:lnTo>
                  <a:pt x="1344" y="1954"/>
                </a:lnTo>
                <a:lnTo>
                  <a:pt x="1287" y="1957"/>
                </a:lnTo>
                <a:lnTo>
                  <a:pt x="1231" y="1954"/>
                </a:lnTo>
                <a:lnTo>
                  <a:pt x="1177" y="1948"/>
                </a:lnTo>
                <a:lnTo>
                  <a:pt x="1125" y="1937"/>
                </a:lnTo>
                <a:lnTo>
                  <a:pt x="1076" y="1922"/>
                </a:lnTo>
                <a:lnTo>
                  <a:pt x="1031" y="1905"/>
                </a:lnTo>
                <a:lnTo>
                  <a:pt x="988" y="1884"/>
                </a:lnTo>
                <a:lnTo>
                  <a:pt x="950" y="1859"/>
                </a:lnTo>
                <a:lnTo>
                  <a:pt x="915" y="1832"/>
                </a:lnTo>
                <a:lnTo>
                  <a:pt x="885" y="1802"/>
                </a:lnTo>
                <a:lnTo>
                  <a:pt x="859" y="1770"/>
                </a:lnTo>
                <a:lnTo>
                  <a:pt x="838" y="1735"/>
                </a:lnTo>
                <a:lnTo>
                  <a:pt x="823" y="1698"/>
                </a:lnTo>
                <a:lnTo>
                  <a:pt x="784" y="1720"/>
                </a:lnTo>
                <a:lnTo>
                  <a:pt x="744" y="1743"/>
                </a:lnTo>
                <a:lnTo>
                  <a:pt x="704" y="1772"/>
                </a:lnTo>
                <a:lnTo>
                  <a:pt x="665" y="1804"/>
                </a:lnTo>
                <a:lnTo>
                  <a:pt x="626" y="1840"/>
                </a:lnTo>
                <a:lnTo>
                  <a:pt x="589" y="1881"/>
                </a:lnTo>
                <a:lnTo>
                  <a:pt x="553" y="1927"/>
                </a:lnTo>
                <a:lnTo>
                  <a:pt x="518" y="1978"/>
                </a:lnTo>
                <a:lnTo>
                  <a:pt x="1286" y="2199"/>
                </a:lnTo>
                <a:lnTo>
                  <a:pt x="2056" y="1978"/>
                </a:lnTo>
                <a:lnTo>
                  <a:pt x="2021" y="1927"/>
                </a:lnTo>
                <a:lnTo>
                  <a:pt x="1985" y="1881"/>
                </a:lnTo>
                <a:lnTo>
                  <a:pt x="1948" y="1840"/>
                </a:lnTo>
                <a:lnTo>
                  <a:pt x="1909" y="1804"/>
                </a:lnTo>
                <a:lnTo>
                  <a:pt x="1870" y="1772"/>
                </a:lnTo>
                <a:lnTo>
                  <a:pt x="1830" y="1743"/>
                </a:lnTo>
                <a:lnTo>
                  <a:pt x="1790" y="1720"/>
                </a:lnTo>
                <a:lnTo>
                  <a:pt x="1751" y="1698"/>
                </a:lnTo>
                <a:close/>
                <a:moveTo>
                  <a:pt x="1125" y="1419"/>
                </a:moveTo>
                <a:lnTo>
                  <a:pt x="1125" y="1560"/>
                </a:lnTo>
                <a:lnTo>
                  <a:pt x="1122" y="1579"/>
                </a:lnTo>
                <a:lnTo>
                  <a:pt x="1115" y="1596"/>
                </a:lnTo>
                <a:lnTo>
                  <a:pt x="1103" y="1610"/>
                </a:lnTo>
                <a:lnTo>
                  <a:pt x="1088" y="1619"/>
                </a:lnTo>
                <a:lnTo>
                  <a:pt x="1071" y="1624"/>
                </a:lnTo>
                <a:lnTo>
                  <a:pt x="1052" y="1627"/>
                </a:lnTo>
                <a:lnTo>
                  <a:pt x="1028" y="1630"/>
                </a:lnTo>
                <a:lnTo>
                  <a:pt x="1001" y="1635"/>
                </a:lnTo>
                <a:lnTo>
                  <a:pt x="970" y="1643"/>
                </a:lnTo>
                <a:lnTo>
                  <a:pt x="936" y="1653"/>
                </a:lnTo>
                <a:lnTo>
                  <a:pt x="947" y="1679"/>
                </a:lnTo>
                <a:lnTo>
                  <a:pt x="963" y="1704"/>
                </a:lnTo>
                <a:lnTo>
                  <a:pt x="985" y="1727"/>
                </a:lnTo>
                <a:lnTo>
                  <a:pt x="1011" y="1749"/>
                </a:lnTo>
                <a:lnTo>
                  <a:pt x="1041" y="1768"/>
                </a:lnTo>
                <a:lnTo>
                  <a:pt x="1075" y="1785"/>
                </a:lnTo>
                <a:lnTo>
                  <a:pt x="1113" y="1800"/>
                </a:lnTo>
                <a:lnTo>
                  <a:pt x="1153" y="1811"/>
                </a:lnTo>
                <a:lnTo>
                  <a:pt x="1195" y="1820"/>
                </a:lnTo>
                <a:lnTo>
                  <a:pt x="1240" y="1825"/>
                </a:lnTo>
                <a:lnTo>
                  <a:pt x="1286" y="1827"/>
                </a:lnTo>
                <a:lnTo>
                  <a:pt x="1334" y="1825"/>
                </a:lnTo>
                <a:lnTo>
                  <a:pt x="1379" y="1820"/>
                </a:lnTo>
                <a:lnTo>
                  <a:pt x="1421" y="1811"/>
                </a:lnTo>
                <a:lnTo>
                  <a:pt x="1461" y="1800"/>
                </a:lnTo>
                <a:lnTo>
                  <a:pt x="1499" y="1785"/>
                </a:lnTo>
                <a:lnTo>
                  <a:pt x="1533" y="1768"/>
                </a:lnTo>
                <a:lnTo>
                  <a:pt x="1563" y="1749"/>
                </a:lnTo>
                <a:lnTo>
                  <a:pt x="1589" y="1727"/>
                </a:lnTo>
                <a:lnTo>
                  <a:pt x="1611" y="1704"/>
                </a:lnTo>
                <a:lnTo>
                  <a:pt x="1627" y="1679"/>
                </a:lnTo>
                <a:lnTo>
                  <a:pt x="1638" y="1653"/>
                </a:lnTo>
                <a:lnTo>
                  <a:pt x="1604" y="1643"/>
                </a:lnTo>
                <a:lnTo>
                  <a:pt x="1573" y="1635"/>
                </a:lnTo>
                <a:lnTo>
                  <a:pt x="1546" y="1630"/>
                </a:lnTo>
                <a:lnTo>
                  <a:pt x="1522" y="1627"/>
                </a:lnTo>
                <a:lnTo>
                  <a:pt x="1503" y="1624"/>
                </a:lnTo>
                <a:lnTo>
                  <a:pt x="1486" y="1619"/>
                </a:lnTo>
                <a:lnTo>
                  <a:pt x="1471" y="1610"/>
                </a:lnTo>
                <a:lnTo>
                  <a:pt x="1459" y="1596"/>
                </a:lnTo>
                <a:lnTo>
                  <a:pt x="1452" y="1579"/>
                </a:lnTo>
                <a:lnTo>
                  <a:pt x="1449" y="1560"/>
                </a:lnTo>
                <a:lnTo>
                  <a:pt x="1449" y="1419"/>
                </a:lnTo>
                <a:lnTo>
                  <a:pt x="1410" y="1435"/>
                </a:lnTo>
                <a:lnTo>
                  <a:pt x="1370" y="1446"/>
                </a:lnTo>
                <a:lnTo>
                  <a:pt x="1329" y="1453"/>
                </a:lnTo>
                <a:lnTo>
                  <a:pt x="1286" y="1455"/>
                </a:lnTo>
                <a:lnTo>
                  <a:pt x="1245" y="1453"/>
                </a:lnTo>
                <a:lnTo>
                  <a:pt x="1204" y="1446"/>
                </a:lnTo>
                <a:lnTo>
                  <a:pt x="1164" y="1435"/>
                </a:lnTo>
                <a:lnTo>
                  <a:pt x="1125" y="1419"/>
                </a:lnTo>
                <a:close/>
                <a:moveTo>
                  <a:pt x="1813" y="874"/>
                </a:moveTo>
                <a:lnTo>
                  <a:pt x="1796" y="938"/>
                </a:lnTo>
                <a:lnTo>
                  <a:pt x="1777" y="1000"/>
                </a:lnTo>
                <a:lnTo>
                  <a:pt x="1790" y="997"/>
                </a:lnTo>
                <a:lnTo>
                  <a:pt x="1802" y="990"/>
                </a:lnTo>
                <a:lnTo>
                  <a:pt x="1814" y="979"/>
                </a:lnTo>
                <a:lnTo>
                  <a:pt x="1824" y="966"/>
                </a:lnTo>
                <a:lnTo>
                  <a:pt x="1831" y="950"/>
                </a:lnTo>
                <a:lnTo>
                  <a:pt x="1834" y="930"/>
                </a:lnTo>
                <a:lnTo>
                  <a:pt x="1834" y="913"/>
                </a:lnTo>
                <a:lnTo>
                  <a:pt x="1830" y="897"/>
                </a:lnTo>
                <a:lnTo>
                  <a:pt x="1823" y="883"/>
                </a:lnTo>
                <a:lnTo>
                  <a:pt x="1813" y="874"/>
                </a:lnTo>
                <a:close/>
                <a:moveTo>
                  <a:pt x="761" y="874"/>
                </a:moveTo>
                <a:lnTo>
                  <a:pt x="751" y="883"/>
                </a:lnTo>
                <a:lnTo>
                  <a:pt x="744" y="897"/>
                </a:lnTo>
                <a:lnTo>
                  <a:pt x="740" y="913"/>
                </a:lnTo>
                <a:lnTo>
                  <a:pt x="740" y="930"/>
                </a:lnTo>
                <a:lnTo>
                  <a:pt x="743" y="950"/>
                </a:lnTo>
                <a:lnTo>
                  <a:pt x="750" y="966"/>
                </a:lnTo>
                <a:lnTo>
                  <a:pt x="760" y="979"/>
                </a:lnTo>
                <a:lnTo>
                  <a:pt x="771" y="990"/>
                </a:lnTo>
                <a:lnTo>
                  <a:pt x="784" y="997"/>
                </a:lnTo>
                <a:lnTo>
                  <a:pt x="797" y="1000"/>
                </a:lnTo>
                <a:lnTo>
                  <a:pt x="778" y="938"/>
                </a:lnTo>
                <a:lnTo>
                  <a:pt x="761" y="874"/>
                </a:lnTo>
                <a:close/>
                <a:moveTo>
                  <a:pt x="877" y="383"/>
                </a:moveTo>
                <a:lnTo>
                  <a:pt x="868" y="419"/>
                </a:lnTo>
                <a:lnTo>
                  <a:pt x="862" y="458"/>
                </a:lnTo>
                <a:lnTo>
                  <a:pt x="857" y="499"/>
                </a:lnTo>
                <a:lnTo>
                  <a:pt x="854" y="545"/>
                </a:lnTo>
                <a:lnTo>
                  <a:pt x="853" y="593"/>
                </a:lnTo>
                <a:lnTo>
                  <a:pt x="855" y="668"/>
                </a:lnTo>
                <a:lnTo>
                  <a:pt x="862" y="741"/>
                </a:lnTo>
                <a:lnTo>
                  <a:pt x="873" y="812"/>
                </a:lnTo>
                <a:lnTo>
                  <a:pt x="888" y="880"/>
                </a:lnTo>
                <a:lnTo>
                  <a:pt x="907" y="945"/>
                </a:lnTo>
                <a:lnTo>
                  <a:pt x="930" y="1008"/>
                </a:lnTo>
                <a:lnTo>
                  <a:pt x="957" y="1067"/>
                </a:lnTo>
                <a:lnTo>
                  <a:pt x="988" y="1121"/>
                </a:lnTo>
                <a:lnTo>
                  <a:pt x="1020" y="1168"/>
                </a:lnTo>
                <a:lnTo>
                  <a:pt x="1053" y="1209"/>
                </a:lnTo>
                <a:lnTo>
                  <a:pt x="1089" y="1244"/>
                </a:lnTo>
                <a:lnTo>
                  <a:pt x="1126" y="1274"/>
                </a:lnTo>
                <a:lnTo>
                  <a:pt x="1165" y="1296"/>
                </a:lnTo>
                <a:lnTo>
                  <a:pt x="1204" y="1313"/>
                </a:lnTo>
                <a:lnTo>
                  <a:pt x="1245" y="1323"/>
                </a:lnTo>
                <a:lnTo>
                  <a:pt x="1286" y="1326"/>
                </a:lnTo>
                <a:lnTo>
                  <a:pt x="1329" y="1323"/>
                </a:lnTo>
                <a:lnTo>
                  <a:pt x="1369" y="1313"/>
                </a:lnTo>
                <a:lnTo>
                  <a:pt x="1409" y="1296"/>
                </a:lnTo>
                <a:lnTo>
                  <a:pt x="1448" y="1274"/>
                </a:lnTo>
                <a:lnTo>
                  <a:pt x="1485" y="1244"/>
                </a:lnTo>
                <a:lnTo>
                  <a:pt x="1521" y="1209"/>
                </a:lnTo>
                <a:lnTo>
                  <a:pt x="1554" y="1168"/>
                </a:lnTo>
                <a:lnTo>
                  <a:pt x="1586" y="1121"/>
                </a:lnTo>
                <a:lnTo>
                  <a:pt x="1614" y="1072"/>
                </a:lnTo>
                <a:lnTo>
                  <a:pt x="1639" y="1019"/>
                </a:lnTo>
                <a:lnTo>
                  <a:pt x="1661" y="963"/>
                </a:lnTo>
                <a:lnTo>
                  <a:pt x="1680" y="905"/>
                </a:lnTo>
                <a:lnTo>
                  <a:pt x="1695" y="843"/>
                </a:lnTo>
                <a:lnTo>
                  <a:pt x="1707" y="780"/>
                </a:lnTo>
                <a:lnTo>
                  <a:pt x="1715" y="715"/>
                </a:lnTo>
                <a:lnTo>
                  <a:pt x="1660" y="722"/>
                </a:lnTo>
                <a:lnTo>
                  <a:pt x="1608" y="728"/>
                </a:lnTo>
                <a:lnTo>
                  <a:pt x="1557" y="729"/>
                </a:lnTo>
                <a:lnTo>
                  <a:pt x="1494" y="727"/>
                </a:lnTo>
                <a:lnTo>
                  <a:pt x="1433" y="720"/>
                </a:lnTo>
                <a:lnTo>
                  <a:pt x="1376" y="709"/>
                </a:lnTo>
                <a:lnTo>
                  <a:pt x="1322" y="694"/>
                </a:lnTo>
                <a:lnTo>
                  <a:pt x="1269" y="677"/>
                </a:lnTo>
                <a:lnTo>
                  <a:pt x="1221" y="656"/>
                </a:lnTo>
                <a:lnTo>
                  <a:pt x="1176" y="634"/>
                </a:lnTo>
                <a:lnTo>
                  <a:pt x="1134" y="610"/>
                </a:lnTo>
                <a:lnTo>
                  <a:pt x="1096" y="586"/>
                </a:lnTo>
                <a:lnTo>
                  <a:pt x="1060" y="560"/>
                </a:lnTo>
                <a:lnTo>
                  <a:pt x="1014" y="524"/>
                </a:lnTo>
                <a:lnTo>
                  <a:pt x="973" y="487"/>
                </a:lnTo>
                <a:lnTo>
                  <a:pt x="936" y="450"/>
                </a:lnTo>
                <a:lnTo>
                  <a:pt x="904" y="416"/>
                </a:lnTo>
                <a:lnTo>
                  <a:pt x="877" y="383"/>
                </a:lnTo>
                <a:close/>
                <a:moveTo>
                  <a:pt x="1286" y="129"/>
                </a:moveTo>
                <a:lnTo>
                  <a:pt x="1242" y="130"/>
                </a:lnTo>
                <a:lnTo>
                  <a:pt x="1199" y="134"/>
                </a:lnTo>
                <a:lnTo>
                  <a:pt x="1158" y="138"/>
                </a:lnTo>
                <a:lnTo>
                  <a:pt x="1119" y="145"/>
                </a:lnTo>
                <a:lnTo>
                  <a:pt x="1082" y="156"/>
                </a:lnTo>
                <a:lnTo>
                  <a:pt x="1048" y="169"/>
                </a:lnTo>
                <a:lnTo>
                  <a:pt x="1016" y="185"/>
                </a:lnTo>
                <a:lnTo>
                  <a:pt x="987" y="205"/>
                </a:lnTo>
                <a:lnTo>
                  <a:pt x="960" y="229"/>
                </a:lnTo>
                <a:lnTo>
                  <a:pt x="936" y="257"/>
                </a:lnTo>
                <a:lnTo>
                  <a:pt x="950" y="275"/>
                </a:lnTo>
                <a:lnTo>
                  <a:pt x="967" y="297"/>
                </a:lnTo>
                <a:lnTo>
                  <a:pt x="987" y="321"/>
                </a:lnTo>
                <a:lnTo>
                  <a:pt x="1010" y="347"/>
                </a:lnTo>
                <a:lnTo>
                  <a:pt x="1036" y="375"/>
                </a:lnTo>
                <a:lnTo>
                  <a:pt x="1065" y="402"/>
                </a:lnTo>
                <a:lnTo>
                  <a:pt x="1098" y="430"/>
                </a:lnTo>
                <a:lnTo>
                  <a:pt x="1133" y="458"/>
                </a:lnTo>
                <a:lnTo>
                  <a:pt x="1193" y="497"/>
                </a:lnTo>
                <a:lnTo>
                  <a:pt x="1254" y="531"/>
                </a:lnTo>
                <a:lnTo>
                  <a:pt x="1317" y="558"/>
                </a:lnTo>
                <a:lnTo>
                  <a:pt x="1381" y="578"/>
                </a:lnTo>
                <a:lnTo>
                  <a:pt x="1446" y="592"/>
                </a:lnTo>
                <a:lnTo>
                  <a:pt x="1513" y="600"/>
                </a:lnTo>
                <a:lnTo>
                  <a:pt x="1581" y="601"/>
                </a:lnTo>
                <a:lnTo>
                  <a:pt x="1650" y="594"/>
                </a:lnTo>
                <a:lnTo>
                  <a:pt x="1721" y="583"/>
                </a:lnTo>
                <a:lnTo>
                  <a:pt x="1719" y="525"/>
                </a:lnTo>
                <a:lnTo>
                  <a:pt x="1714" y="474"/>
                </a:lnTo>
                <a:lnTo>
                  <a:pt x="1707" y="426"/>
                </a:lnTo>
                <a:lnTo>
                  <a:pt x="1697" y="383"/>
                </a:lnTo>
                <a:lnTo>
                  <a:pt x="1684" y="344"/>
                </a:lnTo>
                <a:lnTo>
                  <a:pt x="1670" y="309"/>
                </a:lnTo>
                <a:lnTo>
                  <a:pt x="1652" y="278"/>
                </a:lnTo>
                <a:lnTo>
                  <a:pt x="1633" y="250"/>
                </a:lnTo>
                <a:lnTo>
                  <a:pt x="1611" y="226"/>
                </a:lnTo>
                <a:lnTo>
                  <a:pt x="1587" y="205"/>
                </a:lnTo>
                <a:lnTo>
                  <a:pt x="1561" y="187"/>
                </a:lnTo>
                <a:lnTo>
                  <a:pt x="1533" y="172"/>
                </a:lnTo>
                <a:lnTo>
                  <a:pt x="1503" y="159"/>
                </a:lnTo>
                <a:lnTo>
                  <a:pt x="1472" y="150"/>
                </a:lnTo>
                <a:lnTo>
                  <a:pt x="1438" y="142"/>
                </a:lnTo>
                <a:lnTo>
                  <a:pt x="1403" y="136"/>
                </a:lnTo>
                <a:lnTo>
                  <a:pt x="1366" y="133"/>
                </a:lnTo>
                <a:lnTo>
                  <a:pt x="1327" y="130"/>
                </a:lnTo>
                <a:lnTo>
                  <a:pt x="1286" y="129"/>
                </a:lnTo>
                <a:close/>
                <a:moveTo>
                  <a:pt x="1286" y="0"/>
                </a:moveTo>
                <a:lnTo>
                  <a:pt x="1318" y="1"/>
                </a:lnTo>
                <a:lnTo>
                  <a:pt x="1348" y="2"/>
                </a:lnTo>
                <a:lnTo>
                  <a:pt x="1380" y="5"/>
                </a:lnTo>
                <a:lnTo>
                  <a:pt x="1411" y="8"/>
                </a:lnTo>
                <a:lnTo>
                  <a:pt x="1443" y="12"/>
                </a:lnTo>
                <a:lnTo>
                  <a:pt x="1474" y="18"/>
                </a:lnTo>
                <a:lnTo>
                  <a:pt x="1506" y="27"/>
                </a:lnTo>
                <a:lnTo>
                  <a:pt x="1537" y="37"/>
                </a:lnTo>
                <a:lnTo>
                  <a:pt x="1567" y="48"/>
                </a:lnTo>
                <a:lnTo>
                  <a:pt x="1597" y="62"/>
                </a:lnTo>
                <a:lnTo>
                  <a:pt x="1626" y="79"/>
                </a:lnTo>
                <a:lnTo>
                  <a:pt x="1654" y="98"/>
                </a:lnTo>
                <a:lnTo>
                  <a:pt x="1680" y="120"/>
                </a:lnTo>
                <a:lnTo>
                  <a:pt x="1705" y="144"/>
                </a:lnTo>
                <a:lnTo>
                  <a:pt x="1729" y="172"/>
                </a:lnTo>
                <a:lnTo>
                  <a:pt x="1751" y="204"/>
                </a:lnTo>
                <a:lnTo>
                  <a:pt x="1771" y="238"/>
                </a:lnTo>
                <a:lnTo>
                  <a:pt x="1788" y="277"/>
                </a:lnTo>
                <a:lnTo>
                  <a:pt x="1804" y="319"/>
                </a:lnTo>
                <a:lnTo>
                  <a:pt x="1818" y="365"/>
                </a:lnTo>
                <a:lnTo>
                  <a:pt x="1829" y="415"/>
                </a:lnTo>
                <a:lnTo>
                  <a:pt x="1836" y="471"/>
                </a:lnTo>
                <a:lnTo>
                  <a:pt x="1841" y="529"/>
                </a:lnTo>
                <a:lnTo>
                  <a:pt x="1843" y="593"/>
                </a:lnTo>
                <a:lnTo>
                  <a:pt x="1840" y="670"/>
                </a:lnTo>
                <a:lnTo>
                  <a:pt x="1834" y="745"/>
                </a:lnTo>
                <a:lnTo>
                  <a:pt x="1836" y="745"/>
                </a:lnTo>
                <a:lnTo>
                  <a:pt x="1841" y="747"/>
                </a:lnTo>
                <a:lnTo>
                  <a:pt x="1848" y="749"/>
                </a:lnTo>
                <a:lnTo>
                  <a:pt x="1857" y="753"/>
                </a:lnTo>
                <a:lnTo>
                  <a:pt x="1867" y="759"/>
                </a:lnTo>
                <a:lnTo>
                  <a:pt x="1878" y="766"/>
                </a:lnTo>
                <a:lnTo>
                  <a:pt x="1890" y="775"/>
                </a:lnTo>
                <a:lnTo>
                  <a:pt x="1902" y="785"/>
                </a:lnTo>
                <a:lnTo>
                  <a:pt x="1914" y="798"/>
                </a:lnTo>
                <a:lnTo>
                  <a:pt x="1925" y="813"/>
                </a:lnTo>
                <a:lnTo>
                  <a:pt x="1935" y="830"/>
                </a:lnTo>
                <a:lnTo>
                  <a:pt x="1943" y="849"/>
                </a:lnTo>
                <a:lnTo>
                  <a:pt x="1949" y="872"/>
                </a:lnTo>
                <a:lnTo>
                  <a:pt x="1953" y="896"/>
                </a:lnTo>
                <a:lnTo>
                  <a:pt x="1954" y="924"/>
                </a:lnTo>
                <a:lnTo>
                  <a:pt x="1952" y="955"/>
                </a:lnTo>
                <a:lnTo>
                  <a:pt x="1945" y="989"/>
                </a:lnTo>
                <a:lnTo>
                  <a:pt x="1937" y="1017"/>
                </a:lnTo>
                <a:lnTo>
                  <a:pt x="1925" y="1041"/>
                </a:lnTo>
                <a:lnTo>
                  <a:pt x="1909" y="1064"/>
                </a:lnTo>
                <a:lnTo>
                  <a:pt x="1891" y="1083"/>
                </a:lnTo>
                <a:lnTo>
                  <a:pt x="1870" y="1099"/>
                </a:lnTo>
                <a:lnTo>
                  <a:pt x="1848" y="1112"/>
                </a:lnTo>
                <a:lnTo>
                  <a:pt x="1825" y="1121"/>
                </a:lnTo>
                <a:lnTo>
                  <a:pt x="1800" y="1127"/>
                </a:lnTo>
                <a:lnTo>
                  <a:pt x="1775" y="1129"/>
                </a:lnTo>
                <a:lnTo>
                  <a:pt x="1751" y="1127"/>
                </a:lnTo>
                <a:lnTo>
                  <a:pt x="1727" y="1120"/>
                </a:lnTo>
                <a:lnTo>
                  <a:pt x="1727" y="1120"/>
                </a:lnTo>
                <a:lnTo>
                  <a:pt x="1708" y="1158"/>
                </a:lnTo>
                <a:lnTo>
                  <a:pt x="1687" y="1193"/>
                </a:lnTo>
                <a:lnTo>
                  <a:pt x="1660" y="1233"/>
                </a:lnTo>
                <a:lnTo>
                  <a:pt x="1631" y="1272"/>
                </a:lnTo>
                <a:lnTo>
                  <a:pt x="1601" y="1306"/>
                </a:lnTo>
                <a:lnTo>
                  <a:pt x="1570" y="1337"/>
                </a:lnTo>
                <a:lnTo>
                  <a:pt x="1570" y="1504"/>
                </a:lnTo>
                <a:lnTo>
                  <a:pt x="1598" y="1510"/>
                </a:lnTo>
                <a:lnTo>
                  <a:pt x="1629" y="1517"/>
                </a:lnTo>
                <a:lnTo>
                  <a:pt x="1663" y="1527"/>
                </a:lnTo>
                <a:lnTo>
                  <a:pt x="1699" y="1538"/>
                </a:lnTo>
                <a:lnTo>
                  <a:pt x="1737" y="1552"/>
                </a:lnTo>
                <a:lnTo>
                  <a:pt x="1776" y="1569"/>
                </a:lnTo>
                <a:lnTo>
                  <a:pt x="1818" y="1590"/>
                </a:lnTo>
                <a:lnTo>
                  <a:pt x="1859" y="1613"/>
                </a:lnTo>
                <a:lnTo>
                  <a:pt x="1901" y="1640"/>
                </a:lnTo>
                <a:lnTo>
                  <a:pt x="1943" y="1670"/>
                </a:lnTo>
                <a:lnTo>
                  <a:pt x="1985" y="1704"/>
                </a:lnTo>
                <a:lnTo>
                  <a:pt x="2027" y="1742"/>
                </a:lnTo>
                <a:lnTo>
                  <a:pt x="2067" y="1786"/>
                </a:lnTo>
                <a:lnTo>
                  <a:pt x="2106" y="1833"/>
                </a:lnTo>
                <a:lnTo>
                  <a:pt x="2143" y="1885"/>
                </a:lnTo>
                <a:lnTo>
                  <a:pt x="2178" y="1943"/>
                </a:lnTo>
                <a:lnTo>
                  <a:pt x="2245" y="1923"/>
                </a:lnTo>
                <a:lnTo>
                  <a:pt x="2259" y="1921"/>
                </a:lnTo>
                <a:lnTo>
                  <a:pt x="2272" y="1922"/>
                </a:lnTo>
                <a:lnTo>
                  <a:pt x="2285" y="1927"/>
                </a:lnTo>
                <a:lnTo>
                  <a:pt x="2297" y="1935"/>
                </a:lnTo>
                <a:lnTo>
                  <a:pt x="2307" y="1945"/>
                </a:lnTo>
                <a:lnTo>
                  <a:pt x="2315" y="1958"/>
                </a:lnTo>
                <a:lnTo>
                  <a:pt x="2319" y="1971"/>
                </a:lnTo>
                <a:lnTo>
                  <a:pt x="2321" y="1985"/>
                </a:lnTo>
                <a:lnTo>
                  <a:pt x="2321" y="2206"/>
                </a:lnTo>
                <a:lnTo>
                  <a:pt x="2360" y="2217"/>
                </a:lnTo>
                <a:lnTo>
                  <a:pt x="2396" y="2233"/>
                </a:lnTo>
                <a:lnTo>
                  <a:pt x="2430" y="2252"/>
                </a:lnTo>
                <a:lnTo>
                  <a:pt x="2461" y="2277"/>
                </a:lnTo>
                <a:lnTo>
                  <a:pt x="2489" y="2304"/>
                </a:lnTo>
                <a:lnTo>
                  <a:pt x="2513" y="2336"/>
                </a:lnTo>
                <a:lnTo>
                  <a:pt x="2534" y="2370"/>
                </a:lnTo>
                <a:lnTo>
                  <a:pt x="2551" y="2408"/>
                </a:lnTo>
                <a:lnTo>
                  <a:pt x="2563" y="2447"/>
                </a:lnTo>
                <a:lnTo>
                  <a:pt x="2571" y="2490"/>
                </a:lnTo>
                <a:lnTo>
                  <a:pt x="2574" y="2533"/>
                </a:lnTo>
                <a:lnTo>
                  <a:pt x="2571" y="2576"/>
                </a:lnTo>
                <a:lnTo>
                  <a:pt x="2563" y="2618"/>
                </a:lnTo>
                <a:lnTo>
                  <a:pt x="2551" y="2657"/>
                </a:lnTo>
                <a:lnTo>
                  <a:pt x="2534" y="2695"/>
                </a:lnTo>
                <a:lnTo>
                  <a:pt x="2513" y="2729"/>
                </a:lnTo>
                <a:lnTo>
                  <a:pt x="2489" y="2761"/>
                </a:lnTo>
                <a:lnTo>
                  <a:pt x="2461" y="2789"/>
                </a:lnTo>
                <a:lnTo>
                  <a:pt x="2430" y="2813"/>
                </a:lnTo>
                <a:lnTo>
                  <a:pt x="2396" y="2833"/>
                </a:lnTo>
                <a:lnTo>
                  <a:pt x="2360" y="2848"/>
                </a:lnTo>
                <a:lnTo>
                  <a:pt x="2321" y="2859"/>
                </a:lnTo>
                <a:lnTo>
                  <a:pt x="2321" y="3136"/>
                </a:lnTo>
                <a:lnTo>
                  <a:pt x="2319" y="3152"/>
                </a:lnTo>
                <a:lnTo>
                  <a:pt x="2313" y="3168"/>
                </a:lnTo>
                <a:lnTo>
                  <a:pt x="2304" y="3181"/>
                </a:lnTo>
                <a:lnTo>
                  <a:pt x="2292" y="3191"/>
                </a:lnTo>
                <a:lnTo>
                  <a:pt x="2278" y="3198"/>
                </a:lnTo>
                <a:lnTo>
                  <a:pt x="1305" y="3502"/>
                </a:lnTo>
                <a:lnTo>
                  <a:pt x="1287" y="3505"/>
                </a:lnTo>
                <a:lnTo>
                  <a:pt x="1286" y="3505"/>
                </a:lnTo>
                <a:lnTo>
                  <a:pt x="1269" y="3502"/>
                </a:lnTo>
                <a:lnTo>
                  <a:pt x="296" y="3198"/>
                </a:lnTo>
                <a:lnTo>
                  <a:pt x="282" y="3191"/>
                </a:lnTo>
                <a:lnTo>
                  <a:pt x="270" y="3181"/>
                </a:lnTo>
                <a:lnTo>
                  <a:pt x="261" y="3167"/>
                </a:lnTo>
                <a:lnTo>
                  <a:pt x="254" y="3152"/>
                </a:lnTo>
                <a:lnTo>
                  <a:pt x="252" y="3136"/>
                </a:lnTo>
                <a:lnTo>
                  <a:pt x="252" y="2859"/>
                </a:lnTo>
                <a:lnTo>
                  <a:pt x="214" y="2848"/>
                </a:lnTo>
                <a:lnTo>
                  <a:pt x="178" y="2833"/>
                </a:lnTo>
                <a:lnTo>
                  <a:pt x="144" y="2813"/>
                </a:lnTo>
                <a:lnTo>
                  <a:pt x="113" y="2789"/>
                </a:lnTo>
                <a:lnTo>
                  <a:pt x="85" y="2761"/>
                </a:lnTo>
                <a:lnTo>
                  <a:pt x="61" y="2729"/>
                </a:lnTo>
                <a:lnTo>
                  <a:pt x="40" y="2695"/>
                </a:lnTo>
                <a:lnTo>
                  <a:pt x="23" y="2657"/>
                </a:lnTo>
                <a:lnTo>
                  <a:pt x="11" y="2618"/>
                </a:lnTo>
                <a:lnTo>
                  <a:pt x="3" y="2576"/>
                </a:lnTo>
                <a:lnTo>
                  <a:pt x="0" y="2533"/>
                </a:lnTo>
                <a:lnTo>
                  <a:pt x="3" y="2490"/>
                </a:lnTo>
                <a:lnTo>
                  <a:pt x="11" y="2447"/>
                </a:lnTo>
                <a:lnTo>
                  <a:pt x="23" y="2408"/>
                </a:lnTo>
                <a:lnTo>
                  <a:pt x="40" y="2370"/>
                </a:lnTo>
                <a:lnTo>
                  <a:pt x="61" y="2336"/>
                </a:lnTo>
                <a:lnTo>
                  <a:pt x="85" y="2304"/>
                </a:lnTo>
                <a:lnTo>
                  <a:pt x="113" y="2277"/>
                </a:lnTo>
                <a:lnTo>
                  <a:pt x="144" y="2252"/>
                </a:lnTo>
                <a:lnTo>
                  <a:pt x="178" y="2233"/>
                </a:lnTo>
                <a:lnTo>
                  <a:pt x="214" y="2217"/>
                </a:lnTo>
                <a:lnTo>
                  <a:pt x="252" y="2206"/>
                </a:lnTo>
                <a:lnTo>
                  <a:pt x="252" y="1985"/>
                </a:lnTo>
                <a:lnTo>
                  <a:pt x="254" y="1971"/>
                </a:lnTo>
                <a:lnTo>
                  <a:pt x="258" y="1958"/>
                </a:lnTo>
                <a:lnTo>
                  <a:pt x="267" y="1945"/>
                </a:lnTo>
                <a:lnTo>
                  <a:pt x="277" y="1935"/>
                </a:lnTo>
                <a:lnTo>
                  <a:pt x="289" y="1927"/>
                </a:lnTo>
                <a:lnTo>
                  <a:pt x="302" y="1922"/>
                </a:lnTo>
                <a:lnTo>
                  <a:pt x="315" y="1921"/>
                </a:lnTo>
                <a:lnTo>
                  <a:pt x="329" y="1923"/>
                </a:lnTo>
                <a:lnTo>
                  <a:pt x="396" y="1943"/>
                </a:lnTo>
                <a:lnTo>
                  <a:pt x="431" y="1885"/>
                </a:lnTo>
                <a:lnTo>
                  <a:pt x="468" y="1833"/>
                </a:lnTo>
                <a:lnTo>
                  <a:pt x="507" y="1786"/>
                </a:lnTo>
                <a:lnTo>
                  <a:pt x="547" y="1742"/>
                </a:lnTo>
                <a:lnTo>
                  <a:pt x="589" y="1704"/>
                </a:lnTo>
                <a:lnTo>
                  <a:pt x="631" y="1670"/>
                </a:lnTo>
                <a:lnTo>
                  <a:pt x="673" y="1640"/>
                </a:lnTo>
                <a:lnTo>
                  <a:pt x="715" y="1613"/>
                </a:lnTo>
                <a:lnTo>
                  <a:pt x="756" y="1590"/>
                </a:lnTo>
                <a:lnTo>
                  <a:pt x="798" y="1569"/>
                </a:lnTo>
                <a:lnTo>
                  <a:pt x="837" y="1552"/>
                </a:lnTo>
                <a:lnTo>
                  <a:pt x="875" y="1538"/>
                </a:lnTo>
                <a:lnTo>
                  <a:pt x="911" y="1527"/>
                </a:lnTo>
                <a:lnTo>
                  <a:pt x="945" y="1517"/>
                </a:lnTo>
                <a:lnTo>
                  <a:pt x="976" y="1510"/>
                </a:lnTo>
                <a:lnTo>
                  <a:pt x="1004" y="1504"/>
                </a:lnTo>
                <a:lnTo>
                  <a:pt x="1004" y="1337"/>
                </a:lnTo>
                <a:lnTo>
                  <a:pt x="973" y="1306"/>
                </a:lnTo>
                <a:lnTo>
                  <a:pt x="943" y="1272"/>
                </a:lnTo>
                <a:lnTo>
                  <a:pt x="914" y="1233"/>
                </a:lnTo>
                <a:lnTo>
                  <a:pt x="887" y="1193"/>
                </a:lnTo>
                <a:lnTo>
                  <a:pt x="866" y="1158"/>
                </a:lnTo>
                <a:lnTo>
                  <a:pt x="847" y="1120"/>
                </a:lnTo>
                <a:lnTo>
                  <a:pt x="847" y="1120"/>
                </a:lnTo>
                <a:lnTo>
                  <a:pt x="823" y="1127"/>
                </a:lnTo>
                <a:lnTo>
                  <a:pt x="799" y="1129"/>
                </a:lnTo>
                <a:lnTo>
                  <a:pt x="773" y="1127"/>
                </a:lnTo>
                <a:lnTo>
                  <a:pt x="749" y="1121"/>
                </a:lnTo>
                <a:lnTo>
                  <a:pt x="726" y="1112"/>
                </a:lnTo>
                <a:lnTo>
                  <a:pt x="704" y="1099"/>
                </a:lnTo>
                <a:lnTo>
                  <a:pt x="684" y="1083"/>
                </a:lnTo>
                <a:lnTo>
                  <a:pt x="665" y="1064"/>
                </a:lnTo>
                <a:lnTo>
                  <a:pt x="650" y="1041"/>
                </a:lnTo>
                <a:lnTo>
                  <a:pt x="637" y="1017"/>
                </a:lnTo>
                <a:lnTo>
                  <a:pt x="629" y="989"/>
                </a:lnTo>
                <a:lnTo>
                  <a:pt x="622" y="955"/>
                </a:lnTo>
                <a:lnTo>
                  <a:pt x="620" y="925"/>
                </a:lnTo>
                <a:lnTo>
                  <a:pt x="620" y="897"/>
                </a:lnTo>
                <a:lnTo>
                  <a:pt x="624" y="873"/>
                </a:lnTo>
                <a:lnTo>
                  <a:pt x="630" y="850"/>
                </a:lnTo>
                <a:lnTo>
                  <a:pt x="639" y="830"/>
                </a:lnTo>
                <a:lnTo>
                  <a:pt x="649" y="813"/>
                </a:lnTo>
                <a:lnTo>
                  <a:pt x="660" y="798"/>
                </a:lnTo>
                <a:lnTo>
                  <a:pt x="671" y="786"/>
                </a:lnTo>
                <a:lnTo>
                  <a:pt x="683" y="775"/>
                </a:lnTo>
                <a:lnTo>
                  <a:pt x="695" y="766"/>
                </a:lnTo>
                <a:lnTo>
                  <a:pt x="707" y="759"/>
                </a:lnTo>
                <a:lnTo>
                  <a:pt x="717" y="753"/>
                </a:lnTo>
                <a:lnTo>
                  <a:pt x="726" y="749"/>
                </a:lnTo>
                <a:lnTo>
                  <a:pt x="733" y="747"/>
                </a:lnTo>
                <a:lnTo>
                  <a:pt x="738" y="745"/>
                </a:lnTo>
                <a:lnTo>
                  <a:pt x="740" y="745"/>
                </a:lnTo>
                <a:lnTo>
                  <a:pt x="734" y="670"/>
                </a:lnTo>
                <a:lnTo>
                  <a:pt x="731" y="593"/>
                </a:lnTo>
                <a:lnTo>
                  <a:pt x="733" y="529"/>
                </a:lnTo>
                <a:lnTo>
                  <a:pt x="738" y="471"/>
                </a:lnTo>
                <a:lnTo>
                  <a:pt x="745" y="415"/>
                </a:lnTo>
                <a:lnTo>
                  <a:pt x="756" y="365"/>
                </a:lnTo>
                <a:lnTo>
                  <a:pt x="769" y="319"/>
                </a:lnTo>
                <a:lnTo>
                  <a:pt x="786" y="277"/>
                </a:lnTo>
                <a:lnTo>
                  <a:pt x="803" y="238"/>
                </a:lnTo>
                <a:lnTo>
                  <a:pt x="823" y="204"/>
                </a:lnTo>
                <a:lnTo>
                  <a:pt x="845" y="172"/>
                </a:lnTo>
                <a:lnTo>
                  <a:pt x="869" y="144"/>
                </a:lnTo>
                <a:lnTo>
                  <a:pt x="894" y="120"/>
                </a:lnTo>
                <a:lnTo>
                  <a:pt x="920" y="98"/>
                </a:lnTo>
                <a:lnTo>
                  <a:pt x="948" y="79"/>
                </a:lnTo>
                <a:lnTo>
                  <a:pt x="977" y="62"/>
                </a:lnTo>
                <a:lnTo>
                  <a:pt x="1007" y="48"/>
                </a:lnTo>
                <a:lnTo>
                  <a:pt x="1037" y="37"/>
                </a:lnTo>
                <a:lnTo>
                  <a:pt x="1068" y="27"/>
                </a:lnTo>
                <a:lnTo>
                  <a:pt x="1100" y="18"/>
                </a:lnTo>
                <a:lnTo>
                  <a:pt x="1131" y="12"/>
                </a:lnTo>
                <a:lnTo>
                  <a:pt x="1163" y="8"/>
                </a:lnTo>
                <a:lnTo>
                  <a:pt x="1194" y="5"/>
                </a:lnTo>
                <a:lnTo>
                  <a:pt x="1226" y="2"/>
                </a:lnTo>
                <a:lnTo>
                  <a:pt x="1256" y="1"/>
                </a:lnTo>
                <a:lnTo>
                  <a:pt x="1286" y="0"/>
                </a:lnTo>
                <a:close/>
              </a:path>
            </a:pathLst>
          </a:custGeom>
          <a:solidFill>
            <a:schemeClr val="bg2">
              <a:lumMod val="9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nvGrpSpPr>
          <p:cNvPr id="77" name="Group 76"/>
          <p:cNvGrpSpPr/>
          <p:nvPr/>
        </p:nvGrpSpPr>
        <p:grpSpPr>
          <a:xfrm>
            <a:off x="3972173" y="5978762"/>
            <a:ext cx="331550" cy="426254"/>
            <a:chOff x="6572250" y="2433638"/>
            <a:chExt cx="349250" cy="434975"/>
          </a:xfrm>
          <a:solidFill>
            <a:schemeClr val="bg2">
              <a:lumMod val="90000"/>
            </a:schemeClr>
          </a:solidFill>
        </p:grpSpPr>
        <p:sp>
          <p:nvSpPr>
            <p:cNvPr id="78" name="Freeform 426"/>
            <p:cNvSpPr>
              <a:spLocks noEditPoints="1"/>
            </p:cNvSpPr>
            <p:nvPr/>
          </p:nvSpPr>
          <p:spPr bwMode="auto">
            <a:xfrm>
              <a:off x="6715125" y="2665413"/>
              <a:ext cx="206375" cy="203200"/>
            </a:xfrm>
            <a:custGeom>
              <a:avLst/>
              <a:gdLst/>
              <a:ahLst/>
              <a:cxnLst>
                <a:cxn ang="0">
                  <a:pos x="46" y="18"/>
                </a:cxn>
                <a:cxn ang="0">
                  <a:pos x="34" y="22"/>
                </a:cxn>
                <a:cxn ang="0">
                  <a:pos x="25" y="31"/>
                </a:cxn>
                <a:cxn ang="0">
                  <a:pos x="19" y="41"/>
                </a:cxn>
                <a:cxn ang="0">
                  <a:pos x="17" y="54"/>
                </a:cxn>
                <a:cxn ang="0">
                  <a:pos x="19" y="66"/>
                </a:cxn>
                <a:cxn ang="0">
                  <a:pos x="25" y="77"/>
                </a:cxn>
                <a:cxn ang="0">
                  <a:pos x="34" y="85"/>
                </a:cxn>
                <a:cxn ang="0">
                  <a:pos x="46" y="90"/>
                </a:cxn>
                <a:cxn ang="0">
                  <a:pos x="59" y="91"/>
                </a:cxn>
                <a:cxn ang="0">
                  <a:pos x="71" y="87"/>
                </a:cxn>
                <a:cxn ang="0">
                  <a:pos x="81" y="80"/>
                </a:cxn>
                <a:cxn ang="0">
                  <a:pos x="88" y="70"/>
                </a:cxn>
                <a:cxn ang="0">
                  <a:pos x="92" y="58"/>
                </a:cxn>
                <a:cxn ang="0">
                  <a:pos x="91" y="45"/>
                </a:cxn>
                <a:cxn ang="0">
                  <a:pos x="86" y="34"/>
                </a:cxn>
                <a:cxn ang="0">
                  <a:pos x="78" y="25"/>
                </a:cxn>
                <a:cxn ang="0">
                  <a:pos x="67" y="19"/>
                </a:cxn>
                <a:cxn ang="0">
                  <a:pos x="55" y="17"/>
                </a:cxn>
                <a:cxn ang="0">
                  <a:pos x="65" y="1"/>
                </a:cxn>
                <a:cxn ang="0">
                  <a:pos x="81" y="6"/>
                </a:cxn>
                <a:cxn ang="0">
                  <a:pos x="93" y="16"/>
                </a:cxn>
                <a:cxn ang="0">
                  <a:pos x="102" y="28"/>
                </a:cxn>
                <a:cxn ang="0">
                  <a:pos x="108" y="43"/>
                </a:cxn>
                <a:cxn ang="0">
                  <a:pos x="109" y="59"/>
                </a:cxn>
                <a:cxn ang="0">
                  <a:pos x="105" y="74"/>
                </a:cxn>
                <a:cxn ang="0">
                  <a:pos x="126" y="108"/>
                </a:cxn>
                <a:cxn ang="0">
                  <a:pos x="129" y="113"/>
                </a:cxn>
                <a:cxn ang="0">
                  <a:pos x="129" y="119"/>
                </a:cxn>
                <a:cxn ang="0">
                  <a:pos x="126" y="125"/>
                </a:cxn>
                <a:cxn ang="0">
                  <a:pos x="120" y="128"/>
                </a:cxn>
                <a:cxn ang="0">
                  <a:pos x="113" y="127"/>
                </a:cxn>
                <a:cxn ang="0">
                  <a:pos x="84" y="99"/>
                </a:cxn>
                <a:cxn ang="0">
                  <a:pos x="70" y="105"/>
                </a:cxn>
                <a:cxn ang="0">
                  <a:pos x="55" y="108"/>
                </a:cxn>
                <a:cxn ang="0">
                  <a:pos x="38" y="105"/>
                </a:cxn>
                <a:cxn ang="0">
                  <a:pos x="24" y="98"/>
                </a:cxn>
                <a:cxn ang="0">
                  <a:pos x="12" y="88"/>
                </a:cxn>
                <a:cxn ang="0">
                  <a:pos x="4" y="75"/>
                </a:cxn>
                <a:cxn ang="0">
                  <a:pos x="0" y="59"/>
                </a:cxn>
                <a:cxn ang="0">
                  <a:pos x="1" y="43"/>
                </a:cxn>
                <a:cxn ang="0">
                  <a:pos x="7" y="28"/>
                </a:cxn>
                <a:cxn ang="0">
                  <a:pos x="16" y="16"/>
                </a:cxn>
                <a:cxn ang="0">
                  <a:pos x="29" y="6"/>
                </a:cxn>
                <a:cxn ang="0">
                  <a:pos x="44" y="1"/>
                </a:cxn>
              </a:cxnLst>
              <a:rect l="0" t="0" r="r" b="b"/>
              <a:pathLst>
                <a:path w="130" h="128">
                  <a:moveTo>
                    <a:pt x="55" y="17"/>
                  </a:moveTo>
                  <a:lnTo>
                    <a:pt x="50" y="17"/>
                  </a:lnTo>
                  <a:lnTo>
                    <a:pt x="46" y="18"/>
                  </a:lnTo>
                  <a:lnTo>
                    <a:pt x="42" y="19"/>
                  </a:lnTo>
                  <a:lnTo>
                    <a:pt x="38" y="20"/>
                  </a:lnTo>
                  <a:lnTo>
                    <a:pt x="34" y="22"/>
                  </a:lnTo>
                  <a:lnTo>
                    <a:pt x="31" y="25"/>
                  </a:lnTo>
                  <a:lnTo>
                    <a:pt x="28" y="28"/>
                  </a:lnTo>
                  <a:lnTo>
                    <a:pt x="25" y="31"/>
                  </a:lnTo>
                  <a:lnTo>
                    <a:pt x="23" y="34"/>
                  </a:lnTo>
                  <a:lnTo>
                    <a:pt x="21" y="37"/>
                  </a:lnTo>
                  <a:lnTo>
                    <a:pt x="19" y="41"/>
                  </a:lnTo>
                  <a:lnTo>
                    <a:pt x="18" y="45"/>
                  </a:lnTo>
                  <a:lnTo>
                    <a:pt x="17" y="49"/>
                  </a:lnTo>
                  <a:lnTo>
                    <a:pt x="17" y="54"/>
                  </a:lnTo>
                  <a:lnTo>
                    <a:pt x="17" y="58"/>
                  </a:lnTo>
                  <a:lnTo>
                    <a:pt x="18" y="62"/>
                  </a:lnTo>
                  <a:lnTo>
                    <a:pt x="19" y="66"/>
                  </a:lnTo>
                  <a:lnTo>
                    <a:pt x="21" y="70"/>
                  </a:lnTo>
                  <a:lnTo>
                    <a:pt x="23" y="74"/>
                  </a:lnTo>
                  <a:lnTo>
                    <a:pt x="25" y="77"/>
                  </a:lnTo>
                  <a:lnTo>
                    <a:pt x="28" y="80"/>
                  </a:lnTo>
                  <a:lnTo>
                    <a:pt x="31" y="83"/>
                  </a:lnTo>
                  <a:lnTo>
                    <a:pt x="34" y="85"/>
                  </a:lnTo>
                  <a:lnTo>
                    <a:pt x="38" y="87"/>
                  </a:lnTo>
                  <a:lnTo>
                    <a:pt x="42" y="89"/>
                  </a:lnTo>
                  <a:lnTo>
                    <a:pt x="46" y="90"/>
                  </a:lnTo>
                  <a:lnTo>
                    <a:pt x="50" y="91"/>
                  </a:lnTo>
                  <a:lnTo>
                    <a:pt x="55" y="91"/>
                  </a:lnTo>
                  <a:lnTo>
                    <a:pt x="59" y="91"/>
                  </a:lnTo>
                  <a:lnTo>
                    <a:pt x="63" y="90"/>
                  </a:lnTo>
                  <a:lnTo>
                    <a:pt x="67" y="89"/>
                  </a:lnTo>
                  <a:lnTo>
                    <a:pt x="71" y="87"/>
                  </a:lnTo>
                  <a:lnTo>
                    <a:pt x="75" y="85"/>
                  </a:lnTo>
                  <a:lnTo>
                    <a:pt x="78" y="83"/>
                  </a:lnTo>
                  <a:lnTo>
                    <a:pt x="81" y="80"/>
                  </a:lnTo>
                  <a:lnTo>
                    <a:pt x="84" y="77"/>
                  </a:lnTo>
                  <a:lnTo>
                    <a:pt x="86" y="74"/>
                  </a:lnTo>
                  <a:lnTo>
                    <a:pt x="88" y="70"/>
                  </a:lnTo>
                  <a:lnTo>
                    <a:pt x="90" y="66"/>
                  </a:lnTo>
                  <a:lnTo>
                    <a:pt x="91" y="62"/>
                  </a:lnTo>
                  <a:lnTo>
                    <a:pt x="92" y="58"/>
                  </a:lnTo>
                  <a:lnTo>
                    <a:pt x="92" y="54"/>
                  </a:lnTo>
                  <a:lnTo>
                    <a:pt x="92" y="49"/>
                  </a:lnTo>
                  <a:lnTo>
                    <a:pt x="91" y="45"/>
                  </a:lnTo>
                  <a:lnTo>
                    <a:pt x="90" y="41"/>
                  </a:lnTo>
                  <a:lnTo>
                    <a:pt x="88" y="37"/>
                  </a:lnTo>
                  <a:lnTo>
                    <a:pt x="86" y="34"/>
                  </a:lnTo>
                  <a:lnTo>
                    <a:pt x="84" y="31"/>
                  </a:lnTo>
                  <a:lnTo>
                    <a:pt x="81" y="28"/>
                  </a:lnTo>
                  <a:lnTo>
                    <a:pt x="78" y="25"/>
                  </a:lnTo>
                  <a:lnTo>
                    <a:pt x="75" y="22"/>
                  </a:lnTo>
                  <a:lnTo>
                    <a:pt x="71" y="20"/>
                  </a:lnTo>
                  <a:lnTo>
                    <a:pt x="67" y="19"/>
                  </a:lnTo>
                  <a:lnTo>
                    <a:pt x="63" y="18"/>
                  </a:lnTo>
                  <a:lnTo>
                    <a:pt x="59" y="17"/>
                  </a:lnTo>
                  <a:lnTo>
                    <a:pt x="55" y="17"/>
                  </a:lnTo>
                  <a:close/>
                  <a:moveTo>
                    <a:pt x="55" y="0"/>
                  </a:moveTo>
                  <a:lnTo>
                    <a:pt x="60" y="0"/>
                  </a:lnTo>
                  <a:lnTo>
                    <a:pt x="65" y="1"/>
                  </a:lnTo>
                  <a:lnTo>
                    <a:pt x="71" y="2"/>
                  </a:lnTo>
                  <a:lnTo>
                    <a:pt x="76" y="4"/>
                  </a:lnTo>
                  <a:lnTo>
                    <a:pt x="81" y="6"/>
                  </a:lnTo>
                  <a:lnTo>
                    <a:pt x="85" y="9"/>
                  </a:lnTo>
                  <a:lnTo>
                    <a:pt x="89" y="12"/>
                  </a:lnTo>
                  <a:lnTo>
                    <a:pt x="93" y="16"/>
                  </a:lnTo>
                  <a:lnTo>
                    <a:pt x="97" y="20"/>
                  </a:lnTo>
                  <a:lnTo>
                    <a:pt x="100" y="24"/>
                  </a:lnTo>
                  <a:lnTo>
                    <a:pt x="102" y="28"/>
                  </a:lnTo>
                  <a:lnTo>
                    <a:pt x="105" y="33"/>
                  </a:lnTo>
                  <a:lnTo>
                    <a:pt x="107" y="38"/>
                  </a:lnTo>
                  <a:lnTo>
                    <a:pt x="108" y="43"/>
                  </a:lnTo>
                  <a:lnTo>
                    <a:pt x="109" y="48"/>
                  </a:lnTo>
                  <a:lnTo>
                    <a:pt x="109" y="54"/>
                  </a:lnTo>
                  <a:lnTo>
                    <a:pt x="109" y="59"/>
                  </a:lnTo>
                  <a:lnTo>
                    <a:pt x="108" y="64"/>
                  </a:lnTo>
                  <a:lnTo>
                    <a:pt x="107" y="69"/>
                  </a:lnTo>
                  <a:lnTo>
                    <a:pt x="105" y="74"/>
                  </a:lnTo>
                  <a:lnTo>
                    <a:pt x="103" y="78"/>
                  </a:lnTo>
                  <a:lnTo>
                    <a:pt x="101" y="83"/>
                  </a:lnTo>
                  <a:lnTo>
                    <a:pt x="126" y="108"/>
                  </a:lnTo>
                  <a:lnTo>
                    <a:pt x="128" y="110"/>
                  </a:lnTo>
                  <a:lnTo>
                    <a:pt x="129" y="111"/>
                  </a:lnTo>
                  <a:lnTo>
                    <a:pt x="129" y="113"/>
                  </a:lnTo>
                  <a:lnTo>
                    <a:pt x="130" y="115"/>
                  </a:lnTo>
                  <a:lnTo>
                    <a:pt x="130" y="117"/>
                  </a:lnTo>
                  <a:lnTo>
                    <a:pt x="129" y="119"/>
                  </a:lnTo>
                  <a:lnTo>
                    <a:pt x="129" y="121"/>
                  </a:lnTo>
                  <a:lnTo>
                    <a:pt x="128" y="123"/>
                  </a:lnTo>
                  <a:lnTo>
                    <a:pt x="126" y="125"/>
                  </a:lnTo>
                  <a:lnTo>
                    <a:pt x="124" y="126"/>
                  </a:lnTo>
                  <a:lnTo>
                    <a:pt x="122" y="127"/>
                  </a:lnTo>
                  <a:lnTo>
                    <a:pt x="120" y="128"/>
                  </a:lnTo>
                  <a:lnTo>
                    <a:pt x="118" y="128"/>
                  </a:lnTo>
                  <a:lnTo>
                    <a:pt x="115" y="128"/>
                  </a:lnTo>
                  <a:lnTo>
                    <a:pt x="113" y="127"/>
                  </a:lnTo>
                  <a:lnTo>
                    <a:pt x="111" y="126"/>
                  </a:lnTo>
                  <a:lnTo>
                    <a:pt x="109" y="125"/>
                  </a:lnTo>
                  <a:lnTo>
                    <a:pt x="84" y="99"/>
                  </a:lnTo>
                  <a:lnTo>
                    <a:pt x="79" y="102"/>
                  </a:lnTo>
                  <a:lnTo>
                    <a:pt x="75" y="104"/>
                  </a:lnTo>
                  <a:lnTo>
                    <a:pt x="70" y="105"/>
                  </a:lnTo>
                  <a:lnTo>
                    <a:pt x="65" y="107"/>
                  </a:lnTo>
                  <a:lnTo>
                    <a:pt x="60" y="107"/>
                  </a:lnTo>
                  <a:lnTo>
                    <a:pt x="55" y="108"/>
                  </a:lnTo>
                  <a:lnTo>
                    <a:pt x="49" y="107"/>
                  </a:lnTo>
                  <a:lnTo>
                    <a:pt x="44" y="107"/>
                  </a:lnTo>
                  <a:lnTo>
                    <a:pt x="38" y="105"/>
                  </a:lnTo>
                  <a:lnTo>
                    <a:pt x="33" y="103"/>
                  </a:lnTo>
                  <a:lnTo>
                    <a:pt x="29" y="101"/>
                  </a:lnTo>
                  <a:lnTo>
                    <a:pt x="24" y="98"/>
                  </a:lnTo>
                  <a:lnTo>
                    <a:pt x="20" y="95"/>
                  </a:lnTo>
                  <a:lnTo>
                    <a:pt x="16" y="92"/>
                  </a:lnTo>
                  <a:lnTo>
                    <a:pt x="12" y="88"/>
                  </a:lnTo>
                  <a:lnTo>
                    <a:pt x="9" y="84"/>
                  </a:lnTo>
                  <a:lnTo>
                    <a:pt x="7" y="80"/>
                  </a:lnTo>
                  <a:lnTo>
                    <a:pt x="4" y="75"/>
                  </a:lnTo>
                  <a:lnTo>
                    <a:pt x="2" y="70"/>
                  </a:lnTo>
                  <a:lnTo>
                    <a:pt x="1" y="65"/>
                  </a:lnTo>
                  <a:lnTo>
                    <a:pt x="0" y="59"/>
                  </a:lnTo>
                  <a:lnTo>
                    <a:pt x="0" y="54"/>
                  </a:lnTo>
                  <a:lnTo>
                    <a:pt x="0" y="48"/>
                  </a:lnTo>
                  <a:lnTo>
                    <a:pt x="1" y="43"/>
                  </a:lnTo>
                  <a:lnTo>
                    <a:pt x="2" y="38"/>
                  </a:lnTo>
                  <a:lnTo>
                    <a:pt x="4" y="33"/>
                  </a:lnTo>
                  <a:lnTo>
                    <a:pt x="7" y="28"/>
                  </a:lnTo>
                  <a:lnTo>
                    <a:pt x="9" y="24"/>
                  </a:lnTo>
                  <a:lnTo>
                    <a:pt x="12" y="20"/>
                  </a:lnTo>
                  <a:lnTo>
                    <a:pt x="16" y="16"/>
                  </a:lnTo>
                  <a:lnTo>
                    <a:pt x="20" y="12"/>
                  </a:lnTo>
                  <a:lnTo>
                    <a:pt x="24" y="9"/>
                  </a:lnTo>
                  <a:lnTo>
                    <a:pt x="29" y="6"/>
                  </a:lnTo>
                  <a:lnTo>
                    <a:pt x="33" y="4"/>
                  </a:lnTo>
                  <a:lnTo>
                    <a:pt x="38" y="2"/>
                  </a:lnTo>
                  <a:lnTo>
                    <a:pt x="44" y="1"/>
                  </a:lnTo>
                  <a:lnTo>
                    <a:pt x="49" y="0"/>
                  </a:lnTo>
                  <a:lnTo>
                    <a:pt x="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9" name="Freeform 427"/>
            <p:cNvSpPr>
              <a:spLocks/>
            </p:cNvSpPr>
            <p:nvPr/>
          </p:nvSpPr>
          <p:spPr bwMode="auto">
            <a:xfrm>
              <a:off x="6621463" y="2681288"/>
              <a:ext cx="109538" cy="17463"/>
            </a:xfrm>
            <a:custGeom>
              <a:avLst/>
              <a:gdLst/>
              <a:ahLst/>
              <a:cxnLst>
                <a:cxn ang="0">
                  <a:pos x="4" y="0"/>
                </a:cxn>
                <a:cxn ang="0">
                  <a:pos x="69" y="0"/>
                </a:cxn>
                <a:cxn ang="0">
                  <a:pos x="66" y="3"/>
                </a:cxn>
                <a:cxn ang="0">
                  <a:pos x="63" y="7"/>
                </a:cxn>
                <a:cxn ang="0">
                  <a:pos x="60" y="11"/>
                </a:cxn>
                <a:cxn ang="0">
                  <a:pos x="4" y="11"/>
                </a:cxn>
                <a:cxn ang="0">
                  <a:pos x="3" y="11"/>
                </a:cxn>
                <a:cxn ang="0">
                  <a:pos x="2" y="11"/>
                </a:cxn>
                <a:cxn ang="0">
                  <a:pos x="1" y="10"/>
                </a:cxn>
                <a:cxn ang="0">
                  <a:pos x="1" y="9"/>
                </a:cxn>
                <a:cxn ang="0">
                  <a:pos x="0" y="7"/>
                </a:cxn>
                <a:cxn ang="0">
                  <a:pos x="0" y="3"/>
                </a:cxn>
                <a:cxn ang="0">
                  <a:pos x="1" y="2"/>
                </a:cxn>
                <a:cxn ang="0">
                  <a:pos x="1" y="1"/>
                </a:cxn>
                <a:cxn ang="0">
                  <a:pos x="2" y="0"/>
                </a:cxn>
                <a:cxn ang="0">
                  <a:pos x="3" y="0"/>
                </a:cxn>
                <a:cxn ang="0">
                  <a:pos x="4" y="0"/>
                </a:cxn>
              </a:cxnLst>
              <a:rect l="0" t="0" r="r" b="b"/>
              <a:pathLst>
                <a:path w="69" h="11">
                  <a:moveTo>
                    <a:pt x="4" y="0"/>
                  </a:moveTo>
                  <a:lnTo>
                    <a:pt x="69" y="0"/>
                  </a:lnTo>
                  <a:lnTo>
                    <a:pt x="66" y="3"/>
                  </a:lnTo>
                  <a:lnTo>
                    <a:pt x="63" y="7"/>
                  </a:lnTo>
                  <a:lnTo>
                    <a:pt x="60" y="11"/>
                  </a:lnTo>
                  <a:lnTo>
                    <a:pt x="4" y="11"/>
                  </a:lnTo>
                  <a:lnTo>
                    <a:pt x="3" y="11"/>
                  </a:lnTo>
                  <a:lnTo>
                    <a:pt x="2" y="11"/>
                  </a:lnTo>
                  <a:lnTo>
                    <a:pt x="1" y="10"/>
                  </a:lnTo>
                  <a:lnTo>
                    <a:pt x="1" y="9"/>
                  </a:lnTo>
                  <a:lnTo>
                    <a:pt x="0" y="7"/>
                  </a:lnTo>
                  <a:lnTo>
                    <a:pt x="0" y="3"/>
                  </a:lnTo>
                  <a:lnTo>
                    <a:pt x="1" y="2"/>
                  </a:lnTo>
                  <a:lnTo>
                    <a:pt x="1" y="1"/>
                  </a:lnTo>
                  <a:lnTo>
                    <a:pt x="2" y="0"/>
                  </a:lnTo>
                  <a:lnTo>
                    <a:pt x="3"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0" name="Freeform 428"/>
            <p:cNvSpPr>
              <a:spLocks noEditPoints="1"/>
            </p:cNvSpPr>
            <p:nvPr/>
          </p:nvSpPr>
          <p:spPr bwMode="auto">
            <a:xfrm>
              <a:off x="6653213" y="2433638"/>
              <a:ext cx="119063" cy="68263"/>
            </a:xfrm>
            <a:custGeom>
              <a:avLst/>
              <a:gdLst/>
              <a:ahLst/>
              <a:cxnLst>
                <a:cxn ang="0">
                  <a:pos x="36" y="8"/>
                </a:cxn>
                <a:cxn ang="0">
                  <a:pos x="33" y="10"/>
                </a:cxn>
                <a:cxn ang="0">
                  <a:pos x="32" y="12"/>
                </a:cxn>
                <a:cxn ang="0">
                  <a:pos x="32" y="15"/>
                </a:cxn>
                <a:cxn ang="0">
                  <a:pos x="33" y="18"/>
                </a:cxn>
                <a:cxn ang="0">
                  <a:pos x="36" y="20"/>
                </a:cxn>
                <a:cxn ang="0">
                  <a:pos x="39" y="20"/>
                </a:cxn>
                <a:cxn ang="0">
                  <a:pos x="42" y="18"/>
                </a:cxn>
                <a:cxn ang="0">
                  <a:pos x="43" y="15"/>
                </a:cxn>
                <a:cxn ang="0">
                  <a:pos x="43" y="12"/>
                </a:cxn>
                <a:cxn ang="0">
                  <a:pos x="42" y="10"/>
                </a:cxn>
                <a:cxn ang="0">
                  <a:pos x="39" y="8"/>
                </a:cxn>
                <a:cxn ang="0">
                  <a:pos x="37" y="0"/>
                </a:cxn>
                <a:cxn ang="0">
                  <a:pos x="40" y="1"/>
                </a:cxn>
                <a:cxn ang="0">
                  <a:pos x="45" y="3"/>
                </a:cxn>
                <a:cxn ang="0">
                  <a:pos x="49" y="6"/>
                </a:cxn>
                <a:cxn ang="0">
                  <a:pos x="51" y="11"/>
                </a:cxn>
                <a:cxn ang="0">
                  <a:pos x="51" y="14"/>
                </a:cxn>
                <a:cxn ang="0">
                  <a:pos x="52" y="17"/>
                </a:cxn>
                <a:cxn ang="0">
                  <a:pos x="54" y="19"/>
                </a:cxn>
                <a:cxn ang="0">
                  <a:pos x="57" y="20"/>
                </a:cxn>
                <a:cxn ang="0">
                  <a:pos x="65" y="20"/>
                </a:cxn>
                <a:cxn ang="0">
                  <a:pos x="70" y="22"/>
                </a:cxn>
                <a:cxn ang="0">
                  <a:pos x="73" y="25"/>
                </a:cxn>
                <a:cxn ang="0">
                  <a:pos x="74" y="29"/>
                </a:cxn>
                <a:cxn ang="0">
                  <a:pos x="75" y="31"/>
                </a:cxn>
                <a:cxn ang="0">
                  <a:pos x="74" y="36"/>
                </a:cxn>
                <a:cxn ang="0">
                  <a:pos x="71" y="40"/>
                </a:cxn>
                <a:cxn ang="0">
                  <a:pos x="68" y="42"/>
                </a:cxn>
                <a:cxn ang="0">
                  <a:pos x="63" y="43"/>
                </a:cxn>
                <a:cxn ang="0">
                  <a:pos x="9" y="43"/>
                </a:cxn>
                <a:cxn ang="0">
                  <a:pos x="5" y="41"/>
                </a:cxn>
                <a:cxn ang="0">
                  <a:pos x="2" y="38"/>
                </a:cxn>
                <a:cxn ang="0">
                  <a:pos x="0" y="34"/>
                </a:cxn>
                <a:cxn ang="0">
                  <a:pos x="0" y="31"/>
                </a:cxn>
                <a:cxn ang="0">
                  <a:pos x="1" y="27"/>
                </a:cxn>
                <a:cxn ang="0">
                  <a:pos x="4" y="23"/>
                </a:cxn>
                <a:cxn ang="0">
                  <a:pos x="7" y="21"/>
                </a:cxn>
                <a:cxn ang="0">
                  <a:pos x="12" y="20"/>
                </a:cxn>
                <a:cxn ang="0">
                  <a:pos x="19" y="20"/>
                </a:cxn>
                <a:cxn ang="0">
                  <a:pos x="22" y="18"/>
                </a:cxn>
                <a:cxn ang="0">
                  <a:pos x="23" y="15"/>
                </a:cxn>
                <a:cxn ang="0">
                  <a:pos x="24" y="14"/>
                </a:cxn>
                <a:cxn ang="0">
                  <a:pos x="25" y="9"/>
                </a:cxn>
                <a:cxn ang="0">
                  <a:pos x="28" y="4"/>
                </a:cxn>
                <a:cxn ang="0">
                  <a:pos x="32" y="1"/>
                </a:cxn>
                <a:cxn ang="0">
                  <a:pos x="37" y="0"/>
                </a:cxn>
              </a:cxnLst>
              <a:rect l="0" t="0" r="r" b="b"/>
              <a:pathLst>
                <a:path w="75" h="43">
                  <a:moveTo>
                    <a:pt x="37" y="8"/>
                  </a:moveTo>
                  <a:lnTo>
                    <a:pt x="36" y="8"/>
                  </a:lnTo>
                  <a:lnTo>
                    <a:pt x="34" y="9"/>
                  </a:lnTo>
                  <a:lnTo>
                    <a:pt x="33" y="10"/>
                  </a:lnTo>
                  <a:lnTo>
                    <a:pt x="32" y="11"/>
                  </a:lnTo>
                  <a:lnTo>
                    <a:pt x="32" y="12"/>
                  </a:lnTo>
                  <a:lnTo>
                    <a:pt x="31" y="14"/>
                  </a:lnTo>
                  <a:lnTo>
                    <a:pt x="32" y="15"/>
                  </a:lnTo>
                  <a:lnTo>
                    <a:pt x="32" y="17"/>
                  </a:lnTo>
                  <a:lnTo>
                    <a:pt x="33" y="18"/>
                  </a:lnTo>
                  <a:lnTo>
                    <a:pt x="34" y="19"/>
                  </a:lnTo>
                  <a:lnTo>
                    <a:pt x="36" y="20"/>
                  </a:lnTo>
                  <a:lnTo>
                    <a:pt x="37" y="20"/>
                  </a:lnTo>
                  <a:lnTo>
                    <a:pt x="39" y="20"/>
                  </a:lnTo>
                  <a:lnTo>
                    <a:pt x="40" y="19"/>
                  </a:lnTo>
                  <a:lnTo>
                    <a:pt x="42" y="18"/>
                  </a:lnTo>
                  <a:lnTo>
                    <a:pt x="42" y="17"/>
                  </a:lnTo>
                  <a:lnTo>
                    <a:pt x="43" y="15"/>
                  </a:lnTo>
                  <a:lnTo>
                    <a:pt x="43" y="14"/>
                  </a:lnTo>
                  <a:lnTo>
                    <a:pt x="43" y="12"/>
                  </a:lnTo>
                  <a:lnTo>
                    <a:pt x="42" y="11"/>
                  </a:lnTo>
                  <a:lnTo>
                    <a:pt x="42" y="10"/>
                  </a:lnTo>
                  <a:lnTo>
                    <a:pt x="40" y="9"/>
                  </a:lnTo>
                  <a:lnTo>
                    <a:pt x="39" y="8"/>
                  </a:lnTo>
                  <a:lnTo>
                    <a:pt x="37" y="8"/>
                  </a:lnTo>
                  <a:close/>
                  <a:moveTo>
                    <a:pt x="37" y="0"/>
                  </a:moveTo>
                  <a:lnTo>
                    <a:pt x="38" y="0"/>
                  </a:lnTo>
                  <a:lnTo>
                    <a:pt x="40" y="1"/>
                  </a:lnTo>
                  <a:lnTo>
                    <a:pt x="43" y="1"/>
                  </a:lnTo>
                  <a:lnTo>
                    <a:pt x="45" y="3"/>
                  </a:lnTo>
                  <a:lnTo>
                    <a:pt x="47" y="4"/>
                  </a:lnTo>
                  <a:lnTo>
                    <a:pt x="49" y="6"/>
                  </a:lnTo>
                  <a:lnTo>
                    <a:pt x="50" y="9"/>
                  </a:lnTo>
                  <a:lnTo>
                    <a:pt x="51" y="11"/>
                  </a:lnTo>
                  <a:lnTo>
                    <a:pt x="51" y="14"/>
                  </a:lnTo>
                  <a:lnTo>
                    <a:pt x="51" y="14"/>
                  </a:lnTo>
                  <a:lnTo>
                    <a:pt x="51" y="15"/>
                  </a:lnTo>
                  <a:lnTo>
                    <a:pt x="52" y="17"/>
                  </a:lnTo>
                  <a:lnTo>
                    <a:pt x="53" y="18"/>
                  </a:lnTo>
                  <a:lnTo>
                    <a:pt x="54" y="19"/>
                  </a:lnTo>
                  <a:lnTo>
                    <a:pt x="55" y="20"/>
                  </a:lnTo>
                  <a:lnTo>
                    <a:pt x="57" y="20"/>
                  </a:lnTo>
                  <a:lnTo>
                    <a:pt x="63" y="20"/>
                  </a:lnTo>
                  <a:lnTo>
                    <a:pt x="65" y="20"/>
                  </a:lnTo>
                  <a:lnTo>
                    <a:pt x="68" y="21"/>
                  </a:lnTo>
                  <a:lnTo>
                    <a:pt x="70" y="22"/>
                  </a:lnTo>
                  <a:lnTo>
                    <a:pt x="71" y="23"/>
                  </a:lnTo>
                  <a:lnTo>
                    <a:pt x="73" y="25"/>
                  </a:lnTo>
                  <a:lnTo>
                    <a:pt x="74" y="27"/>
                  </a:lnTo>
                  <a:lnTo>
                    <a:pt x="74" y="29"/>
                  </a:lnTo>
                  <a:lnTo>
                    <a:pt x="75" y="31"/>
                  </a:lnTo>
                  <a:lnTo>
                    <a:pt x="75" y="31"/>
                  </a:lnTo>
                  <a:lnTo>
                    <a:pt x="74" y="34"/>
                  </a:lnTo>
                  <a:lnTo>
                    <a:pt x="74" y="36"/>
                  </a:lnTo>
                  <a:lnTo>
                    <a:pt x="73" y="38"/>
                  </a:lnTo>
                  <a:lnTo>
                    <a:pt x="71" y="40"/>
                  </a:lnTo>
                  <a:lnTo>
                    <a:pt x="70" y="41"/>
                  </a:lnTo>
                  <a:lnTo>
                    <a:pt x="68" y="42"/>
                  </a:lnTo>
                  <a:lnTo>
                    <a:pt x="65" y="43"/>
                  </a:lnTo>
                  <a:lnTo>
                    <a:pt x="63" y="43"/>
                  </a:lnTo>
                  <a:lnTo>
                    <a:pt x="12" y="43"/>
                  </a:lnTo>
                  <a:lnTo>
                    <a:pt x="9" y="43"/>
                  </a:lnTo>
                  <a:lnTo>
                    <a:pt x="7" y="42"/>
                  </a:lnTo>
                  <a:lnTo>
                    <a:pt x="5" y="41"/>
                  </a:lnTo>
                  <a:lnTo>
                    <a:pt x="4" y="40"/>
                  </a:lnTo>
                  <a:lnTo>
                    <a:pt x="2" y="38"/>
                  </a:lnTo>
                  <a:lnTo>
                    <a:pt x="1" y="36"/>
                  </a:lnTo>
                  <a:lnTo>
                    <a:pt x="0" y="34"/>
                  </a:lnTo>
                  <a:lnTo>
                    <a:pt x="0" y="31"/>
                  </a:lnTo>
                  <a:lnTo>
                    <a:pt x="0" y="31"/>
                  </a:lnTo>
                  <a:lnTo>
                    <a:pt x="0" y="29"/>
                  </a:lnTo>
                  <a:lnTo>
                    <a:pt x="1" y="27"/>
                  </a:lnTo>
                  <a:lnTo>
                    <a:pt x="2" y="25"/>
                  </a:lnTo>
                  <a:lnTo>
                    <a:pt x="4" y="23"/>
                  </a:lnTo>
                  <a:lnTo>
                    <a:pt x="5" y="22"/>
                  </a:lnTo>
                  <a:lnTo>
                    <a:pt x="7" y="21"/>
                  </a:lnTo>
                  <a:lnTo>
                    <a:pt x="9" y="20"/>
                  </a:lnTo>
                  <a:lnTo>
                    <a:pt x="12" y="20"/>
                  </a:lnTo>
                  <a:lnTo>
                    <a:pt x="18" y="20"/>
                  </a:lnTo>
                  <a:lnTo>
                    <a:pt x="19" y="20"/>
                  </a:lnTo>
                  <a:lnTo>
                    <a:pt x="21" y="19"/>
                  </a:lnTo>
                  <a:lnTo>
                    <a:pt x="22" y="18"/>
                  </a:lnTo>
                  <a:lnTo>
                    <a:pt x="23" y="17"/>
                  </a:lnTo>
                  <a:lnTo>
                    <a:pt x="23" y="15"/>
                  </a:lnTo>
                  <a:lnTo>
                    <a:pt x="24" y="14"/>
                  </a:lnTo>
                  <a:lnTo>
                    <a:pt x="24" y="14"/>
                  </a:lnTo>
                  <a:lnTo>
                    <a:pt x="24" y="11"/>
                  </a:lnTo>
                  <a:lnTo>
                    <a:pt x="25" y="9"/>
                  </a:lnTo>
                  <a:lnTo>
                    <a:pt x="26" y="6"/>
                  </a:lnTo>
                  <a:lnTo>
                    <a:pt x="28" y="4"/>
                  </a:lnTo>
                  <a:lnTo>
                    <a:pt x="30" y="3"/>
                  </a:lnTo>
                  <a:lnTo>
                    <a:pt x="32" y="1"/>
                  </a:lnTo>
                  <a:lnTo>
                    <a:pt x="34"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1" name="Freeform 429"/>
            <p:cNvSpPr>
              <a:spLocks/>
            </p:cNvSpPr>
            <p:nvPr/>
          </p:nvSpPr>
          <p:spPr bwMode="auto">
            <a:xfrm>
              <a:off x="6621463" y="2736850"/>
              <a:ext cx="80963" cy="17463"/>
            </a:xfrm>
            <a:custGeom>
              <a:avLst/>
              <a:gdLst/>
              <a:ahLst/>
              <a:cxnLst>
                <a:cxn ang="0">
                  <a:pos x="4" y="0"/>
                </a:cxn>
                <a:cxn ang="0">
                  <a:pos x="51" y="0"/>
                </a:cxn>
                <a:cxn ang="0">
                  <a:pos x="51" y="4"/>
                </a:cxn>
                <a:cxn ang="0">
                  <a:pos x="50" y="9"/>
                </a:cxn>
                <a:cxn ang="0">
                  <a:pos x="50" y="10"/>
                </a:cxn>
                <a:cxn ang="0">
                  <a:pos x="51" y="11"/>
                </a:cxn>
                <a:cxn ang="0">
                  <a:pos x="4" y="11"/>
                </a:cxn>
                <a:cxn ang="0">
                  <a:pos x="3" y="11"/>
                </a:cxn>
                <a:cxn ang="0">
                  <a:pos x="2" y="10"/>
                </a:cxn>
                <a:cxn ang="0">
                  <a:pos x="1" y="10"/>
                </a:cxn>
                <a:cxn ang="0">
                  <a:pos x="1" y="9"/>
                </a:cxn>
                <a:cxn ang="0">
                  <a:pos x="0" y="7"/>
                </a:cxn>
                <a:cxn ang="0">
                  <a:pos x="0" y="4"/>
                </a:cxn>
                <a:cxn ang="0">
                  <a:pos x="1" y="2"/>
                </a:cxn>
                <a:cxn ang="0">
                  <a:pos x="1" y="1"/>
                </a:cxn>
                <a:cxn ang="0">
                  <a:pos x="2" y="0"/>
                </a:cxn>
                <a:cxn ang="0">
                  <a:pos x="3" y="0"/>
                </a:cxn>
                <a:cxn ang="0">
                  <a:pos x="4" y="0"/>
                </a:cxn>
              </a:cxnLst>
              <a:rect l="0" t="0" r="r" b="b"/>
              <a:pathLst>
                <a:path w="51" h="11">
                  <a:moveTo>
                    <a:pt x="4" y="0"/>
                  </a:moveTo>
                  <a:lnTo>
                    <a:pt x="51" y="0"/>
                  </a:lnTo>
                  <a:lnTo>
                    <a:pt x="51" y="4"/>
                  </a:lnTo>
                  <a:lnTo>
                    <a:pt x="50" y="9"/>
                  </a:lnTo>
                  <a:lnTo>
                    <a:pt x="50" y="10"/>
                  </a:lnTo>
                  <a:lnTo>
                    <a:pt x="51" y="11"/>
                  </a:lnTo>
                  <a:lnTo>
                    <a:pt x="4" y="11"/>
                  </a:lnTo>
                  <a:lnTo>
                    <a:pt x="3" y="11"/>
                  </a:lnTo>
                  <a:lnTo>
                    <a:pt x="2" y="10"/>
                  </a:lnTo>
                  <a:lnTo>
                    <a:pt x="1" y="10"/>
                  </a:lnTo>
                  <a:lnTo>
                    <a:pt x="1" y="9"/>
                  </a:lnTo>
                  <a:lnTo>
                    <a:pt x="0" y="7"/>
                  </a:lnTo>
                  <a:lnTo>
                    <a:pt x="0" y="4"/>
                  </a:lnTo>
                  <a:lnTo>
                    <a:pt x="1" y="2"/>
                  </a:lnTo>
                  <a:lnTo>
                    <a:pt x="1" y="1"/>
                  </a:lnTo>
                  <a:lnTo>
                    <a:pt x="2" y="0"/>
                  </a:lnTo>
                  <a:lnTo>
                    <a:pt x="3"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2" name="Freeform 430"/>
            <p:cNvSpPr>
              <a:spLocks/>
            </p:cNvSpPr>
            <p:nvPr/>
          </p:nvSpPr>
          <p:spPr bwMode="auto">
            <a:xfrm>
              <a:off x="6621463" y="2632075"/>
              <a:ext cx="180975" cy="17463"/>
            </a:xfrm>
            <a:custGeom>
              <a:avLst/>
              <a:gdLst/>
              <a:ahLst/>
              <a:cxnLst>
                <a:cxn ang="0">
                  <a:pos x="4" y="0"/>
                </a:cxn>
                <a:cxn ang="0">
                  <a:pos x="110" y="0"/>
                </a:cxn>
                <a:cxn ang="0">
                  <a:pos x="112" y="0"/>
                </a:cxn>
                <a:cxn ang="0">
                  <a:pos x="113" y="0"/>
                </a:cxn>
                <a:cxn ang="0">
                  <a:pos x="114" y="1"/>
                </a:cxn>
                <a:cxn ang="0">
                  <a:pos x="114" y="2"/>
                </a:cxn>
                <a:cxn ang="0">
                  <a:pos x="114" y="3"/>
                </a:cxn>
                <a:cxn ang="0">
                  <a:pos x="114" y="7"/>
                </a:cxn>
                <a:cxn ang="0">
                  <a:pos x="114" y="9"/>
                </a:cxn>
                <a:cxn ang="0">
                  <a:pos x="114" y="10"/>
                </a:cxn>
                <a:cxn ang="0">
                  <a:pos x="113" y="10"/>
                </a:cxn>
                <a:cxn ang="0">
                  <a:pos x="112" y="11"/>
                </a:cxn>
                <a:cxn ang="0">
                  <a:pos x="110" y="11"/>
                </a:cxn>
                <a:cxn ang="0">
                  <a:pos x="4" y="11"/>
                </a:cxn>
                <a:cxn ang="0">
                  <a:pos x="3" y="11"/>
                </a:cxn>
                <a:cxn ang="0">
                  <a:pos x="2" y="10"/>
                </a:cxn>
                <a:cxn ang="0">
                  <a:pos x="1" y="10"/>
                </a:cxn>
                <a:cxn ang="0">
                  <a:pos x="1" y="9"/>
                </a:cxn>
                <a:cxn ang="0">
                  <a:pos x="0" y="7"/>
                </a:cxn>
                <a:cxn ang="0">
                  <a:pos x="0" y="3"/>
                </a:cxn>
                <a:cxn ang="0">
                  <a:pos x="1" y="2"/>
                </a:cxn>
                <a:cxn ang="0">
                  <a:pos x="1" y="1"/>
                </a:cxn>
                <a:cxn ang="0">
                  <a:pos x="2" y="0"/>
                </a:cxn>
                <a:cxn ang="0">
                  <a:pos x="3" y="0"/>
                </a:cxn>
                <a:cxn ang="0">
                  <a:pos x="4" y="0"/>
                </a:cxn>
              </a:cxnLst>
              <a:rect l="0" t="0" r="r" b="b"/>
              <a:pathLst>
                <a:path w="114" h="11">
                  <a:moveTo>
                    <a:pt x="4" y="0"/>
                  </a:moveTo>
                  <a:lnTo>
                    <a:pt x="110" y="0"/>
                  </a:lnTo>
                  <a:lnTo>
                    <a:pt x="112" y="0"/>
                  </a:lnTo>
                  <a:lnTo>
                    <a:pt x="113" y="0"/>
                  </a:lnTo>
                  <a:lnTo>
                    <a:pt x="114" y="1"/>
                  </a:lnTo>
                  <a:lnTo>
                    <a:pt x="114" y="2"/>
                  </a:lnTo>
                  <a:lnTo>
                    <a:pt x="114" y="3"/>
                  </a:lnTo>
                  <a:lnTo>
                    <a:pt x="114" y="7"/>
                  </a:lnTo>
                  <a:lnTo>
                    <a:pt x="114" y="9"/>
                  </a:lnTo>
                  <a:lnTo>
                    <a:pt x="114" y="10"/>
                  </a:lnTo>
                  <a:lnTo>
                    <a:pt x="113" y="10"/>
                  </a:lnTo>
                  <a:lnTo>
                    <a:pt x="112" y="11"/>
                  </a:lnTo>
                  <a:lnTo>
                    <a:pt x="110" y="11"/>
                  </a:lnTo>
                  <a:lnTo>
                    <a:pt x="4" y="11"/>
                  </a:lnTo>
                  <a:lnTo>
                    <a:pt x="3" y="11"/>
                  </a:lnTo>
                  <a:lnTo>
                    <a:pt x="2" y="10"/>
                  </a:lnTo>
                  <a:lnTo>
                    <a:pt x="1" y="10"/>
                  </a:lnTo>
                  <a:lnTo>
                    <a:pt x="1" y="9"/>
                  </a:lnTo>
                  <a:lnTo>
                    <a:pt x="0" y="7"/>
                  </a:lnTo>
                  <a:lnTo>
                    <a:pt x="0" y="3"/>
                  </a:lnTo>
                  <a:lnTo>
                    <a:pt x="1" y="2"/>
                  </a:lnTo>
                  <a:lnTo>
                    <a:pt x="1" y="1"/>
                  </a:lnTo>
                  <a:lnTo>
                    <a:pt x="2" y="0"/>
                  </a:lnTo>
                  <a:lnTo>
                    <a:pt x="3"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3" name="Freeform 431"/>
            <p:cNvSpPr>
              <a:spLocks/>
            </p:cNvSpPr>
            <p:nvPr/>
          </p:nvSpPr>
          <p:spPr bwMode="auto">
            <a:xfrm>
              <a:off x="6572250" y="2486025"/>
              <a:ext cx="280988" cy="336550"/>
            </a:xfrm>
            <a:custGeom>
              <a:avLst/>
              <a:gdLst/>
              <a:ahLst/>
              <a:cxnLst>
                <a:cxn ang="0">
                  <a:pos x="163" y="0"/>
                </a:cxn>
                <a:cxn ang="0">
                  <a:pos x="168" y="1"/>
                </a:cxn>
                <a:cxn ang="0">
                  <a:pos x="172" y="3"/>
                </a:cxn>
                <a:cxn ang="0">
                  <a:pos x="175" y="7"/>
                </a:cxn>
                <a:cxn ang="0">
                  <a:pos x="177" y="11"/>
                </a:cxn>
                <a:cxn ang="0">
                  <a:pos x="177" y="113"/>
                </a:cxn>
                <a:cxn ang="0">
                  <a:pos x="167" y="109"/>
                </a:cxn>
                <a:cxn ang="0">
                  <a:pos x="157" y="106"/>
                </a:cxn>
                <a:cxn ang="0">
                  <a:pos x="20" y="37"/>
                </a:cxn>
                <a:cxn ang="0">
                  <a:pos x="87" y="193"/>
                </a:cxn>
                <a:cxn ang="0">
                  <a:pos x="92" y="201"/>
                </a:cxn>
                <a:cxn ang="0">
                  <a:pos x="98" y="208"/>
                </a:cxn>
                <a:cxn ang="0">
                  <a:pos x="14" y="212"/>
                </a:cxn>
                <a:cxn ang="0">
                  <a:pos x="9" y="211"/>
                </a:cxn>
                <a:cxn ang="0">
                  <a:pos x="5" y="209"/>
                </a:cxn>
                <a:cxn ang="0">
                  <a:pos x="2" y="205"/>
                </a:cxn>
                <a:cxn ang="0">
                  <a:pos x="0" y="201"/>
                </a:cxn>
                <a:cxn ang="0">
                  <a:pos x="0" y="14"/>
                </a:cxn>
                <a:cxn ang="0">
                  <a:pos x="1" y="9"/>
                </a:cxn>
                <a:cxn ang="0">
                  <a:pos x="3" y="5"/>
                </a:cxn>
                <a:cxn ang="0">
                  <a:pos x="7" y="2"/>
                </a:cxn>
                <a:cxn ang="0">
                  <a:pos x="11" y="0"/>
                </a:cxn>
                <a:cxn ang="0">
                  <a:pos x="43" y="0"/>
                </a:cxn>
                <a:cxn ang="0">
                  <a:pos x="45" y="6"/>
                </a:cxn>
                <a:cxn ang="0">
                  <a:pos x="48" y="11"/>
                </a:cxn>
                <a:cxn ang="0">
                  <a:pos x="52" y="14"/>
                </a:cxn>
                <a:cxn ang="0">
                  <a:pos x="57" y="17"/>
                </a:cxn>
                <a:cxn ang="0">
                  <a:pos x="63" y="18"/>
                </a:cxn>
                <a:cxn ang="0">
                  <a:pos x="117" y="18"/>
                </a:cxn>
                <a:cxn ang="0">
                  <a:pos x="123" y="16"/>
                </a:cxn>
                <a:cxn ang="0">
                  <a:pos x="127" y="13"/>
                </a:cxn>
                <a:cxn ang="0">
                  <a:pos x="131" y="8"/>
                </a:cxn>
                <a:cxn ang="0">
                  <a:pos x="133" y="3"/>
                </a:cxn>
              </a:cxnLst>
              <a:rect l="0" t="0" r="r" b="b"/>
              <a:pathLst>
                <a:path w="177" h="212">
                  <a:moveTo>
                    <a:pt x="133" y="0"/>
                  </a:moveTo>
                  <a:lnTo>
                    <a:pt x="163" y="0"/>
                  </a:lnTo>
                  <a:lnTo>
                    <a:pt x="165" y="0"/>
                  </a:lnTo>
                  <a:lnTo>
                    <a:pt x="168" y="1"/>
                  </a:lnTo>
                  <a:lnTo>
                    <a:pt x="170" y="2"/>
                  </a:lnTo>
                  <a:lnTo>
                    <a:pt x="172" y="3"/>
                  </a:lnTo>
                  <a:lnTo>
                    <a:pt x="174" y="5"/>
                  </a:lnTo>
                  <a:lnTo>
                    <a:pt x="175" y="7"/>
                  </a:lnTo>
                  <a:lnTo>
                    <a:pt x="176" y="9"/>
                  </a:lnTo>
                  <a:lnTo>
                    <a:pt x="177" y="11"/>
                  </a:lnTo>
                  <a:lnTo>
                    <a:pt x="177" y="14"/>
                  </a:lnTo>
                  <a:lnTo>
                    <a:pt x="177" y="113"/>
                  </a:lnTo>
                  <a:lnTo>
                    <a:pt x="172" y="111"/>
                  </a:lnTo>
                  <a:lnTo>
                    <a:pt x="167" y="109"/>
                  </a:lnTo>
                  <a:lnTo>
                    <a:pt x="162" y="107"/>
                  </a:lnTo>
                  <a:lnTo>
                    <a:pt x="157" y="106"/>
                  </a:lnTo>
                  <a:lnTo>
                    <a:pt x="157" y="37"/>
                  </a:lnTo>
                  <a:lnTo>
                    <a:pt x="20" y="37"/>
                  </a:lnTo>
                  <a:lnTo>
                    <a:pt x="20" y="193"/>
                  </a:lnTo>
                  <a:lnTo>
                    <a:pt x="87" y="193"/>
                  </a:lnTo>
                  <a:lnTo>
                    <a:pt x="89" y="197"/>
                  </a:lnTo>
                  <a:lnTo>
                    <a:pt x="92" y="201"/>
                  </a:lnTo>
                  <a:lnTo>
                    <a:pt x="95" y="205"/>
                  </a:lnTo>
                  <a:lnTo>
                    <a:pt x="98" y="208"/>
                  </a:lnTo>
                  <a:lnTo>
                    <a:pt x="101" y="212"/>
                  </a:lnTo>
                  <a:lnTo>
                    <a:pt x="14" y="212"/>
                  </a:lnTo>
                  <a:lnTo>
                    <a:pt x="11" y="212"/>
                  </a:lnTo>
                  <a:lnTo>
                    <a:pt x="9" y="211"/>
                  </a:lnTo>
                  <a:lnTo>
                    <a:pt x="7" y="210"/>
                  </a:lnTo>
                  <a:lnTo>
                    <a:pt x="5" y="209"/>
                  </a:lnTo>
                  <a:lnTo>
                    <a:pt x="3" y="207"/>
                  </a:lnTo>
                  <a:lnTo>
                    <a:pt x="2" y="205"/>
                  </a:lnTo>
                  <a:lnTo>
                    <a:pt x="1" y="203"/>
                  </a:lnTo>
                  <a:lnTo>
                    <a:pt x="0" y="201"/>
                  </a:lnTo>
                  <a:lnTo>
                    <a:pt x="0" y="198"/>
                  </a:lnTo>
                  <a:lnTo>
                    <a:pt x="0" y="14"/>
                  </a:lnTo>
                  <a:lnTo>
                    <a:pt x="0" y="11"/>
                  </a:lnTo>
                  <a:lnTo>
                    <a:pt x="1" y="9"/>
                  </a:lnTo>
                  <a:lnTo>
                    <a:pt x="2" y="7"/>
                  </a:lnTo>
                  <a:lnTo>
                    <a:pt x="3" y="5"/>
                  </a:lnTo>
                  <a:lnTo>
                    <a:pt x="5" y="3"/>
                  </a:lnTo>
                  <a:lnTo>
                    <a:pt x="7" y="2"/>
                  </a:lnTo>
                  <a:lnTo>
                    <a:pt x="9" y="1"/>
                  </a:lnTo>
                  <a:lnTo>
                    <a:pt x="11" y="0"/>
                  </a:lnTo>
                  <a:lnTo>
                    <a:pt x="14" y="0"/>
                  </a:lnTo>
                  <a:lnTo>
                    <a:pt x="43" y="0"/>
                  </a:lnTo>
                  <a:lnTo>
                    <a:pt x="44" y="3"/>
                  </a:lnTo>
                  <a:lnTo>
                    <a:pt x="45" y="6"/>
                  </a:lnTo>
                  <a:lnTo>
                    <a:pt x="46" y="8"/>
                  </a:lnTo>
                  <a:lnTo>
                    <a:pt x="48" y="11"/>
                  </a:lnTo>
                  <a:lnTo>
                    <a:pt x="50" y="13"/>
                  </a:lnTo>
                  <a:lnTo>
                    <a:pt x="52" y="14"/>
                  </a:lnTo>
                  <a:lnTo>
                    <a:pt x="54" y="16"/>
                  </a:lnTo>
                  <a:lnTo>
                    <a:pt x="57" y="17"/>
                  </a:lnTo>
                  <a:lnTo>
                    <a:pt x="60" y="18"/>
                  </a:lnTo>
                  <a:lnTo>
                    <a:pt x="63" y="18"/>
                  </a:lnTo>
                  <a:lnTo>
                    <a:pt x="114" y="18"/>
                  </a:lnTo>
                  <a:lnTo>
                    <a:pt x="117" y="18"/>
                  </a:lnTo>
                  <a:lnTo>
                    <a:pt x="120" y="17"/>
                  </a:lnTo>
                  <a:lnTo>
                    <a:pt x="123" y="16"/>
                  </a:lnTo>
                  <a:lnTo>
                    <a:pt x="125" y="14"/>
                  </a:lnTo>
                  <a:lnTo>
                    <a:pt x="127" y="13"/>
                  </a:lnTo>
                  <a:lnTo>
                    <a:pt x="129" y="11"/>
                  </a:lnTo>
                  <a:lnTo>
                    <a:pt x="131" y="8"/>
                  </a:lnTo>
                  <a:lnTo>
                    <a:pt x="132" y="6"/>
                  </a:lnTo>
                  <a:lnTo>
                    <a:pt x="133" y="3"/>
                  </a:lnTo>
                  <a:lnTo>
                    <a:pt x="1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4" name="Freeform 432"/>
            <p:cNvSpPr>
              <a:spLocks/>
            </p:cNvSpPr>
            <p:nvPr/>
          </p:nvSpPr>
          <p:spPr bwMode="auto">
            <a:xfrm>
              <a:off x="6621463" y="2576513"/>
              <a:ext cx="180975" cy="17463"/>
            </a:xfrm>
            <a:custGeom>
              <a:avLst/>
              <a:gdLst/>
              <a:ahLst/>
              <a:cxnLst>
                <a:cxn ang="0">
                  <a:pos x="4" y="0"/>
                </a:cxn>
                <a:cxn ang="0">
                  <a:pos x="110" y="0"/>
                </a:cxn>
                <a:cxn ang="0">
                  <a:pos x="112" y="0"/>
                </a:cxn>
                <a:cxn ang="0">
                  <a:pos x="113" y="0"/>
                </a:cxn>
                <a:cxn ang="0">
                  <a:pos x="114" y="1"/>
                </a:cxn>
                <a:cxn ang="0">
                  <a:pos x="114" y="2"/>
                </a:cxn>
                <a:cxn ang="0">
                  <a:pos x="114" y="3"/>
                </a:cxn>
                <a:cxn ang="0">
                  <a:pos x="114" y="7"/>
                </a:cxn>
                <a:cxn ang="0">
                  <a:pos x="114" y="9"/>
                </a:cxn>
                <a:cxn ang="0">
                  <a:pos x="114" y="10"/>
                </a:cxn>
                <a:cxn ang="0">
                  <a:pos x="113" y="11"/>
                </a:cxn>
                <a:cxn ang="0">
                  <a:pos x="112" y="11"/>
                </a:cxn>
                <a:cxn ang="0">
                  <a:pos x="110" y="11"/>
                </a:cxn>
                <a:cxn ang="0">
                  <a:pos x="4" y="11"/>
                </a:cxn>
                <a:cxn ang="0">
                  <a:pos x="3" y="11"/>
                </a:cxn>
                <a:cxn ang="0">
                  <a:pos x="2" y="11"/>
                </a:cxn>
                <a:cxn ang="0">
                  <a:pos x="1" y="10"/>
                </a:cxn>
                <a:cxn ang="0">
                  <a:pos x="1" y="9"/>
                </a:cxn>
                <a:cxn ang="0">
                  <a:pos x="0" y="7"/>
                </a:cxn>
                <a:cxn ang="0">
                  <a:pos x="0" y="3"/>
                </a:cxn>
                <a:cxn ang="0">
                  <a:pos x="1" y="2"/>
                </a:cxn>
                <a:cxn ang="0">
                  <a:pos x="1" y="1"/>
                </a:cxn>
                <a:cxn ang="0">
                  <a:pos x="2" y="0"/>
                </a:cxn>
                <a:cxn ang="0">
                  <a:pos x="3" y="0"/>
                </a:cxn>
                <a:cxn ang="0">
                  <a:pos x="4" y="0"/>
                </a:cxn>
              </a:cxnLst>
              <a:rect l="0" t="0" r="r" b="b"/>
              <a:pathLst>
                <a:path w="114" h="11">
                  <a:moveTo>
                    <a:pt x="4" y="0"/>
                  </a:moveTo>
                  <a:lnTo>
                    <a:pt x="110" y="0"/>
                  </a:lnTo>
                  <a:lnTo>
                    <a:pt x="112" y="0"/>
                  </a:lnTo>
                  <a:lnTo>
                    <a:pt x="113" y="0"/>
                  </a:lnTo>
                  <a:lnTo>
                    <a:pt x="114" y="1"/>
                  </a:lnTo>
                  <a:lnTo>
                    <a:pt x="114" y="2"/>
                  </a:lnTo>
                  <a:lnTo>
                    <a:pt x="114" y="3"/>
                  </a:lnTo>
                  <a:lnTo>
                    <a:pt x="114" y="7"/>
                  </a:lnTo>
                  <a:lnTo>
                    <a:pt x="114" y="9"/>
                  </a:lnTo>
                  <a:lnTo>
                    <a:pt x="114" y="10"/>
                  </a:lnTo>
                  <a:lnTo>
                    <a:pt x="113" y="11"/>
                  </a:lnTo>
                  <a:lnTo>
                    <a:pt x="112" y="11"/>
                  </a:lnTo>
                  <a:lnTo>
                    <a:pt x="110" y="11"/>
                  </a:lnTo>
                  <a:lnTo>
                    <a:pt x="4" y="11"/>
                  </a:lnTo>
                  <a:lnTo>
                    <a:pt x="3" y="11"/>
                  </a:lnTo>
                  <a:lnTo>
                    <a:pt x="2" y="11"/>
                  </a:lnTo>
                  <a:lnTo>
                    <a:pt x="1" y="10"/>
                  </a:lnTo>
                  <a:lnTo>
                    <a:pt x="1" y="9"/>
                  </a:lnTo>
                  <a:lnTo>
                    <a:pt x="0" y="7"/>
                  </a:lnTo>
                  <a:lnTo>
                    <a:pt x="0" y="3"/>
                  </a:lnTo>
                  <a:lnTo>
                    <a:pt x="1" y="2"/>
                  </a:lnTo>
                  <a:lnTo>
                    <a:pt x="1" y="1"/>
                  </a:lnTo>
                  <a:lnTo>
                    <a:pt x="2" y="0"/>
                  </a:lnTo>
                  <a:lnTo>
                    <a:pt x="3"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spTree>
    <p:extLst>
      <p:ext uri="{BB962C8B-B14F-4D97-AF65-F5344CB8AC3E}">
        <p14:creationId xmlns:p14="http://schemas.microsoft.com/office/powerpoint/2010/main" val="1139837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wipe(down)">
                                      <p:cBhvr>
                                        <p:cTn id="15" dur="500"/>
                                        <p:tgtEl>
                                          <p:spTgt spid="51"/>
                                        </p:tgtEl>
                                      </p:cBhvr>
                                    </p:animEffect>
                                  </p:childTnLst>
                                </p:cTn>
                              </p:par>
                              <p:par>
                                <p:cTn id="16" presetID="22" presetClass="entr" presetSubtype="4"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down)">
                                      <p:cBhvr>
                                        <p:cTn id="18" dur="500"/>
                                        <p:tgtEl>
                                          <p:spTgt spid="5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0"/>
                                        </p:tgtEl>
                                        <p:attrNameLst>
                                          <p:attrName>style.visibility</p:attrName>
                                        </p:attrNameLst>
                                      </p:cBhvr>
                                      <p:to>
                                        <p:strVal val="visible"/>
                                      </p:to>
                                    </p:set>
                                    <p:animEffect transition="in" filter="wipe(down)">
                                      <p:cBhvr>
                                        <p:cTn id="21" dur="500"/>
                                        <p:tgtEl>
                                          <p:spTgt spid="7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down)">
                                      <p:cBhvr>
                                        <p:cTn id="26" dur="500"/>
                                        <p:tgtEl>
                                          <p:spTgt spid="29"/>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wipe(down)">
                                      <p:cBhvr>
                                        <p:cTn id="29" dur="500"/>
                                        <p:tgtEl>
                                          <p:spTgt spid="5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wipe(down)">
                                      <p:cBhvr>
                                        <p:cTn id="32" dur="500"/>
                                        <p:tgtEl>
                                          <p:spTgt spid="71"/>
                                        </p:tgtEl>
                                      </p:cBhvr>
                                    </p:animEffect>
                                  </p:childTnLst>
                                </p:cTn>
                              </p:par>
                              <p:par>
                                <p:cTn id="33" presetID="22" presetClass="entr" presetSubtype="4"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down)">
                                      <p:cBhvr>
                                        <p:cTn id="35" dur="500"/>
                                        <p:tgtEl>
                                          <p:spTgt spid="3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wipe(down)">
                                      <p:cBhvr>
                                        <p:cTn id="40" dur="500"/>
                                        <p:tgtEl>
                                          <p:spTgt spid="39"/>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wipe(down)">
                                      <p:cBhvr>
                                        <p:cTn id="43" dur="500"/>
                                        <p:tgtEl>
                                          <p:spTgt spid="53"/>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72"/>
                                        </p:tgtEl>
                                        <p:attrNameLst>
                                          <p:attrName>style.visibility</p:attrName>
                                        </p:attrNameLst>
                                      </p:cBhvr>
                                      <p:to>
                                        <p:strVal val="visible"/>
                                      </p:to>
                                    </p:set>
                                    <p:animEffect transition="in" filter="wipe(down)">
                                      <p:cBhvr>
                                        <p:cTn id="46" dur="500"/>
                                        <p:tgtEl>
                                          <p:spTgt spid="72"/>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76"/>
                                        </p:tgtEl>
                                        <p:attrNameLst>
                                          <p:attrName>style.visibility</p:attrName>
                                        </p:attrNameLst>
                                      </p:cBhvr>
                                      <p:to>
                                        <p:strVal val="visible"/>
                                      </p:to>
                                    </p:set>
                                    <p:animEffect transition="in" filter="wipe(down)">
                                      <p:cBhvr>
                                        <p:cTn id="49" dur="500"/>
                                        <p:tgtEl>
                                          <p:spTgt spid="7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wipe(down)">
                                      <p:cBhvr>
                                        <p:cTn id="54" dur="500"/>
                                        <p:tgtEl>
                                          <p:spTgt spid="48"/>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wipe(down)">
                                      <p:cBhvr>
                                        <p:cTn id="57" dur="500"/>
                                        <p:tgtEl>
                                          <p:spTgt spid="54"/>
                                        </p:tgtEl>
                                      </p:cBhvr>
                                    </p:animEffect>
                                  </p:childTnLst>
                                </p:cTn>
                              </p:par>
                              <p:par>
                                <p:cTn id="58" presetID="22" presetClass="entr" presetSubtype="4" fill="hold" nodeType="withEffect">
                                  <p:stCondLst>
                                    <p:cond delay="0"/>
                                  </p:stCondLst>
                                  <p:childTnLst>
                                    <p:set>
                                      <p:cBhvr>
                                        <p:cTn id="59" dur="1" fill="hold">
                                          <p:stCondLst>
                                            <p:cond delay="0"/>
                                          </p:stCondLst>
                                        </p:cTn>
                                        <p:tgtEl>
                                          <p:spTgt spid="77"/>
                                        </p:tgtEl>
                                        <p:attrNameLst>
                                          <p:attrName>style.visibility</p:attrName>
                                        </p:attrNameLst>
                                      </p:cBhvr>
                                      <p:to>
                                        <p:strVal val="visible"/>
                                      </p:to>
                                    </p:set>
                                    <p:animEffect transition="in" filter="wipe(down)">
                                      <p:cBhvr>
                                        <p:cTn id="60" dur="500"/>
                                        <p:tgtEl>
                                          <p:spTgt spid="77"/>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73"/>
                                        </p:tgtEl>
                                        <p:attrNameLst>
                                          <p:attrName>style.visibility</p:attrName>
                                        </p:attrNameLst>
                                      </p:cBhvr>
                                      <p:to>
                                        <p:strVal val="visible"/>
                                      </p:to>
                                    </p:set>
                                    <p:animEffect transition="in" filter="wipe(down)">
                                      <p:cBhvr>
                                        <p:cTn id="6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1" grpId="0"/>
      <p:bldP spid="52" grpId="0"/>
      <p:bldP spid="53" grpId="0"/>
      <p:bldP spid="54" grpId="0"/>
      <p:bldP spid="70" grpId="0"/>
      <p:bldP spid="71" grpId="0"/>
      <p:bldP spid="72" grpId="0"/>
      <p:bldP spid="73" grpId="0"/>
      <p:bldP spid="7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3"/>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09" t="27" r="-109" b="26660"/>
          <a:stretch/>
        </p:blipFill>
        <p:spPr>
          <a:xfrm>
            <a:off x="0" y="0"/>
            <a:ext cx="12192000" cy="6858000"/>
          </a:xfrm>
        </p:spPr>
      </p:pic>
      <p:sp>
        <p:nvSpPr>
          <p:cNvPr id="8" name="Text Placeholder 9"/>
          <p:cNvSpPr txBox="1">
            <a:spLocks/>
          </p:cNvSpPr>
          <p:nvPr/>
        </p:nvSpPr>
        <p:spPr>
          <a:xfrm>
            <a:off x="5108713" y="4297224"/>
            <a:ext cx="6800121" cy="240175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txBody>
          <a:bodyPr vert="horz" lIns="91440" tIns="45720" rIns="91440" bIns="45720" rtlCol="0" anchor="ctr">
            <a:no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lvl="1" algn="just">
              <a:spcBef>
                <a:spcPts val="0"/>
              </a:spcBef>
            </a:pPr>
            <a:r>
              <a:rPr lang="es-PE" sz="2000" i="1" dirty="0">
                <a:solidFill>
                  <a:srgbClr val="FFFFFF"/>
                </a:solidFill>
                <a:latin typeface="Georgia"/>
                <a:cs typeface="Georgia"/>
              </a:rPr>
              <a:t>Para el control y evaluación de la experiencia en mantenimiento y operacional con respecto al mantenimiento de la aeronavegabilidad continua el explotador obtendrá los </a:t>
            </a:r>
            <a:r>
              <a:rPr lang="es-PE" sz="2000" b="1" i="1" dirty="0">
                <a:solidFill>
                  <a:srgbClr val="FFFF00"/>
                </a:solidFill>
                <a:latin typeface="Georgia"/>
                <a:cs typeface="Georgia"/>
              </a:rPr>
              <a:t>datos de las mediciones de todos los vuelos y las detecciones de todos los parámetros</a:t>
            </a:r>
            <a:r>
              <a:rPr lang="es-PE" sz="2000" i="1" dirty="0">
                <a:solidFill>
                  <a:srgbClr val="FFFFFF"/>
                </a:solidFill>
                <a:latin typeface="Georgia"/>
                <a:cs typeface="Georgia"/>
              </a:rPr>
              <a:t> que hayan sido excedidos para ayudarse en la función de la aeronavegabilidad </a:t>
            </a:r>
            <a:r>
              <a:rPr lang="es-PE" sz="2000" i="1" dirty="0" smtClean="0">
                <a:solidFill>
                  <a:srgbClr val="FFFFFF"/>
                </a:solidFill>
                <a:latin typeface="Georgia"/>
                <a:cs typeface="Georgia"/>
              </a:rPr>
              <a:t>continua.</a:t>
            </a:r>
            <a:endParaRPr lang="es-PE" sz="2000" i="1" dirty="0">
              <a:solidFill>
                <a:srgbClr val="FFFFFF"/>
              </a:solidFill>
              <a:latin typeface="Georgia"/>
              <a:cs typeface="Georgia"/>
            </a:endParaRPr>
          </a:p>
        </p:txBody>
      </p:sp>
    </p:spTree>
    <p:extLst>
      <p:ext uri="{BB962C8B-B14F-4D97-AF65-F5344CB8AC3E}">
        <p14:creationId xmlns:p14="http://schemas.microsoft.com/office/powerpoint/2010/main" val="81907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2"/>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345" b="12345"/>
          <a:stretch>
            <a:fillRect/>
          </a:stretch>
        </p:blipFill>
        <p:spPr>
          <a:xfrm>
            <a:off x="0" y="0"/>
            <a:ext cx="12192000" cy="6858000"/>
          </a:xfrm>
        </p:spPr>
      </p:pic>
      <p:sp>
        <p:nvSpPr>
          <p:cNvPr id="6" name="Text Placeholder 9"/>
          <p:cNvSpPr txBox="1">
            <a:spLocks/>
          </p:cNvSpPr>
          <p:nvPr/>
        </p:nvSpPr>
        <p:spPr>
          <a:xfrm>
            <a:off x="5108713" y="4297224"/>
            <a:ext cx="6800121" cy="240175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txBody>
          <a:bodyPr vert="horz" lIns="91440" tIns="45720" rIns="91440" bIns="45720" rtlCol="0" anchor="ctr">
            <a:no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lvl="1" algn="just">
              <a:spcBef>
                <a:spcPts val="0"/>
              </a:spcBef>
            </a:pPr>
            <a:r>
              <a:rPr lang="es-PE" sz="2000" i="1" dirty="0">
                <a:solidFill>
                  <a:srgbClr val="FFFFFF"/>
                </a:solidFill>
                <a:latin typeface="Georgia"/>
                <a:cs typeface="Georgia"/>
              </a:rPr>
              <a:t>El explotador conocerá la información de fallas, casos de mal funcionamiento, defectos y otros sucesos a través del </a:t>
            </a:r>
            <a:r>
              <a:rPr lang="es-PE" sz="2000" b="1" i="1" dirty="0">
                <a:solidFill>
                  <a:srgbClr val="FFFF00"/>
                </a:solidFill>
                <a:latin typeface="Georgia"/>
                <a:cs typeface="Georgia"/>
              </a:rPr>
              <a:t>libro de abordo (registro técnico de vuelo) </a:t>
            </a:r>
            <a:r>
              <a:rPr lang="es-PE" sz="2000" i="1" dirty="0">
                <a:solidFill>
                  <a:srgbClr val="FFFFFF"/>
                </a:solidFill>
                <a:latin typeface="Georgia"/>
                <a:cs typeface="Georgia"/>
              </a:rPr>
              <a:t>en donde el piloto deberá registrar este tipo de información. Asimismo,  esta información la puede obtener  a través de la OMA durante la ejecución de mantenimiento dispuesto por el explotador.</a:t>
            </a:r>
          </a:p>
        </p:txBody>
      </p:sp>
    </p:spTree>
    <p:extLst>
      <p:ext uri="{BB962C8B-B14F-4D97-AF65-F5344CB8AC3E}">
        <p14:creationId xmlns:p14="http://schemas.microsoft.com/office/powerpoint/2010/main" val="351512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5"/>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2500" b="12500"/>
          <a:stretch>
            <a:fillRect/>
          </a:stretch>
        </p:blipFill>
        <p:spPr>
          <a:xfrm>
            <a:off x="0" y="0"/>
            <a:ext cx="12192000" cy="6858000"/>
          </a:xfrm>
        </p:spPr>
      </p:pic>
      <p:sp>
        <p:nvSpPr>
          <p:cNvPr id="8" name="Text Placeholder 9"/>
          <p:cNvSpPr txBox="1">
            <a:spLocks/>
          </p:cNvSpPr>
          <p:nvPr/>
        </p:nvSpPr>
        <p:spPr>
          <a:xfrm>
            <a:off x="5108713" y="4297224"/>
            <a:ext cx="6800121" cy="240175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txBody>
          <a:bodyPr vert="horz" lIns="91440" tIns="45720" rIns="91440" bIns="45720" rtlCol="0" anchor="ctr">
            <a:no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lvl="1" algn="just"/>
            <a:r>
              <a:rPr lang="es-PE" sz="2000" i="1" dirty="0">
                <a:solidFill>
                  <a:srgbClr val="FFFFFF"/>
                </a:solidFill>
                <a:latin typeface="Georgia"/>
                <a:cs typeface="Georgia"/>
              </a:rPr>
              <a:t>Una oficina se considera </a:t>
            </a:r>
            <a:r>
              <a:rPr lang="es-PE" sz="2000" b="1" i="1" dirty="0">
                <a:solidFill>
                  <a:srgbClr val="FFFF00"/>
                </a:solidFill>
                <a:latin typeface="Georgia"/>
                <a:cs typeface="Georgia"/>
              </a:rPr>
              <a:t>aceptable y adecuada </a:t>
            </a:r>
            <a:r>
              <a:rPr lang="es-PE" sz="2000" i="1" dirty="0">
                <a:solidFill>
                  <a:srgbClr val="FFFFFF"/>
                </a:solidFill>
                <a:latin typeface="Georgia"/>
                <a:cs typeface="Georgia"/>
              </a:rPr>
              <a:t>cuando dicha infraestructura permita realizar el trabajo administrativo que le corresponde al departamento de gestión de la aeronavegabilidad en todo tiempo, es decir en turnos diurnos y/o nocturnos, con calor o frio, lluvia o sol, libres de contaminación acústica y ambientales</a:t>
            </a:r>
          </a:p>
        </p:txBody>
      </p:sp>
    </p:spTree>
    <p:extLst>
      <p:ext uri="{BB962C8B-B14F-4D97-AF65-F5344CB8AC3E}">
        <p14:creationId xmlns:p14="http://schemas.microsoft.com/office/powerpoint/2010/main" val="192826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2500" b="12500"/>
          <a:stretch>
            <a:fillRect/>
          </a:stretch>
        </p:blipFill>
        <p:spPr>
          <a:xfrm>
            <a:off x="0" y="0"/>
            <a:ext cx="12192000" cy="6858000"/>
          </a:xfrm>
        </p:spPr>
      </p:pic>
      <p:sp>
        <p:nvSpPr>
          <p:cNvPr id="10" name="Text Placeholder 9"/>
          <p:cNvSpPr txBox="1">
            <a:spLocks/>
          </p:cNvSpPr>
          <p:nvPr/>
        </p:nvSpPr>
        <p:spPr>
          <a:xfrm>
            <a:off x="99392" y="4350232"/>
            <a:ext cx="6800121" cy="240175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txBody>
          <a:bodyPr vert="horz" lIns="91440" tIns="45720" rIns="91440" bIns="45720" rtlCol="0" anchor="ctr">
            <a:no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lvl="1" algn="just"/>
            <a:r>
              <a:rPr lang="es-PE" sz="2000" i="1" dirty="0">
                <a:solidFill>
                  <a:srgbClr val="FFFFFF"/>
                </a:solidFill>
                <a:latin typeface="Georgia"/>
                <a:cs typeface="Georgia"/>
              </a:rPr>
              <a:t>Los medios de la oficina de aeronavegabilidad continua del explotador serán considerados </a:t>
            </a:r>
            <a:r>
              <a:rPr lang="es-PE" sz="2000" b="1" i="1" dirty="0">
                <a:solidFill>
                  <a:srgbClr val="FFFF00"/>
                </a:solidFill>
                <a:latin typeface="Georgia"/>
                <a:cs typeface="Georgia"/>
              </a:rPr>
              <a:t>suficientes y apropiados </a:t>
            </a:r>
            <a:r>
              <a:rPr lang="es-PE" sz="2000" i="1" dirty="0">
                <a:solidFill>
                  <a:srgbClr val="FFFFFF"/>
                </a:solidFill>
                <a:latin typeface="Georgia"/>
                <a:cs typeface="Georgia"/>
              </a:rPr>
              <a:t>en la medida que se cuente con ellos en cantidad y calidad, de manera que se asegure que no se interrumpirá el trabajo de análisis, registro, planificación y programación por causa de su ausencia o mala condición de ellos.</a:t>
            </a:r>
          </a:p>
        </p:txBody>
      </p:sp>
    </p:spTree>
    <p:extLst>
      <p:ext uri="{BB962C8B-B14F-4D97-AF65-F5344CB8AC3E}">
        <p14:creationId xmlns:p14="http://schemas.microsoft.com/office/powerpoint/2010/main" val="282965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4067" b="14067"/>
          <a:stretch>
            <a:fillRect/>
          </a:stretch>
        </p:blipFill>
        <p:spPr>
          <a:xfrm>
            <a:off x="0" y="1"/>
            <a:ext cx="12192000" cy="6858000"/>
          </a:xfrm>
        </p:spPr>
      </p:pic>
      <p:sp>
        <p:nvSpPr>
          <p:cNvPr id="6" name="Text Placeholder 9"/>
          <p:cNvSpPr txBox="1">
            <a:spLocks/>
          </p:cNvSpPr>
          <p:nvPr/>
        </p:nvSpPr>
        <p:spPr>
          <a:xfrm>
            <a:off x="5254487" y="4363484"/>
            <a:ext cx="6800121" cy="240175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txBody>
          <a:bodyPr vert="horz" lIns="91440" tIns="45720" rIns="91440" bIns="45720" rtlCol="0" anchor="ctr">
            <a:no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lvl="1" algn="just"/>
            <a:r>
              <a:rPr lang="es-PE" sz="1900" i="1" dirty="0">
                <a:solidFill>
                  <a:srgbClr val="FFFFFF"/>
                </a:solidFill>
                <a:latin typeface="Georgia"/>
                <a:cs typeface="Georgia"/>
              </a:rPr>
              <a:t>El director o responsable de mantenimiento </a:t>
            </a:r>
            <a:r>
              <a:rPr lang="es-PE" sz="1900" b="1" i="1" dirty="0">
                <a:solidFill>
                  <a:srgbClr val="FFFF00"/>
                </a:solidFill>
                <a:latin typeface="Georgia"/>
                <a:cs typeface="Georgia"/>
              </a:rPr>
              <a:t>debe nombrar </a:t>
            </a:r>
            <a:r>
              <a:rPr lang="es-PE" sz="1900" i="1" dirty="0">
                <a:solidFill>
                  <a:srgbClr val="FFFFFF"/>
                </a:solidFill>
                <a:latin typeface="Georgia"/>
                <a:cs typeface="Georgia"/>
              </a:rPr>
              <a:t>para el desarrollo  de las operaciones que una persona </a:t>
            </a:r>
            <a:r>
              <a:rPr lang="es-PE" sz="1900" b="1" i="1" dirty="0">
                <a:solidFill>
                  <a:srgbClr val="FFFF00"/>
                </a:solidFill>
                <a:latin typeface="Georgia"/>
                <a:cs typeface="Georgia"/>
              </a:rPr>
              <a:t>asuma la responsabilidad </a:t>
            </a:r>
            <a:r>
              <a:rPr lang="es-PE" sz="1900" i="1" dirty="0">
                <a:solidFill>
                  <a:srgbClr val="FFFFFF"/>
                </a:solidFill>
                <a:latin typeface="Georgia"/>
                <a:cs typeface="Georgia"/>
              </a:rPr>
              <a:t>del departamento de la de gestión de la aeronavegabilidad continua, y que </a:t>
            </a:r>
            <a:r>
              <a:rPr lang="es-PE" sz="1900" b="1" i="1" dirty="0">
                <a:solidFill>
                  <a:srgbClr val="FFFF00"/>
                </a:solidFill>
                <a:latin typeface="Georgia"/>
                <a:cs typeface="Georgia"/>
              </a:rPr>
              <a:t>mantenga informado </a:t>
            </a:r>
            <a:r>
              <a:rPr lang="es-PE" sz="1900" i="1" dirty="0">
                <a:solidFill>
                  <a:srgbClr val="FFFFFF"/>
                </a:solidFill>
                <a:latin typeface="Georgia"/>
                <a:cs typeface="Georgia"/>
              </a:rPr>
              <a:t>al responsable de mantenimiento de cualquier situación que sea detectada y que afecte a las condiciones de aeronavegabilidad de las aeronaves.</a:t>
            </a:r>
          </a:p>
        </p:txBody>
      </p:sp>
    </p:spTree>
    <p:extLst>
      <p:ext uri="{BB962C8B-B14F-4D97-AF65-F5344CB8AC3E}">
        <p14:creationId xmlns:p14="http://schemas.microsoft.com/office/powerpoint/2010/main" val="64175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r>
              <a:rPr lang="es-PE" sz="3200" b="1" dirty="0"/>
              <a:t>Responsable de la gestión y supervisión de las actividades de la aeronavegabilidad continua</a:t>
            </a:r>
          </a:p>
        </p:txBody>
      </p:sp>
      <p:sp>
        <p:nvSpPr>
          <p:cNvPr id="3" name="Slide Number Placeholder 2"/>
          <p:cNvSpPr>
            <a:spLocks noGrp="1"/>
          </p:cNvSpPr>
          <p:nvPr>
            <p:ph type="sldNum" sz="quarter" idx="12"/>
          </p:nvPr>
        </p:nvSpPr>
        <p:spPr/>
        <p:txBody>
          <a:bodyPr/>
          <a:lstStyle/>
          <a:p>
            <a:fld id="{751497D4-CBBE-4892-ABDA-4C92B62757A6}" type="slidenum">
              <a:rPr lang="id-ID" smtClean="0"/>
              <a:t>16</a:t>
            </a:fld>
            <a:endParaRPr lang="id-ID"/>
          </a:p>
        </p:txBody>
      </p:sp>
      <p:sp>
        <p:nvSpPr>
          <p:cNvPr id="31" name="Rectangle 30"/>
          <p:cNvSpPr/>
          <p:nvPr/>
        </p:nvSpPr>
        <p:spPr>
          <a:xfrm>
            <a:off x="1065636" y="3429931"/>
            <a:ext cx="2131483" cy="876789"/>
          </a:xfrm>
          <a:prstGeom prst="rect">
            <a:avLst/>
          </a:prstGeom>
          <a:solidFill>
            <a:schemeClr val="accent1">
              <a:lumMod val="50000"/>
            </a:schemeClr>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800" b="1" i="0" u="none" strike="noStrike" kern="0" cap="none" spc="0" normalizeH="0" baseline="0" noProof="0" dirty="0" smtClean="0">
                <a:ln>
                  <a:noFill/>
                </a:ln>
                <a:solidFill>
                  <a:srgbClr val="FFFFFF"/>
                </a:solidFill>
                <a:effectLst/>
                <a:uLnTx/>
                <a:uFillTx/>
                <a:latin typeface="Open Sans"/>
                <a:ea typeface="+mn-ea"/>
                <a:cs typeface="Open Sans"/>
              </a:rPr>
              <a:t>Competencias y calificaciones</a:t>
            </a:r>
          </a:p>
        </p:txBody>
      </p:sp>
      <p:cxnSp>
        <p:nvCxnSpPr>
          <p:cNvPr id="32" name="Straight Connector 31"/>
          <p:cNvCxnSpPr/>
          <p:nvPr/>
        </p:nvCxnSpPr>
        <p:spPr bwMode="auto">
          <a:xfrm flipH="1">
            <a:off x="3413019" y="1562476"/>
            <a:ext cx="996950" cy="0"/>
          </a:xfrm>
          <a:prstGeom prst="line">
            <a:avLst/>
          </a:prstGeom>
          <a:noFill/>
          <a:ln w="9525" cap="flat" cmpd="sng" algn="ctr">
            <a:solidFill>
              <a:schemeClr val="accent1">
                <a:lumMod val="50000"/>
              </a:schemeClr>
            </a:solidFill>
            <a:prstDash val="sysDash"/>
          </a:ln>
          <a:effectLst/>
        </p:spPr>
      </p:cxnSp>
      <p:cxnSp>
        <p:nvCxnSpPr>
          <p:cNvPr id="33" name="Straight Connector 32"/>
          <p:cNvCxnSpPr/>
          <p:nvPr/>
        </p:nvCxnSpPr>
        <p:spPr bwMode="auto">
          <a:xfrm flipH="1">
            <a:off x="3413019" y="1562476"/>
            <a:ext cx="0" cy="2012179"/>
          </a:xfrm>
          <a:prstGeom prst="line">
            <a:avLst/>
          </a:prstGeom>
          <a:noFill/>
          <a:ln w="9525" cap="flat" cmpd="sng" algn="ctr">
            <a:solidFill>
              <a:schemeClr val="accent1">
                <a:lumMod val="50000"/>
              </a:schemeClr>
            </a:solidFill>
            <a:prstDash val="sysDash"/>
          </a:ln>
          <a:effectLst/>
        </p:spPr>
      </p:cxnSp>
      <p:cxnSp>
        <p:nvCxnSpPr>
          <p:cNvPr id="34" name="Straight Connector 33"/>
          <p:cNvCxnSpPr/>
          <p:nvPr/>
        </p:nvCxnSpPr>
        <p:spPr bwMode="auto">
          <a:xfrm flipH="1">
            <a:off x="3197119" y="3574655"/>
            <a:ext cx="215900" cy="0"/>
          </a:xfrm>
          <a:prstGeom prst="line">
            <a:avLst/>
          </a:prstGeom>
          <a:noFill/>
          <a:ln w="9525" cap="flat" cmpd="sng" algn="ctr">
            <a:solidFill>
              <a:schemeClr val="accent1">
                <a:lumMod val="50000"/>
              </a:schemeClr>
            </a:solidFill>
            <a:prstDash val="sysDash"/>
          </a:ln>
          <a:effectLst/>
        </p:spPr>
      </p:cxnSp>
      <p:cxnSp>
        <p:nvCxnSpPr>
          <p:cNvPr id="35" name="Straight Connector 34"/>
          <p:cNvCxnSpPr/>
          <p:nvPr/>
        </p:nvCxnSpPr>
        <p:spPr bwMode="auto">
          <a:xfrm flipH="1">
            <a:off x="3197119" y="4165987"/>
            <a:ext cx="215900" cy="0"/>
          </a:xfrm>
          <a:prstGeom prst="line">
            <a:avLst/>
          </a:prstGeom>
          <a:noFill/>
          <a:ln w="9525" cap="flat" cmpd="sng" algn="ctr">
            <a:solidFill>
              <a:schemeClr val="accent1">
                <a:lumMod val="50000"/>
              </a:schemeClr>
            </a:solidFill>
            <a:prstDash val="sysDash"/>
          </a:ln>
          <a:effectLst/>
        </p:spPr>
      </p:cxnSp>
      <p:cxnSp>
        <p:nvCxnSpPr>
          <p:cNvPr id="36" name="Straight Connector 35"/>
          <p:cNvCxnSpPr/>
          <p:nvPr/>
        </p:nvCxnSpPr>
        <p:spPr bwMode="auto">
          <a:xfrm flipH="1">
            <a:off x="3413019" y="4175836"/>
            <a:ext cx="0" cy="2012177"/>
          </a:xfrm>
          <a:prstGeom prst="line">
            <a:avLst/>
          </a:prstGeom>
          <a:noFill/>
          <a:ln w="9525" cap="flat" cmpd="sng" algn="ctr">
            <a:solidFill>
              <a:schemeClr val="accent1">
                <a:lumMod val="50000"/>
              </a:schemeClr>
            </a:solidFill>
            <a:prstDash val="sysDash"/>
          </a:ln>
          <a:effectLst/>
        </p:spPr>
      </p:cxnSp>
      <p:cxnSp>
        <p:nvCxnSpPr>
          <p:cNvPr id="37" name="Straight Connector 36"/>
          <p:cNvCxnSpPr/>
          <p:nvPr/>
        </p:nvCxnSpPr>
        <p:spPr bwMode="auto">
          <a:xfrm flipH="1">
            <a:off x="3413019" y="6188013"/>
            <a:ext cx="996950" cy="0"/>
          </a:xfrm>
          <a:prstGeom prst="line">
            <a:avLst/>
          </a:prstGeom>
          <a:noFill/>
          <a:ln w="9525" cap="flat" cmpd="sng" algn="ctr">
            <a:solidFill>
              <a:schemeClr val="accent1">
                <a:lumMod val="50000"/>
              </a:schemeClr>
            </a:solidFill>
            <a:prstDash val="sysDash"/>
          </a:ln>
          <a:effectLst/>
        </p:spPr>
      </p:cxnSp>
      <p:cxnSp>
        <p:nvCxnSpPr>
          <p:cNvPr id="38" name="Straight Connector 37"/>
          <p:cNvCxnSpPr/>
          <p:nvPr/>
        </p:nvCxnSpPr>
        <p:spPr bwMode="auto">
          <a:xfrm flipH="1">
            <a:off x="3476519" y="2319960"/>
            <a:ext cx="933450" cy="0"/>
          </a:xfrm>
          <a:prstGeom prst="line">
            <a:avLst/>
          </a:prstGeom>
          <a:noFill/>
          <a:ln w="9525" cap="flat" cmpd="sng" algn="ctr">
            <a:solidFill>
              <a:schemeClr val="accent1">
                <a:lumMod val="50000"/>
              </a:schemeClr>
            </a:solidFill>
            <a:prstDash val="sysDash"/>
          </a:ln>
          <a:effectLst/>
        </p:spPr>
      </p:cxnSp>
      <p:cxnSp>
        <p:nvCxnSpPr>
          <p:cNvPr id="39" name="Straight Connector 38"/>
          <p:cNvCxnSpPr/>
          <p:nvPr/>
        </p:nvCxnSpPr>
        <p:spPr bwMode="auto">
          <a:xfrm>
            <a:off x="3476519" y="2319960"/>
            <a:ext cx="0" cy="1326911"/>
          </a:xfrm>
          <a:prstGeom prst="line">
            <a:avLst/>
          </a:prstGeom>
          <a:noFill/>
          <a:ln w="9525" cap="flat" cmpd="sng" algn="ctr">
            <a:solidFill>
              <a:schemeClr val="accent1">
                <a:lumMod val="50000"/>
              </a:schemeClr>
            </a:solidFill>
            <a:prstDash val="sysDash"/>
          </a:ln>
          <a:effectLst/>
        </p:spPr>
      </p:cxnSp>
      <p:cxnSp>
        <p:nvCxnSpPr>
          <p:cNvPr id="40" name="Straight Connector 39"/>
          <p:cNvCxnSpPr/>
          <p:nvPr/>
        </p:nvCxnSpPr>
        <p:spPr bwMode="auto">
          <a:xfrm flipH="1">
            <a:off x="3197119" y="3660001"/>
            <a:ext cx="279400" cy="0"/>
          </a:xfrm>
          <a:prstGeom prst="line">
            <a:avLst/>
          </a:prstGeom>
          <a:noFill/>
          <a:ln w="9525" cap="flat" cmpd="sng" algn="ctr">
            <a:solidFill>
              <a:schemeClr val="accent1">
                <a:lumMod val="50000"/>
              </a:schemeClr>
            </a:solidFill>
            <a:prstDash val="sysDash"/>
          </a:ln>
          <a:effectLst/>
        </p:spPr>
      </p:cxnSp>
      <p:cxnSp>
        <p:nvCxnSpPr>
          <p:cNvPr id="41" name="Straight Connector 40"/>
          <p:cNvCxnSpPr/>
          <p:nvPr/>
        </p:nvCxnSpPr>
        <p:spPr bwMode="auto">
          <a:xfrm flipH="1">
            <a:off x="3197119" y="4087207"/>
            <a:ext cx="279400" cy="0"/>
          </a:xfrm>
          <a:prstGeom prst="line">
            <a:avLst/>
          </a:prstGeom>
          <a:noFill/>
          <a:ln w="9525" cap="flat" cmpd="sng" algn="ctr">
            <a:solidFill>
              <a:schemeClr val="accent1">
                <a:lumMod val="50000"/>
              </a:schemeClr>
            </a:solidFill>
            <a:prstDash val="sysDash"/>
          </a:ln>
          <a:effectLst/>
        </p:spPr>
      </p:cxnSp>
      <p:cxnSp>
        <p:nvCxnSpPr>
          <p:cNvPr id="42" name="Straight Connector 41"/>
          <p:cNvCxnSpPr/>
          <p:nvPr/>
        </p:nvCxnSpPr>
        <p:spPr bwMode="auto">
          <a:xfrm>
            <a:off x="3476519" y="4080642"/>
            <a:ext cx="0" cy="1303661"/>
          </a:xfrm>
          <a:prstGeom prst="line">
            <a:avLst/>
          </a:prstGeom>
          <a:noFill/>
          <a:ln w="9525" cap="flat" cmpd="sng" algn="ctr">
            <a:solidFill>
              <a:schemeClr val="accent1">
                <a:lumMod val="50000"/>
              </a:schemeClr>
            </a:solidFill>
            <a:prstDash val="sysDash"/>
          </a:ln>
          <a:effectLst/>
        </p:spPr>
      </p:cxnSp>
      <p:cxnSp>
        <p:nvCxnSpPr>
          <p:cNvPr id="43" name="Straight Connector 42"/>
          <p:cNvCxnSpPr/>
          <p:nvPr/>
        </p:nvCxnSpPr>
        <p:spPr bwMode="auto">
          <a:xfrm flipH="1">
            <a:off x="3476519" y="5384303"/>
            <a:ext cx="933450" cy="0"/>
          </a:xfrm>
          <a:prstGeom prst="line">
            <a:avLst/>
          </a:prstGeom>
          <a:noFill/>
          <a:ln w="9525" cap="flat" cmpd="sng" algn="ctr">
            <a:solidFill>
              <a:schemeClr val="accent1">
                <a:lumMod val="50000"/>
              </a:schemeClr>
            </a:solidFill>
            <a:prstDash val="sysDash"/>
          </a:ln>
          <a:effectLst/>
        </p:spPr>
      </p:cxnSp>
      <p:cxnSp>
        <p:nvCxnSpPr>
          <p:cNvPr id="44" name="Straight Connector 43"/>
          <p:cNvCxnSpPr/>
          <p:nvPr/>
        </p:nvCxnSpPr>
        <p:spPr bwMode="auto">
          <a:xfrm flipH="1">
            <a:off x="3533669" y="4618144"/>
            <a:ext cx="898716" cy="0"/>
          </a:xfrm>
          <a:prstGeom prst="line">
            <a:avLst/>
          </a:prstGeom>
          <a:noFill/>
          <a:ln w="9525" cap="flat" cmpd="sng" algn="ctr">
            <a:solidFill>
              <a:schemeClr val="accent1">
                <a:lumMod val="50000"/>
              </a:schemeClr>
            </a:solidFill>
            <a:prstDash val="sysDash"/>
          </a:ln>
          <a:effectLst/>
        </p:spPr>
      </p:cxnSp>
      <p:cxnSp>
        <p:nvCxnSpPr>
          <p:cNvPr id="45" name="Straight Connector 44"/>
          <p:cNvCxnSpPr/>
          <p:nvPr/>
        </p:nvCxnSpPr>
        <p:spPr bwMode="auto">
          <a:xfrm flipH="1">
            <a:off x="3556085" y="3104669"/>
            <a:ext cx="876300" cy="0"/>
          </a:xfrm>
          <a:prstGeom prst="line">
            <a:avLst/>
          </a:prstGeom>
          <a:noFill/>
          <a:ln w="9525" cap="flat" cmpd="sng" algn="ctr">
            <a:solidFill>
              <a:schemeClr val="accent1">
                <a:lumMod val="50000"/>
              </a:schemeClr>
            </a:solidFill>
            <a:prstDash val="sysDash"/>
          </a:ln>
          <a:effectLst/>
        </p:spPr>
      </p:cxnSp>
      <p:cxnSp>
        <p:nvCxnSpPr>
          <p:cNvPr id="46" name="Straight Connector 45"/>
          <p:cNvCxnSpPr/>
          <p:nvPr/>
        </p:nvCxnSpPr>
        <p:spPr bwMode="auto">
          <a:xfrm>
            <a:off x="3533669" y="3104669"/>
            <a:ext cx="0" cy="650524"/>
          </a:xfrm>
          <a:prstGeom prst="line">
            <a:avLst/>
          </a:prstGeom>
          <a:noFill/>
          <a:ln w="9525" cap="flat" cmpd="sng" algn="ctr">
            <a:solidFill>
              <a:schemeClr val="accent1">
                <a:lumMod val="50000"/>
              </a:schemeClr>
            </a:solidFill>
            <a:prstDash val="sysDash"/>
          </a:ln>
          <a:effectLst/>
        </p:spPr>
      </p:cxnSp>
      <p:cxnSp>
        <p:nvCxnSpPr>
          <p:cNvPr id="47" name="Straight Connector 46"/>
          <p:cNvCxnSpPr/>
          <p:nvPr/>
        </p:nvCxnSpPr>
        <p:spPr bwMode="auto">
          <a:xfrm flipH="1">
            <a:off x="3197119" y="3751911"/>
            <a:ext cx="336550" cy="0"/>
          </a:xfrm>
          <a:prstGeom prst="line">
            <a:avLst/>
          </a:prstGeom>
          <a:noFill/>
          <a:ln w="9525" cap="flat" cmpd="sng" algn="ctr">
            <a:solidFill>
              <a:schemeClr val="accent1">
                <a:lumMod val="50000"/>
              </a:schemeClr>
            </a:solidFill>
            <a:prstDash val="sysDash"/>
          </a:ln>
          <a:effectLst/>
        </p:spPr>
      </p:cxnSp>
      <p:cxnSp>
        <p:nvCxnSpPr>
          <p:cNvPr id="48" name="Straight Connector 47"/>
          <p:cNvCxnSpPr/>
          <p:nvPr/>
        </p:nvCxnSpPr>
        <p:spPr bwMode="auto">
          <a:xfrm flipH="1">
            <a:off x="3197119" y="3988732"/>
            <a:ext cx="336550" cy="0"/>
          </a:xfrm>
          <a:prstGeom prst="line">
            <a:avLst/>
          </a:prstGeom>
          <a:noFill/>
          <a:ln w="9525" cap="flat" cmpd="sng" algn="ctr">
            <a:solidFill>
              <a:schemeClr val="accent1">
                <a:lumMod val="50000"/>
              </a:schemeClr>
            </a:solidFill>
            <a:prstDash val="sysDash"/>
          </a:ln>
          <a:effectLst/>
        </p:spPr>
      </p:cxnSp>
      <p:cxnSp>
        <p:nvCxnSpPr>
          <p:cNvPr id="49" name="Straight Connector 48"/>
          <p:cNvCxnSpPr/>
          <p:nvPr/>
        </p:nvCxnSpPr>
        <p:spPr bwMode="auto">
          <a:xfrm>
            <a:off x="3533669" y="3995297"/>
            <a:ext cx="0" cy="622847"/>
          </a:xfrm>
          <a:prstGeom prst="line">
            <a:avLst/>
          </a:prstGeom>
          <a:noFill/>
          <a:ln w="9525" cap="flat" cmpd="sng" algn="ctr">
            <a:solidFill>
              <a:schemeClr val="accent1">
                <a:lumMod val="50000"/>
              </a:schemeClr>
            </a:solidFill>
            <a:prstDash val="sysDash"/>
          </a:ln>
          <a:effectLst/>
        </p:spPr>
      </p:cxnSp>
      <p:sp>
        <p:nvSpPr>
          <p:cNvPr id="50" name="Rectangle 49"/>
          <p:cNvSpPr/>
          <p:nvPr/>
        </p:nvSpPr>
        <p:spPr>
          <a:xfrm>
            <a:off x="3817100" y="1226215"/>
            <a:ext cx="7536700" cy="62641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w="9525" cap="flat"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s-PE" sz="2200" b="0" i="0" u="none" strike="noStrike" kern="0" cap="none" spc="0" normalizeH="0" baseline="0" noProof="0" dirty="0" smtClean="0">
                <a:ln>
                  <a:noFill/>
                </a:ln>
                <a:solidFill>
                  <a:srgbClr val="FFFFFF"/>
                </a:solidFill>
                <a:effectLst/>
                <a:uLnTx/>
                <a:uFillTx/>
                <a:latin typeface="Open Sans"/>
                <a:ea typeface="+mn-ea"/>
                <a:cs typeface="Open Sans"/>
              </a:rPr>
              <a:t>Capacidad de análisis de información técnica</a:t>
            </a:r>
          </a:p>
        </p:txBody>
      </p:sp>
      <p:sp>
        <p:nvSpPr>
          <p:cNvPr id="51" name="Rectangle 50"/>
          <p:cNvSpPr/>
          <p:nvPr/>
        </p:nvSpPr>
        <p:spPr>
          <a:xfrm>
            <a:off x="3817100" y="2006753"/>
            <a:ext cx="7536700" cy="62641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w="9525" cap="flat"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s-PE" sz="2200" b="0" i="0" u="none" strike="noStrike" kern="0" cap="none" spc="0" normalizeH="0" baseline="0" noProof="0" dirty="0" smtClean="0">
                <a:ln>
                  <a:noFill/>
                </a:ln>
                <a:solidFill>
                  <a:srgbClr val="FFFFFF"/>
                </a:solidFill>
                <a:effectLst/>
                <a:uLnTx/>
                <a:uFillTx/>
                <a:latin typeface="Open Sans"/>
                <a:ea typeface="+mn-ea"/>
                <a:cs typeface="Open Sans"/>
              </a:rPr>
              <a:t>Capacidad de análisis de la reglamentación aeronáutica  </a:t>
            </a:r>
          </a:p>
        </p:txBody>
      </p:sp>
      <p:sp>
        <p:nvSpPr>
          <p:cNvPr id="52" name="Rectangle 51"/>
          <p:cNvSpPr/>
          <p:nvPr/>
        </p:nvSpPr>
        <p:spPr>
          <a:xfrm>
            <a:off x="3817100" y="2791462"/>
            <a:ext cx="7536700" cy="62641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w="9525" cap="flat"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s-PE" sz="2200" b="0" i="0" u="none" strike="noStrike" kern="0" cap="none" spc="0" normalizeH="0" baseline="0" noProof="0" dirty="0" smtClean="0">
                <a:ln>
                  <a:noFill/>
                </a:ln>
                <a:solidFill>
                  <a:srgbClr val="FFFFFF"/>
                </a:solidFill>
                <a:effectLst/>
                <a:uLnTx/>
                <a:uFillTx/>
                <a:latin typeface="Open Sans"/>
                <a:ea typeface="+mn-ea"/>
                <a:cs typeface="Open Sans"/>
              </a:rPr>
              <a:t>Capacidad de análisis de boletines de servicio</a:t>
            </a:r>
          </a:p>
        </p:txBody>
      </p:sp>
      <p:sp>
        <p:nvSpPr>
          <p:cNvPr id="53" name="Rectangle 52"/>
          <p:cNvSpPr/>
          <p:nvPr/>
        </p:nvSpPr>
        <p:spPr>
          <a:xfrm>
            <a:off x="3817100" y="4304937"/>
            <a:ext cx="7536700" cy="62641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w="9525" cap="flat"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s-PE" sz="2200" b="0" i="0" u="none" strike="noStrike" kern="0" cap="none" spc="0" normalizeH="0" baseline="0" noProof="0" dirty="0" smtClean="0">
                <a:ln>
                  <a:noFill/>
                </a:ln>
                <a:solidFill>
                  <a:srgbClr val="FFFFFF"/>
                </a:solidFill>
                <a:effectLst/>
                <a:uLnTx/>
                <a:uFillTx/>
                <a:latin typeface="Open Sans"/>
                <a:ea typeface="+mn-ea"/>
                <a:cs typeface="Open Sans"/>
              </a:rPr>
              <a:t>Capacidad para gestionar recursos</a:t>
            </a:r>
          </a:p>
        </p:txBody>
      </p:sp>
      <p:sp>
        <p:nvSpPr>
          <p:cNvPr id="54" name="Rectangle 53"/>
          <p:cNvSpPr/>
          <p:nvPr/>
        </p:nvSpPr>
        <p:spPr>
          <a:xfrm>
            <a:off x="3817100" y="5071096"/>
            <a:ext cx="7536700" cy="62641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w="9525" cap="flat"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s-PE" sz="2200" b="0" i="0" u="none" strike="noStrike" kern="0" cap="none" spc="0" normalizeH="0" baseline="0" noProof="0" dirty="0" smtClean="0">
                <a:ln>
                  <a:noFill/>
                </a:ln>
                <a:solidFill>
                  <a:srgbClr val="FFFFFF"/>
                </a:solidFill>
                <a:effectLst/>
                <a:uLnTx/>
                <a:uFillTx/>
                <a:latin typeface="Open Sans"/>
                <a:ea typeface="+mn-ea"/>
                <a:cs typeface="Open Sans"/>
              </a:rPr>
              <a:t>Capacidad de liderazgo</a:t>
            </a:r>
          </a:p>
        </p:txBody>
      </p:sp>
      <p:sp>
        <p:nvSpPr>
          <p:cNvPr id="55" name="Rectangle 54"/>
          <p:cNvSpPr/>
          <p:nvPr/>
        </p:nvSpPr>
        <p:spPr>
          <a:xfrm>
            <a:off x="3817100" y="5829284"/>
            <a:ext cx="7536700" cy="62641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w="9525" cap="flat"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s-PE" sz="2200" b="0" i="0" u="none" strike="noStrike" kern="0" cap="none" spc="0" normalizeH="0" baseline="0" noProof="0" dirty="0" smtClean="0">
                <a:ln>
                  <a:noFill/>
                </a:ln>
                <a:solidFill>
                  <a:srgbClr val="FFFFFF"/>
                </a:solidFill>
                <a:effectLst/>
                <a:uLnTx/>
                <a:uFillTx/>
                <a:latin typeface="Open Sans"/>
                <a:ea typeface="+mn-ea"/>
                <a:cs typeface="Open Sans"/>
              </a:rPr>
              <a:t>Experiencia en actividades de control de mantenimiento</a:t>
            </a:r>
          </a:p>
        </p:txBody>
      </p:sp>
      <p:sp>
        <p:nvSpPr>
          <p:cNvPr id="56" name="Rectangle 55"/>
          <p:cNvSpPr/>
          <p:nvPr/>
        </p:nvSpPr>
        <p:spPr>
          <a:xfrm>
            <a:off x="3817100" y="3557158"/>
            <a:ext cx="7536700" cy="62641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w="9525" cap="flat"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s-PE" sz="2200" b="0" i="0" u="none" strike="noStrike" kern="0" cap="none" spc="0" normalizeH="0" baseline="0" noProof="0" dirty="0" smtClean="0">
                <a:ln>
                  <a:noFill/>
                </a:ln>
                <a:solidFill>
                  <a:srgbClr val="FFFFFF"/>
                </a:solidFill>
                <a:effectLst/>
                <a:uLnTx/>
                <a:uFillTx/>
                <a:latin typeface="Open Sans"/>
                <a:ea typeface="+mn-ea"/>
                <a:cs typeface="Open Sans"/>
              </a:rPr>
              <a:t>Capacidad de análisis de directrices de aeronavegabilidad</a:t>
            </a:r>
          </a:p>
        </p:txBody>
      </p:sp>
      <p:cxnSp>
        <p:nvCxnSpPr>
          <p:cNvPr id="57" name="Straight Connector 56"/>
          <p:cNvCxnSpPr>
            <a:stCxn id="56" idx="1"/>
            <a:endCxn id="31" idx="3"/>
          </p:cNvCxnSpPr>
          <p:nvPr/>
        </p:nvCxnSpPr>
        <p:spPr bwMode="auto">
          <a:xfrm flipH="1" flipV="1">
            <a:off x="3197119" y="3868326"/>
            <a:ext cx="619981" cy="2040"/>
          </a:xfrm>
          <a:prstGeom prst="line">
            <a:avLst/>
          </a:prstGeom>
          <a:noFill/>
          <a:ln w="9525" cap="flat" cmpd="sng" algn="ctr">
            <a:solidFill>
              <a:schemeClr val="accent1">
                <a:lumMod val="50000"/>
              </a:schemeClr>
            </a:solidFill>
            <a:prstDash val="sysDash"/>
          </a:ln>
          <a:effectLst/>
        </p:spPr>
      </p:cxnSp>
    </p:spTree>
    <p:extLst>
      <p:ext uri="{BB962C8B-B14F-4D97-AF65-F5344CB8AC3E}">
        <p14:creationId xmlns:p14="http://schemas.microsoft.com/office/powerpoint/2010/main" val="5315228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r>
              <a:rPr lang="es-PE" sz="3200" b="1" dirty="0"/>
              <a:t>Responsable de la gestión y supervisión de las actividades de la aeronavegabilidad continua</a:t>
            </a:r>
          </a:p>
        </p:txBody>
      </p:sp>
      <p:graphicFrame>
        <p:nvGraphicFramePr>
          <p:cNvPr id="58" name="Diagram 57"/>
          <p:cNvGraphicFramePr/>
          <p:nvPr>
            <p:extLst>
              <p:ext uri="{D42A27DB-BD31-4B8C-83A1-F6EECF244321}">
                <p14:modId xmlns:p14="http://schemas.microsoft.com/office/powerpoint/2010/main" val="3923223740"/>
              </p:ext>
            </p:extLst>
          </p:nvPr>
        </p:nvGraphicFramePr>
        <p:xfrm>
          <a:off x="1990557" y="2186609"/>
          <a:ext cx="8210885" cy="45256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9" name="Text Placeholder 4"/>
          <p:cNvSpPr txBox="1">
            <a:spLocks/>
          </p:cNvSpPr>
          <p:nvPr/>
        </p:nvSpPr>
        <p:spPr>
          <a:xfrm>
            <a:off x="940905" y="1409320"/>
            <a:ext cx="10111408" cy="6935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PE" sz="2400" dirty="0" smtClean="0"/>
              <a:t>Dependiendo de la dimensión y complejidad de las operaciones del explotador:</a:t>
            </a:r>
          </a:p>
        </p:txBody>
      </p:sp>
    </p:spTree>
    <p:extLst>
      <p:ext uri="{BB962C8B-B14F-4D97-AF65-F5344CB8AC3E}">
        <p14:creationId xmlns:p14="http://schemas.microsoft.com/office/powerpoint/2010/main" val="263031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8">
                                            <p:graphicEl>
                                              <a:dgm id="{D2AC7407-1959-47F0-B881-E447C1AE5C9D}"/>
                                            </p:graphicEl>
                                          </p:spTgt>
                                        </p:tgtEl>
                                        <p:attrNameLst>
                                          <p:attrName>style.visibility</p:attrName>
                                        </p:attrNameLst>
                                      </p:cBhvr>
                                      <p:to>
                                        <p:strVal val="visible"/>
                                      </p:to>
                                    </p:set>
                                    <p:animEffect transition="in" filter="fade">
                                      <p:cBhvr>
                                        <p:cTn id="11" dur="500"/>
                                        <p:tgtEl>
                                          <p:spTgt spid="58">
                                            <p:graphicEl>
                                              <a:dgm id="{D2AC7407-1959-47F0-B881-E447C1AE5C9D}"/>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8">
                                            <p:graphicEl>
                                              <a:dgm id="{F0B5397E-B7A0-4361-9069-8754012E0F42}"/>
                                            </p:graphicEl>
                                          </p:spTgt>
                                        </p:tgtEl>
                                        <p:attrNameLst>
                                          <p:attrName>style.visibility</p:attrName>
                                        </p:attrNameLst>
                                      </p:cBhvr>
                                      <p:to>
                                        <p:strVal val="visible"/>
                                      </p:to>
                                    </p:set>
                                    <p:animEffect transition="in" filter="fade">
                                      <p:cBhvr>
                                        <p:cTn id="16" dur="500"/>
                                        <p:tgtEl>
                                          <p:spTgt spid="58">
                                            <p:graphicEl>
                                              <a:dgm id="{F0B5397E-B7A0-4361-9069-8754012E0F42}"/>
                                            </p:graphic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8">
                                            <p:graphicEl>
                                              <a:dgm id="{59A64F69-FFC8-4649-A1CC-A59A6E544F03}"/>
                                            </p:graphicEl>
                                          </p:spTgt>
                                        </p:tgtEl>
                                        <p:attrNameLst>
                                          <p:attrName>style.visibility</p:attrName>
                                        </p:attrNameLst>
                                      </p:cBhvr>
                                      <p:to>
                                        <p:strVal val="visible"/>
                                      </p:to>
                                    </p:set>
                                    <p:animEffect transition="in" filter="fade">
                                      <p:cBhvr>
                                        <p:cTn id="19" dur="500"/>
                                        <p:tgtEl>
                                          <p:spTgt spid="58">
                                            <p:graphicEl>
                                              <a:dgm id="{59A64F69-FFC8-4649-A1CC-A59A6E544F0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8" grpId="0">
        <p:bldSub>
          <a:bldDgm bld="one"/>
        </p:bldSub>
      </p:bldGraphic>
      <p:bldP spid="5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5"/>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7020" b="11936"/>
          <a:stretch/>
        </p:blipFill>
        <p:spPr>
          <a:xfrm>
            <a:off x="847725" y="0"/>
            <a:ext cx="10417175" cy="6771930"/>
          </a:xfrm>
        </p:spPr>
      </p:pic>
      <p:sp>
        <p:nvSpPr>
          <p:cNvPr id="8" name="Text Placeholder 9"/>
          <p:cNvSpPr txBox="1">
            <a:spLocks/>
          </p:cNvSpPr>
          <p:nvPr/>
        </p:nvSpPr>
        <p:spPr>
          <a:xfrm>
            <a:off x="5254487" y="4363484"/>
            <a:ext cx="6800121" cy="240175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txBody>
          <a:bodyPr vert="horz" lIns="91440" tIns="45720" rIns="91440" bIns="45720" rtlCol="0" anchor="ctr">
            <a:no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lvl="1" algn="just"/>
            <a:r>
              <a:rPr lang="es-PE" sz="2000" b="1" i="1" dirty="0">
                <a:solidFill>
                  <a:srgbClr val="FFFF00"/>
                </a:solidFill>
                <a:latin typeface="Georgia"/>
                <a:cs typeface="Georgia"/>
              </a:rPr>
              <a:t>Suficiente</a:t>
            </a:r>
            <a:r>
              <a:rPr lang="es-PE" sz="2000" i="1" dirty="0">
                <a:solidFill>
                  <a:srgbClr val="FFFFFF"/>
                </a:solidFill>
                <a:latin typeface="Georgia"/>
                <a:cs typeface="Georgia"/>
              </a:rPr>
              <a:t> personal y </a:t>
            </a:r>
            <a:r>
              <a:rPr lang="es-PE" sz="2000" b="1" i="1" dirty="0">
                <a:solidFill>
                  <a:srgbClr val="FFFF00"/>
                </a:solidFill>
                <a:latin typeface="Georgia"/>
                <a:cs typeface="Georgia"/>
              </a:rPr>
              <a:t>calificaciones necesarias </a:t>
            </a:r>
            <a:r>
              <a:rPr lang="es-PE" sz="2000" i="1" dirty="0">
                <a:solidFill>
                  <a:srgbClr val="FFFFFF"/>
                </a:solidFill>
                <a:latin typeface="Georgia"/>
                <a:cs typeface="Georgia"/>
              </a:rPr>
              <a:t>va a depender de las tareas a realizar y de la dimensión y complejidad de la operación (cantidad de aeronaves y tipos de aeronaves, complejidad de las aeronaves y su antigüedad), cantidad y ubicaciones de las instalaciones de mantenimiento y la cantidad y complejidad de la contratación de mantenimiento.</a:t>
            </a:r>
          </a:p>
        </p:txBody>
      </p:sp>
    </p:spTree>
    <p:extLst>
      <p:ext uri="{BB962C8B-B14F-4D97-AF65-F5344CB8AC3E}">
        <p14:creationId xmlns:p14="http://schemas.microsoft.com/office/powerpoint/2010/main" val="269858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5556" r="5556"/>
          <a:stretch>
            <a:fillRect/>
          </a:stretch>
        </p:blipFill>
        <p:spPr>
          <a:xfrm>
            <a:off x="0" y="0"/>
            <a:ext cx="12192000" cy="6858000"/>
          </a:xfrm>
        </p:spPr>
      </p:pic>
      <p:sp>
        <p:nvSpPr>
          <p:cNvPr id="9" name="Text Placeholder 9"/>
          <p:cNvSpPr txBox="1">
            <a:spLocks/>
          </p:cNvSpPr>
          <p:nvPr/>
        </p:nvSpPr>
        <p:spPr>
          <a:xfrm>
            <a:off x="110888" y="4625008"/>
            <a:ext cx="5057460" cy="214022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txBody>
          <a:bodyPr vert="horz" lIns="91440" tIns="45720" rIns="91440" bIns="45720" rtlCol="0" anchor="ctr">
            <a:no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lvl="1" algn="just"/>
            <a:r>
              <a:rPr lang="es-PE" sz="2400" i="1" dirty="0">
                <a:solidFill>
                  <a:srgbClr val="FFFFFF"/>
                </a:solidFill>
                <a:latin typeface="Georgia"/>
                <a:cs typeface="Georgia"/>
              </a:rPr>
              <a:t>El responsable de la gestión de la aeronavegabilidad continua del explotador debe definir y controlar la competencia de su </a:t>
            </a:r>
            <a:r>
              <a:rPr lang="es-PE" sz="2400" i="1" dirty="0" smtClean="0">
                <a:solidFill>
                  <a:srgbClr val="FFFFFF"/>
                </a:solidFill>
                <a:latin typeface="Georgia"/>
                <a:cs typeface="Georgia"/>
              </a:rPr>
              <a:t>personal.</a:t>
            </a:r>
            <a:endParaRPr lang="es-PE" sz="2400" i="1" dirty="0">
              <a:solidFill>
                <a:srgbClr val="FFFFFF"/>
              </a:solidFill>
              <a:latin typeface="Georgia"/>
              <a:cs typeface="Georgia"/>
            </a:endParaRPr>
          </a:p>
        </p:txBody>
      </p:sp>
    </p:spTree>
    <p:extLst>
      <p:ext uri="{BB962C8B-B14F-4D97-AF65-F5344CB8AC3E}">
        <p14:creationId xmlns:p14="http://schemas.microsoft.com/office/powerpoint/2010/main" val="266516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2"/>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2345" b="12345"/>
          <a:stretch>
            <a:fillRect/>
          </a:stretch>
        </p:blipFill>
        <p:spPr>
          <a:xfrm>
            <a:off x="0" y="0"/>
            <a:ext cx="12192000" cy="6858000"/>
          </a:xfrm>
        </p:spPr>
      </p:pic>
      <p:sp>
        <p:nvSpPr>
          <p:cNvPr id="8" name="Text Placeholder 9"/>
          <p:cNvSpPr txBox="1">
            <a:spLocks/>
          </p:cNvSpPr>
          <p:nvPr/>
        </p:nvSpPr>
        <p:spPr>
          <a:xfrm>
            <a:off x="5108713" y="4297224"/>
            <a:ext cx="6800121" cy="240175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txBody>
          <a:bodyPr vert="horz" lIns="91440" tIns="45720" rIns="91440" bIns="45720" rtlCol="0" anchor="ctr">
            <a:norm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marR="0" lvl="1" indent="0" algn="just" defTabSz="457200" rtl="0" eaLnBrk="1" fontAlgn="auto" latinLnBrk="0" hangingPunct="1">
              <a:lnSpc>
                <a:spcPct val="100000"/>
              </a:lnSpc>
              <a:spcBef>
                <a:spcPts val="600"/>
              </a:spcBef>
              <a:spcAft>
                <a:spcPts val="600"/>
              </a:spcAft>
              <a:buClrTx/>
              <a:buSzTx/>
              <a:buFont typeface="Arial"/>
              <a:buNone/>
              <a:tabLst/>
              <a:defRPr/>
            </a:pPr>
            <a:r>
              <a:rPr kumimoji="0" lang="es-PE" sz="2400" b="0" i="1" u="none" strike="noStrike" kern="1200" cap="none" spc="0" normalizeH="0" baseline="0" noProof="0" dirty="0" smtClean="0">
                <a:ln>
                  <a:noFill/>
                </a:ln>
                <a:solidFill>
                  <a:srgbClr val="FFFFFF"/>
                </a:solidFill>
                <a:effectLst/>
                <a:uLnTx/>
                <a:uFillTx/>
                <a:latin typeface="Georgia"/>
                <a:ea typeface="+mn-ea"/>
                <a:cs typeface="Georgia"/>
              </a:rPr>
              <a:t>El objetivo de este módulo es orientar a los participantes en el proceso para evaluar el sistema de gestión de aeronavegabilidad continua de un Explotador, de acuerdo a lo establecido en el LAR 121.1125 y LAR 135.1425</a:t>
            </a:r>
            <a:endParaRPr kumimoji="0" lang="es-PE" sz="2400" b="0" i="1" u="none" strike="noStrike" kern="1200" cap="none" spc="0" normalizeH="0" baseline="0" noProof="0" dirty="0">
              <a:ln>
                <a:noFill/>
              </a:ln>
              <a:solidFill>
                <a:srgbClr val="FFFFFF"/>
              </a:solidFill>
              <a:effectLst/>
              <a:uLnTx/>
              <a:uFillTx/>
              <a:latin typeface="Georgia"/>
              <a:ea typeface="+mn-ea"/>
              <a:cs typeface="Georgia"/>
            </a:endParaRPr>
          </a:p>
        </p:txBody>
      </p:sp>
    </p:spTree>
    <p:extLst>
      <p:ext uri="{BB962C8B-B14F-4D97-AF65-F5344CB8AC3E}">
        <p14:creationId xmlns:p14="http://schemas.microsoft.com/office/powerpoint/2010/main" val="382999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68545"/>
          </a:xfrm>
        </p:spPr>
        <p:txBody>
          <a:bodyPr>
            <a:normAutofit fontScale="90000"/>
          </a:bodyPr>
          <a:lstStyle/>
          <a:p>
            <a:r>
              <a:rPr lang="en-US" b="1" dirty="0" smtClean="0"/>
              <a:t>Competencias</a:t>
            </a:r>
            <a:endParaRPr lang="es-PE" b="1" dirty="0"/>
          </a:p>
        </p:txBody>
      </p:sp>
      <p:sp>
        <p:nvSpPr>
          <p:cNvPr id="3" name="Slide Number Placeholder 2"/>
          <p:cNvSpPr>
            <a:spLocks noGrp="1"/>
          </p:cNvSpPr>
          <p:nvPr>
            <p:ph type="sldNum" sz="quarter" idx="12"/>
          </p:nvPr>
        </p:nvSpPr>
        <p:spPr/>
        <p:txBody>
          <a:bodyPr/>
          <a:lstStyle/>
          <a:p>
            <a:fld id="{751497D4-CBBE-4892-ABDA-4C92B62757A6}" type="slidenum">
              <a:rPr lang="id-ID" smtClean="0"/>
              <a:t>20</a:t>
            </a:fld>
            <a:endParaRPr lang="id-ID"/>
          </a:p>
        </p:txBody>
      </p:sp>
      <p:grpSp>
        <p:nvGrpSpPr>
          <p:cNvPr id="4" name="Group 3"/>
          <p:cNvGrpSpPr>
            <a:grpSpLocks/>
          </p:cNvGrpSpPr>
          <p:nvPr/>
        </p:nvGrpSpPr>
        <p:grpSpPr bwMode="auto">
          <a:xfrm>
            <a:off x="9669050" y="4668181"/>
            <a:ext cx="2236787" cy="1568450"/>
            <a:chOff x="3433260" y="3287722"/>
            <a:chExt cx="2237290" cy="1174633"/>
          </a:xfrm>
        </p:grpSpPr>
        <p:sp>
          <p:nvSpPr>
            <p:cNvPr id="5" name="Freeform 11"/>
            <p:cNvSpPr>
              <a:spLocks/>
            </p:cNvSpPr>
            <p:nvPr/>
          </p:nvSpPr>
          <p:spPr bwMode="auto">
            <a:xfrm>
              <a:off x="3433260" y="3287722"/>
              <a:ext cx="2237290" cy="744251"/>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6">
                <a:lumMod val="50000"/>
              </a:schemeClr>
            </a:solidFill>
            <a:ln w="3175">
              <a:noFill/>
            </a:ln>
            <a:extLst/>
          </p:spPr>
          <p:txBody>
            <a:bodyPr/>
            <a:lstStyle/>
            <a:p>
              <a:pPr fontAlgn="auto">
                <a:spcBef>
                  <a:spcPts val="0"/>
                </a:spcBef>
                <a:spcAft>
                  <a:spcPts val="0"/>
                </a:spcAft>
                <a:defRPr/>
              </a:pPr>
              <a:endParaRPr lang="ko-KR" altLang="en-US" sz="1600" dirty="0">
                <a:latin typeface="+mn-lt"/>
                <a:cs typeface="+mn-cs"/>
              </a:endParaRPr>
            </a:p>
          </p:txBody>
        </p:sp>
        <p:sp>
          <p:nvSpPr>
            <p:cNvPr id="6" name="Freeform 12"/>
            <p:cNvSpPr>
              <a:spLocks noEditPoints="1"/>
            </p:cNvSpPr>
            <p:nvPr/>
          </p:nvSpPr>
          <p:spPr bwMode="auto">
            <a:xfrm>
              <a:off x="3433260" y="3287722"/>
              <a:ext cx="2237290" cy="878585"/>
            </a:xfrm>
            <a:custGeom>
              <a:avLst/>
              <a:gdLst>
                <a:gd name="T0" fmla="*/ 2147483647 w 985"/>
                <a:gd name="T1" fmla="*/ 2147483647 h 531"/>
                <a:gd name="T2" fmla="*/ 2147483647 w 985"/>
                <a:gd name="T3" fmla="*/ 2147483647 h 531"/>
                <a:gd name="T4" fmla="*/ 2147483647 w 985"/>
                <a:gd name="T5" fmla="*/ 2147483647 h 531"/>
                <a:gd name="T6" fmla="*/ 2147483647 w 985"/>
                <a:gd name="T7" fmla="*/ 2147483647 h 531"/>
                <a:gd name="T8" fmla="*/ 2147483647 w 985"/>
                <a:gd name="T9" fmla="*/ 2147483647 h 531"/>
                <a:gd name="T10" fmla="*/ 2147483647 w 985"/>
                <a:gd name="T11" fmla="*/ 0 h 531"/>
                <a:gd name="T12" fmla="*/ 0 w 985"/>
                <a:gd name="T13" fmla="*/ 2147483647 h 531"/>
                <a:gd name="T14" fmla="*/ 2147483647 w 985"/>
                <a:gd name="T15" fmla="*/ 2147483647 h 531"/>
                <a:gd name="T16" fmla="*/ 2147483647 w 985"/>
                <a:gd name="T17" fmla="*/ 2147483647 h 531"/>
                <a:gd name="T18" fmla="*/ 2147483647 w 985"/>
                <a:gd name="T19" fmla="*/ 0 h 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6">
                <a:lumMod val="60000"/>
                <a:lumOff val="40000"/>
              </a:scheme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es-PE" sz="1600"/>
            </a:p>
          </p:txBody>
        </p:sp>
        <p:sp>
          <p:nvSpPr>
            <p:cNvPr id="7"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6"/>
            </a:solidFill>
            <a:ln w="3175">
              <a:noFill/>
            </a:ln>
            <a:extLst/>
          </p:spPr>
          <p:txBody>
            <a:bodyPr lIns="0" tIns="0" rIns="0" bIns="0" anchor="ctr"/>
            <a:lstStyle/>
            <a:p>
              <a:pPr algn="ctr" fontAlgn="auto">
                <a:spcBef>
                  <a:spcPts val="0"/>
                </a:spcBef>
                <a:spcAft>
                  <a:spcPts val="300"/>
                </a:spcAft>
                <a:defRPr/>
              </a:pPr>
              <a:endParaRPr lang="en-US" altLang="ko-KR" sz="1600" b="1" dirty="0">
                <a:gradFill>
                  <a:gsLst>
                    <a:gs pos="0">
                      <a:schemeClr val="accent4">
                        <a:alpha val="50000"/>
                      </a:schemeClr>
                    </a:gs>
                    <a:gs pos="100000">
                      <a:schemeClr val="accent4">
                        <a:alpha val="50000"/>
                      </a:schemeClr>
                    </a:gs>
                  </a:gsLst>
                  <a:lin ang="5400000" scaled="0"/>
                </a:gradFill>
                <a:latin typeface="Bebas Neue" pitchFamily="34" charset="0"/>
                <a:ea typeface="Roboto Condensed Regular"/>
              </a:endParaRPr>
            </a:p>
            <a:p>
              <a:pPr algn="ctr" fontAlgn="auto">
                <a:spcBef>
                  <a:spcPts val="0"/>
                </a:spcBef>
                <a:spcAft>
                  <a:spcPts val="300"/>
                </a:spcAft>
                <a:defRPr/>
              </a:pPr>
              <a:endParaRPr lang="en-US" altLang="ko-KR" sz="1600" b="1" dirty="0">
                <a:gradFill>
                  <a:gsLst>
                    <a:gs pos="0">
                      <a:schemeClr val="accent4">
                        <a:alpha val="50000"/>
                      </a:schemeClr>
                    </a:gs>
                    <a:gs pos="100000">
                      <a:schemeClr val="accent4">
                        <a:alpha val="50000"/>
                      </a:schemeClr>
                    </a:gs>
                  </a:gsLst>
                  <a:lin ang="5400000" scaled="0"/>
                </a:gradFill>
                <a:latin typeface="Bebas Neue" pitchFamily="34" charset="0"/>
                <a:ea typeface="Roboto Condensed Regular"/>
              </a:endParaRPr>
            </a:p>
            <a:p>
              <a:pPr algn="ctr" fontAlgn="auto">
                <a:spcBef>
                  <a:spcPts val="0"/>
                </a:spcBef>
                <a:spcAft>
                  <a:spcPts val="300"/>
                </a:spcAft>
                <a:defRPr/>
              </a:pPr>
              <a:r>
                <a:rPr lang="en-US" altLang="ko-KR" sz="1600" dirty="0">
                  <a:solidFill>
                    <a:srgbClr val="FFFFFF">
                      <a:alpha val="50000"/>
                    </a:srgbClr>
                  </a:solidFill>
                  <a:latin typeface="Open Sans"/>
                  <a:ea typeface="Roboto Condensed Regular"/>
                  <a:cs typeface="Open Sans"/>
                </a:rPr>
                <a:t>05</a:t>
              </a:r>
            </a:p>
          </p:txBody>
        </p:sp>
      </p:grpSp>
      <p:grpSp>
        <p:nvGrpSpPr>
          <p:cNvPr id="8" name="Group 7"/>
          <p:cNvGrpSpPr>
            <a:grpSpLocks/>
          </p:cNvGrpSpPr>
          <p:nvPr/>
        </p:nvGrpSpPr>
        <p:grpSpPr bwMode="auto">
          <a:xfrm>
            <a:off x="4028662" y="5296837"/>
            <a:ext cx="5540375" cy="744372"/>
            <a:chOff x="304798" y="3357969"/>
            <a:chExt cx="5540205" cy="558439"/>
          </a:xfrm>
        </p:grpSpPr>
        <p:sp>
          <p:nvSpPr>
            <p:cNvPr id="9" name="Text Placeholder 22"/>
            <p:cNvSpPr txBox="1">
              <a:spLocks/>
            </p:cNvSpPr>
            <p:nvPr/>
          </p:nvSpPr>
          <p:spPr bwMode="auto">
            <a:xfrm>
              <a:off x="304798" y="3357969"/>
              <a:ext cx="4796640" cy="558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20000"/>
                </a:lnSpc>
                <a:spcBef>
                  <a:spcPct val="20000"/>
                </a:spcBef>
                <a:buFont typeface="Arial" pitchFamily="34" charset="0"/>
                <a:defRPr sz="700">
                  <a:solidFill>
                    <a:schemeClr val="tx1"/>
                  </a:solidFill>
                  <a:latin typeface="Open Sans"/>
                  <a:ea typeface="Open Sans"/>
                  <a:cs typeface="Open Sans"/>
                </a:defRPr>
              </a:lvl1pPr>
              <a:lvl2pPr marL="628650" indent="-171450" eaLnBrk="0" hangingPunct="0">
                <a:spcBef>
                  <a:spcPct val="20000"/>
                </a:spcBef>
                <a:buFont typeface="Arial" pitchFamily="34" charset="0"/>
                <a:buChar char="•"/>
                <a:defRPr sz="800">
                  <a:solidFill>
                    <a:schemeClr val="tx1"/>
                  </a:solidFill>
                  <a:latin typeface="Helvetica" pitchFamily="34" charset="0"/>
                  <a:ea typeface="Open Sans"/>
                  <a:cs typeface="Helvetica" pitchFamily="34" charset="0"/>
                </a:defRPr>
              </a:lvl2pPr>
              <a:lvl3pPr marL="1085850" indent="-171450" eaLnBrk="0" hangingPunct="0">
                <a:spcBef>
                  <a:spcPct val="20000"/>
                </a:spcBef>
                <a:buFont typeface="Arial" pitchFamily="34" charset="0"/>
                <a:buChar char="•"/>
                <a:defRPr sz="800">
                  <a:solidFill>
                    <a:schemeClr val="tx1"/>
                  </a:solidFill>
                  <a:latin typeface="Helvetica" pitchFamily="34" charset="0"/>
                  <a:ea typeface="Open Sans"/>
                  <a:cs typeface="Helvetica" pitchFamily="34" charset="0"/>
                </a:defRPr>
              </a:lvl3pPr>
              <a:lvl4pPr marL="1543050" indent="-171450" eaLnBrk="0" hangingPunct="0">
                <a:spcBef>
                  <a:spcPct val="20000"/>
                </a:spcBef>
                <a:buFont typeface="Arial" pitchFamily="34" charset="0"/>
                <a:buChar char="•"/>
                <a:defRPr sz="800">
                  <a:solidFill>
                    <a:schemeClr val="tx1"/>
                  </a:solidFill>
                  <a:latin typeface="Helvetica" pitchFamily="34" charset="0"/>
                  <a:ea typeface="Open Sans"/>
                  <a:cs typeface="Helvetica" pitchFamily="34" charset="0"/>
                </a:defRPr>
              </a:lvl4pPr>
              <a:lvl5pPr marL="2000250" indent="-171450" eaLnBrk="0" hangingPunct="0">
                <a:spcBef>
                  <a:spcPct val="20000"/>
                </a:spcBef>
                <a:buFont typeface="Arial" pitchFamily="34" charset="0"/>
                <a:buChar char="•"/>
                <a:defRPr sz="800">
                  <a:solidFill>
                    <a:schemeClr val="tx1"/>
                  </a:solidFill>
                  <a:latin typeface="Helvetica" pitchFamily="34" charset="0"/>
                  <a:ea typeface="Open Sans"/>
                  <a:cs typeface="Helvetica" pitchFamily="34" charset="0"/>
                </a:defRPr>
              </a:lvl5pPr>
              <a:lvl6pPr marL="2457450" indent="-171450" defTabSz="457200" eaLnBrk="0" fontAlgn="base" hangingPunct="0">
                <a:spcBef>
                  <a:spcPct val="20000"/>
                </a:spcBef>
                <a:spcAft>
                  <a:spcPct val="0"/>
                </a:spcAft>
                <a:buFont typeface="Arial" pitchFamily="34" charset="0"/>
                <a:buChar char="•"/>
                <a:defRPr sz="800">
                  <a:solidFill>
                    <a:schemeClr val="tx1"/>
                  </a:solidFill>
                  <a:latin typeface="Helvetica" pitchFamily="34" charset="0"/>
                  <a:ea typeface="Open Sans"/>
                  <a:cs typeface="Helvetica" pitchFamily="34" charset="0"/>
                </a:defRPr>
              </a:lvl6pPr>
              <a:lvl7pPr marL="2914650" indent="-171450" defTabSz="457200" eaLnBrk="0" fontAlgn="base" hangingPunct="0">
                <a:spcBef>
                  <a:spcPct val="20000"/>
                </a:spcBef>
                <a:spcAft>
                  <a:spcPct val="0"/>
                </a:spcAft>
                <a:buFont typeface="Arial" pitchFamily="34" charset="0"/>
                <a:buChar char="•"/>
                <a:defRPr sz="800">
                  <a:solidFill>
                    <a:schemeClr val="tx1"/>
                  </a:solidFill>
                  <a:latin typeface="Helvetica" pitchFamily="34" charset="0"/>
                  <a:ea typeface="Open Sans"/>
                  <a:cs typeface="Helvetica" pitchFamily="34" charset="0"/>
                </a:defRPr>
              </a:lvl7pPr>
              <a:lvl8pPr marL="3371850" indent="-171450" defTabSz="457200" eaLnBrk="0" fontAlgn="base" hangingPunct="0">
                <a:spcBef>
                  <a:spcPct val="20000"/>
                </a:spcBef>
                <a:spcAft>
                  <a:spcPct val="0"/>
                </a:spcAft>
                <a:buFont typeface="Arial" pitchFamily="34" charset="0"/>
                <a:buChar char="•"/>
                <a:defRPr sz="800">
                  <a:solidFill>
                    <a:schemeClr val="tx1"/>
                  </a:solidFill>
                  <a:latin typeface="Helvetica" pitchFamily="34" charset="0"/>
                  <a:ea typeface="Open Sans"/>
                  <a:cs typeface="Helvetica" pitchFamily="34" charset="0"/>
                </a:defRPr>
              </a:lvl8pPr>
              <a:lvl9pPr marL="3829050" indent="-171450" defTabSz="457200" eaLnBrk="0" fontAlgn="base" hangingPunct="0">
                <a:spcBef>
                  <a:spcPct val="20000"/>
                </a:spcBef>
                <a:spcAft>
                  <a:spcPct val="0"/>
                </a:spcAft>
                <a:buFont typeface="Arial" pitchFamily="34" charset="0"/>
                <a:buChar char="•"/>
                <a:defRPr sz="800">
                  <a:solidFill>
                    <a:schemeClr val="tx1"/>
                  </a:solidFill>
                  <a:latin typeface="Helvetica" pitchFamily="34" charset="0"/>
                  <a:ea typeface="Open Sans"/>
                  <a:cs typeface="Helvetica" pitchFamily="34" charset="0"/>
                </a:defRPr>
              </a:lvl9pPr>
            </a:lstStyle>
            <a:p>
              <a:pPr algn="r" eaLnBrk="1" hangingPunct="1">
                <a:lnSpc>
                  <a:spcPct val="100000"/>
                </a:lnSpc>
              </a:pPr>
              <a:r>
                <a:rPr lang="es-PE" altLang="es-PE" sz="2000" dirty="0" smtClean="0">
                  <a:latin typeface="+mj-lt"/>
                </a:rPr>
                <a:t>Pueden </a:t>
              </a:r>
              <a:r>
                <a:rPr lang="es-PE" altLang="es-PE" sz="2000" dirty="0">
                  <a:latin typeface="+mj-lt"/>
                </a:rPr>
                <a:t>ser generalizables a más de una actividad</a:t>
              </a:r>
              <a:r>
                <a:rPr lang="en-US" altLang="es-PE" sz="2000" dirty="0" smtClean="0">
                  <a:latin typeface="+mj-lt"/>
                </a:rPr>
                <a:t>.</a:t>
              </a:r>
              <a:endParaRPr lang="en-US" altLang="es-PE" sz="2000" dirty="0">
                <a:latin typeface="+mj-lt"/>
              </a:endParaRPr>
            </a:p>
            <a:p>
              <a:pPr algn="r" eaLnBrk="1" hangingPunct="1">
                <a:lnSpc>
                  <a:spcPct val="100000"/>
                </a:lnSpc>
              </a:pPr>
              <a:endParaRPr lang="en-US" altLang="es-PE" sz="2000" dirty="0">
                <a:latin typeface="+mj-lt"/>
              </a:endParaRPr>
            </a:p>
            <a:p>
              <a:pPr algn="r" eaLnBrk="1" hangingPunct="1">
                <a:lnSpc>
                  <a:spcPct val="100000"/>
                </a:lnSpc>
              </a:pPr>
              <a:endParaRPr lang="en-US" altLang="es-PE" sz="2000" dirty="0">
                <a:latin typeface="+mj-lt"/>
              </a:endParaRPr>
            </a:p>
          </p:txBody>
        </p:sp>
        <p:cxnSp>
          <p:nvCxnSpPr>
            <p:cNvPr id="10" name="Straight Connector 9"/>
            <p:cNvCxnSpPr/>
            <p:nvPr/>
          </p:nvCxnSpPr>
          <p:spPr>
            <a:xfrm flipH="1">
              <a:off x="5146524" y="3534235"/>
              <a:ext cx="698479"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11" name="Group 10"/>
          <p:cNvGrpSpPr>
            <a:grpSpLocks/>
          </p:cNvGrpSpPr>
          <p:nvPr/>
        </p:nvGrpSpPr>
        <p:grpSpPr bwMode="auto">
          <a:xfrm>
            <a:off x="9669050" y="3868081"/>
            <a:ext cx="2236787" cy="1568450"/>
            <a:chOff x="3433260" y="3287722"/>
            <a:chExt cx="2237290" cy="1174633"/>
          </a:xfrm>
        </p:grpSpPr>
        <p:sp>
          <p:nvSpPr>
            <p:cNvPr id="12" name="Freeform 11"/>
            <p:cNvSpPr>
              <a:spLocks/>
            </p:cNvSpPr>
            <p:nvPr/>
          </p:nvSpPr>
          <p:spPr bwMode="auto">
            <a:xfrm>
              <a:off x="3433260" y="3287722"/>
              <a:ext cx="2237290" cy="744251"/>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4">
                <a:lumMod val="50000"/>
              </a:schemeClr>
            </a:solidFill>
            <a:ln w="3175">
              <a:noFill/>
            </a:ln>
            <a:extLst/>
          </p:spPr>
          <p:txBody>
            <a:bodyPr/>
            <a:lstStyle/>
            <a:p>
              <a:pPr fontAlgn="auto">
                <a:spcBef>
                  <a:spcPts val="0"/>
                </a:spcBef>
                <a:spcAft>
                  <a:spcPts val="0"/>
                </a:spcAft>
                <a:defRPr/>
              </a:pPr>
              <a:endParaRPr lang="ko-KR" altLang="en-US" sz="1600" dirty="0">
                <a:latin typeface="+mn-lt"/>
                <a:cs typeface="+mn-cs"/>
              </a:endParaRPr>
            </a:p>
          </p:txBody>
        </p:sp>
        <p:sp>
          <p:nvSpPr>
            <p:cNvPr id="13" name="Freeform 12"/>
            <p:cNvSpPr>
              <a:spLocks noEditPoints="1"/>
            </p:cNvSpPr>
            <p:nvPr/>
          </p:nvSpPr>
          <p:spPr bwMode="auto">
            <a:xfrm>
              <a:off x="3433260" y="3287722"/>
              <a:ext cx="2237290" cy="878585"/>
            </a:xfrm>
            <a:custGeom>
              <a:avLst/>
              <a:gdLst>
                <a:gd name="T0" fmla="*/ 2147483647 w 985"/>
                <a:gd name="T1" fmla="*/ 2147483647 h 531"/>
                <a:gd name="T2" fmla="*/ 2147483647 w 985"/>
                <a:gd name="T3" fmla="*/ 2147483647 h 531"/>
                <a:gd name="T4" fmla="*/ 2147483647 w 985"/>
                <a:gd name="T5" fmla="*/ 2147483647 h 531"/>
                <a:gd name="T6" fmla="*/ 2147483647 w 985"/>
                <a:gd name="T7" fmla="*/ 2147483647 h 531"/>
                <a:gd name="T8" fmla="*/ 2147483647 w 985"/>
                <a:gd name="T9" fmla="*/ 2147483647 h 531"/>
                <a:gd name="T10" fmla="*/ 2147483647 w 985"/>
                <a:gd name="T11" fmla="*/ 0 h 531"/>
                <a:gd name="T12" fmla="*/ 0 w 985"/>
                <a:gd name="T13" fmla="*/ 2147483647 h 531"/>
                <a:gd name="T14" fmla="*/ 2147483647 w 985"/>
                <a:gd name="T15" fmla="*/ 2147483647 h 531"/>
                <a:gd name="T16" fmla="*/ 2147483647 w 985"/>
                <a:gd name="T17" fmla="*/ 2147483647 h 531"/>
                <a:gd name="T18" fmla="*/ 2147483647 w 985"/>
                <a:gd name="T19" fmla="*/ 0 h 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4">
                <a:lumMod val="40000"/>
                <a:lumOff val="60000"/>
              </a:scheme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es-PE" sz="1600"/>
            </a:p>
          </p:txBody>
        </p:sp>
        <p:sp>
          <p:nvSpPr>
            <p:cNvPr id="14"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4"/>
            </a:solidFill>
            <a:ln w="3175">
              <a:noFill/>
            </a:ln>
            <a:extLst/>
          </p:spPr>
          <p:txBody>
            <a:bodyPr lIns="0" tIns="0" rIns="0" bIns="0" anchor="ctr"/>
            <a:lstStyle/>
            <a:p>
              <a:pPr algn="ctr" fontAlgn="auto">
                <a:spcBef>
                  <a:spcPts val="0"/>
                </a:spcBef>
                <a:spcAft>
                  <a:spcPts val="300"/>
                </a:spcAft>
                <a:defRPr/>
              </a:pPr>
              <a:endParaRPr lang="en-US" altLang="ko-KR" sz="1600" b="1" dirty="0">
                <a:gradFill>
                  <a:gsLst>
                    <a:gs pos="0">
                      <a:schemeClr val="accent4">
                        <a:alpha val="50000"/>
                      </a:schemeClr>
                    </a:gs>
                    <a:gs pos="100000">
                      <a:schemeClr val="accent4">
                        <a:alpha val="50000"/>
                      </a:schemeClr>
                    </a:gs>
                  </a:gsLst>
                  <a:lin ang="5400000" scaled="0"/>
                </a:gradFill>
                <a:latin typeface="Bebas Neue" pitchFamily="34" charset="0"/>
                <a:ea typeface="Roboto Condensed Regular"/>
              </a:endParaRPr>
            </a:p>
            <a:p>
              <a:pPr algn="ctr" fontAlgn="auto">
                <a:spcBef>
                  <a:spcPts val="0"/>
                </a:spcBef>
                <a:spcAft>
                  <a:spcPts val="300"/>
                </a:spcAft>
                <a:defRPr/>
              </a:pPr>
              <a:endParaRPr lang="en-US" altLang="ko-KR" sz="1600" b="1" dirty="0">
                <a:gradFill>
                  <a:gsLst>
                    <a:gs pos="0">
                      <a:schemeClr val="accent4">
                        <a:alpha val="50000"/>
                      </a:schemeClr>
                    </a:gs>
                    <a:gs pos="100000">
                      <a:schemeClr val="accent4">
                        <a:alpha val="50000"/>
                      </a:schemeClr>
                    </a:gs>
                  </a:gsLst>
                  <a:lin ang="5400000" scaled="0"/>
                </a:gradFill>
                <a:latin typeface="Bebas Neue" pitchFamily="34" charset="0"/>
                <a:ea typeface="Roboto Condensed Regular"/>
              </a:endParaRPr>
            </a:p>
            <a:p>
              <a:pPr algn="ctr" fontAlgn="auto">
                <a:spcBef>
                  <a:spcPts val="0"/>
                </a:spcBef>
                <a:spcAft>
                  <a:spcPts val="300"/>
                </a:spcAft>
                <a:defRPr/>
              </a:pPr>
              <a:r>
                <a:rPr lang="en-US" altLang="ko-KR" sz="1600" dirty="0">
                  <a:solidFill>
                    <a:srgbClr val="FFFFFF">
                      <a:alpha val="50000"/>
                    </a:srgbClr>
                  </a:solidFill>
                  <a:latin typeface="Open Sans"/>
                  <a:ea typeface="Roboto Condensed Regular"/>
                  <a:cs typeface="Open Sans"/>
                </a:rPr>
                <a:t>04</a:t>
              </a:r>
            </a:p>
          </p:txBody>
        </p:sp>
      </p:grpSp>
      <p:grpSp>
        <p:nvGrpSpPr>
          <p:cNvPr id="15" name="Group 14"/>
          <p:cNvGrpSpPr>
            <a:grpSpLocks/>
          </p:cNvGrpSpPr>
          <p:nvPr/>
        </p:nvGrpSpPr>
        <p:grpSpPr bwMode="auto">
          <a:xfrm>
            <a:off x="9669050" y="3080681"/>
            <a:ext cx="2236787" cy="1568450"/>
            <a:chOff x="3433260" y="3287722"/>
            <a:chExt cx="2237290" cy="1174633"/>
          </a:xfrm>
        </p:grpSpPr>
        <p:sp>
          <p:nvSpPr>
            <p:cNvPr id="16" name="Freeform 11"/>
            <p:cNvSpPr>
              <a:spLocks/>
            </p:cNvSpPr>
            <p:nvPr/>
          </p:nvSpPr>
          <p:spPr bwMode="auto">
            <a:xfrm>
              <a:off x="3433260" y="3287722"/>
              <a:ext cx="2237290" cy="744251"/>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bg2">
                <a:lumMod val="10000"/>
              </a:schemeClr>
            </a:solidFill>
            <a:ln w="3175">
              <a:noFill/>
            </a:ln>
            <a:extLst/>
          </p:spPr>
          <p:txBody>
            <a:bodyPr/>
            <a:lstStyle/>
            <a:p>
              <a:pPr fontAlgn="auto">
                <a:spcBef>
                  <a:spcPts val="0"/>
                </a:spcBef>
                <a:spcAft>
                  <a:spcPts val="0"/>
                </a:spcAft>
                <a:defRPr/>
              </a:pPr>
              <a:endParaRPr lang="ko-KR" altLang="en-US" sz="1600" dirty="0">
                <a:latin typeface="+mn-lt"/>
                <a:cs typeface="+mn-cs"/>
              </a:endParaRPr>
            </a:p>
          </p:txBody>
        </p:sp>
        <p:sp>
          <p:nvSpPr>
            <p:cNvPr id="17" name="Freeform 12"/>
            <p:cNvSpPr>
              <a:spLocks noEditPoints="1"/>
            </p:cNvSpPr>
            <p:nvPr/>
          </p:nvSpPr>
          <p:spPr bwMode="auto">
            <a:xfrm>
              <a:off x="3433260" y="3287722"/>
              <a:ext cx="2237290" cy="878585"/>
            </a:xfrm>
            <a:custGeom>
              <a:avLst/>
              <a:gdLst>
                <a:gd name="T0" fmla="*/ 2147483647 w 985"/>
                <a:gd name="T1" fmla="*/ 2147483647 h 531"/>
                <a:gd name="T2" fmla="*/ 2147483647 w 985"/>
                <a:gd name="T3" fmla="*/ 2147483647 h 531"/>
                <a:gd name="T4" fmla="*/ 2147483647 w 985"/>
                <a:gd name="T5" fmla="*/ 2147483647 h 531"/>
                <a:gd name="T6" fmla="*/ 2147483647 w 985"/>
                <a:gd name="T7" fmla="*/ 2147483647 h 531"/>
                <a:gd name="T8" fmla="*/ 2147483647 w 985"/>
                <a:gd name="T9" fmla="*/ 2147483647 h 531"/>
                <a:gd name="T10" fmla="*/ 2147483647 w 985"/>
                <a:gd name="T11" fmla="*/ 0 h 531"/>
                <a:gd name="T12" fmla="*/ 0 w 985"/>
                <a:gd name="T13" fmla="*/ 2147483647 h 531"/>
                <a:gd name="T14" fmla="*/ 2147483647 w 985"/>
                <a:gd name="T15" fmla="*/ 2147483647 h 531"/>
                <a:gd name="T16" fmla="*/ 2147483647 w 985"/>
                <a:gd name="T17" fmla="*/ 2147483647 h 531"/>
                <a:gd name="T18" fmla="*/ 2147483647 w 985"/>
                <a:gd name="T19" fmla="*/ 0 h 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bg2">
                <a:lumMod val="75000"/>
              </a:scheme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es-PE" sz="1600"/>
            </a:p>
          </p:txBody>
        </p:sp>
        <p:sp>
          <p:nvSpPr>
            <p:cNvPr id="18"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tx1">
                <a:lumMod val="50000"/>
                <a:lumOff val="50000"/>
              </a:schemeClr>
            </a:solidFill>
            <a:ln w="3175">
              <a:noFill/>
            </a:ln>
            <a:extLst/>
          </p:spPr>
          <p:txBody>
            <a:bodyPr lIns="0" tIns="0" rIns="0" bIns="0" anchor="ctr"/>
            <a:lstStyle/>
            <a:p>
              <a:pPr algn="ctr" fontAlgn="auto">
                <a:spcBef>
                  <a:spcPts val="0"/>
                </a:spcBef>
                <a:spcAft>
                  <a:spcPts val="300"/>
                </a:spcAft>
                <a:defRPr/>
              </a:pPr>
              <a:endParaRPr lang="en-US" altLang="ko-KR" sz="1600" b="1" dirty="0">
                <a:gradFill>
                  <a:gsLst>
                    <a:gs pos="0">
                      <a:schemeClr val="accent4">
                        <a:alpha val="50000"/>
                      </a:schemeClr>
                    </a:gs>
                    <a:gs pos="100000">
                      <a:schemeClr val="accent4">
                        <a:alpha val="50000"/>
                      </a:schemeClr>
                    </a:gs>
                  </a:gsLst>
                  <a:lin ang="5400000" scaled="0"/>
                </a:gradFill>
                <a:latin typeface="Bebas Neue" pitchFamily="34" charset="0"/>
                <a:ea typeface="Roboto Condensed Regular"/>
              </a:endParaRPr>
            </a:p>
            <a:p>
              <a:pPr algn="ctr" fontAlgn="auto">
                <a:spcBef>
                  <a:spcPts val="0"/>
                </a:spcBef>
                <a:spcAft>
                  <a:spcPts val="300"/>
                </a:spcAft>
                <a:defRPr/>
              </a:pPr>
              <a:endParaRPr lang="en-US" altLang="ko-KR" sz="1600" b="1" dirty="0">
                <a:gradFill>
                  <a:gsLst>
                    <a:gs pos="0">
                      <a:schemeClr val="accent4">
                        <a:alpha val="50000"/>
                      </a:schemeClr>
                    </a:gs>
                    <a:gs pos="100000">
                      <a:schemeClr val="accent4">
                        <a:alpha val="50000"/>
                      </a:schemeClr>
                    </a:gs>
                  </a:gsLst>
                  <a:lin ang="5400000" scaled="0"/>
                </a:gradFill>
                <a:latin typeface="Bebas Neue" pitchFamily="34" charset="0"/>
                <a:ea typeface="Roboto Condensed Regular"/>
              </a:endParaRPr>
            </a:p>
            <a:p>
              <a:pPr algn="ctr" fontAlgn="auto">
                <a:spcBef>
                  <a:spcPts val="0"/>
                </a:spcBef>
                <a:spcAft>
                  <a:spcPts val="300"/>
                </a:spcAft>
                <a:defRPr/>
              </a:pPr>
              <a:r>
                <a:rPr lang="en-US" altLang="ko-KR" sz="1600" dirty="0">
                  <a:solidFill>
                    <a:srgbClr val="FFFFFF">
                      <a:alpha val="50000"/>
                    </a:srgbClr>
                  </a:solidFill>
                  <a:latin typeface="Open Sans"/>
                  <a:ea typeface="Roboto Condensed Regular"/>
                  <a:cs typeface="Open Sans"/>
                </a:rPr>
                <a:t>03</a:t>
              </a:r>
            </a:p>
          </p:txBody>
        </p:sp>
      </p:grpSp>
      <p:grpSp>
        <p:nvGrpSpPr>
          <p:cNvPr id="19" name="Group 18"/>
          <p:cNvGrpSpPr>
            <a:grpSpLocks/>
          </p:cNvGrpSpPr>
          <p:nvPr/>
        </p:nvGrpSpPr>
        <p:grpSpPr bwMode="auto">
          <a:xfrm>
            <a:off x="9669050" y="2293281"/>
            <a:ext cx="2236787" cy="1566863"/>
            <a:chOff x="3433260" y="3287731"/>
            <a:chExt cx="2237290" cy="1174624"/>
          </a:xfrm>
        </p:grpSpPr>
        <p:sp>
          <p:nvSpPr>
            <p:cNvPr id="20" name="Freeform 11"/>
            <p:cNvSpPr>
              <a:spLocks/>
            </p:cNvSpPr>
            <p:nvPr/>
          </p:nvSpPr>
          <p:spPr bwMode="auto">
            <a:xfrm>
              <a:off x="3433260" y="3287731"/>
              <a:ext cx="2237290" cy="742619"/>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2">
                <a:lumMod val="50000"/>
              </a:schemeClr>
            </a:solidFill>
            <a:ln w="3175">
              <a:noFill/>
            </a:ln>
            <a:extLst/>
          </p:spPr>
          <p:txBody>
            <a:bodyPr/>
            <a:lstStyle/>
            <a:p>
              <a:pPr fontAlgn="auto">
                <a:spcBef>
                  <a:spcPts val="0"/>
                </a:spcBef>
                <a:spcAft>
                  <a:spcPts val="0"/>
                </a:spcAft>
                <a:defRPr/>
              </a:pPr>
              <a:endParaRPr lang="ko-KR" altLang="en-US" sz="1600" dirty="0">
                <a:latin typeface="+mn-lt"/>
                <a:cs typeface="+mn-cs"/>
              </a:endParaRPr>
            </a:p>
          </p:txBody>
        </p:sp>
        <p:sp>
          <p:nvSpPr>
            <p:cNvPr id="21" name="Freeform 12"/>
            <p:cNvSpPr>
              <a:spLocks noEditPoints="1"/>
            </p:cNvSpPr>
            <p:nvPr/>
          </p:nvSpPr>
          <p:spPr bwMode="auto">
            <a:xfrm>
              <a:off x="3433260" y="3287731"/>
              <a:ext cx="2237290" cy="878179"/>
            </a:xfrm>
            <a:custGeom>
              <a:avLst/>
              <a:gdLst>
                <a:gd name="T0" fmla="*/ 2147483647 w 985"/>
                <a:gd name="T1" fmla="*/ 2147483647 h 531"/>
                <a:gd name="T2" fmla="*/ 2147483647 w 985"/>
                <a:gd name="T3" fmla="*/ 2147483647 h 531"/>
                <a:gd name="T4" fmla="*/ 2147483647 w 985"/>
                <a:gd name="T5" fmla="*/ 2147483647 h 531"/>
                <a:gd name="T6" fmla="*/ 2147483647 w 985"/>
                <a:gd name="T7" fmla="*/ 2147483647 h 531"/>
                <a:gd name="T8" fmla="*/ 2147483647 w 985"/>
                <a:gd name="T9" fmla="*/ 2147483647 h 531"/>
                <a:gd name="T10" fmla="*/ 2147483647 w 985"/>
                <a:gd name="T11" fmla="*/ 0 h 531"/>
                <a:gd name="T12" fmla="*/ 0 w 985"/>
                <a:gd name="T13" fmla="*/ 2147483647 h 531"/>
                <a:gd name="T14" fmla="*/ 2147483647 w 985"/>
                <a:gd name="T15" fmla="*/ 2147483647 h 531"/>
                <a:gd name="T16" fmla="*/ 2147483647 w 985"/>
                <a:gd name="T17" fmla="*/ 2147483647 h 531"/>
                <a:gd name="T18" fmla="*/ 2147483647 w 985"/>
                <a:gd name="T19" fmla="*/ 0 h 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2">
                <a:lumMod val="60000"/>
                <a:lumOff val="40000"/>
              </a:scheme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es-PE" sz="1600"/>
            </a:p>
          </p:txBody>
        </p:sp>
        <p:sp>
          <p:nvSpPr>
            <p:cNvPr id="22" name="Freeform 13"/>
            <p:cNvSpPr>
              <a:spLocks/>
            </p:cNvSpPr>
            <p:nvPr/>
          </p:nvSpPr>
          <p:spPr bwMode="auto">
            <a:xfrm>
              <a:off x="3433260" y="3719159"/>
              <a:ext cx="2237290" cy="743196"/>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2"/>
            </a:solidFill>
            <a:ln w="3175">
              <a:noFill/>
            </a:ln>
            <a:extLst/>
          </p:spPr>
          <p:txBody>
            <a:bodyPr lIns="0" tIns="0" rIns="0" bIns="0" anchor="ctr"/>
            <a:lstStyle/>
            <a:p>
              <a:pPr algn="ctr" fontAlgn="auto">
                <a:spcBef>
                  <a:spcPts val="0"/>
                </a:spcBef>
                <a:spcAft>
                  <a:spcPts val="300"/>
                </a:spcAft>
                <a:defRPr/>
              </a:pPr>
              <a:endParaRPr lang="en-US" altLang="ko-KR" sz="1600" dirty="0">
                <a:solidFill>
                  <a:srgbClr val="FFFFFF">
                    <a:alpha val="50000"/>
                  </a:srgbClr>
                </a:solidFill>
                <a:latin typeface="Open Sans"/>
                <a:ea typeface="Roboto Condensed Regular"/>
                <a:cs typeface="Open Sans"/>
              </a:endParaRPr>
            </a:p>
            <a:p>
              <a:pPr algn="ctr" fontAlgn="auto">
                <a:spcBef>
                  <a:spcPts val="0"/>
                </a:spcBef>
                <a:spcAft>
                  <a:spcPts val="300"/>
                </a:spcAft>
                <a:defRPr/>
              </a:pPr>
              <a:endParaRPr lang="en-US" altLang="ko-KR" sz="1600" dirty="0">
                <a:solidFill>
                  <a:srgbClr val="FFFFFF">
                    <a:alpha val="50000"/>
                  </a:srgbClr>
                </a:solidFill>
                <a:latin typeface="Open Sans"/>
                <a:ea typeface="Roboto Condensed Regular"/>
                <a:cs typeface="Open Sans"/>
              </a:endParaRPr>
            </a:p>
            <a:p>
              <a:pPr algn="ctr" fontAlgn="auto">
                <a:spcBef>
                  <a:spcPts val="0"/>
                </a:spcBef>
                <a:spcAft>
                  <a:spcPts val="300"/>
                </a:spcAft>
                <a:defRPr/>
              </a:pPr>
              <a:r>
                <a:rPr lang="en-US" altLang="ko-KR" sz="1600" dirty="0">
                  <a:solidFill>
                    <a:srgbClr val="FFFFFF">
                      <a:alpha val="50000"/>
                    </a:srgbClr>
                  </a:solidFill>
                  <a:latin typeface="Open Sans"/>
                  <a:ea typeface="Roboto Condensed Regular"/>
                  <a:cs typeface="Open Sans"/>
                </a:rPr>
                <a:t>02</a:t>
              </a:r>
            </a:p>
          </p:txBody>
        </p:sp>
      </p:grpSp>
      <p:grpSp>
        <p:nvGrpSpPr>
          <p:cNvPr id="23" name="Group 22"/>
          <p:cNvGrpSpPr>
            <a:grpSpLocks/>
          </p:cNvGrpSpPr>
          <p:nvPr/>
        </p:nvGrpSpPr>
        <p:grpSpPr bwMode="auto">
          <a:xfrm>
            <a:off x="9669050" y="1497944"/>
            <a:ext cx="2236787" cy="1574800"/>
            <a:chOff x="3433260" y="1508627"/>
            <a:chExt cx="2237290" cy="1181491"/>
          </a:xfrm>
        </p:grpSpPr>
        <p:sp>
          <p:nvSpPr>
            <p:cNvPr id="24" name="Freeform 11"/>
            <p:cNvSpPr>
              <a:spLocks/>
            </p:cNvSpPr>
            <p:nvPr/>
          </p:nvSpPr>
          <p:spPr bwMode="auto">
            <a:xfrm>
              <a:off x="3433260" y="1508627"/>
              <a:ext cx="2237290" cy="743196"/>
            </a:xfrm>
            <a:custGeom>
              <a:avLst/>
              <a:gdLst>
                <a:gd name="T0" fmla="*/ 2237290 w 985"/>
                <a:gd name="T1" fmla="*/ 438738 h 449"/>
                <a:gd name="T2" fmla="*/ 1117509 w 985"/>
                <a:gd name="T3" fmla="*/ 0 h 449"/>
                <a:gd name="T4" fmla="*/ 0 w 985"/>
                <a:gd name="T5" fmla="*/ 438738 h 449"/>
                <a:gd name="T6" fmla="*/ 0 w 985"/>
                <a:gd name="T7" fmla="*/ 743372 h 449"/>
                <a:gd name="T8" fmla="*/ 1117509 w 985"/>
                <a:gd name="T9" fmla="*/ 302978 h 449"/>
                <a:gd name="T10" fmla="*/ 2237290 w 985"/>
                <a:gd name="T11" fmla="*/ 743372 h 449"/>
                <a:gd name="T12" fmla="*/ 2237290 w 985"/>
                <a:gd name="T13" fmla="*/ 438738 h 4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1">
                <a:lumMod val="50000"/>
              </a:scheme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fontAlgn="auto">
                <a:spcBef>
                  <a:spcPts val="0"/>
                </a:spcBef>
                <a:spcAft>
                  <a:spcPts val="0"/>
                </a:spcAft>
                <a:defRPr/>
              </a:pPr>
              <a:endParaRPr lang="en-US" sz="1600">
                <a:latin typeface="+mn-lt"/>
                <a:cs typeface="+mn-cs"/>
              </a:endParaRPr>
            </a:p>
          </p:txBody>
        </p:sp>
        <p:sp>
          <p:nvSpPr>
            <p:cNvPr id="25" name="Freeform 12"/>
            <p:cNvSpPr>
              <a:spLocks noEditPoints="1"/>
            </p:cNvSpPr>
            <p:nvPr/>
          </p:nvSpPr>
          <p:spPr bwMode="auto">
            <a:xfrm>
              <a:off x="3433260" y="1515773"/>
              <a:ext cx="2237290" cy="878972"/>
            </a:xfrm>
            <a:custGeom>
              <a:avLst/>
              <a:gdLst>
                <a:gd name="T0" fmla="*/ 1117509 w 985"/>
                <a:gd name="T1" fmla="*/ 99295 h 531"/>
                <a:gd name="T2" fmla="*/ 2101008 w 985"/>
                <a:gd name="T3" fmla="*/ 438553 h 531"/>
                <a:gd name="T4" fmla="*/ 1117509 w 985"/>
                <a:gd name="T5" fmla="*/ 779465 h 531"/>
                <a:gd name="T6" fmla="*/ 136282 w 985"/>
                <a:gd name="T7" fmla="*/ 438553 h 531"/>
                <a:gd name="T8" fmla="*/ 1117509 w 985"/>
                <a:gd name="T9" fmla="*/ 99295 h 531"/>
                <a:gd name="T10" fmla="*/ 1117509 w 985"/>
                <a:gd name="T11" fmla="*/ 0 h 531"/>
                <a:gd name="T12" fmla="*/ 0 w 985"/>
                <a:gd name="T13" fmla="*/ 438553 h 531"/>
                <a:gd name="T14" fmla="*/ 1117509 w 985"/>
                <a:gd name="T15" fmla="*/ 878760 h 531"/>
                <a:gd name="T16" fmla="*/ 2237290 w 985"/>
                <a:gd name="T17" fmla="*/ 438553 h 531"/>
                <a:gd name="T18" fmla="*/ 1117509 w 985"/>
                <a:gd name="T19" fmla="*/ 0 h 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5"/>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fontAlgn="auto">
                <a:spcBef>
                  <a:spcPts val="0"/>
                </a:spcBef>
                <a:spcAft>
                  <a:spcPts val="0"/>
                </a:spcAft>
                <a:defRPr/>
              </a:pPr>
              <a:endParaRPr lang="en-US" sz="1600">
                <a:latin typeface="+mn-lt"/>
                <a:cs typeface="+mn-cs"/>
              </a:endParaRPr>
            </a:p>
          </p:txBody>
        </p:sp>
        <p:sp>
          <p:nvSpPr>
            <p:cNvPr id="26" name="Freeform 13"/>
            <p:cNvSpPr>
              <a:spLocks/>
            </p:cNvSpPr>
            <p:nvPr/>
          </p:nvSpPr>
          <p:spPr bwMode="auto">
            <a:xfrm>
              <a:off x="3433260" y="1948247"/>
              <a:ext cx="2237290" cy="741871"/>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1"/>
            </a:solidFill>
            <a:ln w="3175">
              <a:noFill/>
            </a:ln>
            <a:extLst/>
          </p:spPr>
          <p:txBody>
            <a:bodyPr lIns="0" tIns="0" rIns="0" bIns="0" anchor="ctr"/>
            <a:lstStyle/>
            <a:p>
              <a:pPr algn="ctr" fontAlgn="auto">
                <a:spcBef>
                  <a:spcPts val="0"/>
                </a:spcBef>
                <a:spcAft>
                  <a:spcPts val="300"/>
                </a:spcAft>
                <a:defRPr/>
              </a:pPr>
              <a:endParaRPr lang="en-US" altLang="ko-KR" sz="1600" dirty="0">
                <a:solidFill>
                  <a:srgbClr val="FFFFFF">
                    <a:alpha val="50000"/>
                  </a:srgbClr>
                </a:solidFill>
                <a:latin typeface="Open Sans"/>
                <a:ea typeface="Roboto Condensed Regular"/>
                <a:cs typeface="Open Sans"/>
              </a:endParaRPr>
            </a:p>
            <a:p>
              <a:pPr algn="ctr" fontAlgn="auto">
                <a:spcBef>
                  <a:spcPts val="0"/>
                </a:spcBef>
                <a:spcAft>
                  <a:spcPts val="300"/>
                </a:spcAft>
                <a:defRPr/>
              </a:pPr>
              <a:endParaRPr lang="en-US" altLang="ko-KR" sz="1600" dirty="0">
                <a:solidFill>
                  <a:srgbClr val="FFFFFF">
                    <a:alpha val="50000"/>
                  </a:srgbClr>
                </a:solidFill>
                <a:latin typeface="Open Sans"/>
                <a:ea typeface="Roboto Condensed Regular"/>
                <a:cs typeface="Open Sans"/>
              </a:endParaRPr>
            </a:p>
            <a:p>
              <a:pPr algn="ctr" fontAlgn="auto">
                <a:spcBef>
                  <a:spcPts val="0"/>
                </a:spcBef>
                <a:spcAft>
                  <a:spcPts val="300"/>
                </a:spcAft>
                <a:defRPr/>
              </a:pPr>
              <a:r>
                <a:rPr lang="en-US" altLang="ko-KR" sz="1600" dirty="0">
                  <a:solidFill>
                    <a:srgbClr val="FFFFFF">
                      <a:alpha val="50000"/>
                    </a:srgbClr>
                  </a:solidFill>
                  <a:latin typeface="Open Sans"/>
                  <a:ea typeface="Roboto Condensed Regular"/>
                  <a:cs typeface="Open Sans"/>
                </a:rPr>
                <a:t>01</a:t>
              </a:r>
            </a:p>
          </p:txBody>
        </p:sp>
      </p:grpSp>
      <p:grpSp>
        <p:nvGrpSpPr>
          <p:cNvPr id="27" name="Group 26"/>
          <p:cNvGrpSpPr>
            <a:grpSpLocks/>
          </p:cNvGrpSpPr>
          <p:nvPr/>
        </p:nvGrpSpPr>
        <p:grpSpPr bwMode="auto">
          <a:xfrm>
            <a:off x="4028662" y="1834219"/>
            <a:ext cx="5540375" cy="685800"/>
            <a:chOff x="304800" y="1360296"/>
            <a:chExt cx="5540203" cy="514498"/>
          </a:xfrm>
        </p:grpSpPr>
        <p:sp>
          <p:nvSpPr>
            <p:cNvPr id="28" name="Text Placeholder 22"/>
            <p:cNvSpPr txBox="1">
              <a:spLocks/>
            </p:cNvSpPr>
            <p:nvPr/>
          </p:nvSpPr>
          <p:spPr bwMode="auto">
            <a:xfrm>
              <a:off x="304800" y="1360296"/>
              <a:ext cx="4753717" cy="51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20000"/>
                </a:lnSpc>
                <a:spcBef>
                  <a:spcPct val="20000"/>
                </a:spcBef>
                <a:buFont typeface="Arial" pitchFamily="34" charset="0"/>
                <a:defRPr sz="700">
                  <a:solidFill>
                    <a:schemeClr val="tx1"/>
                  </a:solidFill>
                  <a:latin typeface="Open Sans"/>
                  <a:ea typeface="Open Sans"/>
                  <a:cs typeface="Open Sans"/>
                </a:defRPr>
              </a:lvl1pPr>
              <a:lvl2pPr marL="628650" indent="-171450" eaLnBrk="0" hangingPunct="0">
                <a:spcBef>
                  <a:spcPct val="20000"/>
                </a:spcBef>
                <a:buFont typeface="Arial" pitchFamily="34" charset="0"/>
                <a:buChar char="•"/>
                <a:defRPr sz="800">
                  <a:solidFill>
                    <a:schemeClr val="tx1"/>
                  </a:solidFill>
                  <a:latin typeface="Helvetica" pitchFamily="34" charset="0"/>
                  <a:ea typeface="Open Sans"/>
                  <a:cs typeface="Helvetica" pitchFamily="34" charset="0"/>
                </a:defRPr>
              </a:lvl2pPr>
              <a:lvl3pPr marL="1085850" indent="-171450" eaLnBrk="0" hangingPunct="0">
                <a:spcBef>
                  <a:spcPct val="20000"/>
                </a:spcBef>
                <a:buFont typeface="Arial" pitchFamily="34" charset="0"/>
                <a:buChar char="•"/>
                <a:defRPr sz="800">
                  <a:solidFill>
                    <a:schemeClr val="tx1"/>
                  </a:solidFill>
                  <a:latin typeface="Helvetica" pitchFamily="34" charset="0"/>
                  <a:ea typeface="Open Sans"/>
                  <a:cs typeface="Helvetica" pitchFamily="34" charset="0"/>
                </a:defRPr>
              </a:lvl3pPr>
              <a:lvl4pPr marL="1543050" indent="-171450" eaLnBrk="0" hangingPunct="0">
                <a:spcBef>
                  <a:spcPct val="20000"/>
                </a:spcBef>
                <a:buFont typeface="Arial" pitchFamily="34" charset="0"/>
                <a:buChar char="•"/>
                <a:defRPr sz="800">
                  <a:solidFill>
                    <a:schemeClr val="tx1"/>
                  </a:solidFill>
                  <a:latin typeface="Helvetica" pitchFamily="34" charset="0"/>
                  <a:ea typeface="Open Sans"/>
                  <a:cs typeface="Helvetica" pitchFamily="34" charset="0"/>
                </a:defRPr>
              </a:lvl4pPr>
              <a:lvl5pPr marL="2000250" indent="-171450" eaLnBrk="0" hangingPunct="0">
                <a:spcBef>
                  <a:spcPct val="20000"/>
                </a:spcBef>
                <a:buFont typeface="Arial" pitchFamily="34" charset="0"/>
                <a:buChar char="•"/>
                <a:defRPr sz="800">
                  <a:solidFill>
                    <a:schemeClr val="tx1"/>
                  </a:solidFill>
                  <a:latin typeface="Helvetica" pitchFamily="34" charset="0"/>
                  <a:ea typeface="Open Sans"/>
                  <a:cs typeface="Helvetica" pitchFamily="34" charset="0"/>
                </a:defRPr>
              </a:lvl5pPr>
              <a:lvl6pPr marL="2457450" indent="-171450" defTabSz="457200" eaLnBrk="0" fontAlgn="base" hangingPunct="0">
                <a:spcBef>
                  <a:spcPct val="20000"/>
                </a:spcBef>
                <a:spcAft>
                  <a:spcPct val="0"/>
                </a:spcAft>
                <a:buFont typeface="Arial" pitchFamily="34" charset="0"/>
                <a:buChar char="•"/>
                <a:defRPr sz="800">
                  <a:solidFill>
                    <a:schemeClr val="tx1"/>
                  </a:solidFill>
                  <a:latin typeface="Helvetica" pitchFamily="34" charset="0"/>
                  <a:ea typeface="Open Sans"/>
                  <a:cs typeface="Helvetica" pitchFamily="34" charset="0"/>
                </a:defRPr>
              </a:lvl6pPr>
              <a:lvl7pPr marL="2914650" indent="-171450" defTabSz="457200" eaLnBrk="0" fontAlgn="base" hangingPunct="0">
                <a:spcBef>
                  <a:spcPct val="20000"/>
                </a:spcBef>
                <a:spcAft>
                  <a:spcPct val="0"/>
                </a:spcAft>
                <a:buFont typeface="Arial" pitchFamily="34" charset="0"/>
                <a:buChar char="•"/>
                <a:defRPr sz="800">
                  <a:solidFill>
                    <a:schemeClr val="tx1"/>
                  </a:solidFill>
                  <a:latin typeface="Helvetica" pitchFamily="34" charset="0"/>
                  <a:ea typeface="Open Sans"/>
                  <a:cs typeface="Helvetica" pitchFamily="34" charset="0"/>
                </a:defRPr>
              </a:lvl7pPr>
              <a:lvl8pPr marL="3371850" indent="-171450" defTabSz="457200" eaLnBrk="0" fontAlgn="base" hangingPunct="0">
                <a:spcBef>
                  <a:spcPct val="20000"/>
                </a:spcBef>
                <a:spcAft>
                  <a:spcPct val="0"/>
                </a:spcAft>
                <a:buFont typeface="Arial" pitchFamily="34" charset="0"/>
                <a:buChar char="•"/>
                <a:defRPr sz="800">
                  <a:solidFill>
                    <a:schemeClr val="tx1"/>
                  </a:solidFill>
                  <a:latin typeface="Helvetica" pitchFamily="34" charset="0"/>
                  <a:ea typeface="Open Sans"/>
                  <a:cs typeface="Helvetica" pitchFamily="34" charset="0"/>
                </a:defRPr>
              </a:lvl8pPr>
              <a:lvl9pPr marL="3829050" indent="-171450" defTabSz="457200" eaLnBrk="0" fontAlgn="base" hangingPunct="0">
                <a:spcBef>
                  <a:spcPct val="20000"/>
                </a:spcBef>
                <a:spcAft>
                  <a:spcPct val="0"/>
                </a:spcAft>
                <a:buFont typeface="Arial" pitchFamily="34" charset="0"/>
                <a:buChar char="•"/>
                <a:defRPr sz="800">
                  <a:solidFill>
                    <a:schemeClr val="tx1"/>
                  </a:solidFill>
                  <a:latin typeface="Helvetica" pitchFamily="34" charset="0"/>
                  <a:ea typeface="Open Sans"/>
                  <a:cs typeface="Helvetica" pitchFamily="34" charset="0"/>
                </a:defRPr>
              </a:lvl9pPr>
            </a:lstStyle>
            <a:p>
              <a:pPr algn="r" eaLnBrk="1" hangingPunct="1">
                <a:lnSpc>
                  <a:spcPct val="100000"/>
                </a:lnSpc>
              </a:pPr>
              <a:r>
                <a:rPr lang="es-PE" altLang="es-PE" sz="2000" dirty="0" smtClean="0">
                  <a:latin typeface="+mj-lt"/>
                </a:rPr>
                <a:t>Son </a:t>
              </a:r>
              <a:r>
                <a:rPr lang="es-PE" altLang="es-PE" sz="2000" dirty="0">
                  <a:latin typeface="+mj-lt"/>
                </a:rPr>
                <a:t>características permanentes de la persona</a:t>
              </a:r>
              <a:endParaRPr lang="en-US" altLang="es-PE" sz="2000" dirty="0">
                <a:latin typeface="+mj-lt"/>
              </a:endParaRPr>
            </a:p>
          </p:txBody>
        </p:sp>
        <p:cxnSp>
          <p:nvCxnSpPr>
            <p:cNvPr id="29" name="Straight Connector 28"/>
            <p:cNvCxnSpPr/>
            <p:nvPr/>
          </p:nvCxnSpPr>
          <p:spPr>
            <a:xfrm flipH="1">
              <a:off x="5140175" y="1695166"/>
              <a:ext cx="704828"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30" name="Group 29"/>
          <p:cNvGrpSpPr>
            <a:grpSpLocks/>
          </p:cNvGrpSpPr>
          <p:nvPr/>
        </p:nvGrpSpPr>
        <p:grpSpPr bwMode="auto">
          <a:xfrm>
            <a:off x="4028662" y="2689537"/>
            <a:ext cx="5540375" cy="642938"/>
            <a:chOff x="304800" y="2002497"/>
            <a:chExt cx="5540203" cy="482342"/>
          </a:xfrm>
        </p:grpSpPr>
        <p:sp>
          <p:nvSpPr>
            <p:cNvPr id="31" name="Text Placeholder 22"/>
            <p:cNvSpPr txBox="1">
              <a:spLocks/>
            </p:cNvSpPr>
            <p:nvPr/>
          </p:nvSpPr>
          <p:spPr bwMode="auto">
            <a:xfrm>
              <a:off x="304800" y="2002497"/>
              <a:ext cx="4767447" cy="482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20000"/>
                </a:lnSpc>
                <a:spcBef>
                  <a:spcPct val="20000"/>
                </a:spcBef>
                <a:buFont typeface="Arial" pitchFamily="34" charset="0"/>
                <a:defRPr sz="700">
                  <a:solidFill>
                    <a:schemeClr val="tx1"/>
                  </a:solidFill>
                  <a:latin typeface="Open Sans"/>
                  <a:ea typeface="Open Sans"/>
                  <a:cs typeface="Open Sans"/>
                </a:defRPr>
              </a:lvl1pPr>
              <a:lvl2pPr marL="628650" indent="-171450" eaLnBrk="0" hangingPunct="0">
                <a:spcBef>
                  <a:spcPct val="20000"/>
                </a:spcBef>
                <a:buFont typeface="Arial" pitchFamily="34" charset="0"/>
                <a:buChar char="•"/>
                <a:defRPr sz="800">
                  <a:solidFill>
                    <a:schemeClr val="tx1"/>
                  </a:solidFill>
                  <a:latin typeface="Helvetica" pitchFamily="34" charset="0"/>
                  <a:ea typeface="Open Sans"/>
                  <a:cs typeface="Helvetica" pitchFamily="34" charset="0"/>
                </a:defRPr>
              </a:lvl2pPr>
              <a:lvl3pPr marL="1085850" indent="-171450" eaLnBrk="0" hangingPunct="0">
                <a:spcBef>
                  <a:spcPct val="20000"/>
                </a:spcBef>
                <a:buFont typeface="Arial" pitchFamily="34" charset="0"/>
                <a:buChar char="•"/>
                <a:defRPr sz="800">
                  <a:solidFill>
                    <a:schemeClr val="tx1"/>
                  </a:solidFill>
                  <a:latin typeface="Helvetica" pitchFamily="34" charset="0"/>
                  <a:ea typeface="Open Sans"/>
                  <a:cs typeface="Helvetica" pitchFamily="34" charset="0"/>
                </a:defRPr>
              </a:lvl3pPr>
              <a:lvl4pPr marL="1543050" indent="-171450" eaLnBrk="0" hangingPunct="0">
                <a:spcBef>
                  <a:spcPct val="20000"/>
                </a:spcBef>
                <a:buFont typeface="Arial" pitchFamily="34" charset="0"/>
                <a:buChar char="•"/>
                <a:defRPr sz="800">
                  <a:solidFill>
                    <a:schemeClr val="tx1"/>
                  </a:solidFill>
                  <a:latin typeface="Helvetica" pitchFamily="34" charset="0"/>
                  <a:ea typeface="Open Sans"/>
                  <a:cs typeface="Helvetica" pitchFamily="34" charset="0"/>
                </a:defRPr>
              </a:lvl4pPr>
              <a:lvl5pPr marL="2000250" indent="-171450" eaLnBrk="0" hangingPunct="0">
                <a:spcBef>
                  <a:spcPct val="20000"/>
                </a:spcBef>
                <a:buFont typeface="Arial" pitchFamily="34" charset="0"/>
                <a:buChar char="•"/>
                <a:defRPr sz="800">
                  <a:solidFill>
                    <a:schemeClr val="tx1"/>
                  </a:solidFill>
                  <a:latin typeface="Helvetica" pitchFamily="34" charset="0"/>
                  <a:ea typeface="Open Sans"/>
                  <a:cs typeface="Helvetica" pitchFamily="34" charset="0"/>
                </a:defRPr>
              </a:lvl5pPr>
              <a:lvl6pPr marL="2457450" indent="-171450" defTabSz="457200" eaLnBrk="0" fontAlgn="base" hangingPunct="0">
                <a:spcBef>
                  <a:spcPct val="20000"/>
                </a:spcBef>
                <a:spcAft>
                  <a:spcPct val="0"/>
                </a:spcAft>
                <a:buFont typeface="Arial" pitchFamily="34" charset="0"/>
                <a:buChar char="•"/>
                <a:defRPr sz="800">
                  <a:solidFill>
                    <a:schemeClr val="tx1"/>
                  </a:solidFill>
                  <a:latin typeface="Helvetica" pitchFamily="34" charset="0"/>
                  <a:ea typeface="Open Sans"/>
                  <a:cs typeface="Helvetica" pitchFamily="34" charset="0"/>
                </a:defRPr>
              </a:lvl6pPr>
              <a:lvl7pPr marL="2914650" indent="-171450" defTabSz="457200" eaLnBrk="0" fontAlgn="base" hangingPunct="0">
                <a:spcBef>
                  <a:spcPct val="20000"/>
                </a:spcBef>
                <a:spcAft>
                  <a:spcPct val="0"/>
                </a:spcAft>
                <a:buFont typeface="Arial" pitchFamily="34" charset="0"/>
                <a:buChar char="•"/>
                <a:defRPr sz="800">
                  <a:solidFill>
                    <a:schemeClr val="tx1"/>
                  </a:solidFill>
                  <a:latin typeface="Helvetica" pitchFamily="34" charset="0"/>
                  <a:ea typeface="Open Sans"/>
                  <a:cs typeface="Helvetica" pitchFamily="34" charset="0"/>
                </a:defRPr>
              </a:lvl7pPr>
              <a:lvl8pPr marL="3371850" indent="-171450" defTabSz="457200" eaLnBrk="0" fontAlgn="base" hangingPunct="0">
                <a:spcBef>
                  <a:spcPct val="20000"/>
                </a:spcBef>
                <a:spcAft>
                  <a:spcPct val="0"/>
                </a:spcAft>
                <a:buFont typeface="Arial" pitchFamily="34" charset="0"/>
                <a:buChar char="•"/>
                <a:defRPr sz="800">
                  <a:solidFill>
                    <a:schemeClr val="tx1"/>
                  </a:solidFill>
                  <a:latin typeface="Helvetica" pitchFamily="34" charset="0"/>
                  <a:ea typeface="Open Sans"/>
                  <a:cs typeface="Helvetica" pitchFamily="34" charset="0"/>
                </a:defRPr>
              </a:lvl8pPr>
              <a:lvl9pPr marL="3829050" indent="-171450" defTabSz="457200" eaLnBrk="0" fontAlgn="base" hangingPunct="0">
                <a:spcBef>
                  <a:spcPct val="20000"/>
                </a:spcBef>
                <a:spcAft>
                  <a:spcPct val="0"/>
                </a:spcAft>
                <a:buFont typeface="Arial" pitchFamily="34" charset="0"/>
                <a:buChar char="•"/>
                <a:defRPr sz="800">
                  <a:solidFill>
                    <a:schemeClr val="tx1"/>
                  </a:solidFill>
                  <a:latin typeface="Helvetica" pitchFamily="34" charset="0"/>
                  <a:ea typeface="Open Sans"/>
                  <a:cs typeface="Helvetica" pitchFamily="34" charset="0"/>
                </a:defRPr>
              </a:lvl9pPr>
            </a:lstStyle>
            <a:p>
              <a:pPr algn="r" eaLnBrk="1" hangingPunct="1">
                <a:lnSpc>
                  <a:spcPct val="100000"/>
                </a:lnSpc>
              </a:pPr>
              <a:r>
                <a:rPr lang="es-PE" altLang="es-PE" sz="2000" dirty="0" smtClean="0">
                  <a:latin typeface="+mj-lt"/>
                </a:rPr>
                <a:t>Se </a:t>
              </a:r>
              <a:r>
                <a:rPr lang="es-PE" altLang="es-PE" sz="2000" dirty="0">
                  <a:latin typeface="+mj-lt"/>
                </a:rPr>
                <a:t>ponen de manifiesto cuando se ejecuta una tarea o se realiza un trabajo</a:t>
              </a:r>
              <a:endParaRPr lang="en-US" altLang="es-PE" sz="2000" dirty="0">
                <a:latin typeface="+mj-lt"/>
              </a:endParaRPr>
            </a:p>
          </p:txBody>
        </p:sp>
        <p:cxnSp>
          <p:nvCxnSpPr>
            <p:cNvPr id="32" name="Straight Connector 31"/>
            <p:cNvCxnSpPr/>
            <p:nvPr/>
          </p:nvCxnSpPr>
          <p:spPr>
            <a:xfrm flipH="1">
              <a:off x="5140175" y="2263784"/>
              <a:ext cx="704828"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33" name="Group 32"/>
          <p:cNvGrpSpPr>
            <a:grpSpLocks/>
          </p:cNvGrpSpPr>
          <p:nvPr/>
        </p:nvGrpSpPr>
        <p:grpSpPr bwMode="auto">
          <a:xfrm>
            <a:off x="4049301" y="3504043"/>
            <a:ext cx="5540375" cy="922952"/>
            <a:chOff x="304800" y="2521697"/>
            <a:chExt cx="5540203" cy="692413"/>
          </a:xfrm>
        </p:grpSpPr>
        <p:sp>
          <p:nvSpPr>
            <p:cNvPr id="34" name="Text Placeholder 22"/>
            <p:cNvSpPr txBox="1">
              <a:spLocks/>
            </p:cNvSpPr>
            <p:nvPr/>
          </p:nvSpPr>
          <p:spPr bwMode="auto">
            <a:xfrm>
              <a:off x="304800" y="2521697"/>
              <a:ext cx="4781177" cy="6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20000"/>
                </a:lnSpc>
                <a:spcBef>
                  <a:spcPct val="20000"/>
                </a:spcBef>
                <a:buFont typeface="Arial" pitchFamily="34" charset="0"/>
                <a:defRPr sz="700">
                  <a:solidFill>
                    <a:schemeClr val="tx1"/>
                  </a:solidFill>
                  <a:latin typeface="Open Sans"/>
                  <a:ea typeface="Open Sans"/>
                  <a:cs typeface="Open Sans"/>
                </a:defRPr>
              </a:lvl1pPr>
              <a:lvl2pPr marL="628650" indent="-171450" eaLnBrk="0" hangingPunct="0">
                <a:spcBef>
                  <a:spcPct val="20000"/>
                </a:spcBef>
                <a:buFont typeface="Arial" pitchFamily="34" charset="0"/>
                <a:buChar char="•"/>
                <a:defRPr sz="800">
                  <a:solidFill>
                    <a:schemeClr val="tx1"/>
                  </a:solidFill>
                  <a:latin typeface="Helvetica" pitchFamily="34" charset="0"/>
                  <a:ea typeface="Open Sans"/>
                  <a:cs typeface="Helvetica" pitchFamily="34" charset="0"/>
                </a:defRPr>
              </a:lvl2pPr>
              <a:lvl3pPr marL="1085850" indent="-171450" eaLnBrk="0" hangingPunct="0">
                <a:spcBef>
                  <a:spcPct val="20000"/>
                </a:spcBef>
                <a:buFont typeface="Arial" pitchFamily="34" charset="0"/>
                <a:buChar char="•"/>
                <a:defRPr sz="800">
                  <a:solidFill>
                    <a:schemeClr val="tx1"/>
                  </a:solidFill>
                  <a:latin typeface="Helvetica" pitchFamily="34" charset="0"/>
                  <a:ea typeface="Open Sans"/>
                  <a:cs typeface="Helvetica" pitchFamily="34" charset="0"/>
                </a:defRPr>
              </a:lvl3pPr>
              <a:lvl4pPr marL="1543050" indent="-171450" eaLnBrk="0" hangingPunct="0">
                <a:spcBef>
                  <a:spcPct val="20000"/>
                </a:spcBef>
                <a:buFont typeface="Arial" pitchFamily="34" charset="0"/>
                <a:buChar char="•"/>
                <a:defRPr sz="800">
                  <a:solidFill>
                    <a:schemeClr val="tx1"/>
                  </a:solidFill>
                  <a:latin typeface="Helvetica" pitchFamily="34" charset="0"/>
                  <a:ea typeface="Open Sans"/>
                  <a:cs typeface="Helvetica" pitchFamily="34" charset="0"/>
                </a:defRPr>
              </a:lvl4pPr>
              <a:lvl5pPr marL="2000250" indent="-171450" eaLnBrk="0" hangingPunct="0">
                <a:spcBef>
                  <a:spcPct val="20000"/>
                </a:spcBef>
                <a:buFont typeface="Arial" pitchFamily="34" charset="0"/>
                <a:buChar char="•"/>
                <a:defRPr sz="800">
                  <a:solidFill>
                    <a:schemeClr val="tx1"/>
                  </a:solidFill>
                  <a:latin typeface="Helvetica" pitchFamily="34" charset="0"/>
                  <a:ea typeface="Open Sans"/>
                  <a:cs typeface="Helvetica" pitchFamily="34" charset="0"/>
                </a:defRPr>
              </a:lvl5pPr>
              <a:lvl6pPr marL="2457450" indent="-171450" defTabSz="457200" eaLnBrk="0" fontAlgn="base" hangingPunct="0">
                <a:spcBef>
                  <a:spcPct val="20000"/>
                </a:spcBef>
                <a:spcAft>
                  <a:spcPct val="0"/>
                </a:spcAft>
                <a:buFont typeface="Arial" pitchFamily="34" charset="0"/>
                <a:buChar char="•"/>
                <a:defRPr sz="800">
                  <a:solidFill>
                    <a:schemeClr val="tx1"/>
                  </a:solidFill>
                  <a:latin typeface="Helvetica" pitchFamily="34" charset="0"/>
                  <a:ea typeface="Open Sans"/>
                  <a:cs typeface="Helvetica" pitchFamily="34" charset="0"/>
                </a:defRPr>
              </a:lvl6pPr>
              <a:lvl7pPr marL="2914650" indent="-171450" defTabSz="457200" eaLnBrk="0" fontAlgn="base" hangingPunct="0">
                <a:spcBef>
                  <a:spcPct val="20000"/>
                </a:spcBef>
                <a:spcAft>
                  <a:spcPct val="0"/>
                </a:spcAft>
                <a:buFont typeface="Arial" pitchFamily="34" charset="0"/>
                <a:buChar char="•"/>
                <a:defRPr sz="800">
                  <a:solidFill>
                    <a:schemeClr val="tx1"/>
                  </a:solidFill>
                  <a:latin typeface="Helvetica" pitchFamily="34" charset="0"/>
                  <a:ea typeface="Open Sans"/>
                  <a:cs typeface="Helvetica" pitchFamily="34" charset="0"/>
                </a:defRPr>
              </a:lvl7pPr>
              <a:lvl8pPr marL="3371850" indent="-171450" defTabSz="457200" eaLnBrk="0" fontAlgn="base" hangingPunct="0">
                <a:spcBef>
                  <a:spcPct val="20000"/>
                </a:spcBef>
                <a:spcAft>
                  <a:spcPct val="0"/>
                </a:spcAft>
                <a:buFont typeface="Arial" pitchFamily="34" charset="0"/>
                <a:buChar char="•"/>
                <a:defRPr sz="800">
                  <a:solidFill>
                    <a:schemeClr val="tx1"/>
                  </a:solidFill>
                  <a:latin typeface="Helvetica" pitchFamily="34" charset="0"/>
                  <a:ea typeface="Open Sans"/>
                  <a:cs typeface="Helvetica" pitchFamily="34" charset="0"/>
                </a:defRPr>
              </a:lvl8pPr>
              <a:lvl9pPr marL="3829050" indent="-171450" defTabSz="457200" eaLnBrk="0" fontAlgn="base" hangingPunct="0">
                <a:spcBef>
                  <a:spcPct val="20000"/>
                </a:spcBef>
                <a:spcAft>
                  <a:spcPct val="0"/>
                </a:spcAft>
                <a:buFont typeface="Arial" pitchFamily="34" charset="0"/>
                <a:buChar char="•"/>
                <a:defRPr sz="800">
                  <a:solidFill>
                    <a:schemeClr val="tx1"/>
                  </a:solidFill>
                  <a:latin typeface="Helvetica" pitchFamily="34" charset="0"/>
                  <a:ea typeface="Open Sans"/>
                  <a:cs typeface="Helvetica" pitchFamily="34" charset="0"/>
                </a:defRPr>
              </a:lvl9pPr>
            </a:lstStyle>
            <a:p>
              <a:pPr algn="r" eaLnBrk="1" hangingPunct="1">
                <a:lnSpc>
                  <a:spcPct val="100000"/>
                </a:lnSpc>
              </a:pPr>
              <a:r>
                <a:rPr lang="es-PE" altLang="es-PE" sz="2000" dirty="0">
                  <a:latin typeface="+mj-lt"/>
                </a:rPr>
                <a:t>E</a:t>
              </a:r>
              <a:r>
                <a:rPr lang="es-PE" altLang="es-PE" sz="2000" dirty="0" smtClean="0">
                  <a:latin typeface="+mj-lt"/>
                </a:rPr>
                <a:t>stán </a:t>
              </a:r>
              <a:r>
                <a:rPr lang="es-PE" altLang="es-PE" sz="2000" dirty="0">
                  <a:latin typeface="+mj-lt"/>
                </a:rPr>
                <a:t>relacionadas con la ejecución exitosa en una actividad, sea laboral o de otra índole</a:t>
              </a:r>
              <a:r>
                <a:rPr lang="en-US" altLang="es-PE" sz="2000" dirty="0" smtClean="0">
                  <a:latin typeface="+mj-lt"/>
                </a:rPr>
                <a:t>.</a:t>
              </a:r>
              <a:endParaRPr lang="en-US" altLang="es-PE" sz="2000" dirty="0">
                <a:latin typeface="+mj-lt"/>
              </a:endParaRPr>
            </a:p>
            <a:p>
              <a:pPr algn="r" eaLnBrk="1" hangingPunct="1">
                <a:lnSpc>
                  <a:spcPct val="100000"/>
                </a:lnSpc>
              </a:pPr>
              <a:endParaRPr lang="en-US" altLang="es-PE" sz="2000" dirty="0">
                <a:latin typeface="+mj-lt"/>
              </a:endParaRPr>
            </a:p>
            <a:p>
              <a:pPr algn="r" eaLnBrk="1" hangingPunct="1">
                <a:lnSpc>
                  <a:spcPct val="100000"/>
                </a:lnSpc>
              </a:pPr>
              <a:endParaRPr lang="en-US" altLang="es-PE" sz="2000" dirty="0">
                <a:latin typeface="+mj-lt"/>
              </a:endParaRPr>
            </a:p>
          </p:txBody>
        </p:sp>
        <p:cxnSp>
          <p:nvCxnSpPr>
            <p:cNvPr id="35" name="Straight Connector 34"/>
            <p:cNvCxnSpPr/>
            <p:nvPr/>
          </p:nvCxnSpPr>
          <p:spPr>
            <a:xfrm flipH="1">
              <a:off x="5154462" y="2876659"/>
              <a:ext cx="690541"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36" name="Group 35"/>
          <p:cNvGrpSpPr>
            <a:grpSpLocks/>
          </p:cNvGrpSpPr>
          <p:nvPr/>
        </p:nvGrpSpPr>
        <p:grpSpPr bwMode="auto">
          <a:xfrm>
            <a:off x="4049301" y="4466750"/>
            <a:ext cx="5540372" cy="654639"/>
            <a:chOff x="304798" y="3319055"/>
            <a:chExt cx="5540205" cy="654639"/>
          </a:xfrm>
        </p:grpSpPr>
        <p:sp>
          <p:nvSpPr>
            <p:cNvPr id="37" name="Text Placeholder 22"/>
            <p:cNvSpPr txBox="1">
              <a:spLocks/>
            </p:cNvSpPr>
            <p:nvPr/>
          </p:nvSpPr>
          <p:spPr bwMode="auto">
            <a:xfrm>
              <a:off x="304798" y="3319055"/>
              <a:ext cx="4796640" cy="65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20000"/>
                </a:lnSpc>
                <a:spcBef>
                  <a:spcPct val="20000"/>
                </a:spcBef>
                <a:buFont typeface="Arial" pitchFamily="34" charset="0"/>
                <a:defRPr sz="700">
                  <a:solidFill>
                    <a:schemeClr val="tx1"/>
                  </a:solidFill>
                  <a:latin typeface="Open Sans"/>
                  <a:ea typeface="Open Sans"/>
                  <a:cs typeface="Open Sans"/>
                </a:defRPr>
              </a:lvl1pPr>
              <a:lvl2pPr marL="628650" indent="-171450" eaLnBrk="0" hangingPunct="0">
                <a:spcBef>
                  <a:spcPct val="20000"/>
                </a:spcBef>
                <a:buFont typeface="Arial" pitchFamily="34" charset="0"/>
                <a:buChar char="•"/>
                <a:defRPr sz="800">
                  <a:solidFill>
                    <a:schemeClr val="tx1"/>
                  </a:solidFill>
                  <a:latin typeface="Helvetica" pitchFamily="34" charset="0"/>
                  <a:ea typeface="Open Sans"/>
                  <a:cs typeface="Helvetica" pitchFamily="34" charset="0"/>
                </a:defRPr>
              </a:lvl2pPr>
              <a:lvl3pPr marL="1085850" indent="-171450" eaLnBrk="0" hangingPunct="0">
                <a:spcBef>
                  <a:spcPct val="20000"/>
                </a:spcBef>
                <a:buFont typeface="Arial" pitchFamily="34" charset="0"/>
                <a:buChar char="•"/>
                <a:defRPr sz="800">
                  <a:solidFill>
                    <a:schemeClr val="tx1"/>
                  </a:solidFill>
                  <a:latin typeface="Helvetica" pitchFamily="34" charset="0"/>
                  <a:ea typeface="Open Sans"/>
                  <a:cs typeface="Helvetica" pitchFamily="34" charset="0"/>
                </a:defRPr>
              </a:lvl3pPr>
              <a:lvl4pPr marL="1543050" indent="-171450" eaLnBrk="0" hangingPunct="0">
                <a:spcBef>
                  <a:spcPct val="20000"/>
                </a:spcBef>
                <a:buFont typeface="Arial" pitchFamily="34" charset="0"/>
                <a:buChar char="•"/>
                <a:defRPr sz="800">
                  <a:solidFill>
                    <a:schemeClr val="tx1"/>
                  </a:solidFill>
                  <a:latin typeface="Helvetica" pitchFamily="34" charset="0"/>
                  <a:ea typeface="Open Sans"/>
                  <a:cs typeface="Helvetica" pitchFamily="34" charset="0"/>
                </a:defRPr>
              </a:lvl4pPr>
              <a:lvl5pPr marL="2000250" indent="-171450" eaLnBrk="0" hangingPunct="0">
                <a:spcBef>
                  <a:spcPct val="20000"/>
                </a:spcBef>
                <a:buFont typeface="Arial" pitchFamily="34" charset="0"/>
                <a:buChar char="•"/>
                <a:defRPr sz="800">
                  <a:solidFill>
                    <a:schemeClr val="tx1"/>
                  </a:solidFill>
                  <a:latin typeface="Helvetica" pitchFamily="34" charset="0"/>
                  <a:ea typeface="Open Sans"/>
                  <a:cs typeface="Helvetica" pitchFamily="34" charset="0"/>
                </a:defRPr>
              </a:lvl5pPr>
              <a:lvl6pPr marL="2457450" indent="-171450" defTabSz="457200" eaLnBrk="0" fontAlgn="base" hangingPunct="0">
                <a:spcBef>
                  <a:spcPct val="20000"/>
                </a:spcBef>
                <a:spcAft>
                  <a:spcPct val="0"/>
                </a:spcAft>
                <a:buFont typeface="Arial" pitchFamily="34" charset="0"/>
                <a:buChar char="•"/>
                <a:defRPr sz="800">
                  <a:solidFill>
                    <a:schemeClr val="tx1"/>
                  </a:solidFill>
                  <a:latin typeface="Helvetica" pitchFamily="34" charset="0"/>
                  <a:ea typeface="Open Sans"/>
                  <a:cs typeface="Helvetica" pitchFamily="34" charset="0"/>
                </a:defRPr>
              </a:lvl6pPr>
              <a:lvl7pPr marL="2914650" indent="-171450" defTabSz="457200" eaLnBrk="0" fontAlgn="base" hangingPunct="0">
                <a:spcBef>
                  <a:spcPct val="20000"/>
                </a:spcBef>
                <a:spcAft>
                  <a:spcPct val="0"/>
                </a:spcAft>
                <a:buFont typeface="Arial" pitchFamily="34" charset="0"/>
                <a:buChar char="•"/>
                <a:defRPr sz="800">
                  <a:solidFill>
                    <a:schemeClr val="tx1"/>
                  </a:solidFill>
                  <a:latin typeface="Helvetica" pitchFamily="34" charset="0"/>
                  <a:ea typeface="Open Sans"/>
                  <a:cs typeface="Helvetica" pitchFamily="34" charset="0"/>
                </a:defRPr>
              </a:lvl7pPr>
              <a:lvl8pPr marL="3371850" indent="-171450" defTabSz="457200" eaLnBrk="0" fontAlgn="base" hangingPunct="0">
                <a:spcBef>
                  <a:spcPct val="20000"/>
                </a:spcBef>
                <a:spcAft>
                  <a:spcPct val="0"/>
                </a:spcAft>
                <a:buFont typeface="Arial" pitchFamily="34" charset="0"/>
                <a:buChar char="•"/>
                <a:defRPr sz="800">
                  <a:solidFill>
                    <a:schemeClr val="tx1"/>
                  </a:solidFill>
                  <a:latin typeface="Helvetica" pitchFamily="34" charset="0"/>
                  <a:ea typeface="Open Sans"/>
                  <a:cs typeface="Helvetica" pitchFamily="34" charset="0"/>
                </a:defRPr>
              </a:lvl8pPr>
              <a:lvl9pPr marL="3829050" indent="-171450" defTabSz="457200" eaLnBrk="0" fontAlgn="base" hangingPunct="0">
                <a:spcBef>
                  <a:spcPct val="20000"/>
                </a:spcBef>
                <a:spcAft>
                  <a:spcPct val="0"/>
                </a:spcAft>
                <a:buFont typeface="Arial" pitchFamily="34" charset="0"/>
                <a:buChar char="•"/>
                <a:defRPr sz="800">
                  <a:solidFill>
                    <a:schemeClr val="tx1"/>
                  </a:solidFill>
                  <a:latin typeface="Helvetica" pitchFamily="34" charset="0"/>
                  <a:ea typeface="Open Sans"/>
                  <a:cs typeface="Helvetica" pitchFamily="34" charset="0"/>
                </a:defRPr>
              </a:lvl9pPr>
            </a:lstStyle>
            <a:p>
              <a:pPr algn="r" eaLnBrk="1" hangingPunct="1">
                <a:lnSpc>
                  <a:spcPct val="100000"/>
                </a:lnSpc>
              </a:pPr>
              <a:r>
                <a:rPr lang="es-PE" altLang="es-PE" sz="2000" dirty="0" smtClean="0">
                  <a:latin typeface="+mj-lt"/>
                </a:rPr>
                <a:t>Tienen </a:t>
              </a:r>
              <a:r>
                <a:rPr lang="es-PE" altLang="es-PE" sz="2000" dirty="0">
                  <a:latin typeface="+mj-lt"/>
                </a:rPr>
                <a:t>una relación causal con el rendimiento laboral</a:t>
              </a:r>
              <a:endParaRPr lang="en-US" altLang="es-PE" sz="2000" dirty="0">
                <a:latin typeface="+mj-lt"/>
              </a:endParaRPr>
            </a:p>
          </p:txBody>
        </p:sp>
        <p:cxnSp>
          <p:nvCxnSpPr>
            <p:cNvPr id="38" name="Straight Connector 37"/>
            <p:cNvCxnSpPr/>
            <p:nvPr/>
          </p:nvCxnSpPr>
          <p:spPr>
            <a:xfrm flipH="1">
              <a:off x="5146524" y="3534945"/>
              <a:ext cx="698479"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sp>
        <p:nvSpPr>
          <p:cNvPr id="39" name="TextBox 38"/>
          <p:cNvSpPr txBox="1"/>
          <p:nvPr/>
        </p:nvSpPr>
        <p:spPr>
          <a:xfrm>
            <a:off x="838200" y="1463139"/>
            <a:ext cx="3121974" cy="4093428"/>
          </a:xfrm>
          <a:prstGeom prst="rect">
            <a:avLst/>
          </a:prstGeom>
          <a:noFill/>
        </p:spPr>
        <p:txBody>
          <a:bodyPr wrap="square" rtlCol="0">
            <a:spAutoFit/>
          </a:bodyPr>
          <a:lstStyle/>
          <a:p>
            <a:pPr algn="just">
              <a:spcBef>
                <a:spcPts val="600"/>
              </a:spcBef>
              <a:spcAft>
                <a:spcPts val="600"/>
              </a:spcAft>
            </a:pPr>
            <a:r>
              <a:rPr lang="es-PE" sz="2000" dirty="0" smtClean="0">
                <a:latin typeface="+mj-lt"/>
              </a:rPr>
              <a:t>Es </a:t>
            </a:r>
            <a:r>
              <a:rPr lang="es-PE" sz="2000" dirty="0">
                <a:latin typeface="+mj-lt"/>
              </a:rPr>
              <a:t>lo que hace que la persona sea “capaz” para realizar un trabajo o una actividad y sea exitoso en la misma, lo que puede significar la conjunción de conocimientos, habilidades, disposiciones y conductas específicas.  Si falla alguno de estos aspectos, y el mismo se requiere para lograr algo, ya no se es "competente".</a:t>
            </a:r>
          </a:p>
        </p:txBody>
      </p:sp>
    </p:spTree>
    <p:extLst>
      <p:ext uri="{BB962C8B-B14F-4D97-AF65-F5344CB8AC3E}">
        <p14:creationId xmlns:p14="http://schemas.microsoft.com/office/powerpoint/2010/main" val="27627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2" presetClass="entr" presetSubtype="2"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right)">
                                      <p:cBhvr>
                                        <p:cTn id="17" dur="500"/>
                                        <p:tgtEl>
                                          <p:spTgt spid="27"/>
                                        </p:tgtEl>
                                      </p:cBhvr>
                                    </p:animEffect>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right)">
                                      <p:cBhvr>
                                        <p:cTn id="26" dur="500"/>
                                        <p:tgtEl>
                                          <p:spTgt spid="30"/>
                                        </p:tgtEl>
                                      </p:cBhvr>
                                    </p:animEffect>
                                  </p:childTnLst>
                                </p:cTn>
                              </p:par>
                            </p:childTnLst>
                          </p:cTn>
                        </p:par>
                        <p:par>
                          <p:cTn id="27" fill="hold">
                            <p:stCondLst>
                              <p:cond delay="2000"/>
                            </p:stCondLst>
                            <p:childTnLst>
                              <p:par>
                                <p:cTn id="28" presetID="2" presetClass="entr" presetSubtype="4"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par>
                          <p:cTn id="32" fill="hold">
                            <p:stCondLst>
                              <p:cond delay="2500"/>
                            </p:stCondLst>
                            <p:childTnLst>
                              <p:par>
                                <p:cTn id="33" presetID="22" presetClass="entr" presetSubtype="2" fill="hold"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right)">
                                      <p:cBhvr>
                                        <p:cTn id="35" dur="500"/>
                                        <p:tgtEl>
                                          <p:spTgt spid="33"/>
                                        </p:tgtEl>
                                      </p:cBhvr>
                                    </p:animEffect>
                                  </p:childTnLst>
                                </p:cTn>
                              </p:par>
                            </p:childTnLst>
                          </p:cTn>
                        </p:par>
                        <p:par>
                          <p:cTn id="36" fill="hold">
                            <p:stCondLst>
                              <p:cond delay="3000"/>
                            </p:stCondLst>
                            <p:childTnLst>
                              <p:par>
                                <p:cTn id="37" presetID="2" presetClass="entr" presetSubtype="4"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par>
                          <p:cTn id="41" fill="hold">
                            <p:stCondLst>
                              <p:cond delay="3500"/>
                            </p:stCondLst>
                            <p:childTnLst>
                              <p:par>
                                <p:cTn id="42" presetID="22" presetClass="entr" presetSubtype="2" fill="hold"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right)">
                                      <p:cBhvr>
                                        <p:cTn id="44" dur="500"/>
                                        <p:tgtEl>
                                          <p:spTgt spid="36"/>
                                        </p:tgtEl>
                                      </p:cBhvr>
                                    </p:animEffect>
                                  </p:childTnLst>
                                </p:cTn>
                              </p:par>
                            </p:childTnLst>
                          </p:cTn>
                        </p:par>
                        <p:par>
                          <p:cTn id="45" fill="hold">
                            <p:stCondLst>
                              <p:cond delay="4000"/>
                            </p:stCondLst>
                            <p:childTnLst>
                              <p:par>
                                <p:cTn id="46" presetID="2" presetClass="entr" presetSubtype="4" fill="hold" nodeType="after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ppt_x"/>
                                          </p:val>
                                        </p:tav>
                                        <p:tav tm="100000">
                                          <p:val>
                                            <p:strVal val="#ppt_x"/>
                                          </p:val>
                                        </p:tav>
                                      </p:tavLst>
                                    </p:anim>
                                    <p:anim calcmode="lin" valueType="num">
                                      <p:cBhvr additive="base">
                                        <p:cTn id="49" dur="500" fill="hold"/>
                                        <p:tgtEl>
                                          <p:spTgt spid="4"/>
                                        </p:tgtEl>
                                        <p:attrNameLst>
                                          <p:attrName>ppt_y</p:attrName>
                                        </p:attrNameLst>
                                      </p:cBhvr>
                                      <p:tavLst>
                                        <p:tav tm="0">
                                          <p:val>
                                            <p:strVal val="1+#ppt_h/2"/>
                                          </p:val>
                                        </p:tav>
                                        <p:tav tm="100000">
                                          <p:val>
                                            <p:strVal val="#ppt_y"/>
                                          </p:val>
                                        </p:tav>
                                      </p:tavLst>
                                    </p:anim>
                                  </p:childTnLst>
                                </p:cTn>
                              </p:par>
                            </p:childTnLst>
                          </p:cTn>
                        </p:par>
                        <p:par>
                          <p:cTn id="50" fill="hold">
                            <p:stCondLst>
                              <p:cond delay="4500"/>
                            </p:stCondLst>
                            <p:childTnLst>
                              <p:par>
                                <p:cTn id="51" presetID="22" presetClass="entr" presetSubtype="2" fill="hold" nodeType="after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right)">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1"/>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583" b="12583"/>
          <a:stretch>
            <a:fillRect/>
          </a:stretch>
        </p:blipFill>
        <p:spPr>
          <a:xfrm>
            <a:off x="0" y="0"/>
            <a:ext cx="12192000" cy="5738813"/>
          </a:xfrm>
        </p:spPr>
      </p:pic>
      <p:sp>
        <p:nvSpPr>
          <p:cNvPr id="6" name="Text Placeholder 9"/>
          <p:cNvSpPr txBox="1">
            <a:spLocks/>
          </p:cNvSpPr>
          <p:nvPr/>
        </p:nvSpPr>
        <p:spPr>
          <a:xfrm>
            <a:off x="5254487" y="4363484"/>
            <a:ext cx="6800121" cy="240175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txBody>
          <a:bodyPr vert="horz" lIns="91440" tIns="45720" rIns="91440" bIns="45720" rtlCol="0" anchor="ctr">
            <a:no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lvl="1" algn="just"/>
            <a:r>
              <a:rPr lang="es-PE" sz="2200" i="1" dirty="0">
                <a:solidFill>
                  <a:srgbClr val="FFFFFF"/>
                </a:solidFill>
                <a:latin typeface="Georgia"/>
                <a:cs typeface="Georgia"/>
              </a:rPr>
              <a:t>El explotador debe tener un sistema para </a:t>
            </a:r>
            <a:r>
              <a:rPr lang="es-PE" sz="2200" b="1" i="1" dirty="0">
                <a:solidFill>
                  <a:srgbClr val="FFFF00"/>
                </a:solidFill>
                <a:latin typeface="Georgia"/>
                <a:cs typeface="Georgia"/>
              </a:rPr>
              <a:t>analizar la efectividad </a:t>
            </a:r>
            <a:r>
              <a:rPr lang="es-PE" sz="2200" i="1" dirty="0">
                <a:solidFill>
                  <a:srgbClr val="FFFFFF"/>
                </a:solidFill>
                <a:latin typeface="Georgia"/>
                <a:cs typeface="Georgia"/>
              </a:rPr>
              <a:t>del programa de mantenimiento, con respecto a los repuestos, defectos establecidos, malos funcionamientos y daños, y para </a:t>
            </a:r>
            <a:r>
              <a:rPr lang="es-PE" sz="2200" b="1" i="1" dirty="0">
                <a:solidFill>
                  <a:srgbClr val="FFFF00"/>
                </a:solidFill>
                <a:latin typeface="Georgia"/>
                <a:cs typeface="Georgia"/>
              </a:rPr>
              <a:t>revisar el programa de mantenimiento</a:t>
            </a:r>
            <a:r>
              <a:rPr lang="es-PE" sz="2200" i="1" dirty="0">
                <a:solidFill>
                  <a:srgbClr val="FFFFFF"/>
                </a:solidFill>
                <a:latin typeface="Georgia"/>
                <a:cs typeface="Georgia"/>
              </a:rPr>
              <a:t> a consecuencia de lo mencionado.</a:t>
            </a:r>
          </a:p>
        </p:txBody>
      </p:sp>
    </p:spTree>
    <p:extLst>
      <p:ext uri="{BB962C8B-B14F-4D97-AF65-F5344CB8AC3E}">
        <p14:creationId xmlns:p14="http://schemas.microsoft.com/office/powerpoint/2010/main" val="149551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258417"/>
            <a:ext cx="5401986" cy="1600200"/>
          </a:xfrm>
        </p:spPr>
        <p:txBody>
          <a:bodyPr anchor="ctr">
            <a:normAutofit/>
          </a:bodyPr>
          <a:lstStyle/>
          <a:p>
            <a:r>
              <a:rPr lang="es-PE" b="1" dirty="0"/>
              <a:t>Evaluación del sistema de gestión de aeronavegabilidad continua de un Explotador</a:t>
            </a:r>
          </a:p>
        </p:txBody>
      </p:sp>
      <p:sp>
        <p:nvSpPr>
          <p:cNvPr id="4" name="Text Placeholder 3"/>
          <p:cNvSpPr>
            <a:spLocks noGrp="1"/>
          </p:cNvSpPr>
          <p:nvPr>
            <p:ph type="body" sz="half" idx="2"/>
          </p:nvPr>
        </p:nvSpPr>
        <p:spPr>
          <a:xfrm>
            <a:off x="839788" y="1858617"/>
            <a:ext cx="5401986" cy="4862858"/>
          </a:xfrm>
        </p:spPr>
        <p:txBody>
          <a:bodyPr>
            <a:noAutofit/>
          </a:bodyPr>
          <a:lstStyle/>
          <a:p>
            <a:r>
              <a:rPr lang="es-PE" sz="2400" dirty="0"/>
              <a:t>Las modificaciones o reparaciones deben ser realizadas utilizando:</a:t>
            </a:r>
          </a:p>
          <a:p>
            <a:pPr marL="285750" indent="-285750">
              <a:buFont typeface="Arial" panose="020B0604020202020204" pitchFamily="34" charset="0"/>
              <a:buChar char="•"/>
            </a:pPr>
            <a:r>
              <a:rPr lang="es-PE" sz="2400" dirty="0"/>
              <a:t>datos aprobados por la AAC del estado de matrícula, cuando es el Estado de diseño; o</a:t>
            </a:r>
          </a:p>
          <a:p>
            <a:pPr marL="285750" indent="-285750">
              <a:buFont typeface="Arial" panose="020B0604020202020204" pitchFamily="34" charset="0"/>
              <a:buChar char="•"/>
            </a:pPr>
            <a:r>
              <a:rPr lang="es-PE" sz="2400" dirty="0"/>
              <a:t>datos emitidos por la organización de diseño y aprobados por el Estado de matrícula previa aprobación por el Estado de diseño cuando el Estado de matrícula no tiene esa competencia; o</a:t>
            </a:r>
          </a:p>
          <a:p>
            <a:pPr marL="285750" indent="-285750">
              <a:buFont typeface="Arial" panose="020B0604020202020204" pitchFamily="34" charset="0"/>
              <a:buChar char="•"/>
            </a:pPr>
            <a:r>
              <a:rPr lang="es-PE" sz="2400" dirty="0"/>
              <a:t>datos contenidos en las especificaciones de certificación referenciadas en el LAR 21, Capítulo N.</a:t>
            </a:r>
          </a:p>
          <a:p>
            <a:pPr marL="285750" indent="-285750">
              <a:buFont typeface="Arial" panose="020B0604020202020204" pitchFamily="34" charset="0"/>
              <a:buChar char="•"/>
            </a:pPr>
            <a:endParaRPr lang="es-PE" sz="2400" dirty="0"/>
          </a:p>
        </p:txBody>
      </p:sp>
      <p:sp>
        <p:nvSpPr>
          <p:cNvPr id="5" name="Slide Number Placeholder 4"/>
          <p:cNvSpPr>
            <a:spLocks noGrp="1"/>
          </p:cNvSpPr>
          <p:nvPr>
            <p:ph type="sldNum" sz="quarter" idx="12"/>
          </p:nvPr>
        </p:nvSpPr>
        <p:spPr/>
        <p:txBody>
          <a:bodyPr/>
          <a:lstStyle/>
          <a:p>
            <a:fld id="{48F63A3B-78C7-47BE-AE5E-E10140E04643}" type="slidenum">
              <a:rPr lang="en-US" smtClean="0"/>
              <a:t>22</a:t>
            </a:fld>
            <a:endParaRPr lang="en-US" dirty="0"/>
          </a:p>
        </p:txBody>
      </p:sp>
      <p:pic>
        <p:nvPicPr>
          <p:cNvPr id="6" name="Picture Placeholder 2"/>
          <p:cNvPicPr>
            <a:picLocks noGrp="1" noChangeAspect="1"/>
          </p:cNvPicPr>
          <p:nvPr>
            <p:ph type="pic" idx="1"/>
          </p:nvPr>
        </p:nvPicPr>
        <p:blipFill>
          <a:blip r:embed="rId3">
            <a:extLst>
              <a:ext uri="{28A0092B-C50C-407E-A947-70E740481C1C}">
                <a14:useLocalDpi xmlns:a14="http://schemas.microsoft.com/office/drawing/2010/main" val="0"/>
              </a:ext>
            </a:extLst>
          </a:blip>
          <a:srcRect l="23025" r="23025"/>
          <a:stretch>
            <a:fillRect/>
          </a:stretch>
        </p:blipFill>
        <p:spPr>
          <a:xfrm>
            <a:off x="6653213" y="0"/>
            <a:ext cx="5538787" cy="6858000"/>
          </a:xfrm>
        </p:spPr>
      </p:pic>
    </p:spTree>
    <p:extLst>
      <p:ext uri="{BB962C8B-B14F-4D97-AF65-F5344CB8AC3E}">
        <p14:creationId xmlns:p14="http://schemas.microsoft.com/office/powerpoint/2010/main" val="324614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500"/>
                                        <p:tgtEl>
                                          <p:spTgt spid="4">
                                            <p:txEl>
                                              <p:pRg st="3" end="3"/>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448800" y="6356350"/>
            <a:ext cx="2743200" cy="365125"/>
          </a:xfrm>
        </p:spPr>
        <p:txBody>
          <a:bodyPr/>
          <a:lstStyle/>
          <a:p>
            <a:fld id="{48F63A3B-78C7-47BE-AE5E-E10140E04643}" type="slidenum">
              <a:rPr lang="en-US" smtClean="0"/>
              <a:t>23</a:t>
            </a:fld>
            <a:endParaRPr lang="en-US" dirty="0"/>
          </a:p>
        </p:txBody>
      </p:sp>
      <p:pic>
        <p:nvPicPr>
          <p:cNvPr id="4" name="Picture 2"/>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217" t="544" r="217" b="26696"/>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Placeholder 9"/>
          <p:cNvSpPr txBox="1">
            <a:spLocks/>
          </p:cNvSpPr>
          <p:nvPr/>
        </p:nvSpPr>
        <p:spPr>
          <a:xfrm>
            <a:off x="5584132" y="4137646"/>
            <a:ext cx="6485948" cy="2401266"/>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9063" lvl="1" indent="0" algn="just">
              <a:lnSpc>
                <a:spcPct val="100000"/>
              </a:lnSpc>
              <a:spcBef>
                <a:spcPts val="0"/>
              </a:spcBef>
              <a:buNone/>
            </a:pPr>
            <a:r>
              <a:rPr lang="es-PE" sz="1900" i="1" dirty="0" smtClean="0">
                <a:solidFill>
                  <a:srgbClr val="FFFFFF"/>
                </a:solidFill>
                <a:latin typeface="Georgia"/>
                <a:cs typeface="Georgia"/>
              </a:rPr>
              <a:t>El programa de mantenimiento de un explotador normalmente se basa en </a:t>
            </a:r>
            <a:r>
              <a:rPr lang="es-PE" sz="1900" b="1" i="1" dirty="0" smtClean="0">
                <a:solidFill>
                  <a:srgbClr val="FFFF00"/>
                </a:solidFill>
                <a:latin typeface="Georgia"/>
                <a:cs typeface="Georgia"/>
              </a:rPr>
              <a:t>informe de la junta de revisión de mantenimiento (MRB), </a:t>
            </a:r>
            <a:r>
              <a:rPr lang="es-PE" sz="1900" i="1" dirty="0" smtClean="0">
                <a:solidFill>
                  <a:srgbClr val="FFFFFF"/>
                </a:solidFill>
                <a:latin typeface="Georgia"/>
                <a:cs typeface="Georgia"/>
              </a:rPr>
              <a:t>el </a:t>
            </a:r>
            <a:r>
              <a:rPr lang="es-PE" sz="1900" b="1" i="1" dirty="0" smtClean="0">
                <a:solidFill>
                  <a:srgbClr val="FFFF00"/>
                </a:solidFill>
                <a:latin typeface="Georgia"/>
                <a:cs typeface="Georgia"/>
              </a:rPr>
              <a:t>documento de planificación de mantenimiento (MPD), </a:t>
            </a:r>
            <a:r>
              <a:rPr lang="es-PE" sz="1900" i="1" dirty="0" smtClean="0">
                <a:solidFill>
                  <a:srgbClr val="FFFFFF"/>
                </a:solidFill>
                <a:latin typeface="Georgia"/>
                <a:cs typeface="Georgia"/>
              </a:rPr>
              <a:t>los capítulos correspondientes del manual de mantenimiento o cualquier otro dato de mantenimiento que contiene información sobre la programación.</a:t>
            </a:r>
            <a:endParaRPr lang="es-PE" sz="1900" i="1" dirty="0">
              <a:solidFill>
                <a:srgbClr val="FFFFFF"/>
              </a:solidFill>
              <a:latin typeface="Georgia"/>
              <a:cs typeface="Georgia"/>
            </a:endParaRPr>
          </a:p>
        </p:txBody>
      </p:sp>
    </p:spTree>
    <p:extLst>
      <p:ext uri="{BB962C8B-B14F-4D97-AF65-F5344CB8AC3E}">
        <p14:creationId xmlns:p14="http://schemas.microsoft.com/office/powerpoint/2010/main" val="336957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448800" y="6356350"/>
            <a:ext cx="2743200" cy="365125"/>
          </a:xfrm>
        </p:spPr>
        <p:txBody>
          <a:bodyPr/>
          <a:lstStyle/>
          <a:p>
            <a:fld id="{48F63A3B-78C7-47BE-AE5E-E10140E04643}" type="slidenum">
              <a:rPr lang="en-US" smtClean="0"/>
              <a:t>24</a:t>
            </a:fld>
            <a:endParaRPr lang="en-US" dirty="0"/>
          </a:p>
        </p:txBody>
      </p:sp>
      <p:pic>
        <p:nvPicPr>
          <p:cNvPr id="6" name="Picture 2"/>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1087" t="8456" r="1087" b="48025"/>
          <a:stretch/>
        </p:blipFill>
        <p:spPr bwMode="auto">
          <a:xfrm>
            <a:off x="0" y="0"/>
            <a:ext cx="12192000" cy="6864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9"/>
          <p:cNvSpPr txBox="1">
            <a:spLocks/>
          </p:cNvSpPr>
          <p:nvPr/>
        </p:nvSpPr>
        <p:spPr>
          <a:xfrm>
            <a:off x="5965132" y="4664764"/>
            <a:ext cx="6102727" cy="2056711"/>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indent="0" algn="just" defTabSz="457200">
              <a:lnSpc>
                <a:spcPct val="100000"/>
              </a:lnSpc>
              <a:spcBef>
                <a:spcPct val="20000"/>
              </a:spcBef>
              <a:buNone/>
            </a:pPr>
            <a:r>
              <a:rPr lang="es-PE" sz="2000" i="1" dirty="0">
                <a:solidFill>
                  <a:srgbClr val="FFFFFF"/>
                </a:solidFill>
                <a:latin typeface="Georgia"/>
                <a:cs typeface="Georgia"/>
              </a:rPr>
              <a:t>El programa de mantenimiento del explotador debe tomar en cuenta cualquier dato de mantenimiento que contiene información sobre la programación para el mantenimiento de los componentes.</a:t>
            </a:r>
          </a:p>
        </p:txBody>
      </p:sp>
    </p:spTree>
    <p:extLst>
      <p:ext uri="{BB962C8B-B14F-4D97-AF65-F5344CB8AC3E}">
        <p14:creationId xmlns:p14="http://schemas.microsoft.com/office/powerpoint/2010/main" val="83030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448800" y="6356350"/>
            <a:ext cx="2743200" cy="365125"/>
          </a:xfrm>
        </p:spPr>
        <p:txBody>
          <a:bodyPr/>
          <a:lstStyle/>
          <a:p>
            <a:fld id="{48F63A3B-78C7-47BE-AE5E-E10140E04643}" type="slidenum">
              <a:rPr lang="en-US" smtClean="0"/>
              <a:t>25</a:t>
            </a:fld>
            <a:endParaRPr lang="en-US" dirty="0"/>
          </a:p>
        </p:txBody>
      </p:sp>
      <p:pic>
        <p:nvPicPr>
          <p:cNvPr id="8" name="Picture 3"/>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217" t="595" r="217" b="57267"/>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Placeholder 9"/>
          <p:cNvSpPr txBox="1">
            <a:spLocks/>
          </p:cNvSpPr>
          <p:nvPr/>
        </p:nvSpPr>
        <p:spPr>
          <a:xfrm>
            <a:off x="5965132" y="4346714"/>
            <a:ext cx="6102727" cy="2374762"/>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indent="0" algn="just" defTabSz="457200">
              <a:lnSpc>
                <a:spcPct val="100000"/>
              </a:lnSpc>
              <a:spcBef>
                <a:spcPct val="20000"/>
              </a:spcBef>
              <a:buNone/>
            </a:pPr>
            <a:r>
              <a:rPr lang="es-PE" sz="1800" i="1" dirty="0">
                <a:solidFill>
                  <a:srgbClr val="FFFFFF"/>
                </a:solidFill>
                <a:latin typeface="Georgia"/>
                <a:cs typeface="Georgia"/>
              </a:rPr>
              <a:t>Las directrices de aeronavegabilidad constituyen la forma como la autoridad aeronáutica del </a:t>
            </a:r>
            <a:r>
              <a:rPr lang="es-PE" sz="1800" b="1" i="1" dirty="0">
                <a:solidFill>
                  <a:srgbClr val="FFFF00"/>
                </a:solidFill>
                <a:latin typeface="Georgia"/>
                <a:cs typeface="Georgia"/>
              </a:rPr>
              <a:t>Estado de diseño y la del Estado de matrícula</a:t>
            </a:r>
            <a:r>
              <a:rPr lang="es-PE" sz="1800" i="1" dirty="0">
                <a:solidFill>
                  <a:srgbClr val="FFFFFF"/>
                </a:solidFill>
                <a:latin typeface="Georgia"/>
                <a:cs typeface="Georgia"/>
              </a:rPr>
              <a:t>, eventualmente corrigen y actualizan el diseño de tipo para quitarle una condición insegura aparecida durante la experiencia de operación de la aeronave o producto, por lo que pasan a ser requisitos de aeronavegabilidad.</a:t>
            </a:r>
          </a:p>
        </p:txBody>
      </p:sp>
      <p:sp>
        <p:nvSpPr>
          <p:cNvPr id="10" name="Rectangle 9"/>
          <p:cNvSpPr/>
          <p:nvPr/>
        </p:nvSpPr>
        <p:spPr>
          <a:xfrm>
            <a:off x="1298713" y="629602"/>
            <a:ext cx="9594574" cy="5909310"/>
          </a:xfrm>
          <a:prstGeom prst="rect">
            <a:avLst/>
          </a:prstGeom>
          <a:noFill/>
        </p:spPr>
        <p:txBody>
          <a:bodyPr wrap="square" lIns="91440" tIns="45720" rIns="91440" bIns="45720">
            <a:spAutoFit/>
          </a:bodyPr>
          <a:lstStyle/>
          <a:p>
            <a:pPr algn="ctr"/>
            <a:r>
              <a:rPr lang="es-PE" sz="5400" b="1" dirty="0" smtClean="0">
                <a:ln w="1905"/>
                <a:solidFill>
                  <a:srgbClr val="FF0000"/>
                </a:solidFill>
                <a:effectLst>
                  <a:innerShdw blurRad="69850" dist="43180" dir="5400000">
                    <a:srgbClr val="000000">
                      <a:alpha val="65000"/>
                    </a:srgbClr>
                  </a:innerShdw>
                </a:effectLst>
              </a:rPr>
              <a:t>Las directrices de aeronavegabilidad son obligatorias de cumplir y ello lo dispone el reglamento LAR 39 y, además, las normas de operación y las normas de mantenimiento</a:t>
            </a:r>
            <a:endParaRPr lang="es-PE" sz="5400" b="1" cap="none" spc="0" dirty="0">
              <a:ln w="1905"/>
              <a:solidFill>
                <a:srgbClr val="FF0000"/>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44647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8" name="Text Placeholder 9"/>
          <p:cNvSpPr txBox="1">
            <a:spLocks/>
          </p:cNvSpPr>
          <p:nvPr/>
        </p:nvSpPr>
        <p:spPr>
          <a:xfrm>
            <a:off x="5565914" y="4492488"/>
            <a:ext cx="6356172" cy="223161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indent="0" algn="just" defTabSz="457200">
              <a:lnSpc>
                <a:spcPct val="100000"/>
              </a:lnSpc>
              <a:spcBef>
                <a:spcPct val="20000"/>
              </a:spcBef>
              <a:buNone/>
            </a:pPr>
            <a:r>
              <a:rPr lang="es-PE" sz="2000" i="1" dirty="0">
                <a:solidFill>
                  <a:srgbClr val="FFFFFF"/>
                </a:solidFill>
                <a:latin typeface="Georgia"/>
                <a:cs typeface="Georgia"/>
              </a:rPr>
              <a:t>El explotador debe garantizar que todos los defectos descubiertos durante el mantenimiento programado o que se hayan notificado sean corregidos por una </a:t>
            </a:r>
            <a:r>
              <a:rPr lang="es-PE" sz="2000" b="1" i="1" dirty="0">
                <a:solidFill>
                  <a:srgbClr val="FFFF00"/>
                </a:solidFill>
                <a:latin typeface="Georgia"/>
                <a:cs typeface="Georgia"/>
              </a:rPr>
              <a:t>organización de mantenimiento debidamente aprobada y habilitada según el LAR 145 </a:t>
            </a:r>
            <a:r>
              <a:rPr lang="es-PE" sz="2000" i="1" dirty="0">
                <a:solidFill>
                  <a:srgbClr val="FFFFFF"/>
                </a:solidFill>
                <a:latin typeface="Georgia"/>
                <a:cs typeface="Georgia"/>
              </a:rPr>
              <a:t>para el servicio requerido</a:t>
            </a:r>
          </a:p>
        </p:txBody>
      </p:sp>
    </p:spTree>
    <p:extLst>
      <p:ext uri="{BB962C8B-B14F-4D97-AF65-F5344CB8AC3E}">
        <p14:creationId xmlns:p14="http://schemas.microsoft.com/office/powerpoint/2010/main" val="265566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68545"/>
          </a:xfrm>
        </p:spPr>
        <p:txBody>
          <a:bodyPr>
            <a:noAutofit/>
          </a:bodyPr>
          <a:lstStyle/>
          <a:p>
            <a:r>
              <a:rPr lang="es-PE" sz="3600" b="1" dirty="0"/>
              <a:t>Evaluación del sistema de la gestión de la aeronavegabilidad continua</a:t>
            </a:r>
          </a:p>
        </p:txBody>
      </p:sp>
      <p:sp>
        <p:nvSpPr>
          <p:cNvPr id="3" name="Slide Number Placeholder 2"/>
          <p:cNvSpPr>
            <a:spLocks noGrp="1"/>
          </p:cNvSpPr>
          <p:nvPr>
            <p:ph type="sldNum" sz="quarter" idx="12"/>
          </p:nvPr>
        </p:nvSpPr>
        <p:spPr/>
        <p:txBody>
          <a:bodyPr/>
          <a:lstStyle/>
          <a:p>
            <a:fld id="{751497D4-CBBE-4892-ABDA-4C92B62757A6}" type="slidenum">
              <a:rPr lang="id-ID" smtClean="0"/>
              <a:t>27</a:t>
            </a:fld>
            <a:endParaRPr lang="id-ID"/>
          </a:p>
        </p:txBody>
      </p:sp>
      <p:grpSp>
        <p:nvGrpSpPr>
          <p:cNvPr id="4" name="Group 3"/>
          <p:cNvGrpSpPr>
            <a:grpSpLocks/>
          </p:cNvGrpSpPr>
          <p:nvPr/>
        </p:nvGrpSpPr>
        <p:grpSpPr bwMode="auto">
          <a:xfrm>
            <a:off x="9669050" y="4668181"/>
            <a:ext cx="2236787" cy="1568450"/>
            <a:chOff x="3433260" y="3287722"/>
            <a:chExt cx="2237290" cy="1174633"/>
          </a:xfrm>
        </p:grpSpPr>
        <p:sp>
          <p:nvSpPr>
            <p:cNvPr id="5" name="Freeform 11"/>
            <p:cNvSpPr>
              <a:spLocks/>
            </p:cNvSpPr>
            <p:nvPr/>
          </p:nvSpPr>
          <p:spPr bwMode="auto">
            <a:xfrm>
              <a:off x="3433260" y="3287722"/>
              <a:ext cx="2237290" cy="744251"/>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6">
                <a:lumMod val="50000"/>
              </a:schemeClr>
            </a:solidFill>
            <a:ln w="3175">
              <a:noFill/>
            </a:ln>
            <a:extLst/>
          </p:spPr>
          <p:txBody>
            <a:bodyPr/>
            <a:lstStyle/>
            <a:p>
              <a:pPr fontAlgn="auto">
                <a:spcBef>
                  <a:spcPts val="0"/>
                </a:spcBef>
                <a:spcAft>
                  <a:spcPts val="0"/>
                </a:spcAft>
                <a:defRPr/>
              </a:pPr>
              <a:endParaRPr lang="ko-KR" altLang="en-US" sz="1600" dirty="0">
                <a:latin typeface="+mn-lt"/>
                <a:cs typeface="+mn-cs"/>
              </a:endParaRPr>
            </a:p>
          </p:txBody>
        </p:sp>
        <p:sp>
          <p:nvSpPr>
            <p:cNvPr id="6" name="Freeform 12"/>
            <p:cNvSpPr>
              <a:spLocks noEditPoints="1"/>
            </p:cNvSpPr>
            <p:nvPr/>
          </p:nvSpPr>
          <p:spPr bwMode="auto">
            <a:xfrm>
              <a:off x="3433260" y="3287722"/>
              <a:ext cx="2237290" cy="878585"/>
            </a:xfrm>
            <a:custGeom>
              <a:avLst/>
              <a:gdLst>
                <a:gd name="T0" fmla="*/ 2147483647 w 985"/>
                <a:gd name="T1" fmla="*/ 2147483647 h 531"/>
                <a:gd name="T2" fmla="*/ 2147483647 w 985"/>
                <a:gd name="T3" fmla="*/ 2147483647 h 531"/>
                <a:gd name="T4" fmla="*/ 2147483647 w 985"/>
                <a:gd name="T5" fmla="*/ 2147483647 h 531"/>
                <a:gd name="T6" fmla="*/ 2147483647 w 985"/>
                <a:gd name="T7" fmla="*/ 2147483647 h 531"/>
                <a:gd name="T8" fmla="*/ 2147483647 w 985"/>
                <a:gd name="T9" fmla="*/ 2147483647 h 531"/>
                <a:gd name="T10" fmla="*/ 2147483647 w 985"/>
                <a:gd name="T11" fmla="*/ 0 h 531"/>
                <a:gd name="T12" fmla="*/ 0 w 985"/>
                <a:gd name="T13" fmla="*/ 2147483647 h 531"/>
                <a:gd name="T14" fmla="*/ 2147483647 w 985"/>
                <a:gd name="T15" fmla="*/ 2147483647 h 531"/>
                <a:gd name="T16" fmla="*/ 2147483647 w 985"/>
                <a:gd name="T17" fmla="*/ 2147483647 h 531"/>
                <a:gd name="T18" fmla="*/ 2147483647 w 985"/>
                <a:gd name="T19" fmla="*/ 0 h 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6">
                <a:lumMod val="60000"/>
                <a:lumOff val="40000"/>
              </a:scheme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es-PE" sz="1600"/>
            </a:p>
          </p:txBody>
        </p:sp>
        <p:sp>
          <p:nvSpPr>
            <p:cNvPr id="7"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6"/>
            </a:solidFill>
            <a:ln w="3175">
              <a:noFill/>
            </a:ln>
            <a:extLst/>
          </p:spPr>
          <p:txBody>
            <a:bodyPr lIns="0" tIns="0" rIns="0" bIns="0" anchor="ctr"/>
            <a:lstStyle/>
            <a:p>
              <a:pPr algn="ctr" fontAlgn="auto">
                <a:spcBef>
                  <a:spcPts val="0"/>
                </a:spcBef>
                <a:spcAft>
                  <a:spcPts val="300"/>
                </a:spcAft>
                <a:defRPr/>
              </a:pPr>
              <a:endParaRPr lang="en-US" altLang="ko-KR" sz="1600" b="1" dirty="0">
                <a:gradFill>
                  <a:gsLst>
                    <a:gs pos="0">
                      <a:schemeClr val="accent4">
                        <a:alpha val="50000"/>
                      </a:schemeClr>
                    </a:gs>
                    <a:gs pos="100000">
                      <a:schemeClr val="accent4">
                        <a:alpha val="50000"/>
                      </a:schemeClr>
                    </a:gs>
                  </a:gsLst>
                  <a:lin ang="5400000" scaled="0"/>
                </a:gradFill>
                <a:latin typeface="Bebas Neue" pitchFamily="34" charset="0"/>
                <a:ea typeface="Roboto Condensed Regular"/>
              </a:endParaRPr>
            </a:p>
            <a:p>
              <a:pPr algn="ctr" fontAlgn="auto">
                <a:spcBef>
                  <a:spcPts val="0"/>
                </a:spcBef>
                <a:spcAft>
                  <a:spcPts val="300"/>
                </a:spcAft>
                <a:defRPr/>
              </a:pPr>
              <a:endParaRPr lang="en-US" altLang="ko-KR" sz="1600" b="1" dirty="0">
                <a:gradFill>
                  <a:gsLst>
                    <a:gs pos="0">
                      <a:schemeClr val="accent4">
                        <a:alpha val="50000"/>
                      </a:schemeClr>
                    </a:gs>
                    <a:gs pos="100000">
                      <a:schemeClr val="accent4">
                        <a:alpha val="50000"/>
                      </a:schemeClr>
                    </a:gs>
                  </a:gsLst>
                  <a:lin ang="5400000" scaled="0"/>
                </a:gradFill>
                <a:latin typeface="Bebas Neue" pitchFamily="34" charset="0"/>
                <a:ea typeface="Roboto Condensed Regular"/>
              </a:endParaRPr>
            </a:p>
            <a:p>
              <a:pPr algn="ctr" fontAlgn="auto">
                <a:spcBef>
                  <a:spcPts val="0"/>
                </a:spcBef>
                <a:spcAft>
                  <a:spcPts val="300"/>
                </a:spcAft>
                <a:defRPr/>
              </a:pPr>
              <a:r>
                <a:rPr lang="en-US" altLang="ko-KR" sz="1600" dirty="0">
                  <a:solidFill>
                    <a:srgbClr val="FFFFFF">
                      <a:alpha val="50000"/>
                    </a:srgbClr>
                  </a:solidFill>
                  <a:latin typeface="Open Sans"/>
                  <a:ea typeface="Roboto Condensed Regular"/>
                  <a:cs typeface="Open Sans"/>
                </a:rPr>
                <a:t>05</a:t>
              </a:r>
            </a:p>
          </p:txBody>
        </p:sp>
      </p:grpSp>
      <p:grpSp>
        <p:nvGrpSpPr>
          <p:cNvPr id="8" name="Group 7"/>
          <p:cNvGrpSpPr>
            <a:grpSpLocks/>
          </p:cNvGrpSpPr>
          <p:nvPr/>
        </p:nvGrpSpPr>
        <p:grpSpPr bwMode="auto">
          <a:xfrm>
            <a:off x="838200" y="5230577"/>
            <a:ext cx="8730837" cy="744372"/>
            <a:chOff x="-2885566" y="3308259"/>
            <a:chExt cx="8730569" cy="558439"/>
          </a:xfrm>
        </p:grpSpPr>
        <p:sp>
          <p:nvSpPr>
            <p:cNvPr id="9" name="Text Placeholder 22"/>
            <p:cNvSpPr txBox="1">
              <a:spLocks/>
            </p:cNvSpPr>
            <p:nvPr/>
          </p:nvSpPr>
          <p:spPr bwMode="auto">
            <a:xfrm>
              <a:off x="-2885566" y="3308259"/>
              <a:ext cx="7987004" cy="558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20000"/>
                </a:lnSpc>
                <a:spcBef>
                  <a:spcPct val="20000"/>
                </a:spcBef>
                <a:buFont typeface="Arial" pitchFamily="34" charset="0"/>
                <a:defRPr sz="700">
                  <a:solidFill>
                    <a:schemeClr val="tx1"/>
                  </a:solidFill>
                  <a:latin typeface="Open Sans"/>
                  <a:ea typeface="Open Sans"/>
                  <a:cs typeface="Open Sans"/>
                </a:defRPr>
              </a:lvl1pPr>
              <a:lvl2pPr marL="628650" indent="-171450" eaLnBrk="0" hangingPunct="0">
                <a:spcBef>
                  <a:spcPct val="20000"/>
                </a:spcBef>
                <a:buFont typeface="Arial" pitchFamily="34" charset="0"/>
                <a:buChar char="•"/>
                <a:defRPr sz="800">
                  <a:solidFill>
                    <a:schemeClr val="tx1"/>
                  </a:solidFill>
                  <a:latin typeface="Helvetica" pitchFamily="34" charset="0"/>
                  <a:ea typeface="Open Sans"/>
                  <a:cs typeface="Helvetica" pitchFamily="34" charset="0"/>
                </a:defRPr>
              </a:lvl2pPr>
              <a:lvl3pPr marL="1085850" indent="-171450" eaLnBrk="0" hangingPunct="0">
                <a:spcBef>
                  <a:spcPct val="20000"/>
                </a:spcBef>
                <a:buFont typeface="Arial" pitchFamily="34" charset="0"/>
                <a:buChar char="•"/>
                <a:defRPr sz="800">
                  <a:solidFill>
                    <a:schemeClr val="tx1"/>
                  </a:solidFill>
                  <a:latin typeface="Helvetica" pitchFamily="34" charset="0"/>
                  <a:ea typeface="Open Sans"/>
                  <a:cs typeface="Helvetica" pitchFamily="34" charset="0"/>
                </a:defRPr>
              </a:lvl3pPr>
              <a:lvl4pPr marL="1543050" indent="-171450" eaLnBrk="0" hangingPunct="0">
                <a:spcBef>
                  <a:spcPct val="20000"/>
                </a:spcBef>
                <a:buFont typeface="Arial" pitchFamily="34" charset="0"/>
                <a:buChar char="•"/>
                <a:defRPr sz="800">
                  <a:solidFill>
                    <a:schemeClr val="tx1"/>
                  </a:solidFill>
                  <a:latin typeface="Helvetica" pitchFamily="34" charset="0"/>
                  <a:ea typeface="Open Sans"/>
                  <a:cs typeface="Helvetica" pitchFamily="34" charset="0"/>
                </a:defRPr>
              </a:lvl4pPr>
              <a:lvl5pPr marL="2000250" indent="-171450" eaLnBrk="0" hangingPunct="0">
                <a:spcBef>
                  <a:spcPct val="20000"/>
                </a:spcBef>
                <a:buFont typeface="Arial" pitchFamily="34" charset="0"/>
                <a:buChar char="•"/>
                <a:defRPr sz="800">
                  <a:solidFill>
                    <a:schemeClr val="tx1"/>
                  </a:solidFill>
                  <a:latin typeface="Helvetica" pitchFamily="34" charset="0"/>
                  <a:ea typeface="Open Sans"/>
                  <a:cs typeface="Helvetica" pitchFamily="34" charset="0"/>
                </a:defRPr>
              </a:lvl5pPr>
              <a:lvl6pPr marL="2457450" indent="-171450" defTabSz="457200" eaLnBrk="0" fontAlgn="base" hangingPunct="0">
                <a:spcBef>
                  <a:spcPct val="20000"/>
                </a:spcBef>
                <a:spcAft>
                  <a:spcPct val="0"/>
                </a:spcAft>
                <a:buFont typeface="Arial" pitchFamily="34" charset="0"/>
                <a:buChar char="•"/>
                <a:defRPr sz="800">
                  <a:solidFill>
                    <a:schemeClr val="tx1"/>
                  </a:solidFill>
                  <a:latin typeface="Helvetica" pitchFamily="34" charset="0"/>
                  <a:ea typeface="Open Sans"/>
                  <a:cs typeface="Helvetica" pitchFamily="34" charset="0"/>
                </a:defRPr>
              </a:lvl6pPr>
              <a:lvl7pPr marL="2914650" indent="-171450" defTabSz="457200" eaLnBrk="0" fontAlgn="base" hangingPunct="0">
                <a:spcBef>
                  <a:spcPct val="20000"/>
                </a:spcBef>
                <a:spcAft>
                  <a:spcPct val="0"/>
                </a:spcAft>
                <a:buFont typeface="Arial" pitchFamily="34" charset="0"/>
                <a:buChar char="•"/>
                <a:defRPr sz="800">
                  <a:solidFill>
                    <a:schemeClr val="tx1"/>
                  </a:solidFill>
                  <a:latin typeface="Helvetica" pitchFamily="34" charset="0"/>
                  <a:ea typeface="Open Sans"/>
                  <a:cs typeface="Helvetica" pitchFamily="34" charset="0"/>
                </a:defRPr>
              </a:lvl7pPr>
              <a:lvl8pPr marL="3371850" indent="-171450" defTabSz="457200" eaLnBrk="0" fontAlgn="base" hangingPunct="0">
                <a:spcBef>
                  <a:spcPct val="20000"/>
                </a:spcBef>
                <a:spcAft>
                  <a:spcPct val="0"/>
                </a:spcAft>
                <a:buFont typeface="Arial" pitchFamily="34" charset="0"/>
                <a:buChar char="•"/>
                <a:defRPr sz="800">
                  <a:solidFill>
                    <a:schemeClr val="tx1"/>
                  </a:solidFill>
                  <a:latin typeface="Helvetica" pitchFamily="34" charset="0"/>
                  <a:ea typeface="Open Sans"/>
                  <a:cs typeface="Helvetica" pitchFamily="34" charset="0"/>
                </a:defRPr>
              </a:lvl8pPr>
              <a:lvl9pPr marL="3829050" indent="-171450" defTabSz="457200" eaLnBrk="0" fontAlgn="base" hangingPunct="0">
                <a:spcBef>
                  <a:spcPct val="20000"/>
                </a:spcBef>
                <a:spcAft>
                  <a:spcPct val="0"/>
                </a:spcAft>
                <a:buFont typeface="Arial" pitchFamily="34" charset="0"/>
                <a:buChar char="•"/>
                <a:defRPr sz="800">
                  <a:solidFill>
                    <a:schemeClr val="tx1"/>
                  </a:solidFill>
                  <a:latin typeface="Helvetica" pitchFamily="34" charset="0"/>
                  <a:ea typeface="Open Sans"/>
                  <a:cs typeface="Helvetica" pitchFamily="34" charset="0"/>
                </a:defRPr>
              </a:lvl9pPr>
            </a:lstStyle>
            <a:p>
              <a:pPr algn="r" eaLnBrk="1" hangingPunct="1">
                <a:lnSpc>
                  <a:spcPct val="100000"/>
                </a:lnSpc>
              </a:pPr>
              <a:r>
                <a:rPr lang="es-PE" altLang="es-PE" sz="2400" dirty="0">
                  <a:latin typeface="+mj-lt"/>
                </a:rPr>
                <a:t>Mantener y utilizar los datos de mantenimiento actuales que sean aplicables</a:t>
              </a:r>
            </a:p>
            <a:p>
              <a:pPr algn="r" eaLnBrk="1" hangingPunct="1">
                <a:lnSpc>
                  <a:spcPct val="100000"/>
                </a:lnSpc>
              </a:pPr>
              <a:endParaRPr lang="en-US" altLang="es-PE" sz="2400" dirty="0">
                <a:latin typeface="+mj-lt"/>
              </a:endParaRPr>
            </a:p>
            <a:p>
              <a:pPr algn="r" eaLnBrk="1" hangingPunct="1">
                <a:lnSpc>
                  <a:spcPct val="100000"/>
                </a:lnSpc>
              </a:pPr>
              <a:endParaRPr lang="en-US" altLang="es-PE" sz="2400" dirty="0">
                <a:latin typeface="+mj-lt"/>
              </a:endParaRPr>
            </a:p>
          </p:txBody>
        </p:sp>
        <p:cxnSp>
          <p:nvCxnSpPr>
            <p:cNvPr id="10" name="Straight Connector 9"/>
            <p:cNvCxnSpPr/>
            <p:nvPr/>
          </p:nvCxnSpPr>
          <p:spPr>
            <a:xfrm flipH="1">
              <a:off x="5146524" y="3534235"/>
              <a:ext cx="698479"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11" name="Group 10"/>
          <p:cNvGrpSpPr>
            <a:grpSpLocks/>
          </p:cNvGrpSpPr>
          <p:nvPr/>
        </p:nvGrpSpPr>
        <p:grpSpPr bwMode="auto">
          <a:xfrm>
            <a:off x="9669050" y="3868081"/>
            <a:ext cx="2236787" cy="1568450"/>
            <a:chOff x="3433260" y="3287722"/>
            <a:chExt cx="2237290" cy="1174633"/>
          </a:xfrm>
        </p:grpSpPr>
        <p:sp>
          <p:nvSpPr>
            <p:cNvPr id="12" name="Freeform 11"/>
            <p:cNvSpPr>
              <a:spLocks/>
            </p:cNvSpPr>
            <p:nvPr/>
          </p:nvSpPr>
          <p:spPr bwMode="auto">
            <a:xfrm>
              <a:off x="3433260" y="3287722"/>
              <a:ext cx="2237290" cy="744251"/>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4">
                <a:lumMod val="50000"/>
              </a:schemeClr>
            </a:solidFill>
            <a:ln w="3175">
              <a:noFill/>
            </a:ln>
            <a:extLst/>
          </p:spPr>
          <p:txBody>
            <a:bodyPr/>
            <a:lstStyle/>
            <a:p>
              <a:pPr fontAlgn="auto">
                <a:spcBef>
                  <a:spcPts val="0"/>
                </a:spcBef>
                <a:spcAft>
                  <a:spcPts val="0"/>
                </a:spcAft>
                <a:defRPr/>
              </a:pPr>
              <a:endParaRPr lang="ko-KR" altLang="en-US" sz="1600" dirty="0">
                <a:latin typeface="+mn-lt"/>
                <a:cs typeface="+mn-cs"/>
              </a:endParaRPr>
            </a:p>
          </p:txBody>
        </p:sp>
        <p:sp>
          <p:nvSpPr>
            <p:cNvPr id="13" name="Freeform 12"/>
            <p:cNvSpPr>
              <a:spLocks noEditPoints="1"/>
            </p:cNvSpPr>
            <p:nvPr/>
          </p:nvSpPr>
          <p:spPr bwMode="auto">
            <a:xfrm>
              <a:off x="3433260" y="3287722"/>
              <a:ext cx="2237290" cy="878585"/>
            </a:xfrm>
            <a:custGeom>
              <a:avLst/>
              <a:gdLst>
                <a:gd name="T0" fmla="*/ 2147483647 w 985"/>
                <a:gd name="T1" fmla="*/ 2147483647 h 531"/>
                <a:gd name="T2" fmla="*/ 2147483647 w 985"/>
                <a:gd name="T3" fmla="*/ 2147483647 h 531"/>
                <a:gd name="T4" fmla="*/ 2147483647 w 985"/>
                <a:gd name="T5" fmla="*/ 2147483647 h 531"/>
                <a:gd name="T6" fmla="*/ 2147483647 w 985"/>
                <a:gd name="T7" fmla="*/ 2147483647 h 531"/>
                <a:gd name="T8" fmla="*/ 2147483647 w 985"/>
                <a:gd name="T9" fmla="*/ 2147483647 h 531"/>
                <a:gd name="T10" fmla="*/ 2147483647 w 985"/>
                <a:gd name="T11" fmla="*/ 0 h 531"/>
                <a:gd name="T12" fmla="*/ 0 w 985"/>
                <a:gd name="T13" fmla="*/ 2147483647 h 531"/>
                <a:gd name="T14" fmla="*/ 2147483647 w 985"/>
                <a:gd name="T15" fmla="*/ 2147483647 h 531"/>
                <a:gd name="T16" fmla="*/ 2147483647 w 985"/>
                <a:gd name="T17" fmla="*/ 2147483647 h 531"/>
                <a:gd name="T18" fmla="*/ 2147483647 w 985"/>
                <a:gd name="T19" fmla="*/ 0 h 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4">
                <a:lumMod val="40000"/>
                <a:lumOff val="60000"/>
              </a:scheme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es-PE" sz="1600"/>
            </a:p>
          </p:txBody>
        </p:sp>
        <p:sp>
          <p:nvSpPr>
            <p:cNvPr id="14"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4"/>
            </a:solidFill>
            <a:ln w="3175">
              <a:noFill/>
            </a:ln>
            <a:extLst/>
          </p:spPr>
          <p:txBody>
            <a:bodyPr lIns="0" tIns="0" rIns="0" bIns="0" anchor="ctr"/>
            <a:lstStyle/>
            <a:p>
              <a:pPr algn="ctr" fontAlgn="auto">
                <a:spcBef>
                  <a:spcPts val="0"/>
                </a:spcBef>
                <a:spcAft>
                  <a:spcPts val="300"/>
                </a:spcAft>
                <a:defRPr/>
              </a:pPr>
              <a:endParaRPr lang="en-US" altLang="ko-KR" sz="1600" b="1" dirty="0">
                <a:gradFill>
                  <a:gsLst>
                    <a:gs pos="0">
                      <a:schemeClr val="accent4">
                        <a:alpha val="50000"/>
                      </a:schemeClr>
                    </a:gs>
                    <a:gs pos="100000">
                      <a:schemeClr val="accent4">
                        <a:alpha val="50000"/>
                      </a:schemeClr>
                    </a:gs>
                  </a:gsLst>
                  <a:lin ang="5400000" scaled="0"/>
                </a:gradFill>
                <a:latin typeface="Bebas Neue" pitchFamily="34" charset="0"/>
                <a:ea typeface="Roboto Condensed Regular"/>
              </a:endParaRPr>
            </a:p>
            <a:p>
              <a:pPr algn="ctr" fontAlgn="auto">
                <a:spcBef>
                  <a:spcPts val="0"/>
                </a:spcBef>
                <a:spcAft>
                  <a:spcPts val="300"/>
                </a:spcAft>
                <a:defRPr/>
              </a:pPr>
              <a:endParaRPr lang="en-US" altLang="ko-KR" sz="1600" b="1" dirty="0">
                <a:gradFill>
                  <a:gsLst>
                    <a:gs pos="0">
                      <a:schemeClr val="accent4">
                        <a:alpha val="50000"/>
                      </a:schemeClr>
                    </a:gs>
                    <a:gs pos="100000">
                      <a:schemeClr val="accent4">
                        <a:alpha val="50000"/>
                      </a:schemeClr>
                    </a:gs>
                  </a:gsLst>
                  <a:lin ang="5400000" scaled="0"/>
                </a:gradFill>
                <a:latin typeface="Bebas Neue" pitchFamily="34" charset="0"/>
                <a:ea typeface="Roboto Condensed Regular"/>
              </a:endParaRPr>
            </a:p>
            <a:p>
              <a:pPr algn="ctr" fontAlgn="auto">
                <a:spcBef>
                  <a:spcPts val="0"/>
                </a:spcBef>
                <a:spcAft>
                  <a:spcPts val="300"/>
                </a:spcAft>
                <a:defRPr/>
              </a:pPr>
              <a:r>
                <a:rPr lang="en-US" altLang="ko-KR" sz="1600" dirty="0">
                  <a:solidFill>
                    <a:srgbClr val="FFFFFF">
                      <a:alpha val="50000"/>
                    </a:srgbClr>
                  </a:solidFill>
                  <a:latin typeface="Open Sans"/>
                  <a:ea typeface="Roboto Condensed Regular"/>
                  <a:cs typeface="Open Sans"/>
                </a:rPr>
                <a:t>04</a:t>
              </a:r>
            </a:p>
          </p:txBody>
        </p:sp>
      </p:grpSp>
      <p:grpSp>
        <p:nvGrpSpPr>
          <p:cNvPr id="15" name="Group 14"/>
          <p:cNvGrpSpPr>
            <a:grpSpLocks/>
          </p:cNvGrpSpPr>
          <p:nvPr/>
        </p:nvGrpSpPr>
        <p:grpSpPr bwMode="auto">
          <a:xfrm>
            <a:off x="9669050" y="3080681"/>
            <a:ext cx="2236787" cy="1568450"/>
            <a:chOff x="3433260" y="3287722"/>
            <a:chExt cx="2237290" cy="1174633"/>
          </a:xfrm>
        </p:grpSpPr>
        <p:sp>
          <p:nvSpPr>
            <p:cNvPr id="16" name="Freeform 11"/>
            <p:cNvSpPr>
              <a:spLocks/>
            </p:cNvSpPr>
            <p:nvPr/>
          </p:nvSpPr>
          <p:spPr bwMode="auto">
            <a:xfrm>
              <a:off x="3433260" y="3287722"/>
              <a:ext cx="2237290" cy="744251"/>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bg2">
                <a:lumMod val="10000"/>
              </a:schemeClr>
            </a:solidFill>
            <a:ln w="3175">
              <a:noFill/>
            </a:ln>
            <a:extLst/>
          </p:spPr>
          <p:txBody>
            <a:bodyPr/>
            <a:lstStyle/>
            <a:p>
              <a:pPr fontAlgn="auto">
                <a:spcBef>
                  <a:spcPts val="0"/>
                </a:spcBef>
                <a:spcAft>
                  <a:spcPts val="0"/>
                </a:spcAft>
                <a:defRPr/>
              </a:pPr>
              <a:endParaRPr lang="ko-KR" altLang="en-US" sz="1600" dirty="0">
                <a:latin typeface="+mn-lt"/>
                <a:cs typeface="+mn-cs"/>
              </a:endParaRPr>
            </a:p>
          </p:txBody>
        </p:sp>
        <p:sp>
          <p:nvSpPr>
            <p:cNvPr id="17" name="Freeform 12"/>
            <p:cNvSpPr>
              <a:spLocks noEditPoints="1"/>
            </p:cNvSpPr>
            <p:nvPr/>
          </p:nvSpPr>
          <p:spPr bwMode="auto">
            <a:xfrm>
              <a:off x="3433260" y="3287722"/>
              <a:ext cx="2237290" cy="878585"/>
            </a:xfrm>
            <a:custGeom>
              <a:avLst/>
              <a:gdLst>
                <a:gd name="T0" fmla="*/ 2147483647 w 985"/>
                <a:gd name="T1" fmla="*/ 2147483647 h 531"/>
                <a:gd name="T2" fmla="*/ 2147483647 w 985"/>
                <a:gd name="T3" fmla="*/ 2147483647 h 531"/>
                <a:gd name="T4" fmla="*/ 2147483647 w 985"/>
                <a:gd name="T5" fmla="*/ 2147483647 h 531"/>
                <a:gd name="T6" fmla="*/ 2147483647 w 985"/>
                <a:gd name="T7" fmla="*/ 2147483647 h 531"/>
                <a:gd name="T8" fmla="*/ 2147483647 w 985"/>
                <a:gd name="T9" fmla="*/ 2147483647 h 531"/>
                <a:gd name="T10" fmla="*/ 2147483647 w 985"/>
                <a:gd name="T11" fmla="*/ 0 h 531"/>
                <a:gd name="T12" fmla="*/ 0 w 985"/>
                <a:gd name="T13" fmla="*/ 2147483647 h 531"/>
                <a:gd name="T14" fmla="*/ 2147483647 w 985"/>
                <a:gd name="T15" fmla="*/ 2147483647 h 531"/>
                <a:gd name="T16" fmla="*/ 2147483647 w 985"/>
                <a:gd name="T17" fmla="*/ 2147483647 h 531"/>
                <a:gd name="T18" fmla="*/ 2147483647 w 985"/>
                <a:gd name="T19" fmla="*/ 0 h 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bg2">
                <a:lumMod val="75000"/>
              </a:scheme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es-PE" sz="1600"/>
            </a:p>
          </p:txBody>
        </p:sp>
        <p:sp>
          <p:nvSpPr>
            <p:cNvPr id="18"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tx1">
                <a:lumMod val="50000"/>
                <a:lumOff val="50000"/>
              </a:schemeClr>
            </a:solidFill>
            <a:ln w="3175">
              <a:noFill/>
            </a:ln>
            <a:extLst/>
          </p:spPr>
          <p:txBody>
            <a:bodyPr lIns="0" tIns="0" rIns="0" bIns="0" anchor="ctr"/>
            <a:lstStyle/>
            <a:p>
              <a:pPr algn="ctr" fontAlgn="auto">
                <a:spcBef>
                  <a:spcPts val="0"/>
                </a:spcBef>
                <a:spcAft>
                  <a:spcPts val="300"/>
                </a:spcAft>
                <a:defRPr/>
              </a:pPr>
              <a:endParaRPr lang="en-US" altLang="ko-KR" sz="1600" b="1" dirty="0">
                <a:gradFill>
                  <a:gsLst>
                    <a:gs pos="0">
                      <a:schemeClr val="accent4">
                        <a:alpha val="50000"/>
                      </a:schemeClr>
                    </a:gs>
                    <a:gs pos="100000">
                      <a:schemeClr val="accent4">
                        <a:alpha val="50000"/>
                      </a:schemeClr>
                    </a:gs>
                  </a:gsLst>
                  <a:lin ang="5400000" scaled="0"/>
                </a:gradFill>
                <a:latin typeface="Bebas Neue" pitchFamily="34" charset="0"/>
                <a:ea typeface="Roboto Condensed Regular"/>
              </a:endParaRPr>
            </a:p>
            <a:p>
              <a:pPr algn="ctr" fontAlgn="auto">
                <a:spcBef>
                  <a:spcPts val="0"/>
                </a:spcBef>
                <a:spcAft>
                  <a:spcPts val="300"/>
                </a:spcAft>
                <a:defRPr/>
              </a:pPr>
              <a:endParaRPr lang="en-US" altLang="ko-KR" sz="1600" b="1" dirty="0">
                <a:gradFill>
                  <a:gsLst>
                    <a:gs pos="0">
                      <a:schemeClr val="accent4">
                        <a:alpha val="50000"/>
                      </a:schemeClr>
                    </a:gs>
                    <a:gs pos="100000">
                      <a:schemeClr val="accent4">
                        <a:alpha val="50000"/>
                      </a:schemeClr>
                    </a:gs>
                  </a:gsLst>
                  <a:lin ang="5400000" scaled="0"/>
                </a:gradFill>
                <a:latin typeface="Bebas Neue" pitchFamily="34" charset="0"/>
                <a:ea typeface="Roboto Condensed Regular"/>
              </a:endParaRPr>
            </a:p>
            <a:p>
              <a:pPr algn="ctr" fontAlgn="auto">
                <a:spcBef>
                  <a:spcPts val="0"/>
                </a:spcBef>
                <a:spcAft>
                  <a:spcPts val="300"/>
                </a:spcAft>
                <a:defRPr/>
              </a:pPr>
              <a:r>
                <a:rPr lang="en-US" altLang="ko-KR" sz="1600" dirty="0">
                  <a:solidFill>
                    <a:srgbClr val="FFFFFF">
                      <a:alpha val="50000"/>
                    </a:srgbClr>
                  </a:solidFill>
                  <a:latin typeface="Open Sans"/>
                  <a:ea typeface="Roboto Condensed Regular"/>
                  <a:cs typeface="Open Sans"/>
                </a:rPr>
                <a:t>03</a:t>
              </a:r>
            </a:p>
          </p:txBody>
        </p:sp>
      </p:grpSp>
      <p:grpSp>
        <p:nvGrpSpPr>
          <p:cNvPr id="19" name="Group 18"/>
          <p:cNvGrpSpPr>
            <a:grpSpLocks/>
          </p:cNvGrpSpPr>
          <p:nvPr/>
        </p:nvGrpSpPr>
        <p:grpSpPr bwMode="auto">
          <a:xfrm>
            <a:off x="9669050" y="2293281"/>
            <a:ext cx="2236787" cy="1566863"/>
            <a:chOff x="3433260" y="3287731"/>
            <a:chExt cx="2237290" cy="1174624"/>
          </a:xfrm>
        </p:grpSpPr>
        <p:sp>
          <p:nvSpPr>
            <p:cNvPr id="20" name="Freeform 11"/>
            <p:cNvSpPr>
              <a:spLocks/>
            </p:cNvSpPr>
            <p:nvPr/>
          </p:nvSpPr>
          <p:spPr bwMode="auto">
            <a:xfrm>
              <a:off x="3433260" y="3287731"/>
              <a:ext cx="2237290" cy="742619"/>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2">
                <a:lumMod val="50000"/>
              </a:schemeClr>
            </a:solidFill>
            <a:ln w="3175">
              <a:noFill/>
            </a:ln>
            <a:extLst/>
          </p:spPr>
          <p:txBody>
            <a:bodyPr/>
            <a:lstStyle/>
            <a:p>
              <a:pPr fontAlgn="auto">
                <a:spcBef>
                  <a:spcPts val="0"/>
                </a:spcBef>
                <a:spcAft>
                  <a:spcPts val="0"/>
                </a:spcAft>
                <a:defRPr/>
              </a:pPr>
              <a:endParaRPr lang="ko-KR" altLang="en-US" sz="1600" dirty="0">
                <a:latin typeface="+mn-lt"/>
                <a:cs typeface="+mn-cs"/>
              </a:endParaRPr>
            </a:p>
          </p:txBody>
        </p:sp>
        <p:sp>
          <p:nvSpPr>
            <p:cNvPr id="21" name="Freeform 12"/>
            <p:cNvSpPr>
              <a:spLocks noEditPoints="1"/>
            </p:cNvSpPr>
            <p:nvPr/>
          </p:nvSpPr>
          <p:spPr bwMode="auto">
            <a:xfrm>
              <a:off x="3433260" y="3287731"/>
              <a:ext cx="2237290" cy="878179"/>
            </a:xfrm>
            <a:custGeom>
              <a:avLst/>
              <a:gdLst>
                <a:gd name="T0" fmla="*/ 2147483647 w 985"/>
                <a:gd name="T1" fmla="*/ 2147483647 h 531"/>
                <a:gd name="T2" fmla="*/ 2147483647 w 985"/>
                <a:gd name="T3" fmla="*/ 2147483647 h 531"/>
                <a:gd name="T4" fmla="*/ 2147483647 w 985"/>
                <a:gd name="T5" fmla="*/ 2147483647 h 531"/>
                <a:gd name="T6" fmla="*/ 2147483647 w 985"/>
                <a:gd name="T7" fmla="*/ 2147483647 h 531"/>
                <a:gd name="T8" fmla="*/ 2147483647 w 985"/>
                <a:gd name="T9" fmla="*/ 2147483647 h 531"/>
                <a:gd name="T10" fmla="*/ 2147483647 w 985"/>
                <a:gd name="T11" fmla="*/ 0 h 531"/>
                <a:gd name="T12" fmla="*/ 0 w 985"/>
                <a:gd name="T13" fmla="*/ 2147483647 h 531"/>
                <a:gd name="T14" fmla="*/ 2147483647 w 985"/>
                <a:gd name="T15" fmla="*/ 2147483647 h 531"/>
                <a:gd name="T16" fmla="*/ 2147483647 w 985"/>
                <a:gd name="T17" fmla="*/ 2147483647 h 531"/>
                <a:gd name="T18" fmla="*/ 2147483647 w 985"/>
                <a:gd name="T19" fmla="*/ 0 h 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2">
                <a:lumMod val="60000"/>
                <a:lumOff val="40000"/>
              </a:scheme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es-PE" sz="1600"/>
            </a:p>
          </p:txBody>
        </p:sp>
        <p:sp>
          <p:nvSpPr>
            <p:cNvPr id="22" name="Freeform 13"/>
            <p:cNvSpPr>
              <a:spLocks/>
            </p:cNvSpPr>
            <p:nvPr/>
          </p:nvSpPr>
          <p:spPr bwMode="auto">
            <a:xfrm>
              <a:off x="3433260" y="3719159"/>
              <a:ext cx="2237290" cy="743196"/>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2"/>
            </a:solidFill>
            <a:ln w="3175">
              <a:noFill/>
            </a:ln>
            <a:extLst/>
          </p:spPr>
          <p:txBody>
            <a:bodyPr lIns="0" tIns="0" rIns="0" bIns="0" anchor="ctr"/>
            <a:lstStyle/>
            <a:p>
              <a:pPr algn="ctr" fontAlgn="auto">
                <a:spcBef>
                  <a:spcPts val="0"/>
                </a:spcBef>
                <a:spcAft>
                  <a:spcPts val="300"/>
                </a:spcAft>
                <a:defRPr/>
              </a:pPr>
              <a:endParaRPr lang="en-US" altLang="ko-KR" sz="1600" dirty="0">
                <a:solidFill>
                  <a:srgbClr val="FFFFFF">
                    <a:alpha val="50000"/>
                  </a:srgbClr>
                </a:solidFill>
                <a:latin typeface="Open Sans"/>
                <a:ea typeface="Roboto Condensed Regular"/>
                <a:cs typeface="Open Sans"/>
              </a:endParaRPr>
            </a:p>
            <a:p>
              <a:pPr algn="ctr" fontAlgn="auto">
                <a:spcBef>
                  <a:spcPts val="0"/>
                </a:spcBef>
                <a:spcAft>
                  <a:spcPts val="300"/>
                </a:spcAft>
                <a:defRPr/>
              </a:pPr>
              <a:endParaRPr lang="en-US" altLang="ko-KR" sz="1600" dirty="0">
                <a:solidFill>
                  <a:srgbClr val="FFFFFF">
                    <a:alpha val="50000"/>
                  </a:srgbClr>
                </a:solidFill>
                <a:latin typeface="Open Sans"/>
                <a:ea typeface="Roboto Condensed Regular"/>
                <a:cs typeface="Open Sans"/>
              </a:endParaRPr>
            </a:p>
            <a:p>
              <a:pPr algn="ctr" fontAlgn="auto">
                <a:spcBef>
                  <a:spcPts val="0"/>
                </a:spcBef>
                <a:spcAft>
                  <a:spcPts val="300"/>
                </a:spcAft>
                <a:defRPr/>
              </a:pPr>
              <a:r>
                <a:rPr lang="en-US" altLang="ko-KR" sz="1600" dirty="0">
                  <a:solidFill>
                    <a:srgbClr val="FFFFFF">
                      <a:alpha val="50000"/>
                    </a:srgbClr>
                  </a:solidFill>
                  <a:latin typeface="Open Sans"/>
                  <a:ea typeface="Roboto Condensed Regular"/>
                  <a:cs typeface="Open Sans"/>
                </a:rPr>
                <a:t>02</a:t>
              </a:r>
            </a:p>
          </p:txBody>
        </p:sp>
      </p:grpSp>
      <p:grpSp>
        <p:nvGrpSpPr>
          <p:cNvPr id="23" name="Group 22"/>
          <p:cNvGrpSpPr>
            <a:grpSpLocks/>
          </p:cNvGrpSpPr>
          <p:nvPr/>
        </p:nvGrpSpPr>
        <p:grpSpPr bwMode="auto">
          <a:xfrm>
            <a:off x="9669050" y="1497944"/>
            <a:ext cx="2236787" cy="1574800"/>
            <a:chOff x="3433260" y="1508627"/>
            <a:chExt cx="2237290" cy="1181491"/>
          </a:xfrm>
        </p:grpSpPr>
        <p:sp>
          <p:nvSpPr>
            <p:cNvPr id="24" name="Freeform 11"/>
            <p:cNvSpPr>
              <a:spLocks/>
            </p:cNvSpPr>
            <p:nvPr/>
          </p:nvSpPr>
          <p:spPr bwMode="auto">
            <a:xfrm>
              <a:off x="3433260" y="1508627"/>
              <a:ext cx="2237290" cy="743196"/>
            </a:xfrm>
            <a:custGeom>
              <a:avLst/>
              <a:gdLst>
                <a:gd name="T0" fmla="*/ 2237290 w 985"/>
                <a:gd name="T1" fmla="*/ 438738 h 449"/>
                <a:gd name="T2" fmla="*/ 1117509 w 985"/>
                <a:gd name="T3" fmla="*/ 0 h 449"/>
                <a:gd name="T4" fmla="*/ 0 w 985"/>
                <a:gd name="T5" fmla="*/ 438738 h 449"/>
                <a:gd name="T6" fmla="*/ 0 w 985"/>
                <a:gd name="T7" fmla="*/ 743372 h 449"/>
                <a:gd name="T8" fmla="*/ 1117509 w 985"/>
                <a:gd name="T9" fmla="*/ 302978 h 449"/>
                <a:gd name="T10" fmla="*/ 2237290 w 985"/>
                <a:gd name="T11" fmla="*/ 743372 h 449"/>
                <a:gd name="T12" fmla="*/ 2237290 w 985"/>
                <a:gd name="T13" fmla="*/ 438738 h 4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1">
                <a:lumMod val="50000"/>
              </a:scheme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fontAlgn="auto">
                <a:spcBef>
                  <a:spcPts val="0"/>
                </a:spcBef>
                <a:spcAft>
                  <a:spcPts val="0"/>
                </a:spcAft>
                <a:defRPr/>
              </a:pPr>
              <a:endParaRPr lang="en-US" sz="1600">
                <a:latin typeface="+mn-lt"/>
                <a:cs typeface="+mn-cs"/>
              </a:endParaRPr>
            </a:p>
          </p:txBody>
        </p:sp>
        <p:sp>
          <p:nvSpPr>
            <p:cNvPr id="25" name="Freeform 12"/>
            <p:cNvSpPr>
              <a:spLocks noEditPoints="1"/>
            </p:cNvSpPr>
            <p:nvPr/>
          </p:nvSpPr>
          <p:spPr bwMode="auto">
            <a:xfrm>
              <a:off x="3433260" y="1515773"/>
              <a:ext cx="2237290" cy="878972"/>
            </a:xfrm>
            <a:custGeom>
              <a:avLst/>
              <a:gdLst>
                <a:gd name="T0" fmla="*/ 1117509 w 985"/>
                <a:gd name="T1" fmla="*/ 99295 h 531"/>
                <a:gd name="T2" fmla="*/ 2101008 w 985"/>
                <a:gd name="T3" fmla="*/ 438553 h 531"/>
                <a:gd name="T4" fmla="*/ 1117509 w 985"/>
                <a:gd name="T5" fmla="*/ 779465 h 531"/>
                <a:gd name="T6" fmla="*/ 136282 w 985"/>
                <a:gd name="T7" fmla="*/ 438553 h 531"/>
                <a:gd name="T8" fmla="*/ 1117509 w 985"/>
                <a:gd name="T9" fmla="*/ 99295 h 531"/>
                <a:gd name="T10" fmla="*/ 1117509 w 985"/>
                <a:gd name="T11" fmla="*/ 0 h 531"/>
                <a:gd name="T12" fmla="*/ 0 w 985"/>
                <a:gd name="T13" fmla="*/ 438553 h 531"/>
                <a:gd name="T14" fmla="*/ 1117509 w 985"/>
                <a:gd name="T15" fmla="*/ 878760 h 531"/>
                <a:gd name="T16" fmla="*/ 2237290 w 985"/>
                <a:gd name="T17" fmla="*/ 438553 h 531"/>
                <a:gd name="T18" fmla="*/ 1117509 w 985"/>
                <a:gd name="T19" fmla="*/ 0 h 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5"/>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fontAlgn="auto">
                <a:spcBef>
                  <a:spcPts val="0"/>
                </a:spcBef>
                <a:spcAft>
                  <a:spcPts val="0"/>
                </a:spcAft>
                <a:defRPr/>
              </a:pPr>
              <a:endParaRPr lang="en-US" sz="1600">
                <a:latin typeface="+mn-lt"/>
                <a:cs typeface="+mn-cs"/>
              </a:endParaRPr>
            </a:p>
          </p:txBody>
        </p:sp>
        <p:sp>
          <p:nvSpPr>
            <p:cNvPr id="26" name="Freeform 13"/>
            <p:cNvSpPr>
              <a:spLocks/>
            </p:cNvSpPr>
            <p:nvPr/>
          </p:nvSpPr>
          <p:spPr bwMode="auto">
            <a:xfrm>
              <a:off x="3433260" y="1948247"/>
              <a:ext cx="2237290" cy="741871"/>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1"/>
            </a:solidFill>
            <a:ln w="3175">
              <a:noFill/>
            </a:ln>
            <a:extLst/>
          </p:spPr>
          <p:txBody>
            <a:bodyPr lIns="0" tIns="0" rIns="0" bIns="0" anchor="ctr"/>
            <a:lstStyle/>
            <a:p>
              <a:pPr algn="ctr" fontAlgn="auto">
                <a:spcBef>
                  <a:spcPts val="0"/>
                </a:spcBef>
                <a:spcAft>
                  <a:spcPts val="300"/>
                </a:spcAft>
                <a:defRPr/>
              </a:pPr>
              <a:endParaRPr lang="en-US" altLang="ko-KR" sz="1600" dirty="0">
                <a:solidFill>
                  <a:srgbClr val="FFFFFF">
                    <a:alpha val="50000"/>
                  </a:srgbClr>
                </a:solidFill>
                <a:latin typeface="Open Sans"/>
                <a:ea typeface="Roboto Condensed Regular"/>
                <a:cs typeface="Open Sans"/>
              </a:endParaRPr>
            </a:p>
            <a:p>
              <a:pPr algn="ctr" fontAlgn="auto">
                <a:spcBef>
                  <a:spcPts val="0"/>
                </a:spcBef>
                <a:spcAft>
                  <a:spcPts val="300"/>
                </a:spcAft>
                <a:defRPr/>
              </a:pPr>
              <a:endParaRPr lang="en-US" altLang="ko-KR" sz="1600" dirty="0">
                <a:solidFill>
                  <a:srgbClr val="FFFFFF">
                    <a:alpha val="50000"/>
                  </a:srgbClr>
                </a:solidFill>
                <a:latin typeface="Open Sans"/>
                <a:ea typeface="Roboto Condensed Regular"/>
                <a:cs typeface="Open Sans"/>
              </a:endParaRPr>
            </a:p>
            <a:p>
              <a:pPr algn="ctr" fontAlgn="auto">
                <a:spcBef>
                  <a:spcPts val="0"/>
                </a:spcBef>
                <a:spcAft>
                  <a:spcPts val="300"/>
                </a:spcAft>
                <a:defRPr/>
              </a:pPr>
              <a:r>
                <a:rPr lang="en-US" altLang="ko-KR" sz="1600" dirty="0">
                  <a:solidFill>
                    <a:srgbClr val="FFFFFF">
                      <a:alpha val="50000"/>
                    </a:srgbClr>
                  </a:solidFill>
                  <a:latin typeface="Open Sans"/>
                  <a:ea typeface="Roboto Condensed Regular"/>
                  <a:cs typeface="Open Sans"/>
                </a:rPr>
                <a:t>01</a:t>
              </a:r>
            </a:p>
          </p:txBody>
        </p:sp>
      </p:grpSp>
      <p:grpSp>
        <p:nvGrpSpPr>
          <p:cNvPr id="27" name="Group 26"/>
          <p:cNvGrpSpPr>
            <a:grpSpLocks/>
          </p:cNvGrpSpPr>
          <p:nvPr/>
        </p:nvGrpSpPr>
        <p:grpSpPr bwMode="auto">
          <a:xfrm>
            <a:off x="838200" y="2046251"/>
            <a:ext cx="8730837" cy="685800"/>
            <a:chOff x="-2885563" y="1519368"/>
            <a:chExt cx="8730566" cy="514498"/>
          </a:xfrm>
        </p:grpSpPr>
        <p:sp>
          <p:nvSpPr>
            <p:cNvPr id="28" name="Text Placeholder 22"/>
            <p:cNvSpPr txBox="1">
              <a:spLocks/>
            </p:cNvSpPr>
            <p:nvPr/>
          </p:nvSpPr>
          <p:spPr bwMode="auto">
            <a:xfrm>
              <a:off x="-2885563" y="1519368"/>
              <a:ext cx="7944080" cy="51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20000"/>
                </a:lnSpc>
                <a:spcBef>
                  <a:spcPct val="20000"/>
                </a:spcBef>
                <a:buFont typeface="Arial" pitchFamily="34" charset="0"/>
                <a:defRPr sz="700">
                  <a:solidFill>
                    <a:schemeClr val="tx1"/>
                  </a:solidFill>
                  <a:latin typeface="Open Sans"/>
                  <a:ea typeface="Open Sans"/>
                  <a:cs typeface="Open Sans"/>
                </a:defRPr>
              </a:lvl1pPr>
              <a:lvl2pPr marL="628650" indent="-171450" eaLnBrk="0" hangingPunct="0">
                <a:spcBef>
                  <a:spcPct val="20000"/>
                </a:spcBef>
                <a:buFont typeface="Arial" pitchFamily="34" charset="0"/>
                <a:buChar char="•"/>
                <a:defRPr sz="800">
                  <a:solidFill>
                    <a:schemeClr val="tx1"/>
                  </a:solidFill>
                  <a:latin typeface="Helvetica" pitchFamily="34" charset="0"/>
                  <a:ea typeface="Open Sans"/>
                  <a:cs typeface="Helvetica" pitchFamily="34" charset="0"/>
                </a:defRPr>
              </a:lvl2pPr>
              <a:lvl3pPr marL="1085850" indent="-171450" eaLnBrk="0" hangingPunct="0">
                <a:spcBef>
                  <a:spcPct val="20000"/>
                </a:spcBef>
                <a:buFont typeface="Arial" pitchFamily="34" charset="0"/>
                <a:buChar char="•"/>
                <a:defRPr sz="800">
                  <a:solidFill>
                    <a:schemeClr val="tx1"/>
                  </a:solidFill>
                  <a:latin typeface="Helvetica" pitchFamily="34" charset="0"/>
                  <a:ea typeface="Open Sans"/>
                  <a:cs typeface="Helvetica" pitchFamily="34" charset="0"/>
                </a:defRPr>
              </a:lvl3pPr>
              <a:lvl4pPr marL="1543050" indent="-171450" eaLnBrk="0" hangingPunct="0">
                <a:spcBef>
                  <a:spcPct val="20000"/>
                </a:spcBef>
                <a:buFont typeface="Arial" pitchFamily="34" charset="0"/>
                <a:buChar char="•"/>
                <a:defRPr sz="800">
                  <a:solidFill>
                    <a:schemeClr val="tx1"/>
                  </a:solidFill>
                  <a:latin typeface="Helvetica" pitchFamily="34" charset="0"/>
                  <a:ea typeface="Open Sans"/>
                  <a:cs typeface="Helvetica" pitchFamily="34" charset="0"/>
                </a:defRPr>
              </a:lvl4pPr>
              <a:lvl5pPr marL="2000250" indent="-171450" eaLnBrk="0" hangingPunct="0">
                <a:spcBef>
                  <a:spcPct val="20000"/>
                </a:spcBef>
                <a:buFont typeface="Arial" pitchFamily="34" charset="0"/>
                <a:buChar char="•"/>
                <a:defRPr sz="800">
                  <a:solidFill>
                    <a:schemeClr val="tx1"/>
                  </a:solidFill>
                  <a:latin typeface="Helvetica" pitchFamily="34" charset="0"/>
                  <a:ea typeface="Open Sans"/>
                  <a:cs typeface="Helvetica" pitchFamily="34" charset="0"/>
                </a:defRPr>
              </a:lvl5pPr>
              <a:lvl6pPr marL="2457450" indent="-171450" defTabSz="457200" eaLnBrk="0" fontAlgn="base" hangingPunct="0">
                <a:spcBef>
                  <a:spcPct val="20000"/>
                </a:spcBef>
                <a:spcAft>
                  <a:spcPct val="0"/>
                </a:spcAft>
                <a:buFont typeface="Arial" pitchFamily="34" charset="0"/>
                <a:buChar char="•"/>
                <a:defRPr sz="800">
                  <a:solidFill>
                    <a:schemeClr val="tx1"/>
                  </a:solidFill>
                  <a:latin typeface="Helvetica" pitchFamily="34" charset="0"/>
                  <a:ea typeface="Open Sans"/>
                  <a:cs typeface="Helvetica" pitchFamily="34" charset="0"/>
                </a:defRPr>
              </a:lvl6pPr>
              <a:lvl7pPr marL="2914650" indent="-171450" defTabSz="457200" eaLnBrk="0" fontAlgn="base" hangingPunct="0">
                <a:spcBef>
                  <a:spcPct val="20000"/>
                </a:spcBef>
                <a:spcAft>
                  <a:spcPct val="0"/>
                </a:spcAft>
                <a:buFont typeface="Arial" pitchFamily="34" charset="0"/>
                <a:buChar char="•"/>
                <a:defRPr sz="800">
                  <a:solidFill>
                    <a:schemeClr val="tx1"/>
                  </a:solidFill>
                  <a:latin typeface="Helvetica" pitchFamily="34" charset="0"/>
                  <a:ea typeface="Open Sans"/>
                  <a:cs typeface="Helvetica" pitchFamily="34" charset="0"/>
                </a:defRPr>
              </a:lvl7pPr>
              <a:lvl8pPr marL="3371850" indent="-171450" defTabSz="457200" eaLnBrk="0" fontAlgn="base" hangingPunct="0">
                <a:spcBef>
                  <a:spcPct val="20000"/>
                </a:spcBef>
                <a:spcAft>
                  <a:spcPct val="0"/>
                </a:spcAft>
                <a:buFont typeface="Arial" pitchFamily="34" charset="0"/>
                <a:buChar char="•"/>
                <a:defRPr sz="800">
                  <a:solidFill>
                    <a:schemeClr val="tx1"/>
                  </a:solidFill>
                  <a:latin typeface="Helvetica" pitchFamily="34" charset="0"/>
                  <a:ea typeface="Open Sans"/>
                  <a:cs typeface="Helvetica" pitchFamily="34" charset="0"/>
                </a:defRPr>
              </a:lvl8pPr>
              <a:lvl9pPr marL="3829050" indent="-171450" defTabSz="457200" eaLnBrk="0" fontAlgn="base" hangingPunct="0">
                <a:spcBef>
                  <a:spcPct val="20000"/>
                </a:spcBef>
                <a:spcAft>
                  <a:spcPct val="0"/>
                </a:spcAft>
                <a:buFont typeface="Arial" pitchFamily="34" charset="0"/>
                <a:buChar char="•"/>
                <a:defRPr sz="800">
                  <a:solidFill>
                    <a:schemeClr val="tx1"/>
                  </a:solidFill>
                  <a:latin typeface="Helvetica" pitchFamily="34" charset="0"/>
                  <a:ea typeface="Open Sans"/>
                  <a:cs typeface="Helvetica" pitchFamily="34" charset="0"/>
                </a:defRPr>
              </a:lvl9pPr>
            </a:lstStyle>
            <a:p>
              <a:pPr algn="r" eaLnBrk="1" hangingPunct="1">
                <a:lnSpc>
                  <a:spcPct val="100000"/>
                </a:lnSpc>
              </a:pPr>
              <a:r>
                <a:rPr lang="es-PE" altLang="es-PE" sz="2400" dirty="0">
                  <a:latin typeface="+mj-lt"/>
                </a:rPr>
                <a:t>Controlar el cumplimiento del programa de mantenimiento</a:t>
              </a:r>
            </a:p>
          </p:txBody>
        </p:sp>
        <p:cxnSp>
          <p:nvCxnSpPr>
            <p:cNvPr id="29" name="Straight Connector 28"/>
            <p:cNvCxnSpPr/>
            <p:nvPr/>
          </p:nvCxnSpPr>
          <p:spPr>
            <a:xfrm flipH="1">
              <a:off x="5140175" y="1695166"/>
              <a:ext cx="704828"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30" name="Group 29"/>
          <p:cNvGrpSpPr>
            <a:grpSpLocks/>
          </p:cNvGrpSpPr>
          <p:nvPr/>
        </p:nvGrpSpPr>
        <p:grpSpPr bwMode="auto">
          <a:xfrm>
            <a:off x="838200" y="2689537"/>
            <a:ext cx="8730837" cy="642938"/>
            <a:chOff x="-2885563" y="2002497"/>
            <a:chExt cx="8730566" cy="482342"/>
          </a:xfrm>
        </p:grpSpPr>
        <p:sp>
          <p:nvSpPr>
            <p:cNvPr id="31" name="Text Placeholder 22"/>
            <p:cNvSpPr txBox="1">
              <a:spLocks/>
            </p:cNvSpPr>
            <p:nvPr/>
          </p:nvSpPr>
          <p:spPr bwMode="auto">
            <a:xfrm>
              <a:off x="-2885563" y="2002497"/>
              <a:ext cx="7957810" cy="482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20000"/>
                </a:lnSpc>
                <a:spcBef>
                  <a:spcPct val="20000"/>
                </a:spcBef>
                <a:buFont typeface="Arial" pitchFamily="34" charset="0"/>
                <a:defRPr sz="700">
                  <a:solidFill>
                    <a:schemeClr val="tx1"/>
                  </a:solidFill>
                  <a:latin typeface="Open Sans"/>
                  <a:ea typeface="Open Sans"/>
                  <a:cs typeface="Open Sans"/>
                </a:defRPr>
              </a:lvl1pPr>
              <a:lvl2pPr marL="628650" indent="-171450" eaLnBrk="0" hangingPunct="0">
                <a:spcBef>
                  <a:spcPct val="20000"/>
                </a:spcBef>
                <a:buFont typeface="Arial" pitchFamily="34" charset="0"/>
                <a:buChar char="•"/>
                <a:defRPr sz="800">
                  <a:solidFill>
                    <a:schemeClr val="tx1"/>
                  </a:solidFill>
                  <a:latin typeface="Helvetica" pitchFamily="34" charset="0"/>
                  <a:ea typeface="Open Sans"/>
                  <a:cs typeface="Helvetica" pitchFamily="34" charset="0"/>
                </a:defRPr>
              </a:lvl2pPr>
              <a:lvl3pPr marL="1085850" indent="-171450" eaLnBrk="0" hangingPunct="0">
                <a:spcBef>
                  <a:spcPct val="20000"/>
                </a:spcBef>
                <a:buFont typeface="Arial" pitchFamily="34" charset="0"/>
                <a:buChar char="•"/>
                <a:defRPr sz="800">
                  <a:solidFill>
                    <a:schemeClr val="tx1"/>
                  </a:solidFill>
                  <a:latin typeface="Helvetica" pitchFamily="34" charset="0"/>
                  <a:ea typeface="Open Sans"/>
                  <a:cs typeface="Helvetica" pitchFamily="34" charset="0"/>
                </a:defRPr>
              </a:lvl3pPr>
              <a:lvl4pPr marL="1543050" indent="-171450" eaLnBrk="0" hangingPunct="0">
                <a:spcBef>
                  <a:spcPct val="20000"/>
                </a:spcBef>
                <a:buFont typeface="Arial" pitchFamily="34" charset="0"/>
                <a:buChar char="•"/>
                <a:defRPr sz="800">
                  <a:solidFill>
                    <a:schemeClr val="tx1"/>
                  </a:solidFill>
                  <a:latin typeface="Helvetica" pitchFamily="34" charset="0"/>
                  <a:ea typeface="Open Sans"/>
                  <a:cs typeface="Helvetica" pitchFamily="34" charset="0"/>
                </a:defRPr>
              </a:lvl4pPr>
              <a:lvl5pPr marL="2000250" indent="-171450" eaLnBrk="0" hangingPunct="0">
                <a:spcBef>
                  <a:spcPct val="20000"/>
                </a:spcBef>
                <a:buFont typeface="Arial" pitchFamily="34" charset="0"/>
                <a:buChar char="•"/>
                <a:defRPr sz="800">
                  <a:solidFill>
                    <a:schemeClr val="tx1"/>
                  </a:solidFill>
                  <a:latin typeface="Helvetica" pitchFamily="34" charset="0"/>
                  <a:ea typeface="Open Sans"/>
                  <a:cs typeface="Helvetica" pitchFamily="34" charset="0"/>
                </a:defRPr>
              </a:lvl5pPr>
              <a:lvl6pPr marL="2457450" indent="-171450" defTabSz="457200" eaLnBrk="0" fontAlgn="base" hangingPunct="0">
                <a:spcBef>
                  <a:spcPct val="20000"/>
                </a:spcBef>
                <a:spcAft>
                  <a:spcPct val="0"/>
                </a:spcAft>
                <a:buFont typeface="Arial" pitchFamily="34" charset="0"/>
                <a:buChar char="•"/>
                <a:defRPr sz="800">
                  <a:solidFill>
                    <a:schemeClr val="tx1"/>
                  </a:solidFill>
                  <a:latin typeface="Helvetica" pitchFamily="34" charset="0"/>
                  <a:ea typeface="Open Sans"/>
                  <a:cs typeface="Helvetica" pitchFamily="34" charset="0"/>
                </a:defRPr>
              </a:lvl6pPr>
              <a:lvl7pPr marL="2914650" indent="-171450" defTabSz="457200" eaLnBrk="0" fontAlgn="base" hangingPunct="0">
                <a:spcBef>
                  <a:spcPct val="20000"/>
                </a:spcBef>
                <a:spcAft>
                  <a:spcPct val="0"/>
                </a:spcAft>
                <a:buFont typeface="Arial" pitchFamily="34" charset="0"/>
                <a:buChar char="•"/>
                <a:defRPr sz="800">
                  <a:solidFill>
                    <a:schemeClr val="tx1"/>
                  </a:solidFill>
                  <a:latin typeface="Helvetica" pitchFamily="34" charset="0"/>
                  <a:ea typeface="Open Sans"/>
                  <a:cs typeface="Helvetica" pitchFamily="34" charset="0"/>
                </a:defRPr>
              </a:lvl7pPr>
              <a:lvl8pPr marL="3371850" indent="-171450" defTabSz="457200" eaLnBrk="0" fontAlgn="base" hangingPunct="0">
                <a:spcBef>
                  <a:spcPct val="20000"/>
                </a:spcBef>
                <a:spcAft>
                  <a:spcPct val="0"/>
                </a:spcAft>
                <a:buFont typeface="Arial" pitchFamily="34" charset="0"/>
                <a:buChar char="•"/>
                <a:defRPr sz="800">
                  <a:solidFill>
                    <a:schemeClr val="tx1"/>
                  </a:solidFill>
                  <a:latin typeface="Helvetica" pitchFamily="34" charset="0"/>
                  <a:ea typeface="Open Sans"/>
                  <a:cs typeface="Helvetica" pitchFamily="34" charset="0"/>
                </a:defRPr>
              </a:lvl8pPr>
              <a:lvl9pPr marL="3829050" indent="-171450" defTabSz="457200" eaLnBrk="0" fontAlgn="base" hangingPunct="0">
                <a:spcBef>
                  <a:spcPct val="20000"/>
                </a:spcBef>
                <a:spcAft>
                  <a:spcPct val="0"/>
                </a:spcAft>
                <a:buFont typeface="Arial" pitchFamily="34" charset="0"/>
                <a:buChar char="•"/>
                <a:defRPr sz="800">
                  <a:solidFill>
                    <a:schemeClr val="tx1"/>
                  </a:solidFill>
                  <a:latin typeface="Helvetica" pitchFamily="34" charset="0"/>
                  <a:ea typeface="Open Sans"/>
                  <a:cs typeface="Helvetica" pitchFamily="34" charset="0"/>
                </a:defRPr>
              </a:lvl9pPr>
            </a:lstStyle>
            <a:p>
              <a:pPr algn="r" eaLnBrk="1" hangingPunct="1">
                <a:lnSpc>
                  <a:spcPct val="100000"/>
                </a:lnSpc>
              </a:pPr>
              <a:r>
                <a:rPr lang="es-PE" altLang="es-PE" sz="2400" dirty="0">
                  <a:latin typeface="+mj-lt"/>
                </a:rPr>
                <a:t>Controlar el remplazo de componentes de aeronaves con vida limitada</a:t>
              </a:r>
            </a:p>
          </p:txBody>
        </p:sp>
        <p:cxnSp>
          <p:nvCxnSpPr>
            <p:cNvPr id="32" name="Straight Connector 31"/>
            <p:cNvCxnSpPr/>
            <p:nvPr/>
          </p:nvCxnSpPr>
          <p:spPr>
            <a:xfrm flipH="1">
              <a:off x="5140175" y="2263784"/>
              <a:ext cx="704828"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33" name="Group 32"/>
          <p:cNvGrpSpPr>
            <a:grpSpLocks/>
          </p:cNvGrpSpPr>
          <p:nvPr/>
        </p:nvGrpSpPr>
        <p:grpSpPr bwMode="auto">
          <a:xfrm>
            <a:off x="838201" y="3504043"/>
            <a:ext cx="8751475" cy="922952"/>
            <a:chOff x="-2906200" y="2521697"/>
            <a:chExt cx="8751203" cy="692413"/>
          </a:xfrm>
        </p:grpSpPr>
        <p:sp>
          <p:nvSpPr>
            <p:cNvPr id="34" name="Text Placeholder 22"/>
            <p:cNvSpPr txBox="1">
              <a:spLocks/>
            </p:cNvSpPr>
            <p:nvPr/>
          </p:nvSpPr>
          <p:spPr bwMode="auto">
            <a:xfrm>
              <a:off x="-2906200" y="2521697"/>
              <a:ext cx="7992178" cy="6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20000"/>
                </a:lnSpc>
                <a:spcBef>
                  <a:spcPct val="20000"/>
                </a:spcBef>
                <a:buFont typeface="Arial" pitchFamily="34" charset="0"/>
                <a:defRPr sz="700">
                  <a:solidFill>
                    <a:schemeClr val="tx1"/>
                  </a:solidFill>
                  <a:latin typeface="Open Sans"/>
                  <a:ea typeface="Open Sans"/>
                  <a:cs typeface="Open Sans"/>
                </a:defRPr>
              </a:lvl1pPr>
              <a:lvl2pPr marL="628650" indent="-171450" eaLnBrk="0" hangingPunct="0">
                <a:spcBef>
                  <a:spcPct val="20000"/>
                </a:spcBef>
                <a:buFont typeface="Arial" pitchFamily="34" charset="0"/>
                <a:buChar char="•"/>
                <a:defRPr sz="800">
                  <a:solidFill>
                    <a:schemeClr val="tx1"/>
                  </a:solidFill>
                  <a:latin typeface="Helvetica" pitchFamily="34" charset="0"/>
                  <a:ea typeface="Open Sans"/>
                  <a:cs typeface="Helvetica" pitchFamily="34" charset="0"/>
                </a:defRPr>
              </a:lvl2pPr>
              <a:lvl3pPr marL="1085850" indent="-171450" eaLnBrk="0" hangingPunct="0">
                <a:spcBef>
                  <a:spcPct val="20000"/>
                </a:spcBef>
                <a:buFont typeface="Arial" pitchFamily="34" charset="0"/>
                <a:buChar char="•"/>
                <a:defRPr sz="800">
                  <a:solidFill>
                    <a:schemeClr val="tx1"/>
                  </a:solidFill>
                  <a:latin typeface="Helvetica" pitchFamily="34" charset="0"/>
                  <a:ea typeface="Open Sans"/>
                  <a:cs typeface="Helvetica" pitchFamily="34" charset="0"/>
                </a:defRPr>
              </a:lvl3pPr>
              <a:lvl4pPr marL="1543050" indent="-171450" eaLnBrk="0" hangingPunct="0">
                <a:spcBef>
                  <a:spcPct val="20000"/>
                </a:spcBef>
                <a:buFont typeface="Arial" pitchFamily="34" charset="0"/>
                <a:buChar char="•"/>
                <a:defRPr sz="800">
                  <a:solidFill>
                    <a:schemeClr val="tx1"/>
                  </a:solidFill>
                  <a:latin typeface="Helvetica" pitchFamily="34" charset="0"/>
                  <a:ea typeface="Open Sans"/>
                  <a:cs typeface="Helvetica" pitchFamily="34" charset="0"/>
                </a:defRPr>
              </a:lvl4pPr>
              <a:lvl5pPr marL="2000250" indent="-171450" eaLnBrk="0" hangingPunct="0">
                <a:spcBef>
                  <a:spcPct val="20000"/>
                </a:spcBef>
                <a:buFont typeface="Arial" pitchFamily="34" charset="0"/>
                <a:buChar char="•"/>
                <a:defRPr sz="800">
                  <a:solidFill>
                    <a:schemeClr val="tx1"/>
                  </a:solidFill>
                  <a:latin typeface="Helvetica" pitchFamily="34" charset="0"/>
                  <a:ea typeface="Open Sans"/>
                  <a:cs typeface="Helvetica" pitchFamily="34" charset="0"/>
                </a:defRPr>
              </a:lvl5pPr>
              <a:lvl6pPr marL="2457450" indent="-171450" defTabSz="457200" eaLnBrk="0" fontAlgn="base" hangingPunct="0">
                <a:spcBef>
                  <a:spcPct val="20000"/>
                </a:spcBef>
                <a:spcAft>
                  <a:spcPct val="0"/>
                </a:spcAft>
                <a:buFont typeface="Arial" pitchFamily="34" charset="0"/>
                <a:buChar char="•"/>
                <a:defRPr sz="800">
                  <a:solidFill>
                    <a:schemeClr val="tx1"/>
                  </a:solidFill>
                  <a:latin typeface="Helvetica" pitchFamily="34" charset="0"/>
                  <a:ea typeface="Open Sans"/>
                  <a:cs typeface="Helvetica" pitchFamily="34" charset="0"/>
                </a:defRPr>
              </a:lvl6pPr>
              <a:lvl7pPr marL="2914650" indent="-171450" defTabSz="457200" eaLnBrk="0" fontAlgn="base" hangingPunct="0">
                <a:spcBef>
                  <a:spcPct val="20000"/>
                </a:spcBef>
                <a:spcAft>
                  <a:spcPct val="0"/>
                </a:spcAft>
                <a:buFont typeface="Arial" pitchFamily="34" charset="0"/>
                <a:buChar char="•"/>
                <a:defRPr sz="800">
                  <a:solidFill>
                    <a:schemeClr val="tx1"/>
                  </a:solidFill>
                  <a:latin typeface="Helvetica" pitchFamily="34" charset="0"/>
                  <a:ea typeface="Open Sans"/>
                  <a:cs typeface="Helvetica" pitchFamily="34" charset="0"/>
                </a:defRPr>
              </a:lvl7pPr>
              <a:lvl8pPr marL="3371850" indent="-171450" defTabSz="457200" eaLnBrk="0" fontAlgn="base" hangingPunct="0">
                <a:spcBef>
                  <a:spcPct val="20000"/>
                </a:spcBef>
                <a:spcAft>
                  <a:spcPct val="0"/>
                </a:spcAft>
                <a:buFont typeface="Arial" pitchFamily="34" charset="0"/>
                <a:buChar char="•"/>
                <a:defRPr sz="800">
                  <a:solidFill>
                    <a:schemeClr val="tx1"/>
                  </a:solidFill>
                  <a:latin typeface="Helvetica" pitchFamily="34" charset="0"/>
                  <a:ea typeface="Open Sans"/>
                  <a:cs typeface="Helvetica" pitchFamily="34" charset="0"/>
                </a:defRPr>
              </a:lvl8pPr>
              <a:lvl9pPr marL="3829050" indent="-171450" defTabSz="457200" eaLnBrk="0" fontAlgn="base" hangingPunct="0">
                <a:spcBef>
                  <a:spcPct val="20000"/>
                </a:spcBef>
                <a:spcAft>
                  <a:spcPct val="0"/>
                </a:spcAft>
                <a:buFont typeface="Arial" pitchFamily="34" charset="0"/>
                <a:buChar char="•"/>
                <a:defRPr sz="800">
                  <a:solidFill>
                    <a:schemeClr val="tx1"/>
                  </a:solidFill>
                  <a:latin typeface="Helvetica" pitchFamily="34" charset="0"/>
                  <a:ea typeface="Open Sans"/>
                  <a:cs typeface="Helvetica" pitchFamily="34" charset="0"/>
                </a:defRPr>
              </a:lvl9pPr>
            </a:lstStyle>
            <a:p>
              <a:pPr algn="r" eaLnBrk="1" hangingPunct="1">
                <a:lnSpc>
                  <a:spcPct val="100000"/>
                </a:lnSpc>
              </a:pPr>
              <a:r>
                <a:rPr lang="es-PE" altLang="es-PE" sz="2400" dirty="0">
                  <a:latin typeface="+mj-lt"/>
                </a:rPr>
                <a:t>Controlar y conservar todos los registros de mantenimiento de las </a:t>
              </a:r>
              <a:r>
                <a:rPr lang="es-PE" altLang="es-PE" sz="2400" dirty="0" smtClean="0">
                  <a:latin typeface="+mj-lt"/>
                </a:rPr>
                <a:t>aeronaves</a:t>
              </a:r>
              <a:endParaRPr lang="en-US" altLang="es-PE" sz="2400" dirty="0">
                <a:latin typeface="+mj-lt"/>
              </a:endParaRPr>
            </a:p>
            <a:p>
              <a:pPr algn="r" eaLnBrk="1" hangingPunct="1">
                <a:lnSpc>
                  <a:spcPct val="100000"/>
                </a:lnSpc>
              </a:pPr>
              <a:endParaRPr lang="en-US" altLang="es-PE" sz="2400" dirty="0">
                <a:latin typeface="+mj-lt"/>
              </a:endParaRPr>
            </a:p>
          </p:txBody>
        </p:sp>
        <p:cxnSp>
          <p:nvCxnSpPr>
            <p:cNvPr id="35" name="Straight Connector 34"/>
            <p:cNvCxnSpPr/>
            <p:nvPr/>
          </p:nvCxnSpPr>
          <p:spPr>
            <a:xfrm flipH="1">
              <a:off x="5154462" y="2876659"/>
              <a:ext cx="690541"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36" name="Group 35"/>
          <p:cNvGrpSpPr>
            <a:grpSpLocks/>
          </p:cNvGrpSpPr>
          <p:nvPr/>
        </p:nvGrpSpPr>
        <p:grpSpPr bwMode="auto">
          <a:xfrm>
            <a:off x="838201" y="4426994"/>
            <a:ext cx="8751472" cy="654639"/>
            <a:chOff x="-2906205" y="3279299"/>
            <a:chExt cx="8751208" cy="654639"/>
          </a:xfrm>
        </p:grpSpPr>
        <p:sp>
          <p:nvSpPr>
            <p:cNvPr id="37" name="Text Placeholder 22"/>
            <p:cNvSpPr txBox="1">
              <a:spLocks/>
            </p:cNvSpPr>
            <p:nvPr/>
          </p:nvSpPr>
          <p:spPr bwMode="auto">
            <a:xfrm>
              <a:off x="-2906205" y="3279299"/>
              <a:ext cx="8007645" cy="65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20000"/>
                </a:lnSpc>
                <a:spcBef>
                  <a:spcPct val="20000"/>
                </a:spcBef>
                <a:buFont typeface="Arial" pitchFamily="34" charset="0"/>
                <a:defRPr sz="700">
                  <a:solidFill>
                    <a:schemeClr val="tx1"/>
                  </a:solidFill>
                  <a:latin typeface="Open Sans"/>
                  <a:ea typeface="Open Sans"/>
                  <a:cs typeface="Open Sans"/>
                </a:defRPr>
              </a:lvl1pPr>
              <a:lvl2pPr marL="628650" indent="-171450" eaLnBrk="0" hangingPunct="0">
                <a:spcBef>
                  <a:spcPct val="20000"/>
                </a:spcBef>
                <a:buFont typeface="Arial" pitchFamily="34" charset="0"/>
                <a:buChar char="•"/>
                <a:defRPr sz="800">
                  <a:solidFill>
                    <a:schemeClr val="tx1"/>
                  </a:solidFill>
                  <a:latin typeface="Helvetica" pitchFamily="34" charset="0"/>
                  <a:ea typeface="Open Sans"/>
                  <a:cs typeface="Helvetica" pitchFamily="34" charset="0"/>
                </a:defRPr>
              </a:lvl2pPr>
              <a:lvl3pPr marL="1085850" indent="-171450" eaLnBrk="0" hangingPunct="0">
                <a:spcBef>
                  <a:spcPct val="20000"/>
                </a:spcBef>
                <a:buFont typeface="Arial" pitchFamily="34" charset="0"/>
                <a:buChar char="•"/>
                <a:defRPr sz="800">
                  <a:solidFill>
                    <a:schemeClr val="tx1"/>
                  </a:solidFill>
                  <a:latin typeface="Helvetica" pitchFamily="34" charset="0"/>
                  <a:ea typeface="Open Sans"/>
                  <a:cs typeface="Helvetica" pitchFamily="34" charset="0"/>
                </a:defRPr>
              </a:lvl3pPr>
              <a:lvl4pPr marL="1543050" indent="-171450" eaLnBrk="0" hangingPunct="0">
                <a:spcBef>
                  <a:spcPct val="20000"/>
                </a:spcBef>
                <a:buFont typeface="Arial" pitchFamily="34" charset="0"/>
                <a:buChar char="•"/>
                <a:defRPr sz="800">
                  <a:solidFill>
                    <a:schemeClr val="tx1"/>
                  </a:solidFill>
                  <a:latin typeface="Helvetica" pitchFamily="34" charset="0"/>
                  <a:ea typeface="Open Sans"/>
                  <a:cs typeface="Helvetica" pitchFamily="34" charset="0"/>
                </a:defRPr>
              </a:lvl4pPr>
              <a:lvl5pPr marL="2000250" indent="-171450" eaLnBrk="0" hangingPunct="0">
                <a:spcBef>
                  <a:spcPct val="20000"/>
                </a:spcBef>
                <a:buFont typeface="Arial" pitchFamily="34" charset="0"/>
                <a:buChar char="•"/>
                <a:defRPr sz="800">
                  <a:solidFill>
                    <a:schemeClr val="tx1"/>
                  </a:solidFill>
                  <a:latin typeface="Helvetica" pitchFamily="34" charset="0"/>
                  <a:ea typeface="Open Sans"/>
                  <a:cs typeface="Helvetica" pitchFamily="34" charset="0"/>
                </a:defRPr>
              </a:lvl5pPr>
              <a:lvl6pPr marL="2457450" indent="-171450" defTabSz="457200" eaLnBrk="0" fontAlgn="base" hangingPunct="0">
                <a:spcBef>
                  <a:spcPct val="20000"/>
                </a:spcBef>
                <a:spcAft>
                  <a:spcPct val="0"/>
                </a:spcAft>
                <a:buFont typeface="Arial" pitchFamily="34" charset="0"/>
                <a:buChar char="•"/>
                <a:defRPr sz="800">
                  <a:solidFill>
                    <a:schemeClr val="tx1"/>
                  </a:solidFill>
                  <a:latin typeface="Helvetica" pitchFamily="34" charset="0"/>
                  <a:ea typeface="Open Sans"/>
                  <a:cs typeface="Helvetica" pitchFamily="34" charset="0"/>
                </a:defRPr>
              </a:lvl6pPr>
              <a:lvl7pPr marL="2914650" indent="-171450" defTabSz="457200" eaLnBrk="0" fontAlgn="base" hangingPunct="0">
                <a:spcBef>
                  <a:spcPct val="20000"/>
                </a:spcBef>
                <a:spcAft>
                  <a:spcPct val="0"/>
                </a:spcAft>
                <a:buFont typeface="Arial" pitchFamily="34" charset="0"/>
                <a:buChar char="•"/>
                <a:defRPr sz="800">
                  <a:solidFill>
                    <a:schemeClr val="tx1"/>
                  </a:solidFill>
                  <a:latin typeface="Helvetica" pitchFamily="34" charset="0"/>
                  <a:ea typeface="Open Sans"/>
                  <a:cs typeface="Helvetica" pitchFamily="34" charset="0"/>
                </a:defRPr>
              </a:lvl7pPr>
              <a:lvl8pPr marL="3371850" indent="-171450" defTabSz="457200" eaLnBrk="0" fontAlgn="base" hangingPunct="0">
                <a:spcBef>
                  <a:spcPct val="20000"/>
                </a:spcBef>
                <a:spcAft>
                  <a:spcPct val="0"/>
                </a:spcAft>
                <a:buFont typeface="Arial" pitchFamily="34" charset="0"/>
                <a:buChar char="•"/>
                <a:defRPr sz="800">
                  <a:solidFill>
                    <a:schemeClr val="tx1"/>
                  </a:solidFill>
                  <a:latin typeface="Helvetica" pitchFamily="34" charset="0"/>
                  <a:ea typeface="Open Sans"/>
                  <a:cs typeface="Helvetica" pitchFamily="34" charset="0"/>
                </a:defRPr>
              </a:lvl8pPr>
              <a:lvl9pPr marL="3829050" indent="-171450" defTabSz="457200" eaLnBrk="0" fontAlgn="base" hangingPunct="0">
                <a:spcBef>
                  <a:spcPct val="20000"/>
                </a:spcBef>
                <a:spcAft>
                  <a:spcPct val="0"/>
                </a:spcAft>
                <a:buFont typeface="Arial" pitchFamily="34" charset="0"/>
                <a:buChar char="•"/>
                <a:defRPr sz="800">
                  <a:solidFill>
                    <a:schemeClr val="tx1"/>
                  </a:solidFill>
                  <a:latin typeface="Helvetica" pitchFamily="34" charset="0"/>
                  <a:ea typeface="Open Sans"/>
                  <a:cs typeface="Helvetica" pitchFamily="34" charset="0"/>
                </a:defRPr>
              </a:lvl9pPr>
            </a:lstStyle>
            <a:p>
              <a:pPr algn="r" eaLnBrk="1" hangingPunct="1">
                <a:lnSpc>
                  <a:spcPct val="100000"/>
                </a:lnSpc>
              </a:pPr>
              <a:r>
                <a:rPr lang="es-PE" altLang="es-PE" sz="2400" dirty="0">
                  <a:latin typeface="+mj-lt"/>
                </a:rPr>
                <a:t>Asegurarse de que la declaración de masa y centrado refleja el estado actual de la aeronave</a:t>
              </a:r>
            </a:p>
          </p:txBody>
        </p:sp>
        <p:cxnSp>
          <p:nvCxnSpPr>
            <p:cNvPr id="38" name="Straight Connector 37"/>
            <p:cNvCxnSpPr/>
            <p:nvPr/>
          </p:nvCxnSpPr>
          <p:spPr>
            <a:xfrm flipH="1">
              <a:off x="5146524" y="3534945"/>
              <a:ext cx="698479"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499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right)">
                                      <p:cBhvr>
                                        <p:cTn id="12" dur="500"/>
                                        <p:tgtEl>
                                          <p:spTgt spid="27"/>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right)">
                                      <p:cBhvr>
                                        <p:cTn id="21" dur="500"/>
                                        <p:tgtEl>
                                          <p:spTgt spid="30"/>
                                        </p:tgtEl>
                                      </p:cBhvr>
                                    </p:animEffect>
                                  </p:childTnLst>
                                </p:cTn>
                              </p:par>
                            </p:childTnLst>
                          </p:cTn>
                        </p:par>
                        <p:par>
                          <p:cTn id="22" fill="hold">
                            <p:stCondLst>
                              <p:cond delay="2000"/>
                            </p:stCondLst>
                            <p:childTnLst>
                              <p:par>
                                <p:cTn id="23" presetID="2" presetClass="entr" presetSubtype="4"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2" presetClass="entr" presetSubtype="2"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right)">
                                      <p:cBhvr>
                                        <p:cTn id="30" dur="500"/>
                                        <p:tgtEl>
                                          <p:spTgt spid="33"/>
                                        </p:tgtEl>
                                      </p:cBhvr>
                                    </p:animEffect>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childTnLst>
                          </p:cTn>
                        </p:par>
                        <p:par>
                          <p:cTn id="36" fill="hold">
                            <p:stCondLst>
                              <p:cond delay="3500"/>
                            </p:stCondLst>
                            <p:childTnLst>
                              <p:par>
                                <p:cTn id="37" presetID="22" presetClass="entr" presetSubtype="2"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right)">
                                      <p:cBhvr>
                                        <p:cTn id="39" dur="500"/>
                                        <p:tgtEl>
                                          <p:spTgt spid="36"/>
                                        </p:tgtEl>
                                      </p:cBhvr>
                                    </p:animEffect>
                                  </p:childTnLst>
                                </p:cTn>
                              </p:par>
                            </p:childTnLst>
                          </p:cTn>
                        </p:par>
                        <p:par>
                          <p:cTn id="40" fill="hold">
                            <p:stCondLst>
                              <p:cond delay="4000"/>
                            </p:stCondLst>
                            <p:childTnLst>
                              <p:par>
                                <p:cTn id="41" presetID="2" presetClass="entr" presetSubtype="4"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par>
                          <p:cTn id="45" fill="hold">
                            <p:stCondLst>
                              <p:cond delay="4500"/>
                            </p:stCondLst>
                            <p:childTnLst>
                              <p:par>
                                <p:cTn id="46" presetID="22" presetClass="entr" presetSubtype="2" fill="hold"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right)">
                                      <p:cBhvr>
                                        <p:cTn id="4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1"/>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47763" b="14585"/>
          <a:stretch/>
        </p:blipFill>
        <p:spPr>
          <a:xfrm>
            <a:off x="0" y="0"/>
            <a:ext cx="12192000" cy="6957391"/>
          </a:xfrm>
        </p:spPr>
      </p:pic>
      <p:sp>
        <p:nvSpPr>
          <p:cNvPr id="8" name="Text Placeholder 9"/>
          <p:cNvSpPr txBox="1">
            <a:spLocks/>
          </p:cNvSpPr>
          <p:nvPr/>
        </p:nvSpPr>
        <p:spPr>
          <a:xfrm>
            <a:off x="225288" y="4613139"/>
            <a:ext cx="6356172" cy="223161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indent="0" algn="just" defTabSz="457200">
              <a:lnSpc>
                <a:spcPct val="100000"/>
              </a:lnSpc>
              <a:spcBef>
                <a:spcPct val="20000"/>
              </a:spcBef>
              <a:buNone/>
            </a:pPr>
            <a:r>
              <a:rPr lang="es-PE" sz="2000" i="1" dirty="0">
                <a:solidFill>
                  <a:srgbClr val="FFFFFF"/>
                </a:solidFill>
                <a:latin typeface="Georgia"/>
                <a:cs typeface="Georgia"/>
              </a:rPr>
              <a:t>El departamento de gestión de la aeronavegabilidad continua debe mantener un </a:t>
            </a:r>
            <a:r>
              <a:rPr lang="es-PE" sz="2000" b="1" i="1" dirty="0">
                <a:solidFill>
                  <a:srgbClr val="FFFF00"/>
                </a:solidFill>
                <a:latin typeface="Georgia"/>
                <a:cs typeface="Georgia"/>
              </a:rPr>
              <a:t>permanente y positivo control</a:t>
            </a:r>
            <a:r>
              <a:rPr lang="es-PE" sz="2000" i="1" dirty="0">
                <a:solidFill>
                  <a:srgbClr val="FFFFFF"/>
                </a:solidFill>
                <a:latin typeface="Georgia"/>
                <a:cs typeface="Georgia"/>
              </a:rPr>
              <a:t> respecto a que la OMA que realice mantenimiento a sus aeronaves, mantenga vigente sus habilitaciones y la respectiva aprobación vigente por parte de la AAC correspondiente.</a:t>
            </a:r>
          </a:p>
        </p:txBody>
      </p:sp>
    </p:spTree>
    <p:extLst>
      <p:ext uri="{BB962C8B-B14F-4D97-AF65-F5344CB8AC3E}">
        <p14:creationId xmlns:p14="http://schemas.microsoft.com/office/powerpoint/2010/main" val="353385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Fotos para cursos\Firmar documento\maxresdefault.jpg"/>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t="9329" b="9329"/>
          <a:stretch>
            <a:fillRect/>
          </a:stretch>
        </p:blipFill>
        <p:spPr bwMode="auto">
          <a:xfrm>
            <a:off x="0" y="0"/>
            <a:ext cx="12192000" cy="557847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9"/>
          <p:cNvSpPr txBox="1">
            <a:spLocks/>
          </p:cNvSpPr>
          <p:nvPr/>
        </p:nvSpPr>
        <p:spPr>
          <a:xfrm>
            <a:off x="5645427" y="4467365"/>
            <a:ext cx="6356172" cy="223161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indent="0" algn="just" defTabSz="457200">
              <a:lnSpc>
                <a:spcPct val="100000"/>
              </a:lnSpc>
              <a:spcBef>
                <a:spcPct val="20000"/>
              </a:spcBef>
              <a:buNone/>
            </a:pPr>
            <a:r>
              <a:rPr lang="es-PE" sz="2000" i="1" dirty="0">
                <a:solidFill>
                  <a:srgbClr val="FFFFFF"/>
                </a:solidFill>
                <a:latin typeface="Georgia"/>
                <a:cs typeface="Georgia"/>
              </a:rPr>
              <a:t>El departamento de gestión de la aeronavegabilidad continua debe mantener un </a:t>
            </a:r>
            <a:r>
              <a:rPr lang="es-PE" sz="2000" b="1" i="1" dirty="0">
                <a:solidFill>
                  <a:srgbClr val="FFFF00"/>
                </a:solidFill>
                <a:latin typeface="Georgia"/>
                <a:cs typeface="Georgia"/>
              </a:rPr>
              <a:t>permanente y positivo control</a:t>
            </a:r>
            <a:r>
              <a:rPr lang="es-PE" sz="2000" i="1" dirty="0">
                <a:solidFill>
                  <a:srgbClr val="FFFFFF"/>
                </a:solidFill>
                <a:latin typeface="Georgia"/>
                <a:cs typeface="Georgia"/>
              </a:rPr>
              <a:t> respecto a que la OMA que realice mantenimiento a sus aeronaves, mantenga vigente sus habilitaciones y la respectiva aprobación vigente por parte de la AAC correspondiente.</a:t>
            </a:r>
          </a:p>
        </p:txBody>
      </p:sp>
    </p:spTree>
    <p:extLst>
      <p:ext uri="{BB962C8B-B14F-4D97-AF65-F5344CB8AC3E}">
        <p14:creationId xmlns:p14="http://schemas.microsoft.com/office/powerpoint/2010/main" val="175723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228600"/>
            <a:ext cx="10514012" cy="1115804"/>
          </a:xfrm>
        </p:spPr>
        <p:txBody>
          <a:bodyPr anchor="ctr">
            <a:normAutofit/>
          </a:bodyPr>
          <a:lstStyle/>
          <a:p>
            <a:r>
              <a:rPr lang="es-PE" sz="3600" b="1" dirty="0"/>
              <a:t>Evaluación del sistema de gestión de aeronavegabilidad continua de un Explotador</a:t>
            </a:r>
          </a:p>
        </p:txBody>
      </p:sp>
      <p:sp>
        <p:nvSpPr>
          <p:cNvPr id="4" name="Text Placeholder 3"/>
          <p:cNvSpPr>
            <a:spLocks noGrp="1"/>
          </p:cNvSpPr>
          <p:nvPr>
            <p:ph type="body" sz="half" idx="2"/>
          </p:nvPr>
        </p:nvSpPr>
        <p:spPr>
          <a:xfrm>
            <a:off x="839787" y="1545065"/>
            <a:ext cx="5360987" cy="5011945"/>
          </a:xfrm>
        </p:spPr>
        <p:txBody>
          <a:bodyPr>
            <a:noAutofit/>
          </a:bodyPr>
          <a:lstStyle/>
          <a:p>
            <a:pPr algn="just">
              <a:lnSpc>
                <a:spcPct val="100000"/>
              </a:lnSpc>
              <a:spcBef>
                <a:spcPts val="600"/>
              </a:spcBef>
              <a:spcAft>
                <a:spcPts val="600"/>
              </a:spcAft>
            </a:pPr>
            <a:r>
              <a:rPr lang="es-PE" sz="2800" dirty="0"/>
              <a:t>El departamento de gestión de aeronavegabilidad continua del explotador de servicios aéreos es el área cuya función y responsabilidad principal es la de mantener la condición de la aeronavegabilidad de las aeronaves que opera, de acuerdo a lo establecido en la Sección LAR 121.1110 o 135.1410, según corresponda.</a:t>
            </a:r>
          </a:p>
          <a:p>
            <a:pPr algn="just">
              <a:lnSpc>
                <a:spcPct val="100000"/>
              </a:lnSpc>
              <a:spcBef>
                <a:spcPts val="600"/>
              </a:spcBef>
              <a:spcAft>
                <a:spcPts val="600"/>
              </a:spcAft>
            </a:pPr>
            <a:endParaRPr lang="es-PE" sz="2800" dirty="0"/>
          </a:p>
        </p:txBody>
      </p:sp>
      <p:sp>
        <p:nvSpPr>
          <p:cNvPr id="5" name="Slide Number Placeholder 4"/>
          <p:cNvSpPr>
            <a:spLocks noGrp="1"/>
          </p:cNvSpPr>
          <p:nvPr>
            <p:ph type="sldNum" sz="quarter" idx="12"/>
          </p:nvPr>
        </p:nvSpPr>
        <p:spPr/>
        <p:txBody>
          <a:bodyPr/>
          <a:lstStyle/>
          <a:p>
            <a:fld id="{751497D4-CBBE-4892-ABDA-4C92B62757A6}" type="slidenum">
              <a:rPr lang="id-ID" smtClean="0"/>
              <a:t>3</a:t>
            </a:fld>
            <a:endParaRPr lang="id-ID"/>
          </a:p>
        </p:txBody>
      </p:sp>
      <p:pic>
        <p:nvPicPr>
          <p:cNvPr id="6" name="Picture 2" descr="http://7boom.mx/wp-content/uploads/2014/10/F72es72ag72ag72ul72u.jpg">
            <a:hlinkClick r:id="rId3"/>
          </p:cNvPr>
          <p:cNvPicPr>
            <a:picLocks noGrp="1" noChangeAspect="1" noChangeArrowheads="1"/>
          </p:cNvPicPr>
          <p:nvPr>
            <p:ph type="pic" idx="1"/>
          </p:nvPr>
        </p:nvPicPr>
        <p:blipFill>
          <a:blip r:embed="rId4">
            <a:extLst>
              <a:ext uri="{28A0092B-C50C-407E-A947-70E740481C1C}">
                <a14:useLocalDpi xmlns:a14="http://schemas.microsoft.com/office/drawing/2010/main" val="0"/>
              </a:ext>
            </a:extLst>
          </a:blip>
          <a:srcRect l="8413" r="8413"/>
          <a:stretch>
            <a:fillRect/>
          </a:stretch>
        </p:blipFill>
        <p:spPr bwMode="auto">
          <a:xfrm>
            <a:off x="6583363" y="1709738"/>
            <a:ext cx="5153025" cy="4646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97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52502"/>
            <a:ext cx="10515600" cy="694480"/>
          </a:xfrm>
        </p:spPr>
        <p:txBody>
          <a:bodyPr>
            <a:normAutofit fontScale="90000"/>
          </a:bodyPr>
          <a:lstStyle/>
          <a:p>
            <a:r>
              <a:rPr lang="es-PE" b="1" dirty="0"/>
              <a:t>Datos en el contrato</a:t>
            </a:r>
          </a:p>
        </p:txBody>
      </p:sp>
      <p:grpSp>
        <p:nvGrpSpPr>
          <p:cNvPr id="4" name="Group 3"/>
          <p:cNvGrpSpPr/>
          <p:nvPr/>
        </p:nvGrpSpPr>
        <p:grpSpPr>
          <a:xfrm>
            <a:off x="1089835" y="1979808"/>
            <a:ext cx="884057" cy="715395"/>
            <a:chOff x="8438368" y="202797"/>
            <a:chExt cx="402431" cy="325654"/>
          </a:xfrm>
        </p:grpSpPr>
        <p:sp>
          <p:nvSpPr>
            <p:cNvPr id="5" name="Chevron 4"/>
            <p:cNvSpPr/>
            <p:nvPr userDrawn="1"/>
          </p:nvSpPr>
          <p:spPr>
            <a:xfrm>
              <a:off x="8438368" y="202797"/>
              <a:ext cx="402431" cy="325652"/>
            </a:xfrm>
            <a:prstGeom prst="chevron">
              <a:avLst>
                <a:gd name="adj" fmla="val 2429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PE"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5"/>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1">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PE"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9" name="Group 28"/>
          <p:cNvGrpSpPr/>
          <p:nvPr/>
        </p:nvGrpSpPr>
        <p:grpSpPr>
          <a:xfrm>
            <a:off x="1884161" y="3358526"/>
            <a:ext cx="884057" cy="715395"/>
            <a:chOff x="8438368" y="202797"/>
            <a:chExt cx="402431" cy="325654"/>
          </a:xfrm>
        </p:grpSpPr>
        <p:sp>
          <p:nvSpPr>
            <p:cNvPr id="30" name="Chevron 29"/>
            <p:cNvSpPr/>
            <p:nvPr userDrawn="1"/>
          </p:nvSpPr>
          <p:spPr>
            <a:xfrm>
              <a:off x="8438368" y="202797"/>
              <a:ext cx="402431" cy="325652"/>
            </a:xfrm>
            <a:prstGeom prst="chevron">
              <a:avLst>
                <a:gd name="adj" fmla="val 2429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PE"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Freeform 3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2">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PE"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48" name="Group 47"/>
          <p:cNvGrpSpPr/>
          <p:nvPr/>
        </p:nvGrpSpPr>
        <p:grpSpPr>
          <a:xfrm>
            <a:off x="2747147" y="5025976"/>
            <a:ext cx="884057" cy="715395"/>
            <a:chOff x="8438368" y="202797"/>
            <a:chExt cx="402431" cy="325654"/>
          </a:xfrm>
        </p:grpSpPr>
        <p:sp>
          <p:nvSpPr>
            <p:cNvPr id="49" name="Chevron 48"/>
            <p:cNvSpPr/>
            <p:nvPr userDrawn="1"/>
          </p:nvSpPr>
          <p:spPr>
            <a:xfrm>
              <a:off x="8438368" y="202797"/>
              <a:ext cx="402431" cy="325652"/>
            </a:xfrm>
            <a:prstGeom prst="chevron">
              <a:avLst>
                <a:gd name="adj" fmla="val 2429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PE"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4">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PE"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1" name="Rectangle 50"/>
          <p:cNvSpPr/>
          <p:nvPr/>
        </p:nvSpPr>
        <p:spPr>
          <a:xfrm>
            <a:off x="1972143" y="1837788"/>
            <a:ext cx="7765303" cy="1200329"/>
          </a:xfrm>
          <a:prstGeom prst="rect">
            <a:avLst/>
          </a:prstGeom>
        </p:spPr>
        <p:txBody>
          <a:bodyPr wrap="square">
            <a:spAutoFit/>
          </a:bodyPr>
          <a:lstStyle/>
          <a:p>
            <a:pPr lvl="0" algn="just">
              <a:spcBef>
                <a:spcPts val="600"/>
              </a:spcBef>
              <a:spcAft>
                <a:spcPts val="600"/>
              </a:spcAft>
            </a:pPr>
            <a:r>
              <a:rPr lang="es-PE" sz="2400" dirty="0">
                <a:solidFill>
                  <a:prstClr val="black"/>
                </a:solidFill>
                <a:latin typeface="Calibri Light" panose="020F0302020204030204"/>
              </a:rPr>
              <a:t>Los datos de mantenimiento que se generen a través de órdenes de trabajo, tarjetas de trabajo u otros estén </a:t>
            </a:r>
            <a:r>
              <a:rPr lang="es-PE" sz="2400" b="1" dirty="0">
                <a:solidFill>
                  <a:srgbClr val="C00000"/>
                </a:solidFill>
                <a:latin typeface="Calibri Light" panose="020F0302020204030204"/>
              </a:rPr>
              <a:t>permanentemente disponibles </a:t>
            </a:r>
            <a:r>
              <a:rPr lang="es-PE" sz="2400" dirty="0">
                <a:solidFill>
                  <a:prstClr val="black"/>
                </a:solidFill>
                <a:latin typeface="Calibri Light" panose="020F0302020204030204"/>
              </a:rPr>
              <a:t>para el explotador.</a:t>
            </a:r>
          </a:p>
        </p:txBody>
      </p:sp>
      <p:sp>
        <p:nvSpPr>
          <p:cNvPr id="52" name="Rectangle 51"/>
          <p:cNvSpPr/>
          <p:nvPr/>
        </p:nvSpPr>
        <p:spPr>
          <a:xfrm>
            <a:off x="2748904" y="3208389"/>
            <a:ext cx="7765303" cy="1569660"/>
          </a:xfrm>
          <a:prstGeom prst="rect">
            <a:avLst/>
          </a:prstGeom>
        </p:spPr>
        <p:txBody>
          <a:bodyPr wrap="square">
            <a:spAutoFit/>
          </a:bodyPr>
          <a:lstStyle/>
          <a:p>
            <a:pPr lvl="0" algn="just">
              <a:spcBef>
                <a:spcPts val="600"/>
              </a:spcBef>
              <a:spcAft>
                <a:spcPts val="600"/>
              </a:spcAft>
            </a:pPr>
            <a:r>
              <a:rPr lang="es-PE" sz="2400" dirty="0">
                <a:latin typeface="Calibri Light" panose="020F0302020204030204"/>
              </a:rPr>
              <a:t>La prerrogativa de que el explotador a través de su departamento de gestión de la aeronavegabilidad continua </a:t>
            </a:r>
            <a:r>
              <a:rPr lang="es-PE" sz="2400" b="1" dirty="0">
                <a:solidFill>
                  <a:srgbClr val="C00000"/>
                </a:solidFill>
                <a:latin typeface="Calibri Light" panose="020F0302020204030204"/>
              </a:rPr>
              <a:t>pueda supervisar </a:t>
            </a:r>
            <a:r>
              <a:rPr lang="es-PE" sz="2400" dirty="0">
                <a:latin typeface="Calibri Light" panose="020F0302020204030204"/>
              </a:rPr>
              <a:t>los servicios de mantenimiento que se le presten.</a:t>
            </a:r>
          </a:p>
        </p:txBody>
      </p:sp>
      <p:sp>
        <p:nvSpPr>
          <p:cNvPr id="54" name="Rectangle 53"/>
          <p:cNvSpPr/>
          <p:nvPr/>
        </p:nvSpPr>
        <p:spPr>
          <a:xfrm>
            <a:off x="3683430" y="4865197"/>
            <a:ext cx="7765303" cy="1938992"/>
          </a:xfrm>
          <a:prstGeom prst="rect">
            <a:avLst/>
          </a:prstGeom>
        </p:spPr>
        <p:txBody>
          <a:bodyPr wrap="square">
            <a:spAutoFit/>
          </a:bodyPr>
          <a:lstStyle/>
          <a:p>
            <a:pPr lvl="0" algn="just">
              <a:spcBef>
                <a:spcPts val="600"/>
              </a:spcBef>
              <a:spcAft>
                <a:spcPts val="600"/>
              </a:spcAft>
            </a:pPr>
            <a:r>
              <a:rPr lang="es-PE" sz="2400" dirty="0">
                <a:latin typeface="Calibri Light" panose="020F0302020204030204"/>
              </a:rPr>
              <a:t>La necesidad de que el explotador a través de su departamento de gestión de la aeronavegabilidad continua </a:t>
            </a:r>
            <a:r>
              <a:rPr lang="es-PE" sz="2400" b="1" dirty="0">
                <a:solidFill>
                  <a:srgbClr val="C00000"/>
                </a:solidFill>
                <a:latin typeface="Calibri Light" panose="020F0302020204030204"/>
              </a:rPr>
              <a:t>instruya a los certificadores de conformidad de mantenimiento</a:t>
            </a:r>
            <a:r>
              <a:rPr lang="es-PE" sz="2400" dirty="0">
                <a:latin typeface="Calibri Light" panose="020F0302020204030204"/>
              </a:rPr>
              <a:t> de la OMA de acuerdo a los procedimientos establecidos en su MCM.</a:t>
            </a:r>
          </a:p>
        </p:txBody>
      </p:sp>
      <p:sp>
        <p:nvSpPr>
          <p:cNvPr id="70" name="TextBox 69"/>
          <p:cNvSpPr txBox="1"/>
          <p:nvPr/>
        </p:nvSpPr>
        <p:spPr>
          <a:xfrm>
            <a:off x="309546" y="2063701"/>
            <a:ext cx="857035" cy="523220"/>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s-PE" sz="2800" b="0" i="0" u="none" strike="noStrike" kern="1200" cap="none" spc="0" normalizeH="0" baseline="0" noProof="0" dirty="0" smtClean="0">
                <a:ln>
                  <a:noFill/>
                </a:ln>
                <a:solidFill>
                  <a:srgbClr val="4472C4"/>
                </a:solidFill>
                <a:effectLst/>
                <a:uLnTx/>
                <a:uFillTx/>
                <a:latin typeface="Bebas" pitchFamily="2" charset="0"/>
                <a:ea typeface="+mn-ea"/>
                <a:cs typeface="+mn-cs"/>
              </a:rPr>
              <a:t>01</a:t>
            </a:r>
            <a:endParaRPr kumimoji="0" lang="es-PE" sz="2800" b="0" i="0" u="none" strike="noStrike" kern="1200" cap="none" spc="0" normalizeH="0" baseline="0" noProof="0" dirty="0">
              <a:ln>
                <a:noFill/>
              </a:ln>
              <a:solidFill>
                <a:srgbClr val="4472C4"/>
              </a:solidFill>
              <a:effectLst/>
              <a:uLnTx/>
              <a:uFillTx/>
              <a:latin typeface="Bebas" pitchFamily="2" charset="0"/>
              <a:ea typeface="+mn-ea"/>
              <a:cs typeface="+mn-cs"/>
            </a:endParaRPr>
          </a:p>
        </p:txBody>
      </p:sp>
      <p:sp>
        <p:nvSpPr>
          <p:cNvPr id="71" name="TextBox 70"/>
          <p:cNvSpPr txBox="1"/>
          <p:nvPr/>
        </p:nvSpPr>
        <p:spPr>
          <a:xfrm>
            <a:off x="1088081" y="3426968"/>
            <a:ext cx="857035" cy="523220"/>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s-PE" sz="2800" b="0" i="0" u="none" strike="noStrike" kern="1200" cap="none" spc="0" normalizeH="0" baseline="0" noProof="0" dirty="0" smtClean="0">
                <a:ln>
                  <a:noFill/>
                </a:ln>
                <a:solidFill>
                  <a:srgbClr val="ED7D31"/>
                </a:solidFill>
                <a:effectLst/>
                <a:uLnTx/>
                <a:uFillTx/>
                <a:latin typeface="Bebas" pitchFamily="2" charset="0"/>
                <a:ea typeface="+mn-ea"/>
                <a:cs typeface="+mn-cs"/>
              </a:rPr>
              <a:t>02</a:t>
            </a:r>
            <a:endParaRPr kumimoji="0" lang="es-PE" sz="2800" b="0" i="0" u="none" strike="noStrike" kern="1200" cap="none" spc="0" normalizeH="0" baseline="0" noProof="0" dirty="0">
              <a:ln>
                <a:noFill/>
              </a:ln>
              <a:solidFill>
                <a:srgbClr val="ED7D31"/>
              </a:solidFill>
              <a:effectLst/>
              <a:uLnTx/>
              <a:uFillTx/>
              <a:latin typeface="Bebas" pitchFamily="2" charset="0"/>
              <a:ea typeface="+mn-ea"/>
              <a:cs typeface="+mn-cs"/>
            </a:endParaRPr>
          </a:p>
        </p:txBody>
      </p:sp>
      <p:sp>
        <p:nvSpPr>
          <p:cNvPr id="73" name="TextBox 72"/>
          <p:cNvSpPr txBox="1"/>
          <p:nvPr/>
        </p:nvSpPr>
        <p:spPr>
          <a:xfrm>
            <a:off x="1965087" y="5109869"/>
            <a:ext cx="857035" cy="523220"/>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s-PE" sz="2800" b="0" i="0" u="none" strike="noStrike" kern="1200" cap="none" spc="0" normalizeH="0" baseline="0" noProof="0" dirty="0" smtClean="0">
                <a:ln>
                  <a:noFill/>
                </a:ln>
                <a:solidFill>
                  <a:srgbClr val="FFC000"/>
                </a:solidFill>
                <a:effectLst/>
                <a:uLnTx/>
                <a:uFillTx/>
                <a:latin typeface="Bebas" pitchFamily="2" charset="0"/>
                <a:ea typeface="+mn-ea"/>
                <a:cs typeface="+mn-cs"/>
              </a:rPr>
              <a:t>03</a:t>
            </a:r>
            <a:endParaRPr kumimoji="0" lang="es-PE" sz="2800" b="0" i="0" u="none" strike="noStrike" kern="1200" cap="none" spc="0" normalizeH="0" baseline="0" noProof="0" dirty="0">
              <a:ln>
                <a:noFill/>
              </a:ln>
              <a:solidFill>
                <a:srgbClr val="FFC000"/>
              </a:solidFill>
              <a:effectLst/>
              <a:uLnTx/>
              <a:uFillTx/>
              <a:latin typeface="Bebas" pitchFamily="2" charset="0"/>
              <a:ea typeface="+mn-ea"/>
              <a:cs typeface="+mn-cs"/>
            </a:endParaRPr>
          </a:p>
        </p:txBody>
      </p:sp>
      <p:sp>
        <p:nvSpPr>
          <p:cNvPr id="38" name="Text Placeholder 7"/>
          <p:cNvSpPr txBox="1">
            <a:spLocks/>
          </p:cNvSpPr>
          <p:nvPr/>
        </p:nvSpPr>
        <p:spPr>
          <a:xfrm>
            <a:off x="838200" y="1173413"/>
            <a:ext cx="10910104" cy="978332"/>
          </a:xfrm>
          <a:prstGeom prst="rect">
            <a:avLst/>
          </a:prstGeom>
        </p:spPr>
        <p:txBody>
          <a:bodyPr>
            <a:no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just">
              <a:lnSpc>
                <a:spcPct val="100000"/>
              </a:lnSpc>
            </a:pPr>
            <a:r>
              <a:rPr lang="es-PE" sz="2400" dirty="0">
                <a:solidFill>
                  <a:prstClr val="black"/>
                </a:solidFill>
                <a:latin typeface="Calibri Light" panose="020F0302020204030204"/>
              </a:rPr>
              <a:t>Es imprescindible que el contrato se deje establecido la necesidad de que:</a:t>
            </a:r>
          </a:p>
        </p:txBody>
      </p:sp>
      <p:grpSp>
        <p:nvGrpSpPr>
          <p:cNvPr id="36" name="Group 35"/>
          <p:cNvGrpSpPr/>
          <p:nvPr/>
        </p:nvGrpSpPr>
        <p:grpSpPr>
          <a:xfrm>
            <a:off x="1415374" y="2074695"/>
            <a:ext cx="363848" cy="519432"/>
            <a:chOff x="4286250" y="1644651"/>
            <a:chExt cx="307976" cy="403225"/>
          </a:xfrm>
          <a:solidFill>
            <a:schemeClr val="bg2">
              <a:lumMod val="75000"/>
            </a:schemeClr>
          </a:solidFill>
        </p:grpSpPr>
        <p:sp>
          <p:nvSpPr>
            <p:cNvPr id="37" name="Freeform 319"/>
            <p:cNvSpPr>
              <a:spLocks/>
            </p:cNvSpPr>
            <p:nvPr/>
          </p:nvSpPr>
          <p:spPr bwMode="auto">
            <a:xfrm>
              <a:off x="4473575" y="1670051"/>
              <a:ext cx="76200" cy="244475"/>
            </a:xfrm>
            <a:custGeom>
              <a:avLst/>
              <a:gdLst/>
              <a:ahLst/>
              <a:cxnLst>
                <a:cxn ang="0">
                  <a:pos x="0" y="0"/>
                </a:cxn>
                <a:cxn ang="0">
                  <a:pos x="43" y="0"/>
                </a:cxn>
                <a:cxn ang="0">
                  <a:pos x="44" y="0"/>
                </a:cxn>
                <a:cxn ang="0">
                  <a:pos x="45" y="0"/>
                </a:cxn>
                <a:cxn ang="0">
                  <a:pos x="47" y="1"/>
                </a:cxn>
                <a:cxn ang="0">
                  <a:pos x="47" y="2"/>
                </a:cxn>
                <a:cxn ang="0">
                  <a:pos x="48" y="3"/>
                </a:cxn>
                <a:cxn ang="0">
                  <a:pos x="48" y="5"/>
                </a:cxn>
                <a:cxn ang="0">
                  <a:pos x="48" y="154"/>
                </a:cxn>
                <a:cxn ang="0">
                  <a:pos x="44" y="153"/>
                </a:cxn>
                <a:cxn ang="0">
                  <a:pos x="40" y="153"/>
                </a:cxn>
                <a:cxn ang="0">
                  <a:pos x="36" y="152"/>
                </a:cxn>
                <a:cxn ang="0">
                  <a:pos x="31" y="153"/>
                </a:cxn>
                <a:cxn ang="0">
                  <a:pos x="27" y="153"/>
                </a:cxn>
                <a:cxn ang="0">
                  <a:pos x="27" y="12"/>
                </a:cxn>
                <a:cxn ang="0">
                  <a:pos x="0" y="12"/>
                </a:cxn>
                <a:cxn ang="0">
                  <a:pos x="0" y="0"/>
                </a:cxn>
              </a:cxnLst>
              <a:rect l="0" t="0" r="r" b="b"/>
              <a:pathLst>
                <a:path w="48" h="154">
                  <a:moveTo>
                    <a:pt x="0" y="0"/>
                  </a:moveTo>
                  <a:lnTo>
                    <a:pt x="43" y="0"/>
                  </a:lnTo>
                  <a:lnTo>
                    <a:pt x="44" y="0"/>
                  </a:lnTo>
                  <a:lnTo>
                    <a:pt x="45" y="0"/>
                  </a:lnTo>
                  <a:lnTo>
                    <a:pt x="47" y="1"/>
                  </a:lnTo>
                  <a:lnTo>
                    <a:pt x="47" y="2"/>
                  </a:lnTo>
                  <a:lnTo>
                    <a:pt x="48" y="3"/>
                  </a:lnTo>
                  <a:lnTo>
                    <a:pt x="48" y="5"/>
                  </a:lnTo>
                  <a:lnTo>
                    <a:pt x="48" y="154"/>
                  </a:lnTo>
                  <a:lnTo>
                    <a:pt x="44" y="153"/>
                  </a:lnTo>
                  <a:lnTo>
                    <a:pt x="40" y="153"/>
                  </a:lnTo>
                  <a:lnTo>
                    <a:pt x="36" y="152"/>
                  </a:lnTo>
                  <a:lnTo>
                    <a:pt x="31" y="153"/>
                  </a:lnTo>
                  <a:lnTo>
                    <a:pt x="27" y="153"/>
                  </a:lnTo>
                  <a:lnTo>
                    <a:pt x="27" y="12"/>
                  </a:lnTo>
                  <a:lnTo>
                    <a:pt x="0" y="1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39" name="Freeform 320"/>
            <p:cNvSpPr>
              <a:spLocks/>
            </p:cNvSpPr>
            <p:nvPr/>
          </p:nvSpPr>
          <p:spPr bwMode="auto">
            <a:xfrm>
              <a:off x="4286250" y="1670051"/>
              <a:ext cx="188913" cy="363538"/>
            </a:xfrm>
            <a:custGeom>
              <a:avLst/>
              <a:gdLst/>
              <a:ahLst/>
              <a:cxnLst>
                <a:cxn ang="0">
                  <a:pos x="5" y="0"/>
                </a:cxn>
                <a:cxn ang="0">
                  <a:pos x="48" y="0"/>
                </a:cxn>
                <a:cxn ang="0">
                  <a:pos x="48" y="12"/>
                </a:cxn>
                <a:cxn ang="0">
                  <a:pos x="21" y="12"/>
                </a:cxn>
                <a:cxn ang="0">
                  <a:pos x="21" y="213"/>
                </a:cxn>
                <a:cxn ang="0">
                  <a:pos x="110" y="213"/>
                </a:cxn>
                <a:cxn ang="0">
                  <a:pos x="111" y="216"/>
                </a:cxn>
                <a:cxn ang="0">
                  <a:pos x="112" y="220"/>
                </a:cxn>
                <a:cxn ang="0">
                  <a:pos x="114" y="223"/>
                </a:cxn>
                <a:cxn ang="0">
                  <a:pos x="116" y="226"/>
                </a:cxn>
                <a:cxn ang="0">
                  <a:pos x="119" y="229"/>
                </a:cxn>
                <a:cxn ang="0">
                  <a:pos x="5" y="229"/>
                </a:cxn>
                <a:cxn ang="0">
                  <a:pos x="4" y="229"/>
                </a:cxn>
                <a:cxn ang="0">
                  <a:pos x="3" y="228"/>
                </a:cxn>
                <a:cxn ang="0">
                  <a:pos x="1" y="227"/>
                </a:cxn>
                <a:cxn ang="0">
                  <a:pos x="1" y="226"/>
                </a:cxn>
                <a:cxn ang="0">
                  <a:pos x="0" y="225"/>
                </a:cxn>
                <a:cxn ang="0">
                  <a:pos x="0" y="224"/>
                </a:cxn>
                <a:cxn ang="0">
                  <a:pos x="0" y="5"/>
                </a:cxn>
                <a:cxn ang="0">
                  <a:pos x="0" y="3"/>
                </a:cxn>
                <a:cxn ang="0">
                  <a:pos x="1" y="2"/>
                </a:cxn>
                <a:cxn ang="0">
                  <a:pos x="1" y="1"/>
                </a:cxn>
                <a:cxn ang="0">
                  <a:pos x="3" y="0"/>
                </a:cxn>
                <a:cxn ang="0">
                  <a:pos x="4" y="0"/>
                </a:cxn>
                <a:cxn ang="0">
                  <a:pos x="5" y="0"/>
                </a:cxn>
              </a:cxnLst>
              <a:rect l="0" t="0" r="r" b="b"/>
              <a:pathLst>
                <a:path w="119" h="229">
                  <a:moveTo>
                    <a:pt x="5" y="0"/>
                  </a:moveTo>
                  <a:lnTo>
                    <a:pt x="48" y="0"/>
                  </a:lnTo>
                  <a:lnTo>
                    <a:pt x="48" y="12"/>
                  </a:lnTo>
                  <a:lnTo>
                    <a:pt x="21" y="12"/>
                  </a:lnTo>
                  <a:lnTo>
                    <a:pt x="21" y="213"/>
                  </a:lnTo>
                  <a:lnTo>
                    <a:pt x="110" y="213"/>
                  </a:lnTo>
                  <a:lnTo>
                    <a:pt x="111" y="216"/>
                  </a:lnTo>
                  <a:lnTo>
                    <a:pt x="112" y="220"/>
                  </a:lnTo>
                  <a:lnTo>
                    <a:pt x="114" y="223"/>
                  </a:lnTo>
                  <a:lnTo>
                    <a:pt x="116" y="226"/>
                  </a:lnTo>
                  <a:lnTo>
                    <a:pt x="119" y="229"/>
                  </a:lnTo>
                  <a:lnTo>
                    <a:pt x="5" y="229"/>
                  </a:lnTo>
                  <a:lnTo>
                    <a:pt x="4" y="229"/>
                  </a:lnTo>
                  <a:lnTo>
                    <a:pt x="3" y="228"/>
                  </a:lnTo>
                  <a:lnTo>
                    <a:pt x="1" y="227"/>
                  </a:lnTo>
                  <a:lnTo>
                    <a:pt x="1" y="226"/>
                  </a:lnTo>
                  <a:lnTo>
                    <a:pt x="0" y="225"/>
                  </a:lnTo>
                  <a:lnTo>
                    <a:pt x="0" y="224"/>
                  </a:lnTo>
                  <a:lnTo>
                    <a:pt x="0" y="5"/>
                  </a:lnTo>
                  <a:lnTo>
                    <a:pt x="0" y="3"/>
                  </a:lnTo>
                  <a:lnTo>
                    <a:pt x="1" y="2"/>
                  </a:lnTo>
                  <a:lnTo>
                    <a:pt x="1" y="1"/>
                  </a:lnTo>
                  <a:lnTo>
                    <a:pt x="3" y="0"/>
                  </a:lnTo>
                  <a:lnTo>
                    <a:pt x="4"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40" name="Freeform 321"/>
            <p:cNvSpPr>
              <a:spLocks/>
            </p:cNvSpPr>
            <p:nvPr/>
          </p:nvSpPr>
          <p:spPr bwMode="auto">
            <a:xfrm>
              <a:off x="4373563" y="1644651"/>
              <a:ext cx="88900" cy="50800"/>
            </a:xfrm>
            <a:custGeom>
              <a:avLst/>
              <a:gdLst/>
              <a:ahLst/>
              <a:cxnLst>
                <a:cxn ang="0">
                  <a:pos x="20" y="0"/>
                </a:cxn>
                <a:cxn ang="0">
                  <a:pos x="36" y="0"/>
                </a:cxn>
                <a:cxn ang="0">
                  <a:pos x="39" y="0"/>
                </a:cxn>
                <a:cxn ang="0">
                  <a:pos x="40" y="0"/>
                </a:cxn>
                <a:cxn ang="0">
                  <a:pos x="42" y="1"/>
                </a:cxn>
                <a:cxn ang="0">
                  <a:pos x="44" y="3"/>
                </a:cxn>
                <a:cxn ang="0">
                  <a:pos x="45" y="4"/>
                </a:cxn>
                <a:cxn ang="0">
                  <a:pos x="46" y="6"/>
                </a:cxn>
                <a:cxn ang="0">
                  <a:pos x="54" y="6"/>
                </a:cxn>
                <a:cxn ang="0">
                  <a:pos x="55" y="6"/>
                </a:cxn>
                <a:cxn ang="0">
                  <a:pos x="55" y="7"/>
                </a:cxn>
                <a:cxn ang="0">
                  <a:pos x="56" y="8"/>
                </a:cxn>
                <a:cxn ang="0">
                  <a:pos x="56" y="9"/>
                </a:cxn>
                <a:cxn ang="0">
                  <a:pos x="56" y="30"/>
                </a:cxn>
                <a:cxn ang="0">
                  <a:pos x="56" y="31"/>
                </a:cxn>
                <a:cxn ang="0">
                  <a:pos x="55" y="32"/>
                </a:cxn>
                <a:cxn ang="0">
                  <a:pos x="55" y="32"/>
                </a:cxn>
                <a:cxn ang="0">
                  <a:pos x="54" y="32"/>
                </a:cxn>
                <a:cxn ang="0">
                  <a:pos x="2" y="32"/>
                </a:cxn>
                <a:cxn ang="0">
                  <a:pos x="1" y="32"/>
                </a:cxn>
                <a:cxn ang="0">
                  <a:pos x="1" y="32"/>
                </a:cxn>
                <a:cxn ang="0">
                  <a:pos x="0" y="31"/>
                </a:cxn>
                <a:cxn ang="0">
                  <a:pos x="0" y="30"/>
                </a:cxn>
                <a:cxn ang="0">
                  <a:pos x="0" y="9"/>
                </a:cxn>
                <a:cxn ang="0">
                  <a:pos x="0" y="8"/>
                </a:cxn>
                <a:cxn ang="0">
                  <a:pos x="1" y="7"/>
                </a:cxn>
                <a:cxn ang="0">
                  <a:pos x="1" y="6"/>
                </a:cxn>
                <a:cxn ang="0">
                  <a:pos x="2" y="6"/>
                </a:cxn>
                <a:cxn ang="0">
                  <a:pos x="10" y="6"/>
                </a:cxn>
                <a:cxn ang="0">
                  <a:pos x="11" y="4"/>
                </a:cxn>
                <a:cxn ang="0">
                  <a:pos x="12" y="3"/>
                </a:cxn>
                <a:cxn ang="0">
                  <a:pos x="14" y="1"/>
                </a:cxn>
                <a:cxn ang="0">
                  <a:pos x="16" y="0"/>
                </a:cxn>
                <a:cxn ang="0">
                  <a:pos x="18" y="0"/>
                </a:cxn>
                <a:cxn ang="0">
                  <a:pos x="20" y="0"/>
                </a:cxn>
              </a:cxnLst>
              <a:rect l="0" t="0" r="r" b="b"/>
              <a:pathLst>
                <a:path w="56" h="32">
                  <a:moveTo>
                    <a:pt x="20" y="0"/>
                  </a:moveTo>
                  <a:lnTo>
                    <a:pt x="36" y="0"/>
                  </a:lnTo>
                  <a:lnTo>
                    <a:pt x="39" y="0"/>
                  </a:lnTo>
                  <a:lnTo>
                    <a:pt x="40" y="0"/>
                  </a:lnTo>
                  <a:lnTo>
                    <a:pt x="42" y="1"/>
                  </a:lnTo>
                  <a:lnTo>
                    <a:pt x="44" y="3"/>
                  </a:lnTo>
                  <a:lnTo>
                    <a:pt x="45" y="4"/>
                  </a:lnTo>
                  <a:lnTo>
                    <a:pt x="46" y="6"/>
                  </a:lnTo>
                  <a:lnTo>
                    <a:pt x="54" y="6"/>
                  </a:lnTo>
                  <a:lnTo>
                    <a:pt x="55" y="6"/>
                  </a:lnTo>
                  <a:lnTo>
                    <a:pt x="55" y="7"/>
                  </a:lnTo>
                  <a:lnTo>
                    <a:pt x="56" y="8"/>
                  </a:lnTo>
                  <a:lnTo>
                    <a:pt x="56" y="9"/>
                  </a:lnTo>
                  <a:lnTo>
                    <a:pt x="56" y="30"/>
                  </a:lnTo>
                  <a:lnTo>
                    <a:pt x="56" y="31"/>
                  </a:lnTo>
                  <a:lnTo>
                    <a:pt x="55" y="32"/>
                  </a:lnTo>
                  <a:lnTo>
                    <a:pt x="55" y="32"/>
                  </a:lnTo>
                  <a:lnTo>
                    <a:pt x="54" y="32"/>
                  </a:lnTo>
                  <a:lnTo>
                    <a:pt x="2" y="32"/>
                  </a:lnTo>
                  <a:lnTo>
                    <a:pt x="1" y="32"/>
                  </a:lnTo>
                  <a:lnTo>
                    <a:pt x="1" y="32"/>
                  </a:lnTo>
                  <a:lnTo>
                    <a:pt x="0" y="31"/>
                  </a:lnTo>
                  <a:lnTo>
                    <a:pt x="0" y="30"/>
                  </a:lnTo>
                  <a:lnTo>
                    <a:pt x="0" y="9"/>
                  </a:lnTo>
                  <a:lnTo>
                    <a:pt x="0" y="8"/>
                  </a:lnTo>
                  <a:lnTo>
                    <a:pt x="1" y="7"/>
                  </a:lnTo>
                  <a:lnTo>
                    <a:pt x="1" y="6"/>
                  </a:lnTo>
                  <a:lnTo>
                    <a:pt x="2" y="6"/>
                  </a:lnTo>
                  <a:lnTo>
                    <a:pt x="10" y="6"/>
                  </a:lnTo>
                  <a:lnTo>
                    <a:pt x="11" y="4"/>
                  </a:lnTo>
                  <a:lnTo>
                    <a:pt x="12" y="3"/>
                  </a:lnTo>
                  <a:lnTo>
                    <a:pt x="14" y="1"/>
                  </a:lnTo>
                  <a:lnTo>
                    <a:pt x="16" y="0"/>
                  </a:lnTo>
                  <a:lnTo>
                    <a:pt x="18" y="0"/>
                  </a:lnTo>
                  <a:lnTo>
                    <a:pt x="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41" name="Freeform 322"/>
            <p:cNvSpPr>
              <a:spLocks/>
            </p:cNvSpPr>
            <p:nvPr/>
          </p:nvSpPr>
          <p:spPr bwMode="auto">
            <a:xfrm>
              <a:off x="4344988" y="1728788"/>
              <a:ext cx="23813" cy="23813"/>
            </a:xfrm>
            <a:custGeom>
              <a:avLst/>
              <a:gdLst/>
              <a:ahLst/>
              <a:cxnLst>
                <a:cxn ang="0">
                  <a:pos x="2" y="0"/>
                </a:cxn>
                <a:cxn ang="0">
                  <a:pos x="13" y="0"/>
                </a:cxn>
                <a:cxn ang="0">
                  <a:pos x="14" y="0"/>
                </a:cxn>
                <a:cxn ang="0">
                  <a:pos x="15" y="0"/>
                </a:cxn>
                <a:cxn ang="0">
                  <a:pos x="15" y="1"/>
                </a:cxn>
                <a:cxn ang="0">
                  <a:pos x="15" y="2"/>
                </a:cxn>
                <a:cxn ang="0">
                  <a:pos x="15" y="13"/>
                </a:cxn>
                <a:cxn ang="0">
                  <a:pos x="15" y="14"/>
                </a:cxn>
                <a:cxn ang="0">
                  <a:pos x="15" y="14"/>
                </a:cxn>
                <a:cxn ang="0">
                  <a:pos x="14" y="15"/>
                </a:cxn>
                <a:cxn ang="0">
                  <a:pos x="13" y="15"/>
                </a:cxn>
                <a:cxn ang="0">
                  <a:pos x="2" y="15"/>
                </a:cxn>
                <a:cxn ang="0">
                  <a:pos x="1" y="15"/>
                </a:cxn>
                <a:cxn ang="0">
                  <a:pos x="1" y="14"/>
                </a:cxn>
                <a:cxn ang="0">
                  <a:pos x="0" y="14"/>
                </a:cxn>
                <a:cxn ang="0">
                  <a:pos x="0" y="13"/>
                </a:cxn>
                <a:cxn ang="0">
                  <a:pos x="0" y="2"/>
                </a:cxn>
                <a:cxn ang="0">
                  <a:pos x="0" y="1"/>
                </a:cxn>
                <a:cxn ang="0">
                  <a:pos x="1" y="0"/>
                </a:cxn>
                <a:cxn ang="0">
                  <a:pos x="1" y="0"/>
                </a:cxn>
                <a:cxn ang="0">
                  <a:pos x="2" y="0"/>
                </a:cxn>
              </a:cxnLst>
              <a:rect l="0" t="0" r="r" b="b"/>
              <a:pathLst>
                <a:path w="15" h="15">
                  <a:moveTo>
                    <a:pt x="2" y="0"/>
                  </a:moveTo>
                  <a:lnTo>
                    <a:pt x="13" y="0"/>
                  </a:lnTo>
                  <a:lnTo>
                    <a:pt x="14" y="0"/>
                  </a:lnTo>
                  <a:lnTo>
                    <a:pt x="15" y="0"/>
                  </a:lnTo>
                  <a:lnTo>
                    <a:pt x="15" y="1"/>
                  </a:lnTo>
                  <a:lnTo>
                    <a:pt x="15" y="2"/>
                  </a:lnTo>
                  <a:lnTo>
                    <a:pt x="15" y="13"/>
                  </a:lnTo>
                  <a:lnTo>
                    <a:pt x="15" y="14"/>
                  </a:lnTo>
                  <a:lnTo>
                    <a:pt x="15" y="14"/>
                  </a:lnTo>
                  <a:lnTo>
                    <a:pt x="14" y="15"/>
                  </a:lnTo>
                  <a:lnTo>
                    <a:pt x="13" y="15"/>
                  </a:lnTo>
                  <a:lnTo>
                    <a:pt x="2" y="15"/>
                  </a:lnTo>
                  <a:lnTo>
                    <a:pt x="1" y="15"/>
                  </a:lnTo>
                  <a:lnTo>
                    <a:pt x="1" y="14"/>
                  </a:lnTo>
                  <a:lnTo>
                    <a:pt x="0" y="14"/>
                  </a:lnTo>
                  <a:lnTo>
                    <a:pt x="0" y="13"/>
                  </a:lnTo>
                  <a:lnTo>
                    <a:pt x="0" y="2"/>
                  </a:lnTo>
                  <a:lnTo>
                    <a:pt x="0" y="1"/>
                  </a:lnTo>
                  <a:lnTo>
                    <a:pt x="1" y="0"/>
                  </a:lnTo>
                  <a:lnTo>
                    <a:pt x="1" y="0"/>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53" name="Freeform 323"/>
            <p:cNvSpPr>
              <a:spLocks/>
            </p:cNvSpPr>
            <p:nvPr/>
          </p:nvSpPr>
          <p:spPr bwMode="auto">
            <a:xfrm>
              <a:off x="4392613" y="1728788"/>
              <a:ext cx="98425" cy="23813"/>
            </a:xfrm>
            <a:custGeom>
              <a:avLst/>
              <a:gdLst/>
              <a:ahLst/>
              <a:cxnLst>
                <a:cxn ang="0">
                  <a:pos x="2" y="0"/>
                </a:cxn>
                <a:cxn ang="0">
                  <a:pos x="60" y="0"/>
                </a:cxn>
                <a:cxn ang="0">
                  <a:pos x="61" y="0"/>
                </a:cxn>
                <a:cxn ang="0">
                  <a:pos x="61" y="0"/>
                </a:cxn>
                <a:cxn ang="0">
                  <a:pos x="62" y="1"/>
                </a:cxn>
                <a:cxn ang="0">
                  <a:pos x="62" y="2"/>
                </a:cxn>
                <a:cxn ang="0">
                  <a:pos x="62" y="13"/>
                </a:cxn>
                <a:cxn ang="0">
                  <a:pos x="62" y="14"/>
                </a:cxn>
                <a:cxn ang="0">
                  <a:pos x="61" y="14"/>
                </a:cxn>
                <a:cxn ang="0">
                  <a:pos x="61" y="15"/>
                </a:cxn>
                <a:cxn ang="0">
                  <a:pos x="60" y="15"/>
                </a:cxn>
                <a:cxn ang="0">
                  <a:pos x="2" y="15"/>
                </a:cxn>
                <a:cxn ang="0">
                  <a:pos x="1" y="15"/>
                </a:cxn>
                <a:cxn ang="0">
                  <a:pos x="1" y="14"/>
                </a:cxn>
                <a:cxn ang="0">
                  <a:pos x="0" y="14"/>
                </a:cxn>
                <a:cxn ang="0">
                  <a:pos x="0" y="13"/>
                </a:cxn>
                <a:cxn ang="0">
                  <a:pos x="0" y="2"/>
                </a:cxn>
                <a:cxn ang="0">
                  <a:pos x="0" y="1"/>
                </a:cxn>
                <a:cxn ang="0">
                  <a:pos x="1" y="0"/>
                </a:cxn>
                <a:cxn ang="0">
                  <a:pos x="1" y="0"/>
                </a:cxn>
                <a:cxn ang="0">
                  <a:pos x="2" y="0"/>
                </a:cxn>
              </a:cxnLst>
              <a:rect l="0" t="0" r="r" b="b"/>
              <a:pathLst>
                <a:path w="62" h="15">
                  <a:moveTo>
                    <a:pt x="2" y="0"/>
                  </a:moveTo>
                  <a:lnTo>
                    <a:pt x="60" y="0"/>
                  </a:lnTo>
                  <a:lnTo>
                    <a:pt x="61" y="0"/>
                  </a:lnTo>
                  <a:lnTo>
                    <a:pt x="61" y="0"/>
                  </a:lnTo>
                  <a:lnTo>
                    <a:pt x="62" y="1"/>
                  </a:lnTo>
                  <a:lnTo>
                    <a:pt x="62" y="2"/>
                  </a:lnTo>
                  <a:lnTo>
                    <a:pt x="62" y="13"/>
                  </a:lnTo>
                  <a:lnTo>
                    <a:pt x="62" y="14"/>
                  </a:lnTo>
                  <a:lnTo>
                    <a:pt x="61" y="14"/>
                  </a:lnTo>
                  <a:lnTo>
                    <a:pt x="61" y="15"/>
                  </a:lnTo>
                  <a:lnTo>
                    <a:pt x="60" y="15"/>
                  </a:lnTo>
                  <a:lnTo>
                    <a:pt x="2" y="15"/>
                  </a:lnTo>
                  <a:lnTo>
                    <a:pt x="1" y="15"/>
                  </a:lnTo>
                  <a:lnTo>
                    <a:pt x="1" y="14"/>
                  </a:lnTo>
                  <a:lnTo>
                    <a:pt x="0" y="14"/>
                  </a:lnTo>
                  <a:lnTo>
                    <a:pt x="0" y="13"/>
                  </a:lnTo>
                  <a:lnTo>
                    <a:pt x="0" y="2"/>
                  </a:lnTo>
                  <a:lnTo>
                    <a:pt x="0" y="1"/>
                  </a:lnTo>
                  <a:lnTo>
                    <a:pt x="1" y="0"/>
                  </a:lnTo>
                  <a:lnTo>
                    <a:pt x="1" y="0"/>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55" name="Freeform 324"/>
            <p:cNvSpPr>
              <a:spLocks/>
            </p:cNvSpPr>
            <p:nvPr/>
          </p:nvSpPr>
          <p:spPr bwMode="auto">
            <a:xfrm>
              <a:off x="4344988" y="1785938"/>
              <a:ext cx="23813" cy="23813"/>
            </a:xfrm>
            <a:custGeom>
              <a:avLst/>
              <a:gdLst/>
              <a:ahLst/>
              <a:cxnLst>
                <a:cxn ang="0">
                  <a:pos x="2" y="0"/>
                </a:cxn>
                <a:cxn ang="0">
                  <a:pos x="13" y="0"/>
                </a:cxn>
                <a:cxn ang="0">
                  <a:pos x="14" y="0"/>
                </a:cxn>
                <a:cxn ang="0">
                  <a:pos x="15" y="1"/>
                </a:cxn>
                <a:cxn ang="0">
                  <a:pos x="15" y="1"/>
                </a:cxn>
                <a:cxn ang="0">
                  <a:pos x="15" y="2"/>
                </a:cxn>
                <a:cxn ang="0">
                  <a:pos x="15" y="13"/>
                </a:cxn>
                <a:cxn ang="0">
                  <a:pos x="15" y="14"/>
                </a:cxn>
                <a:cxn ang="0">
                  <a:pos x="15" y="15"/>
                </a:cxn>
                <a:cxn ang="0">
                  <a:pos x="14" y="15"/>
                </a:cxn>
                <a:cxn ang="0">
                  <a:pos x="13" y="15"/>
                </a:cxn>
                <a:cxn ang="0">
                  <a:pos x="2" y="15"/>
                </a:cxn>
                <a:cxn ang="0">
                  <a:pos x="1" y="15"/>
                </a:cxn>
                <a:cxn ang="0">
                  <a:pos x="1" y="15"/>
                </a:cxn>
                <a:cxn ang="0">
                  <a:pos x="0" y="14"/>
                </a:cxn>
                <a:cxn ang="0">
                  <a:pos x="0" y="13"/>
                </a:cxn>
                <a:cxn ang="0">
                  <a:pos x="0" y="2"/>
                </a:cxn>
                <a:cxn ang="0">
                  <a:pos x="0" y="1"/>
                </a:cxn>
                <a:cxn ang="0">
                  <a:pos x="1" y="1"/>
                </a:cxn>
                <a:cxn ang="0">
                  <a:pos x="1" y="0"/>
                </a:cxn>
                <a:cxn ang="0">
                  <a:pos x="2" y="0"/>
                </a:cxn>
              </a:cxnLst>
              <a:rect l="0" t="0" r="r" b="b"/>
              <a:pathLst>
                <a:path w="15" h="15">
                  <a:moveTo>
                    <a:pt x="2" y="0"/>
                  </a:moveTo>
                  <a:lnTo>
                    <a:pt x="13" y="0"/>
                  </a:lnTo>
                  <a:lnTo>
                    <a:pt x="14" y="0"/>
                  </a:lnTo>
                  <a:lnTo>
                    <a:pt x="15" y="1"/>
                  </a:lnTo>
                  <a:lnTo>
                    <a:pt x="15" y="1"/>
                  </a:lnTo>
                  <a:lnTo>
                    <a:pt x="15" y="2"/>
                  </a:lnTo>
                  <a:lnTo>
                    <a:pt x="15" y="13"/>
                  </a:lnTo>
                  <a:lnTo>
                    <a:pt x="15" y="14"/>
                  </a:lnTo>
                  <a:lnTo>
                    <a:pt x="15" y="15"/>
                  </a:lnTo>
                  <a:lnTo>
                    <a:pt x="14" y="15"/>
                  </a:lnTo>
                  <a:lnTo>
                    <a:pt x="13" y="15"/>
                  </a:lnTo>
                  <a:lnTo>
                    <a:pt x="2" y="15"/>
                  </a:lnTo>
                  <a:lnTo>
                    <a:pt x="1" y="15"/>
                  </a:lnTo>
                  <a:lnTo>
                    <a:pt x="1" y="15"/>
                  </a:lnTo>
                  <a:lnTo>
                    <a:pt x="0" y="14"/>
                  </a:lnTo>
                  <a:lnTo>
                    <a:pt x="0" y="13"/>
                  </a:lnTo>
                  <a:lnTo>
                    <a:pt x="0" y="2"/>
                  </a:lnTo>
                  <a:lnTo>
                    <a:pt x="0" y="1"/>
                  </a:lnTo>
                  <a:lnTo>
                    <a:pt x="1" y="1"/>
                  </a:lnTo>
                  <a:lnTo>
                    <a:pt x="1" y="0"/>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56" name="Freeform 325"/>
            <p:cNvSpPr>
              <a:spLocks/>
            </p:cNvSpPr>
            <p:nvPr/>
          </p:nvSpPr>
          <p:spPr bwMode="auto">
            <a:xfrm>
              <a:off x="4392613" y="1785938"/>
              <a:ext cx="98425" cy="23813"/>
            </a:xfrm>
            <a:custGeom>
              <a:avLst/>
              <a:gdLst/>
              <a:ahLst/>
              <a:cxnLst>
                <a:cxn ang="0">
                  <a:pos x="2" y="0"/>
                </a:cxn>
                <a:cxn ang="0">
                  <a:pos x="60" y="0"/>
                </a:cxn>
                <a:cxn ang="0">
                  <a:pos x="61" y="0"/>
                </a:cxn>
                <a:cxn ang="0">
                  <a:pos x="61" y="1"/>
                </a:cxn>
                <a:cxn ang="0">
                  <a:pos x="62" y="1"/>
                </a:cxn>
                <a:cxn ang="0">
                  <a:pos x="62" y="2"/>
                </a:cxn>
                <a:cxn ang="0">
                  <a:pos x="62" y="13"/>
                </a:cxn>
                <a:cxn ang="0">
                  <a:pos x="62" y="14"/>
                </a:cxn>
                <a:cxn ang="0">
                  <a:pos x="61" y="15"/>
                </a:cxn>
                <a:cxn ang="0">
                  <a:pos x="61" y="15"/>
                </a:cxn>
                <a:cxn ang="0">
                  <a:pos x="60" y="15"/>
                </a:cxn>
                <a:cxn ang="0">
                  <a:pos x="2" y="15"/>
                </a:cxn>
                <a:cxn ang="0">
                  <a:pos x="1" y="15"/>
                </a:cxn>
                <a:cxn ang="0">
                  <a:pos x="1" y="15"/>
                </a:cxn>
                <a:cxn ang="0">
                  <a:pos x="0" y="14"/>
                </a:cxn>
                <a:cxn ang="0">
                  <a:pos x="0" y="13"/>
                </a:cxn>
                <a:cxn ang="0">
                  <a:pos x="0" y="2"/>
                </a:cxn>
                <a:cxn ang="0">
                  <a:pos x="0" y="1"/>
                </a:cxn>
                <a:cxn ang="0">
                  <a:pos x="1" y="1"/>
                </a:cxn>
                <a:cxn ang="0">
                  <a:pos x="1" y="0"/>
                </a:cxn>
                <a:cxn ang="0">
                  <a:pos x="2" y="0"/>
                </a:cxn>
              </a:cxnLst>
              <a:rect l="0" t="0" r="r" b="b"/>
              <a:pathLst>
                <a:path w="62" h="15">
                  <a:moveTo>
                    <a:pt x="2" y="0"/>
                  </a:moveTo>
                  <a:lnTo>
                    <a:pt x="60" y="0"/>
                  </a:lnTo>
                  <a:lnTo>
                    <a:pt x="61" y="0"/>
                  </a:lnTo>
                  <a:lnTo>
                    <a:pt x="61" y="1"/>
                  </a:lnTo>
                  <a:lnTo>
                    <a:pt x="62" y="1"/>
                  </a:lnTo>
                  <a:lnTo>
                    <a:pt x="62" y="2"/>
                  </a:lnTo>
                  <a:lnTo>
                    <a:pt x="62" y="13"/>
                  </a:lnTo>
                  <a:lnTo>
                    <a:pt x="62" y="14"/>
                  </a:lnTo>
                  <a:lnTo>
                    <a:pt x="61" y="15"/>
                  </a:lnTo>
                  <a:lnTo>
                    <a:pt x="61" y="15"/>
                  </a:lnTo>
                  <a:lnTo>
                    <a:pt x="60" y="15"/>
                  </a:lnTo>
                  <a:lnTo>
                    <a:pt x="2" y="15"/>
                  </a:lnTo>
                  <a:lnTo>
                    <a:pt x="1" y="15"/>
                  </a:lnTo>
                  <a:lnTo>
                    <a:pt x="1" y="15"/>
                  </a:lnTo>
                  <a:lnTo>
                    <a:pt x="0" y="14"/>
                  </a:lnTo>
                  <a:lnTo>
                    <a:pt x="0" y="13"/>
                  </a:lnTo>
                  <a:lnTo>
                    <a:pt x="0" y="2"/>
                  </a:lnTo>
                  <a:lnTo>
                    <a:pt x="0" y="1"/>
                  </a:lnTo>
                  <a:lnTo>
                    <a:pt x="1" y="1"/>
                  </a:lnTo>
                  <a:lnTo>
                    <a:pt x="1" y="0"/>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57" name="Freeform 326"/>
            <p:cNvSpPr>
              <a:spLocks/>
            </p:cNvSpPr>
            <p:nvPr/>
          </p:nvSpPr>
          <p:spPr bwMode="auto">
            <a:xfrm>
              <a:off x="4344988" y="1843088"/>
              <a:ext cx="23813" cy="23813"/>
            </a:xfrm>
            <a:custGeom>
              <a:avLst/>
              <a:gdLst/>
              <a:ahLst/>
              <a:cxnLst>
                <a:cxn ang="0">
                  <a:pos x="2" y="0"/>
                </a:cxn>
                <a:cxn ang="0">
                  <a:pos x="13" y="0"/>
                </a:cxn>
                <a:cxn ang="0">
                  <a:pos x="14" y="0"/>
                </a:cxn>
                <a:cxn ang="0">
                  <a:pos x="15" y="1"/>
                </a:cxn>
                <a:cxn ang="0">
                  <a:pos x="15" y="1"/>
                </a:cxn>
                <a:cxn ang="0">
                  <a:pos x="15" y="2"/>
                </a:cxn>
                <a:cxn ang="0">
                  <a:pos x="15" y="14"/>
                </a:cxn>
                <a:cxn ang="0">
                  <a:pos x="15" y="14"/>
                </a:cxn>
                <a:cxn ang="0">
                  <a:pos x="15" y="15"/>
                </a:cxn>
                <a:cxn ang="0">
                  <a:pos x="14" y="15"/>
                </a:cxn>
                <a:cxn ang="0">
                  <a:pos x="13" y="15"/>
                </a:cxn>
                <a:cxn ang="0">
                  <a:pos x="2" y="15"/>
                </a:cxn>
                <a:cxn ang="0">
                  <a:pos x="1" y="15"/>
                </a:cxn>
                <a:cxn ang="0">
                  <a:pos x="1" y="15"/>
                </a:cxn>
                <a:cxn ang="0">
                  <a:pos x="0" y="14"/>
                </a:cxn>
                <a:cxn ang="0">
                  <a:pos x="0" y="14"/>
                </a:cxn>
                <a:cxn ang="0">
                  <a:pos x="0" y="2"/>
                </a:cxn>
                <a:cxn ang="0">
                  <a:pos x="0" y="1"/>
                </a:cxn>
                <a:cxn ang="0">
                  <a:pos x="1" y="1"/>
                </a:cxn>
                <a:cxn ang="0">
                  <a:pos x="1" y="0"/>
                </a:cxn>
                <a:cxn ang="0">
                  <a:pos x="2" y="0"/>
                </a:cxn>
              </a:cxnLst>
              <a:rect l="0" t="0" r="r" b="b"/>
              <a:pathLst>
                <a:path w="15" h="15">
                  <a:moveTo>
                    <a:pt x="2" y="0"/>
                  </a:moveTo>
                  <a:lnTo>
                    <a:pt x="13" y="0"/>
                  </a:lnTo>
                  <a:lnTo>
                    <a:pt x="14" y="0"/>
                  </a:lnTo>
                  <a:lnTo>
                    <a:pt x="15" y="1"/>
                  </a:lnTo>
                  <a:lnTo>
                    <a:pt x="15" y="1"/>
                  </a:lnTo>
                  <a:lnTo>
                    <a:pt x="15" y="2"/>
                  </a:lnTo>
                  <a:lnTo>
                    <a:pt x="15" y="14"/>
                  </a:lnTo>
                  <a:lnTo>
                    <a:pt x="15" y="14"/>
                  </a:lnTo>
                  <a:lnTo>
                    <a:pt x="15" y="15"/>
                  </a:lnTo>
                  <a:lnTo>
                    <a:pt x="14" y="15"/>
                  </a:lnTo>
                  <a:lnTo>
                    <a:pt x="13" y="15"/>
                  </a:lnTo>
                  <a:lnTo>
                    <a:pt x="2" y="15"/>
                  </a:lnTo>
                  <a:lnTo>
                    <a:pt x="1" y="15"/>
                  </a:lnTo>
                  <a:lnTo>
                    <a:pt x="1" y="15"/>
                  </a:lnTo>
                  <a:lnTo>
                    <a:pt x="0" y="14"/>
                  </a:lnTo>
                  <a:lnTo>
                    <a:pt x="0" y="14"/>
                  </a:lnTo>
                  <a:lnTo>
                    <a:pt x="0" y="2"/>
                  </a:lnTo>
                  <a:lnTo>
                    <a:pt x="0" y="1"/>
                  </a:lnTo>
                  <a:lnTo>
                    <a:pt x="1" y="1"/>
                  </a:lnTo>
                  <a:lnTo>
                    <a:pt x="1" y="0"/>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58" name="Freeform 327"/>
            <p:cNvSpPr>
              <a:spLocks/>
            </p:cNvSpPr>
            <p:nvPr/>
          </p:nvSpPr>
          <p:spPr bwMode="auto">
            <a:xfrm>
              <a:off x="4392613" y="1843088"/>
              <a:ext cx="98425" cy="23813"/>
            </a:xfrm>
            <a:custGeom>
              <a:avLst/>
              <a:gdLst/>
              <a:ahLst/>
              <a:cxnLst>
                <a:cxn ang="0">
                  <a:pos x="2" y="0"/>
                </a:cxn>
                <a:cxn ang="0">
                  <a:pos x="60" y="0"/>
                </a:cxn>
                <a:cxn ang="0">
                  <a:pos x="61" y="0"/>
                </a:cxn>
                <a:cxn ang="0">
                  <a:pos x="61" y="1"/>
                </a:cxn>
                <a:cxn ang="0">
                  <a:pos x="62" y="1"/>
                </a:cxn>
                <a:cxn ang="0">
                  <a:pos x="62" y="2"/>
                </a:cxn>
                <a:cxn ang="0">
                  <a:pos x="62" y="14"/>
                </a:cxn>
                <a:cxn ang="0">
                  <a:pos x="62" y="14"/>
                </a:cxn>
                <a:cxn ang="0">
                  <a:pos x="61" y="15"/>
                </a:cxn>
                <a:cxn ang="0">
                  <a:pos x="61" y="15"/>
                </a:cxn>
                <a:cxn ang="0">
                  <a:pos x="60" y="15"/>
                </a:cxn>
                <a:cxn ang="0">
                  <a:pos x="2" y="15"/>
                </a:cxn>
                <a:cxn ang="0">
                  <a:pos x="1" y="15"/>
                </a:cxn>
                <a:cxn ang="0">
                  <a:pos x="1" y="15"/>
                </a:cxn>
                <a:cxn ang="0">
                  <a:pos x="0" y="14"/>
                </a:cxn>
                <a:cxn ang="0">
                  <a:pos x="0" y="14"/>
                </a:cxn>
                <a:cxn ang="0">
                  <a:pos x="0" y="2"/>
                </a:cxn>
                <a:cxn ang="0">
                  <a:pos x="0" y="1"/>
                </a:cxn>
                <a:cxn ang="0">
                  <a:pos x="1" y="1"/>
                </a:cxn>
                <a:cxn ang="0">
                  <a:pos x="1" y="0"/>
                </a:cxn>
                <a:cxn ang="0">
                  <a:pos x="2" y="0"/>
                </a:cxn>
              </a:cxnLst>
              <a:rect l="0" t="0" r="r" b="b"/>
              <a:pathLst>
                <a:path w="62" h="15">
                  <a:moveTo>
                    <a:pt x="2" y="0"/>
                  </a:moveTo>
                  <a:lnTo>
                    <a:pt x="60" y="0"/>
                  </a:lnTo>
                  <a:lnTo>
                    <a:pt x="61" y="0"/>
                  </a:lnTo>
                  <a:lnTo>
                    <a:pt x="61" y="1"/>
                  </a:lnTo>
                  <a:lnTo>
                    <a:pt x="62" y="1"/>
                  </a:lnTo>
                  <a:lnTo>
                    <a:pt x="62" y="2"/>
                  </a:lnTo>
                  <a:lnTo>
                    <a:pt x="62" y="14"/>
                  </a:lnTo>
                  <a:lnTo>
                    <a:pt x="62" y="14"/>
                  </a:lnTo>
                  <a:lnTo>
                    <a:pt x="61" y="15"/>
                  </a:lnTo>
                  <a:lnTo>
                    <a:pt x="61" y="15"/>
                  </a:lnTo>
                  <a:lnTo>
                    <a:pt x="60" y="15"/>
                  </a:lnTo>
                  <a:lnTo>
                    <a:pt x="2" y="15"/>
                  </a:lnTo>
                  <a:lnTo>
                    <a:pt x="1" y="15"/>
                  </a:lnTo>
                  <a:lnTo>
                    <a:pt x="1" y="15"/>
                  </a:lnTo>
                  <a:lnTo>
                    <a:pt x="0" y="14"/>
                  </a:lnTo>
                  <a:lnTo>
                    <a:pt x="0" y="14"/>
                  </a:lnTo>
                  <a:lnTo>
                    <a:pt x="0" y="2"/>
                  </a:lnTo>
                  <a:lnTo>
                    <a:pt x="0" y="1"/>
                  </a:lnTo>
                  <a:lnTo>
                    <a:pt x="1" y="1"/>
                  </a:lnTo>
                  <a:lnTo>
                    <a:pt x="1" y="0"/>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59" name="Freeform 328"/>
            <p:cNvSpPr>
              <a:spLocks/>
            </p:cNvSpPr>
            <p:nvPr/>
          </p:nvSpPr>
          <p:spPr bwMode="auto">
            <a:xfrm>
              <a:off x="4344988" y="1900238"/>
              <a:ext cx="23813" cy="25400"/>
            </a:xfrm>
            <a:custGeom>
              <a:avLst/>
              <a:gdLst/>
              <a:ahLst/>
              <a:cxnLst>
                <a:cxn ang="0">
                  <a:pos x="2" y="0"/>
                </a:cxn>
                <a:cxn ang="0">
                  <a:pos x="13" y="0"/>
                </a:cxn>
                <a:cxn ang="0">
                  <a:pos x="14" y="1"/>
                </a:cxn>
                <a:cxn ang="0">
                  <a:pos x="15" y="1"/>
                </a:cxn>
                <a:cxn ang="0">
                  <a:pos x="15" y="2"/>
                </a:cxn>
                <a:cxn ang="0">
                  <a:pos x="15" y="2"/>
                </a:cxn>
                <a:cxn ang="0">
                  <a:pos x="15" y="14"/>
                </a:cxn>
                <a:cxn ang="0">
                  <a:pos x="15" y="15"/>
                </a:cxn>
                <a:cxn ang="0">
                  <a:pos x="15" y="15"/>
                </a:cxn>
                <a:cxn ang="0">
                  <a:pos x="14" y="16"/>
                </a:cxn>
                <a:cxn ang="0">
                  <a:pos x="13" y="16"/>
                </a:cxn>
                <a:cxn ang="0">
                  <a:pos x="2" y="16"/>
                </a:cxn>
                <a:cxn ang="0">
                  <a:pos x="1" y="16"/>
                </a:cxn>
                <a:cxn ang="0">
                  <a:pos x="1" y="15"/>
                </a:cxn>
                <a:cxn ang="0">
                  <a:pos x="0" y="15"/>
                </a:cxn>
                <a:cxn ang="0">
                  <a:pos x="0" y="14"/>
                </a:cxn>
                <a:cxn ang="0">
                  <a:pos x="0" y="2"/>
                </a:cxn>
                <a:cxn ang="0">
                  <a:pos x="0" y="2"/>
                </a:cxn>
                <a:cxn ang="0">
                  <a:pos x="1" y="1"/>
                </a:cxn>
                <a:cxn ang="0">
                  <a:pos x="1" y="1"/>
                </a:cxn>
                <a:cxn ang="0">
                  <a:pos x="2" y="0"/>
                </a:cxn>
              </a:cxnLst>
              <a:rect l="0" t="0" r="r" b="b"/>
              <a:pathLst>
                <a:path w="15" h="16">
                  <a:moveTo>
                    <a:pt x="2" y="0"/>
                  </a:moveTo>
                  <a:lnTo>
                    <a:pt x="13" y="0"/>
                  </a:lnTo>
                  <a:lnTo>
                    <a:pt x="14" y="1"/>
                  </a:lnTo>
                  <a:lnTo>
                    <a:pt x="15" y="1"/>
                  </a:lnTo>
                  <a:lnTo>
                    <a:pt x="15" y="2"/>
                  </a:lnTo>
                  <a:lnTo>
                    <a:pt x="15" y="2"/>
                  </a:lnTo>
                  <a:lnTo>
                    <a:pt x="15" y="14"/>
                  </a:lnTo>
                  <a:lnTo>
                    <a:pt x="15" y="15"/>
                  </a:lnTo>
                  <a:lnTo>
                    <a:pt x="15" y="15"/>
                  </a:lnTo>
                  <a:lnTo>
                    <a:pt x="14" y="16"/>
                  </a:lnTo>
                  <a:lnTo>
                    <a:pt x="13" y="16"/>
                  </a:lnTo>
                  <a:lnTo>
                    <a:pt x="2" y="16"/>
                  </a:lnTo>
                  <a:lnTo>
                    <a:pt x="1" y="16"/>
                  </a:lnTo>
                  <a:lnTo>
                    <a:pt x="1" y="15"/>
                  </a:lnTo>
                  <a:lnTo>
                    <a:pt x="0" y="15"/>
                  </a:lnTo>
                  <a:lnTo>
                    <a:pt x="0" y="14"/>
                  </a:lnTo>
                  <a:lnTo>
                    <a:pt x="0" y="2"/>
                  </a:lnTo>
                  <a:lnTo>
                    <a:pt x="0" y="2"/>
                  </a:lnTo>
                  <a:lnTo>
                    <a:pt x="1" y="1"/>
                  </a:lnTo>
                  <a:lnTo>
                    <a:pt x="1" y="1"/>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60" name="Freeform 329"/>
            <p:cNvSpPr>
              <a:spLocks/>
            </p:cNvSpPr>
            <p:nvPr/>
          </p:nvSpPr>
          <p:spPr bwMode="auto">
            <a:xfrm>
              <a:off x="4392613" y="1900238"/>
              <a:ext cx="98425" cy="25400"/>
            </a:xfrm>
            <a:custGeom>
              <a:avLst/>
              <a:gdLst/>
              <a:ahLst/>
              <a:cxnLst>
                <a:cxn ang="0">
                  <a:pos x="2" y="0"/>
                </a:cxn>
                <a:cxn ang="0">
                  <a:pos x="60" y="0"/>
                </a:cxn>
                <a:cxn ang="0">
                  <a:pos x="61" y="1"/>
                </a:cxn>
                <a:cxn ang="0">
                  <a:pos x="61" y="1"/>
                </a:cxn>
                <a:cxn ang="0">
                  <a:pos x="62" y="2"/>
                </a:cxn>
                <a:cxn ang="0">
                  <a:pos x="62" y="2"/>
                </a:cxn>
                <a:cxn ang="0">
                  <a:pos x="62" y="14"/>
                </a:cxn>
                <a:cxn ang="0">
                  <a:pos x="62" y="14"/>
                </a:cxn>
                <a:cxn ang="0">
                  <a:pos x="62" y="15"/>
                </a:cxn>
                <a:cxn ang="0">
                  <a:pos x="61" y="15"/>
                </a:cxn>
                <a:cxn ang="0">
                  <a:pos x="61" y="16"/>
                </a:cxn>
                <a:cxn ang="0">
                  <a:pos x="60" y="16"/>
                </a:cxn>
                <a:cxn ang="0">
                  <a:pos x="2" y="16"/>
                </a:cxn>
                <a:cxn ang="0">
                  <a:pos x="1" y="16"/>
                </a:cxn>
                <a:cxn ang="0">
                  <a:pos x="1" y="15"/>
                </a:cxn>
                <a:cxn ang="0">
                  <a:pos x="0" y="15"/>
                </a:cxn>
                <a:cxn ang="0">
                  <a:pos x="0" y="14"/>
                </a:cxn>
                <a:cxn ang="0">
                  <a:pos x="0" y="2"/>
                </a:cxn>
                <a:cxn ang="0">
                  <a:pos x="0" y="2"/>
                </a:cxn>
                <a:cxn ang="0">
                  <a:pos x="1" y="1"/>
                </a:cxn>
                <a:cxn ang="0">
                  <a:pos x="1" y="1"/>
                </a:cxn>
                <a:cxn ang="0">
                  <a:pos x="2" y="0"/>
                </a:cxn>
              </a:cxnLst>
              <a:rect l="0" t="0" r="r" b="b"/>
              <a:pathLst>
                <a:path w="62" h="16">
                  <a:moveTo>
                    <a:pt x="2" y="0"/>
                  </a:moveTo>
                  <a:lnTo>
                    <a:pt x="60" y="0"/>
                  </a:lnTo>
                  <a:lnTo>
                    <a:pt x="61" y="1"/>
                  </a:lnTo>
                  <a:lnTo>
                    <a:pt x="61" y="1"/>
                  </a:lnTo>
                  <a:lnTo>
                    <a:pt x="62" y="2"/>
                  </a:lnTo>
                  <a:lnTo>
                    <a:pt x="62" y="2"/>
                  </a:lnTo>
                  <a:lnTo>
                    <a:pt x="62" y="14"/>
                  </a:lnTo>
                  <a:lnTo>
                    <a:pt x="62" y="14"/>
                  </a:lnTo>
                  <a:lnTo>
                    <a:pt x="62" y="15"/>
                  </a:lnTo>
                  <a:lnTo>
                    <a:pt x="61" y="15"/>
                  </a:lnTo>
                  <a:lnTo>
                    <a:pt x="61" y="16"/>
                  </a:lnTo>
                  <a:lnTo>
                    <a:pt x="60" y="16"/>
                  </a:lnTo>
                  <a:lnTo>
                    <a:pt x="2" y="16"/>
                  </a:lnTo>
                  <a:lnTo>
                    <a:pt x="1" y="16"/>
                  </a:lnTo>
                  <a:lnTo>
                    <a:pt x="1" y="15"/>
                  </a:lnTo>
                  <a:lnTo>
                    <a:pt x="0" y="15"/>
                  </a:lnTo>
                  <a:lnTo>
                    <a:pt x="0" y="14"/>
                  </a:lnTo>
                  <a:lnTo>
                    <a:pt x="0" y="2"/>
                  </a:lnTo>
                  <a:lnTo>
                    <a:pt x="0" y="2"/>
                  </a:lnTo>
                  <a:lnTo>
                    <a:pt x="1" y="1"/>
                  </a:lnTo>
                  <a:lnTo>
                    <a:pt x="1" y="1"/>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61" name="Freeform 330"/>
            <p:cNvSpPr>
              <a:spLocks noEditPoints="1"/>
            </p:cNvSpPr>
            <p:nvPr/>
          </p:nvSpPr>
          <p:spPr bwMode="auto">
            <a:xfrm>
              <a:off x="4468813" y="1924051"/>
              <a:ext cx="125413" cy="123825"/>
            </a:xfrm>
            <a:custGeom>
              <a:avLst/>
              <a:gdLst/>
              <a:ahLst/>
              <a:cxnLst>
                <a:cxn ang="0">
                  <a:pos x="52" y="25"/>
                </a:cxn>
                <a:cxn ang="0">
                  <a:pos x="50" y="26"/>
                </a:cxn>
                <a:cxn ang="0">
                  <a:pos x="29" y="33"/>
                </a:cxn>
                <a:cxn ang="0">
                  <a:pos x="26" y="32"/>
                </a:cxn>
                <a:cxn ang="0">
                  <a:pos x="23" y="32"/>
                </a:cxn>
                <a:cxn ang="0">
                  <a:pos x="21" y="33"/>
                </a:cxn>
                <a:cxn ang="0">
                  <a:pos x="19" y="36"/>
                </a:cxn>
                <a:cxn ang="0">
                  <a:pos x="19" y="38"/>
                </a:cxn>
                <a:cxn ang="0">
                  <a:pos x="21" y="41"/>
                </a:cxn>
                <a:cxn ang="0">
                  <a:pos x="33" y="53"/>
                </a:cxn>
                <a:cxn ang="0">
                  <a:pos x="36" y="53"/>
                </a:cxn>
                <a:cxn ang="0">
                  <a:pos x="38" y="53"/>
                </a:cxn>
                <a:cxn ang="0">
                  <a:pos x="58" y="34"/>
                </a:cxn>
                <a:cxn ang="0">
                  <a:pos x="59" y="31"/>
                </a:cxn>
                <a:cxn ang="0">
                  <a:pos x="59" y="28"/>
                </a:cxn>
                <a:cxn ang="0">
                  <a:pos x="58" y="26"/>
                </a:cxn>
                <a:cxn ang="0">
                  <a:pos x="55" y="25"/>
                </a:cxn>
                <a:cxn ang="0">
                  <a:pos x="39" y="0"/>
                </a:cxn>
                <a:cxn ang="0">
                  <a:pos x="48" y="0"/>
                </a:cxn>
                <a:cxn ang="0">
                  <a:pos x="55" y="3"/>
                </a:cxn>
                <a:cxn ang="0">
                  <a:pos x="62" y="7"/>
                </a:cxn>
                <a:cxn ang="0">
                  <a:pos x="68" y="12"/>
                </a:cxn>
                <a:cxn ang="0">
                  <a:pos x="73" y="19"/>
                </a:cxn>
                <a:cxn ang="0">
                  <a:pos x="77" y="26"/>
                </a:cxn>
                <a:cxn ang="0">
                  <a:pos x="78" y="35"/>
                </a:cxn>
                <a:cxn ang="0">
                  <a:pos x="78" y="43"/>
                </a:cxn>
                <a:cxn ang="0">
                  <a:pos x="77" y="51"/>
                </a:cxn>
                <a:cxn ang="0">
                  <a:pos x="73" y="59"/>
                </a:cxn>
                <a:cxn ang="0">
                  <a:pos x="68" y="65"/>
                </a:cxn>
                <a:cxn ang="0">
                  <a:pos x="62" y="71"/>
                </a:cxn>
                <a:cxn ang="0">
                  <a:pos x="55" y="75"/>
                </a:cxn>
                <a:cxn ang="0">
                  <a:pos x="48" y="77"/>
                </a:cxn>
                <a:cxn ang="0">
                  <a:pos x="39" y="78"/>
                </a:cxn>
                <a:cxn ang="0">
                  <a:pos x="31" y="77"/>
                </a:cxn>
                <a:cxn ang="0">
                  <a:pos x="23" y="75"/>
                </a:cxn>
                <a:cxn ang="0">
                  <a:pos x="16" y="71"/>
                </a:cxn>
                <a:cxn ang="0">
                  <a:pos x="10" y="65"/>
                </a:cxn>
                <a:cxn ang="0">
                  <a:pos x="5" y="59"/>
                </a:cxn>
                <a:cxn ang="0">
                  <a:pos x="2" y="51"/>
                </a:cxn>
                <a:cxn ang="0">
                  <a:pos x="0" y="43"/>
                </a:cxn>
                <a:cxn ang="0">
                  <a:pos x="0" y="35"/>
                </a:cxn>
                <a:cxn ang="0">
                  <a:pos x="2" y="26"/>
                </a:cxn>
                <a:cxn ang="0">
                  <a:pos x="5" y="19"/>
                </a:cxn>
                <a:cxn ang="0">
                  <a:pos x="10" y="12"/>
                </a:cxn>
                <a:cxn ang="0">
                  <a:pos x="16" y="7"/>
                </a:cxn>
                <a:cxn ang="0">
                  <a:pos x="23" y="3"/>
                </a:cxn>
                <a:cxn ang="0">
                  <a:pos x="31" y="0"/>
                </a:cxn>
                <a:cxn ang="0">
                  <a:pos x="39" y="0"/>
                </a:cxn>
              </a:cxnLst>
              <a:rect l="0" t="0" r="r" b="b"/>
              <a:pathLst>
                <a:path w="79" h="78">
                  <a:moveTo>
                    <a:pt x="54" y="24"/>
                  </a:moveTo>
                  <a:lnTo>
                    <a:pt x="52" y="25"/>
                  </a:lnTo>
                  <a:lnTo>
                    <a:pt x="51" y="25"/>
                  </a:lnTo>
                  <a:lnTo>
                    <a:pt x="50" y="26"/>
                  </a:lnTo>
                  <a:lnTo>
                    <a:pt x="36" y="40"/>
                  </a:lnTo>
                  <a:lnTo>
                    <a:pt x="29" y="33"/>
                  </a:lnTo>
                  <a:lnTo>
                    <a:pt x="27" y="32"/>
                  </a:lnTo>
                  <a:lnTo>
                    <a:pt x="26" y="32"/>
                  </a:lnTo>
                  <a:lnTo>
                    <a:pt x="25" y="32"/>
                  </a:lnTo>
                  <a:lnTo>
                    <a:pt x="23" y="32"/>
                  </a:lnTo>
                  <a:lnTo>
                    <a:pt x="22" y="32"/>
                  </a:lnTo>
                  <a:lnTo>
                    <a:pt x="21" y="33"/>
                  </a:lnTo>
                  <a:lnTo>
                    <a:pt x="20" y="34"/>
                  </a:lnTo>
                  <a:lnTo>
                    <a:pt x="19" y="36"/>
                  </a:lnTo>
                  <a:lnTo>
                    <a:pt x="19" y="37"/>
                  </a:lnTo>
                  <a:lnTo>
                    <a:pt x="19" y="38"/>
                  </a:lnTo>
                  <a:lnTo>
                    <a:pt x="20" y="40"/>
                  </a:lnTo>
                  <a:lnTo>
                    <a:pt x="21" y="41"/>
                  </a:lnTo>
                  <a:lnTo>
                    <a:pt x="32" y="52"/>
                  </a:lnTo>
                  <a:lnTo>
                    <a:pt x="33" y="53"/>
                  </a:lnTo>
                  <a:lnTo>
                    <a:pt x="34" y="53"/>
                  </a:lnTo>
                  <a:lnTo>
                    <a:pt x="36" y="53"/>
                  </a:lnTo>
                  <a:lnTo>
                    <a:pt x="37" y="53"/>
                  </a:lnTo>
                  <a:lnTo>
                    <a:pt x="38" y="53"/>
                  </a:lnTo>
                  <a:lnTo>
                    <a:pt x="39" y="52"/>
                  </a:lnTo>
                  <a:lnTo>
                    <a:pt x="58" y="34"/>
                  </a:lnTo>
                  <a:lnTo>
                    <a:pt x="58" y="32"/>
                  </a:lnTo>
                  <a:lnTo>
                    <a:pt x="59" y="31"/>
                  </a:lnTo>
                  <a:lnTo>
                    <a:pt x="59" y="30"/>
                  </a:lnTo>
                  <a:lnTo>
                    <a:pt x="59" y="28"/>
                  </a:lnTo>
                  <a:lnTo>
                    <a:pt x="58" y="27"/>
                  </a:lnTo>
                  <a:lnTo>
                    <a:pt x="58" y="26"/>
                  </a:lnTo>
                  <a:lnTo>
                    <a:pt x="56" y="25"/>
                  </a:lnTo>
                  <a:lnTo>
                    <a:pt x="55" y="25"/>
                  </a:lnTo>
                  <a:lnTo>
                    <a:pt x="54" y="24"/>
                  </a:lnTo>
                  <a:close/>
                  <a:moveTo>
                    <a:pt x="39" y="0"/>
                  </a:moveTo>
                  <a:lnTo>
                    <a:pt x="44" y="0"/>
                  </a:lnTo>
                  <a:lnTo>
                    <a:pt x="48" y="0"/>
                  </a:lnTo>
                  <a:lnTo>
                    <a:pt x="52" y="2"/>
                  </a:lnTo>
                  <a:lnTo>
                    <a:pt x="55" y="3"/>
                  </a:lnTo>
                  <a:lnTo>
                    <a:pt x="59" y="5"/>
                  </a:lnTo>
                  <a:lnTo>
                    <a:pt x="62" y="7"/>
                  </a:lnTo>
                  <a:lnTo>
                    <a:pt x="66" y="10"/>
                  </a:lnTo>
                  <a:lnTo>
                    <a:pt x="68" y="12"/>
                  </a:lnTo>
                  <a:lnTo>
                    <a:pt x="71" y="16"/>
                  </a:lnTo>
                  <a:lnTo>
                    <a:pt x="73" y="19"/>
                  </a:lnTo>
                  <a:lnTo>
                    <a:pt x="75" y="23"/>
                  </a:lnTo>
                  <a:lnTo>
                    <a:pt x="77" y="26"/>
                  </a:lnTo>
                  <a:lnTo>
                    <a:pt x="78" y="30"/>
                  </a:lnTo>
                  <a:lnTo>
                    <a:pt x="78" y="35"/>
                  </a:lnTo>
                  <a:lnTo>
                    <a:pt x="79" y="39"/>
                  </a:lnTo>
                  <a:lnTo>
                    <a:pt x="78" y="43"/>
                  </a:lnTo>
                  <a:lnTo>
                    <a:pt x="78" y="47"/>
                  </a:lnTo>
                  <a:lnTo>
                    <a:pt x="77" y="51"/>
                  </a:lnTo>
                  <a:lnTo>
                    <a:pt x="75" y="55"/>
                  </a:lnTo>
                  <a:lnTo>
                    <a:pt x="73" y="59"/>
                  </a:lnTo>
                  <a:lnTo>
                    <a:pt x="71" y="62"/>
                  </a:lnTo>
                  <a:lnTo>
                    <a:pt x="68" y="65"/>
                  </a:lnTo>
                  <a:lnTo>
                    <a:pt x="66" y="68"/>
                  </a:lnTo>
                  <a:lnTo>
                    <a:pt x="62" y="71"/>
                  </a:lnTo>
                  <a:lnTo>
                    <a:pt x="59" y="73"/>
                  </a:lnTo>
                  <a:lnTo>
                    <a:pt x="55" y="75"/>
                  </a:lnTo>
                  <a:lnTo>
                    <a:pt x="52" y="76"/>
                  </a:lnTo>
                  <a:lnTo>
                    <a:pt x="48" y="77"/>
                  </a:lnTo>
                  <a:lnTo>
                    <a:pt x="44" y="78"/>
                  </a:lnTo>
                  <a:lnTo>
                    <a:pt x="39" y="78"/>
                  </a:lnTo>
                  <a:lnTo>
                    <a:pt x="35" y="78"/>
                  </a:lnTo>
                  <a:lnTo>
                    <a:pt x="31" y="77"/>
                  </a:lnTo>
                  <a:lnTo>
                    <a:pt x="27" y="76"/>
                  </a:lnTo>
                  <a:lnTo>
                    <a:pt x="23" y="75"/>
                  </a:lnTo>
                  <a:lnTo>
                    <a:pt x="19" y="73"/>
                  </a:lnTo>
                  <a:lnTo>
                    <a:pt x="16" y="71"/>
                  </a:lnTo>
                  <a:lnTo>
                    <a:pt x="13" y="68"/>
                  </a:lnTo>
                  <a:lnTo>
                    <a:pt x="10" y="65"/>
                  </a:lnTo>
                  <a:lnTo>
                    <a:pt x="7" y="62"/>
                  </a:lnTo>
                  <a:lnTo>
                    <a:pt x="5" y="59"/>
                  </a:lnTo>
                  <a:lnTo>
                    <a:pt x="3" y="55"/>
                  </a:lnTo>
                  <a:lnTo>
                    <a:pt x="2" y="51"/>
                  </a:lnTo>
                  <a:lnTo>
                    <a:pt x="1" y="47"/>
                  </a:lnTo>
                  <a:lnTo>
                    <a:pt x="0" y="43"/>
                  </a:lnTo>
                  <a:lnTo>
                    <a:pt x="0" y="39"/>
                  </a:lnTo>
                  <a:lnTo>
                    <a:pt x="0" y="35"/>
                  </a:lnTo>
                  <a:lnTo>
                    <a:pt x="1" y="30"/>
                  </a:lnTo>
                  <a:lnTo>
                    <a:pt x="2" y="26"/>
                  </a:lnTo>
                  <a:lnTo>
                    <a:pt x="3" y="23"/>
                  </a:lnTo>
                  <a:lnTo>
                    <a:pt x="5" y="19"/>
                  </a:lnTo>
                  <a:lnTo>
                    <a:pt x="7" y="16"/>
                  </a:lnTo>
                  <a:lnTo>
                    <a:pt x="10" y="12"/>
                  </a:lnTo>
                  <a:lnTo>
                    <a:pt x="13" y="10"/>
                  </a:lnTo>
                  <a:lnTo>
                    <a:pt x="16" y="7"/>
                  </a:lnTo>
                  <a:lnTo>
                    <a:pt x="19" y="5"/>
                  </a:lnTo>
                  <a:lnTo>
                    <a:pt x="23" y="3"/>
                  </a:lnTo>
                  <a:lnTo>
                    <a:pt x="27" y="2"/>
                  </a:lnTo>
                  <a:lnTo>
                    <a:pt x="31" y="0"/>
                  </a:lnTo>
                  <a:lnTo>
                    <a:pt x="35" y="0"/>
                  </a:lnTo>
                  <a:lnTo>
                    <a:pt x="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62" name="Group 61"/>
          <p:cNvGrpSpPr/>
          <p:nvPr/>
        </p:nvGrpSpPr>
        <p:grpSpPr>
          <a:xfrm>
            <a:off x="2149366" y="3407062"/>
            <a:ext cx="395288" cy="563032"/>
            <a:chOff x="5500688" y="1928813"/>
            <a:chExt cx="395288" cy="422274"/>
          </a:xfrm>
          <a:solidFill>
            <a:schemeClr val="bg2">
              <a:lumMod val="75000"/>
            </a:schemeClr>
          </a:solidFill>
        </p:grpSpPr>
        <p:sp>
          <p:nvSpPr>
            <p:cNvPr id="63" name="Freeform 162"/>
            <p:cNvSpPr>
              <a:spLocks noEditPoints="1"/>
            </p:cNvSpPr>
            <p:nvPr/>
          </p:nvSpPr>
          <p:spPr bwMode="auto">
            <a:xfrm>
              <a:off x="5580063" y="1928813"/>
              <a:ext cx="185738" cy="227012"/>
            </a:xfrm>
            <a:custGeom>
              <a:avLst/>
              <a:gdLst/>
              <a:ahLst/>
              <a:cxnLst>
                <a:cxn ang="0">
                  <a:pos x="46" y="52"/>
                </a:cxn>
                <a:cxn ang="0">
                  <a:pos x="34" y="56"/>
                </a:cxn>
                <a:cxn ang="0">
                  <a:pos x="26" y="62"/>
                </a:cxn>
                <a:cxn ang="0">
                  <a:pos x="20" y="67"/>
                </a:cxn>
                <a:cxn ang="0">
                  <a:pos x="17" y="69"/>
                </a:cxn>
                <a:cxn ang="0">
                  <a:pos x="11" y="65"/>
                </a:cxn>
                <a:cxn ang="0">
                  <a:pos x="9" y="61"/>
                </a:cxn>
                <a:cxn ang="0">
                  <a:pos x="9" y="82"/>
                </a:cxn>
                <a:cxn ang="0">
                  <a:pos x="14" y="99"/>
                </a:cxn>
                <a:cxn ang="0">
                  <a:pos x="21" y="111"/>
                </a:cxn>
                <a:cxn ang="0">
                  <a:pos x="28" y="120"/>
                </a:cxn>
                <a:cxn ang="0">
                  <a:pos x="41" y="129"/>
                </a:cxn>
                <a:cxn ang="0">
                  <a:pos x="52" y="134"/>
                </a:cxn>
                <a:cxn ang="0">
                  <a:pos x="60" y="135"/>
                </a:cxn>
                <a:cxn ang="0">
                  <a:pos x="70" y="132"/>
                </a:cxn>
                <a:cxn ang="0">
                  <a:pos x="82" y="125"/>
                </a:cxn>
                <a:cxn ang="0">
                  <a:pos x="92" y="116"/>
                </a:cxn>
                <a:cxn ang="0">
                  <a:pos x="100" y="105"/>
                </a:cxn>
                <a:cxn ang="0">
                  <a:pos x="106" y="91"/>
                </a:cxn>
                <a:cxn ang="0">
                  <a:pos x="108" y="72"/>
                </a:cxn>
                <a:cxn ang="0">
                  <a:pos x="107" y="63"/>
                </a:cxn>
                <a:cxn ang="0">
                  <a:pos x="103" y="67"/>
                </a:cxn>
                <a:cxn ang="0">
                  <a:pos x="98" y="68"/>
                </a:cxn>
                <a:cxn ang="0">
                  <a:pos x="94" y="65"/>
                </a:cxn>
                <a:cxn ang="0">
                  <a:pos x="87" y="59"/>
                </a:cxn>
                <a:cxn ang="0">
                  <a:pos x="77" y="54"/>
                </a:cxn>
                <a:cxn ang="0">
                  <a:pos x="63" y="51"/>
                </a:cxn>
                <a:cxn ang="0">
                  <a:pos x="48" y="24"/>
                </a:cxn>
                <a:cxn ang="0">
                  <a:pos x="41" y="30"/>
                </a:cxn>
                <a:cxn ang="0">
                  <a:pos x="44" y="37"/>
                </a:cxn>
                <a:cxn ang="0">
                  <a:pos x="58" y="35"/>
                </a:cxn>
                <a:cxn ang="0">
                  <a:pos x="73" y="37"/>
                </a:cxn>
                <a:cxn ang="0">
                  <a:pos x="76" y="30"/>
                </a:cxn>
                <a:cxn ang="0">
                  <a:pos x="69" y="24"/>
                </a:cxn>
                <a:cxn ang="0">
                  <a:pos x="58" y="0"/>
                </a:cxn>
                <a:cxn ang="0">
                  <a:pos x="79" y="2"/>
                </a:cxn>
                <a:cxn ang="0">
                  <a:pos x="94" y="8"/>
                </a:cxn>
                <a:cxn ang="0">
                  <a:pos x="104" y="17"/>
                </a:cxn>
                <a:cxn ang="0">
                  <a:pos x="112" y="30"/>
                </a:cxn>
                <a:cxn ang="0">
                  <a:pos x="116" y="47"/>
                </a:cxn>
                <a:cxn ang="0">
                  <a:pos x="117" y="72"/>
                </a:cxn>
                <a:cxn ang="0">
                  <a:pos x="114" y="93"/>
                </a:cxn>
                <a:cxn ang="0">
                  <a:pos x="107" y="110"/>
                </a:cxn>
                <a:cxn ang="0">
                  <a:pos x="97" y="124"/>
                </a:cxn>
                <a:cxn ang="0">
                  <a:pos x="85" y="133"/>
                </a:cxn>
                <a:cxn ang="0">
                  <a:pos x="73" y="140"/>
                </a:cxn>
                <a:cxn ang="0">
                  <a:pos x="63" y="143"/>
                </a:cxn>
                <a:cxn ang="0">
                  <a:pos x="54" y="143"/>
                </a:cxn>
                <a:cxn ang="0">
                  <a:pos x="43" y="140"/>
                </a:cxn>
                <a:cxn ang="0">
                  <a:pos x="32" y="133"/>
                </a:cxn>
                <a:cxn ang="0">
                  <a:pos x="20" y="124"/>
                </a:cxn>
                <a:cxn ang="0">
                  <a:pos x="10" y="110"/>
                </a:cxn>
                <a:cxn ang="0">
                  <a:pos x="3" y="93"/>
                </a:cxn>
                <a:cxn ang="0">
                  <a:pos x="0" y="72"/>
                </a:cxn>
                <a:cxn ang="0">
                  <a:pos x="1" y="47"/>
                </a:cxn>
                <a:cxn ang="0">
                  <a:pos x="5" y="30"/>
                </a:cxn>
                <a:cxn ang="0">
                  <a:pos x="13" y="17"/>
                </a:cxn>
                <a:cxn ang="0">
                  <a:pos x="23" y="8"/>
                </a:cxn>
                <a:cxn ang="0">
                  <a:pos x="38" y="2"/>
                </a:cxn>
                <a:cxn ang="0">
                  <a:pos x="58" y="0"/>
                </a:cxn>
              </a:cxnLst>
              <a:rect l="0" t="0" r="r" b="b"/>
              <a:pathLst>
                <a:path w="117" h="143">
                  <a:moveTo>
                    <a:pt x="58" y="50"/>
                  </a:moveTo>
                  <a:lnTo>
                    <a:pt x="54" y="51"/>
                  </a:lnTo>
                  <a:lnTo>
                    <a:pt x="50" y="51"/>
                  </a:lnTo>
                  <a:lnTo>
                    <a:pt x="46" y="52"/>
                  </a:lnTo>
                  <a:lnTo>
                    <a:pt x="43" y="53"/>
                  </a:lnTo>
                  <a:lnTo>
                    <a:pt x="40" y="54"/>
                  </a:lnTo>
                  <a:lnTo>
                    <a:pt x="37" y="55"/>
                  </a:lnTo>
                  <a:lnTo>
                    <a:pt x="34" y="56"/>
                  </a:lnTo>
                  <a:lnTo>
                    <a:pt x="32" y="58"/>
                  </a:lnTo>
                  <a:lnTo>
                    <a:pt x="30" y="59"/>
                  </a:lnTo>
                  <a:lnTo>
                    <a:pt x="28" y="60"/>
                  </a:lnTo>
                  <a:lnTo>
                    <a:pt x="26" y="62"/>
                  </a:lnTo>
                  <a:lnTo>
                    <a:pt x="24" y="63"/>
                  </a:lnTo>
                  <a:lnTo>
                    <a:pt x="23" y="65"/>
                  </a:lnTo>
                  <a:lnTo>
                    <a:pt x="22" y="66"/>
                  </a:lnTo>
                  <a:lnTo>
                    <a:pt x="20" y="67"/>
                  </a:lnTo>
                  <a:lnTo>
                    <a:pt x="19" y="68"/>
                  </a:lnTo>
                  <a:lnTo>
                    <a:pt x="18" y="68"/>
                  </a:lnTo>
                  <a:lnTo>
                    <a:pt x="18" y="68"/>
                  </a:lnTo>
                  <a:lnTo>
                    <a:pt x="17" y="69"/>
                  </a:lnTo>
                  <a:lnTo>
                    <a:pt x="15" y="68"/>
                  </a:lnTo>
                  <a:lnTo>
                    <a:pt x="14" y="67"/>
                  </a:lnTo>
                  <a:lnTo>
                    <a:pt x="12" y="66"/>
                  </a:lnTo>
                  <a:lnTo>
                    <a:pt x="11" y="65"/>
                  </a:lnTo>
                  <a:lnTo>
                    <a:pt x="10" y="64"/>
                  </a:lnTo>
                  <a:lnTo>
                    <a:pt x="10" y="63"/>
                  </a:lnTo>
                  <a:lnTo>
                    <a:pt x="9" y="62"/>
                  </a:lnTo>
                  <a:lnTo>
                    <a:pt x="9" y="61"/>
                  </a:lnTo>
                  <a:lnTo>
                    <a:pt x="9" y="66"/>
                  </a:lnTo>
                  <a:lnTo>
                    <a:pt x="9" y="72"/>
                  </a:lnTo>
                  <a:lnTo>
                    <a:pt x="9" y="77"/>
                  </a:lnTo>
                  <a:lnTo>
                    <a:pt x="9" y="82"/>
                  </a:lnTo>
                  <a:lnTo>
                    <a:pt x="10" y="86"/>
                  </a:lnTo>
                  <a:lnTo>
                    <a:pt x="11" y="91"/>
                  </a:lnTo>
                  <a:lnTo>
                    <a:pt x="12" y="95"/>
                  </a:lnTo>
                  <a:lnTo>
                    <a:pt x="14" y="99"/>
                  </a:lnTo>
                  <a:lnTo>
                    <a:pt x="15" y="102"/>
                  </a:lnTo>
                  <a:lnTo>
                    <a:pt x="17" y="105"/>
                  </a:lnTo>
                  <a:lnTo>
                    <a:pt x="19" y="108"/>
                  </a:lnTo>
                  <a:lnTo>
                    <a:pt x="21" y="111"/>
                  </a:lnTo>
                  <a:lnTo>
                    <a:pt x="23" y="114"/>
                  </a:lnTo>
                  <a:lnTo>
                    <a:pt x="24" y="116"/>
                  </a:lnTo>
                  <a:lnTo>
                    <a:pt x="26" y="118"/>
                  </a:lnTo>
                  <a:lnTo>
                    <a:pt x="28" y="120"/>
                  </a:lnTo>
                  <a:lnTo>
                    <a:pt x="32" y="123"/>
                  </a:lnTo>
                  <a:lnTo>
                    <a:pt x="35" y="125"/>
                  </a:lnTo>
                  <a:lnTo>
                    <a:pt x="38" y="127"/>
                  </a:lnTo>
                  <a:lnTo>
                    <a:pt x="41" y="129"/>
                  </a:lnTo>
                  <a:lnTo>
                    <a:pt x="44" y="131"/>
                  </a:lnTo>
                  <a:lnTo>
                    <a:pt x="47" y="132"/>
                  </a:lnTo>
                  <a:lnTo>
                    <a:pt x="50" y="133"/>
                  </a:lnTo>
                  <a:lnTo>
                    <a:pt x="52" y="134"/>
                  </a:lnTo>
                  <a:lnTo>
                    <a:pt x="55" y="134"/>
                  </a:lnTo>
                  <a:lnTo>
                    <a:pt x="57" y="135"/>
                  </a:lnTo>
                  <a:lnTo>
                    <a:pt x="58" y="135"/>
                  </a:lnTo>
                  <a:lnTo>
                    <a:pt x="60" y="135"/>
                  </a:lnTo>
                  <a:lnTo>
                    <a:pt x="62" y="134"/>
                  </a:lnTo>
                  <a:lnTo>
                    <a:pt x="65" y="134"/>
                  </a:lnTo>
                  <a:lnTo>
                    <a:pt x="67" y="133"/>
                  </a:lnTo>
                  <a:lnTo>
                    <a:pt x="70" y="132"/>
                  </a:lnTo>
                  <a:lnTo>
                    <a:pt x="73" y="131"/>
                  </a:lnTo>
                  <a:lnTo>
                    <a:pt x="76" y="129"/>
                  </a:lnTo>
                  <a:lnTo>
                    <a:pt x="79" y="127"/>
                  </a:lnTo>
                  <a:lnTo>
                    <a:pt x="82" y="125"/>
                  </a:lnTo>
                  <a:lnTo>
                    <a:pt x="85" y="123"/>
                  </a:lnTo>
                  <a:lnTo>
                    <a:pt x="88" y="120"/>
                  </a:lnTo>
                  <a:lnTo>
                    <a:pt x="90" y="118"/>
                  </a:lnTo>
                  <a:lnTo>
                    <a:pt x="92" y="116"/>
                  </a:lnTo>
                  <a:lnTo>
                    <a:pt x="94" y="114"/>
                  </a:lnTo>
                  <a:lnTo>
                    <a:pt x="96" y="111"/>
                  </a:lnTo>
                  <a:lnTo>
                    <a:pt x="98" y="108"/>
                  </a:lnTo>
                  <a:lnTo>
                    <a:pt x="100" y="105"/>
                  </a:lnTo>
                  <a:lnTo>
                    <a:pt x="102" y="102"/>
                  </a:lnTo>
                  <a:lnTo>
                    <a:pt x="103" y="99"/>
                  </a:lnTo>
                  <a:lnTo>
                    <a:pt x="105" y="95"/>
                  </a:lnTo>
                  <a:lnTo>
                    <a:pt x="106" y="91"/>
                  </a:lnTo>
                  <a:lnTo>
                    <a:pt x="107" y="86"/>
                  </a:lnTo>
                  <a:lnTo>
                    <a:pt x="108" y="82"/>
                  </a:lnTo>
                  <a:lnTo>
                    <a:pt x="108" y="77"/>
                  </a:lnTo>
                  <a:lnTo>
                    <a:pt x="108" y="72"/>
                  </a:lnTo>
                  <a:lnTo>
                    <a:pt x="108" y="66"/>
                  </a:lnTo>
                  <a:lnTo>
                    <a:pt x="108" y="61"/>
                  </a:lnTo>
                  <a:lnTo>
                    <a:pt x="108" y="62"/>
                  </a:lnTo>
                  <a:lnTo>
                    <a:pt x="107" y="63"/>
                  </a:lnTo>
                  <a:lnTo>
                    <a:pt x="106" y="64"/>
                  </a:lnTo>
                  <a:lnTo>
                    <a:pt x="106" y="65"/>
                  </a:lnTo>
                  <a:lnTo>
                    <a:pt x="104" y="66"/>
                  </a:lnTo>
                  <a:lnTo>
                    <a:pt x="103" y="67"/>
                  </a:lnTo>
                  <a:lnTo>
                    <a:pt x="102" y="68"/>
                  </a:lnTo>
                  <a:lnTo>
                    <a:pt x="100" y="69"/>
                  </a:lnTo>
                  <a:lnTo>
                    <a:pt x="99" y="68"/>
                  </a:lnTo>
                  <a:lnTo>
                    <a:pt x="98" y="68"/>
                  </a:lnTo>
                  <a:lnTo>
                    <a:pt x="97" y="68"/>
                  </a:lnTo>
                  <a:lnTo>
                    <a:pt x="96" y="67"/>
                  </a:lnTo>
                  <a:lnTo>
                    <a:pt x="95" y="66"/>
                  </a:lnTo>
                  <a:lnTo>
                    <a:pt x="94" y="65"/>
                  </a:lnTo>
                  <a:lnTo>
                    <a:pt x="92" y="63"/>
                  </a:lnTo>
                  <a:lnTo>
                    <a:pt x="91" y="62"/>
                  </a:lnTo>
                  <a:lnTo>
                    <a:pt x="89" y="60"/>
                  </a:lnTo>
                  <a:lnTo>
                    <a:pt x="87" y="59"/>
                  </a:lnTo>
                  <a:lnTo>
                    <a:pt x="85" y="58"/>
                  </a:lnTo>
                  <a:lnTo>
                    <a:pt x="82" y="56"/>
                  </a:lnTo>
                  <a:lnTo>
                    <a:pt x="80" y="55"/>
                  </a:lnTo>
                  <a:lnTo>
                    <a:pt x="77" y="54"/>
                  </a:lnTo>
                  <a:lnTo>
                    <a:pt x="74" y="53"/>
                  </a:lnTo>
                  <a:lnTo>
                    <a:pt x="70" y="52"/>
                  </a:lnTo>
                  <a:lnTo>
                    <a:pt x="67" y="51"/>
                  </a:lnTo>
                  <a:lnTo>
                    <a:pt x="63" y="51"/>
                  </a:lnTo>
                  <a:lnTo>
                    <a:pt x="58" y="50"/>
                  </a:lnTo>
                  <a:close/>
                  <a:moveTo>
                    <a:pt x="56" y="23"/>
                  </a:moveTo>
                  <a:lnTo>
                    <a:pt x="52" y="24"/>
                  </a:lnTo>
                  <a:lnTo>
                    <a:pt x="48" y="24"/>
                  </a:lnTo>
                  <a:lnTo>
                    <a:pt x="44" y="25"/>
                  </a:lnTo>
                  <a:lnTo>
                    <a:pt x="39" y="27"/>
                  </a:lnTo>
                  <a:lnTo>
                    <a:pt x="40" y="29"/>
                  </a:lnTo>
                  <a:lnTo>
                    <a:pt x="41" y="30"/>
                  </a:lnTo>
                  <a:lnTo>
                    <a:pt x="42" y="32"/>
                  </a:lnTo>
                  <a:lnTo>
                    <a:pt x="42" y="34"/>
                  </a:lnTo>
                  <a:lnTo>
                    <a:pt x="43" y="35"/>
                  </a:lnTo>
                  <a:lnTo>
                    <a:pt x="44" y="37"/>
                  </a:lnTo>
                  <a:lnTo>
                    <a:pt x="48" y="36"/>
                  </a:lnTo>
                  <a:lnTo>
                    <a:pt x="51" y="36"/>
                  </a:lnTo>
                  <a:lnTo>
                    <a:pt x="55" y="35"/>
                  </a:lnTo>
                  <a:lnTo>
                    <a:pt x="58" y="35"/>
                  </a:lnTo>
                  <a:lnTo>
                    <a:pt x="62" y="35"/>
                  </a:lnTo>
                  <a:lnTo>
                    <a:pt x="65" y="36"/>
                  </a:lnTo>
                  <a:lnTo>
                    <a:pt x="69" y="36"/>
                  </a:lnTo>
                  <a:lnTo>
                    <a:pt x="73" y="37"/>
                  </a:lnTo>
                  <a:lnTo>
                    <a:pt x="74" y="35"/>
                  </a:lnTo>
                  <a:lnTo>
                    <a:pt x="75" y="34"/>
                  </a:lnTo>
                  <a:lnTo>
                    <a:pt x="75" y="32"/>
                  </a:lnTo>
                  <a:lnTo>
                    <a:pt x="76" y="30"/>
                  </a:lnTo>
                  <a:lnTo>
                    <a:pt x="77" y="29"/>
                  </a:lnTo>
                  <a:lnTo>
                    <a:pt x="78" y="27"/>
                  </a:lnTo>
                  <a:lnTo>
                    <a:pt x="73" y="25"/>
                  </a:lnTo>
                  <a:lnTo>
                    <a:pt x="69" y="24"/>
                  </a:lnTo>
                  <a:lnTo>
                    <a:pt x="65" y="24"/>
                  </a:lnTo>
                  <a:lnTo>
                    <a:pt x="60" y="23"/>
                  </a:lnTo>
                  <a:lnTo>
                    <a:pt x="56" y="23"/>
                  </a:lnTo>
                  <a:close/>
                  <a:moveTo>
                    <a:pt x="58" y="0"/>
                  </a:moveTo>
                  <a:lnTo>
                    <a:pt x="64" y="0"/>
                  </a:lnTo>
                  <a:lnTo>
                    <a:pt x="69" y="1"/>
                  </a:lnTo>
                  <a:lnTo>
                    <a:pt x="74" y="1"/>
                  </a:lnTo>
                  <a:lnTo>
                    <a:pt x="79" y="2"/>
                  </a:lnTo>
                  <a:lnTo>
                    <a:pt x="83" y="3"/>
                  </a:lnTo>
                  <a:lnTo>
                    <a:pt x="87" y="5"/>
                  </a:lnTo>
                  <a:lnTo>
                    <a:pt x="90" y="6"/>
                  </a:lnTo>
                  <a:lnTo>
                    <a:pt x="94" y="8"/>
                  </a:lnTo>
                  <a:lnTo>
                    <a:pt x="97" y="10"/>
                  </a:lnTo>
                  <a:lnTo>
                    <a:pt x="99" y="12"/>
                  </a:lnTo>
                  <a:lnTo>
                    <a:pt x="102" y="14"/>
                  </a:lnTo>
                  <a:lnTo>
                    <a:pt x="104" y="17"/>
                  </a:lnTo>
                  <a:lnTo>
                    <a:pt x="106" y="19"/>
                  </a:lnTo>
                  <a:lnTo>
                    <a:pt x="108" y="23"/>
                  </a:lnTo>
                  <a:lnTo>
                    <a:pt x="110" y="26"/>
                  </a:lnTo>
                  <a:lnTo>
                    <a:pt x="112" y="30"/>
                  </a:lnTo>
                  <a:lnTo>
                    <a:pt x="113" y="34"/>
                  </a:lnTo>
                  <a:lnTo>
                    <a:pt x="114" y="38"/>
                  </a:lnTo>
                  <a:lnTo>
                    <a:pt x="115" y="42"/>
                  </a:lnTo>
                  <a:lnTo>
                    <a:pt x="116" y="47"/>
                  </a:lnTo>
                  <a:lnTo>
                    <a:pt x="116" y="52"/>
                  </a:lnTo>
                  <a:lnTo>
                    <a:pt x="116" y="58"/>
                  </a:lnTo>
                  <a:lnTo>
                    <a:pt x="117" y="65"/>
                  </a:lnTo>
                  <a:lnTo>
                    <a:pt x="117" y="72"/>
                  </a:lnTo>
                  <a:lnTo>
                    <a:pt x="117" y="77"/>
                  </a:lnTo>
                  <a:lnTo>
                    <a:pt x="116" y="83"/>
                  </a:lnTo>
                  <a:lnTo>
                    <a:pt x="115" y="88"/>
                  </a:lnTo>
                  <a:lnTo>
                    <a:pt x="114" y="93"/>
                  </a:lnTo>
                  <a:lnTo>
                    <a:pt x="113" y="98"/>
                  </a:lnTo>
                  <a:lnTo>
                    <a:pt x="111" y="102"/>
                  </a:lnTo>
                  <a:lnTo>
                    <a:pt x="109" y="106"/>
                  </a:lnTo>
                  <a:lnTo>
                    <a:pt x="107" y="110"/>
                  </a:lnTo>
                  <a:lnTo>
                    <a:pt x="105" y="114"/>
                  </a:lnTo>
                  <a:lnTo>
                    <a:pt x="102" y="117"/>
                  </a:lnTo>
                  <a:lnTo>
                    <a:pt x="100" y="121"/>
                  </a:lnTo>
                  <a:lnTo>
                    <a:pt x="97" y="124"/>
                  </a:lnTo>
                  <a:lnTo>
                    <a:pt x="94" y="126"/>
                  </a:lnTo>
                  <a:lnTo>
                    <a:pt x="91" y="129"/>
                  </a:lnTo>
                  <a:lnTo>
                    <a:pt x="88" y="131"/>
                  </a:lnTo>
                  <a:lnTo>
                    <a:pt x="85" y="133"/>
                  </a:lnTo>
                  <a:lnTo>
                    <a:pt x="82" y="135"/>
                  </a:lnTo>
                  <a:lnTo>
                    <a:pt x="79" y="137"/>
                  </a:lnTo>
                  <a:lnTo>
                    <a:pt x="76" y="138"/>
                  </a:lnTo>
                  <a:lnTo>
                    <a:pt x="73" y="140"/>
                  </a:lnTo>
                  <a:lnTo>
                    <a:pt x="71" y="141"/>
                  </a:lnTo>
                  <a:lnTo>
                    <a:pt x="68" y="142"/>
                  </a:lnTo>
                  <a:lnTo>
                    <a:pt x="65" y="142"/>
                  </a:lnTo>
                  <a:lnTo>
                    <a:pt x="63" y="143"/>
                  </a:lnTo>
                  <a:lnTo>
                    <a:pt x="61" y="143"/>
                  </a:lnTo>
                  <a:lnTo>
                    <a:pt x="58" y="143"/>
                  </a:lnTo>
                  <a:lnTo>
                    <a:pt x="56" y="143"/>
                  </a:lnTo>
                  <a:lnTo>
                    <a:pt x="54" y="143"/>
                  </a:lnTo>
                  <a:lnTo>
                    <a:pt x="52" y="142"/>
                  </a:lnTo>
                  <a:lnTo>
                    <a:pt x="49" y="142"/>
                  </a:lnTo>
                  <a:lnTo>
                    <a:pt x="46" y="141"/>
                  </a:lnTo>
                  <a:lnTo>
                    <a:pt x="43" y="140"/>
                  </a:lnTo>
                  <a:lnTo>
                    <a:pt x="40" y="138"/>
                  </a:lnTo>
                  <a:lnTo>
                    <a:pt x="38" y="137"/>
                  </a:lnTo>
                  <a:lnTo>
                    <a:pt x="35" y="135"/>
                  </a:lnTo>
                  <a:lnTo>
                    <a:pt x="32" y="133"/>
                  </a:lnTo>
                  <a:lnTo>
                    <a:pt x="29" y="131"/>
                  </a:lnTo>
                  <a:lnTo>
                    <a:pt x="26" y="129"/>
                  </a:lnTo>
                  <a:lnTo>
                    <a:pt x="23" y="126"/>
                  </a:lnTo>
                  <a:lnTo>
                    <a:pt x="20" y="124"/>
                  </a:lnTo>
                  <a:lnTo>
                    <a:pt x="17" y="121"/>
                  </a:lnTo>
                  <a:lnTo>
                    <a:pt x="15" y="117"/>
                  </a:lnTo>
                  <a:lnTo>
                    <a:pt x="12" y="114"/>
                  </a:lnTo>
                  <a:lnTo>
                    <a:pt x="10" y="110"/>
                  </a:lnTo>
                  <a:lnTo>
                    <a:pt x="8" y="106"/>
                  </a:lnTo>
                  <a:lnTo>
                    <a:pt x="6" y="102"/>
                  </a:lnTo>
                  <a:lnTo>
                    <a:pt x="4" y="98"/>
                  </a:lnTo>
                  <a:lnTo>
                    <a:pt x="3" y="93"/>
                  </a:lnTo>
                  <a:lnTo>
                    <a:pt x="2" y="88"/>
                  </a:lnTo>
                  <a:lnTo>
                    <a:pt x="1" y="83"/>
                  </a:lnTo>
                  <a:lnTo>
                    <a:pt x="0" y="77"/>
                  </a:lnTo>
                  <a:lnTo>
                    <a:pt x="0" y="72"/>
                  </a:lnTo>
                  <a:lnTo>
                    <a:pt x="0" y="65"/>
                  </a:lnTo>
                  <a:lnTo>
                    <a:pt x="0" y="58"/>
                  </a:lnTo>
                  <a:lnTo>
                    <a:pt x="1" y="52"/>
                  </a:lnTo>
                  <a:lnTo>
                    <a:pt x="1" y="47"/>
                  </a:lnTo>
                  <a:lnTo>
                    <a:pt x="2" y="42"/>
                  </a:lnTo>
                  <a:lnTo>
                    <a:pt x="3" y="38"/>
                  </a:lnTo>
                  <a:lnTo>
                    <a:pt x="4" y="34"/>
                  </a:lnTo>
                  <a:lnTo>
                    <a:pt x="5" y="30"/>
                  </a:lnTo>
                  <a:lnTo>
                    <a:pt x="7" y="26"/>
                  </a:lnTo>
                  <a:lnTo>
                    <a:pt x="9" y="23"/>
                  </a:lnTo>
                  <a:lnTo>
                    <a:pt x="11" y="19"/>
                  </a:lnTo>
                  <a:lnTo>
                    <a:pt x="13" y="17"/>
                  </a:lnTo>
                  <a:lnTo>
                    <a:pt x="15" y="14"/>
                  </a:lnTo>
                  <a:lnTo>
                    <a:pt x="17" y="12"/>
                  </a:lnTo>
                  <a:lnTo>
                    <a:pt x="20" y="10"/>
                  </a:lnTo>
                  <a:lnTo>
                    <a:pt x="23" y="8"/>
                  </a:lnTo>
                  <a:lnTo>
                    <a:pt x="26" y="6"/>
                  </a:lnTo>
                  <a:lnTo>
                    <a:pt x="30" y="5"/>
                  </a:lnTo>
                  <a:lnTo>
                    <a:pt x="34" y="3"/>
                  </a:lnTo>
                  <a:lnTo>
                    <a:pt x="38" y="2"/>
                  </a:lnTo>
                  <a:lnTo>
                    <a:pt x="43" y="1"/>
                  </a:lnTo>
                  <a:lnTo>
                    <a:pt x="48" y="1"/>
                  </a:lnTo>
                  <a:lnTo>
                    <a:pt x="53" y="0"/>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64" name="Freeform 163"/>
            <p:cNvSpPr>
              <a:spLocks/>
            </p:cNvSpPr>
            <p:nvPr/>
          </p:nvSpPr>
          <p:spPr bwMode="auto">
            <a:xfrm>
              <a:off x="5500688" y="2146300"/>
              <a:ext cx="263525" cy="185737"/>
            </a:xfrm>
            <a:custGeom>
              <a:avLst/>
              <a:gdLst/>
              <a:ahLst/>
              <a:cxnLst>
                <a:cxn ang="0">
                  <a:pos x="76" y="0"/>
                </a:cxn>
                <a:cxn ang="0">
                  <a:pos x="89" y="8"/>
                </a:cxn>
                <a:cxn ang="0">
                  <a:pos x="99" y="11"/>
                </a:cxn>
                <a:cxn ang="0">
                  <a:pos x="108" y="34"/>
                </a:cxn>
                <a:cxn ang="0">
                  <a:pos x="118" y="11"/>
                </a:cxn>
                <a:cxn ang="0">
                  <a:pos x="128" y="8"/>
                </a:cxn>
                <a:cxn ang="0">
                  <a:pos x="140" y="0"/>
                </a:cxn>
                <a:cxn ang="0">
                  <a:pos x="144" y="0"/>
                </a:cxn>
                <a:cxn ang="0">
                  <a:pos x="148" y="1"/>
                </a:cxn>
                <a:cxn ang="0">
                  <a:pos x="156" y="6"/>
                </a:cxn>
                <a:cxn ang="0">
                  <a:pos x="166" y="12"/>
                </a:cxn>
                <a:cxn ang="0">
                  <a:pos x="157" y="20"/>
                </a:cxn>
                <a:cxn ang="0">
                  <a:pos x="149" y="32"/>
                </a:cxn>
                <a:cxn ang="0">
                  <a:pos x="145" y="45"/>
                </a:cxn>
                <a:cxn ang="0">
                  <a:pos x="144" y="59"/>
                </a:cxn>
                <a:cxn ang="0">
                  <a:pos x="146" y="73"/>
                </a:cxn>
                <a:cxn ang="0">
                  <a:pos x="126" y="104"/>
                </a:cxn>
                <a:cxn ang="0">
                  <a:pos x="122" y="111"/>
                </a:cxn>
                <a:cxn ang="0">
                  <a:pos x="115" y="117"/>
                </a:cxn>
                <a:cxn ang="0">
                  <a:pos x="92" y="116"/>
                </a:cxn>
                <a:cxn ang="0">
                  <a:pos x="71" y="115"/>
                </a:cxn>
                <a:cxn ang="0">
                  <a:pos x="53" y="112"/>
                </a:cxn>
                <a:cxn ang="0">
                  <a:pos x="38" y="108"/>
                </a:cxn>
                <a:cxn ang="0">
                  <a:pos x="27" y="103"/>
                </a:cxn>
                <a:cxn ang="0">
                  <a:pos x="18" y="99"/>
                </a:cxn>
                <a:cxn ang="0">
                  <a:pos x="11" y="94"/>
                </a:cxn>
                <a:cxn ang="0">
                  <a:pos x="6" y="90"/>
                </a:cxn>
                <a:cxn ang="0">
                  <a:pos x="3" y="86"/>
                </a:cxn>
                <a:cxn ang="0">
                  <a:pos x="1" y="83"/>
                </a:cxn>
                <a:cxn ang="0">
                  <a:pos x="0" y="82"/>
                </a:cxn>
                <a:cxn ang="0">
                  <a:pos x="0" y="79"/>
                </a:cxn>
                <a:cxn ang="0">
                  <a:pos x="1" y="74"/>
                </a:cxn>
                <a:cxn ang="0">
                  <a:pos x="3" y="65"/>
                </a:cxn>
                <a:cxn ang="0">
                  <a:pos x="6" y="55"/>
                </a:cxn>
                <a:cxn ang="0">
                  <a:pos x="10" y="44"/>
                </a:cxn>
                <a:cxn ang="0">
                  <a:pos x="15" y="35"/>
                </a:cxn>
                <a:cxn ang="0">
                  <a:pos x="21" y="28"/>
                </a:cxn>
                <a:cxn ang="0">
                  <a:pos x="27" y="25"/>
                </a:cxn>
                <a:cxn ang="0">
                  <a:pos x="36" y="20"/>
                </a:cxn>
                <a:cxn ang="0">
                  <a:pos x="45" y="15"/>
                </a:cxn>
                <a:cxn ang="0">
                  <a:pos x="55" y="9"/>
                </a:cxn>
                <a:cxn ang="0">
                  <a:pos x="64" y="4"/>
                </a:cxn>
                <a:cxn ang="0">
                  <a:pos x="72" y="0"/>
                </a:cxn>
              </a:cxnLst>
              <a:rect l="0" t="0" r="r" b="b"/>
              <a:pathLst>
                <a:path w="166" h="117">
                  <a:moveTo>
                    <a:pt x="74" y="0"/>
                  </a:moveTo>
                  <a:lnTo>
                    <a:pt x="75" y="0"/>
                  </a:lnTo>
                  <a:lnTo>
                    <a:pt x="76" y="0"/>
                  </a:lnTo>
                  <a:lnTo>
                    <a:pt x="80" y="3"/>
                  </a:lnTo>
                  <a:lnTo>
                    <a:pt x="85" y="6"/>
                  </a:lnTo>
                  <a:lnTo>
                    <a:pt x="89" y="8"/>
                  </a:lnTo>
                  <a:lnTo>
                    <a:pt x="93" y="10"/>
                  </a:lnTo>
                  <a:lnTo>
                    <a:pt x="98" y="11"/>
                  </a:lnTo>
                  <a:lnTo>
                    <a:pt x="99" y="11"/>
                  </a:lnTo>
                  <a:lnTo>
                    <a:pt x="100" y="12"/>
                  </a:lnTo>
                  <a:lnTo>
                    <a:pt x="101" y="13"/>
                  </a:lnTo>
                  <a:lnTo>
                    <a:pt x="108" y="34"/>
                  </a:lnTo>
                  <a:lnTo>
                    <a:pt x="116" y="13"/>
                  </a:lnTo>
                  <a:lnTo>
                    <a:pt x="117" y="12"/>
                  </a:lnTo>
                  <a:lnTo>
                    <a:pt x="118" y="11"/>
                  </a:lnTo>
                  <a:lnTo>
                    <a:pt x="119" y="11"/>
                  </a:lnTo>
                  <a:lnTo>
                    <a:pt x="124" y="10"/>
                  </a:lnTo>
                  <a:lnTo>
                    <a:pt x="128" y="8"/>
                  </a:lnTo>
                  <a:lnTo>
                    <a:pt x="132" y="6"/>
                  </a:lnTo>
                  <a:lnTo>
                    <a:pt x="136" y="3"/>
                  </a:lnTo>
                  <a:lnTo>
                    <a:pt x="140" y="0"/>
                  </a:lnTo>
                  <a:lnTo>
                    <a:pt x="141" y="0"/>
                  </a:lnTo>
                  <a:lnTo>
                    <a:pt x="143" y="0"/>
                  </a:lnTo>
                  <a:lnTo>
                    <a:pt x="144" y="0"/>
                  </a:lnTo>
                  <a:lnTo>
                    <a:pt x="145" y="0"/>
                  </a:lnTo>
                  <a:lnTo>
                    <a:pt x="145" y="0"/>
                  </a:lnTo>
                  <a:lnTo>
                    <a:pt x="148" y="1"/>
                  </a:lnTo>
                  <a:lnTo>
                    <a:pt x="150" y="3"/>
                  </a:lnTo>
                  <a:lnTo>
                    <a:pt x="153" y="4"/>
                  </a:lnTo>
                  <a:lnTo>
                    <a:pt x="156" y="6"/>
                  </a:lnTo>
                  <a:lnTo>
                    <a:pt x="159" y="8"/>
                  </a:lnTo>
                  <a:lnTo>
                    <a:pt x="163" y="10"/>
                  </a:lnTo>
                  <a:lnTo>
                    <a:pt x="166" y="12"/>
                  </a:lnTo>
                  <a:lnTo>
                    <a:pt x="163" y="14"/>
                  </a:lnTo>
                  <a:lnTo>
                    <a:pt x="160" y="17"/>
                  </a:lnTo>
                  <a:lnTo>
                    <a:pt x="157" y="20"/>
                  </a:lnTo>
                  <a:lnTo>
                    <a:pt x="154" y="24"/>
                  </a:lnTo>
                  <a:lnTo>
                    <a:pt x="151" y="28"/>
                  </a:lnTo>
                  <a:lnTo>
                    <a:pt x="149" y="32"/>
                  </a:lnTo>
                  <a:lnTo>
                    <a:pt x="147" y="36"/>
                  </a:lnTo>
                  <a:lnTo>
                    <a:pt x="146" y="41"/>
                  </a:lnTo>
                  <a:lnTo>
                    <a:pt x="145" y="45"/>
                  </a:lnTo>
                  <a:lnTo>
                    <a:pt x="144" y="50"/>
                  </a:lnTo>
                  <a:lnTo>
                    <a:pt x="144" y="54"/>
                  </a:lnTo>
                  <a:lnTo>
                    <a:pt x="144" y="59"/>
                  </a:lnTo>
                  <a:lnTo>
                    <a:pt x="144" y="64"/>
                  </a:lnTo>
                  <a:lnTo>
                    <a:pt x="145" y="68"/>
                  </a:lnTo>
                  <a:lnTo>
                    <a:pt x="146" y="73"/>
                  </a:lnTo>
                  <a:lnTo>
                    <a:pt x="147" y="77"/>
                  </a:lnTo>
                  <a:lnTo>
                    <a:pt x="149" y="82"/>
                  </a:lnTo>
                  <a:lnTo>
                    <a:pt x="126" y="104"/>
                  </a:lnTo>
                  <a:lnTo>
                    <a:pt x="124" y="107"/>
                  </a:lnTo>
                  <a:lnTo>
                    <a:pt x="123" y="109"/>
                  </a:lnTo>
                  <a:lnTo>
                    <a:pt x="122" y="111"/>
                  </a:lnTo>
                  <a:lnTo>
                    <a:pt x="121" y="114"/>
                  </a:lnTo>
                  <a:lnTo>
                    <a:pt x="121" y="116"/>
                  </a:lnTo>
                  <a:lnTo>
                    <a:pt x="115" y="117"/>
                  </a:lnTo>
                  <a:lnTo>
                    <a:pt x="108" y="117"/>
                  </a:lnTo>
                  <a:lnTo>
                    <a:pt x="100" y="117"/>
                  </a:lnTo>
                  <a:lnTo>
                    <a:pt x="92" y="116"/>
                  </a:lnTo>
                  <a:lnTo>
                    <a:pt x="85" y="116"/>
                  </a:lnTo>
                  <a:lnTo>
                    <a:pt x="77" y="115"/>
                  </a:lnTo>
                  <a:lnTo>
                    <a:pt x="71" y="115"/>
                  </a:lnTo>
                  <a:lnTo>
                    <a:pt x="64" y="114"/>
                  </a:lnTo>
                  <a:lnTo>
                    <a:pt x="59" y="113"/>
                  </a:lnTo>
                  <a:lnTo>
                    <a:pt x="53" y="112"/>
                  </a:lnTo>
                  <a:lnTo>
                    <a:pt x="48" y="110"/>
                  </a:lnTo>
                  <a:lnTo>
                    <a:pt x="43" y="109"/>
                  </a:lnTo>
                  <a:lnTo>
                    <a:pt x="38" y="108"/>
                  </a:lnTo>
                  <a:lnTo>
                    <a:pt x="34" y="106"/>
                  </a:lnTo>
                  <a:lnTo>
                    <a:pt x="30" y="105"/>
                  </a:lnTo>
                  <a:lnTo>
                    <a:pt x="27" y="103"/>
                  </a:lnTo>
                  <a:lnTo>
                    <a:pt x="23" y="102"/>
                  </a:lnTo>
                  <a:lnTo>
                    <a:pt x="20" y="100"/>
                  </a:lnTo>
                  <a:lnTo>
                    <a:pt x="18" y="99"/>
                  </a:lnTo>
                  <a:lnTo>
                    <a:pt x="15" y="97"/>
                  </a:lnTo>
                  <a:lnTo>
                    <a:pt x="13" y="96"/>
                  </a:lnTo>
                  <a:lnTo>
                    <a:pt x="11" y="94"/>
                  </a:lnTo>
                  <a:lnTo>
                    <a:pt x="9" y="93"/>
                  </a:lnTo>
                  <a:lnTo>
                    <a:pt x="7" y="91"/>
                  </a:lnTo>
                  <a:lnTo>
                    <a:pt x="6" y="90"/>
                  </a:lnTo>
                  <a:lnTo>
                    <a:pt x="5" y="89"/>
                  </a:lnTo>
                  <a:lnTo>
                    <a:pt x="4" y="87"/>
                  </a:lnTo>
                  <a:lnTo>
                    <a:pt x="3" y="86"/>
                  </a:lnTo>
                  <a:lnTo>
                    <a:pt x="2" y="85"/>
                  </a:lnTo>
                  <a:lnTo>
                    <a:pt x="2" y="84"/>
                  </a:lnTo>
                  <a:lnTo>
                    <a:pt x="1" y="83"/>
                  </a:lnTo>
                  <a:lnTo>
                    <a:pt x="1" y="83"/>
                  </a:lnTo>
                  <a:lnTo>
                    <a:pt x="0" y="82"/>
                  </a:lnTo>
                  <a:lnTo>
                    <a:pt x="0" y="82"/>
                  </a:lnTo>
                  <a:lnTo>
                    <a:pt x="0" y="81"/>
                  </a:lnTo>
                  <a:lnTo>
                    <a:pt x="0" y="80"/>
                  </a:lnTo>
                  <a:lnTo>
                    <a:pt x="0" y="79"/>
                  </a:lnTo>
                  <a:lnTo>
                    <a:pt x="0" y="78"/>
                  </a:lnTo>
                  <a:lnTo>
                    <a:pt x="1" y="76"/>
                  </a:lnTo>
                  <a:lnTo>
                    <a:pt x="1" y="74"/>
                  </a:lnTo>
                  <a:lnTo>
                    <a:pt x="2" y="71"/>
                  </a:lnTo>
                  <a:lnTo>
                    <a:pt x="2" y="68"/>
                  </a:lnTo>
                  <a:lnTo>
                    <a:pt x="3" y="65"/>
                  </a:lnTo>
                  <a:lnTo>
                    <a:pt x="4" y="62"/>
                  </a:lnTo>
                  <a:lnTo>
                    <a:pt x="5" y="58"/>
                  </a:lnTo>
                  <a:lnTo>
                    <a:pt x="6" y="55"/>
                  </a:lnTo>
                  <a:lnTo>
                    <a:pt x="7" y="51"/>
                  </a:lnTo>
                  <a:lnTo>
                    <a:pt x="8" y="48"/>
                  </a:lnTo>
                  <a:lnTo>
                    <a:pt x="10" y="44"/>
                  </a:lnTo>
                  <a:lnTo>
                    <a:pt x="11" y="41"/>
                  </a:lnTo>
                  <a:lnTo>
                    <a:pt x="13" y="38"/>
                  </a:lnTo>
                  <a:lnTo>
                    <a:pt x="15" y="35"/>
                  </a:lnTo>
                  <a:lnTo>
                    <a:pt x="17" y="32"/>
                  </a:lnTo>
                  <a:lnTo>
                    <a:pt x="19" y="30"/>
                  </a:lnTo>
                  <a:lnTo>
                    <a:pt x="21" y="28"/>
                  </a:lnTo>
                  <a:lnTo>
                    <a:pt x="23" y="27"/>
                  </a:lnTo>
                  <a:lnTo>
                    <a:pt x="25" y="26"/>
                  </a:lnTo>
                  <a:lnTo>
                    <a:pt x="27" y="25"/>
                  </a:lnTo>
                  <a:lnTo>
                    <a:pt x="30" y="23"/>
                  </a:lnTo>
                  <a:lnTo>
                    <a:pt x="33" y="22"/>
                  </a:lnTo>
                  <a:lnTo>
                    <a:pt x="36" y="20"/>
                  </a:lnTo>
                  <a:lnTo>
                    <a:pt x="39" y="18"/>
                  </a:lnTo>
                  <a:lnTo>
                    <a:pt x="42" y="16"/>
                  </a:lnTo>
                  <a:lnTo>
                    <a:pt x="45" y="15"/>
                  </a:lnTo>
                  <a:lnTo>
                    <a:pt x="49" y="13"/>
                  </a:lnTo>
                  <a:lnTo>
                    <a:pt x="52" y="11"/>
                  </a:lnTo>
                  <a:lnTo>
                    <a:pt x="55" y="9"/>
                  </a:lnTo>
                  <a:lnTo>
                    <a:pt x="58" y="7"/>
                  </a:lnTo>
                  <a:lnTo>
                    <a:pt x="61" y="6"/>
                  </a:lnTo>
                  <a:lnTo>
                    <a:pt x="64" y="4"/>
                  </a:lnTo>
                  <a:lnTo>
                    <a:pt x="67" y="3"/>
                  </a:lnTo>
                  <a:lnTo>
                    <a:pt x="70" y="1"/>
                  </a:lnTo>
                  <a:lnTo>
                    <a:pt x="72" y="0"/>
                  </a:lnTo>
                  <a:lnTo>
                    <a:pt x="73" y="0"/>
                  </a:lnTo>
                  <a:lnTo>
                    <a:pt x="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65" name="Freeform 164"/>
            <p:cNvSpPr>
              <a:spLocks noEditPoints="1"/>
            </p:cNvSpPr>
            <p:nvPr/>
          </p:nvSpPr>
          <p:spPr bwMode="auto">
            <a:xfrm>
              <a:off x="5705476" y="2159000"/>
              <a:ext cx="190500" cy="192087"/>
            </a:xfrm>
            <a:custGeom>
              <a:avLst/>
              <a:gdLst/>
              <a:ahLst/>
              <a:cxnLst>
                <a:cxn ang="0">
                  <a:pos x="64" y="18"/>
                </a:cxn>
                <a:cxn ang="0">
                  <a:pos x="55" y="22"/>
                </a:cxn>
                <a:cxn ang="0">
                  <a:pos x="46" y="29"/>
                </a:cxn>
                <a:cxn ang="0">
                  <a:pos x="41" y="39"/>
                </a:cxn>
                <a:cxn ang="0">
                  <a:pos x="39" y="49"/>
                </a:cxn>
                <a:cxn ang="0">
                  <a:pos x="41" y="60"/>
                </a:cxn>
                <a:cxn ang="0">
                  <a:pos x="46" y="69"/>
                </a:cxn>
                <a:cxn ang="0">
                  <a:pos x="55" y="76"/>
                </a:cxn>
                <a:cxn ang="0">
                  <a:pos x="64" y="80"/>
                </a:cxn>
                <a:cxn ang="0">
                  <a:pos x="75" y="81"/>
                </a:cxn>
                <a:cxn ang="0">
                  <a:pos x="85" y="78"/>
                </a:cxn>
                <a:cxn ang="0">
                  <a:pos x="94" y="72"/>
                </a:cxn>
                <a:cxn ang="0">
                  <a:pos x="100" y="63"/>
                </a:cxn>
                <a:cxn ang="0">
                  <a:pos x="103" y="53"/>
                </a:cxn>
                <a:cxn ang="0">
                  <a:pos x="103" y="42"/>
                </a:cxn>
                <a:cxn ang="0">
                  <a:pos x="99" y="32"/>
                </a:cxn>
                <a:cxn ang="0">
                  <a:pos x="91" y="24"/>
                </a:cxn>
                <a:cxn ang="0">
                  <a:pos x="82" y="19"/>
                </a:cxn>
                <a:cxn ang="0">
                  <a:pos x="72" y="17"/>
                </a:cxn>
                <a:cxn ang="0">
                  <a:pos x="80" y="1"/>
                </a:cxn>
                <a:cxn ang="0">
                  <a:pos x="92" y="5"/>
                </a:cxn>
                <a:cxn ang="0">
                  <a:pos x="103" y="11"/>
                </a:cxn>
                <a:cxn ang="0">
                  <a:pos x="112" y="21"/>
                </a:cxn>
                <a:cxn ang="0">
                  <a:pos x="118" y="32"/>
                </a:cxn>
                <a:cxn ang="0">
                  <a:pos x="120" y="45"/>
                </a:cxn>
                <a:cxn ang="0">
                  <a:pos x="120" y="58"/>
                </a:cxn>
                <a:cxn ang="0">
                  <a:pos x="116" y="70"/>
                </a:cxn>
                <a:cxn ang="0">
                  <a:pos x="109" y="81"/>
                </a:cxn>
                <a:cxn ang="0">
                  <a:pos x="100" y="89"/>
                </a:cxn>
                <a:cxn ang="0">
                  <a:pos x="88" y="95"/>
                </a:cxn>
                <a:cxn ang="0">
                  <a:pos x="76" y="98"/>
                </a:cxn>
                <a:cxn ang="0">
                  <a:pos x="63" y="98"/>
                </a:cxn>
                <a:cxn ang="0">
                  <a:pos x="51" y="94"/>
                </a:cxn>
                <a:cxn ang="0">
                  <a:pos x="19" y="118"/>
                </a:cxn>
                <a:cxn ang="0">
                  <a:pos x="13" y="121"/>
                </a:cxn>
                <a:cxn ang="0">
                  <a:pos x="7" y="120"/>
                </a:cxn>
                <a:cxn ang="0">
                  <a:pos x="2" y="116"/>
                </a:cxn>
                <a:cxn ang="0">
                  <a:pos x="0" y="111"/>
                </a:cxn>
                <a:cxn ang="0">
                  <a:pos x="1" y="105"/>
                </a:cxn>
                <a:cxn ang="0">
                  <a:pos x="30" y="75"/>
                </a:cxn>
                <a:cxn ang="0">
                  <a:pos x="25" y="65"/>
                </a:cxn>
                <a:cxn ang="0">
                  <a:pos x="23" y="52"/>
                </a:cxn>
                <a:cxn ang="0">
                  <a:pos x="24" y="38"/>
                </a:cxn>
                <a:cxn ang="0">
                  <a:pos x="29" y="25"/>
                </a:cxn>
                <a:cxn ang="0">
                  <a:pos x="37" y="14"/>
                </a:cxn>
                <a:cxn ang="0">
                  <a:pos x="47" y="7"/>
                </a:cxn>
                <a:cxn ang="0">
                  <a:pos x="59" y="2"/>
                </a:cxn>
                <a:cxn ang="0">
                  <a:pos x="72" y="0"/>
                </a:cxn>
              </a:cxnLst>
              <a:rect l="0" t="0" r="r" b="b"/>
              <a:pathLst>
                <a:path w="120" h="121">
                  <a:moveTo>
                    <a:pt x="72" y="17"/>
                  </a:moveTo>
                  <a:lnTo>
                    <a:pt x="68" y="17"/>
                  </a:lnTo>
                  <a:lnTo>
                    <a:pt x="64" y="18"/>
                  </a:lnTo>
                  <a:lnTo>
                    <a:pt x="61" y="19"/>
                  </a:lnTo>
                  <a:lnTo>
                    <a:pt x="58" y="20"/>
                  </a:lnTo>
                  <a:lnTo>
                    <a:pt x="55" y="22"/>
                  </a:lnTo>
                  <a:lnTo>
                    <a:pt x="52" y="24"/>
                  </a:lnTo>
                  <a:lnTo>
                    <a:pt x="49" y="26"/>
                  </a:lnTo>
                  <a:lnTo>
                    <a:pt x="46" y="29"/>
                  </a:lnTo>
                  <a:lnTo>
                    <a:pt x="44" y="32"/>
                  </a:lnTo>
                  <a:lnTo>
                    <a:pt x="43" y="35"/>
                  </a:lnTo>
                  <a:lnTo>
                    <a:pt x="41" y="39"/>
                  </a:lnTo>
                  <a:lnTo>
                    <a:pt x="40" y="42"/>
                  </a:lnTo>
                  <a:lnTo>
                    <a:pt x="40" y="46"/>
                  </a:lnTo>
                  <a:lnTo>
                    <a:pt x="39" y="49"/>
                  </a:lnTo>
                  <a:lnTo>
                    <a:pt x="40" y="53"/>
                  </a:lnTo>
                  <a:lnTo>
                    <a:pt x="40" y="56"/>
                  </a:lnTo>
                  <a:lnTo>
                    <a:pt x="41" y="60"/>
                  </a:lnTo>
                  <a:lnTo>
                    <a:pt x="43" y="63"/>
                  </a:lnTo>
                  <a:lnTo>
                    <a:pt x="44" y="66"/>
                  </a:lnTo>
                  <a:lnTo>
                    <a:pt x="46" y="69"/>
                  </a:lnTo>
                  <a:lnTo>
                    <a:pt x="49" y="72"/>
                  </a:lnTo>
                  <a:lnTo>
                    <a:pt x="52" y="74"/>
                  </a:lnTo>
                  <a:lnTo>
                    <a:pt x="55" y="76"/>
                  </a:lnTo>
                  <a:lnTo>
                    <a:pt x="58" y="78"/>
                  </a:lnTo>
                  <a:lnTo>
                    <a:pt x="61" y="79"/>
                  </a:lnTo>
                  <a:lnTo>
                    <a:pt x="64" y="80"/>
                  </a:lnTo>
                  <a:lnTo>
                    <a:pt x="68" y="81"/>
                  </a:lnTo>
                  <a:lnTo>
                    <a:pt x="72" y="81"/>
                  </a:lnTo>
                  <a:lnTo>
                    <a:pt x="75" y="81"/>
                  </a:lnTo>
                  <a:lnTo>
                    <a:pt x="79" y="80"/>
                  </a:lnTo>
                  <a:lnTo>
                    <a:pt x="82" y="79"/>
                  </a:lnTo>
                  <a:lnTo>
                    <a:pt x="85" y="78"/>
                  </a:lnTo>
                  <a:lnTo>
                    <a:pt x="88" y="76"/>
                  </a:lnTo>
                  <a:lnTo>
                    <a:pt x="91" y="74"/>
                  </a:lnTo>
                  <a:lnTo>
                    <a:pt x="94" y="72"/>
                  </a:lnTo>
                  <a:lnTo>
                    <a:pt x="97" y="69"/>
                  </a:lnTo>
                  <a:lnTo>
                    <a:pt x="99" y="66"/>
                  </a:lnTo>
                  <a:lnTo>
                    <a:pt x="100" y="63"/>
                  </a:lnTo>
                  <a:lnTo>
                    <a:pt x="102" y="60"/>
                  </a:lnTo>
                  <a:lnTo>
                    <a:pt x="103" y="56"/>
                  </a:lnTo>
                  <a:lnTo>
                    <a:pt x="103" y="53"/>
                  </a:lnTo>
                  <a:lnTo>
                    <a:pt x="103" y="49"/>
                  </a:lnTo>
                  <a:lnTo>
                    <a:pt x="103" y="45"/>
                  </a:lnTo>
                  <a:lnTo>
                    <a:pt x="103" y="42"/>
                  </a:lnTo>
                  <a:lnTo>
                    <a:pt x="102" y="39"/>
                  </a:lnTo>
                  <a:lnTo>
                    <a:pt x="100" y="35"/>
                  </a:lnTo>
                  <a:lnTo>
                    <a:pt x="99" y="32"/>
                  </a:lnTo>
                  <a:lnTo>
                    <a:pt x="97" y="29"/>
                  </a:lnTo>
                  <a:lnTo>
                    <a:pt x="94" y="26"/>
                  </a:lnTo>
                  <a:lnTo>
                    <a:pt x="91" y="24"/>
                  </a:lnTo>
                  <a:lnTo>
                    <a:pt x="88" y="22"/>
                  </a:lnTo>
                  <a:lnTo>
                    <a:pt x="85" y="20"/>
                  </a:lnTo>
                  <a:lnTo>
                    <a:pt x="82" y="19"/>
                  </a:lnTo>
                  <a:lnTo>
                    <a:pt x="79" y="18"/>
                  </a:lnTo>
                  <a:lnTo>
                    <a:pt x="75" y="17"/>
                  </a:lnTo>
                  <a:lnTo>
                    <a:pt x="72" y="17"/>
                  </a:lnTo>
                  <a:close/>
                  <a:moveTo>
                    <a:pt x="72" y="0"/>
                  </a:moveTo>
                  <a:lnTo>
                    <a:pt x="76" y="0"/>
                  </a:lnTo>
                  <a:lnTo>
                    <a:pt x="80" y="1"/>
                  </a:lnTo>
                  <a:lnTo>
                    <a:pt x="84" y="2"/>
                  </a:lnTo>
                  <a:lnTo>
                    <a:pt x="88" y="3"/>
                  </a:lnTo>
                  <a:lnTo>
                    <a:pt x="92" y="5"/>
                  </a:lnTo>
                  <a:lnTo>
                    <a:pt x="96" y="7"/>
                  </a:lnTo>
                  <a:lnTo>
                    <a:pt x="100" y="9"/>
                  </a:lnTo>
                  <a:lnTo>
                    <a:pt x="103" y="11"/>
                  </a:lnTo>
                  <a:lnTo>
                    <a:pt x="106" y="14"/>
                  </a:lnTo>
                  <a:lnTo>
                    <a:pt x="109" y="18"/>
                  </a:lnTo>
                  <a:lnTo>
                    <a:pt x="112" y="21"/>
                  </a:lnTo>
                  <a:lnTo>
                    <a:pt x="114" y="25"/>
                  </a:lnTo>
                  <a:lnTo>
                    <a:pt x="116" y="28"/>
                  </a:lnTo>
                  <a:lnTo>
                    <a:pt x="118" y="32"/>
                  </a:lnTo>
                  <a:lnTo>
                    <a:pt x="119" y="36"/>
                  </a:lnTo>
                  <a:lnTo>
                    <a:pt x="120" y="41"/>
                  </a:lnTo>
                  <a:lnTo>
                    <a:pt x="120" y="45"/>
                  </a:lnTo>
                  <a:lnTo>
                    <a:pt x="120" y="49"/>
                  </a:lnTo>
                  <a:lnTo>
                    <a:pt x="120" y="53"/>
                  </a:lnTo>
                  <a:lnTo>
                    <a:pt x="120" y="58"/>
                  </a:lnTo>
                  <a:lnTo>
                    <a:pt x="119" y="62"/>
                  </a:lnTo>
                  <a:lnTo>
                    <a:pt x="118" y="66"/>
                  </a:lnTo>
                  <a:lnTo>
                    <a:pt x="116" y="70"/>
                  </a:lnTo>
                  <a:lnTo>
                    <a:pt x="114" y="74"/>
                  </a:lnTo>
                  <a:lnTo>
                    <a:pt x="112" y="77"/>
                  </a:lnTo>
                  <a:lnTo>
                    <a:pt x="109" y="81"/>
                  </a:lnTo>
                  <a:lnTo>
                    <a:pt x="106" y="84"/>
                  </a:lnTo>
                  <a:lnTo>
                    <a:pt x="103" y="87"/>
                  </a:lnTo>
                  <a:lnTo>
                    <a:pt x="100" y="89"/>
                  </a:lnTo>
                  <a:lnTo>
                    <a:pt x="96" y="92"/>
                  </a:lnTo>
                  <a:lnTo>
                    <a:pt x="92" y="94"/>
                  </a:lnTo>
                  <a:lnTo>
                    <a:pt x="88" y="95"/>
                  </a:lnTo>
                  <a:lnTo>
                    <a:pt x="84" y="97"/>
                  </a:lnTo>
                  <a:lnTo>
                    <a:pt x="80" y="98"/>
                  </a:lnTo>
                  <a:lnTo>
                    <a:pt x="76" y="98"/>
                  </a:lnTo>
                  <a:lnTo>
                    <a:pt x="72" y="98"/>
                  </a:lnTo>
                  <a:lnTo>
                    <a:pt x="67" y="98"/>
                  </a:lnTo>
                  <a:lnTo>
                    <a:pt x="63" y="98"/>
                  </a:lnTo>
                  <a:lnTo>
                    <a:pt x="59" y="97"/>
                  </a:lnTo>
                  <a:lnTo>
                    <a:pt x="55" y="95"/>
                  </a:lnTo>
                  <a:lnTo>
                    <a:pt x="51" y="94"/>
                  </a:lnTo>
                  <a:lnTo>
                    <a:pt x="47" y="92"/>
                  </a:lnTo>
                  <a:lnTo>
                    <a:pt x="46" y="91"/>
                  </a:lnTo>
                  <a:lnTo>
                    <a:pt x="19" y="118"/>
                  </a:lnTo>
                  <a:lnTo>
                    <a:pt x="17" y="119"/>
                  </a:lnTo>
                  <a:lnTo>
                    <a:pt x="15" y="120"/>
                  </a:lnTo>
                  <a:lnTo>
                    <a:pt x="13" y="121"/>
                  </a:lnTo>
                  <a:lnTo>
                    <a:pt x="11" y="121"/>
                  </a:lnTo>
                  <a:lnTo>
                    <a:pt x="9" y="121"/>
                  </a:lnTo>
                  <a:lnTo>
                    <a:pt x="7" y="120"/>
                  </a:lnTo>
                  <a:lnTo>
                    <a:pt x="5" y="119"/>
                  </a:lnTo>
                  <a:lnTo>
                    <a:pt x="3" y="118"/>
                  </a:lnTo>
                  <a:lnTo>
                    <a:pt x="2" y="116"/>
                  </a:lnTo>
                  <a:lnTo>
                    <a:pt x="1" y="115"/>
                  </a:lnTo>
                  <a:lnTo>
                    <a:pt x="0" y="113"/>
                  </a:lnTo>
                  <a:lnTo>
                    <a:pt x="0" y="111"/>
                  </a:lnTo>
                  <a:lnTo>
                    <a:pt x="0" y="109"/>
                  </a:lnTo>
                  <a:lnTo>
                    <a:pt x="0" y="107"/>
                  </a:lnTo>
                  <a:lnTo>
                    <a:pt x="1" y="105"/>
                  </a:lnTo>
                  <a:lnTo>
                    <a:pt x="2" y="104"/>
                  </a:lnTo>
                  <a:lnTo>
                    <a:pt x="3" y="102"/>
                  </a:lnTo>
                  <a:lnTo>
                    <a:pt x="30" y="75"/>
                  </a:lnTo>
                  <a:lnTo>
                    <a:pt x="29" y="73"/>
                  </a:lnTo>
                  <a:lnTo>
                    <a:pt x="27" y="69"/>
                  </a:lnTo>
                  <a:lnTo>
                    <a:pt x="25" y="65"/>
                  </a:lnTo>
                  <a:lnTo>
                    <a:pt x="24" y="61"/>
                  </a:lnTo>
                  <a:lnTo>
                    <a:pt x="23" y="56"/>
                  </a:lnTo>
                  <a:lnTo>
                    <a:pt x="23" y="52"/>
                  </a:lnTo>
                  <a:lnTo>
                    <a:pt x="23" y="47"/>
                  </a:lnTo>
                  <a:lnTo>
                    <a:pt x="23" y="43"/>
                  </a:lnTo>
                  <a:lnTo>
                    <a:pt x="24" y="38"/>
                  </a:lnTo>
                  <a:lnTo>
                    <a:pt x="25" y="34"/>
                  </a:lnTo>
                  <a:lnTo>
                    <a:pt x="27" y="30"/>
                  </a:lnTo>
                  <a:lnTo>
                    <a:pt x="29" y="25"/>
                  </a:lnTo>
                  <a:lnTo>
                    <a:pt x="31" y="22"/>
                  </a:lnTo>
                  <a:lnTo>
                    <a:pt x="34" y="18"/>
                  </a:lnTo>
                  <a:lnTo>
                    <a:pt x="37" y="14"/>
                  </a:lnTo>
                  <a:lnTo>
                    <a:pt x="40" y="11"/>
                  </a:lnTo>
                  <a:lnTo>
                    <a:pt x="43" y="9"/>
                  </a:lnTo>
                  <a:lnTo>
                    <a:pt x="47" y="7"/>
                  </a:lnTo>
                  <a:lnTo>
                    <a:pt x="51" y="5"/>
                  </a:lnTo>
                  <a:lnTo>
                    <a:pt x="55" y="3"/>
                  </a:lnTo>
                  <a:lnTo>
                    <a:pt x="59" y="2"/>
                  </a:lnTo>
                  <a:lnTo>
                    <a:pt x="63" y="1"/>
                  </a:lnTo>
                  <a:lnTo>
                    <a:pt x="67" y="0"/>
                  </a:lnTo>
                  <a:lnTo>
                    <a:pt x="7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66" name="Group 65"/>
          <p:cNvGrpSpPr/>
          <p:nvPr/>
        </p:nvGrpSpPr>
        <p:grpSpPr>
          <a:xfrm>
            <a:off x="2996917" y="5106427"/>
            <a:ext cx="422275" cy="510117"/>
            <a:chOff x="4000500" y="1868488"/>
            <a:chExt cx="422275" cy="382588"/>
          </a:xfrm>
          <a:solidFill>
            <a:schemeClr val="bg2">
              <a:lumMod val="75000"/>
            </a:schemeClr>
          </a:solidFill>
        </p:grpSpPr>
        <p:sp>
          <p:nvSpPr>
            <p:cNvPr id="67" name="Freeform 209"/>
            <p:cNvSpPr>
              <a:spLocks noEditPoints="1"/>
            </p:cNvSpPr>
            <p:nvPr/>
          </p:nvSpPr>
          <p:spPr bwMode="auto">
            <a:xfrm>
              <a:off x="4000500" y="1887538"/>
              <a:ext cx="422275" cy="363538"/>
            </a:xfrm>
            <a:custGeom>
              <a:avLst/>
              <a:gdLst/>
              <a:ahLst/>
              <a:cxnLst>
                <a:cxn ang="0">
                  <a:pos x="119" y="27"/>
                </a:cxn>
                <a:cxn ang="0">
                  <a:pos x="146" y="63"/>
                </a:cxn>
                <a:cxn ang="0">
                  <a:pos x="152" y="69"/>
                </a:cxn>
                <a:cxn ang="0">
                  <a:pos x="209" y="45"/>
                </a:cxn>
                <a:cxn ang="0">
                  <a:pos x="153" y="73"/>
                </a:cxn>
                <a:cxn ang="0">
                  <a:pos x="149" y="79"/>
                </a:cxn>
                <a:cxn ang="0">
                  <a:pos x="141" y="81"/>
                </a:cxn>
                <a:cxn ang="0">
                  <a:pos x="119" y="124"/>
                </a:cxn>
                <a:cxn ang="0">
                  <a:pos x="251" y="127"/>
                </a:cxn>
                <a:cxn ang="0">
                  <a:pos x="258" y="123"/>
                </a:cxn>
                <a:cxn ang="0">
                  <a:pos x="258" y="30"/>
                </a:cxn>
                <a:cxn ang="0">
                  <a:pos x="253" y="24"/>
                </a:cxn>
                <a:cxn ang="0">
                  <a:pos x="191" y="1"/>
                </a:cxn>
                <a:cxn ang="0">
                  <a:pos x="193" y="17"/>
                </a:cxn>
                <a:cxn ang="0">
                  <a:pos x="261" y="20"/>
                </a:cxn>
                <a:cxn ang="0">
                  <a:pos x="266" y="32"/>
                </a:cxn>
                <a:cxn ang="0">
                  <a:pos x="262" y="129"/>
                </a:cxn>
                <a:cxn ang="0">
                  <a:pos x="251" y="134"/>
                </a:cxn>
                <a:cxn ang="0">
                  <a:pos x="247" y="226"/>
                </a:cxn>
                <a:cxn ang="0">
                  <a:pos x="242" y="229"/>
                </a:cxn>
                <a:cxn ang="0">
                  <a:pos x="237" y="225"/>
                </a:cxn>
                <a:cxn ang="0">
                  <a:pos x="193" y="201"/>
                </a:cxn>
                <a:cxn ang="0">
                  <a:pos x="186" y="204"/>
                </a:cxn>
                <a:cxn ang="0">
                  <a:pos x="182" y="199"/>
                </a:cxn>
                <a:cxn ang="0">
                  <a:pos x="137" y="228"/>
                </a:cxn>
                <a:cxn ang="0">
                  <a:pos x="132" y="229"/>
                </a:cxn>
                <a:cxn ang="0">
                  <a:pos x="127" y="224"/>
                </a:cxn>
                <a:cxn ang="0">
                  <a:pos x="119" y="134"/>
                </a:cxn>
                <a:cxn ang="0">
                  <a:pos x="110" y="125"/>
                </a:cxn>
                <a:cxn ang="0">
                  <a:pos x="96" y="66"/>
                </a:cxn>
                <a:cxn ang="0">
                  <a:pos x="95" y="66"/>
                </a:cxn>
                <a:cxn ang="0">
                  <a:pos x="87" y="63"/>
                </a:cxn>
                <a:cxn ang="0">
                  <a:pos x="94" y="223"/>
                </a:cxn>
                <a:cxn ang="0">
                  <a:pos x="85" y="229"/>
                </a:cxn>
                <a:cxn ang="0">
                  <a:pos x="78" y="227"/>
                </a:cxn>
                <a:cxn ang="0">
                  <a:pos x="73" y="219"/>
                </a:cxn>
                <a:cxn ang="0">
                  <a:pos x="59" y="137"/>
                </a:cxn>
                <a:cxn ang="0">
                  <a:pos x="48" y="224"/>
                </a:cxn>
                <a:cxn ang="0">
                  <a:pos x="39" y="229"/>
                </a:cxn>
                <a:cxn ang="0">
                  <a:pos x="32" y="226"/>
                </a:cxn>
                <a:cxn ang="0">
                  <a:pos x="28" y="217"/>
                </a:cxn>
                <a:cxn ang="0">
                  <a:pos x="18" y="125"/>
                </a:cxn>
                <a:cxn ang="0">
                  <a:pos x="13" y="132"/>
                </a:cxn>
                <a:cxn ang="0">
                  <a:pos x="5" y="132"/>
                </a:cxn>
                <a:cxn ang="0">
                  <a:pos x="0" y="125"/>
                </a:cxn>
                <a:cxn ang="0">
                  <a:pos x="15" y="55"/>
                </a:cxn>
                <a:cxn ang="0">
                  <a:pos x="18" y="51"/>
                </a:cxn>
                <a:cxn ang="0">
                  <a:pos x="21" y="49"/>
                </a:cxn>
                <a:cxn ang="0">
                  <a:pos x="24" y="48"/>
                </a:cxn>
                <a:cxn ang="0">
                  <a:pos x="35" y="44"/>
                </a:cxn>
                <a:cxn ang="0">
                  <a:pos x="51" y="41"/>
                </a:cxn>
                <a:cxn ang="0">
                  <a:pos x="54" y="93"/>
                </a:cxn>
                <a:cxn ang="0">
                  <a:pos x="65" y="41"/>
                </a:cxn>
                <a:cxn ang="0">
                  <a:pos x="81" y="43"/>
                </a:cxn>
                <a:cxn ang="0">
                  <a:pos x="95" y="46"/>
                </a:cxn>
                <a:cxn ang="0">
                  <a:pos x="102" y="48"/>
                </a:cxn>
                <a:cxn ang="0">
                  <a:pos x="111" y="24"/>
                </a:cxn>
                <a:cxn ang="0">
                  <a:pos x="122" y="17"/>
                </a:cxn>
                <a:cxn ang="0">
                  <a:pos x="183" y="3"/>
                </a:cxn>
              </a:cxnLst>
              <a:rect l="0" t="0" r="r" b="b"/>
              <a:pathLst>
                <a:path w="266" h="229">
                  <a:moveTo>
                    <a:pt x="124" y="24"/>
                  </a:moveTo>
                  <a:lnTo>
                    <a:pt x="123" y="24"/>
                  </a:lnTo>
                  <a:lnTo>
                    <a:pt x="121" y="25"/>
                  </a:lnTo>
                  <a:lnTo>
                    <a:pt x="120" y="26"/>
                  </a:lnTo>
                  <a:lnTo>
                    <a:pt x="119" y="27"/>
                  </a:lnTo>
                  <a:lnTo>
                    <a:pt x="118" y="28"/>
                  </a:lnTo>
                  <a:lnTo>
                    <a:pt x="117" y="30"/>
                  </a:lnTo>
                  <a:lnTo>
                    <a:pt x="117" y="32"/>
                  </a:lnTo>
                  <a:lnTo>
                    <a:pt x="117" y="53"/>
                  </a:lnTo>
                  <a:lnTo>
                    <a:pt x="146" y="63"/>
                  </a:lnTo>
                  <a:lnTo>
                    <a:pt x="148" y="64"/>
                  </a:lnTo>
                  <a:lnTo>
                    <a:pt x="149" y="65"/>
                  </a:lnTo>
                  <a:lnTo>
                    <a:pt x="151" y="66"/>
                  </a:lnTo>
                  <a:lnTo>
                    <a:pt x="151" y="67"/>
                  </a:lnTo>
                  <a:lnTo>
                    <a:pt x="152" y="69"/>
                  </a:lnTo>
                  <a:lnTo>
                    <a:pt x="207" y="44"/>
                  </a:lnTo>
                  <a:lnTo>
                    <a:pt x="208" y="44"/>
                  </a:lnTo>
                  <a:lnTo>
                    <a:pt x="208" y="44"/>
                  </a:lnTo>
                  <a:lnTo>
                    <a:pt x="209" y="44"/>
                  </a:lnTo>
                  <a:lnTo>
                    <a:pt x="209" y="45"/>
                  </a:lnTo>
                  <a:lnTo>
                    <a:pt x="210" y="46"/>
                  </a:lnTo>
                  <a:lnTo>
                    <a:pt x="209" y="46"/>
                  </a:lnTo>
                  <a:lnTo>
                    <a:pt x="209" y="47"/>
                  </a:lnTo>
                  <a:lnTo>
                    <a:pt x="209" y="47"/>
                  </a:lnTo>
                  <a:lnTo>
                    <a:pt x="153" y="73"/>
                  </a:lnTo>
                  <a:lnTo>
                    <a:pt x="153" y="74"/>
                  </a:lnTo>
                  <a:lnTo>
                    <a:pt x="152" y="75"/>
                  </a:lnTo>
                  <a:lnTo>
                    <a:pt x="151" y="77"/>
                  </a:lnTo>
                  <a:lnTo>
                    <a:pt x="150" y="78"/>
                  </a:lnTo>
                  <a:lnTo>
                    <a:pt x="149" y="79"/>
                  </a:lnTo>
                  <a:lnTo>
                    <a:pt x="147" y="80"/>
                  </a:lnTo>
                  <a:lnTo>
                    <a:pt x="145" y="81"/>
                  </a:lnTo>
                  <a:lnTo>
                    <a:pt x="143" y="81"/>
                  </a:lnTo>
                  <a:lnTo>
                    <a:pt x="142" y="81"/>
                  </a:lnTo>
                  <a:lnTo>
                    <a:pt x="141" y="81"/>
                  </a:lnTo>
                  <a:lnTo>
                    <a:pt x="117" y="73"/>
                  </a:lnTo>
                  <a:lnTo>
                    <a:pt x="117" y="120"/>
                  </a:lnTo>
                  <a:lnTo>
                    <a:pt x="117" y="121"/>
                  </a:lnTo>
                  <a:lnTo>
                    <a:pt x="118" y="123"/>
                  </a:lnTo>
                  <a:lnTo>
                    <a:pt x="119" y="124"/>
                  </a:lnTo>
                  <a:lnTo>
                    <a:pt x="120" y="126"/>
                  </a:lnTo>
                  <a:lnTo>
                    <a:pt x="121" y="126"/>
                  </a:lnTo>
                  <a:lnTo>
                    <a:pt x="123" y="127"/>
                  </a:lnTo>
                  <a:lnTo>
                    <a:pt x="124" y="127"/>
                  </a:lnTo>
                  <a:lnTo>
                    <a:pt x="251" y="127"/>
                  </a:lnTo>
                  <a:lnTo>
                    <a:pt x="253" y="127"/>
                  </a:lnTo>
                  <a:lnTo>
                    <a:pt x="254" y="126"/>
                  </a:lnTo>
                  <a:lnTo>
                    <a:pt x="256" y="126"/>
                  </a:lnTo>
                  <a:lnTo>
                    <a:pt x="257" y="124"/>
                  </a:lnTo>
                  <a:lnTo>
                    <a:pt x="258" y="123"/>
                  </a:lnTo>
                  <a:lnTo>
                    <a:pt x="258" y="121"/>
                  </a:lnTo>
                  <a:lnTo>
                    <a:pt x="259" y="120"/>
                  </a:lnTo>
                  <a:lnTo>
                    <a:pt x="259" y="120"/>
                  </a:lnTo>
                  <a:lnTo>
                    <a:pt x="259" y="32"/>
                  </a:lnTo>
                  <a:lnTo>
                    <a:pt x="258" y="30"/>
                  </a:lnTo>
                  <a:lnTo>
                    <a:pt x="258" y="28"/>
                  </a:lnTo>
                  <a:lnTo>
                    <a:pt x="257" y="27"/>
                  </a:lnTo>
                  <a:lnTo>
                    <a:pt x="256" y="26"/>
                  </a:lnTo>
                  <a:lnTo>
                    <a:pt x="254" y="25"/>
                  </a:lnTo>
                  <a:lnTo>
                    <a:pt x="253" y="24"/>
                  </a:lnTo>
                  <a:lnTo>
                    <a:pt x="251" y="24"/>
                  </a:lnTo>
                  <a:lnTo>
                    <a:pt x="124" y="24"/>
                  </a:lnTo>
                  <a:close/>
                  <a:moveTo>
                    <a:pt x="188" y="0"/>
                  </a:moveTo>
                  <a:lnTo>
                    <a:pt x="189" y="1"/>
                  </a:lnTo>
                  <a:lnTo>
                    <a:pt x="191" y="1"/>
                  </a:lnTo>
                  <a:lnTo>
                    <a:pt x="192" y="2"/>
                  </a:lnTo>
                  <a:lnTo>
                    <a:pt x="193" y="3"/>
                  </a:lnTo>
                  <a:lnTo>
                    <a:pt x="193" y="4"/>
                  </a:lnTo>
                  <a:lnTo>
                    <a:pt x="193" y="6"/>
                  </a:lnTo>
                  <a:lnTo>
                    <a:pt x="193" y="17"/>
                  </a:lnTo>
                  <a:lnTo>
                    <a:pt x="251" y="17"/>
                  </a:lnTo>
                  <a:lnTo>
                    <a:pt x="254" y="17"/>
                  </a:lnTo>
                  <a:lnTo>
                    <a:pt x="256" y="18"/>
                  </a:lnTo>
                  <a:lnTo>
                    <a:pt x="259" y="19"/>
                  </a:lnTo>
                  <a:lnTo>
                    <a:pt x="261" y="20"/>
                  </a:lnTo>
                  <a:lnTo>
                    <a:pt x="262" y="22"/>
                  </a:lnTo>
                  <a:lnTo>
                    <a:pt x="264" y="24"/>
                  </a:lnTo>
                  <a:lnTo>
                    <a:pt x="265" y="26"/>
                  </a:lnTo>
                  <a:lnTo>
                    <a:pt x="266" y="29"/>
                  </a:lnTo>
                  <a:lnTo>
                    <a:pt x="266" y="32"/>
                  </a:lnTo>
                  <a:lnTo>
                    <a:pt x="266" y="120"/>
                  </a:lnTo>
                  <a:lnTo>
                    <a:pt x="266" y="122"/>
                  </a:lnTo>
                  <a:lnTo>
                    <a:pt x="265" y="125"/>
                  </a:lnTo>
                  <a:lnTo>
                    <a:pt x="264" y="127"/>
                  </a:lnTo>
                  <a:lnTo>
                    <a:pt x="262" y="129"/>
                  </a:lnTo>
                  <a:lnTo>
                    <a:pt x="261" y="131"/>
                  </a:lnTo>
                  <a:lnTo>
                    <a:pt x="259" y="132"/>
                  </a:lnTo>
                  <a:lnTo>
                    <a:pt x="256" y="134"/>
                  </a:lnTo>
                  <a:lnTo>
                    <a:pt x="254" y="134"/>
                  </a:lnTo>
                  <a:lnTo>
                    <a:pt x="251" y="134"/>
                  </a:lnTo>
                  <a:lnTo>
                    <a:pt x="224" y="134"/>
                  </a:lnTo>
                  <a:lnTo>
                    <a:pt x="248" y="222"/>
                  </a:lnTo>
                  <a:lnTo>
                    <a:pt x="248" y="224"/>
                  </a:lnTo>
                  <a:lnTo>
                    <a:pt x="248" y="225"/>
                  </a:lnTo>
                  <a:lnTo>
                    <a:pt x="247" y="226"/>
                  </a:lnTo>
                  <a:lnTo>
                    <a:pt x="246" y="227"/>
                  </a:lnTo>
                  <a:lnTo>
                    <a:pt x="245" y="228"/>
                  </a:lnTo>
                  <a:lnTo>
                    <a:pt x="244" y="229"/>
                  </a:lnTo>
                  <a:lnTo>
                    <a:pt x="243" y="229"/>
                  </a:lnTo>
                  <a:lnTo>
                    <a:pt x="242" y="229"/>
                  </a:lnTo>
                  <a:lnTo>
                    <a:pt x="241" y="229"/>
                  </a:lnTo>
                  <a:lnTo>
                    <a:pt x="240" y="228"/>
                  </a:lnTo>
                  <a:lnTo>
                    <a:pt x="238" y="228"/>
                  </a:lnTo>
                  <a:lnTo>
                    <a:pt x="237" y="226"/>
                  </a:lnTo>
                  <a:lnTo>
                    <a:pt x="237" y="225"/>
                  </a:lnTo>
                  <a:lnTo>
                    <a:pt x="212" y="134"/>
                  </a:lnTo>
                  <a:lnTo>
                    <a:pt x="193" y="134"/>
                  </a:lnTo>
                  <a:lnTo>
                    <a:pt x="193" y="199"/>
                  </a:lnTo>
                  <a:lnTo>
                    <a:pt x="193" y="200"/>
                  </a:lnTo>
                  <a:lnTo>
                    <a:pt x="193" y="201"/>
                  </a:lnTo>
                  <a:lnTo>
                    <a:pt x="192" y="202"/>
                  </a:lnTo>
                  <a:lnTo>
                    <a:pt x="190" y="203"/>
                  </a:lnTo>
                  <a:lnTo>
                    <a:pt x="189" y="204"/>
                  </a:lnTo>
                  <a:lnTo>
                    <a:pt x="188" y="204"/>
                  </a:lnTo>
                  <a:lnTo>
                    <a:pt x="186" y="204"/>
                  </a:lnTo>
                  <a:lnTo>
                    <a:pt x="185" y="203"/>
                  </a:lnTo>
                  <a:lnTo>
                    <a:pt x="184" y="202"/>
                  </a:lnTo>
                  <a:lnTo>
                    <a:pt x="183" y="201"/>
                  </a:lnTo>
                  <a:lnTo>
                    <a:pt x="182" y="200"/>
                  </a:lnTo>
                  <a:lnTo>
                    <a:pt x="182" y="199"/>
                  </a:lnTo>
                  <a:lnTo>
                    <a:pt x="182" y="134"/>
                  </a:lnTo>
                  <a:lnTo>
                    <a:pt x="163" y="134"/>
                  </a:lnTo>
                  <a:lnTo>
                    <a:pt x="139" y="225"/>
                  </a:lnTo>
                  <a:lnTo>
                    <a:pt x="138" y="226"/>
                  </a:lnTo>
                  <a:lnTo>
                    <a:pt x="137" y="228"/>
                  </a:lnTo>
                  <a:lnTo>
                    <a:pt x="136" y="228"/>
                  </a:lnTo>
                  <a:lnTo>
                    <a:pt x="134" y="229"/>
                  </a:lnTo>
                  <a:lnTo>
                    <a:pt x="133" y="229"/>
                  </a:lnTo>
                  <a:lnTo>
                    <a:pt x="132" y="229"/>
                  </a:lnTo>
                  <a:lnTo>
                    <a:pt x="132" y="229"/>
                  </a:lnTo>
                  <a:lnTo>
                    <a:pt x="130" y="228"/>
                  </a:lnTo>
                  <a:lnTo>
                    <a:pt x="129" y="227"/>
                  </a:lnTo>
                  <a:lnTo>
                    <a:pt x="128" y="226"/>
                  </a:lnTo>
                  <a:lnTo>
                    <a:pt x="128" y="225"/>
                  </a:lnTo>
                  <a:lnTo>
                    <a:pt x="127" y="224"/>
                  </a:lnTo>
                  <a:lnTo>
                    <a:pt x="128" y="222"/>
                  </a:lnTo>
                  <a:lnTo>
                    <a:pt x="152" y="134"/>
                  </a:lnTo>
                  <a:lnTo>
                    <a:pt x="124" y="134"/>
                  </a:lnTo>
                  <a:lnTo>
                    <a:pt x="122" y="134"/>
                  </a:lnTo>
                  <a:lnTo>
                    <a:pt x="119" y="134"/>
                  </a:lnTo>
                  <a:lnTo>
                    <a:pt x="117" y="132"/>
                  </a:lnTo>
                  <a:lnTo>
                    <a:pt x="115" y="131"/>
                  </a:lnTo>
                  <a:lnTo>
                    <a:pt x="113" y="129"/>
                  </a:lnTo>
                  <a:lnTo>
                    <a:pt x="111" y="127"/>
                  </a:lnTo>
                  <a:lnTo>
                    <a:pt x="110" y="125"/>
                  </a:lnTo>
                  <a:lnTo>
                    <a:pt x="110" y="122"/>
                  </a:lnTo>
                  <a:lnTo>
                    <a:pt x="109" y="120"/>
                  </a:lnTo>
                  <a:lnTo>
                    <a:pt x="109" y="70"/>
                  </a:lnTo>
                  <a:lnTo>
                    <a:pt x="96" y="66"/>
                  </a:lnTo>
                  <a:lnTo>
                    <a:pt x="96" y="66"/>
                  </a:lnTo>
                  <a:lnTo>
                    <a:pt x="96" y="66"/>
                  </a:lnTo>
                  <a:lnTo>
                    <a:pt x="96" y="66"/>
                  </a:lnTo>
                  <a:lnTo>
                    <a:pt x="96" y="66"/>
                  </a:lnTo>
                  <a:lnTo>
                    <a:pt x="95" y="66"/>
                  </a:lnTo>
                  <a:lnTo>
                    <a:pt x="95" y="66"/>
                  </a:lnTo>
                  <a:lnTo>
                    <a:pt x="94" y="65"/>
                  </a:lnTo>
                  <a:lnTo>
                    <a:pt x="93" y="65"/>
                  </a:lnTo>
                  <a:lnTo>
                    <a:pt x="91" y="64"/>
                  </a:lnTo>
                  <a:lnTo>
                    <a:pt x="89" y="64"/>
                  </a:lnTo>
                  <a:lnTo>
                    <a:pt x="87" y="63"/>
                  </a:lnTo>
                  <a:lnTo>
                    <a:pt x="87" y="126"/>
                  </a:lnTo>
                  <a:lnTo>
                    <a:pt x="95" y="217"/>
                  </a:lnTo>
                  <a:lnTo>
                    <a:pt x="95" y="219"/>
                  </a:lnTo>
                  <a:lnTo>
                    <a:pt x="94" y="221"/>
                  </a:lnTo>
                  <a:lnTo>
                    <a:pt x="94" y="223"/>
                  </a:lnTo>
                  <a:lnTo>
                    <a:pt x="92" y="225"/>
                  </a:lnTo>
                  <a:lnTo>
                    <a:pt x="91" y="226"/>
                  </a:lnTo>
                  <a:lnTo>
                    <a:pt x="89" y="228"/>
                  </a:lnTo>
                  <a:lnTo>
                    <a:pt x="87" y="228"/>
                  </a:lnTo>
                  <a:lnTo>
                    <a:pt x="85" y="229"/>
                  </a:lnTo>
                  <a:lnTo>
                    <a:pt x="84" y="229"/>
                  </a:lnTo>
                  <a:lnTo>
                    <a:pt x="84" y="229"/>
                  </a:lnTo>
                  <a:lnTo>
                    <a:pt x="82" y="229"/>
                  </a:lnTo>
                  <a:lnTo>
                    <a:pt x="80" y="228"/>
                  </a:lnTo>
                  <a:lnTo>
                    <a:pt x="78" y="227"/>
                  </a:lnTo>
                  <a:lnTo>
                    <a:pt x="76" y="226"/>
                  </a:lnTo>
                  <a:lnTo>
                    <a:pt x="75" y="224"/>
                  </a:lnTo>
                  <a:lnTo>
                    <a:pt x="74" y="223"/>
                  </a:lnTo>
                  <a:lnTo>
                    <a:pt x="73" y="221"/>
                  </a:lnTo>
                  <a:lnTo>
                    <a:pt x="73" y="219"/>
                  </a:lnTo>
                  <a:lnTo>
                    <a:pt x="66" y="137"/>
                  </a:lnTo>
                  <a:lnTo>
                    <a:pt x="65" y="137"/>
                  </a:lnTo>
                  <a:lnTo>
                    <a:pt x="63" y="137"/>
                  </a:lnTo>
                  <a:lnTo>
                    <a:pt x="61" y="137"/>
                  </a:lnTo>
                  <a:lnTo>
                    <a:pt x="59" y="137"/>
                  </a:lnTo>
                  <a:lnTo>
                    <a:pt x="57" y="137"/>
                  </a:lnTo>
                  <a:lnTo>
                    <a:pt x="50" y="219"/>
                  </a:lnTo>
                  <a:lnTo>
                    <a:pt x="50" y="221"/>
                  </a:lnTo>
                  <a:lnTo>
                    <a:pt x="49" y="223"/>
                  </a:lnTo>
                  <a:lnTo>
                    <a:pt x="48" y="224"/>
                  </a:lnTo>
                  <a:lnTo>
                    <a:pt x="47" y="226"/>
                  </a:lnTo>
                  <a:lnTo>
                    <a:pt x="45" y="227"/>
                  </a:lnTo>
                  <a:lnTo>
                    <a:pt x="43" y="228"/>
                  </a:lnTo>
                  <a:lnTo>
                    <a:pt x="41" y="229"/>
                  </a:lnTo>
                  <a:lnTo>
                    <a:pt x="39" y="229"/>
                  </a:lnTo>
                  <a:lnTo>
                    <a:pt x="39" y="229"/>
                  </a:lnTo>
                  <a:lnTo>
                    <a:pt x="38" y="229"/>
                  </a:lnTo>
                  <a:lnTo>
                    <a:pt x="36" y="228"/>
                  </a:lnTo>
                  <a:lnTo>
                    <a:pt x="34" y="228"/>
                  </a:lnTo>
                  <a:lnTo>
                    <a:pt x="32" y="226"/>
                  </a:lnTo>
                  <a:lnTo>
                    <a:pt x="31" y="225"/>
                  </a:lnTo>
                  <a:lnTo>
                    <a:pt x="29" y="223"/>
                  </a:lnTo>
                  <a:lnTo>
                    <a:pt x="28" y="221"/>
                  </a:lnTo>
                  <a:lnTo>
                    <a:pt x="28" y="219"/>
                  </a:lnTo>
                  <a:lnTo>
                    <a:pt x="28" y="217"/>
                  </a:lnTo>
                  <a:lnTo>
                    <a:pt x="35" y="126"/>
                  </a:lnTo>
                  <a:lnTo>
                    <a:pt x="35" y="63"/>
                  </a:lnTo>
                  <a:lnTo>
                    <a:pt x="34" y="64"/>
                  </a:lnTo>
                  <a:lnTo>
                    <a:pt x="32" y="64"/>
                  </a:lnTo>
                  <a:lnTo>
                    <a:pt x="18" y="125"/>
                  </a:lnTo>
                  <a:lnTo>
                    <a:pt x="18" y="127"/>
                  </a:lnTo>
                  <a:lnTo>
                    <a:pt x="17" y="129"/>
                  </a:lnTo>
                  <a:lnTo>
                    <a:pt x="16" y="130"/>
                  </a:lnTo>
                  <a:lnTo>
                    <a:pt x="14" y="131"/>
                  </a:lnTo>
                  <a:lnTo>
                    <a:pt x="13" y="132"/>
                  </a:lnTo>
                  <a:lnTo>
                    <a:pt x="11" y="132"/>
                  </a:lnTo>
                  <a:lnTo>
                    <a:pt x="9" y="132"/>
                  </a:lnTo>
                  <a:lnTo>
                    <a:pt x="8" y="132"/>
                  </a:lnTo>
                  <a:lnTo>
                    <a:pt x="7" y="132"/>
                  </a:lnTo>
                  <a:lnTo>
                    <a:pt x="5" y="132"/>
                  </a:lnTo>
                  <a:lnTo>
                    <a:pt x="4" y="131"/>
                  </a:lnTo>
                  <a:lnTo>
                    <a:pt x="3" y="130"/>
                  </a:lnTo>
                  <a:lnTo>
                    <a:pt x="1" y="128"/>
                  </a:lnTo>
                  <a:lnTo>
                    <a:pt x="1" y="127"/>
                  </a:lnTo>
                  <a:lnTo>
                    <a:pt x="0" y="125"/>
                  </a:lnTo>
                  <a:lnTo>
                    <a:pt x="0" y="123"/>
                  </a:lnTo>
                  <a:lnTo>
                    <a:pt x="0" y="123"/>
                  </a:lnTo>
                  <a:lnTo>
                    <a:pt x="0" y="121"/>
                  </a:lnTo>
                  <a:lnTo>
                    <a:pt x="15" y="55"/>
                  </a:lnTo>
                  <a:lnTo>
                    <a:pt x="15" y="55"/>
                  </a:lnTo>
                  <a:lnTo>
                    <a:pt x="15" y="55"/>
                  </a:lnTo>
                  <a:lnTo>
                    <a:pt x="16" y="54"/>
                  </a:lnTo>
                  <a:lnTo>
                    <a:pt x="16" y="53"/>
                  </a:lnTo>
                  <a:lnTo>
                    <a:pt x="17" y="51"/>
                  </a:lnTo>
                  <a:lnTo>
                    <a:pt x="18" y="51"/>
                  </a:lnTo>
                  <a:lnTo>
                    <a:pt x="18" y="50"/>
                  </a:lnTo>
                  <a:lnTo>
                    <a:pt x="19" y="50"/>
                  </a:lnTo>
                  <a:lnTo>
                    <a:pt x="19" y="49"/>
                  </a:lnTo>
                  <a:lnTo>
                    <a:pt x="20" y="49"/>
                  </a:lnTo>
                  <a:lnTo>
                    <a:pt x="21" y="49"/>
                  </a:lnTo>
                  <a:lnTo>
                    <a:pt x="21" y="49"/>
                  </a:lnTo>
                  <a:lnTo>
                    <a:pt x="21" y="48"/>
                  </a:lnTo>
                  <a:lnTo>
                    <a:pt x="21" y="48"/>
                  </a:lnTo>
                  <a:lnTo>
                    <a:pt x="22" y="48"/>
                  </a:lnTo>
                  <a:lnTo>
                    <a:pt x="24" y="48"/>
                  </a:lnTo>
                  <a:lnTo>
                    <a:pt x="25" y="47"/>
                  </a:lnTo>
                  <a:lnTo>
                    <a:pt x="27" y="46"/>
                  </a:lnTo>
                  <a:lnTo>
                    <a:pt x="29" y="46"/>
                  </a:lnTo>
                  <a:lnTo>
                    <a:pt x="32" y="45"/>
                  </a:lnTo>
                  <a:lnTo>
                    <a:pt x="35" y="44"/>
                  </a:lnTo>
                  <a:lnTo>
                    <a:pt x="38" y="44"/>
                  </a:lnTo>
                  <a:lnTo>
                    <a:pt x="41" y="43"/>
                  </a:lnTo>
                  <a:lnTo>
                    <a:pt x="44" y="42"/>
                  </a:lnTo>
                  <a:lnTo>
                    <a:pt x="48" y="42"/>
                  </a:lnTo>
                  <a:lnTo>
                    <a:pt x="51" y="41"/>
                  </a:lnTo>
                  <a:lnTo>
                    <a:pt x="55" y="41"/>
                  </a:lnTo>
                  <a:lnTo>
                    <a:pt x="58" y="41"/>
                  </a:lnTo>
                  <a:lnTo>
                    <a:pt x="60" y="45"/>
                  </a:lnTo>
                  <a:lnTo>
                    <a:pt x="60" y="45"/>
                  </a:lnTo>
                  <a:lnTo>
                    <a:pt x="54" y="93"/>
                  </a:lnTo>
                  <a:lnTo>
                    <a:pt x="61" y="106"/>
                  </a:lnTo>
                  <a:lnTo>
                    <a:pt x="69" y="93"/>
                  </a:lnTo>
                  <a:lnTo>
                    <a:pt x="63" y="45"/>
                  </a:lnTo>
                  <a:lnTo>
                    <a:pt x="63" y="45"/>
                  </a:lnTo>
                  <a:lnTo>
                    <a:pt x="65" y="41"/>
                  </a:lnTo>
                  <a:lnTo>
                    <a:pt x="68" y="41"/>
                  </a:lnTo>
                  <a:lnTo>
                    <a:pt x="72" y="41"/>
                  </a:lnTo>
                  <a:lnTo>
                    <a:pt x="75" y="42"/>
                  </a:lnTo>
                  <a:lnTo>
                    <a:pt x="78" y="42"/>
                  </a:lnTo>
                  <a:lnTo>
                    <a:pt x="81" y="43"/>
                  </a:lnTo>
                  <a:lnTo>
                    <a:pt x="84" y="44"/>
                  </a:lnTo>
                  <a:lnTo>
                    <a:pt x="87" y="44"/>
                  </a:lnTo>
                  <a:lnTo>
                    <a:pt x="90" y="45"/>
                  </a:lnTo>
                  <a:lnTo>
                    <a:pt x="93" y="46"/>
                  </a:lnTo>
                  <a:lnTo>
                    <a:pt x="95" y="46"/>
                  </a:lnTo>
                  <a:lnTo>
                    <a:pt x="97" y="47"/>
                  </a:lnTo>
                  <a:lnTo>
                    <a:pt x="99" y="47"/>
                  </a:lnTo>
                  <a:lnTo>
                    <a:pt x="100" y="48"/>
                  </a:lnTo>
                  <a:lnTo>
                    <a:pt x="101" y="48"/>
                  </a:lnTo>
                  <a:lnTo>
                    <a:pt x="102" y="48"/>
                  </a:lnTo>
                  <a:lnTo>
                    <a:pt x="109" y="51"/>
                  </a:lnTo>
                  <a:lnTo>
                    <a:pt x="109" y="32"/>
                  </a:lnTo>
                  <a:lnTo>
                    <a:pt x="110" y="29"/>
                  </a:lnTo>
                  <a:lnTo>
                    <a:pt x="110" y="26"/>
                  </a:lnTo>
                  <a:lnTo>
                    <a:pt x="111" y="24"/>
                  </a:lnTo>
                  <a:lnTo>
                    <a:pt x="113" y="22"/>
                  </a:lnTo>
                  <a:lnTo>
                    <a:pt x="115" y="20"/>
                  </a:lnTo>
                  <a:lnTo>
                    <a:pt x="117" y="19"/>
                  </a:lnTo>
                  <a:lnTo>
                    <a:pt x="119" y="18"/>
                  </a:lnTo>
                  <a:lnTo>
                    <a:pt x="122" y="17"/>
                  </a:lnTo>
                  <a:lnTo>
                    <a:pt x="124" y="17"/>
                  </a:lnTo>
                  <a:lnTo>
                    <a:pt x="182" y="17"/>
                  </a:lnTo>
                  <a:lnTo>
                    <a:pt x="182" y="6"/>
                  </a:lnTo>
                  <a:lnTo>
                    <a:pt x="182" y="4"/>
                  </a:lnTo>
                  <a:lnTo>
                    <a:pt x="183" y="3"/>
                  </a:lnTo>
                  <a:lnTo>
                    <a:pt x="184" y="2"/>
                  </a:lnTo>
                  <a:lnTo>
                    <a:pt x="185" y="1"/>
                  </a:lnTo>
                  <a:lnTo>
                    <a:pt x="186" y="1"/>
                  </a:lnTo>
                  <a:lnTo>
                    <a:pt x="1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68" name="Freeform 210"/>
            <p:cNvSpPr>
              <a:spLocks/>
            </p:cNvSpPr>
            <p:nvPr/>
          </p:nvSpPr>
          <p:spPr bwMode="auto">
            <a:xfrm>
              <a:off x="4060825" y="1868488"/>
              <a:ext cx="74613" cy="80963"/>
            </a:xfrm>
            <a:custGeom>
              <a:avLst/>
              <a:gdLst/>
              <a:ahLst/>
              <a:cxnLst>
                <a:cxn ang="0">
                  <a:pos x="23" y="0"/>
                </a:cxn>
                <a:cxn ang="0">
                  <a:pos x="27" y="0"/>
                </a:cxn>
                <a:cxn ang="0">
                  <a:pos x="30" y="1"/>
                </a:cxn>
                <a:cxn ang="0">
                  <a:pos x="33" y="2"/>
                </a:cxn>
                <a:cxn ang="0">
                  <a:pos x="36" y="3"/>
                </a:cxn>
                <a:cxn ang="0">
                  <a:pos x="39" y="5"/>
                </a:cxn>
                <a:cxn ang="0">
                  <a:pos x="41" y="8"/>
                </a:cxn>
                <a:cxn ang="0">
                  <a:pos x="43" y="10"/>
                </a:cxn>
                <a:cxn ang="0">
                  <a:pos x="45" y="13"/>
                </a:cxn>
                <a:cxn ang="0">
                  <a:pos x="46" y="16"/>
                </a:cxn>
                <a:cxn ang="0">
                  <a:pos x="47" y="20"/>
                </a:cxn>
                <a:cxn ang="0">
                  <a:pos x="47" y="23"/>
                </a:cxn>
                <a:cxn ang="0">
                  <a:pos x="47" y="26"/>
                </a:cxn>
                <a:cxn ang="0">
                  <a:pos x="46" y="29"/>
                </a:cxn>
                <a:cxn ang="0">
                  <a:pos x="45" y="32"/>
                </a:cxn>
                <a:cxn ang="0">
                  <a:pos x="44" y="35"/>
                </a:cxn>
                <a:cxn ang="0">
                  <a:pos x="43" y="38"/>
                </a:cxn>
                <a:cxn ang="0">
                  <a:pos x="41" y="40"/>
                </a:cxn>
                <a:cxn ang="0">
                  <a:pos x="39" y="43"/>
                </a:cxn>
                <a:cxn ang="0">
                  <a:pos x="37" y="45"/>
                </a:cxn>
                <a:cxn ang="0">
                  <a:pos x="35" y="47"/>
                </a:cxn>
                <a:cxn ang="0">
                  <a:pos x="32" y="49"/>
                </a:cxn>
                <a:cxn ang="0">
                  <a:pos x="29" y="50"/>
                </a:cxn>
                <a:cxn ang="0">
                  <a:pos x="26" y="50"/>
                </a:cxn>
                <a:cxn ang="0">
                  <a:pos x="23" y="51"/>
                </a:cxn>
                <a:cxn ang="0">
                  <a:pos x="21" y="50"/>
                </a:cxn>
                <a:cxn ang="0">
                  <a:pos x="18" y="50"/>
                </a:cxn>
                <a:cxn ang="0">
                  <a:pos x="15" y="49"/>
                </a:cxn>
                <a:cxn ang="0">
                  <a:pos x="12" y="47"/>
                </a:cxn>
                <a:cxn ang="0">
                  <a:pos x="10" y="45"/>
                </a:cxn>
                <a:cxn ang="0">
                  <a:pos x="8" y="43"/>
                </a:cxn>
                <a:cxn ang="0">
                  <a:pos x="6" y="40"/>
                </a:cxn>
                <a:cxn ang="0">
                  <a:pos x="4" y="38"/>
                </a:cxn>
                <a:cxn ang="0">
                  <a:pos x="3" y="35"/>
                </a:cxn>
                <a:cxn ang="0">
                  <a:pos x="2" y="32"/>
                </a:cxn>
                <a:cxn ang="0">
                  <a:pos x="1" y="29"/>
                </a:cxn>
                <a:cxn ang="0">
                  <a:pos x="0" y="26"/>
                </a:cxn>
                <a:cxn ang="0">
                  <a:pos x="0" y="23"/>
                </a:cxn>
                <a:cxn ang="0">
                  <a:pos x="0" y="20"/>
                </a:cxn>
                <a:cxn ang="0">
                  <a:pos x="1" y="16"/>
                </a:cxn>
                <a:cxn ang="0">
                  <a:pos x="2" y="13"/>
                </a:cxn>
                <a:cxn ang="0">
                  <a:pos x="4" y="10"/>
                </a:cxn>
                <a:cxn ang="0">
                  <a:pos x="6" y="8"/>
                </a:cxn>
                <a:cxn ang="0">
                  <a:pos x="8" y="5"/>
                </a:cxn>
                <a:cxn ang="0">
                  <a:pos x="11" y="3"/>
                </a:cxn>
                <a:cxn ang="0">
                  <a:pos x="14" y="2"/>
                </a:cxn>
                <a:cxn ang="0">
                  <a:pos x="17" y="1"/>
                </a:cxn>
                <a:cxn ang="0">
                  <a:pos x="20" y="0"/>
                </a:cxn>
                <a:cxn ang="0">
                  <a:pos x="23" y="0"/>
                </a:cxn>
              </a:cxnLst>
              <a:rect l="0" t="0" r="r" b="b"/>
              <a:pathLst>
                <a:path w="47" h="51">
                  <a:moveTo>
                    <a:pt x="23" y="0"/>
                  </a:moveTo>
                  <a:lnTo>
                    <a:pt x="27" y="0"/>
                  </a:lnTo>
                  <a:lnTo>
                    <a:pt x="30" y="1"/>
                  </a:lnTo>
                  <a:lnTo>
                    <a:pt x="33" y="2"/>
                  </a:lnTo>
                  <a:lnTo>
                    <a:pt x="36" y="3"/>
                  </a:lnTo>
                  <a:lnTo>
                    <a:pt x="39" y="5"/>
                  </a:lnTo>
                  <a:lnTo>
                    <a:pt x="41" y="8"/>
                  </a:lnTo>
                  <a:lnTo>
                    <a:pt x="43" y="10"/>
                  </a:lnTo>
                  <a:lnTo>
                    <a:pt x="45" y="13"/>
                  </a:lnTo>
                  <a:lnTo>
                    <a:pt x="46" y="16"/>
                  </a:lnTo>
                  <a:lnTo>
                    <a:pt x="47" y="20"/>
                  </a:lnTo>
                  <a:lnTo>
                    <a:pt x="47" y="23"/>
                  </a:lnTo>
                  <a:lnTo>
                    <a:pt x="47" y="26"/>
                  </a:lnTo>
                  <a:lnTo>
                    <a:pt x="46" y="29"/>
                  </a:lnTo>
                  <a:lnTo>
                    <a:pt x="45" y="32"/>
                  </a:lnTo>
                  <a:lnTo>
                    <a:pt x="44" y="35"/>
                  </a:lnTo>
                  <a:lnTo>
                    <a:pt x="43" y="38"/>
                  </a:lnTo>
                  <a:lnTo>
                    <a:pt x="41" y="40"/>
                  </a:lnTo>
                  <a:lnTo>
                    <a:pt x="39" y="43"/>
                  </a:lnTo>
                  <a:lnTo>
                    <a:pt x="37" y="45"/>
                  </a:lnTo>
                  <a:lnTo>
                    <a:pt x="35" y="47"/>
                  </a:lnTo>
                  <a:lnTo>
                    <a:pt x="32" y="49"/>
                  </a:lnTo>
                  <a:lnTo>
                    <a:pt x="29" y="50"/>
                  </a:lnTo>
                  <a:lnTo>
                    <a:pt x="26" y="50"/>
                  </a:lnTo>
                  <a:lnTo>
                    <a:pt x="23" y="51"/>
                  </a:lnTo>
                  <a:lnTo>
                    <a:pt x="21" y="50"/>
                  </a:lnTo>
                  <a:lnTo>
                    <a:pt x="18" y="50"/>
                  </a:lnTo>
                  <a:lnTo>
                    <a:pt x="15" y="49"/>
                  </a:lnTo>
                  <a:lnTo>
                    <a:pt x="12" y="47"/>
                  </a:lnTo>
                  <a:lnTo>
                    <a:pt x="10" y="45"/>
                  </a:lnTo>
                  <a:lnTo>
                    <a:pt x="8" y="43"/>
                  </a:lnTo>
                  <a:lnTo>
                    <a:pt x="6" y="40"/>
                  </a:lnTo>
                  <a:lnTo>
                    <a:pt x="4" y="38"/>
                  </a:lnTo>
                  <a:lnTo>
                    <a:pt x="3" y="35"/>
                  </a:lnTo>
                  <a:lnTo>
                    <a:pt x="2" y="32"/>
                  </a:lnTo>
                  <a:lnTo>
                    <a:pt x="1" y="29"/>
                  </a:lnTo>
                  <a:lnTo>
                    <a:pt x="0" y="26"/>
                  </a:lnTo>
                  <a:lnTo>
                    <a:pt x="0" y="23"/>
                  </a:lnTo>
                  <a:lnTo>
                    <a:pt x="0" y="20"/>
                  </a:lnTo>
                  <a:lnTo>
                    <a:pt x="1" y="16"/>
                  </a:lnTo>
                  <a:lnTo>
                    <a:pt x="2" y="13"/>
                  </a:lnTo>
                  <a:lnTo>
                    <a:pt x="4" y="10"/>
                  </a:lnTo>
                  <a:lnTo>
                    <a:pt x="6" y="8"/>
                  </a:lnTo>
                  <a:lnTo>
                    <a:pt x="8" y="5"/>
                  </a:lnTo>
                  <a:lnTo>
                    <a:pt x="11" y="3"/>
                  </a:lnTo>
                  <a:lnTo>
                    <a:pt x="14" y="2"/>
                  </a:lnTo>
                  <a:lnTo>
                    <a:pt x="17" y="1"/>
                  </a:lnTo>
                  <a:lnTo>
                    <a:pt x="2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69" name="Freeform 211"/>
            <p:cNvSpPr>
              <a:spLocks/>
            </p:cNvSpPr>
            <p:nvPr/>
          </p:nvSpPr>
          <p:spPr bwMode="auto">
            <a:xfrm>
              <a:off x="4238625" y="1974850"/>
              <a:ext cx="123825" cy="84138"/>
            </a:xfrm>
            <a:custGeom>
              <a:avLst/>
              <a:gdLst/>
              <a:ahLst/>
              <a:cxnLst>
                <a:cxn ang="0">
                  <a:pos x="78" y="0"/>
                </a:cxn>
                <a:cxn ang="0">
                  <a:pos x="74" y="12"/>
                </a:cxn>
                <a:cxn ang="0">
                  <a:pos x="71" y="9"/>
                </a:cxn>
                <a:cxn ang="0">
                  <a:pos x="58" y="19"/>
                </a:cxn>
                <a:cxn ang="0">
                  <a:pos x="58" y="35"/>
                </a:cxn>
                <a:cxn ang="0">
                  <a:pos x="57" y="36"/>
                </a:cxn>
                <a:cxn ang="0">
                  <a:pos x="57" y="36"/>
                </a:cxn>
                <a:cxn ang="0">
                  <a:pos x="57" y="37"/>
                </a:cxn>
                <a:cxn ang="0">
                  <a:pos x="56" y="37"/>
                </a:cxn>
                <a:cxn ang="0">
                  <a:pos x="31" y="37"/>
                </a:cxn>
                <a:cxn ang="0">
                  <a:pos x="31" y="52"/>
                </a:cxn>
                <a:cxn ang="0">
                  <a:pos x="30" y="52"/>
                </a:cxn>
                <a:cxn ang="0">
                  <a:pos x="30" y="53"/>
                </a:cxn>
                <a:cxn ang="0">
                  <a:pos x="30" y="53"/>
                </a:cxn>
                <a:cxn ang="0">
                  <a:pos x="29" y="53"/>
                </a:cxn>
                <a:cxn ang="0">
                  <a:pos x="2" y="53"/>
                </a:cxn>
                <a:cxn ang="0">
                  <a:pos x="1" y="53"/>
                </a:cxn>
                <a:cxn ang="0">
                  <a:pos x="0" y="53"/>
                </a:cxn>
                <a:cxn ang="0">
                  <a:pos x="0" y="52"/>
                </a:cxn>
                <a:cxn ang="0">
                  <a:pos x="0" y="51"/>
                </a:cxn>
                <a:cxn ang="0">
                  <a:pos x="1" y="50"/>
                </a:cxn>
                <a:cxn ang="0">
                  <a:pos x="2" y="50"/>
                </a:cxn>
                <a:cxn ang="0">
                  <a:pos x="27" y="50"/>
                </a:cxn>
                <a:cxn ang="0">
                  <a:pos x="27" y="35"/>
                </a:cxn>
                <a:cxn ang="0">
                  <a:pos x="27" y="34"/>
                </a:cxn>
                <a:cxn ang="0">
                  <a:pos x="28" y="34"/>
                </a:cxn>
                <a:cxn ang="0">
                  <a:pos x="29" y="34"/>
                </a:cxn>
                <a:cxn ang="0">
                  <a:pos x="54" y="34"/>
                </a:cxn>
                <a:cxn ang="0">
                  <a:pos x="54" y="19"/>
                </a:cxn>
                <a:cxn ang="0">
                  <a:pos x="54" y="18"/>
                </a:cxn>
                <a:cxn ang="0">
                  <a:pos x="55" y="17"/>
                </a:cxn>
                <a:cxn ang="0">
                  <a:pos x="68" y="7"/>
                </a:cxn>
                <a:cxn ang="0">
                  <a:pos x="65" y="4"/>
                </a:cxn>
                <a:cxn ang="0">
                  <a:pos x="78" y="0"/>
                </a:cxn>
              </a:cxnLst>
              <a:rect l="0" t="0" r="r" b="b"/>
              <a:pathLst>
                <a:path w="78" h="53">
                  <a:moveTo>
                    <a:pt x="78" y="0"/>
                  </a:moveTo>
                  <a:lnTo>
                    <a:pt x="74" y="12"/>
                  </a:lnTo>
                  <a:lnTo>
                    <a:pt x="71" y="9"/>
                  </a:lnTo>
                  <a:lnTo>
                    <a:pt x="58" y="19"/>
                  </a:lnTo>
                  <a:lnTo>
                    <a:pt x="58" y="35"/>
                  </a:lnTo>
                  <a:lnTo>
                    <a:pt x="57" y="36"/>
                  </a:lnTo>
                  <a:lnTo>
                    <a:pt x="57" y="36"/>
                  </a:lnTo>
                  <a:lnTo>
                    <a:pt x="57" y="37"/>
                  </a:lnTo>
                  <a:lnTo>
                    <a:pt x="56" y="37"/>
                  </a:lnTo>
                  <a:lnTo>
                    <a:pt x="31" y="37"/>
                  </a:lnTo>
                  <a:lnTo>
                    <a:pt x="31" y="52"/>
                  </a:lnTo>
                  <a:lnTo>
                    <a:pt x="30" y="52"/>
                  </a:lnTo>
                  <a:lnTo>
                    <a:pt x="30" y="53"/>
                  </a:lnTo>
                  <a:lnTo>
                    <a:pt x="30" y="53"/>
                  </a:lnTo>
                  <a:lnTo>
                    <a:pt x="29" y="53"/>
                  </a:lnTo>
                  <a:lnTo>
                    <a:pt x="2" y="53"/>
                  </a:lnTo>
                  <a:lnTo>
                    <a:pt x="1" y="53"/>
                  </a:lnTo>
                  <a:lnTo>
                    <a:pt x="0" y="53"/>
                  </a:lnTo>
                  <a:lnTo>
                    <a:pt x="0" y="52"/>
                  </a:lnTo>
                  <a:lnTo>
                    <a:pt x="0" y="51"/>
                  </a:lnTo>
                  <a:lnTo>
                    <a:pt x="1" y="50"/>
                  </a:lnTo>
                  <a:lnTo>
                    <a:pt x="2" y="50"/>
                  </a:lnTo>
                  <a:lnTo>
                    <a:pt x="27" y="50"/>
                  </a:lnTo>
                  <a:lnTo>
                    <a:pt x="27" y="35"/>
                  </a:lnTo>
                  <a:lnTo>
                    <a:pt x="27" y="34"/>
                  </a:lnTo>
                  <a:lnTo>
                    <a:pt x="28" y="34"/>
                  </a:lnTo>
                  <a:lnTo>
                    <a:pt x="29" y="34"/>
                  </a:lnTo>
                  <a:lnTo>
                    <a:pt x="54" y="34"/>
                  </a:lnTo>
                  <a:lnTo>
                    <a:pt x="54" y="19"/>
                  </a:lnTo>
                  <a:lnTo>
                    <a:pt x="54" y="18"/>
                  </a:lnTo>
                  <a:lnTo>
                    <a:pt x="55" y="17"/>
                  </a:lnTo>
                  <a:lnTo>
                    <a:pt x="68" y="7"/>
                  </a:lnTo>
                  <a:lnTo>
                    <a:pt x="65" y="4"/>
                  </a:lnTo>
                  <a:lnTo>
                    <a:pt x="7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2" name="Rectangle 212"/>
            <p:cNvSpPr>
              <a:spLocks noChangeArrowheads="1"/>
            </p:cNvSpPr>
            <p:nvPr/>
          </p:nvSpPr>
          <p:spPr bwMode="auto">
            <a:xfrm>
              <a:off x="4249738" y="2012950"/>
              <a:ext cx="22225" cy="365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5" name="Rectangle 213"/>
            <p:cNvSpPr>
              <a:spLocks noChangeArrowheads="1"/>
            </p:cNvSpPr>
            <p:nvPr/>
          </p:nvSpPr>
          <p:spPr bwMode="auto">
            <a:xfrm>
              <a:off x="4292600" y="1985963"/>
              <a:ext cx="22225" cy="3492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spTree>
    <p:extLst>
      <p:ext uri="{BB962C8B-B14F-4D97-AF65-F5344CB8AC3E}">
        <p14:creationId xmlns:p14="http://schemas.microsoft.com/office/powerpoint/2010/main" val="60850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1000"/>
                                        <p:tgtEl>
                                          <p:spTgt spid="51"/>
                                        </p:tgtEl>
                                      </p:cBhvr>
                                    </p:animEffect>
                                    <p:anim calcmode="lin" valueType="num">
                                      <p:cBhvr>
                                        <p:cTn id="22" dur="1000" fill="hold"/>
                                        <p:tgtEl>
                                          <p:spTgt spid="51"/>
                                        </p:tgtEl>
                                        <p:attrNameLst>
                                          <p:attrName>ppt_x</p:attrName>
                                        </p:attrNameLst>
                                      </p:cBhvr>
                                      <p:tavLst>
                                        <p:tav tm="0">
                                          <p:val>
                                            <p:strVal val="#ppt_x"/>
                                          </p:val>
                                        </p:tav>
                                        <p:tav tm="100000">
                                          <p:val>
                                            <p:strVal val="#ppt_x"/>
                                          </p:val>
                                        </p:tav>
                                      </p:tavLst>
                                    </p:anim>
                                    <p:anim calcmode="lin" valueType="num">
                                      <p:cBhvr>
                                        <p:cTn id="23" dur="1000" fill="hold"/>
                                        <p:tgtEl>
                                          <p:spTgt spid="5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fade">
                                      <p:cBhvr>
                                        <p:cTn id="26" dur="1000"/>
                                        <p:tgtEl>
                                          <p:spTgt spid="70"/>
                                        </p:tgtEl>
                                      </p:cBhvr>
                                    </p:animEffect>
                                    <p:anim calcmode="lin" valueType="num">
                                      <p:cBhvr>
                                        <p:cTn id="27" dur="1000" fill="hold"/>
                                        <p:tgtEl>
                                          <p:spTgt spid="70"/>
                                        </p:tgtEl>
                                        <p:attrNameLst>
                                          <p:attrName>ppt_x</p:attrName>
                                        </p:attrNameLst>
                                      </p:cBhvr>
                                      <p:tavLst>
                                        <p:tav tm="0">
                                          <p:val>
                                            <p:strVal val="#ppt_x"/>
                                          </p:val>
                                        </p:tav>
                                        <p:tav tm="100000">
                                          <p:val>
                                            <p:strVal val="#ppt_x"/>
                                          </p:val>
                                        </p:tav>
                                      </p:tavLst>
                                    </p:anim>
                                    <p:anim calcmode="lin" valueType="num">
                                      <p:cBhvr>
                                        <p:cTn id="28" dur="1000" fill="hold"/>
                                        <p:tgtEl>
                                          <p:spTgt spid="7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anim calcmode="lin" valueType="num">
                                      <p:cBhvr>
                                        <p:cTn id="32" dur="1000" fill="hold"/>
                                        <p:tgtEl>
                                          <p:spTgt spid="36"/>
                                        </p:tgtEl>
                                        <p:attrNameLst>
                                          <p:attrName>ppt_x</p:attrName>
                                        </p:attrNameLst>
                                      </p:cBhvr>
                                      <p:tavLst>
                                        <p:tav tm="0">
                                          <p:val>
                                            <p:strVal val="#ppt_x"/>
                                          </p:val>
                                        </p:tav>
                                        <p:tav tm="100000">
                                          <p:val>
                                            <p:strVal val="#ppt_x"/>
                                          </p:val>
                                        </p:tav>
                                      </p:tavLst>
                                    </p:anim>
                                    <p:anim calcmode="lin" valueType="num">
                                      <p:cBhvr>
                                        <p:cTn id="3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1000"/>
                                        <p:tgtEl>
                                          <p:spTgt spid="29"/>
                                        </p:tgtEl>
                                      </p:cBhvr>
                                    </p:animEffect>
                                    <p:anim calcmode="lin" valueType="num">
                                      <p:cBhvr>
                                        <p:cTn id="39" dur="1000" fill="hold"/>
                                        <p:tgtEl>
                                          <p:spTgt spid="29"/>
                                        </p:tgtEl>
                                        <p:attrNameLst>
                                          <p:attrName>ppt_x</p:attrName>
                                        </p:attrNameLst>
                                      </p:cBhvr>
                                      <p:tavLst>
                                        <p:tav tm="0">
                                          <p:val>
                                            <p:strVal val="#ppt_x"/>
                                          </p:val>
                                        </p:tav>
                                        <p:tav tm="100000">
                                          <p:val>
                                            <p:strVal val="#ppt_x"/>
                                          </p:val>
                                        </p:tav>
                                      </p:tavLst>
                                    </p:anim>
                                    <p:anim calcmode="lin" valueType="num">
                                      <p:cBhvr>
                                        <p:cTn id="40" dur="1000" fill="hold"/>
                                        <p:tgtEl>
                                          <p:spTgt spid="29"/>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1000"/>
                                        <p:tgtEl>
                                          <p:spTgt spid="52"/>
                                        </p:tgtEl>
                                      </p:cBhvr>
                                    </p:animEffect>
                                    <p:anim calcmode="lin" valueType="num">
                                      <p:cBhvr>
                                        <p:cTn id="44" dur="1000" fill="hold"/>
                                        <p:tgtEl>
                                          <p:spTgt spid="52"/>
                                        </p:tgtEl>
                                        <p:attrNameLst>
                                          <p:attrName>ppt_x</p:attrName>
                                        </p:attrNameLst>
                                      </p:cBhvr>
                                      <p:tavLst>
                                        <p:tav tm="0">
                                          <p:val>
                                            <p:strVal val="#ppt_x"/>
                                          </p:val>
                                        </p:tav>
                                        <p:tav tm="100000">
                                          <p:val>
                                            <p:strVal val="#ppt_x"/>
                                          </p:val>
                                        </p:tav>
                                      </p:tavLst>
                                    </p:anim>
                                    <p:anim calcmode="lin" valueType="num">
                                      <p:cBhvr>
                                        <p:cTn id="45" dur="1000" fill="hold"/>
                                        <p:tgtEl>
                                          <p:spTgt spid="5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71"/>
                                        </p:tgtEl>
                                        <p:attrNameLst>
                                          <p:attrName>style.visibility</p:attrName>
                                        </p:attrNameLst>
                                      </p:cBhvr>
                                      <p:to>
                                        <p:strVal val="visible"/>
                                      </p:to>
                                    </p:set>
                                    <p:animEffect transition="in" filter="fade">
                                      <p:cBhvr>
                                        <p:cTn id="48" dur="1000"/>
                                        <p:tgtEl>
                                          <p:spTgt spid="71"/>
                                        </p:tgtEl>
                                      </p:cBhvr>
                                    </p:animEffect>
                                    <p:anim calcmode="lin" valueType="num">
                                      <p:cBhvr>
                                        <p:cTn id="49" dur="1000" fill="hold"/>
                                        <p:tgtEl>
                                          <p:spTgt spid="71"/>
                                        </p:tgtEl>
                                        <p:attrNameLst>
                                          <p:attrName>ppt_x</p:attrName>
                                        </p:attrNameLst>
                                      </p:cBhvr>
                                      <p:tavLst>
                                        <p:tav tm="0">
                                          <p:val>
                                            <p:strVal val="#ppt_x"/>
                                          </p:val>
                                        </p:tav>
                                        <p:tav tm="100000">
                                          <p:val>
                                            <p:strVal val="#ppt_x"/>
                                          </p:val>
                                        </p:tav>
                                      </p:tavLst>
                                    </p:anim>
                                    <p:anim calcmode="lin" valueType="num">
                                      <p:cBhvr>
                                        <p:cTn id="50" dur="1000" fill="hold"/>
                                        <p:tgtEl>
                                          <p:spTgt spid="71"/>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fade">
                                      <p:cBhvr>
                                        <p:cTn id="53" dur="1000"/>
                                        <p:tgtEl>
                                          <p:spTgt spid="62"/>
                                        </p:tgtEl>
                                      </p:cBhvr>
                                    </p:animEffect>
                                    <p:anim calcmode="lin" valueType="num">
                                      <p:cBhvr>
                                        <p:cTn id="54" dur="1000" fill="hold"/>
                                        <p:tgtEl>
                                          <p:spTgt spid="62"/>
                                        </p:tgtEl>
                                        <p:attrNameLst>
                                          <p:attrName>ppt_x</p:attrName>
                                        </p:attrNameLst>
                                      </p:cBhvr>
                                      <p:tavLst>
                                        <p:tav tm="0">
                                          <p:val>
                                            <p:strVal val="#ppt_x"/>
                                          </p:val>
                                        </p:tav>
                                        <p:tav tm="100000">
                                          <p:val>
                                            <p:strVal val="#ppt_x"/>
                                          </p:val>
                                        </p:tav>
                                      </p:tavLst>
                                    </p:anim>
                                    <p:anim calcmode="lin" valueType="num">
                                      <p:cBhvr>
                                        <p:cTn id="55"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fade">
                                      <p:cBhvr>
                                        <p:cTn id="60" dur="1000"/>
                                        <p:tgtEl>
                                          <p:spTgt spid="48"/>
                                        </p:tgtEl>
                                      </p:cBhvr>
                                    </p:animEffect>
                                    <p:anim calcmode="lin" valueType="num">
                                      <p:cBhvr>
                                        <p:cTn id="61" dur="1000" fill="hold"/>
                                        <p:tgtEl>
                                          <p:spTgt spid="48"/>
                                        </p:tgtEl>
                                        <p:attrNameLst>
                                          <p:attrName>ppt_x</p:attrName>
                                        </p:attrNameLst>
                                      </p:cBhvr>
                                      <p:tavLst>
                                        <p:tav tm="0">
                                          <p:val>
                                            <p:strVal val="#ppt_x"/>
                                          </p:val>
                                        </p:tav>
                                        <p:tav tm="100000">
                                          <p:val>
                                            <p:strVal val="#ppt_x"/>
                                          </p:val>
                                        </p:tav>
                                      </p:tavLst>
                                    </p:anim>
                                    <p:anim calcmode="lin" valueType="num">
                                      <p:cBhvr>
                                        <p:cTn id="62" dur="1000" fill="hold"/>
                                        <p:tgtEl>
                                          <p:spTgt spid="48"/>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fade">
                                      <p:cBhvr>
                                        <p:cTn id="65" dur="1000"/>
                                        <p:tgtEl>
                                          <p:spTgt spid="54"/>
                                        </p:tgtEl>
                                      </p:cBhvr>
                                    </p:animEffect>
                                    <p:anim calcmode="lin" valueType="num">
                                      <p:cBhvr>
                                        <p:cTn id="66" dur="1000" fill="hold"/>
                                        <p:tgtEl>
                                          <p:spTgt spid="54"/>
                                        </p:tgtEl>
                                        <p:attrNameLst>
                                          <p:attrName>ppt_x</p:attrName>
                                        </p:attrNameLst>
                                      </p:cBhvr>
                                      <p:tavLst>
                                        <p:tav tm="0">
                                          <p:val>
                                            <p:strVal val="#ppt_x"/>
                                          </p:val>
                                        </p:tav>
                                        <p:tav tm="100000">
                                          <p:val>
                                            <p:strVal val="#ppt_x"/>
                                          </p:val>
                                        </p:tav>
                                      </p:tavLst>
                                    </p:anim>
                                    <p:anim calcmode="lin" valueType="num">
                                      <p:cBhvr>
                                        <p:cTn id="67" dur="1000" fill="hold"/>
                                        <p:tgtEl>
                                          <p:spTgt spid="54"/>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73"/>
                                        </p:tgtEl>
                                        <p:attrNameLst>
                                          <p:attrName>style.visibility</p:attrName>
                                        </p:attrNameLst>
                                      </p:cBhvr>
                                      <p:to>
                                        <p:strVal val="visible"/>
                                      </p:to>
                                    </p:set>
                                    <p:animEffect transition="in" filter="fade">
                                      <p:cBhvr>
                                        <p:cTn id="70" dur="1000"/>
                                        <p:tgtEl>
                                          <p:spTgt spid="73"/>
                                        </p:tgtEl>
                                      </p:cBhvr>
                                    </p:animEffect>
                                    <p:anim calcmode="lin" valueType="num">
                                      <p:cBhvr>
                                        <p:cTn id="71" dur="1000" fill="hold"/>
                                        <p:tgtEl>
                                          <p:spTgt spid="73"/>
                                        </p:tgtEl>
                                        <p:attrNameLst>
                                          <p:attrName>ppt_x</p:attrName>
                                        </p:attrNameLst>
                                      </p:cBhvr>
                                      <p:tavLst>
                                        <p:tav tm="0">
                                          <p:val>
                                            <p:strVal val="#ppt_x"/>
                                          </p:val>
                                        </p:tav>
                                        <p:tav tm="100000">
                                          <p:val>
                                            <p:strVal val="#ppt_x"/>
                                          </p:val>
                                        </p:tav>
                                      </p:tavLst>
                                    </p:anim>
                                    <p:anim calcmode="lin" valueType="num">
                                      <p:cBhvr>
                                        <p:cTn id="72" dur="1000" fill="hold"/>
                                        <p:tgtEl>
                                          <p:spTgt spid="73"/>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66"/>
                                        </p:tgtEl>
                                        <p:attrNameLst>
                                          <p:attrName>style.visibility</p:attrName>
                                        </p:attrNameLst>
                                      </p:cBhvr>
                                      <p:to>
                                        <p:strVal val="visible"/>
                                      </p:to>
                                    </p:set>
                                    <p:animEffect transition="in" filter="fade">
                                      <p:cBhvr>
                                        <p:cTn id="75" dur="1000"/>
                                        <p:tgtEl>
                                          <p:spTgt spid="66"/>
                                        </p:tgtEl>
                                      </p:cBhvr>
                                    </p:animEffect>
                                    <p:anim calcmode="lin" valueType="num">
                                      <p:cBhvr>
                                        <p:cTn id="76" dur="1000" fill="hold"/>
                                        <p:tgtEl>
                                          <p:spTgt spid="66"/>
                                        </p:tgtEl>
                                        <p:attrNameLst>
                                          <p:attrName>ppt_x</p:attrName>
                                        </p:attrNameLst>
                                      </p:cBhvr>
                                      <p:tavLst>
                                        <p:tav tm="0">
                                          <p:val>
                                            <p:strVal val="#ppt_x"/>
                                          </p:val>
                                        </p:tav>
                                        <p:tav tm="100000">
                                          <p:val>
                                            <p:strVal val="#ppt_x"/>
                                          </p:val>
                                        </p:tav>
                                      </p:tavLst>
                                    </p:anim>
                                    <p:anim calcmode="lin" valueType="num">
                                      <p:cBhvr>
                                        <p:cTn id="77"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1" grpId="0"/>
      <p:bldP spid="52" grpId="0"/>
      <p:bldP spid="54" grpId="0"/>
      <p:bldP spid="70" grpId="0"/>
      <p:bldP spid="71" grpId="0"/>
      <p:bldP spid="73" grpId="0"/>
      <p:bldP spid="3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7957" y="117739"/>
            <a:ext cx="10515600" cy="811699"/>
          </a:xfrm>
        </p:spPr>
        <p:txBody>
          <a:bodyPr>
            <a:normAutofit/>
          </a:bodyPr>
          <a:lstStyle/>
          <a:p>
            <a:r>
              <a:rPr lang="es-PE" sz="3600" b="1" dirty="0" smtClean="0"/>
              <a:t>Datos del contrato</a:t>
            </a:r>
            <a:endParaRPr lang="en-US" sz="3600" b="1" dirty="0"/>
          </a:p>
        </p:txBody>
      </p:sp>
      <p:grpSp>
        <p:nvGrpSpPr>
          <p:cNvPr id="4" name="Group 3"/>
          <p:cNvGrpSpPr/>
          <p:nvPr/>
        </p:nvGrpSpPr>
        <p:grpSpPr>
          <a:xfrm>
            <a:off x="1283342" y="1920532"/>
            <a:ext cx="884057" cy="715395"/>
            <a:chOff x="8438368" y="202797"/>
            <a:chExt cx="402431" cy="325654"/>
          </a:xfrm>
        </p:grpSpPr>
        <p:sp>
          <p:nvSpPr>
            <p:cNvPr id="5" name="Chevron 4"/>
            <p:cNvSpPr/>
            <p:nvPr userDrawn="1"/>
          </p:nvSpPr>
          <p:spPr>
            <a:xfrm>
              <a:off x="8438368" y="202797"/>
              <a:ext cx="402431" cy="325652"/>
            </a:xfrm>
            <a:prstGeom prst="chevron">
              <a:avLst>
                <a:gd name="adj" fmla="val 2429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5"/>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1">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9" name="Group 28"/>
          <p:cNvGrpSpPr/>
          <p:nvPr/>
        </p:nvGrpSpPr>
        <p:grpSpPr>
          <a:xfrm>
            <a:off x="2079549" y="2976164"/>
            <a:ext cx="884057" cy="715395"/>
            <a:chOff x="8438368" y="202797"/>
            <a:chExt cx="402431" cy="325654"/>
          </a:xfrm>
        </p:grpSpPr>
        <p:sp>
          <p:nvSpPr>
            <p:cNvPr id="30" name="Chevron 29"/>
            <p:cNvSpPr/>
            <p:nvPr userDrawn="1"/>
          </p:nvSpPr>
          <p:spPr>
            <a:xfrm>
              <a:off x="8438368" y="202797"/>
              <a:ext cx="402431" cy="325652"/>
            </a:xfrm>
            <a:prstGeom prst="chevron">
              <a:avLst>
                <a:gd name="adj" fmla="val 2429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3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2">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9" name="Group 38"/>
          <p:cNvGrpSpPr/>
          <p:nvPr/>
        </p:nvGrpSpPr>
        <p:grpSpPr>
          <a:xfrm>
            <a:off x="2831281" y="4176832"/>
            <a:ext cx="884057" cy="715395"/>
            <a:chOff x="8438368" y="202797"/>
            <a:chExt cx="402431" cy="325654"/>
          </a:xfrm>
        </p:grpSpPr>
        <p:sp>
          <p:nvSpPr>
            <p:cNvPr id="40" name="Chevron 39"/>
            <p:cNvSpPr/>
            <p:nvPr userDrawn="1"/>
          </p:nvSpPr>
          <p:spPr>
            <a:xfrm>
              <a:off x="8438368" y="202797"/>
              <a:ext cx="402431" cy="325652"/>
            </a:xfrm>
            <a:prstGeom prst="chevron">
              <a:avLst>
                <a:gd name="adj" fmla="val 2429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4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3">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48" name="Group 47"/>
          <p:cNvGrpSpPr/>
          <p:nvPr/>
        </p:nvGrpSpPr>
        <p:grpSpPr>
          <a:xfrm>
            <a:off x="3613341" y="5416161"/>
            <a:ext cx="884057" cy="715395"/>
            <a:chOff x="8438368" y="202797"/>
            <a:chExt cx="402431" cy="325654"/>
          </a:xfrm>
        </p:grpSpPr>
        <p:sp>
          <p:nvSpPr>
            <p:cNvPr id="49" name="Chevron 48"/>
            <p:cNvSpPr/>
            <p:nvPr userDrawn="1"/>
          </p:nvSpPr>
          <p:spPr>
            <a:xfrm>
              <a:off x="8438368" y="202797"/>
              <a:ext cx="402431" cy="325652"/>
            </a:xfrm>
            <a:prstGeom prst="chevron">
              <a:avLst>
                <a:gd name="adj" fmla="val 2429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49"/>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4">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1" name="Rectangle 50"/>
          <p:cNvSpPr/>
          <p:nvPr/>
        </p:nvSpPr>
        <p:spPr>
          <a:xfrm>
            <a:off x="2165650" y="2018959"/>
            <a:ext cx="7521047" cy="461665"/>
          </a:xfrm>
          <a:prstGeom prst="rect">
            <a:avLst/>
          </a:prstGeom>
        </p:spPr>
        <p:txBody>
          <a:bodyPr wrap="square">
            <a:spAutoFit/>
          </a:bodyPr>
          <a:lstStyle/>
          <a:p>
            <a:pPr lvl="0" algn="just"/>
            <a:r>
              <a:rPr lang="es-PE" sz="2400" dirty="0"/>
              <a:t>Se realice todo el trabajo de mantenimiento solicitado</a:t>
            </a:r>
          </a:p>
        </p:txBody>
      </p:sp>
      <p:sp>
        <p:nvSpPr>
          <p:cNvPr id="52" name="Rectangle 51"/>
          <p:cNvSpPr/>
          <p:nvPr/>
        </p:nvSpPr>
        <p:spPr>
          <a:xfrm>
            <a:off x="2982856" y="2914440"/>
            <a:ext cx="7521047" cy="830997"/>
          </a:xfrm>
          <a:prstGeom prst="rect">
            <a:avLst/>
          </a:prstGeom>
        </p:spPr>
        <p:txBody>
          <a:bodyPr wrap="square">
            <a:spAutoFit/>
          </a:bodyPr>
          <a:lstStyle/>
          <a:p>
            <a:pPr lvl="0" algn="just"/>
            <a:r>
              <a:rPr lang="es-PE" sz="2400" dirty="0"/>
              <a:t>Que los boletines de servicio que el explotador definió su aplicación, sean cumplidos</a:t>
            </a:r>
          </a:p>
        </p:txBody>
      </p:sp>
      <p:sp>
        <p:nvSpPr>
          <p:cNvPr id="53" name="Rectangle 52"/>
          <p:cNvSpPr/>
          <p:nvPr/>
        </p:nvSpPr>
        <p:spPr>
          <a:xfrm>
            <a:off x="3688316" y="4075930"/>
            <a:ext cx="7521047" cy="830997"/>
          </a:xfrm>
          <a:prstGeom prst="rect">
            <a:avLst/>
          </a:prstGeom>
        </p:spPr>
        <p:txBody>
          <a:bodyPr wrap="square">
            <a:spAutoFit/>
          </a:bodyPr>
          <a:lstStyle/>
          <a:p>
            <a:pPr lvl="0" algn="just"/>
            <a:r>
              <a:rPr lang="es-PE" sz="2400" dirty="0"/>
              <a:t>Que las directrices de aeronavegabilidad se apliquen en su totalidad</a:t>
            </a:r>
          </a:p>
        </p:txBody>
      </p:sp>
      <p:sp>
        <p:nvSpPr>
          <p:cNvPr id="54" name="Rectangle 53"/>
          <p:cNvSpPr/>
          <p:nvPr/>
        </p:nvSpPr>
        <p:spPr>
          <a:xfrm>
            <a:off x="4456469" y="5161499"/>
            <a:ext cx="7521047" cy="1200329"/>
          </a:xfrm>
          <a:prstGeom prst="rect">
            <a:avLst/>
          </a:prstGeom>
        </p:spPr>
        <p:txBody>
          <a:bodyPr wrap="square">
            <a:spAutoFit/>
          </a:bodyPr>
          <a:lstStyle/>
          <a:p>
            <a:pPr lvl="0" algn="just"/>
            <a:r>
              <a:rPr lang="es-PE" sz="2400" dirty="0"/>
              <a:t>Que todo el trabajo, incluyendo modificaciones y reparaciones se realicen de conformidad con datos aprobados y con los reglamentos actualizados</a:t>
            </a:r>
          </a:p>
        </p:txBody>
      </p:sp>
      <p:grpSp>
        <p:nvGrpSpPr>
          <p:cNvPr id="59" name="Group 58"/>
          <p:cNvGrpSpPr/>
          <p:nvPr/>
        </p:nvGrpSpPr>
        <p:grpSpPr>
          <a:xfrm>
            <a:off x="1622858" y="2125492"/>
            <a:ext cx="323803" cy="305475"/>
            <a:chOff x="3498850" y="1541463"/>
            <a:chExt cx="504825" cy="476250"/>
          </a:xfrm>
          <a:solidFill>
            <a:schemeClr val="bg2"/>
          </a:solidFill>
        </p:grpSpPr>
        <p:sp>
          <p:nvSpPr>
            <p:cNvPr id="60" name="Oval 5"/>
            <p:cNvSpPr>
              <a:spLocks noChangeArrowheads="1"/>
            </p:cNvSpPr>
            <p:nvPr/>
          </p:nvSpPr>
          <p:spPr bwMode="auto">
            <a:xfrm>
              <a:off x="3743325" y="1801813"/>
              <a:ext cx="61913" cy="619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6"/>
            <p:cNvSpPr>
              <a:spLocks noEditPoints="1"/>
            </p:cNvSpPr>
            <p:nvPr/>
          </p:nvSpPr>
          <p:spPr bwMode="auto">
            <a:xfrm>
              <a:off x="3498850" y="1541463"/>
              <a:ext cx="504825" cy="476250"/>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3 w 132"/>
                <a:gd name="T67" fmla="*/ 88 h 124"/>
                <a:gd name="T68" fmla="*/ 60 w 132"/>
                <a:gd name="T69" fmla="*/ 76 h 124"/>
                <a:gd name="T70" fmla="*/ 108 w 132"/>
                <a:gd name="T71" fmla="*/ 64 h 124"/>
                <a:gd name="T72" fmla="*/ 115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5"/>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4"/>
                    <a:pt x="10" y="124"/>
                    <a:pt x="22" y="124"/>
                  </a:cubicBezTo>
                  <a:cubicBezTo>
                    <a:pt x="94" y="124"/>
                    <a:pt x="94" y="124"/>
                    <a:pt x="94" y="124"/>
                  </a:cubicBezTo>
                  <a:cubicBezTo>
                    <a:pt x="106" y="124"/>
                    <a:pt x="116" y="114"/>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6" y="8"/>
                    <a:pt x="108" y="10"/>
                    <a:pt x="108" y="12"/>
                  </a:cubicBezTo>
                  <a:cubicBezTo>
                    <a:pt x="108" y="22"/>
                    <a:pt x="108" y="22"/>
                    <a:pt x="108" y="22"/>
                  </a:cubicBezTo>
                  <a:cubicBezTo>
                    <a:pt x="108" y="24"/>
                    <a:pt x="108" y="24"/>
                    <a:pt x="108" y="24"/>
                  </a:cubicBezTo>
                  <a:cubicBezTo>
                    <a:pt x="108" y="37"/>
                    <a:pt x="108" y="37"/>
                    <a:pt x="108" y="37"/>
                  </a:cubicBezTo>
                  <a:cubicBezTo>
                    <a:pt x="107" y="36"/>
                    <a:pt x="105"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2"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29"/>
                    <a:pt x="8" y="26"/>
                    <a:pt x="8" y="22"/>
                  </a:cubicBezTo>
                  <a:cubicBezTo>
                    <a:pt x="8" y="14"/>
                    <a:pt x="14"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5"/>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4" y="116"/>
                    <a:pt x="8" y="110"/>
                    <a:pt x="8" y="102"/>
                  </a:cubicBezTo>
                  <a:cubicBezTo>
                    <a:pt x="8" y="39"/>
                    <a:pt x="8" y="39"/>
                    <a:pt x="8" y="39"/>
                  </a:cubicBezTo>
                  <a:cubicBezTo>
                    <a:pt x="12" y="42"/>
                    <a:pt x="17" y="44"/>
                    <a:pt x="22" y="44"/>
                  </a:cubicBezTo>
                  <a:cubicBezTo>
                    <a:pt x="88" y="44"/>
                    <a:pt x="88" y="44"/>
                    <a:pt x="88" y="44"/>
                  </a:cubicBezTo>
                  <a:cubicBezTo>
                    <a:pt x="104" y="44"/>
                    <a:pt x="104" y="44"/>
                    <a:pt x="104" y="44"/>
                  </a:cubicBezTo>
                  <a:cubicBezTo>
                    <a:pt x="106"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3" y="88"/>
                  </a:moveTo>
                  <a:cubicBezTo>
                    <a:pt x="72" y="88"/>
                    <a:pt x="72" y="88"/>
                    <a:pt x="72" y="88"/>
                  </a:cubicBezTo>
                  <a:cubicBezTo>
                    <a:pt x="65" y="88"/>
                    <a:pt x="60" y="83"/>
                    <a:pt x="60" y="76"/>
                  </a:cubicBezTo>
                  <a:cubicBezTo>
                    <a:pt x="60" y="69"/>
                    <a:pt x="65" y="64"/>
                    <a:pt x="72" y="64"/>
                  </a:cubicBezTo>
                  <a:cubicBezTo>
                    <a:pt x="108" y="64"/>
                    <a:pt x="108" y="64"/>
                    <a:pt x="108" y="64"/>
                  </a:cubicBezTo>
                  <a:cubicBezTo>
                    <a:pt x="110" y="64"/>
                    <a:pt x="113" y="63"/>
                    <a:pt x="114" y="61"/>
                  </a:cubicBezTo>
                  <a:cubicBezTo>
                    <a:pt x="115" y="60"/>
                    <a:pt x="115" y="60"/>
                    <a:pt x="115" y="59"/>
                  </a:cubicBezTo>
                  <a:cubicBezTo>
                    <a:pt x="115" y="59"/>
                    <a:pt x="116" y="59"/>
                    <a:pt x="116" y="59"/>
                  </a:cubicBezTo>
                  <a:cubicBezTo>
                    <a:pt x="118" y="62"/>
                    <a:pt x="120" y="67"/>
                    <a:pt x="120" y="72"/>
                  </a:cubicBezTo>
                  <a:cubicBezTo>
                    <a:pt x="120" y="78"/>
                    <a:pt x="118" y="84"/>
                    <a:pt x="113" y="8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0" name="TextBox 69"/>
          <p:cNvSpPr txBox="1"/>
          <p:nvPr/>
        </p:nvSpPr>
        <p:spPr>
          <a:xfrm>
            <a:off x="503053" y="2004425"/>
            <a:ext cx="857035" cy="523220"/>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Bebas" pitchFamily="2" charset="0"/>
                <a:ea typeface="+mn-ea"/>
                <a:cs typeface="+mn-cs"/>
              </a:rPr>
              <a:t>01</a:t>
            </a:r>
            <a:endParaRPr kumimoji="0" lang="id-ID" sz="2800" b="0" i="0" u="none" strike="noStrike" kern="1200" cap="none" spc="0" normalizeH="0" baseline="0" noProof="0" dirty="0">
              <a:ln>
                <a:noFill/>
              </a:ln>
              <a:solidFill>
                <a:srgbClr val="4472C4"/>
              </a:solidFill>
              <a:effectLst/>
              <a:uLnTx/>
              <a:uFillTx/>
              <a:latin typeface="Bebas" pitchFamily="2" charset="0"/>
              <a:ea typeface="+mn-ea"/>
              <a:cs typeface="+mn-cs"/>
            </a:endParaRPr>
          </a:p>
        </p:txBody>
      </p:sp>
      <p:sp>
        <p:nvSpPr>
          <p:cNvPr id="71" name="TextBox 70"/>
          <p:cNvSpPr txBox="1"/>
          <p:nvPr/>
        </p:nvSpPr>
        <p:spPr>
          <a:xfrm>
            <a:off x="1283342" y="3060057"/>
            <a:ext cx="857035" cy="523220"/>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D7D31"/>
                </a:solidFill>
                <a:effectLst/>
                <a:uLnTx/>
                <a:uFillTx/>
                <a:latin typeface="Bebas" pitchFamily="2" charset="0"/>
                <a:ea typeface="+mn-ea"/>
                <a:cs typeface="+mn-cs"/>
              </a:rPr>
              <a:t>02</a:t>
            </a:r>
            <a:endParaRPr kumimoji="0" lang="id-ID" sz="2800" b="0" i="0" u="none" strike="noStrike" kern="1200" cap="none" spc="0" normalizeH="0" baseline="0" noProof="0" dirty="0">
              <a:ln>
                <a:noFill/>
              </a:ln>
              <a:solidFill>
                <a:srgbClr val="ED7D31"/>
              </a:solidFill>
              <a:effectLst/>
              <a:uLnTx/>
              <a:uFillTx/>
              <a:latin typeface="Bebas" pitchFamily="2" charset="0"/>
              <a:ea typeface="+mn-ea"/>
              <a:cs typeface="+mn-cs"/>
            </a:endParaRPr>
          </a:p>
        </p:txBody>
      </p:sp>
      <p:sp>
        <p:nvSpPr>
          <p:cNvPr id="72" name="TextBox 71"/>
          <p:cNvSpPr txBox="1"/>
          <p:nvPr/>
        </p:nvSpPr>
        <p:spPr>
          <a:xfrm>
            <a:off x="2079549" y="4260725"/>
            <a:ext cx="857035" cy="523220"/>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A5A5A5"/>
                </a:solidFill>
                <a:effectLst/>
                <a:uLnTx/>
                <a:uFillTx/>
                <a:latin typeface="Bebas" pitchFamily="2" charset="0"/>
                <a:ea typeface="+mn-ea"/>
                <a:cs typeface="+mn-cs"/>
              </a:rPr>
              <a:t>03</a:t>
            </a:r>
            <a:endParaRPr kumimoji="0" lang="id-ID" sz="2800" b="0" i="0" u="none" strike="noStrike" kern="1200" cap="none" spc="0" normalizeH="0" baseline="0" noProof="0" dirty="0">
              <a:ln>
                <a:noFill/>
              </a:ln>
              <a:solidFill>
                <a:srgbClr val="A5A5A5"/>
              </a:solidFill>
              <a:effectLst/>
              <a:uLnTx/>
              <a:uFillTx/>
              <a:latin typeface="Bebas" pitchFamily="2" charset="0"/>
              <a:ea typeface="+mn-ea"/>
              <a:cs typeface="+mn-cs"/>
            </a:endParaRPr>
          </a:p>
        </p:txBody>
      </p:sp>
      <p:sp>
        <p:nvSpPr>
          <p:cNvPr id="73" name="TextBox 72"/>
          <p:cNvSpPr txBox="1"/>
          <p:nvPr/>
        </p:nvSpPr>
        <p:spPr>
          <a:xfrm>
            <a:off x="2831281" y="5500054"/>
            <a:ext cx="857035" cy="523220"/>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solidFill>
                <a:effectLst/>
                <a:uLnTx/>
                <a:uFillTx/>
                <a:latin typeface="Bebas" pitchFamily="2" charset="0"/>
                <a:ea typeface="+mn-ea"/>
                <a:cs typeface="+mn-cs"/>
              </a:rPr>
              <a:t>04</a:t>
            </a:r>
            <a:endParaRPr kumimoji="0" lang="id-ID" sz="2800" b="0" i="0" u="none" strike="noStrike" kern="1200" cap="none" spc="0" normalizeH="0" baseline="0" noProof="0" dirty="0">
              <a:ln>
                <a:noFill/>
              </a:ln>
              <a:solidFill>
                <a:srgbClr val="FFC000"/>
              </a:solidFill>
              <a:effectLst/>
              <a:uLnTx/>
              <a:uFillTx/>
              <a:latin typeface="Bebas" pitchFamily="2" charset="0"/>
              <a:ea typeface="+mn-ea"/>
              <a:cs typeface="+mn-cs"/>
            </a:endParaRPr>
          </a:p>
        </p:txBody>
      </p:sp>
      <p:grpSp>
        <p:nvGrpSpPr>
          <p:cNvPr id="38" name="Group 37"/>
          <p:cNvGrpSpPr/>
          <p:nvPr/>
        </p:nvGrpSpPr>
        <p:grpSpPr>
          <a:xfrm>
            <a:off x="2371005" y="3058250"/>
            <a:ext cx="360223" cy="551217"/>
            <a:chOff x="7215188" y="2433638"/>
            <a:chExt cx="354012" cy="334963"/>
          </a:xfrm>
          <a:solidFill>
            <a:schemeClr val="bg2">
              <a:lumMod val="90000"/>
            </a:schemeClr>
          </a:solidFill>
        </p:grpSpPr>
        <p:sp>
          <p:nvSpPr>
            <p:cNvPr id="42" name="Freeform 520"/>
            <p:cNvSpPr>
              <a:spLocks/>
            </p:cNvSpPr>
            <p:nvPr/>
          </p:nvSpPr>
          <p:spPr bwMode="auto">
            <a:xfrm>
              <a:off x="7383463" y="2563813"/>
              <a:ext cx="152400" cy="11113"/>
            </a:xfrm>
            <a:custGeom>
              <a:avLst/>
              <a:gdLst/>
              <a:ahLst/>
              <a:cxnLst>
                <a:cxn ang="0">
                  <a:pos x="4" y="0"/>
                </a:cxn>
                <a:cxn ang="0">
                  <a:pos x="92" y="0"/>
                </a:cxn>
                <a:cxn ang="0">
                  <a:pos x="94" y="0"/>
                </a:cxn>
                <a:cxn ang="0">
                  <a:pos x="95" y="0"/>
                </a:cxn>
                <a:cxn ang="0">
                  <a:pos x="96" y="1"/>
                </a:cxn>
                <a:cxn ang="0">
                  <a:pos x="96" y="2"/>
                </a:cxn>
                <a:cxn ang="0">
                  <a:pos x="96" y="4"/>
                </a:cxn>
                <a:cxn ang="0">
                  <a:pos x="96" y="5"/>
                </a:cxn>
                <a:cxn ang="0">
                  <a:pos x="96" y="6"/>
                </a:cxn>
                <a:cxn ang="0">
                  <a:pos x="95" y="7"/>
                </a:cxn>
                <a:cxn ang="0">
                  <a:pos x="94" y="7"/>
                </a:cxn>
                <a:cxn ang="0">
                  <a:pos x="92" y="7"/>
                </a:cxn>
                <a:cxn ang="0">
                  <a:pos x="4" y="7"/>
                </a:cxn>
                <a:cxn ang="0">
                  <a:pos x="3" y="7"/>
                </a:cxn>
                <a:cxn ang="0">
                  <a:pos x="2" y="7"/>
                </a:cxn>
                <a:cxn ang="0">
                  <a:pos x="1" y="6"/>
                </a:cxn>
                <a:cxn ang="0">
                  <a:pos x="0" y="5"/>
                </a:cxn>
                <a:cxn ang="0">
                  <a:pos x="0" y="4"/>
                </a:cxn>
                <a:cxn ang="0">
                  <a:pos x="0" y="2"/>
                </a:cxn>
                <a:cxn ang="0">
                  <a:pos x="1" y="1"/>
                </a:cxn>
                <a:cxn ang="0">
                  <a:pos x="1" y="1"/>
                </a:cxn>
                <a:cxn ang="0">
                  <a:pos x="2" y="0"/>
                </a:cxn>
                <a:cxn ang="0">
                  <a:pos x="3" y="0"/>
                </a:cxn>
                <a:cxn ang="0">
                  <a:pos x="4" y="0"/>
                </a:cxn>
              </a:cxnLst>
              <a:rect l="0" t="0" r="r" b="b"/>
              <a:pathLst>
                <a:path w="96" h="7">
                  <a:moveTo>
                    <a:pt x="4" y="0"/>
                  </a:moveTo>
                  <a:lnTo>
                    <a:pt x="92" y="0"/>
                  </a:lnTo>
                  <a:lnTo>
                    <a:pt x="94" y="0"/>
                  </a:lnTo>
                  <a:lnTo>
                    <a:pt x="95" y="0"/>
                  </a:lnTo>
                  <a:lnTo>
                    <a:pt x="96" y="1"/>
                  </a:lnTo>
                  <a:lnTo>
                    <a:pt x="96" y="2"/>
                  </a:lnTo>
                  <a:lnTo>
                    <a:pt x="96" y="4"/>
                  </a:lnTo>
                  <a:lnTo>
                    <a:pt x="96" y="5"/>
                  </a:lnTo>
                  <a:lnTo>
                    <a:pt x="96" y="6"/>
                  </a:lnTo>
                  <a:lnTo>
                    <a:pt x="95" y="7"/>
                  </a:lnTo>
                  <a:lnTo>
                    <a:pt x="94" y="7"/>
                  </a:lnTo>
                  <a:lnTo>
                    <a:pt x="92" y="7"/>
                  </a:lnTo>
                  <a:lnTo>
                    <a:pt x="4" y="7"/>
                  </a:lnTo>
                  <a:lnTo>
                    <a:pt x="3" y="7"/>
                  </a:lnTo>
                  <a:lnTo>
                    <a:pt x="2" y="7"/>
                  </a:lnTo>
                  <a:lnTo>
                    <a:pt x="1" y="6"/>
                  </a:lnTo>
                  <a:lnTo>
                    <a:pt x="0" y="5"/>
                  </a:lnTo>
                  <a:lnTo>
                    <a:pt x="0" y="4"/>
                  </a:lnTo>
                  <a:lnTo>
                    <a:pt x="0" y="2"/>
                  </a:lnTo>
                  <a:lnTo>
                    <a:pt x="1" y="1"/>
                  </a:lnTo>
                  <a:lnTo>
                    <a:pt x="1" y="1"/>
                  </a:lnTo>
                  <a:lnTo>
                    <a:pt x="2" y="0"/>
                  </a:lnTo>
                  <a:lnTo>
                    <a:pt x="3"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521"/>
            <p:cNvSpPr>
              <a:spLocks/>
            </p:cNvSpPr>
            <p:nvPr/>
          </p:nvSpPr>
          <p:spPr bwMode="auto">
            <a:xfrm>
              <a:off x="7383463" y="2592388"/>
              <a:ext cx="152400" cy="12700"/>
            </a:xfrm>
            <a:custGeom>
              <a:avLst/>
              <a:gdLst/>
              <a:ahLst/>
              <a:cxnLst>
                <a:cxn ang="0">
                  <a:pos x="4" y="0"/>
                </a:cxn>
                <a:cxn ang="0">
                  <a:pos x="92" y="0"/>
                </a:cxn>
                <a:cxn ang="0">
                  <a:pos x="94" y="0"/>
                </a:cxn>
                <a:cxn ang="0">
                  <a:pos x="95" y="1"/>
                </a:cxn>
                <a:cxn ang="0">
                  <a:pos x="96" y="1"/>
                </a:cxn>
                <a:cxn ang="0">
                  <a:pos x="96" y="2"/>
                </a:cxn>
                <a:cxn ang="0">
                  <a:pos x="96" y="4"/>
                </a:cxn>
                <a:cxn ang="0">
                  <a:pos x="96" y="5"/>
                </a:cxn>
                <a:cxn ang="0">
                  <a:pos x="96" y="6"/>
                </a:cxn>
                <a:cxn ang="0">
                  <a:pos x="95" y="7"/>
                </a:cxn>
                <a:cxn ang="0">
                  <a:pos x="94" y="8"/>
                </a:cxn>
                <a:cxn ang="0">
                  <a:pos x="92" y="8"/>
                </a:cxn>
                <a:cxn ang="0">
                  <a:pos x="4" y="8"/>
                </a:cxn>
                <a:cxn ang="0">
                  <a:pos x="3" y="8"/>
                </a:cxn>
                <a:cxn ang="0">
                  <a:pos x="2" y="7"/>
                </a:cxn>
                <a:cxn ang="0">
                  <a:pos x="1" y="7"/>
                </a:cxn>
                <a:cxn ang="0">
                  <a:pos x="1" y="6"/>
                </a:cxn>
                <a:cxn ang="0">
                  <a:pos x="0" y="5"/>
                </a:cxn>
                <a:cxn ang="0">
                  <a:pos x="0" y="4"/>
                </a:cxn>
                <a:cxn ang="0">
                  <a:pos x="0" y="2"/>
                </a:cxn>
                <a:cxn ang="0">
                  <a:pos x="1" y="1"/>
                </a:cxn>
                <a:cxn ang="0">
                  <a:pos x="2" y="1"/>
                </a:cxn>
                <a:cxn ang="0">
                  <a:pos x="3" y="0"/>
                </a:cxn>
                <a:cxn ang="0">
                  <a:pos x="4" y="0"/>
                </a:cxn>
              </a:cxnLst>
              <a:rect l="0" t="0" r="r" b="b"/>
              <a:pathLst>
                <a:path w="96" h="8">
                  <a:moveTo>
                    <a:pt x="4" y="0"/>
                  </a:moveTo>
                  <a:lnTo>
                    <a:pt x="92" y="0"/>
                  </a:lnTo>
                  <a:lnTo>
                    <a:pt x="94" y="0"/>
                  </a:lnTo>
                  <a:lnTo>
                    <a:pt x="95" y="1"/>
                  </a:lnTo>
                  <a:lnTo>
                    <a:pt x="96" y="1"/>
                  </a:lnTo>
                  <a:lnTo>
                    <a:pt x="96" y="2"/>
                  </a:lnTo>
                  <a:lnTo>
                    <a:pt x="96" y="4"/>
                  </a:lnTo>
                  <a:lnTo>
                    <a:pt x="96" y="5"/>
                  </a:lnTo>
                  <a:lnTo>
                    <a:pt x="96" y="6"/>
                  </a:lnTo>
                  <a:lnTo>
                    <a:pt x="95" y="7"/>
                  </a:lnTo>
                  <a:lnTo>
                    <a:pt x="94" y="8"/>
                  </a:lnTo>
                  <a:lnTo>
                    <a:pt x="92" y="8"/>
                  </a:lnTo>
                  <a:lnTo>
                    <a:pt x="4" y="8"/>
                  </a:lnTo>
                  <a:lnTo>
                    <a:pt x="3" y="8"/>
                  </a:lnTo>
                  <a:lnTo>
                    <a:pt x="2" y="7"/>
                  </a:lnTo>
                  <a:lnTo>
                    <a:pt x="1" y="7"/>
                  </a:lnTo>
                  <a:lnTo>
                    <a:pt x="1" y="6"/>
                  </a:lnTo>
                  <a:lnTo>
                    <a:pt x="0" y="5"/>
                  </a:lnTo>
                  <a:lnTo>
                    <a:pt x="0" y="4"/>
                  </a:lnTo>
                  <a:lnTo>
                    <a:pt x="0" y="2"/>
                  </a:lnTo>
                  <a:lnTo>
                    <a:pt x="1" y="1"/>
                  </a:lnTo>
                  <a:lnTo>
                    <a:pt x="2" y="1"/>
                  </a:lnTo>
                  <a:lnTo>
                    <a:pt x="3"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522"/>
            <p:cNvSpPr>
              <a:spLocks/>
            </p:cNvSpPr>
            <p:nvPr/>
          </p:nvSpPr>
          <p:spPr bwMode="auto">
            <a:xfrm>
              <a:off x="7383463" y="2620963"/>
              <a:ext cx="95250" cy="12700"/>
            </a:xfrm>
            <a:custGeom>
              <a:avLst/>
              <a:gdLst/>
              <a:ahLst/>
              <a:cxnLst>
                <a:cxn ang="0">
                  <a:pos x="4" y="0"/>
                </a:cxn>
                <a:cxn ang="0">
                  <a:pos x="56" y="0"/>
                </a:cxn>
                <a:cxn ang="0">
                  <a:pos x="57" y="0"/>
                </a:cxn>
                <a:cxn ang="0">
                  <a:pos x="58" y="1"/>
                </a:cxn>
                <a:cxn ang="0">
                  <a:pos x="59" y="2"/>
                </a:cxn>
                <a:cxn ang="0">
                  <a:pos x="60" y="3"/>
                </a:cxn>
                <a:cxn ang="0">
                  <a:pos x="60" y="4"/>
                </a:cxn>
                <a:cxn ang="0">
                  <a:pos x="60" y="5"/>
                </a:cxn>
                <a:cxn ang="0">
                  <a:pos x="59" y="6"/>
                </a:cxn>
                <a:cxn ang="0">
                  <a:pos x="58" y="7"/>
                </a:cxn>
                <a:cxn ang="0">
                  <a:pos x="57" y="8"/>
                </a:cxn>
                <a:cxn ang="0">
                  <a:pos x="56" y="8"/>
                </a:cxn>
                <a:cxn ang="0">
                  <a:pos x="4" y="8"/>
                </a:cxn>
                <a:cxn ang="0">
                  <a:pos x="3" y="8"/>
                </a:cxn>
                <a:cxn ang="0">
                  <a:pos x="2" y="7"/>
                </a:cxn>
                <a:cxn ang="0">
                  <a:pos x="1" y="6"/>
                </a:cxn>
                <a:cxn ang="0">
                  <a:pos x="0" y="5"/>
                </a:cxn>
                <a:cxn ang="0">
                  <a:pos x="0" y="4"/>
                </a:cxn>
                <a:cxn ang="0">
                  <a:pos x="0" y="3"/>
                </a:cxn>
                <a:cxn ang="0">
                  <a:pos x="1" y="2"/>
                </a:cxn>
                <a:cxn ang="0">
                  <a:pos x="2" y="1"/>
                </a:cxn>
                <a:cxn ang="0">
                  <a:pos x="3" y="0"/>
                </a:cxn>
                <a:cxn ang="0">
                  <a:pos x="4" y="0"/>
                </a:cxn>
              </a:cxnLst>
              <a:rect l="0" t="0" r="r" b="b"/>
              <a:pathLst>
                <a:path w="60" h="8">
                  <a:moveTo>
                    <a:pt x="4" y="0"/>
                  </a:moveTo>
                  <a:lnTo>
                    <a:pt x="56" y="0"/>
                  </a:lnTo>
                  <a:lnTo>
                    <a:pt x="57" y="0"/>
                  </a:lnTo>
                  <a:lnTo>
                    <a:pt x="58" y="1"/>
                  </a:lnTo>
                  <a:lnTo>
                    <a:pt x="59" y="2"/>
                  </a:lnTo>
                  <a:lnTo>
                    <a:pt x="60" y="3"/>
                  </a:lnTo>
                  <a:lnTo>
                    <a:pt x="60" y="4"/>
                  </a:lnTo>
                  <a:lnTo>
                    <a:pt x="60" y="5"/>
                  </a:lnTo>
                  <a:lnTo>
                    <a:pt x="59" y="6"/>
                  </a:lnTo>
                  <a:lnTo>
                    <a:pt x="58" y="7"/>
                  </a:lnTo>
                  <a:lnTo>
                    <a:pt x="57" y="8"/>
                  </a:lnTo>
                  <a:lnTo>
                    <a:pt x="56" y="8"/>
                  </a:lnTo>
                  <a:lnTo>
                    <a:pt x="4" y="8"/>
                  </a:lnTo>
                  <a:lnTo>
                    <a:pt x="3" y="8"/>
                  </a:lnTo>
                  <a:lnTo>
                    <a:pt x="2" y="7"/>
                  </a:lnTo>
                  <a:lnTo>
                    <a:pt x="1" y="6"/>
                  </a:lnTo>
                  <a:lnTo>
                    <a:pt x="0" y="5"/>
                  </a:lnTo>
                  <a:lnTo>
                    <a:pt x="0" y="4"/>
                  </a:lnTo>
                  <a:lnTo>
                    <a:pt x="0" y="3"/>
                  </a:lnTo>
                  <a:lnTo>
                    <a:pt x="1" y="2"/>
                  </a:lnTo>
                  <a:lnTo>
                    <a:pt x="2" y="1"/>
                  </a:lnTo>
                  <a:lnTo>
                    <a:pt x="3"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523"/>
            <p:cNvSpPr>
              <a:spLocks/>
            </p:cNvSpPr>
            <p:nvPr/>
          </p:nvSpPr>
          <p:spPr bwMode="auto">
            <a:xfrm>
              <a:off x="7235825" y="2478088"/>
              <a:ext cx="30162" cy="33338"/>
            </a:xfrm>
            <a:custGeom>
              <a:avLst/>
              <a:gdLst/>
              <a:ahLst/>
              <a:cxnLst>
                <a:cxn ang="0">
                  <a:pos x="15" y="0"/>
                </a:cxn>
                <a:cxn ang="0">
                  <a:pos x="16" y="4"/>
                </a:cxn>
                <a:cxn ang="0">
                  <a:pos x="17" y="7"/>
                </a:cxn>
                <a:cxn ang="0">
                  <a:pos x="19" y="10"/>
                </a:cxn>
                <a:cxn ang="0">
                  <a:pos x="15" y="10"/>
                </a:cxn>
                <a:cxn ang="0">
                  <a:pos x="14" y="10"/>
                </a:cxn>
                <a:cxn ang="0">
                  <a:pos x="12" y="11"/>
                </a:cxn>
                <a:cxn ang="0">
                  <a:pos x="11" y="12"/>
                </a:cxn>
                <a:cxn ang="0">
                  <a:pos x="10" y="13"/>
                </a:cxn>
                <a:cxn ang="0">
                  <a:pos x="10" y="14"/>
                </a:cxn>
                <a:cxn ang="0">
                  <a:pos x="10" y="15"/>
                </a:cxn>
                <a:cxn ang="0">
                  <a:pos x="10" y="17"/>
                </a:cxn>
                <a:cxn ang="0">
                  <a:pos x="8" y="18"/>
                </a:cxn>
                <a:cxn ang="0">
                  <a:pos x="6" y="18"/>
                </a:cxn>
                <a:cxn ang="0">
                  <a:pos x="5" y="18"/>
                </a:cxn>
                <a:cxn ang="0">
                  <a:pos x="4" y="19"/>
                </a:cxn>
                <a:cxn ang="0">
                  <a:pos x="3" y="19"/>
                </a:cxn>
                <a:cxn ang="0">
                  <a:pos x="3" y="19"/>
                </a:cxn>
                <a:cxn ang="0">
                  <a:pos x="2" y="20"/>
                </a:cxn>
                <a:cxn ang="0">
                  <a:pos x="1" y="20"/>
                </a:cxn>
                <a:cxn ang="0">
                  <a:pos x="1" y="20"/>
                </a:cxn>
                <a:cxn ang="0">
                  <a:pos x="0" y="21"/>
                </a:cxn>
                <a:cxn ang="0">
                  <a:pos x="0" y="15"/>
                </a:cxn>
                <a:cxn ang="0">
                  <a:pos x="0" y="13"/>
                </a:cxn>
                <a:cxn ang="0">
                  <a:pos x="1" y="11"/>
                </a:cxn>
                <a:cxn ang="0">
                  <a:pos x="2" y="9"/>
                </a:cxn>
                <a:cxn ang="0">
                  <a:pos x="3" y="7"/>
                </a:cxn>
                <a:cxn ang="0">
                  <a:pos x="4" y="5"/>
                </a:cxn>
                <a:cxn ang="0">
                  <a:pos x="6" y="3"/>
                </a:cxn>
                <a:cxn ang="0">
                  <a:pos x="8" y="2"/>
                </a:cxn>
                <a:cxn ang="0">
                  <a:pos x="10" y="1"/>
                </a:cxn>
                <a:cxn ang="0">
                  <a:pos x="12" y="1"/>
                </a:cxn>
                <a:cxn ang="0">
                  <a:pos x="15" y="0"/>
                </a:cxn>
              </a:cxnLst>
              <a:rect l="0" t="0" r="r" b="b"/>
              <a:pathLst>
                <a:path w="19" h="21">
                  <a:moveTo>
                    <a:pt x="15" y="0"/>
                  </a:moveTo>
                  <a:lnTo>
                    <a:pt x="16" y="4"/>
                  </a:lnTo>
                  <a:lnTo>
                    <a:pt x="17" y="7"/>
                  </a:lnTo>
                  <a:lnTo>
                    <a:pt x="19" y="10"/>
                  </a:lnTo>
                  <a:lnTo>
                    <a:pt x="15" y="10"/>
                  </a:lnTo>
                  <a:lnTo>
                    <a:pt x="14" y="10"/>
                  </a:lnTo>
                  <a:lnTo>
                    <a:pt x="12" y="11"/>
                  </a:lnTo>
                  <a:lnTo>
                    <a:pt x="11" y="12"/>
                  </a:lnTo>
                  <a:lnTo>
                    <a:pt x="10" y="13"/>
                  </a:lnTo>
                  <a:lnTo>
                    <a:pt x="10" y="14"/>
                  </a:lnTo>
                  <a:lnTo>
                    <a:pt x="10" y="15"/>
                  </a:lnTo>
                  <a:lnTo>
                    <a:pt x="10" y="17"/>
                  </a:lnTo>
                  <a:lnTo>
                    <a:pt x="8" y="18"/>
                  </a:lnTo>
                  <a:lnTo>
                    <a:pt x="6" y="18"/>
                  </a:lnTo>
                  <a:lnTo>
                    <a:pt x="5" y="18"/>
                  </a:lnTo>
                  <a:lnTo>
                    <a:pt x="4" y="19"/>
                  </a:lnTo>
                  <a:lnTo>
                    <a:pt x="3" y="19"/>
                  </a:lnTo>
                  <a:lnTo>
                    <a:pt x="3" y="19"/>
                  </a:lnTo>
                  <a:lnTo>
                    <a:pt x="2" y="20"/>
                  </a:lnTo>
                  <a:lnTo>
                    <a:pt x="1" y="20"/>
                  </a:lnTo>
                  <a:lnTo>
                    <a:pt x="1" y="20"/>
                  </a:lnTo>
                  <a:lnTo>
                    <a:pt x="0" y="21"/>
                  </a:lnTo>
                  <a:lnTo>
                    <a:pt x="0" y="15"/>
                  </a:lnTo>
                  <a:lnTo>
                    <a:pt x="0" y="13"/>
                  </a:lnTo>
                  <a:lnTo>
                    <a:pt x="1" y="11"/>
                  </a:lnTo>
                  <a:lnTo>
                    <a:pt x="2" y="9"/>
                  </a:lnTo>
                  <a:lnTo>
                    <a:pt x="3" y="7"/>
                  </a:lnTo>
                  <a:lnTo>
                    <a:pt x="4" y="5"/>
                  </a:lnTo>
                  <a:lnTo>
                    <a:pt x="6" y="3"/>
                  </a:lnTo>
                  <a:lnTo>
                    <a:pt x="8" y="2"/>
                  </a:lnTo>
                  <a:lnTo>
                    <a:pt x="10" y="1"/>
                  </a:lnTo>
                  <a:lnTo>
                    <a:pt x="12"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524"/>
            <p:cNvSpPr>
              <a:spLocks/>
            </p:cNvSpPr>
            <p:nvPr/>
          </p:nvSpPr>
          <p:spPr bwMode="auto">
            <a:xfrm>
              <a:off x="7332663" y="2478088"/>
              <a:ext cx="236537" cy="219075"/>
            </a:xfrm>
            <a:custGeom>
              <a:avLst/>
              <a:gdLst/>
              <a:ahLst/>
              <a:cxnLst>
                <a:cxn ang="0">
                  <a:pos x="5" y="0"/>
                </a:cxn>
                <a:cxn ang="0">
                  <a:pos x="134" y="0"/>
                </a:cxn>
                <a:cxn ang="0">
                  <a:pos x="136" y="1"/>
                </a:cxn>
                <a:cxn ang="0">
                  <a:pos x="138" y="1"/>
                </a:cxn>
                <a:cxn ang="0">
                  <a:pos x="141" y="2"/>
                </a:cxn>
                <a:cxn ang="0">
                  <a:pos x="143" y="3"/>
                </a:cxn>
                <a:cxn ang="0">
                  <a:pos x="144" y="5"/>
                </a:cxn>
                <a:cxn ang="0">
                  <a:pos x="146" y="7"/>
                </a:cxn>
                <a:cxn ang="0">
                  <a:pos x="147" y="8"/>
                </a:cxn>
                <a:cxn ang="0">
                  <a:pos x="148" y="11"/>
                </a:cxn>
                <a:cxn ang="0">
                  <a:pos x="148" y="13"/>
                </a:cxn>
                <a:cxn ang="0">
                  <a:pos x="149" y="15"/>
                </a:cxn>
                <a:cxn ang="0">
                  <a:pos x="149" y="123"/>
                </a:cxn>
                <a:cxn ang="0">
                  <a:pos x="148" y="125"/>
                </a:cxn>
                <a:cxn ang="0">
                  <a:pos x="148" y="127"/>
                </a:cxn>
                <a:cxn ang="0">
                  <a:pos x="147" y="130"/>
                </a:cxn>
                <a:cxn ang="0">
                  <a:pos x="146" y="132"/>
                </a:cxn>
                <a:cxn ang="0">
                  <a:pos x="144" y="133"/>
                </a:cxn>
                <a:cxn ang="0">
                  <a:pos x="143" y="135"/>
                </a:cxn>
                <a:cxn ang="0">
                  <a:pos x="141" y="136"/>
                </a:cxn>
                <a:cxn ang="0">
                  <a:pos x="138" y="137"/>
                </a:cxn>
                <a:cxn ang="0">
                  <a:pos x="136" y="137"/>
                </a:cxn>
                <a:cxn ang="0">
                  <a:pos x="134" y="138"/>
                </a:cxn>
                <a:cxn ang="0">
                  <a:pos x="12" y="138"/>
                </a:cxn>
                <a:cxn ang="0">
                  <a:pos x="11" y="128"/>
                </a:cxn>
                <a:cxn ang="0">
                  <a:pos x="134" y="128"/>
                </a:cxn>
                <a:cxn ang="0">
                  <a:pos x="135" y="128"/>
                </a:cxn>
                <a:cxn ang="0">
                  <a:pos x="136" y="127"/>
                </a:cxn>
                <a:cxn ang="0">
                  <a:pos x="137" y="126"/>
                </a:cxn>
                <a:cxn ang="0">
                  <a:pos x="138" y="125"/>
                </a:cxn>
                <a:cxn ang="0">
                  <a:pos x="139" y="124"/>
                </a:cxn>
                <a:cxn ang="0">
                  <a:pos x="139" y="123"/>
                </a:cxn>
                <a:cxn ang="0">
                  <a:pos x="139" y="15"/>
                </a:cxn>
                <a:cxn ang="0">
                  <a:pos x="139" y="14"/>
                </a:cxn>
                <a:cxn ang="0">
                  <a:pos x="138" y="13"/>
                </a:cxn>
                <a:cxn ang="0">
                  <a:pos x="137" y="12"/>
                </a:cxn>
                <a:cxn ang="0">
                  <a:pos x="136" y="11"/>
                </a:cxn>
                <a:cxn ang="0">
                  <a:pos x="135" y="10"/>
                </a:cxn>
                <a:cxn ang="0">
                  <a:pos x="134" y="10"/>
                </a:cxn>
                <a:cxn ang="0">
                  <a:pos x="0" y="10"/>
                </a:cxn>
                <a:cxn ang="0">
                  <a:pos x="2" y="7"/>
                </a:cxn>
                <a:cxn ang="0">
                  <a:pos x="3" y="4"/>
                </a:cxn>
                <a:cxn ang="0">
                  <a:pos x="5" y="0"/>
                </a:cxn>
              </a:cxnLst>
              <a:rect l="0" t="0" r="r" b="b"/>
              <a:pathLst>
                <a:path w="149" h="138">
                  <a:moveTo>
                    <a:pt x="5" y="0"/>
                  </a:moveTo>
                  <a:lnTo>
                    <a:pt x="134" y="0"/>
                  </a:lnTo>
                  <a:lnTo>
                    <a:pt x="136" y="1"/>
                  </a:lnTo>
                  <a:lnTo>
                    <a:pt x="138" y="1"/>
                  </a:lnTo>
                  <a:lnTo>
                    <a:pt x="141" y="2"/>
                  </a:lnTo>
                  <a:lnTo>
                    <a:pt x="143" y="3"/>
                  </a:lnTo>
                  <a:lnTo>
                    <a:pt x="144" y="5"/>
                  </a:lnTo>
                  <a:lnTo>
                    <a:pt x="146" y="7"/>
                  </a:lnTo>
                  <a:lnTo>
                    <a:pt x="147" y="8"/>
                  </a:lnTo>
                  <a:lnTo>
                    <a:pt x="148" y="11"/>
                  </a:lnTo>
                  <a:lnTo>
                    <a:pt x="148" y="13"/>
                  </a:lnTo>
                  <a:lnTo>
                    <a:pt x="149" y="15"/>
                  </a:lnTo>
                  <a:lnTo>
                    <a:pt x="149" y="123"/>
                  </a:lnTo>
                  <a:lnTo>
                    <a:pt x="148" y="125"/>
                  </a:lnTo>
                  <a:lnTo>
                    <a:pt x="148" y="127"/>
                  </a:lnTo>
                  <a:lnTo>
                    <a:pt x="147" y="130"/>
                  </a:lnTo>
                  <a:lnTo>
                    <a:pt x="146" y="132"/>
                  </a:lnTo>
                  <a:lnTo>
                    <a:pt x="144" y="133"/>
                  </a:lnTo>
                  <a:lnTo>
                    <a:pt x="143" y="135"/>
                  </a:lnTo>
                  <a:lnTo>
                    <a:pt x="141" y="136"/>
                  </a:lnTo>
                  <a:lnTo>
                    <a:pt x="138" y="137"/>
                  </a:lnTo>
                  <a:lnTo>
                    <a:pt x="136" y="137"/>
                  </a:lnTo>
                  <a:lnTo>
                    <a:pt x="134" y="138"/>
                  </a:lnTo>
                  <a:lnTo>
                    <a:pt x="12" y="138"/>
                  </a:lnTo>
                  <a:lnTo>
                    <a:pt x="11" y="128"/>
                  </a:lnTo>
                  <a:lnTo>
                    <a:pt x="134" y="128"/>
                  </a:lnTo>
                  <a:lnTo>
                    <a:pt x="135" y="128"/>
                  </a:lnTo>
                  <a:lnTo>
                    <a:pt x="136" y="127"/>
                  </a:lnTo>
                  <a:lnTo>
                    <a:pt x="137" y="126"/>
                  </a:lnTo>
                  <a:lnTo>
                    <a:pt x="138" y="125"/>
                  </a:lnTo>
                  <a:lnTo>
                    <a:pt x="139" y="124"/>
                  </a:lnTo>
                  <a:lnTo>
                    <a:pt x="139" y="123"/>
                  </a:lnTo>
                  <a:lnTo>
                    <a:pt x="139" y="15"/>
                  </a:lnTo>
                  <a:lnTo>
                    <a:pt x="139" y="14"/>
                  </a:lnTo>
                  <a:lnTo>
                    <a:pt x="138" y="13"/>
                  </a:lnTo>
                  <a:lnTo>
                    <a:pt x="137" y="12"/>
                  </a:lnTo>
                  <a:lnTo>
                    <a:pt x="136" y="11"/>
                  </a:lnTo>
                  <a:lnTo>
                    <a:pt x="135" y="10"/>
                  </a:lnTo>
                  <a:lnTo>
                    <a:pt x="134" y="10"/>
                  </a:lnTo>
                  <a:lnTo>
                    <a:pt x="0" y="10"/>
                  </a:lnTo>
                  <a:lnTo>
                    <a:pt x="2" y="7"/>
                  </a:lnTo>
                  <a:lnTo>
                    <a:pt x="3" y="4"/>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525"/>
            <p:cNvSpPr>
              <a:spLocks/>
            </p:cNvSpPr>
            <p:nvPr/>
          </p:nvSpPr>
          <p:spPr bwMode="auto">
            <a:xfrm>
              <a:off x="7235825" y="2624138"/>
              <a:ext cx="15875" cy="69850"/>
            </a:xfrm>
            <a:custGeom>
              <a:avLst/>
              <a:gdLst/>
              <a:ahLst/>
              <a:cxnLst>
                <a:cxn ang="0">
                  <a:pos x="10" y="0"/>
                </a:cxn>
                <a:cxn ang="0">
                  <a:pos x="10" y="20"/>
                </a:cxn>
                <a:cxn ang="0">
                  <a:pos x="8" y="44"/>
                </a:cxn>
                <a:cxn ang="0">
                  <a:pos x="6" y="43"/>
                </a:cxn>
                <a:cxn ang="0">
                  <a:pos x="4" y="41"/>
                </a:cxn>
                <a:cxn ang="0">
                  <a:pos x="3" y="39"/>
                </a:cxn>
                <a:cxn ang="0">
                  <a:pos x="1" y="37"/>
                </a:cxn>
                <a:cxn ang="0">
                  <a:pos x="1" y="35"/>
                </a:cxn>
                <a:cxn ang="0">
                  <a:pos x="0" y="33"/>
                </a:cxn>
                <a:cxn ang="0">
                  <a:pos x="0" y="31"/>
                </a:cxn>
                <a:cxn ang="0">
                  <a:pos x="0" y="12"/>
                </a:cxn>
                <a:cxn ang="0">
                  <a:pos x="2" y="11"/>
                </a:cxn>
                <a:cxn ang="0">
                  <a:pos x="4" y="10"/>
                </a:cxn>
                <a:cxn ang="0">
                  <a:pos x="5" y="9"/>
                </a:cxn>
                <a:cxn ang="0">
                  <a:pos x="6" y="7"/>
                </a:cxn>
                <a:cxn ang="0">
                  <a:pos x="8" y="6"/>
                </a:cxn>
                <a:cxn ang="0">
                  <a:pos x="9" y="4"/>
                </a:cxn>
                <a:cxn ang="0">
                  <a:pos x="9" y="2"/>
                </a:cxn>
                <a:cxn ang="0">
                  <a:pos x="10" y="0"/>
                </a:cxn>
              </a:cxnLst>
              <a:rect l="0" t="0" r="r" b="b"/>
              <a:pathLst>
                <a:path w="10" h="44">
                  <a:moveTo>
                    <a:pt x="10" y="0"/>
                  </a:moveTo>
                  <a:lnTo>
                    <a:pt x="10" y="20"/>
                  </a:lnTo>
                  <a:lnTo>
                    <a:pt x="8" y="44"/>
                  </a:lnTo>
                  <a:lnTo>
                    <a:pt x="6" y="43"/>
                  </a:lnTo>
                  <a:lnTo>
                    <a:pt x="4" y="41"/>
                  </a:lnTo>
                  <a:lnTo>
                    <a:pt x="3" y="39"/>
                  </a:lnTo>
                  <a:lnTo>
                    <a:pt x="1" y="37"/>
                  </a:lnTo>
                  <a:lnTo>
                    <a:pt x="1" y="35"/>
                  </a:lnTo>
                  <a:lnTo>
                    <a:pt x="0" y="33"/>
                  </a:lnTo>
                  <a:lnTo>
                    <a:pt x="0" y="31"/>
                  </a:lnTo>
                  <a:lnTo>
                    <a:pt x="0" y="12"/>
                  </a:lnTo>
                  <a:lnTo>
                    <a:pt x="2" y="11"/>
                  </a:lnTo>
                  <a:lnTo>
                    <a:pt x="4" y="10"/>
                  </a:lnTo>
                  <a:lnTo>
                    <a:pt x="5" y="9"/>
                  </a:lnTo>
                  <a:lnTo>
                    <a:pt x="6" y="7"/>
                  </a:lnTo>
                  <a:lnTo>
                    <a:pt x="8" y="6"/>
                  </a:lnTo>
                  <a:lnTo>
                    <a:pt x="9" y="4"/>
                  </a:lnTo>
                  <a:lnTo>
                    <a:pt x="9"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526"/>
            <p:cNvSpPr>
              <a:spLocks/>
            </p:cNvSpPr>
            <p:nvPr/>
          </p:nvSpPr>
          <p:spPr bwMode="auto">
            <a:xfrm>
              <a:off x="7267575" y="2433638"/>
              <a:ext cx="63500" cy="71438"/>
            </a:xfrm>
            <a:custGeom>
              <a:avLst/>
              <a:gdLst/>
              <a:ahLst/>
              <a:cxnLst>
                <a:cxn ang="0">
                  <a:pos x="20" y="0"/>
                </a:cxn>
                <a:cxn ang="0">
                  <a:pos x="23" y="0"/>
                </a:cxn>
                <a:cxn ang="0">
                  <a:pos x="25" y="1"/>
                </a:cxn>
                <a:cxn ang="0">
                  <a:pos x="28" y="2"/>
                </a:cxn>
                <a:cxn ang="0">
                  <a:pos x="30" y="3"/>
                </a:cxn>
                <a:cxn ang="0">
                  <a:pos x="32" y="4"/>
                </a:cxn>
                <a:cxn ang="0">
                  <a:pos x="34" y="6"/>
                </a:cxn>
                <a:cxn ang="0">
                  <a:pos x="36" y="8"/>
                </a:cxn>
                <a:cxn ang="0">
                  <a:pos x="38" y="10"/>
                </a:cxn>
                <a:cxn ang="0">
                  <a:pos x="39" y="12"/>
                </a:cxn>
                <a:cxn ang="0">
                  <a:pos x="40" y="15"/>
                </a:cxn>
                <a:cxn ang="0">
                  <a:pos x="40" y="18"/>
                </a:cxn>
                <a:cxn ang="0">
                  <a:pos x="40" y="20"/>
                </a:cxn>
                <a:cxn ang="0">
                  <a:pos x="40" y="23"/>
                </a:cxn>
                <a:cxn ang="0">
                  <a:pos x="40" y="26"/>
                </a:cxn>
                <a:cxn ang="0">
                  <a:pos x="39" y="28"/>
                </a:cxn>
                <a:cxn ang="0">
                  <a:pos x="38" y="31"/>
                </a:cxn>
                <a:cxn ang="0">
                  <a:pos x="37" y="33"/>
                </a:cxn>
                <a:cxn ang="0">
                  <a:pos x="35" y="36"/>
                </a:cxn>
                <a:cxn ang="0">
                  <a:pos x="34" y="38"/>
                </a:cxn>
                <a:cxn ang="0">
                  <a:pos x="32" y="40"/>
                </a:cxn>
                <a:cxn ang="0">
                  <a:pos x="30" y="41"/>
                </a:cxn>
                <a:cxn ang="0">
                  <a:pos x="27" y="43"/>
                </a:cxn>
                <a:cxn ang="0">
                  <a:pos x="25" y="44"/>
                </a:cxn>
                <a:cxn ang="0">
                  <a:pos x="23" y="44"/>
                </a:cxn>
                <a:cxn ang="0">
                  <a:pos x="20" y="45"/>
                </a:cxn>
                <a:cxn ang="0">
                  <a:pos x="17" y="44"/>
                </a:cxn>
                <a:cxn ang="0">
                  <a:pos x="15" y="44"/>
                </a:cxn>
                <a:cxn ang="0">
                  <a:pos x="13" y="43"/>
                </a:cxn>
                <a:cxn ang="0">
                  <a:pos x="11" y="41"/>
                </a:cxn>
                <a:cxn ang="0">
                  <a:pos x="8" y="40"/>
                </a:cxn>
                <a:cxn ang="0">
                  <a:pos x="7" y="38"/>
                </a:cxn>
                <a:cxn ang="0">
                  <a:pos x="5" y="36"/>
                </a:cxn>
                <a:cxn ang="0">
                  <a:pos x="3" y="33"/>
                </a:cxn>
                <a:cxn ang="0">
                  <a:pos x="2" y="31"/>
                </a:cxn>
                <a:cxn ang="0">
                  <a:pos x="1" y="28"/>
                </a:cxn>
                <a:cxn ang="0">
                  <a:pos x="0" y="26"/>
                </a:cxn>
                <a:cxn ang="0">
                  <a:pos x="0" y="23"/>
                </a:cxn>
                <a:cxn ang="0">
                  <a:pos x="0" y="20"/>
                </a:cxn>
                <a:cxn ang="0">
                  <a:pos x="0" y="18"/>
                </a:cxn>
                <a:cxn ang="0">
                  <a:pos x="0" y="15"/>
                </a:cxn>
                <a:cxn ang="0">
                  <a:pos x="1" y="12"/>
                </a:cxn>
                <a:cxn ang="0">
                  <a:pos x="3" y="10"/>
                </a:cxn>
                <a:cxn ang="0">
                  <a:pos x="4" y="8"/>
                </a:cxn>
                <a:cxn ang="0">
                  <a:pos x="6" y="6"/>
                </a:cxn>
                <a:cxn ang="0">
                  <a:pos x="8" y="4"/>
                </a:cxn>
                <a:cxn ang="0">
                  <a:pos x="10" y="3"/>
                </a:cxn>
                <a:cxn ang="0">
                  <a:pos x="12" y="2"/>
                </a:cxn>
                <a:cxn ang="0">
                  <a:pos x="15" y="1"/>
                </a:cxn>
                <a:cxn ang="0">
                  <a:pos x="17" y="0"/>
                </a:cxn>
                <a:cxn ang="0">
                  <a:pos x="20" y="0"/>
                </a:cxn>
              </a:cxnLst>
              <a:rect l="0" t="0" r="r" b="b"/>
              <a:pathLst>
                <a:path w="40" h="45">
                  <a:moveTo>
                    <a:pt x="20" y="0"/>
                  </a:moveTo>
                  <a:lnTo>
                    <a:pt x="23" y="0"/>
                  </a:lnTo>
                  <a:lnTo>
                    <a:pt x="25" y="1"/>
                  </a:lnTo>
                  <a:lnTo>
                    <a:pt x="28" y="2"/>
                  </a:lnTo>
                  <a:lnTo>
                    <a:pt x="30" y="3"/>
                  </a:lnTo>
                  <a:lnTo>
                    <a:pt x="32" y="4"/>
                  </a:lnTo>
                  <a:lnTo>
                    <a:pt x="34" y="6"/>
                  </a:lnTo>
                  <a:lnTo>
                    <a:pt x="36" y="8"/>
                  </a:lnTo>
                  <a:lnTo>
                    <a:pt x="38" y="10"/>
                  </a:lnTo>
                  <a:lnTo>
                    <a:pt x="39" y="12"/>
                  </a:lnTo>
                  <a:lnTo>
                    <a:pt x="40" y="15"/>
                  </a:lnTo>
                  <a:lnTo>
                    <a:pt x="40" y="18"/>
                  </a:lnTo>
                  <a:lnTo>
                    <a:pt x="40" y="20"/>
                  </a:lnTo>
                  <a:lnTo>
                    <a:pt x="40" y="23"/>
                  </a:lnTo>
                  <a:lnTo>
                    <a:pt x="40" y="26"/>
                  </a:lnTo>
                  <a:lnTo>
                    <a:pt x="39" y="28"/>
                  </a:lnTo>
                  <a:lnTo>
                    <a:pt x="38" y="31"/>
                  </a:lnTo>
                  <a:lnTo>
                    <a:pt x="37" y="33"/>
                  </a:lnTo>
                  <a:lnTo>
                    <a:pt x="35" y="36"/>
                  </a:lnTo>
                  <a:lnTo>
                    <a:pt x="34" y="38"/>
                  </a:lnTo>
                  <a:lnTo>
                    <a:pt x="32" y="40"/>
                  </a:lnTo>
                  <a:lnTo>
                    <a:pt x="30" y="41"/>
                  </a:lnTo>
                  <a:lnTo>
                    <a:pt x="27" y="43"/>
                  </a:lnTo>
                  <a:lnTo>
                    <a:pt x="25" y="44"/>
                  </a:lnTo>
                  <a:lnTo>
                    <a:pt x="23" y="44"/>
                  </a:lnTo>
                  <a:lnTo>
                    <a:pt x="20" y="45"/>
                  </a:lnTo>
                  <a:lnTo>
                    <a:pt x="17" y="44"/>
                  </a:lnTo>
                  <a:lnTo>
                    <a:pt x="15" y="44"/>
                  </a:lnTo>
                  <a:lnTo>
                    <a:pt x="13" y="43"/>
                  </a:lnTo>
                  <a:lnTo>
                    <a:pt x="11" y="41"/>
                  </a:lnTo>
                  <a:lnTo>
                    <a:pt x="8" y="40"/>
                  </a:lnTo>
                  <a:lnTo>
                    <a:pt x="7" y="38"/>
                  </a:lnTo>
                  <a:lnTo>
                    <a:pt x="5" y="36"/>
                  </a:lnTo>
                  <a:lnTo>
                    <a:pt x="3" y="33"/>
                  </a:lnTo>
                  <a:lnTo>
                    <a:pt x="2" y="31"/>
                  </a:lnTo>
                  <a:lnTo>
                    <a:pt x="1" y="28"/>
                  </a:lnTo>
                  <a:lnTo>
                    <a:pt x="0" y="26"/>
                  </a:lnTo>
                  <a:lnTo>
                    <a:pt x="0" y="23"/>
                  </a:lnTo>
                  <a:lnTo>
                    <a:pt x="0" y="20"/>
                  </a:lnTo>
                  <a:lnTo>
                    <a:pt x="0" y="18"/>
                  </a:lnTo>
                  <a:lnTo>
                    <a:pt x="0" y="15"/>
                  </a:lnTo>
                  <a:lnTo>
                    <a:pt x="1" y="12"/>
                  </a:lnTo>
                  <a:lnTo>
                    <a:pt x="3" y="10"/>
                  </a:lnTo>
                  <a:lnTo>
                    <a:pt x="4" y="8"/>
                  </a:lnTo>
                  <a:lnTo>
                    <a:pt x="6" y="6"/>
                  </a:lnTo>
                  <a:lnTo>
                    <a:pt x="8" y="4"/>
                  </a:lnTo>
                  <a:lnTo>
                    <a:pt x="10" y="3"/>
                  </a:lnTo>
                  <a:lnTo>
                    <a:pt x="12" y="2"/>
                  </a:lnTo>
                  <a:lnTo>
                    <a:pt x="15" y="1"/>
                  </a:lnTo>
                  <a:lnTo>
                    <a:pt x="17" y="0"/>
                  </a:lnTo>
                  <a:lnTo>
                    <a:pt x="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527"/>
            <p:cNvSpPr>
              <a:spLocks/>
            </p:cNvSpPr>
            <p:nvPr/>
          </p:nvSpPr>
          <p:spPr bwMode="auto">
            <a:xfrm>
              <a:off x="7215188" y="2506663"/>
              <a:ext cx="209550" cy="261938"/>
            </a:xfrm>
            <a:custGeom>
              <a:avLst/>
              <a:gdLst/>
              <a:ahLst/>
              <a:cxnLst>
                <a:cxn ang="0">
                  <a:pos x="52" y="4"/>
                </a:cxn>
                <a:cxn ang="0">
                  <a:pos x="59" y="46"/>
                </a:cxn>
                <a:cxn ang="0">
                  <a:pos x="56" y="0"/>
                </a:cxn>
                <a:cxn ang="0">
                  <a:pos x="65" y="1"/>
                </a:cxn>
                <a:cxn ang="0">
                  <a:pos x="74" y="3"/>
                </a:cxn>
                <a:cxn ang="0">
                  <a:pos x="82" y="5"/>
                </a:cxn>
                <a:cxn ang="0">
                  <a:pos x="87" y="7"/>
                </a:cxn>
                <a:cxn ang="0">
                  <a:pos x="127" y="7"/>
                </a:cxn>
                <a:cxn ang="0">
                  <a:pos x="130" y="10"/>
                </a:cxn>
                <a:cxn ang="0">
                  <a:pos x="132" y="15"/>
                </a:cxn>
                <a:cxn ang="0">
                  <a:pos x="130" y="19"/>
                </a:cxn>
                <a:cxn ang="0">
                  <a:pos x="127" y="22"/>
                </a:cxn>
                <a:cxn ang="0">
                  <a:pos x="85" y="23"/>
                </a:cxn>
                <a:cxn ang="0">
                  <a:pos x="82" y="22"/>
                </a:cxn>
                <a:cxn ang="0">
                  <a:pos x="80" y="21"/>
                </a:cxn>
                <a:cxn ang="0">
                  <a:pos x="76" y="20"/>
                </a:cxn>
                <a:cxn ang="0">
                  <a:pos x="82" y="156"/>
                </a:cxn>
                <a:cxn ang="0">
                  <a:pos x="80" y="161"/>
                </a:cxn>
                <a:cxn ang="0">
                  <a:pos x="75" y="164"/>
                </a:cxn>
                <a:cxn ang="0">
                  <a:pos x="72" y="165"/>
                </a:cxn>
                <a:cxn ang="0">
                  <a:pos x="67" y="163"/>
                </a:cxn>
                <a:cxn ang="0">
                  <a:pos x="64" y="159"/>
                </a:cxn>
                <a:cxn ang="0">
                  <a:pos x="57" y="84"/>
                </a:cxn>
                <a:cxn ang="0">
                  <a:pos x="53" y="85"/>
                </a:cxn>
                <a:cxn ang="0">
                  <a:pos x="49" y="84"/>
                </a:cxn>
                <a:cxn ang="0">
                  <a:pos x="42" y="159"/>
                </a:cxn>
                <a:cxn ang="0">
                  <a:pos x="39" y="163"/>
                </a:cxn>
                <a:cxn ang="0">
                  <a:pos x="34" y="165"/>
                </a:cxn>
                <a:cxn ang="0">
                  <a:pos x="31" y="164"/>
                </a:cxn>
                <a:cxn ang="0">
                  <a:pos x="26" y="161"/>
                </a:cxn>
                <a:cxn ang="0">
                  <a:pos x="24" y="156"/>
                </a:cxn>
                <a:cxn ang="0">
                  <a:pos x="31" y="20"/>
                </a:cxn>
                <a:cxn ang="0">
                  <a:pos x="16" y="74"/>
                </a:cxn>
                <a:cxn ang="0">
                  <a:pos x="14" y="78"/>
                </a:cxn>
                <a:cxn ang="0">
                  <a:pos x="10" y="80"/>
                </a:cxn>
                <a:cxn ang="0">
                  <a:pos x="6" y="80"/>
                </a:cxn>
                <a:cxn ang="0">
                  <a:pos x="2" y="78"/>
                </a:cxn>
                <a:cxn ang="0">
                  <a:pos x="0" y="74"/>
                </a:cxn>
                <a:cxn ang="0">
                  <a:pos x="0" y="71"/>
                </a:cxn>
                <a:cxn ang="0">
                  <a:pos x="13" y="12"/>
                </a:cxn>
                <a:cxn ang="0">
                  <a:pos x="14" y="10"/>
                </a:cxn>
                <a:cxn ang="0">
                  <a:pos x="16" y="8"/>
                </a:cxn>
                <a:cxn ang="0">
                  <a:pos x="18" y="7"/>
                </a:cxn>
                <a:cxn ang="0">
                  <a:pos x="18" y="7"/>
                </a:cxn>
                <a:cxn ang="0">
                  <a:pos x="21" y="6"/>
                </a:cxn>
                <a:cxn ang="0">
                  <a:pos x="27" y="4"/>
                </a:cxn>
                <a:cxn ang="0">
                  <a:pos x="34" y="3"/>
                </a:cxn>
                <a:cxn ang="0">
                  <a:pos x="42" y="1"/>
                </a:cxn>
                <a:cxn ang="0">
                  <a:pos x="50" y="0"/>
                </a:cxn>
              </a:cxnLst>
              <a:rect l="0" t="0" r="r" b="b"/>
              <a:pathLst>
                <a:path w="132" h="165">
                  <a:moveTo>
                    <a:pt x="50" y="0"/>
                  </a:moveTo>
                  <a:lnTo>
                    <a:pt x="52" y="4"/>
                  </a:lnTo>
                  <a:lnTo>
                    <a:pt x="52" y="4"/>
                  </a:lnTo>
                  <a:lnTo>
                    <a:pt x="47" y="46"/>
                  </a:lnTo>
                  <a:lnTo>
                    <a:pt x="53" y="57"/>
                  </a:lnTo>
                  <a:lnTo>
                    <a:pt x="59" y="46"/>
                  </a:lnTo>
                  <a:lnTo>
                    <a:pt x="54" y="4"/>
                  </a:lnTo>
                  <a:lnTo>
                    <a:pt x="54" y="4"/>
                  </a:lnTo>
                  <a:lnTo>
                    <a:pt x="56" y="0"/>
                  </a:lnTo>
                  <a:lnTo>
                    <a:pt x="59" y="1"/>
                  </a:lnTo>
                  <a:lnTo>
                    <a:pt x="62" y="1"/>
                  </a:lnTo>
                  <a:lnTo>
                    <a:pt x="65" y="1"/>
                  </a:lnTo>
                  <a:lnTo>
                    <a:pt x="69" y="2"/>
                  </a:lnTo>
                  <a:lnTo>
                    <a:pt x="72" y="3"/>
                  </a:lnTo>
                  <a:lnTo>
                    <a:pt x="74" y="3"/>
                  </a:lnTo>
                  <a:lnTo>
                    <a:pt x="77" y="4"/>
                  </a:lnTo>
                  <a:lnTo>
                    <a:pt x="80" y="5"/>
                  </a:lnTo>
                  <a:lnTo>
                    <a:pt x="82" y="5"/>
                  </a:lnTo>
                  <a:lnTo>
                    <a:pt x="84" y="6"/>
                  </a:lnTo>
                  <a:lnTo>
                    <a:pt x="85" y="6"/>
                  </a:lnTo>
                  <a:lnTo>
                    <a:pt x="87" y="7"/>
                  </a:lnTo>
                  <a:lnTo>
                    <a:pt x="124" y="7"/>
                  </a:lnTo>
                  <a:lnTo>
                    <a:pt x="125" y="7"/>
                  </a:lnTo>
                  <a:lnTo>
                    <a:pt x="127" y="7"/>
                  </a:lnTo>
                  <a:lnTo>
                    <a:pt x="128" y="8"/>
                  </a:lnTo>
                  <a:lnTo>
                    <a:pt x="129" y="9"/>
                  </a:lnTo>
                  <a:lnTo>
                    <a:pt x="130" y="10"/>
                  </a:lnTo>
                  <a:lnTo>
                    <a:pt x="131" y="12"/>
                  </a:lnTo>
                  <a:lnTo>
                    <a:pt x="132" y="13"/>
                  </a:lnTo>
                  <a:lnTo>
                    <a:pt x="132" y="15"/>
                  </a:lnTo>
                  <a:lnTo>
                    <a:pt x="132" y="16"/>
                  </a:lnTo>
                  <a:lnTo>
                    <a:pt x="131" y="18"/>
                  </a:lnTo>
                  <a:lnTo>
                    <a:pt x="130" y="19"/>
                  </a:lnTo>
                  <a:lnTo>
                    <a:pt x="129" y="20"/>
                  </a:lnTo>
                  <a:lnTo>
                    <a:pt x="128" y="21"/>
                  </a:lnTo>
                  <a:lnTo>
                    <a:pt x="127" y="22"/>
                  </a:lnTo>
                  <a:lnTo>
                    <a:pt x="125" y="23"/>
                  </a:lnTo>
                  <a:lnTo>
                    <a:pt x="124" y="23"/>
                  </a:lnTo>
                  <a:lnTo>
                    <a:pt x="85" y="23"/>
                  </a:lnTo>
                  <a:lnTo>
                    <a:pt x="84" y="23"/>
                  </a:lnTo>
                  <a:lnTo>
                    <a:pt x="82" y="22"/>
                  </a:lnTo>
                  <a:lnTo>
                    <a:pt x="82" y="22"/>
                  </a:lnTo>
                  <a:lnTo>
                    <a:pt x="82" y="22"/>
                  </a:lnTo>
                  <a:lnTo>
                    <a:pt x="81" y="22"/>
                  </a:lnTo>
                  <a:lnTo>
                    <a:pt x="80" y="21"/>
                  </a:lnTo>
                  <a:lnTo>
                    <a:pt x="79" y="21"/>
                  </a:lnTo>
                  <a:lnTo>
                    <a:pt x="77" y="21"/>
                  </a:lnTo>
                  <a:lnTo>
                    <a:pt x="76" y="20"/>
                  </a:lnTo>
                  <a:lnTo>
                    <a:pt x="76" y="75"/>
                  </a:lnTo>
                  <a:lnTo>
                    <a:pt x="82" y="154"/>
                  </a:lnTo>
                  <a:lnTo>
                    <a:pt x="82" y="156"/>
                  </a:lnTo>
                  <a:lnTo>
                    <a:pt x="81" y="158"/>
                  </a:lnTo>
                  <a:lnTo>
                    <a:pt x="81" y="160"/>
                  </a:lnTo>
                  <a:lnTo>
                    <a:pt x="80" y="161"/>
                  </a:lnTo>
                  <a:lnTo>
                    <a:pt x="78" y="163"/>
                  </a:lnTo>
                  <a:lnTo>
                    <a:pt x="77" y="164"/>
                  </a:lnTo>
                  <a:lnTo>
                    <a:pt x="75" y="164"/>
                  </a:lnTo>
                  <a:lnTo>
                    <a:pt x="73" y="165"/>
                  </a:lnTo>
                  <a:lnTo>
                    <a:pt x="73" y="165"/>
                  </a:lnTo>
                  <a:lnTo>
                    <a:pt x="72" y="165"/>
                  </a:lnTo>
                  <a:lnTo>
                    <a:pt x="70" y="165"/>
                  </a:lnTo>
                  <a:lnTo>
                    <a:pt x="69" y="164"/>
                  </a:lnTo>
                  <a:lnTo>
                    <a:pt x="67" y="163"/>
                  </a:lnTo>
                  <a:lnTo>
                    <a:pt x="66" y="162"/>
                  </a:lnTo>
                  <a:lnTo>
                    <a:pt x="65" y="161"/>
                  </a:lnTo>
                  <a:lnTo>
                    <a:pt x="64" y="159"/>
                  </a:lnTo>
                  <a:lnTo>
                    <a:pt x="63" y="158"/>
                  </a:lnTo>
                  <a:lnTo>
                    <a:pt x="63" y="156"/>
                  </a:lnTo>
                  <a:lnTo>
                    <a:pt x="57" y="84"/>
                  </a:lnTo>
                  <a:lnTo>
                    <a:pt x="56" y="85"/>
                  </a:lnTo>
                  <a:lnTo>
                    <a:pt x="54" y="85"/>
                  </a:lnTo>
                  <a:lnTo>
                    <a:pt x="53" y="85"/>
                  </a:lnTo>
                  <a:lnTo>
                    <a:pt x="52" y="85"/>
                  </a:lnTo>
                  <a:lnTo>
                    <a:pt x="50" y="85"/>
                  </a:lnTo>
                  <a:lnTo>
                    <a:pt x="49" y="84"/>
                  </a:lnTo>
                  <a:lnTo>
                    <a:pt x="43" y="156"/>
                  </a:lnTo>
                  <a:lnTo>
                    <a:pt x="43" y="158"/>
                  </a:lnTo>
                  <a:lnTo>
                    <a:pt x="42" y="159"/>
                  </a:lnTo>
                  <a:lnTo>
                    <a:pt x="41" y="161"/>
                  </a:lnTo>
                  <a:lnTo>
                    <a:pt x="40" y="162"/>
                  </a:lnTo>
                  <a:lnTo>
                    <a:pt x="39" y="163"/>
                  </a:lnTo>
                  <a:lnTo>
                    <a:pt x="37" y="164"/>
                  </a:lnTo>
                  <a:lnTo>
                    <a:pt x="36" y="165"/>
                  </a:lnTo>
                  <a:lnTo>
                    <a:pt x="34" y="165"/>
                  </a:lnTo>
                  <a:lnTo>
                    <a:pt x="33" y="165"/>
                  </a:lnTo>
                  <a:lnTo>
                    <a:pt x="33" y="165"/>
                  </a:lnTo>
                  <a:lnTo>
                    <a:pt x="31" y="164"/>
                  </a:lnTo>
                  <a:lnTo>
                    <a:pt x="29" y="164"/>
                  </a:lnTo>
                  <a:lnTo>
                    <a:pt x="28" y="163"/>
                  </a:lnTo>
                  <a:lnTo>
                    <a:pt x="26" y="161"/>
                  </a:lnTo>
                  <a:lnTo>
                    <a:pt x="25" y="160"/>
                  </a:lnTo>
                  <a:lnTo>
                    <a:pt x="25" y="158"/>
                  </a:lnTo>
                  <a:lnTo>
                    <a:pt x="24" y="156"/>
                  </a:lnTo>
                  <a:lnTo>
                    <a:pt x="24" y="154"/>
                  </a:lnTo>
                  <a:lnTo>
                    <a:pt x="31" y="75"/>
                  </a:lnTo>
                  <a:lnTo>
                    <a:pt x="31" y="20"/>
                  </a:lnTo>
                  <a:lnTo>
                    <a:pt x="29" y="21"/>
                  </a:lnTo>
                  <a:lnTo>
                    <a:pt x="28" y="21"/>
                  </a:lnTo>
                  <a:lnTo>
                    <a:pt x="16" y="74"/>
                  </a:lnTo>
                  <a:lnTo>
                    <a:pt x="15" y="76"/>
                  </a:lnTo>
                  <a:lnTo>
                    <a:pt x="15" y="77"/>
                  </a:lnTo>
                  <a:lnTo>
                    <a:pt x="14" y="78"/>
                  </a:lnTo>
                  <a:lnTo>
                    <a:pt x="12" y="79"/>
                  </a:lnTo>
                  <a:lnTo>
                    <a:pt x="11" y="80"/>
                  </a:lnTo>
                  <a:lnTo>
                    <a:pt x="10" y="80"/>
                  </a:lnTo>
                  <a:lnTo>
                    <a:pt x="8" y="81"/>
                  </a:lnTo>
                  <a:lnTo>
                    <a:pt x="7" y="81"/>
                  </a:lnTo>
                  <a:lnTo>
                    <a:pt x="6" y="80"/>
                  </a:lnTo>
                  <a:lnTo>
                    <a:pt x="5" y="80"/>
                  </a:lnTo>
                  <a:lnTo>
                    <a:pt x="3" y="79"/>
                  </a:lnTo>
                  <a:lnTo>
                    <a:pt x="2" y="78"/>
                  </a:lnTo>
                  <a:lnTo>
                    <a:pt x="1" y="77"/>
                  </a:lnTo>
                  <a:lnTo>
                    <a:pt x="1" y="75"/>
                  </a:lnTo>
                  <a:lnTo>
                    <a:pt x="0" y="74"/>
                  </a:lnTo>
                  <a:lnTo>
                    <a:pt x="0" y="72"/>
                  </a:lnTo>
                  <a:lnTo>
                    <a:pt x="0" y="72"/>
                  </a:lnTo>
                  <a:lnTo>
                    <a:pt x="0" y="71"/>
                  </a:lnTo>
                  <a:lnTo>
                    <a:pt x="13" y="13"/>
                  </a:lnTo>
                  <a:lnTo>
                    <a:pt x="13" y="13"/>
                  </a:lnTo>
                  <a:lnTo>
                    <a:pt x="13" y="12"/>
                  </a:lnTo>
                  <a:lnTo>
                    <a:pt x="13" y="12"/>
                  </a:lnTo>
                  <a:lnTo>
                    <a:pt x="14" y="11"/>
                  </a:lnTo>
                  <a:lnTo>
                    <a:pt x="14" y="10"/>
                  </a:lnTo>
                  <a:lnTo>
                    <a:pt x="15" y="9"/>
                  </a:lnTo>
                  <a:lnTo>
                    <a:pt x="16" y="9"/>
                  </a:lnTo>
                  <a:lnTo>
                    <a:pt x="16" y="8"/>
                  </a:lnTo>
                  <a:lnTo>
                    <a:pt x="17" y="8"/>
                  </a:lnTo>
                  <a:lnTo>
                    <a:pt x="17" y="8"/>
                  </a:lnTo>
                  <a:lnTo>
                    <a:pt x="18" y="7"/>
                  </a:lnTo>
                  <a:lnTo>
                    <a:pt x="18" y="7"/>
                  </a:lnTo>
                  <a:lnTo>
                    <a:pt x="18" y="7"/>
                  </a:lnTo>
                  <a:lnTo>
                    <a:pt x="18" y="7"/>
                  </a:lnTo>
                  <a:lnTo>
                    <a:pt x="19" y="7"/>
                  </a:lnTo>
                  <a:lnTo>
                    <a:pt x="20" y="7"/>
                  </a:lnTo>
                  <a:lnTo>
                    <a:pt x="21" y="6"/>
                  </a:lnTo>
                  <a:lnTo>
                    <a:pt x="23" y="6"/>
                  </a:lnTo>
                  <a:lnTo>
                    <a:pt x="25" y="5"/>
                  </a:lnTo>
                  <a:lnTo>
                    <a:pt x="27" y="4"/>
                  </a:lnTo>
                  <a:lnTo>
                    <a:pt x="29" y="4"/>
                  </a:lnTo>
                  <a:lnTo>
                    <a:pt x="31" y="3"/>
                  </a:lnTo>
                  <a:lnTo>
                    <a:pt x="34" y="3"/>
                  </a:lnTo>
                  <a:lnTo>
                    <a:pt x="36" y="2"/>
                  </a:lnTo>
                  <a:lnTo>
                    <a:pt x="39" y="2"/>
                  </a:lnTo>
                  <a:lnTo>
                    <a:pt x="42" y="1"/>
                  </a:lnTo>
                  <a:lnTo>
                    <a:pt x="44" y="1"/>
                  </a:lnTo>
                  <a:lnTo>
                    <a:pt x="47" y="0"/>
                  </a:lnTo>
                  <a:lnTo>
                    <a:pt x="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6" name="Freeform 330"/>
          <p:cNvSpPr>
            <a:spLocks noEditPoints="1"/>
          </p:cNvSpPr>
          <p:nvPr/>
        </p:nvSpPr>
        <p:spPr bwMode="auto">
          <a:xfrm>
            <a:off x="3123274" y="4302751"/>
            <a:ext cx="273050" cy="463551"/>
          </a:xfrm>
          <a:custGeom>
            <a:avLst/>
            <a:gdLst>
              <a:gd name="T0" fmla="*/ 2443 w 2574"/>
              <a:gd name="T1" fmla="*/ 2598 h 3505"/>
              <a:gd name="T2" fmla="*/ 2375 w 2574"/>
              <a:gd name="T3" fmla="*/ 2368 h 3505"/>
              <a:gd name="T4" fmla="*/ 142 w 2574"/>
              <a:gd name="T5" fmla="*/ 2439 h 3505"/>
              <a:gd name="T6" fmla="*/ 177 w 2574"/>
              <a:gd name="T7" fmla="*/ 2678 h 3505"/>
              <a:gd name="T8" fmla="*/ 2200 w 2574"/>
              <a:gd name="T9" fmla="*/ 3088 h 3505"/>
              <a:gd name="T10" fmla="*/ 1735 w 2574"/>
              <a:gd name="T11" fmla="*/ 1735 h 3505"/>
              <a:gd name="T12" fmla="*/ 1449 w 2574"/>
              <a:gd name="T13" fmla="*/ 1937 h 3505"/>
              <a:gd name="T14" fmla="*/ 1031 w 2574"/>
              <a:gd name="T15" fmla="*/ 1905 h 3505"/>
              <a:gd name="T16" fmla="*/ 784 w 2574"/>
              <a:gd name="T17" fmla="*/ 1720 h 3505"/>
              <a:gd name="T18" fmla="*/ 1286 w 2574"/>
              <a:gd name="T19" fmla="*/ 2199 h 3505"/>
              <a:gd name="T20" fmla="*/ 1790 w 2574"/>
              <a:gd name="T21" fmla="*/ 1720 h 3505"/>
              <a:gd name="T22" fmla="*/ 1071 w 2574"/>
              <a:gd name="T23" fmla="*/ 1624 h 3505"/>
              <a:gd name="T24" fmla="*/ 985 w 2574"/>
              <a:gd name="T25" fmla="*/ 1727 h 3505"/>
              <a:gd name="T26" fmla="*/ 1286 w 2574"/>
              <a:gd name="T27" fmla="*/ 1827 h 3505"/>
              <a:gd name="T28" fmla="*/ 1589 w 2574"/>
              <a:gd name="T29" fmla="*/ 1727 h 3505"/>
              <a:gd name="T30" fmla="*/ 1503 w 2574"/>
              <a:gd name="T31" fmla="*/ 1624 h 3505"/>
              <a:gd name="T32" fmla="*/ 1370 w 2574"/>
              <a:gd name="T33" fmla="*/ 1446 h 3505"/>
              <a:gd name="T34" fmla="*/ 1796 w 2574"/>
              <a:gd name="T35" fmla="*/ 938 h 3505"/>
              <a:gd name="T36" fmla="*/ 1834 w 2574"/>
              <a:gd name="T37" fmla="*/ 913 h 3505"/>
              <a:gd name="T38" fmla="*/ 740 w 2574"/>
              <a:gd name="T39" fmla="*/ 930 h 3505"/>
              <a:gd name="T40" fmla="*/ 761 w 2574"/>
              <a:gd name="T41" fmla="*/ 874 h 3505"/>
              <a:gd name="T42" fmla="*/ 862 w 2574"/>
              <a:gd name="T43" fmla="*/ 741 h 3505"/>
              <a:gd name="T44" fmla="*/ 1053 w 2574"/>
              <a:gd name="T45" fmla="*/ 1209 h 3505"/>
              <a:gd name="T46" fmla="*/ 1369 w 2574"/>
              <a:gd name="T47" fmla="*/ 1313 h 3505"/>
              <a:gd name="T48" fmla="*/ 1639 w 2574"/>
              <a:gd name="T49" fmla="*/ 1019 h 3505"/>
              <a:gd name="T50" fmla="*/ 1557 w 2574"/>
              <a:gd name="T51" fmla="*/ 729 h 3505"/>
              <a:gd name="T52" fmla="*/ 1134 w 2574"/>
              <a:gd name="T53" fmla="*/ 610 h 3505"/>
              <a:gd name="T54" fmla="*/ 1286 w 2574"/>
              <a:gd name="T55" fmla="*/ 129 h 3505"/>
              <a:gd name="T56" fmla="*/ 987 w 2574"/>
              <a:gd name="T57" fmla="*/ 205 h 3505"/>
              <a:gd name="T58" fmla="*/ 1065 w 2574"/>
              <a:gd name="T59" fmla="*/ 402 h 3505"/>
              <a:gd name="T60" fmla="*/ 1513 w 2574"/>
              <a:gd name="T61" fmla="*/ 600 h 3505"/>
              <a:gd name="T62" fmla="*/ 1684 w 2574"/>
              <a:gd name="T63" fmla="*/ 344 h 3505"/>
              <a:gd name="T64" fmla="*/ 1503 w 2574"/>
              <a:gd name="T65" fmla="*/ 159 h 3505"/>
              <a:gd name="T66" fmla="*/ 1318 w 2574"/>
              <a:gd name="T67" fmla="*/ 1 h 3505"/>
              <a:gd name="T68" fmla="*/ 1567 w 2574"/>
              <a:gd name="T69" fmla="*/ 48 h 3505"/>
              <a:gd name="T70" fmla="*/ 1771 w 2574"/>
              <a:gd name="T71" fmla="*/ 238 h 3505"/>
              <a:gd name="T72" fmla="*/ 1840 w 2574"/>
              <a:gd name="T73" fmla="*/ 670 h 3505"/>
              <a:gd name="T74" fmla="*/ 1890 w 2574"/>
              <a:gd name="T75" fmla="*/ 775 h 3505"/>
              <a:gd name="T76" fmla="*/ 1954 w 2574"/>
              <a:gd name="T77" fmla="*/ 924 h 3505"/>
              <a:gd name="T78" fmla="*/ 1848 w 2574"/>
              <a:gd name="T79" fmla="*/ 1112 h 3505"/>
              <a:gd name="T80" fmla="*/ 1687 w 2574"/>
              <a:gd name="T81" fmla="*/ 1193 h 3505"/>
              <a:gd name="T82" fmla="*/ 1663 w 2574"/>
              <a:gd name="T83" fmla="*/ 1527 h 3505"/>
              <a:gd name="T84" fmla="*/ 1985 w 2574"/>
              <a:gd name="T85" fmla="*/ 1704 h 3505"/>
              <a:gd name="T86" fmla="*/ 2272 w 2574"/>
              <a:gd name="T87" fmla="*/ 1922 h 3505"/>
              <a:gd name="T88" fmla="*/ 2360 w 2574"/>
              <a:gd name="T89" fmla="*/ 2217 h 3505"/>
              <a:gd name="T90" fmla="*/ 2563 w 2574"/>
              <a:gd name="T91" fmla="*/ 2447 h 3505"/>
              <a:gd name="T92" fmla="*/ 2489 w 2574"/>
              <a:gd name="T93" fmla="*/ 2761 h 3505"/>
              <a:gd name="T94" fmla="*/ 2313 w 2574"/>
              <a:gd name="T95" fmla="*/ 3168 h 3505"/>
              <a:gd name="T96" fmla="*/ 296 w 2574"/>
              <a:gd name="T97" fmla="*/ 3198 h 3505"/>
              <a:gd name="T98" fmla="*/ 178 w 2574"/>
              <a:gd name="T99" fmla="*/ 2833 h 3505"/>
              <a:gd name="T100" fmla="*/ 3 w 2574"/>
              <a:gd name="T101" fmla="*/ 2576 h 3505"/>
              <a:gd name="T102" fmla="*/ 113 w 2574"/>
              <a:gd name="T103" fmla="*/ 2277 h 3505"/>
              <a:gd name="T104" fmla="*/ 267 w 2574"/>
              <a:gd name="T105" fmla="*/ 1945 h 3505"/>
              <a:gd name="T106" fmla="*/ 468 w 2574"/>
              <a:gd name="T107" fmla="*/ 1833 h 3505"/>
              <a:gd name="T108" fmla="*/ 798 w 2574"/>
              <a:gd name="T109" fmla="*/ 1569 h 3505"/>
              <a:gd name="T110" fmla="*/ 973 w 2574"/>
              <a:gd name="T111" fmla="*/ 1306 h 3505"/>
              <a:gd name="T112" fmla="*/ 799 w 2574"/>
              <a:gd name="T113" fmla="*/ 1129 h 3505"/>
              <a:gd name="T114" fmla="*/ 637 w 2574"/>
              <a:gd name="T115" fmla="*/ 1017 h 3505"/>
              <a:gd name="T116" fmla="*/ 649 w 2574"/>
              <a:gd name="T117" fmla="*/ 813 h 3505"/>
              <a:gd name="T118" fmla="*/ 733 w 2574"/>
              <a:gd name="T119" fmla="*/ 747 h 3505"/>
              <a:gd name="T120" fmla="*/ 756 w 2574"/>
              <a:gd name="T121" fmla="*/ 365 h 3505"/>
              <a:gd name="T122" fmla="*/ 920 w 2574"/>
              <a:gd name="T123" fmla="*/ 98 h 3505"/>
              <a:gd name="T124" fmla="*/ 1163 w 2574"/>
              <a:gd name="T125" fmla="*/ 8 h 3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74" h="3505">
                <a:moveTo>
                  <a:pt x="2321" y="2338"/>
                </a:moveTo>
                <a:lnTo>
                  <a:pt x="2321" y="2727"/>
                </a:lnTo>
                <a:lnTo>
                  <a:pt x="2349" y="2714"/>
                </a:lnTo>
                <a:lnTo>
                  <a:pt x="2375" y="2698"/>
                </a:lnTo>
                <a:lnTo>
                  <a:pt x="2397" y="2678"/>
                </a:lnTo>
                <a:lnTo>
                  <a:pt x="2416" y="2653"/>
                </a:lnTo>
                <a:lnTo>
                  <a:pt x="2432" y="2626"/>
                </a:lnTo>
                <a:lnTo>
                  <a:pt x="2443" y="2598"/>
                </a:lnTo>
                <a:lnTo>
                  <a:pt x="2451" y="2566"/>
                </a:lnTo>
                <a:lnTo>
                  <a:pt x="2453" y="2533"/>
                </a:lnTo>
                <a:lnTo>
                  <a:pt x="2451" y="2499"/>
                </a:lnTo>
                <a:lnTo>
                  <a:pt x="2443" y="2469"/>
                </a:lnTo>
                <a:lnTo>
                  <a:pt x="2432" y="2439"/>
                </a:lnTo>
                <a:lnTo>
                  <a:pt x="2416" y="2412"/>
                </a:lnTo>
                <a:lnTo>
                  <a:pt x="2397" y="2389"/>
                </a:lnTo>
                <a:lnTo>
                  <a:pt x="2375" y="2368"/>
                </a:lnTo>
                <a:lnTo>
                  <a:pt x="2349" y="2351"/>
                </a:lnTo>
                <a:lnTo>
                  <a:pt x="2321" y="2338"/>
                </a:lnTo>
                <a:close/>
                <a:moveTo>
                  <a:pt x="252" y="2338"/>
                </a:moveTo>
                <a:lnTo>
                  <a:pt x="225" y="2351"/>
                </a:lnTo>
                <a:lnTo>
                  <a:pt x="199" y="2368"/>
                </a:lnTo>
                <a:lnTo>
                  <a:pt x="177" y="2389"/>
                </a:lnTo>
                <a:lnTo>
                  <a:pt x="158" y="2412"/>
                </a:lnTo>
                <a:lnTo>
                  <a:pt x="142" y="2439"/>
                </a:lnTo>
                <a:lnTo>
                  <a:pt x="131" y="2469"/>
                </a:lnTo>
                <a:lnTo>
                  <a:pt x="123" y="2499"/>
                </a:lnTo>
                <a:lnTo>
                  <a:pt x="121" y="2533"/>
                </a:lnTo>
                <a:lnTo>
                  <a:pt x="123" y="2566"/>
                </a:lnTo>
                <a:lnTo>
                  <a:pt x="131" y="2598"/>
                </a:lnTo>
                <a:lnTo>
                  <a:pt x="142" y="2626"/>
                </a:lnTo>
                <a:lnTo>
                  <a:pt x="158" y="2653"/>
                </a:lnTo>
                <a:lnTo>
                  <a:pt x="177" y="2678"/>
                </a:lnTo>
                <a:lnTo>
                  <a:pt x="199" y="2698"/>
                </a:lnTo>
                <a:lnTo>
                  <a:pt x="225" y="2714"/>
                </a:lnTo>
                <a:lnTo>
                  <a:pt x="252" y="2727"/>
                </a:lnTo>
                <a:lnTo>
                  <a:pt x="252" y="2338"/>
                </a:lnTo>
                <a:close/>
                <a:moveTo>
                  <a:pt x="2200" y="2070"/>
                </a:moveTo>
                <a:lnTo>
                  <a:pt x="1348" y="2314"/>
                </a:lnTo>
                <a:lnTo>
                  <a:pt x="1348" y="3355"/>
                </a:lnTo>
                <a:lnTo>
                  <a:pt x="2200" y="3088"/>
                </a:lnTo>
                <a:lnTo>
                  <a:pt x="2200" y="2070"/>
                </a:lnTo>
                <a:close/>
                <a:moveTo>
                  <a:pt x="374" y="2070"/>
                </a:moveTo>
                <a:lnTo>
                  <a:pt x="374" y="3087"/>
                </a:lnTo>
                <a:lnTo>
                  <a:pt x="1226" y="3355"/>
                </a:lnTo>
                <a:lnTo>
                  <a:pt x="1226" y="2314"/>
                </a:lnTo>
                <a:lnTo>
                  <a:pt x="374" y="2070"/>
                </a:lnTo>
                <a:close/>
                <a:moveTo>
                  <a:pt x="1751" y="1698"/>
                </a:moveTo>
                <a:lnTo>
                  <a:pt x="1735" y="1735"/>
                </a:lnTo>
                <a:lnTo>
                  <a:pt x="1715" y="1770"/>
                </a:lnTo>
                <a:lnTo>
                  <a:pt x="1689" y="1802"/>
                </a:lnTo>
                <a:lnTo>
                  <a:pt x="1659" y="1832"/>
                </a:lnTo>
                <a:lnTo>
                  <a:pt x="1624" y="1859"/>
                </a:lnTo>
                <a:lnTo>
                  <a:pt x="1586" y="1884"/>
                </a:lnTo>
                <a:lnTo>
                  <a:pt x="1543" y="1905"/>
                </a:lnTo>
                <a:lnTo>
                  <a:pt x="1498" y="1922"/>
                </a:lnTo>
                <a:lnTo>
                  <a:pt x="1449" y="1937"/>
                </a:lnTo>
                <a:lnTo>
                  <a:pt x="1397" y="1948"/>
                </a:lnTo>
                <a:lnTo>
                  <a:pt x="1344" y="1954"/>
                </a:lnTo>
                <a:lnTo>
                  <a:pt x="1287" y="1957"/>
                </a:lnTo>
                <a:lnTo>
                  <a:pt x="1231" y="1954"/>
                </a:lnTo>
                <a:lnTo>
                  <a:pt x="1177" y="1948"/>
                </a:lnTo>
                <a:lnTo>
                  <a:pt x="1125" y="1937"/>
                </a:lnTo>
                <a:lnTo>
                  <a:pt x="1076" y="1922"/>
                </a:lnTo>
                <a:lnTo>
                  <a:pt x="1031" y="1905"/>
                </a:lnTo>
                <a:lnTo>
                  <a:pt x="988" y="1884"/>
                </a:lnTo>
                <a:lnTo>
                  <a:pt x="950" y="1859"/>
                </a:lnTo>
                <a:lnTo>
                  <a:pt x="915" y="1832"/>
                </a:lnTo>
                <a:lnTo>
                  <a:pt x="885" y="1802"/>
                </a:lnTo>
                <a:lnTo>
                  <a:pt x="859" y="1770"/>
                </a:lnTo>
                <a:lnTo>
                  <a:pt x="838" y="1735"/>
                </a:lnTo>
                <a:lnTo>
                  <a:pt x="823" y="1698"/>
                </a:lnTo>
                <a:lnTo>
                  <a:pt x="784" y="1720"/>
                </a:lnTo>
                <a:lnTo>
                  <a:pt x="744" y="1743"/>
                </a:lnTo>
                <a:lnTo>
                  <a:pt x="704" y="1772"/>
                </a:lnTo>
                <a:lnTo>
                  <a:pt x="665" y="1804"/>
                </a:lnTo>
                <a:lnTo>
                  <a:pt x="626" y="1840"/>
                </a:lnTo>
                <a:lnTo>
                  <a:pt x="589" y="1881"/>
                </a:lnTo>
                <a:lnTo>
                  <a:pt x="553" y="1927"/>
                </a:lnTo>
                <a:lnTo>
                  <a:pt x="518" y="1978"/>
                </a:lnTo>
                <a:lnTo>
                  <a:pt x="1286" y="2199"/>
                </a:lnTo>
                <a:lnTo>
                  <a:pt x="2056" y="1978"/>
                </a:lnTo>
                <a:lnTo>
                  <a:pt x="2021" y="1927"/>
                </a:lnTo>
                <a:lnTo>
                  <a:pt x="1985" y="1881"/>
                </a:lnTo>
                <a:lnTo>
                  <a:pt x="1948" y="1840"/>
                </a:lnTo>
                <a:lnTo>
                  <a:pt x="1909" y="1804"/>
                </a:lnTo>
                <a:lnTo>
                  <a:pt x="1870" y="1772"/>
                </a:lnTo>
                <a:lnTo>
                  <a:pt x="1830" y="1743"/>
                </a:lnTo>
                <a:lnTo>
                  <a:pt x="1790" y="1720"/>
                </a:lnTo>
                <a:lnTo>
                  <a:pt x="1751" y="1698"/>
                </a:lnTo>
                <a:close/>
                <a:moveTo>
                  <a:pt x="1125" y="1419"/>
                </a:moveTo>
                <a:lnTo>
                  <a:pt x="1125" y="1560"/>
                </a:lnTo>
                <a:lnTo>
                  <a:pt x="1122" y="1579"/>
                </a:lnTo>
                <a:lnTo>
                  <a:pt x="1115" y="1596"/>
                </a:lnTo>
                <a:lnTo>
                  <a:pt x="1103" y="1610"/>
                </a:lnTo>
                <a:lnTo>
                  <a:pt x="1088" y="1619"/>
                </a:lnTo>
                <a:lnTo>
                  <a:pt x="1071" y="1624"/>
                </a:lnTo>
                <a:lnTo>
                  <a:pt x="1052" y="1627"/>
                </a:lnTo>
                <a:lnTo>
                  <a:pt x="1028" y="1630"/>
                </a:lnTo>
                <a:lnTo>
                  <a:pt x="1001" y="1635"/>
                </a:lnTo>
                <a:lnTo>
                  <a:pt x="970" y="1643"/>
                </a:lnTo>
                <a:lnTo>
                  <a:pt x="936" y="1653"/>
                </a:lnTo>
                <a:lnTo>
                  <a:pt x="947" y="1679"/>
                </a:lnTo>
                <a:lnTo>
                  <a:pt x="963" y="1704"/>
                </a:lnTo>
                <a:lnTo>
                  <a:pt x="985" y="1727"/>
                </a:lnTo>
                <a:lnTo>
                  <a:pt x="1011" y="1749"/>
                </a:lnTo>
                <a:lnTo>
                  <a:pt x="1041" y="1768"/>
                </a:lnTo>
                <a:lnTo>
                  <a:pt x="1075" y="1785"/>
                </a:lnTo>
                <a:lnTo>
                  <a:pt x="1113" y="1800"/>
                </a:lnTo>
                <a:lnTo>
                  <a:pt x="1153" y="1811"/>
                </a:lnTo>
                <a:lnTo>
                  <a:pt x="1195" y="1820"/>
                </a:lnTo>
                <a:lnTo>
                  <a:pt x="1240" y="1825"/>
                </a:lnTo>
                <a:lnTo>
                  <a:pt x="1286" y="1827"/>
                </a:lnTo>
                <a:lnTo>
                  <a:pt x="1334" y="1825"/>
                </a:lnTo>
                <a:lnTo>
                  <a:pt x="1379" y="1820"/>
                </a:lnTo>
                <a:lnTo>
                  <a:pt x="1421" y="1811"/>
                </a:lnTo>
                <a:lnTo>
                  <a:pt x="1461" y="1800"/>
                </a:lnTo>
                <a:lnTo>
                  <a:pt x="1499" y="1785"/>
                </a:lnTo>
                <a:lnTo>
                  <a:pt x="1533" y="1768"/>
                </a:lnTo>
                <a:lnTo>
                  <a:pt x="1563" y="1749"/>
                </a:lnTo>
                <a:lnTo>
                  <a:pt x="1589" y="1727"/>
                </a:lnTo>
                <a:lnTo>
                  <a:pt x="1611" y="1704"/>
                </a:lnTo>
                <a:lnTo>
                  <a:pt x="1627" y="1679"/>
                </a:lnTo>
                <a:lnTo>
                  <a:pt x="1638" y="1653"/>
                </a:lnTo>
                <a:lnTo>
                  <a:pt x="1604" y="1643"/>
                </a:lnTo>
                <a:lnTo>
                  <a:pt x="1573" y="1635"/>
                </a:lnTo>
                <a:lnTo>
                  <a:pt x="1546" y="1630"/>
                </a:lnTo>
                <a:lnTo>
                  <a:pt x="1522" y="1627"/>
                </a:lnTo>
                <a:lnTo>
                  <a:pt x="1503" y="1624"/>
                </a:lnTo>
                <a:lnTo>
                  <a:pt x="1486" y="1619"/>
                </a:lnTo>
                <a:lnTo>
                  <a:pt x="1471" y="1610"/>
                </a:lnTo>
                <a:lnTo>
                  <a:pt x="1459" y="1596"/>
                </a:lnTo>
                <a:lnTo>
                  <a:pt x="1452" y="1579"/>
                </a:lnTo>
                <a:lnTo>
                  <a:pt x="1449" y="1560"/>
                </a:lnTo>
                <a:lnTo>
                  <a:pt x="1449" y="1419"/>
                </a:lnTo>
                <a:lnTo>
                  <a:pt x="1410" y="1435"/>
                </a:lnTo>
                <a:lnTo>
                  <a:pt x="1370" y="1446"/>
                </a:lnTo>
                <a:lnTo>
                  <a:pt x="1329" y="1453"/>
                </a:lnTo>
                <a:lnTo>
                  <a:pt x="1286" y="1455"/>
                </a:lnTo>
                <a:lnTo>
                  <a:pt x="1245" y="1453"/>
                </a:lnTo>
                <a:lnTo>
                  <a:pt x="1204" y="1446"/>
                </a:lnTo>
                <a:lnTo>
                  <a:pt x="1164" y="1435"/>
                </a:lnTo>
                <a:lnTo>
                  <a:pt x="1125" y="1419"/>
                </a:lnTo>
                <a:close/>
                <a:moveTo>
                  <a:pt x="1813" y="874"/>
                </a:moveTo>
                <a:lnTo>
                  <a:pt x="1796" y="938"/>
                </a:lnTo>
                <a:lnTo>
                  <a:pt x="1777" y="1000"/>
                </a:lnTo>
                <a:lnTo>
                  <a:pt x="1790" y="997"/>
                </a:lnTo>
                <a:lnTo>
                  <a:pt x="1802" y="990"/>
                </a:lnTo>
                <a:lnTo>
                  <a:pt x="1814" y="979"/>
                </a:lnTo>
                <a:lnTo>
                  <a:pt x="1824" y="966"/>
                </a:lnTo>
                <a:lnTo>
                  <a:pt x="1831" y="950"/>
                </a:lnTo>
                <a:lnTo>
                  <a:pt x="1834" y="930"/>
                </a:lnTo>
                <a:lnTo>
                  <a:pt x="1834" y="913"/>
                </a:lnTo>
                <a:lnTo>
                  <a:pt x="1830" y="897"/>
                </a:lnTo>
                <a:lnTo>
                  <a:pt x="1823" y="883"/>
                </a:lnTo>
                <a:lnTo>
                  <a:pt x="1813" y="874"/>
                </a:lnTo>
                <a:close/>
                <a:moveTo>
                  <a:pt x="761" y="874"/>
                </a:moveTo>
                <a:lnTo>
                  <a:pt x="751" y="883"/>
                </a:lnTo>
                <a:lnTo>
                  <a:pt x="744" y="897"/>
                </a:lnTo>
                <a:lnTo>
                  <a:pt x="740" y="913"/>
                </a:lnTo>
                <a:lnTo>
                  <a:pt x="740" y="930"/>
                </a:lnTo>
                <a:lnTo>
                  <a:pt x="743" y="950"/>
                </a:lnTo>
                <a:lnTo>
                  <a:pt x="750" y="966"/>
                </a:lnTo>
                <a:lnTo>
                  <a:pt x="760" y="979"/>
                </a:lnTo>
                <a:lnTo>
                  <a:pt x="771" y="990"/>
                </a:lnTo>
                <a:lnTo>
                  <a:pt x="784" y="997"/>
                </a:lnTo>
                <a:lnTo>
                  <a:pt x="797" y="1000"/>
                </a:lnTo>
                <a:lnTo>
                  <a:pt x="778" y="938"/>
                </a:lnTo>
                <a:lnTo>
                  <a:pt x="761" y="874"/>
                </a:lnTo>
                <a:close/>
                <a:moveTo>
                  <a:pt x="877" y="383"/>
                </a:moveTo>
                <a:lnTo>
                  <a:pt x="868" y="419"/>
                </a:lnTo>
                <a:lnTo>
                  <a:pt x="862" y="458"/>
                </a:lnTo>
                <a:lnTo>
                  <a:pt x="857" y="499"/>
                </a:lnTo>
                <a:lnTo>
                  <a:pt x="854" y="545"/>
                </a:lnTo>
                <a:lnTo>
                  <a:pt x="853" y="593"/>
                </a:lnTo>
                <a:lnTo>
                  <a:pt x="855" y="668"/>
                </a:lnTo>
                <a:lnTo>
                  <a:pt x="862" y="741"/>
                </a:lnTo>
                <a:lnTo>
                  <a:pt x="873" y="812"/>
                </a:lnTo>
                <a:lnTo>
                  <a:pt x="888" y="880"/>
                </a:lnTo>
                <a:lnTo>
                  <a:pt x="907" y="945"/>
                </a:lnTo>
                <a:lnTo>
                  <a:pt x="930" y="1008"/>
                </a:lnTo>
                <a:lnTo>
                  <a:pt x="957" y="1067"/>
                </a:lnTo>
                <a:lnTo>
                  <a:pt x="988" y="1121"/>
                </a:lnTo>
                <a:lnTo>
                  <a:pt x="1020" y="1168"/>
                </a:lnTo>
                <a:lnTo>
                  <a:pt x="1053" y="1209"/>
                </a:lnTo>
                <a:lnTo>
                  <a:pt x="1089" y="1244"/>
                </a:lnTo>
                <a:lnTo>
                  <a:pt x="1126" y="1274"/>
                </a:lnTo>
                <a:lnTo>
                  <a:pt x="1165" y="1296"/>
                </a:lnTo>
                <a:lnTo>
                  <a:pt x="1204" y="1313"/>
                </a:lnTo>
                <a:lnTo>
                  <a:pt x="1245" y="1323"/>
                </a:lnTo>
                <a:lnTo>
                  <a:pt x="1286" y="1326"/>
                </a:lnTo>
                <a:lnTo>
                  <a:pt x="1329" y="1323"/>
                </a:lnTo>
                <a:lnTo>
                  <a:pt x="1369" y="1313"/>
                </a:lnTo>
                <a:lnTo>
                  <a:pt x="1409" y="1296"/>
                </a:lnTo>
                <a:lnTo>
                  <a:pt x="1448" y="1274"/>
                </a:lnTo>
                <a:lnTo>
                  <a:pt x="1485" y="1244"/>
                </a:lnTo>
                <a:lnTo>
                  <a:pt x="1521" y="1209"/>
                </a:lnTo>
                <a:lnTo>
                  <a:pt x="1554" y="1168"/>
                </a:lnTo>
                <a:lnTo>
                  <a:pt x="1586" y="1121"/>
                </a:lnTo>
                <a:lnTo>
                  <a:pt x="1614" y="1072"/>
                </a:lnTo>
                <a:lnTo>
                  <a:pt x="1639" y="1019"/>
                </a:lnTo>
                <a:lnTo>
                  <a:pt x="1661" y="963"/>
                </a:lnTo>
                <a:lnTo>
                  <a:pt x="1680" y="905"/>
                </a:lnTo>
                <a:lnTo>
                  <a:pt x="1695" y="843"/>
                </a:lnTo>
                <a:lnTo>
                  <a:pt x="1707" y="780"/>
                </a:lnTo>
                <a:lnTo>
                  <a:pt x="1715" y="715"/>
                </a:lnTo>
                <a:lnTo>
                  <a:pt x="1660" y="722"/>
                </a:lnTo>
                <a:lnTo>
                  <a:pt x="1608" y="728"/>
                </a:lnTo>
                <a:lnTo>
                  <a:pt x="1557" y="729"/>
                </a:lnTo>
                <a:lnTo>
                  <a:pt x="1494" y="727"/>
                </a:lnTo>
                <a:lnTo>
                  <a:pt x="1433" y="720"/>
                </a:lnTo>
                <a:lnTo>
                  <a:pt x="1376" y="709"/>
                </a:lnTo>
                <a:lnTo>
                  <a:pt x="1322" y="694"/>
                </a:lnTo>
                <a:lnTo>
                  <a:pt x="1269" y="677"/>
                </a:lnTo>
                <a:lnTo>
                  <a:pt x="1221" y="656"/>
                </a:lnTo>
                <a:lnTo>
                  <a:pt x="1176" y="634"/>
                </a:lnTo>
                <a:lnTo>
                  <a:pt x="1134" y="610"/>
                </a:lnTo>
                <a:lnTo>
                  <a:pt x="1096" y="586"/>
                </a:lnTo>
                <a:lnTo>
                  <a:pt x="1060" y="560"/>
                </a:lnTo>
                <a:lnTo>
                  <a:pt x="1014" y="524"/>
                </a:lnTo>
                <a:lnTo>
                  <a:pt x="973" y="487"/>
                </a:lnTo>
                <a:lnTo>
                  <a:pt x="936" y="450"/>
                </a:lnTo>
                <a:lnTo>
                  <a:pt x="904" y="416"/>
                </a:lnTo>
                <a:lnTo>
                  <a:pt x="877" y="383"/>
                </a:lnTo>
                <a:close/>
                <a:moveTo>
                  <a:pt x="1286" y="129"/>
                </a:moveTo>
                <a:lnTo>
                  <a:pt x="1242" y="130"/>
                </a:lnTo>
                <a:lnTo>
                  <a:pt x="1199" y="134"/>
                </a:lnTo>
                <a:lnTo>
                  <a:pt x="1158" y="138"/>
                </a:lnTo>
                <a:lnTo>
                  <a:pt x="1119" y="145"/>
                </a:lnTo>
                <a:lnTo>
                  <a:pt x="1082" y="156"/>
                </a:lnTo>
                <a:lnTo>
                  <a:pt x="1048" y="169"/>
                </a:lnTo>
                <a:lnTo>
                  <a:pt x="1016" y="185"/>
                </a:lnTo>
                <a:lnTo>
                  <a:pt x="987" y="205"/>
                </a:lnTo>
                <a:lnTo>
                  <a:pt x="960" y="229"/>
                </a:lnTo>
                <a:lnTo>
                  <a:pt x="936" y="257"/>
                </a:lnTo>
                <a:lnTo>
                  <a:pt x="950" y="275"/>
                </a:lnTo>
                <a:lnTo>
                  <a:pt x="967" y="297"/>
                </a:lnTo>
                <a:lnTo>
                  <a:pt x="987" y="321"/>
                </a:lnTo>
                <a:lnTo>
                  <a:pt x="1010" y="347"/>
                </a:lnTo>
                <a:lnTo>
                  <a:pt x="1036" y="375"/>
                </a:lnTo>
                <a:lnTo>
                  <a:pt x="1065" y="402"/>
                </a:lnTo>
                <a:lnTo>
                  <a:pt x="1098" y="430"/>
                </a:lnTo>
                <a:lnTo>
                  <a:pt x="1133" y="458"/>
                </a:lnTo>
                <a:lnTo>
                  <a:pt x="1193" y="497"/>
                </a:lnTo>
                <a:lnTo>
                  <a:pt x="1254" y="531"/>
                </a:lnTo>
                <a:lnTo>
                  <a:pt x="1317" y="558"/>
                </a:lnTo>
                <a:lnTo>
                  <a:pt x="1381" y="578"/>
                </a:lnTo>
                <a:lnTo>
                  <a:pt x="1446" y="592"/>
                </a:lnTo>
                <a:lnTo>
                  <a:pt x="1513" y="600"/>
                </a:lnTo>
                <a:lnTo>
                  <a:pt x="1581" y="601"/>
                </a:lnTo>
                <a:lnTo>
                  <a:pt x="1650" y="594"/>
                </a:lnTo>
                <a:lnTo>
                  <a:pt x="1721" y="583"/>
                </a:lnTo>
                <a:lnTo>
                  <a:pt x="1719" y="525"/>
                </a:lnTo>
                <a:lnTo>
                  <a:pt x="1714" y="474"/>
                </a:lnTo>
                <a:lnTo>
                  <a:pt x="1707" y="426"/>
                </a:lnTo>
                <a:lnTo>
                  <a:pt x="1697" y="383"/>
                </a:lnTo>
                <a:lnTo>
                  <a:pt x="1684" y="344"/>
                </a:lnTo>
                <a:lnTo>
                  <a:pt x="1670" y="309"/>
                </a:lnTo>
                <a:lnTo>
                  <a:pt x="1652" y="278"/>
                </a:lnTo>
                <a:lnTo>
                  <a:pt x="1633" y="250"/>
                </a:lnTo>
                <a:lnTo>
                  <a:pt x="1611" y="226"/>
                </a:lnTo>
                <a:lnTo>
                  <a:pt x="1587" y="205"/>
                </a:lnTo>
                <a:lnTo>
                  <a:pt x="1561" y="187"/>
                </a:lnTo>
                <a:lnTo>
                  <a:pt x="1533" y="172"/>
                </a:lnTo>
                <a:lnTo>
                  <a:pt x="1503" y="159"/>
                </a:lnTo>
                <a:lnTo>
                  <a:pt x="1472" y="150"/>
                </a:lnTo>
                <a:lnTo>
                  <a:pt x="1438" y="142"/>
                </a:lnTo>
                <a:lnTo>
                  <a:pt x="1403" y="136"/>
                </a:lnTo>
                <a:lnTo>
                  <a:pt x="1366" y="133"/>
                </a:lnTo>
                <a:lnTo>
                  <a:pt x="1327" y="130"/>
                </a:lnTo>
                <a:lnTo>
                  <a:pt x="1286" y="129"/>
                </a:lnTo>
                <a:close/>
                <a:moveTo>
                  <a:pt x="1286" y="0"/>
                </a:moveTo>
                <a:lnTo>
                  <a:pt x="1318" y="1"/>
                </a:lnTo>
                <a:lnTo>
                  <a:pt x="1348" y="2"/>
                </a:lnTo>
                <a:lnTo>
                  <a:pt x="1380" y="5"/>
                </a:lnTo>
                <a:lnTo>
                  <a:pt x="1411" y="8"/>
                </a:lnTo>
                <a:lnTo>
                  <a:pt x="1443" y="12"/>
                </a:lnTo>
                <a:lnTo>
                  <a:pt x="1474" y="18"/>
                </a:lnTo>
                <a:lnTo>
                  <a:pt x="1506" y="27"/>
                </a:lnTo>
                <a:lnTo>
                  <a:pt x="1537" y="37"/>
                </a:lnTo>
                <a:lnTo>
                  <a:pt x="1567" y="48"/>
                </a:lnTo>
                <a:lnTo>
                  <a:pt x="1597" y="62"/>
                </a:lnTo>
                <a:lnTo>
                  <a:pt x="1626" y="79"/>
                </a:lnTo>
                <a:lnTo>
                  <a:pt x="1654" y="98"/>
                </a:lnTo>
                <a:lnTo>
                  <a:pt x="1680" y="120"/>
                </a:lnTo>
                <a:lnTo>
                  <a:pt x="1705" y="144"/>
                </a:lnTo>
                <a:lnTo>
                  <a:pt x="1729" y="172"/>
                </a:lnTo>
                <a:lnTo>
                  <a:pt x="1751" y="204"/>
                </a:lnTo>
                <a:lnTo>
                  <a:pt x="1771" y="238"/>
                </a:lnTo>
                <a:lnTo>
                  <a:pt x="1788" y="277"/>
                </a:lnTo>
                <a:lnTo>
                  <a:pt x="1804" y="319"/>
                </a:lnTo>
                <a:lnTo>
                  <a:pt x="1818" y="365"/>
                </a:lnTo>
                <a:lnTo>
                  <a:pt x="1829" y="415"/>
                </a:lnTo>
                <a:lnTo>
                  <a:pt x="1836" y="471"/>
                </a:lnTo>
                <a:lnTo>
                  <a:pt x="1841" y="529"/>
                </a:lnTo>
                <a:lnTo>
                  <a:pt x="1843" y="593"/>
                </a:lnTo>
                <a:lnTo>
                  <a:pt x="1840" y="670"/>
                </a:lnTo>
                <a:lnTo>
                  <a:pt x="1834" y="745"/>
                </a:lnTo>
                <a:lnTo>
                  <a:pt x="1836" y="745"/>
                </a:lnTo>
                <a:lnTo>
                  <a:pt x="1841" y="747"/>
                </a:lnTo>
                <a:lnTo>
                  <a:pt x="1848" y="749"/>
                </a:lnTo>
                <a:lnTo>
                  <a:pt x="1857" y="753"/>
                </a:lnTo>
                <a:lnTo>
                  <a:pt x="1867" y="759"/>
                </a:lnTo>
                <a:lnTo>
                  <a:pt x="1878" y="766"/>
                </a:lnTo>
                <a:lnTo>
                  <a:pt x="1890" y="775"/>
                </a:lnTo>
                <a:lnTo>
                  <a:pt x="1902" y="785"/>
                </a:lnTo>
                <a:lnTo>
                  <a:pt x="1914" y="798"/>
                </a:lnTo>
                <a:lnTo>
                  <a:pt x="1925" y="813"/>
                </a:lnTo>
                <a:lnTo>
                  <a:pt x="1935" y="830"/>
                </a:lnTo>
                <a:lnTo>
                  <a:pt x="1943" y="849"/>
                </a:lnTo>
                <a:lnTo>
                  <a:pt x="1949" y="872"/>
                </a:lnTo>
                <a:lnTo>
                  <a:pt x="1953" y="896"/>
                </a:lnTo>
                <a:lnTo>
                  <a:pt x="1954" y="924"/>
                </a:lnTo>
                <a:lnTo>
                  <a:pt x="1952" y="955"/>
                </a:lnTo>
                <a:lnTo>
                  <a:pt x="1945" y="989"/>
                </a:lnTo>
                <a:lnTo>
                  <a:pt x="1937" y="1017"/>
                </a:lnTo>
                <a:lnTo>
                  <a:pt x="1925" y="1041"/>
                </a:lnTo>
                <a:lnTo>
                  <a:pt x="1909" y="1064"/>
                </a:lnTo>
                <a:lnTo>
                  <a:pt x="1891" y="1083"/>
                </a:lnTo>
                <a:lnTo>
                  <a:pt x="1870" y="1099"/>
                </a:lnTo>
                <a:lnTo>
                  <a:pt x="1848" y="1112"/>
                </a:lnTo>
                <a:lnTo>
                  <a:pt x="1825" y="1121"/>
                </a:lnTo>
                <a:lnTo>
                  <a:pt x="1800" y="1127"/>
                </a:lnTo>
                <a:lnTo>
                  <a:pt x="1775" y="1129"/>
                </a:lnTo>
                <a:lnTo>
                  <a:pt x="1751" y="1127"/>
                </a:lnTo>
                <a:lnTo>
                  <a:pt x="1727" y="1120"/>
                </a:lnTo>
                <a:lnTo>
                  <a:pt x="1727" y="1120"/>
                </a:lnTo>
                <a:lnTo>
                  <a:pt x="1708" y="1158"/>
                </a:lnTo>
                <a:lnTo>
                  <a:pt x="1687" y="1193"/>
                </a:lnTo>
                <a:lnTo>
                  <a:pt x="1660" y="1233"/>
                </a:lnTo>
                <a:lnTo>
                  <a:pt x="1631" y="1272"/>
                </a:lnTo>
                <a:lnTo>
                  <a:pt x="1601" y="1306"/>
                </a:lnTo>
                <a:lnTo>
                  <a:pt x="1570" y="1337"/>
                </a:lnTo>
                <a:lnTo>
                  <a:pt x="1570" y="1504"/>
                </a:lnTo>
                <a:lnTo>
                  <a:pt x="1598" y="1510"/>
                </a:lnTo>
                <a:lnTo>
                  <a:pt x="1629" y="1517"/>
                </a:lnTo>
                <a:lnTo>
                  <a:pt x="1663" y="1527"/>
                </a:lnTo>
                <a:lnTo>
                  <a:pt x="1699" y="1538"/>
                </a:lnTo>
                <a:lnTo>
                  <a:pt x="1737" y="1552"/>
                </a:lnTo>
                <a:lnTo>
                  <a:pt x="1776" y="1569"/>
                </a:lnTo>
                <a:lnTo>
                  <a:pt x="1818" y="1590"/>
                </a:lnTo>
                <a:lnTo>
                  <a:pt x="1859" y="1613"/>
                </a:lnTo>
                <a:lnTo>
                  <a:pt x="1901" y="1640"/>
                </a:lnTo>
                <a:lnTo>
                  <a:pt x="1943" y="1670"/>
                </a:lnTo>
                <a:lnTo>
                  <a:pt x="1985" y="1704"/>
                </a:lnTo>
                <a:lnTo>
                  <a:pt x="2027" y="1742"/>
                </a:lnTo>
                <a:lnTo>
                  <a:pt x="2067" y="1786"/>
                </a:lnTo>
                <a:lnTo>
                  <a:pt x="2106" y="1833"/>
                </a:lnTo>
                <a:lnTo>
                  <a:pt x="2143" y="1885"/>
                </a:lnTo>
                <a:lnTo>
                  <a:pt x="2178" y="1943"/>
                </a:lnTo>
                <a:lnTo>
                  <a:pt x="2245" y="1923"/>
                </a:lnTo>
                <a:lnTo>
                  <a:pt x="2259" y="1921"/>
                </a:lnTo>
                <a:lnTo>
                  <a:pt x="2272" y="1922"/>
                </a:lnTo>
                <a:lnTo>
                  <a:pt x="2285" y="1927"/>
                </a:lnTo>
                <a:lnTo>
                  <a:pt x="2297" y="1935"/>
                </a:lnTo>
                <a:lnTo>
                  <a:pt x="2307" y="1945"/>
                </a:lnTo>
                <a:lnTo>
                  <a:pt x="2315" y="1958"/>
                </a:lnTo>
                <a:lnTo>
                  <a:pt x="2319" y="1971"/>
                </a:lnTo>
                <a:lnTo>
                  <a:pt x="2321" y="1985"/>
                </a:lnTo>
                <a:lnTo>
                  <a:pt x="2321" y="2206"/>
                </a:lnTo>
                <a:lnTo>
                  <a:pt x="2360" y="2217"/>
                </a:lnTo>
                <a:lnTo>
                  <a:pt x="2396" y="2233"/>
                </a:lnTo>
                <a:lnTo>
                  <a:pt x="2430" y="2252"/>
                </a:lnTo>
                <a:lnTo>
                  <a:pt x="2461" y="2277"/>
                </a:lnTo>
                <a:lnTo>
                  <a:pt x="2489" y="2304"/>
                </a:lnTo>
                <a:lnTo>
                  <a:pt x="2513" y="2336"/>
                </a:lnTo>
                <a:lnTo>
                  <a:pt x="2534" y="2370"/>
                </a:lnTo>
                <a:lnTo>
                  <a:pt x="2551" y="2408"/>
                </a:lnTo>
                <a:lnTo>
                  <a:pt x="2563" y="2447"/>
                </a:lnTo>
                <a:lnTo>
                  <a:pt x="2571" y="2490"/>
                </a:lnTo>
                <a:lnTo>
                  <a:pt x="2574" y="2533"/>
                </a:lnTo>
                <a:lnTo>
                  <a:pt x="2571" y="2576"/>
                </a:lnTo>
                <a:lnTo>
                  <a:pt x="2563" y="2618"/>
                </a:lnTo>
                <a:lnTo>
                  <a:pt x="2551" y="2657"/>
                </a:lnTo>
                <a:lnTo>
                  <a:pt x="2534" y="2695"/>
                </a:lnTo>
                <a:lnTo>
                  <a:pt x="2513" y="2729"/>
                </a:lnTo>
                <a:lnTo>
                  <a:pt x="2489" y="2761"/>
                </a:lnTo>
                <a:lnTo>
                  <a:pt x="2461" y="2789"/>
                </a:lnTo>
                <a:lnTo>
                  <a:pt x="2430" y="2813"/>
                </a:lnTo>
                <a:lnTo>
                  <a:pt x="2396" y="2833"/>
                </a:lnTo>
                <a:lnTo>
                  <a:pt x="2360" y="2848"/>
                </a:lnTo>
                <a:lnTo>
                  <a:pt x="2321" y="2859"/>
                </a:lnTo>
                <a:lnTo>
                  <a:pt x="2321" y="3136"/>
                </a:lnTo>
                <a:lnTo>
                  <a:pt x="2319" y="3152"/>
                </a:lnTo>
                <a:lnTo>
                  <a:pt x="2313" y="3168"/>
                </a:lnTo>
                <a:lnTo>
                  <a:pt x="2304" y="3181"/>
                </a:lnTo>
                <a:lnTo>
                  <a:pt x="2292" y="3191"/>
                </a:lnTo>
                <a:lnTo>
                  <a:pt x="2278" y="3198"/>
                </a:lnTo>
                <a:lnTo>
                  <a:pt x="1305" y="3502"/>
                </a:lnTo>
                <a:lnTo>
                  <a:pt x="1287" y="3505"/>
                </a:lnTo>
                <a:lnTo>
                  <a:pt x="1286" y="3505"/>
                </a:lnTo>
                <a:lnTo>
                  <a:pt x="1269" y="3502"/>
                </a:lnTo>
                <a:lnTo>
                  <a:pt x="296" y="3198"/>
                </a:lnTo>
                <a:lnTo>
                  <a:pt x="282" y="3191"/>
                </a:lnTo>
                <a:lnTo>
                  <a:pt x="270" y="3181"/>
                </a:lnTo>
                <a:lnTo>
                  <a:pt x="261" y="3167"/>
                </a:lnTo>
                <a:lnTo>
                  <a:pt x="254" y="3152"/>
                </a:lnTo>
                <a:lnTo>
                  <a:pt x="252" y="3136"/>
                </a:lnTo>
                <a:lnTo>
                  <a:pt x="252" y="2859"/>
                </a:lnTo>
                <a:lnTo>
                  <a:pt x="214" y="2848"/>
                </a:lnTo>
                <a:lnTo>
                  <a:pt x="178" y="2833"/>
                </a:lnTo>
                <a:lnTo>
                  <a:pt x="144" y="2813"/>
                </a:lnTo>
                <a:lnTo>
                  <a:pt x="113" y="2789"/>
                </a:lnTo>
                <a:lnTo>
                  <a:pt x="85" y="2761"/>
                </a:lnTo>
                <a:lnTo>
                  <a:pt x="61" y="2729"/>
                </a:lnTo>
                <a:lnTo>
                  <a:pt x="40" y="2695"/>
                </a:lnTo>
                <a:lnTo>
                  <a:pt x="23" y="2657"/>
                </a:lnTo>
                <a:lnTo>
                  <a:pt x="11" y="2618"/>
                </a:lnTo>
                <a:lnTo>
                  <a:pt x="3" y="2576"/>
                </a:lnTo>
                <a:lnTo>
                  <a:pt x="0" y="2533"/>
                </a:lnTo>
                <a:lnTo>
                  <a:pt x="3" y="2490"/>
                </a:lnTo>
                <a:lnTo>
                  <a:pt x="11" y="2447"/>
                </a:lnTo>
                <a:lnTo>
                  <a:pt x="23" y="2408"/>
                </a:lnTo>
                <a:lnTo>
                  <a:pt x="40" y="2370"/>
                </a:lnTo>
                <a:lnTo>
                  <a:pt x="61" y="2336"/>
                </a:lnTo>
                <a:lnTo>
                  <a:pt x="85" y="2304"/>
                </a:lnTo>
                <a:lnTo>
                  <a:pt x="113" y="2277"/>
                </a:lnTo>
                <a:lnTo>
                  <a:pt x="144" y="2252"/>
                </a:lnTo>
                <a:lnTo>
                  <a:pt x="178" y="2233"/>
                </a:lnTo>
                <a:lnTo>
                  <a:pt x="214" y="2217"/>
                </a:lnTo>
                <a:lnTo>
                  <a:pt x="252" y="2206"/>
                </a:lnTo>
                <a:lnTo>
                  <a:pt x="252" y="1985"/>
                </a:lnTo>
                <a:lnTo>
                  <a:pt x="254" y="1971"/>
                </a:lnTo>
                <a:lnTo>
                  <a:pt x="258" y="1958"/>
                </a:lnTo>
                <a:lnTo>
                  <a:pt x="267" y="1945"/>
                </a:lnTo>
                <a:lnTo>
                  <a:pt x="277" y="1935"/>
                </a:lnTo>
                <a:lnTo>
                  <a:pt x="289" y="1927"/>
                </a:lnTo>
                <a:lnTo>
                  <a:pt x="302" y="1922"/>
                </a:lnTo>
                <a:lnTo>
                  <a:pt x="315" y="1921"/>
                </a:lnTo>
                <a:lnTo>
                  <a:pt x="329" y="1923"/>
                </a:lnTo>
                <a:lnTo>
                  <a:pt x="396" y="1943"/>
                </a:lnTo>
                <a:lnTo>
                  <a:pt x="431" y="1885"/>
                </a:lnTo>
                <a:lnTo>
                  <a:pt x="468" y="1833"/>
                </a:lnTo>
                <a:lnTo>
                  <a:pt x="507" y="1786"/>
                </a:lnTo>
                <a:lnTo>
                  <a:pt x="547" y="1742"/>
                </a:lnTo>
                <a:lnTo>
                  <a:pt x="589" y="1704"/>
                </a:lnTo>
                <a:lnTo>
                  <a:pt x="631" y="1670"/>
                </a:lnTo>
                <a:lnTo>
                  <a:pt x="673" y="1640"/>
                </a:lnTo>
                <a:lnTo>
                  <a:pt x="715" y="1613"/>
                </a:lnTo>
                <a:lnTo>
                  <a:pt x="756" y="1590"/>
                </a:lnTo>
                <a:lnTo>
                  <a:pt x="798" y="1569"/>
                </a:lnTo>
                <a:lnTo>
                  <a:pt x="837" y="1552"/>
                </a:lnTo>
                <a:lnTo>
                  <a:pt x="875" y="1538"/>
                </a:lnTo>
                <a:lnTo>
                  <a:pt x="911" y="1527"/>
                </a:lnTo>
                <a:lnTo>
                  <a:pt x="945" y="1517"/>
                </a:lnTo>
                <a:lnTo>
                  <a:pt x="976" y="1510"/>
                </a:lnTo>
                <a:lnTo>
                  <a:pt x="1004" y="1504"/>
                </a:lnTo>
                <a:lnTo>
                  <a:pt x="1004" y="1337"/>
                </a:lnTo>
                <a:lnTo>
                  <a:pt x="973" y="1306"/>
                </a:lnTo>
                <a:lnTo>
                  <a:pt x="943" y="1272"/>
                </a:lnTo>
                <a:lnTo>
                  <a:pt x="914" y="1233"/>
                </a:lnTo>
                <a:lnTo>
                  <a:pt x="887" y="1193"/>
                </a:lnTo>
                <a:lnTo>
                  <a:pt x="866" y="1158"/>
                </a:lnTo>
                <a:lnTo>
                  <a:pt x="847" y="1120"/>
                </a:lnTo>
                <a:lnTo>
                  <a:pt x="847" y="1120"/>
                </a:lnTo>
                <a:lnTo>
                  <a:pt x="823" y="1127"/>
                </a:lnTo>
                <a:lnTo>
                  <a:pt x="799" y="1129"/>
                </a:lnTo>
                <a:lnTo>
                  <a:pt x="773" y="1127"/>
                </a:lnTo>
                <a:lnTo>
                  <a:pt x="749" y="1121"/>
                </a:lnTo>
                <a:lnTo>
                  <a:pt x="726" y="1112"/>
                </a:lnTo>
                <a:lnTo>
                  <a:pt x="704" y="1099"/>
                </a:lnTo>
                <a:lnTo>
                  <a:pt x="684" y="1083"/>
                </a:lnTo>
                <a:lnTo>
                  <a:pt x="665" y="1064"/>
                </a:lnTo>
                <a:lnTo>
                  <a:pt x="650" y="1041"/>
                </a:lnTo>
                <a:lnTo>
                  <a:pt x="637" y="1017"/>
                </a:lnTo>
                <a:lnTo>
                  <a:pt x="629" y="989"/>
                </a:lnTo>
                <a:lnTo>
                  <a:pt x="622" y="955"/>
                </a:lnTo>
                <a:lnTo>
                  <a:pt x="620" y="925"/>
                </a:lnTo>
                <a:lnTo>
                  <a:pt x="620" y="897"/>
                </a:lnTo>
                <a:lnTo>
                  <a:pt x="624" y="873"/>
                </a:lnTo>
                <a:lnTo>
                  <a:pt x="630" y="850"/>
                </a:lnTo>
                <a:lnTo>
                  <a:pt x="639" y="830"/>
                </a:lnTo>
                <a:lnTo>
                  <a:pt x="649" y="813"/>
                </a:lnTo>
                <a:lnTo>
                  <a:pt x="660" y="798"/>
                </a:lnTo>
                <a:lnTo>
                  <a:pt x="671" y="786"/>
                </a:lnTo>
                <a:lnTo>
                  <a:pt x="683" y="775"/>
                </a:lnTo>
                <a:lnTo>
                  <a:pt x="695" y="766"/>
                </a:lnTo>
                <a:lnTo>
                  <a:pt x="707" y="759"/>
                </a:lnTo>
                <a:lnTo>
                  <a:pt x="717" y="753"/>
                </a:lnTo>
                <a:lnTo>
                  <a:pt x="726" y="749"/>
                </a:lnTo>
                <a:lnTo>
                  <a:pt x="733" y="747"/>
                </a:lnTo>
                <a:lnTo>
                  <a:pt x="738" y="745"/>
                </a:lnTo>
                <a:lnTo>
                  <a:pt x="740" y="745"/>
                </a:lnTo>
                <a:lnTo>
                  <a:pt x="734" y="670"/>
                </a:lnTo>
                <a:lnTo>
                  <a:pt x="731" y="593"/>
                </a:lnTo>
                <a:lnTo>
                  <a:pt x="733" y="529"/>
                </a:lnTo>
                <a:lnTo>
                  <a:pt x="738" y="471"/>
                </a:lnTo>
                <a:lnTo>
                  <a:pt x="745" y="415"/>
                </a:lnTo>
                <a:lnTo>
                  <a:pt x="756" y="365"/>
                </a:lnTo>
                <a:lnTo>
                  <a:pt x="769" y="319"/>
                </a:lnTo>
                <a:lnTo>
                  <a:pt x="786" y="277"/>
                </a:lnTo>
                <a:lnTo>
                  <a:pt x="803" y="238"/>
                </a:lnTo>
                <a:lnTo>
                  <a:pt x="823" y="204"/>
                </a:lnTo>
                <a:lnTo>
                  <a:pt x="845" y="172"/>
                </a:lnTo>
                <a:lnTo>
                  <a:pt x="869" y="144"/>
                </a:lnTo>
                <a:lnTo>
                  <a:pt x="894" y="120"/>
                </a:lnTo>
                <a:lnTo>
                  <a:pt x="920" y="98"/>
                </a:lnTo>
                <a:lnTo>
                  <a:pt x="948" y="79"/>
                </a:lnTo>
                <a:lnTo>
                  <a:pt x="977" y="62"/>
                </a:lnTo>
                <a:lnTo>
                  <a:pt x="1007" y="48"/>
                </a:lnTo>
                <a:lnTo>
                  <a:pt x="1037" y="37"/>
                </a:lnTo>
                <a:lnTo>
                  <a:pt x="1068" y="27"/>
                </a:lnTo>
                <a:lnTo>
                  <a:pt x="1100" y="18"/>
                </a:lnTo>
                <a:lnTo>
                  <a:pt x="1131" y="12"/>
                </a:lnTo>
                <a:lnTo>
                  <a:pt x="1163" y="8"/>
                </a:lnTo>
                <a:lnTo>
                  <a:pt x="1194" y="5"/>
                </a:lnTo>
                <a:lnTo>
                  <a:pt x="1226" y="2"/>
                </a:lnTo>
                <a:lnTo>
                  <a:pt x="1256" y="1"/>
                </a:lnTo>
                <a:lnTo>
                  <a:pt x="1286" y="0"/>
                </a:lnTo>
                <a:close/>
              </a:path>
            </a:pathLst>
          </a:custGeom>
          <a:solidFill>
            <a:schemeClr val="bg2">
              <a:lumMod val="9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7" name="Group 76"/>
          <p:cNvGrpSpPr/>
          <p:nvPr/>
        </p:nvGrpSpPr>
        <p:grpSpPr>
          <a:xfrm>
            <a:off x="3972173" y="5567944"/>
            <a:ext cx="331550" cy="426254"/>
            <a:chOff x="6572250" y="2433638"/>
            <a:chExt cx="349250" cy="434975"/>
          </a:xfrm>
          <a:solidFill>
            <a:schemeClr val="bg2">
              <a:lumMod val="90000"/>
            </a:schemeClr>
          </a:solidFill>
        </p:grpSpPr>
        <p:sp>
          <p:nvSpPr>
            <p:cNvPr id="78" name="Freeform 426"/>
            <p:cNvSpPr>
              <a:spLocks noEditPoints="1"/>
            </p:cNvSpPr>
            <p:nvPr/>
          </p:nvSpPr>
          <p:spPr bwMode="auto">
            <a:xfrm>
              <a:off x="6715125" y="2665413"/>
              <a:ext cx="206375" cy="203200"/>
            </a:xfrm>
            <a:custGeom>
              <a:avLst/>
              <a:gdLst/>
              <a:ahLst/>
              <a:cxnLst>
                <a:cxn ang="0">
                  <a:pos x="46" y="18"/>
                </a:cxn>
                <a:cxn ang="0">
                  <a:pos x="34" y="22"/>
                </a:cxn>
                <a:cxn ang="0">
                  <a:pos x="25" y="31"/>
                </a:cxn>
                <a:cxn ang="0">
                  <a:pos x="19" y="41"/>
                </a:cxn>
                <a:cxn ang="0">
                  <a:pos x="17" y="54"/>
                </a:cxn>
                <a:cxn ang="0">
                  <a:pos x="19" y="66"/>
                </a:cxn>
                <a:cxn ang="0">
                  <a:pos x="25" y="77"/>
                </a:cxn>
                <a:cxn ang="0">
                  <a:pos x="34" y="85"/>
                </a:cxn>
                <a:cxn ang="0">
                  <a:pos x="46" y="90"/>
                </a:cxn>
                <a:cxn ang="0">
                  <a:pos x="59" y="91"/>
                </a:cxn>
                <a:cxn ang="0">
                  <a:pos x="71" y="87"/>
                </a:cxn>
                <a:cxn ang="0">
                  <a:pos x="81" y="80"/>
                </a:cxn>
                <a:cxn ang="0">
                  <a:pos x="88" y="70"/>
                </a:cxn>
                <a:cxn ang="0">
                  <a:pos x="92" y="58"/>
                </a:cxn>
                <a:cxn ang="0">
                  <a:pos x="91" y="45"/>
                </a:cxn>
                <a:cxn ang="0">
                  <a:pos x="86" y="34"/>
                </a:cxn>
                <a:cxn ang="0">
                  <a:pos x="78" y="25"/>
                </a:cxn>
                <a:cxn ang="0">
                  <a:pos x="67" y="19"/>
                </a:cxn>
                <a:cxn ang="0">
                  <a:pos x="55" y="17"/>
                </a:cxn>
                <a:cxn ang="0">
                  <a:pos x="65" y="1"/>
                </a:cxn>
                <a:cxn ang="0">
                  <a:pos x="81" y="6"/>
                </a:cxn>
                <a:cxn ang="0">
                  <a:pos x="93" y="16"/>
                </a:cxn>
                <a:cxn ang="0">
                  <a:pos x="102" y="28"/>
                </a:cxn>
                <a:cxn ang="0">
                  <a:pos x="108" y="43"/>
                </a:cxn>
                <a:cxn ang="0">
                  <a:pos x="109" y="59"/>
                </a:cxn>
                <a:cxn ang="0">
                  <a:pos x="105" y="74"/>
                </a:cxn>
                <a:cxn ang="0">
                  <a:pos x="126" y="108"/>
                </a:cxn>
                <a:cxn ang="0">
                  <a:pos x="129" y="113"/>
                </a:cxn>
                <a:cxn ang="0">
                  <a:pos x="129" y="119"/>
                </a:cxn>
                <a:cxn ang="0">
                  <a:pos x="126" y="125"/>
                </a:cxn>
                <a:cxn ang="0">
                  <a:pos x="120" y="128"/>
                </a:cxn>
                <a:cxn ang="0">
                  <a:pos x="113" y="127"/>
                </a:cxn>
                <a:cxn ang="0">
                  <a:pos x="84" y="99"/>
                </a:cxn>
                <a:cxn ang="0">
                  <a:pos x="70" y="105"/>
                </a:cxn>
                <a:cxn ang="0">
                  <a:pos x="55" y="108"/>
                </a:cxn>
                <a:cxn ang="0">
                  <a:pos x="38" y="105"/>
                </a:cxn>
                <a:cxn ang="0">
                  <a:pos x="24" y="98"/>
                </a:cxn>
                <a:cxn ang="0">
                  <a:pos x="12" y="88"/>
                </a:cxn>
                <a:cxn ang="0">
                  <a:pos x="4" y="75"/>
                </a:cxn>
                <a:cxn ang="0">
                  <a:pos x="0" y="59"/>
                </a:cxn>
                <a:cxn ang="0">
                  <a:pos x="1" y="43"/>
                </a:cxn>
                <a:cxn ang="0">
                  <a:pos x="7" y="28"/>
                </a:cxn>
                <a:cxn ang="0">
                  <a:pos x="16" y="16"/>
                </a:cxn>
                <a:cxn ang="0">
                  <a:pos x="29" y="6"/>
                </a:cxn>
                <a:cxn ang="0">
                  <a:pos x="44" y="1"/>
                </a:cxn>
              </a:cxnLst>
              <a:rect l="0" t="0" r="r" b="b"/>
              <a:pathLst>
                <a:path w="130" h="128">
                  <a:moveTo>
                    <a:pt x="55" y="17"/>
                  </a:moveTo>
                  <a:lnTo>
                    <a:pt x="50" y="17"/>
                  </a:lnTo>
                  <a:lnTo>
                    <a:pt x="46" y="18"/>
                  </a:lnTo>
                  <a:lnTo>
                    <a:pt x="42" y="19"/>
                  </a:lnTo>
                  <a:lnTo>
                    <a:pt x="38" y="20"/>
                  </a:lnTo>
                  <a:lnTo>
                    <a:pt x="34" y="22"/>
                  </a:lnTo>
                  <a:lnTo>
                    <a:pt x="31" y="25"/>
                  </a:lnTo>
                  <a:lnTo>
                    <a:pt x="28" y="28"/>
                  </a:lnTo>
                  <a:lnTo>
                    <a:pt x="25" y="31"/>
                  </a:lnTo>
                  <a:lnTo>
                    <a:pt x="23" y="34"/>
                  </a:lnTo>
                  <a:lnTo>
                    <a:pt x="21" y="37"/>
                  </a:lnTo>
                  <a:lnTo>
                    <a:pt x="19" y="41"/>
                  </a:lnTo>
                  <a:lnTo>
                    <a:pt x="18" y="45"/>
                  </a:lnTo>
                  <a:lnTo>
                    <a:pt x="17" y="49"/>
                  </a:lnTo>
                  <a:lnTo>
                    <a:pt x="17" y="54"/>
                  </a:lnTo>
                  <a:lnTo>
                    <a:pt x="17" y="58"/>
                  </a:lnTo>
                  <a:lnTo>
                    <a:pt x="18" y="62"/>
                  </a:lnTo>
                  <a:lnTo>
                    <a:pt x="19" y="66"/>
                  </a:lnTo>
                  <a:lnTo>
                    <a:pt x="21" y="70"/>
                  </a:lnTo>
                  <a:lnTo>
                    <a:pt x="23" y="74"/>
                  </a:lnTo>
                  <a:lnTo>
                    <a:pt x="25" y="77"/>
                  </a:lnTo>
                  <a:lnTo>
                    <a:pt x="28" y="80"/>
                  </a:lnTo>
                  <a:lnTo>
                    <a:pt x="31" y="83"/>
                  </a:lnTo>
                  <a:lnTo>
                    <a:pt x="34" y="85"/>
                  </a:lnTo>
                  <a:lnTo>
                    <a:pt x="38" y="87"/>
                  </a:lnTo>
                  <a:lnTo>
                    <a:pt x="42" y="89"/>
                  </a:lnTo>
                  <a:lnTo>
                    <a:pt x="46" y="90"/>
                  </a:lnTo>
                  <a:lnTo>
                    <a:pt x="50" y="91"/>
                  </a:lnTo>
                  <a:lnTo>
                    <a:pt x="55" y="91"/>
                  </a:lnTo>
                  <a:lnTo>
                    <a:pt x="59" y="91"/>
                  </a:lnTo>
                  <a:lnTo>
                    <a:pt x="63" y="90"/>
                  </a:lnTo>
                  <a:lnTo>
                    <a:pt x="67" y="89"/>
                  </a:lnTo>
                  <a:lnTo>
                    <a:pt x="71" y="87"/>
                  </a:lnTo>
                  <a:lnTo>
                    <a:pt x="75" y="85"/>
                  </a:lnTo>
                  <a:lnTo>
                    <a:pt x="78" y="83"/>
                  </a:lnTo>
                  <a:lnTo>
                    <a:pt x="81" y="80"/>
                  </a:lnTo>
                  <a:lnTo>
                    <a:pt x="84" y="77"/>
                  </a:lnTo>
                  <a:lnTo>
                    <a:pt x="86" y="74"/>
                  </a:lnTo>
                  <a:lnTo>
                    <a:pt x="88" y="70"/>
                  </a:lnTo>
                  <a:lnTo>
                    <a:pt x="90" y="66"/>
                  </a:lnTo>
                  <a:lnTo>
                    <a:pt x="91" y="62"/>
                  </a:lnTo>
                  <a:lnTo>
                    <a:pt x="92" y="58"/>
                  </a:lnTo>
                  <a:lnTo>
                    <a:pt x="92" y="54"/>
                  </a:lnTo>
                  <a:lnTo>
                    <a:pt x="92" y="49"/>
                  </a:lnTo>
                  <a:lnTo>
                    <a:pt x="91" y="45"/>
                  </a:lnTo>
                  <a:lnTo>
                    <a:pt x="90" y="41"/>
                  </a:lnTo>
                  <a:lnTo>
                    <a:pt x="88" y="37"/>
                  </a:lnTo>
                  <a:lnTo>
                    <a:pt x="86" y="34"/>
                  </a:lnTo>
                  <a:lnTo>
                    <a:pt x="84" y="31"/>
                  </a:lnTo>
                  <a:lnTo>
                    <a:pt x="81" y="28"/>
                  </a:lnTo>
                  <a:lnTo>
                    <a:pt x="78" y="25"/>
                  </a:lnTo>
                  <a:lnTo>
                    <a:pt x="75" y="22"/>
                  </a:lnTo>
                  <a:lnTo>
                    <a:pt x="71" y="20"/>
                  </a:lnTo>
                  <a:lnTo>
                    <a:pt x="67" y="19"/>
                  </a:lnTo>
                  <a:lnTo>
                    <a:pt x="63" y="18"/>
                  </a:lnTo>
                  <a:lnTo>
                    <a:pt x="59" y="17"/>
                  </a:lnTo>
                  <a:lnTo>
                    <a:pt x="55" y="17"/>
                  </a:lnTo>
                  <a:close/>
                  <a:moveTo>
                    <a:pt x="55" y="0"/>
                  </a:moveTo>
                  <a:lnTo>
                    <a:pt x="60" y="0"/>
                  </a:lnTo>
                  <a:lnTo>
                    <a:pt x="65" y="1"/>
                  </a:lnTo>
                  <a:lnTo>
                    <a:pt x="71" y="2"/>
                  </a:lnTo>
                  <a:lnTo>
                    <a:pt x="76" y="4"/>
                  </a:lnTo>
                  <a:lnTo>
                    <a:pt x="81" y="6"/>
                  </a:lnTo>
                  <a:lnTo>
                    <a:pt x="85" y="9"/>
                  </a:lnTo>
                  <a:lnTo>
                    <a:pt x="89" y="12"/>
                  </a:lnTo>
                  <a:lnTo>
                    <a:pt x="93" y="16"/>
                  </a:lnTo>
                  <a:lnTo>
                    <a:pt x="97" y="20"/>
                  </a:lnTo>
                  <a:lnTo>
                    <a:pt x="100" y="24"/>
                  </a:lnTo>
                  <a:lnTo>
                    <a:pt x="102" y="28"/>
                  </a:lnTo>
                  <a:lnTo>
                    <a:pt x="105" y="33"/>
                  </a:lnTo>
                  <a:lnTo>
                    <a:pt x="107" y="38"/>
                  </a:lnTo>
                  <a:lnTo>
                    <a:pt x="108" y="43"/>
                  </a:lnTo>
                  <a:lnTo>
                    <a:pt x="109" y="48"/>
                  </a:lnTo>
                  <a:lnTo>
                    <a:pt x="109" y="54"/>
                  </a:lnTo>
                  <a:lnTo>
                    <a:pt x="109" y="59"/>
                  </a:lnTo>
                  <a:lnTo>
                    <a:pt x="108" y="64"/>
                  </a:lnTo>
                  <a:lnTo>
                    <a:pt x="107" y="69"/>
                  </a:lnTo>
                  <a:lnTo>
                    <a:pt x="105" y="74"/>
                  </a:lnTo>
                  <a:lnTo>
                    <a:pt x="103" y="78"/>
                  </a:lnTo>
                  <a:lnTo>
                    <a:pt x="101" y="83"/>
                  </a:lnTo>
                  <a:lnTo>
                    <a:pt x="126" y="108"/>
                  </a:lnTo>
                  <a:lnTo>
                    <a:pt x="128" y="110"/>
                  </a:lnTo>
                  <a:lnTo>
                    <a:pt x="129" y="111"/>
                  </a:lnTo>
                  <a:lnTo>
                    <a:pt x="129" y="113"/>
                  </a:lnTo>
                  <a:lnTo>
                    <a:pt x="130" y="115"/>
                  </a:lnTo>
                  <a:lnTo>
                    <a:pt x="130" y="117"/>
                  </a:lnTo>
                  <a:lnTo>
                    <a:pt x="129" y="119"/>
                  </a:lnTo>
                  <a:lnTo>
                    <a:pt x="129" y="121"/>
                  </a:lnTo>
                  <a:lnTo>
                    <a:pt x="128" y="123"/>
                  </a:lnTo>
                  <a:lnTo>
                    <a:pt x="126" y="125"/>
                  </a:lnTo>
                  <a:lnTo>
                    <a:pt x="124" y="126"/>
                  </a:lnTo>
                  <a:lnTo>
                    <a:pt x="122" y="127"/>
                  </a:lnTo>
                  <a:lnTo>
                    <a:pt x="120" y="128"/>
                  </a:lnTo>
                  <a:lnTo>
                    <a:pt x="118" y="128"/>
                  </a:lnTo>
                  <a:lnTo>
                    <a:pt x="115" y="128"/>
                  </a:lnTo>
                  <a:lnTo>
                    <a:pt x="113" y="127"/>
                  </a:lnTo>
                  <a:lnTo>
                    <a:pt x="111" y="126"/>
                  </a:lnTo>
                  <a:lnTo>
                    <a:pt x="109" y="125"/>
                  </a:lnTo>
                  <a:lnTo>
                    <a:pt x="84" y="99"/>
                  </a:lnTo>
                  <a:lnTo>
                    <a:pt x="79" y="102"/>
                  </a:lnTo>
                  <a:lnTo>
                    <a:pt x="75" y="104"/>
                  </a:lnTo>
                  <a:lnTo>
                    <a:pt x="70" y="105"/>
                  </a:lnTo>
                  <a:lnTo>
                    <a:pt x="65" y="107"/>
                  </a:lnTo>
                  <a:lnTo>
                    <a:pt x="60" y="107"/>
                  </a:lnTo>
                  <a:lnTo>
                    <a:pt x="55" y="108"/>
                  </a:lnTo>
                  <a:lnTo>
                    <a:pt x="49" y="107"/>
                  </a:lnTo>
                  <a:lnTo>
                    <a:pt x="44" y="107"/>
                  </a:lnTo>
                  <a:lnTo>
                    <a:pt x="38" y="105"/>
                  </a:lnTo>
                  <a:lnTo>
                    <a:pt x="33" y="103"/>
                  </a:lnTo>
                  <a:lnTo>
                    <a:pt x="29" y="101"/>
                  </a:lnTo>
                  <a:lnTo>
                    <a:pt x="24" y="98"/>
                  </a:lnTo>
                  <a:lnTo>
                    <a:pt x="20" y="95"/>
                  </a:lnTo>
                  <a:lnTo>
                    <a:pt x="16" y="92"/>
                  </a:lnTo>
                  <a:lnTo>
                    <a:pt x="12" y="88"/>
                  </a:lnTo>
                  <a:lnTo>
                    <a:pt x="9" y="84"/>
                  </a:lnTo>
                  <a:lnTo>
                    <a:pt x="7" y="80"/>
                  </a:lnTo>
                  <a:lnTo>
                    <a:pt x="4" y="75"/>
                  </a:lnTo>
                  <a:lnTo>
                    <a:pt x="2" y="70"/>
                  </a:lnTo>
                  <a:lnTo>
                    <a:pt x="1" y="65"/>
                  </a:lnTo>
                  <a:lnTo>
                    <a:pt x="0" y="59"/>
                  </a:lnTo>
                  <a:lnTo>
                    <a:pt x="0" y="54"/>
                  </a:lnTo>
                  <a:lnTo>
                    <a:pt x="0" y="48"/>
                  </a:lnTo>
                  <a:lnTo>
                    <a:pt x="1" y="43"/>
                  </a:lnTo>
                  <a:lnTo>
                    <a:pt x="2" y="38"/>
                  </a:lnTo>
                  <a:lnTo>
                    <a:pt x="4" y="33"/>
                  </a:lnTo>
                  <a:lnTo>
                    <a:pt x="7" y="28"/>
                  </a:lnTo>
                  <a:lnTo>
                    <a:pt x="9" y="24"/>
                  </a:lnTo>
                  <a:lnTo>
                    <a:pt x="12" y="20"/>
                  </a:lnTo>
                  <a:lnTo>
                    <a:pt x="16" y="16"/>
                  </a:lnTo>
                  <a:lnTo>
                    <a:pt x="20" y="12"/>
                  </a:lnTo>
                  <a:lnTo>
                    <a:pt x="24" y="9"/>
                  </a:lnTo>
                  <a:lnTo>
                    <a:pt x="29" y="6"/>
                  </a:lnTo>
                  <a:lnTo>
                    <a:pt x="33" y="4"/>
                  </a:lnTo>
                  <a:lnTo>
                    <a:pt x="38" y="2"/>
                  </a:lnTo>
                  <a:lnTo>
                    <a:pt x="44" y="1"/>
                  </a:lnTo>
                  <a:lnTo>
                    <a:pt x="49" y="0"/>
                  </a:lnTo>
                  <a:lnTo>
                    <a:pt x="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427"/>
            <p:cNvSpPr>
              <a:spLocks/>
            </p:cNvSpPr>
            <p:nvPr/>
          </p:nvSpPr>
          <p:spPr bwMode="auto">
            <a:xfrm>
              <a:off x="6621463" y="2681288"/>
              <a:ext cx="109538" cy="17463"/>
            </a:xfrm>
            <a:custGeom>
              <a:avLst/>
              <a:gdLst/>
              <a:ahLst/>
              <a:cxnLst>
                <a:cxn ang="0">
                  <a:pos x="4" y="0"/>
                </a:cxn>
                <a:cxn ang="0">
                  <a:pos x="69" y="0"/>
                </a:cxn>
                <a:cxn ang="0">
                  <a:pos x="66" y="3"/>
                </a:cxn>
                <a:cxn ang="0">
                  <a:pos x="63" y="7"/>
                </a:cxn>
                <a:cxn ang="0">
                  <a:pos x="60" y="11"/>
                </a:cxn>
                <a:cxn ang="0">
                  <a:pos x="4" y="11"/>
                </a:cxn>
                <a:cxn ang="0">
                  <a:pos x="3" y="11"/>
                </a:cxn>
                <a:cxn ang="0">
                  <a:pos x="2" y="11"/>
                </a:cxn>
                <a:cxn ang="0">
                  <a:pos x="1" y="10"/>
                </a:cxn>
                <a:cxn ang="0">
                  <a:pos x="1" y="9"/>
                </a:cxn>
                <a:cxn ang="0">
                  <a:pos x="0" y="7"/>
                </a:cxn>
                <a:cxn ang="0">
                  <a:pos x="0" y="3"/>
                </a:cxn>
                <a:cxn ang="0">
                  <a:pos x="1" y="2"/>
                </a:cxn>
                <a:cxn ang="0">
                  <a:pos x="1" y="1"/>
                </a:cxn>
                <a:cxn ang="0">
                  <a:pos x="2" y="0"/>
                </a:cxn>
                <a:cxn ang="0">
                  <a:pos x="3" y="0"/>
                </a:cxn>
                <a:cxn ang="0">
                  <a:pos x="4" y="0"/>
                </a:cxn>
              </a:cxnLst>
              <a:rect l="0" t="0" r="r" b="b"/>
              <a:pathLst>
                <a:path w="69" h="11">
                  <a:moveTo>
                    <a:pt x="4" y="0"/>
                  </a:moveTo>
                  <a:lnTo>
                    <a:pt x="69" y="0"/>
                  </a:lnTo>
                  <a:lnTo>
                    <a:pt x="66" y="3"/>
                  </a:lnTo>
                  <a:lnTo>
                    <a:pt x="63" y="7"/>
                  </a:lnTo>
                  <a:lnTo>
                    <a:pt x="60" y="11"/>
                  </a:lnTo>
                  <a:lnTo>
                    <a:pt x="4" y="11"/>
                  </a:lnTo>
                  <a:lnTo>
                    <a:pt x="3" y="11"/>
                  </a:lnTo>
                  <a:lnTo>
                    <a:pt x="2" y="11"/>
                  </a:lnTo>
                  <a:lnTo>
                    <a:pt x="1" y="10"/>
                  </a:lnTo>
                  <a:lnTo>
                    <a:pt x="1" y="9"/>
                  </a:lnTo>
                  <a:lnTo>
                    <a:pt x="0" y="7"/>
                  </a:lnTo>
                  <a:lnTo>
                    <a:pt x="0" y="3"/>
                  </a:lnTo>
                  <a:lnTo>
                    <a:pt x="1" y="2"/>
                  </a:lnTo>
                  <a:lnTo>
                    <a:pt x="1" y="1"/>
                  </a:lnTo>
                  <a:lnTo>
                    <a:pt x="2" y="0"/>
                  </a:lnTo>
                  <a:lnTo>
                    <a:pt x="3"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428"/>
            <p:cNvSpPr>
              <a:spLocks noEditPoints="1"/>
            </p:cNvSpPr>
            <p:nvPr/>
          </p:nvSpPr>
          <p:spPr bwMode="auto">
            <a:xfrm>
              <a:off x="6653213" y="2433638"/>
              <a:ext cx="119063" cy="68263"/>
            </a:xfrm>
            <a:custGeom>
              <a:avLst/>
              <a:gdLst/>
              <a:ahLst/>
              <a:cxnLst>
                <a:cxn ang="0">
                  <a:pos x="36" y="8"/>
                </a:cxn>
                <a:cxn ang="0">
                  <a:pos x="33" y="10"/>
                </a:cxn>
                <a:cxn ang="0">
                  <a:pos x="32" y="12"/>
                </a:cxn>
                <a:cxn ang="0">
                  <a:pos x="32" y="15"/>
                </a:cxn>
                <a:cxn ang="0">
                  <a:pos x="33" y="18"/>
                </a:cxn>
                <a:cxn ang="0">
                  <a:pos x="36" y="20"/>
                </a:cxn>
                <a:cxn ang="0">
                  <a:pos x="39" y="20"/>
                </a:cxn>
                <a:cxn ang="0">
                  <a:pos x="42" y="18"/>
                </a:cxn>
                <a:cxn ang="0">
                  <a:pos x="43" y="15"/>
                </a:cxn>
                <a:cxn ang="0">
                  <a:pos x="43" y="12"/>
                </a:cxn>
                <a:cxn ang="0">
                  <a:pos x="42" y="10"/>
                </a:cxn>
                <a:cxn ang="0">
                  <a:pos x="39" y="8"/>
                </a:cxn>
                <a:cxn ang="0">
                  <a:pos x="37" y="0"/>
                </a:cxn>
                <a:cxn ang="0">
                  <a:pos x="40" y="1"/>
                </a:cxn>
                <a:cxn ang="0">
                  <a:pos x="45" y="3"/>
                </a:cxn>
                <a:cxn ang="0">
                  <a:pos x="49" y="6"/>
                </a:cxn>
                <a:cxn ang="0">
                  <a:pos x="51" y="11"/>
                </a:cxn>
                <a:cxn ang="0">
                  <a:pos x="51" y="14"/>
                </a:cxn>
                <a:cxn ang="0">
                  <a:pos x="52" y="17"/>
                </a:cxn>
                <a:cxn ang="0">
                  <a:pos x="54" y="19"/>
                </a:cxn>
                <a:cxn ang="0">
                  <a:pos x="57" y="20"/>
                </a:cxn>
                <a:cxn ang="0">
                  <a:pos x="65" y="20"/>
                </a:cxn>
                <a:cxn ang="0">
                  <a:pos x="70" y="22"/>
                </a:cxn>
                <a:cxn ang="0">
                  <a:pos x="73" y="25"/>
                </a:cxn>
                <a:cxn ang="0">
                  <a:pos x="74" y="29"/>
                </a:cxn>
                <a:cxn ang="0">
                  <a:pos x="75" y="31"/>
                </a:cxn>
                <a:cxn ang="0">
                  <a:pos x="74" y="36"/>
                </a:cxn>
                <a:cxn ang="0">
                  <a:pos x="71" y="40"/>
                </a:cxn>
                <a:cxn ang="0">
                  <a:pos x="68" y="42"/>
                </a:cxn>
                <a:cxn ang="0">
                  <a:pos x="63" y="43"/>
                </a:cxn>
                <a:cxn ang="0">
                  <a:pos x="9" y="43"/>
                </a:cxn>
                <a:cxn ang="0">
                  <a:pos x="5" y="41"/>
                </a:cxn>
                <a:cxn ang="0">
                  <a:pos x="2" y="38"/>
                </a:cxn>
                <a:cxn ang="0">
                  <a:pos x="0" y="34"/>
                </a:cxn>
                <a:cxn ang="0">
                  <a:pos x="0" y="31"/>
                </a:cxn>
                <a:cxn ang="0">
                  <a:pos x="1" y="27"/>
                </a:cxn>
                <a:cxn ang="0">
                  <a:pos x="4" y="23"/>
                </a:cxn>
                <a:cxn ang="0">
                  <a:pos x="7" y="21"/>
                </a:cxn>
                <a:cxn ang="0">
                  <a:pos x="12" y="20"/>
                </a:cxn>
                <a:cxn ang="0">
                  <a:pos x="19" y="20"/>
                </a:cxn>
                <a:cxn ang="0">
                  <a:pos x="22" y="18"/>
                </a:cxn>
                <a:cxn ang="0">
                  <a:pos x="23" y="15"/>
                </a:cxn>
                <a:cxn ang="0">
                  <a:pos x="24" y="14"/>
                </a:cxn>
                <a:cxn ang="0">
                  <a:pos x="25" y="9"/>
                </a:cxn>
                <a:cxn ang="0">
                  <a:pos x="28" y="4"/>
                </a:cxn>
                <a:cxn ang="0">
                  <a:pos x="32" y="1"/>
                </a:cxn>
                <a:cxn ang="0">
                  <a:pos x="37" y="0"/>
                </a:cxn>
              </a:cxnLst>
              <a:rect l="0" t="0" r="r" b="b"/>
              <a:pathLst>
                <a:path w="75" h="43">
                  <a:moveTo>
                    <a:pt x="37" y="8"/>
                  </a:moveTo>
                  <a:lnTo>
                    <a:pt x="36" y="8"/>
                  </a:lnTo>
                  <a:lnTo>
                    <a:pt x="34" y="9"/>
                  </a:lnTo>
                  <a:lnTo>
                    <a:pt x="33" y="10"/>
                  </a:lnTo>
                  <a:lnTo>
                    <a:pt x="32" y="11"/>
                  </a:lnTo>
                  <a:lnTo>
                    <a:pt x="32" y="12"/>
                  </a:lnTo>
                  <a:lnTo>
                    <a:pt x="31" y="14"/>
                  </a:lnTo>
                  <a:lnTo>
                    <a:pt x="32" y="15"/>
                  </a:lnTo>
                  <a:lnTo>
                    <a:pt x="32" y="17"/>
                  </a:lnTo>
                  <a:lnTo>
                    <a:pt x="33" y="18"/>
                  </a:lnTo>
                  <a:lnTo>
                    <a:pt x="34" y="19"/>
                  </a:lnTo>
                  <a:lnTo>
                    <a:pt x="36" y="20"/>
                  </a:lnTo>
                  <a:lnTo>
                    <a:pt x="37" y="20"/>
                  </a:lnTo>
                  <a:lnTo>
                    <a:pt x="39" y="20"/>
                  </a:lnTo>
                  <a:lnTo>
                    <a:pt x="40" y="19"/>
                  </a:lnTo>
                  <a:lnTo>
                    <a:pt x="42" y="18"/>
                  </a:lnTo>
                  <a:lnTo>
                    <a:pt x="42" y="17"/>
                  </a:lnTo>
                  <a:lnTo>
                    <a:pt x="43" y="15"/>
                  </a:lnTo>
                  <a:lnTo>
                    <a:pt x="43" y="14"/>
                  </a:lnTo>
                  <a:lnTo>
                    <a:pt x="43" y="12"/>
                  </a:lnTo>
                  <a:lnTo>
                    <a:pt x="42" y="11"/>
                  </a:lnTo>
                  <a:lnTo>
                    <a:pt x="42" y="10"/>
                  </a:lnTo>
                  <a:lnTo>
                    <a:pt x="40" y="9"/>
                  </a:lnTo>
                  <a:lnTo>
                    <a:pt x="39" y="8"/>
                  </a:lnTo>
                  <a:lnTo>
                    <a:pt x="37" y="8"/>
                  </a:lnTo>
                  <a:close/>
                  <a:moveTo>
                    <a:pt x="37" y="0"/>
                  </a:moveTo>
                  <a:lnTo>
                    <a:pt x="38" y="0"/>
                  </a:lnTo>
                  <a:lnTo>
                    <a:pt x="40" y="1"/>
                  </a:lnTo>
                  <a:lnTo>
                    <a:pt x="43" y="1"/>
                  </a:lnTo>
                  <a:lnTo>
                    <a:pt x="45" y="3"/>
                  </a:lnTo>
                  <a:lnTo>
                    <a:pt x="47" y="4"/>
                  </a:lnTo>
                  <a:lnTo>
                    <a:pt x="49" y="6"/>
                  </a:lnTo>
                  <a:lnTo>
                    <a:pt x="50" y="9"/>
                  </a:lnTo>
                  <a:lnTo>
                    <a:pt x="51" y="11"/>
                  </a:lnTo>
                  <a:lnTo>
                    <a:pt x="51" y="14"/>
                  </a:lnTo>
                  <a:lnTo>
                    <a:pt x="51" y="14"/>
                  </a:lnTo>
                  <a:lnTo>
                    <a:pt x="51" y="15"/>
                  </a:lnTo>
                  <a:lnTo>
                    <a:pt x="52" y="17"/>
                  </a:lnTo>
                  <a:lnTo>
                    <a:pt x="53" y="18"/>
                  </a:lnTo>
                  <a:lnTo>
                    <a:pt x="54" y="19"/>
                  </a:lnTo>
                  <a:lnTo>
                    <a:pt x="55" y="20"/>
                  </a:lnTo>
                  <a:lnTo>
                    <a:pt x="57" y="20"/>
                  </a:lnTo>
                  <a:lnTo>
                    <a:pt x="63" y="20"/>
                  </a:lnTo>
                  <a:lnTo>
                    <a:pt x="65" y="20"/>
                  </a:lnTo>
                  <a:lnTo>
                    <a:pt x="68" y="21"/>
                  </a:lnTo>
                  <a:lnTo>
                    <a:pt x="70" y="22"/>
                  </a:lnTo>
                  <a:lnTo>
                    <a:pt x="71" y="23"/>
                  </a:lnTo>
                  <a:lnTo>
                    <a:pt x="73" y="25"/>
                  </a:lnTo>
                  <a:lnTo>
                    <a:pt x="74" y="27"/>
                  </a:lnTo>
                  <a:lnTo>
                    <a:pt x="74" y="29"/>
                  </a:lnTo>
                  <a:lnTo>
                    <a:pt x="75" y="31"/>
                  </a:lnTo>
                  <a:lnTo>
                    <a:pt x="75" y="31"/>
                  </a:lnTo>
                  <a:lnTo>
                    <a:pt x="74" y="34"/>
                  </a:lnTo>
                  <a:lnTo>
                    <a:pt x="74" y="36"/>
                  </a:lnTo>
                  <a:lnTo>
                    <a:pt x="73" y="38"/>
                  </a:lnTo>
                  <a:lnTo>
                    <a:pt x="71" y="40"/>
                  </a:lnTo>
                  <a:lnTo>
                    <a:pt x="70" y="41"/>
                  </a:lnTo>
                  <a:lnTo>
                    <a:pt x="68" y="42"/>
                  </a:lnTo>
                  <a:lnTo>
                    <a:pt x="65" y="43"/>
                  </a:lnTo>
                  <a:lnTo>
                    <a:pt x="63" y="43"/>
                  </a:lnTo>
                  <a:lnTo>
                    <a:pt x="12" y="43"/>
                  </a:lnTo>
                  <a:lnTo>
                    <a:pt x="9" y="43"/>
                  </a:lnTo>
                  <a:lnTo>
                    <a:pt x="7" y="42"/>
                  </a:lnTo>
                  <a:lnTo>
                    <a:pt x="5" y="41"/>
                  </a:lnTo>
                  <a:lnTo>
                    <a:pt x="4" y="40"/>
                  </a:lnTo>
                  <a:lnTo>
                    <a:pt x="2" y="38"/>
                  </a:lnTo>
                  <a:lnTo>
                    <a:pt x="1" y="36"/>
                  </a:lnTo>
                  <a:lnTo>
                    <a:pt x="0" y="34"/>
                  </a:lnTo>
                  <a:lnTo>
                    <a:pt x="0" y="31"/>
                  </a:lnTo>
                  <a:lnTo>
                    <a:pt x="0" y="31"/>
                  </a:lnTo>
                  <a:lnTo>
                    <a:pt x="0" y="29"/>
                  </a:lnTo>
                  <a:lnTo>
                    <a:pt x="1" y="27"/>
                  </a:lnTo>
                  <a:lnTo>
                    <a:pt x="2" y="25"/>
                  </a:lnTo>
                  <a:lnTo>
                    <a:pt x="4" y="23"/>
                  </a:lnTo>
                  <a:lnTo>
                    <a:pt x="5" y="22"/>
                  </a:lnTo>
                  <a:lnTo>
                    <a:pt x="7" y="21"/>
                  </a:lnTo>
                  <a:lnTo>
                    <a:pt x="9" y="20"/>
                  </a:lnTo>
                  <a:lnTo>
                    <a:pt x="12" y="20"/>
                  </a:lnTo>
                  <a:lnTo>
                    <a:pt x="18" y="20"/>
                  </a:lnTo>
                  <a:lnTo>
                    <a:pt x="19" y="20"/>
                  </a:lnTo>
                  <a:lnTo>
                    <a:pt x="21" y="19"/>
                  </a:lnTo>
                  <a:lnTo>
                    <a:pt x="22" y="18"/>
                  </a:lnTo>
                  <a:lnTo>
                    <a:pt x="23" y="17"/>
                  </a:lnTo>
                  <a:lnTo>
                    <a:pt x="23" y="15"/>
                  </a:lnTo>
                  <a:lnTo>
                    <a:pt x="24" y="14"/>
                  </a:lnTo>
                  <a:lnTo>
                    <a:pt x="24" y="14"/>
                  </a:lnTo>
                  <a:lnTo>
                    <a:pt x="24" y="11"/>
                  </a:lnTo>
                  <a:lnTo>
                    <a:pt x="25" y="9"/>
                  </a:lnTo>
                  <a:lnTo>
                    <a:pt x="26" y="6"/>
                  </a:lnTo>
                  <a:lnTo>
                    <a:pt x="28" y="4"/>
                  </a:lnTo>
                  <a:lnTo>
                    <a:pt x="30" y="3"/>
                  </a:lnTo>
                  <a:lnTo>
                    <a:pt x="32" y="1"/>
                  </a:lnTo>
                  <a:lnTo>
                    <a:pt x="34"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429"/>
            <p:cNvSpPr>
              <a:spLocks/>
            </p:cNvSpPr>
            <p:nvPr/>
          </p:nvSpPr>
          <p:spPr bwMode="auto">
            <a:xfrm>
              <a:off x="6621463" y="2736850"/>
              <a:ext cx="80963" cy="17463"/>
            </a:xfrm>
            <a:custGeom>
              <a:avLst/>
              <a:gdLst/>
              <a:ahLst/>
              <a:cxnLst>
                <a:cxn ang="0">
                  <a:pos x="4" y="0"/>
                </a:cxn>
                <a:cxn ang="0">
                  <a:pos x="51" y="0"/>
                </a:cxn>
                <a:cxn ang="0">
                  <a:pos x="51" y="4"/>
                </a:cxn>
                <a:cxn ang="0">
                  <a:pos x="50" y="9"/>
                </a:cxn>
                <a:cxn ang="0">
                  <a:pos x="50" y="10"/>
                </a:cxn>
                <a:cxn ang="0">
                  <a:pos x="51" y="11"/>
                </a:cxn>
                <a:cxn ang="0">
                  <a:pos x="4" y="11"/>
                </a:cxn>
                <a:cxn ang="0">
                  <a:pos x="3" y="11"/>
                </a:cxn>
                <a:cxn ang="0">
                  <a:pos x="2" y="10"/>
                </a:cxn>
                <a:cxn ang="0">
                  <a:pos x="1" y="10"/>
                </a:cxn>
                <a:cxn ang="0">
                  <a:pos x="1" y="9"/>
                </a:cxn>
                <a:cxn ang="0">
                  <a:pos x="0" y="7"/>
                </a:cxn>
                <a:cxn ang="0">
                  <a:pos x="0" y="4"/>
                </a:cxn>
                <a:cxn ang="0">
                  <a:pos x="1" y="2"/>
                </a:cxn>
                <a:cxn ang="0">
                  <a:pos x="1" y="1"/>
                </a:cxn>
                <a:cxn ang="0">
                  <a:pos x="2" y="0"/>
                </a:cxn>
                <a:cxn ang="0">
                  <a:pos x="3" y="0"/>
                </a:cxn>
                <a:cxn ang="0">
                  <a:pos x="4" y="0"/>
                </a:cxn>
              </a:cxnLst>
              <a:rect l="0" t="0" r="r" b="b"/>
              <a:pathLst>
                <a:path w="51" h="11">
                  <a:moveTo>
                    <a:pt x="4" y="0"/>
                  </a:moveTo>
                  <a:lnTo>
                    <a:pt x="51" y="0"/>
                  </a:lnTo>
                  <a:lnTo>
                    <a:pt x="51" y="4"/>
                  </a:lnTo>
                  <a:lnTo>
                    <a:pt x="50" y="9"/>
                  </a:lnTo>
                  <a:lnTo>
                    <a:pt x="50" y="10"/>
                  </a:lnTo>
                  <a:lnTo>
                    <a:pt x="51" y="11"/>
                  </a:lnTo>
                  <a:lnTo>
                    <a:pt x="4" y="11"/>
                  </a:lnTo>
                  <a:lnTo>
                    <a:pt x="3" y="11"/>
                  </a:lnTo>
                  <a:lnTo>
                    <a:pt x="2" y="10"/>
                  </a:lnTo>
                  <a:lnTo>
                    <a:pt x="1" y="10"/>
                  </a:lnTo>
                  <a:lnTo>
                    <a:pt x="1" y="9"/>
                  </a:lnTo>
                  <a:lnTo>
                    <a:pt x="0" y="7"/>
                  </a:lnTo>
                  <a:lnTo>
                    <a:pt x="0" y="4"/>
                  </a:lnTo>
                  <a:lnTo>
                    <a:pt x="1" y="2"/>
                  </a:lnTo>
                  <a:lnTo>
                    <a:pt x="1" y="1"/>
                  </a:lnTo>
                  <a:lnTo>
                    <a:pt x="2" y="0"/>
                  </a:lnTo>
                  <a:lnTo>
                    <a:pt x="3"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430"/>
            <p:cNvSpPr>
              <a:spLocks/>
            </p:cNvSpPr>
            <p:nvPr/>
          </p:nvSpPr>
          <p:spPr bwMode="auto">
            <a:xfrm>
              <a:off x="6621463" y="2632075"/>
              <a:ext cx="180975" cy="17463"/>
            </a:xfrm>
            <a:custGeom>
              <a:avLst/>
              <a:gdLst/>
              <a:ahLst/>
              <a:cxnLst>
                <a:cxn ang="0">
                  <a:pos x="4" y="0"/>
                </a:cxn>
                <a:cxn ang="0">
                  <a:pos x="110" y="0"/>
                </a:cxn>
                <a:cxn ang="0">
                  <a:pos x="112" y="0"/>
                </a:cxn>
                <a:cxn ang="0">
                  <a:pos x="113" y="0"/>
                </a:cxn>
                <a:cxn ang="0">
                  <a:pos x="114" y="1"/>
                </a:cxn>
                <a:cxn ang="0">
                  <a:pos x="114" y="2"/>
                </a:cxn>
                <a:cxn ang="0">
                  <a:pos x="114" y="3"/>
                </a:cxn>
                <a:cxn ang="0">
                  <a:pos x="114" y="7"/>
                </a:cxn>
                <a:cxn ang="0">
                  <a:pos x="114" y="9"/>
                </a:cxn>
                <a:cxn ang="0">
                  <a:pos x="114" y="10"/>
                </a:cxn>
                <a:cxn ang="0">
                  <a:pos x="113" y="10"/>
                </a:cxn>
                <a:cxn ang="0">
                  <a:pos x="112" y="11"/>
                </a:cxn>
                <a:cxn ang="0">
                  <a:pos x="110" y="11"/>
                </a:cxn>
                <a:cxn ang="0">
                  <a:pos x="4" y="11"/>
                </a:cxn>
                <a:cxn ang="0">
                  <a:pos x="3" y="11"/>
                </a:cxn>
                <a:cxn ang="0">
                  <a:pos x="2" y="10"/>
                </a:cxn>
                <a:cxn ang="0">
                  <a:pos x="1" y="10"/>
                </a:cxn>
                <a:cxn ang="0">
                  <a:pos x="1" y="9"/>
                </a:cxn>
                <a:cxn ang="0">
                  <a:pos x="0" y="7"/>
                </a:cxn>
                <a:cxn ang="0">
                  <a:pos x="0" y="3"/>
                </a:cxn>
                <a:cxn ang="0">
                  <a:pos x="1" y="2"/>
                </a:cxn>
                <a:cxn ang="0">
                  <a:pos x="1" y="1"/>
                </a:cxn>
                <a:cxn ang="0">
                  <a:pos x="2" y="0"/>
                </a:cxn>
                <a:cxn ang="0">
                  <a:pos x="3" y="0"/>
                </a:cxn>
                <a:cxn ang="0">
                  <a:pos x="4" y="0"/>
                </a:cxn>
              </a:cxnLst>
              <a:rect l="0" t="0" r="r" b="b"/>
              <a:pathLst>
                <a:path w="114" h="11">
                  <a:moveTo>
                    <a:pt x="4" y="0"/>
                  </a:moveTo>
                  <a:lnTo>
                    <a:pt x="110" y="0"/>
                  </a:lnTo>
                  <a:lnTo>
                    <a:pt x="112" y="0"/>
                  </a:lnTo>
                  <a:lnTo>
                    <a:pt x="113" y="0"/>
                  </a:lnTo>
                  <a:lnTo>
                    <a:pt x="114" y="1"/>
                  </a:lnTo>
                  <a:lnTo>
                    <a:pt x="114" y="2"/>
                  </a:lnTo>
                  <a:lnTo>
                    <a:pt x="114" y="3"/>
                  </a:lnTo>
                  <a:lnTo>
                    <a:pt x="114" y="7"/>
                  </a:lnTo>
                  <a:lnTo>
                    <a:pt x="114" y="9"/>
                  </a:lnTo>
                  <a:lnTo>
                    <a:pt x="114" y="10"/>
                  </a:lnTo>
                  <a:lnTo>
                    <a:pt x="113" y="10"/>
                  </a:lnTo>
                  <a:lnTo>
                    <a:pt x="112" y="11"/>
                  </a:lnTo>
                  <a:lnTo>
                    <a:pt x="110" y="11"/>
                  </a:lnTo>
                  <a:lnTo>
                    <a:pt x="4" y="11"/>
                  </a:lnTo>
                  <a:lnTo>
                    <a:pt x="3" y="11"/>
                  </a:lnTo>
                  <a:lnTo>
                    <a:pt x="2" y="10"/>
                  </a:lnTo>
                  <a:lnTo>
                    <a:pt x="1" y="10"/>
                  </a:lnTo>
                  <a:lnTo>
                    <a:pt x="1" y="9"/>
                  </a:lnTo>
                  <a:lnTo>
                    <a:pt x="0" y="7"/>
                  </a:lnTo>
                  <a:lnTo>
                    <a:pt x="0" y="3"/>
                  </a:lnTo>
                  <a:lnTo>
                    <a:pt x="1" y="2"/>
                  </a:lnTo>
                  <a:lnTo>
                    <a:pt x="1" y="1"/>
                  </a:lnTo>
                  <a:lnTo>
                    <a:pt x="2" y="0"/>
                  </a:lnTo>
                  <a:lnTo>
                    <a:pt x="3"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431"/>
            <p:cNvSpPr>
              <a:spLocks/>
            </p:cNvSpPr>
            <p:nvPr/>
          </p:nvSpPr>
          <p:spPr bwMode="auto">
            <a:xfrm>
              <a:off x="6572250" y="2486025"/>
              <a:ext cx="280988" cy="336550"/>
            </a:xfrm>
            <a:custGeom>
              <a:avLst/>
              <a:gdLst/>
              <a:ahLst/>
              <a:cxnLst>
                <a:cxn ang="0">
                  <a:pos x="163" y="0"/>
                </a:cxn>
                <a:cxn ang="0">
                  <a:pos x="168" y="1"/>
                </a:cxn>
                <a:cxn ang="0">
                  <a:pos x="172" y="3"/>
                </a:cxn>
                <a:cxn ang="0">
                  <a:pos x="175" y="7"/>
                </a:cxn>
                <a:cxn ang="0">
                  <a:pos x="177" y="11"/>
                </a:cxn>
                <a:cxn ang="0">
                  <a:pos x="177" y="113"/>
                </a:cxn>
                <a:cxn ang="0">
                  <a:pos x="167" y="109"/>
                </a:cxn>
                <a:cxn ang="0">
                  <a:pos x="157" y="106"/>
                </a:cxn>
                <a:cxn ang="0">
                  <a:pos x="20" y="37"/>
                </a:cxn>
                <a:cxn ang="0">
                  <a:pos x="87" y="193"/>
                </a:cxn>
                <a:cxn ang="0">
                  <a:pos x="92" y="201"/>
                </a:cxn>
                <a:cxn ang="0">
                  <a:pos x="98" y="208"/>
                </a:cxn>
                <a:cxn ang="0">
                  <a:pos x="14" y="212"/>
                </a:cxn>
                <a:cxn ang="0">
                  <a:pos x="9" y="211"/>
                </a:cxn>
                <a:cxn ang="0">
                  <a:pos x="5" y="209"/>
                </a:cxn>
                <a:cxn ang="0">
                  <a:pos x="2" y="205"/>
                </a:cxn>
                <a:cxn ang="0">
                  <a:pos x="0" y="201"/>
                </a:cxn>
                <a:cxn ang="0">
                  <a:pos x="0" y="14"/>
                </a:cxn>
                <a:cxn ang="0">
                  <a:pos x="1" y="9"/>
                </a:cxn>
                <a:cxn ang="0">
                  <a:pos x="3" y="5"/>
                </a:cxn>
                <a:cxn ang="0">
                  <a:pos x="7" y="2"/>
                </a:cxn>
                <a:cxn ang="0">
                  <a:pos x="11" y="0"/>
                </a:cxn>
                <a:cxn ang="0">
                  <a:pos x="43" y="0"/>
                </a:cxn>
                <a:cxn ang="0">
                  <a:pos x="45" y="6"/>
                </a:cxn>
                <a:cxn ang="0">
                  <a:pos x="48" y="11"/>
                </a:cxn>
                <a:cxn ang="0">
                  <a:pos x="52" y="14"/>
                </a:cxn>
                <a:cxn ang="0">
                  <a:pos x="57" y="17"/>
                </a:cxn>
                <a:cxn ang="0">
                  <a:pos x="63" y="18"/>
                </a:cxn>
                <a:cxn ang="0">
                  <a:pos x="117" y="18"/>
                </a:cxn>
                <a:cxn ang="0">
                  <a:pos x="123" y="16"/>
                </a:cxn>
                <a:cxn ang="0">
                  <a:pos x="127" y="13"/>
                </a:cxn>
                <a:cxn ang="0">
                  <a:pos x="131" y="8"/>
                </a:cxn>
                <a:cxn ang="0">
                  <a:pos x="133" y="3"/>
                </a:cxn>
              </a:cxnLst>
              <a:rect l="0" t="0" r="r" b="b"/>
              <a:pathLst>
                <a:path w="177" h="212">
                  <a:moveTo>
                    <a:pt x="133" y="0"/>
                  </a:moveTo>
                  <a:lnTo>
                    <a:pt x="163" y="0"/>
                  </a:lnTo>
                  <a:lnTo>
                    <a:pt x="165" y="0"/>
                  </a:lnTo>
                  <a:lnTo>
                    <a:pt x="168" y="1"/>
                  </a:lnTo>
                  <a:lnTo>
                    <a:pt x="170" y="2"/>
                  </a:lnTo>
                  <a:lnTo>
                    <a:pt x="172" y="3"/>
                  </a:lnTo>
                  <a:lnTo>
                    <a:pt x="174" y="5"/>
                  </a:lnTo>
                  <a:lnTo>
                    <a:pt x="175" y="7"/>
                  </a:lnTo>
                  <a:lnTo>
                    <a:pt x="176" y="9"/>
                  </a:lnTo>
                  <a:lnTo>
                    <a:pt x="177" y="11"/>
                  </a:lnTo>
                  <a:lnTo>
                    <a:pt x="177" y="14"/>
                  </a:lnTo>
                  <a:lnTo>
                    <a:pt x="177" y="113"/>
                  </a:lnTo>
                  <a:lnTo>
                    <a:pt x="172" y="111"/>
                  </a:lnTo>
                  <a:lnTo>
                    <a:pt x="167" y="109"/>
                  </a:lnTo>
                  <a:lnTo>
                    <a:pt x="162" y="107"/>
                  </a:lnTo>
                  <a:lnTo>
                    <a:pt x="157" y="106"/>
                  </a:lnTo>
                  <a:lnTo>
                    <a:pt x="157" y="37"/>
                  </a:lnTo>
                  <a:lnTo>
                    <a:pt x="20" y="37"/>
                  </a:lnTo>
                  <a:lnTo>
                    <a:pt x="20" y="193"/>
                  </a:lnTo>
                  <a:lnTo>
                    <a:pt x="87" y="193"/>
                  </a:lnTo>
                  <a:lnTo>
                    <a:pt x="89" y="197"/>
                  </a:lnTo>
                  <a:lnTo>
                    <a:pt x="92" y="201"/>
                  </a:lnTo>
                  <a:lnTo>
                    <a:pt x="95" y="205"/>
                  </a:lnTo>
                  <a:lnTo>
                    <a:pt x="98" y="208"/>
                  </a:lnTo>
                  <a:lnTo>
                    <a:pt x="101" y="212"/>
                  </a:lnTo>
                  <a:lnTo>
                    <a:pt x="14" y="212"/>
                  </a:lnTo>
                  <a:lnTo>
                    <a:pt x="11" y="212"/>
                  </a:lnTo>
                  <a:lnTo>
                    <a:pt x="9" y="211"/>
                  </a:lnTo>
                  <a:lnTo>
                    <a:pt x="7" y="210"/>
                  </a:lnTo>
                  <a:lnTo>
                    <a:pt x="5" y="209"/>
                  </a:lnTo>
                  <a:lnTo>
                    <a:pt x="3" y="207"/>
                  </a:lnTo>
                  <a:lnTo>
                    <a:pt x="2" y="205"/>
                  </a:lnTo>
                  <a:lnTo>
                    <a:pt x="1" y="203"/>
                  </a:lnTo>
                  <a:lnTo>
                    <a:pt x="0" y="201"/>
                  </a:lnTo>
                  <a:lnTo>
                    <a:pt x="0" y="198"/>
                  </a:lnTo>
                  <a:lnTo>
                    <a:pt x="0" y="14"/>
                  </a:lnTo>
                  <a:lnTo>
                    <a:pt x="0" y="11"/>
                  </a:lnTo>
                  <a:lnTo>
                    <a:pt x="1" y="9"/>
                  </a:lnTo>
                  <a:lnTo>
                    <a:pt x="2" y="7"/>
                  </a:lnTo>
                  <a:lnTo>
                    <a:pt x="3" y="5"/>
                  </a:lnTo>
                  <a:lnTo>
                    <a:pt x="5" y="3"/>
                  </a:lnTo>
                  <a:lnTo>
                    <a:pt x="7" y="2"/>
                  </a:lnTo>
                  <a:lnTo>
                    <a:pt x="9" y="1"/>
                  </a:lnTo>
                  <a:lnTo>
                    <a:pt x="11" y="0"/>
                  </a:lnTo>
                  <a:lnTo>
                    <a:pt x="14" y="0"/>
                  </a:lnTo>
                  <a:lnTo>
                    <a:pt x="43" y="0"/>
                  </a:lnTo>
                  <a:lnTo>
                    <a:pt x="44" y="3"/>
                  </a:lnTo>
                  <a:lnTo>
                    <a:pt x="45" y="6"/>
                  </a:lnTo>
                  <a:lnTo>
                    <a:pt x="46" y="8"/>
                  </a:lnTo>
                  <a:lnTo>
                    <a:pt x="48" y="11"/>
                  </a:lnTo>
                  <a:lnTo>
                    <a:pt x="50" y="13"/>
                  </a:lnTo>
                  <a:lnTo>
                    <a:pt x="52" y="14"/>
                  </a:lnTo>
                  <a:lnTo>
                    <a:pt x="54" y="16"/>
                  </a:lnTo>
                  <a:lnTo>
                    <a:pt x="57" y="17"/>
                  </a:lnTo>
                  <a:lnTo>
                    <a:pt x="60" y="18"/>
                  </a:lnTo>
                  <a:lnTo>
                    <a:pt x="63" y="18"/>
                  </a:lnTo>
                  <a:lnTo>
                    <a:pt x="114" y="18"/>
                  </a:lnTo>
                  <a:lnTo>
                    <a:pt x="117" y="18"/>
                  </a:lnTo>
                  <a:lnTo>
                    <a:pt x="120" y="17"/>
                  </a:lnTo>
                  <a:lnTo>
                    <a:pt x="123" y="16"/>
                  </a:lnTo>
                  <a:lnTo>
                    <a:pt x="125" y="14"/>
                  </a:lnTo>
                  <a:lnTo>
                    <a:pt x="127" y="13"/>
                  </a:lnTo>
                  <a:lnTo>
                    <a:pt x="129" y="11"/>
                  </a:lnTo>
                  <a:lnTo>
                    <a:pt x="131" y="8"/>
                  </a:lnTo>
                  <a:lnTo>
                    <a:pt x="132" y="6"/>
                  </a:lnTo>
                  <a:lnTo>
                    <a:pt x="133" y="3"/>
                  </a:lnTo>
                  <a:lnTo>
                    <a:pt x="1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432"/>
            <p:cNvSpPr>
              <a:spLocks/>
            </p:cNvSpPr>
            <p:nvPr/>
          </p:nvSpPr>
          <p:spPr bwMode="auto">
            <a:xfrm>
              <a:off x="6621463" y="2576513"/>
              <a:ext cx="180975" cy="17463"/>
            </a:xfrm>
            <a:custGeom>
              <a:avLst/>
              <a:gdLst/>
              <a:ahLst/>
              <a:cxnLst>
                <a:cxn ang="0">
                  <a:pos x="4" y="0"/>
                </a:cxn>
                <a:cxn ang="0">
                  <a:pos x="110" y="0"/>
                </a:cxn>
                <a:cxn ang="0">
                  <a:pos x="112" y="0"/>
                </a:cxn>
                <a:cxn ang="0">
                  <a:pos x="113" y="0"/>
                </a:cxn>
                <a:cxn ang="0">
                  <a:pos x="114" y="1"/>
                </a:cxn>
                <a:cxn ang="0">
                  <a:pos x="114" y="2"/>
                </a:cxn>
                <a:cxn ang="0">
                  <a:pos x="114" y="3"/>
                </a:cxn>
                <a:cxn ang="0">
                  <a:pos x="114" y="7"/>
                </a:cxn>
                <a:cxn ang="0">
                  <a:pos x="114" y="9"/>
                </a:cxn>
                <a:cxn ang="0">
                  <a:pos x="114" y="10"/>
                </a:cxn>
                <a:cxn ang="0">
                  <a:pos x="113" y="11"/>
                </a:cxn>
                <a:cxn ang="0">
                  <a:pos x="112" y="11"/>
                </a:cxn>
                <a:cxn ang="0">
                  <a:pos x="110" y="11"/>
                </a:cxn>
                <a:cxn ang="0">
                  <a:pos x="4" y="11"/>
                </a:cxn>
                <a:cxn ang="0">
                  <a:pos x="3" y="11"/>
                </a:cxn>
                <a:cxn ang="0">
                  <a:pos x="2" y="11"/>
                </a:cxn>
                <a:cxn ang="0">
                  <a:pos x="1" y="10"/>
                </a:cxn>
                <a:cxn ang="0">
                  <a:pos x="1" y="9"/>
                </a:cxn>
                <a:cxn ang="0">
                  <a:pos x="0" y="7"/>
                </a:cxn>
                <a:cxn ang="0">
                  <a:pos x="0" y="3"/>
                </a:cxn>
                <a:cxn ang="0">
                  <a:pos x="1" y="2"/>
                </a:cxn>
                <a:cxn ang="0">
                  <a:pos x="1" y="1"/>
                </a:cxn>
                <a:cxn ang="0">
                  <a:pos x="2" y="0"/>
                </a:cxn>
                <a:cxn ang="0">
                  <a:pos x="3" y="0"/>
                </a:cxn>
                <a:cxn ang="0">
                  <a:pos x="4" y="0"/>
                </a:cxn>
              </a:cxnLst>
              <a:rect l="0" t="0" r="r" b="b"/>
              <a:pathLst>
                <a:path w="114" h="11">
                  <a:moveTo>
                    <a:pt x="4" y="0"/>
                  </a:moveTo>
                  <a:lnTo>
                    <a:pt x="110" y="0"/>
                  </a:lnTo>
                  <a:lnTo>
                    <a:pt x="112" y="0"/>
                  </a:lnTo>
                  <a:lnTo>
                    <a:pt x="113" y="0"/>
                  </a:lnTo>
                  <a:lnTo>
                    <a:pt x="114" y="1"/>
                  </a:lnTo>
                  <a:lnTo>
                    <a:pt x="114" y="2"/>
                  </a:lnTo>
                  <a:lnTo>
                    <a:pt x="114" y="3"/>
                  </a:lnTo>
                  <a:lnTo>
                    <a:pt x="114" y="7"/>
                  </a:lnTo>
                  <a:lnTo>
                    <a:pt x="114" y="9"/>
                  </a:lnTo>
                  <a:lnTo>
                    <a:pt x="114" y="10"/>
                  </a:lnTo>
                  <a:lnTo>
                    <a:pt x="113" y="11"/>
                  </a:lnTo>
                  <a:lnTo>
                    <a:pt x="112" y="11"/>
                  </a:lnTo>
                  <a:lnTo>
                    <a:pt x="110" y="11"/>
                  </a:lnTo>
                  <a:lnTo>
                    <a:pt x="4" y="11"/>
                  </a:lnTo>
                  <a:lnTo>
                    <a:pt x="3" y="11"/>
                  </a:lnTo>
                  <a:lnTo>
                    <a:pt x="2" y="11"/>
                  </a:lnTo>
                  <a:lnTo>
                    <a:pt x="1" y="10"/>
                  </a:lnTo>
                  <a:lnTo>
                    <a:pt x="1" y="9"/>
                  </a:lnTo>
                  <a:lnTo>
                    <a:pt x="0" y="7"/>
                  </a:lnTo>
                  <a:lnTo>
                    <a:pt x="0" y="3"/>
                  </a:lnTo>
                  <a:lnTo>
                    <a:pt x="1" y="2"/>
                  </a:lnTo>
                  <a:lnTo>
                    <a:pt x="1" y="1"/>
                  </a:lnTo>
                  <a:lnTo>
                    <a:pt x="2" y="0"/>
                  </a:lnTo>
                  <a:lnTo>
                    <a:pt x="3"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Text Placeholder 7"/>
          <p:cNvSpPr txBox="1">
            <a:spLocks/>
          </p:cNvSpPr>
          <p:nvPr/>
        </p:nvSpPr>
        <p:spPr>
          <a:xfrm>
            <a:off x="877957" y="909972"/>
            <a:ext cx="10910104" cy="978332"/>
          </a:xfrm>
          <a:prstGeom prst="rect">
            <a:avLst/>
          </a:prstGeom>
        </p:spPr>
        <p:txBody>
          <a:bodyPr>
            <a:no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just">
              <a:lnSpc>
                <a:spcPct val="100000"/>
              </a:lnSpc>
            </a:pPr>
            <a:r>
              <a:rPr lang="es-PE" sz="2400" dirty="0">
                <a:solidFill>
                  <a:prstClr val="black"/>
                </a:solidFill>
                <a:latin typeface="Calibri Light" panose="020F0302020204030204"/>
              </a:rPr>
              <a:t>Especial atención se </a:t>
            </a:r>
            <a:r>
              <a:rPr lang="es-PE" sz="2400" dirty="0">
                <a:latin typeface="Calibri Light" panose="020F0302020204030204"/>
              </a:rPr>
              <a:t>debería</a:t>
            </a:r>
            <a:r>
              <a:rPr lang="es-PE" sz="2400" dirty="0">
                <a:solidFill>
                  <a:prstClr val="black"/>
                </a:solidFill>
                <a:latin typeface="Calibri Light" panose="020F0302020204030204"/>
              </a:rPr>
              <a:t> prestar a procedimientos y responsabilidades para garantizar que:</a:t>
            </a:r>
          </a:p>
        </p:txBody>
      </p:sp>
    </p:spTree>
    <p:extLst>
      <p:ext uri="{BB962C8B-B14F-4D97-AF65-F5344CB8AC3E}">
        <p14:creationId xmlns:p14="http://schemas.microsoft.com/office/powerpoint/2010/main" val="136262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500"/>
                                        <p:tgtEl>
                                          <p:spTgt spid="5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500"/>
                                        <p:tgtEl>
                                          <p:spTgt spid="51"/>
                                        </p:tgtEl>
                                      </p:cBhvr>
                                    </p:animEffect>
                                  </p:childTnLst>
                                </p:cTn>
                              </p:par>
                              <p:par>
                                <p:cTn id="20" presetID="10" presetClass="entr" presetSubtype="0" fill="hold"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fade">
                                      <p:cBhvr>
                                        <p:cTn id="25" dur="500"/>
                                        <p:tgtEl>
                                          <p:spTgt spid="7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500"/>
                                        <p:tgtEl>
                                          <p:spTgt spid="5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500"/>
                                        <p:tgtEl>
                                          <p:spTgt spid="71"/>
                                        </p:tgtEl>
                                      </p:cBhvr>
                                    </p:animEffect>
                                  </p:childTnLst>
                                </p:cTn>
                              </p:par>
                              <p:par>
                                <p:cTn id="37" presetID="10"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500"/>
                                        <p:tgtEl>
                                          <p:spTgt spid="3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fade">
                                      <p:cBhvr>
                                        <p:cTn id="47" dur="500"/>
                                        <p:tgtEl>
                                          <p:spTgt spid="5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2"/>
                                        </p:tgtEl>
                                        <p:attrNameLst>
                                          <p:attrName>style.visibility</p:attrName>
                                        </p:attrNameLst>
                                      </p:cBhvr>
                                      <p:to>
                                        <p:strVal val="visible"/>
                                      </p:to>
                                    </p:set>
                                    <p:animEffect transition="in" filter="fade">
                                      <p:cBhvr>
                                        <p:cTn id="50" dur="500"/>
                                        <p:tgtEl>
                                          <p:spTgt spid="7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6"/>
                                        </p:tgtEl>
                                        <p:attrNameLst>
                                          <p:attrName>style.visibility</p:attrName>
                                        </p:attrNameLst>
                                      </p:cBhvr>
                                      <p:to>
                                        <p:strVal val="visible"/>
                                      </p:to>
                                    </p:set>
                                    <p:animEffect transition="in" filter="fade">
                                      <p:cBhvr>
                                        <p:cTn id="53" dur="500"/>
                                        <p:tgtEl>
                                          <p:spTgt spid="7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fade">
                                      <p:cBhvr>
                                        <p:cTn id="58" dur="500"/>
                                        <p:tgtEl>
                                          <p:spTgt spid="4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fade">
                                      <p:cBhvr>
                                        <p:cTn id="61" dur="500"/>
                                        <p:tgtEl>
                                          <p:spTgt spid="5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3"/>
                                        </p:tgtEl>
                                        <p:attrNameLst>
                                          <p:attrName>style.visibility</p:attrName>
                                        </p:attrNameLst>
                                      </p:cBhvr>
                                      <p:to>
                                        <p:strVal val="visible"/>
                                      </p:to>
                                    </p:set>
                                    <p:animEffect transition="in" filter="fade">
                                      <p:cBhvr>
                                        <p:cTn id="64" dur="500"/>
                                        <p:tgtEl>
                                          <p:spTgt spid="73"/>
                                        </p:tgtEl>
                                      </p:cBhvr>
                                    </p:animEffect>
                                  </p:childTnLst>
                                </p:cTn>
                              </p:par>
                              <p:par>
                                <p:cTn id="65" presetID="10" presetClass="entr" presetSubtype="0" fill="hold" nodeType="withEffect">
                                  <p:stCondLst>
                                    <p:cond delay="0"/>
                                  </p:stCondLst>
                                  <p:childTnLst>
                                    <p:set>
                                      <p:cBhvr>
                                        <p:cTn id="66" dur="1" fill="hold">
                                          <p:stCondLst>
                                            <p:cond delay="0"/>
                                          </p:stCondLst>
                                        </p:cTn>
                                        <p:tgtEl>
                                          <p:spTgt spid="77"/>
                                        </p:tgtEl>
                                        <p:attrNameLst>
                                          <p:attrName>style.visibility</p:attrName>
                                        </p:attrNameLst>
                                      </p:cBhvr>
                                      <p:to>
                                        <p:strVal val="visible"/>
                                      </p:to>
                                    </p:set>
                                    <p:animEffect transition="in" filter="fade">
                                      <p:cBhvr>
                                        <p:cTn id="6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1" grpId="0"/>
      <p:bldP spid="52" grpId="0"/>
      <p:bldP spid="53" grpId="0"/>
      <p:bldP spid="54" grpId="0"/>
      <p:bldP spid="70" grpId="0"/>
      <p:bldP spid="71" grpId="0"/>
      <p:bldP spid="72" grpId="0"/>
      <p:bldP spid="73" grpId="0"/>
      <p:bldP spid="76" grpId="0" animBg="1"/>
      <p:bldP spid="5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t="9600" b="50252"/>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Placeholder 9"/>
          <p:cNvSpPr txBox="1">
            <a:spLocks/>
          </p:cNvSpPr>
          <p:nvPr/>
        </p:nvSpPr>
        <p:spPr>
          <a:xfrm>
            <a:off x="5645427" y="4467365"/>
            <a:ext cx="6356172" cy="223161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indent="0" algn="just" defTabSz="457200">
              <a:lnSpc>
                <a:spcPct val="100000"/>
              </a:lnSpc>
              <a:spcBef>
                <a:spcPct val="20000"/>
              </a:spcBef>
              <a:buNone/>
            </a:pPr>
            <a:r>
              <a:rPr lang="es-PE" sz="2100" i="1" dirty="0">
                <a:solidFill>
                  <a:srgbClr val="FFFFFF"/>
                </a:solidFill>
                <a:latin typeface="Georgia"/>
                <a:cs typeface="Georgia"/>
              </a:rPr>
              <a:t>En la práctica, los métodos de cumplimiento del LAR relacionado al sistema de gestión de aeronavegabilidad continua de un solicitante de un AOC pueden variar sustancialmente entre uno u otro. La LV es una guía de temas que se recomienda considerar durante la inspección.</a:t>
            </a:r>
          </a:p>
        </p:txBody>
      </p:sp>
    </p:spTree>
    <p:extLst>
      <p:ext uri="{BB962C8B-B14F-4D97-AF65-F5344CB8AC3E}">
        <p14:creationId xmlns:p14="http://schemas.microsoft.com/office/powerpoint/2010/main" val="3318073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2"/>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7813" b="7813"/>
          <a:stretch>
            <a:fillRect/>
          </a:stretch>
        </p:blipFill>
        <p:spPr/>
      </p:pic>
    </p:spTree>
    <p:extLst>
      <p:ext uri="{BB962C8B-B14F-4D97-AF65-F5344CB8AC3E}">
        <p14:creationId xmlns:p14="http://schemas.microsoft.com/office/powerpoint/2010/main" val="881980566"/>
      </p:ext>
    </p:extLst>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125" b="3125"/>
          <a:stretch>
            <a:fillRect/>
          </a:stretch>
        </p:blipFill>
        <p:spPr>
          <a:xfrm>
            <a:off x="0" y="0"/>
            <a:ext cx="12192000" cy="6858000"/>
          </a:xfrm>
        </p:spPr>
      </p:pic>
      <p:sp>
        <p:nvSpPr>
          <p:cNvPr id="6" name="Text Placeholder 9"/>
          <p:cNvSpPr txBox="1">
            <a:spLocks/>
          </p:cNvSpPr>
          <p:nvPr/>
        </p:nvSpPr>
        <p:spPr>
          <a:xfrm>
            <a:off x="5108713" y="4297224"/>
            <a:ext cx="6800121" cy="240175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txBody>
          <a:bodyPr vert="horz" lIns="91440" tIns="45720" rIns="91440" bIns="45720" rtlCol="0" anchor="ctr">
            <a:norm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lgn="just">
              <a:spcBef>
                <a:spcPts val="600"/>
              </a:spcBef>
              <a:spcAft>
                <a:spcPts val="600"/>
              </a:spcAft>
            </a:pPr>
            <a:r>
              <a:rPr lang="es-PE" sz="2400" i="1" dirty="0">
                <a:solidFill>
                  <a:srgbClr val="FFFFFF"/>
                </a:solidFill>
                <a:latin typeface="Georgia"/>
                <a:cs typeface="Georgia"/>
              </a:rPr>
              <a:t>El departamento de gestión de la aeronavegabilidad continua debe estar instalado y conformado por personal competente que conozca a fondo el tipo de operación que realizará el solicitante de un  </a:t>
            </a:r>
            <a:r>
              <a:rPr lang="es-PE" sz="2400" i="1" dirty="0" smtClean="0">
                <a:solidFill>
                  <a:srgbClr val="FFFFFF"/>
                </a:solidFill>
                <a:latin typeface="Georgia"/>
                <a:cs typeface="Georgia"/>
              </a:rPr>
              <a:t>AOC</a:t>
            </a:r>
            <a:endParaRPr lang="es-PE" sz="2400" i="1" dirty="0">
              <a:solidFill>
                <a:srgbClr val="FFFFFF"/>
              </a:solidFill>
              <a:latin typeface="Georgia"/>
              <a:cs typeface="Georgia"/>
            </a:endParaRPr>
          </a:p>
        </p:txBody>
      </p:sp>
    </p:spTree>
    <p:extLst>
      <p:ext uri="{BB962C8B-B14F-4D97-AF65-F5344CB8AC3E}">
        <p14:creationId xmlns:p14="http://schemas.microsoft.com/office/powerpoint/2010/main" val="105586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13" b="7813"/>
          <a:stretch>
            <a:fillRect/>
          </a:stretch>
        </p:blipFill>
        <p:spPr>
          <a:xfrm>
            <a:off x="0" y="0"/>
            <a:ext cx="12192000" cy="6858000"/>
          </a:xfrm>
        </p:spPr>
      </p:pic>
      <p:sp>
        <p:nvSpPr>
          <p:cNvPr id="8" name="Rectangle 7"/>
          <p:cNvSpPr/>
          <p:nvPr/>
        </p:nvSpPr>
        <p:spPr>
          <a:xfrm rot="21062058">
            <a:off x="4453412" y="1363782"/>
            <a:ext cx="2817823" cy="1569660"/>
          </a:xfrm>
          <a:prstGeom prst="rect">
            <a:avLst/>
          </a:prstGeom>
          <a:noFill/>
        </p:spPr>
        <p:txBody>
          <a:bodyPr wrap="none" lIns="91440" tIns="45720" rIns="91440" bIns="45720">
            <a:spAutoFit/>
          </a:bodyPr>
          <a:lstStyle/>
          <a:p>
            <a:pPr algn="ctr"/>
            <a:r>
              <a:rPr lang="en-US" sz="3200" b="1" cap="none" spc="0" dirty="0" smtClean="0">
                <a:ln w="1905"/>
                <a:solidFill>
                  <a:srgbClr val="002060"/>
                </a:solidFill>
                <a:effectLst>
                  <a:innerShdw blurRad="69850" dist="43180" dir="5400000">
                    <a:srgbClr val="000000">
                      <a:alpha val="65000"/>
                    </a:srgbClr>
                  </a:innerShdw>
                </a:effectLst>
              </a:rPr>
              <a:t>Manual de </a:t>
            </a:r>
          </a:p>
          <a:p>
            <a:pPr algn="ctr"/>
            <a:r>
              <a:rPr lang="en-US" sz="3200" b="1" dirty="0" smtClean="0">
                <a:ln w="1905"/>
                <a:solidFill>
                  <a:srgbClr val="002060"/>
                </a:solidFill>
                <a:effectLst>
                  <a:innerShdw blurRad="69850" dist="43180" dir="5400000">
                    <a:srgbClr val="000000">
                      <a:alpha val="65000"/>
                    </a:srgbClr>
                  </a:innerShdw>
                </a:effectLst>
              </a:rPr>
              <a:t>Control de </a:t>
            </a:r>
          </a:p>
          <a:p>
            <a:pPr algn="ctr"/>
            <a:r>
              <a:rPr lang="en-US" sz="3200" b="1" cap="none" spc="0" dirty="0" smtClean="0">
                <a:ln w="1905"/>
                <a:solidFill>
                  <a:srgbClr val="002060"/>
                </a:solidFill>
                <a:effectLst>
                  <a:innerShdw blurRad="69850" dist="43180" dir="5400000">
                    <a:srgbClr val="000000">
                      <a:alpha val="65000"/>
                    </a:srgbClr>
                  </a:innerShdw>
                </a:effectLst>
              </a:rPr>
              <a:t>mantenimiento</a:t>
            </a:r>
            <a:endParaRPr lang="en-US" sz="3200" b="1" cap="none" spc="0" dirty="0">
              <a:ln w="1905"/>
              <a:solidFill>
                <a:srgbClr val="002060"/>
              </a:solidFill>
              <a:effectLst>
                <a:innerShdw blurRad="69850" dist="43180" dir="5400000">
                  <a:srgbClr val="000000">
                    <a:alpha val="65000"/>
                  </a:srgbClr>
                </a:innerShdw>
              </a:effectLst>
            </a:endParaRPr>
          </a:p>
        </p:txBody>
      </p:sp>
      <p:sp>
        <p:nvSpPr>
          <p:cNvPr id="9" name="Text Placeholder 9"/>
          <p:cNvSpPr txBox="1">
            <a:spLocks/>
          </p:cNvSpPr>
          <p:nvPr/>
        </p:nvSpPr>
        <p:spPr>
          <a:xfrm>
            <a:off x="5108713" y="4297224"/>
            <a:ext cx="6800121" cy="240175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txBody>
          <a:bodyPr vert="horz" lIns="91440" tIns="45720" rIns="91440" bIns="45720" rtlCol="0" anchor="ctr">
            <a:normAutofit fontScale="85000" lnSpcReduction="20000"/>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algn="just">
              <a:lnSpc>
                <a:spcPct val="120000"/>
              </a:lnSpc>
              <a:spcBef>
                <a:spcPts val="600"/>
              </a:spcBef>
              <a:spcAft>
                <a:spcPts val="600"/>
              </a:spcAft>
            </a:pPr>
            <a:r>
              <a:rPr lang="es-PE" sz="2400" i="1" dirty="0">
                <a:solidFill>
                  <a:srgbClr val="FFFFFF"/>
                </a:solidFill>
                <a:latin typeface="Georgia"/>
                <a:cs typeface="Georgia"/>
              </a:rPr>
              <a:t>El solicitante de un AOC, deberá contar con procedimientos descritos en el manual de control de mantenimiento (MCM), respecto al área de gestión de la aeronavegabilidad continua, a fin asegurar que se determine de manera adecuada qué, cuándo, cómo  y por quién será realizado el mantenimiento y que éste se realice de acuerdo a los reglamentos vigentes.</a:t>
            </a:r>
          </a:p>
        </p:txBody>
      </p:sp>
    </p:spTree>
    <p:extLst>
      <p:ext uri="{BB962C8B-B14F-4D97-AF65-F5344CB8AC3E}">
        <p14:creationId xmlns:p14="http://schemas.microsoft.com/office/powerpoint/2010/main" val="285074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2"/>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6" name="Text Placeholder 9"/>
          <p:cNvSpPr txBox="1">
            <a:spLocks/>
          </p:cNvSpPr>
          <p:nvPr/>
        </p:nvSpPr>
        <p:spPr>
          <a:xfrm>
            <a:off x="5230633" y="4411578"/>
            <a:ext cx="6800121" cy="228739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txBody>
          <a:bodyPr vert="horz" lIns="91440" tIns="45720" rIns="91440" bIns="45720" rtlCol="0" anchor="ctr">
            <a:normAutofit fontScale="85000" lnSpcReduction="20000"/>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algn="just">
              <a:lnSpc>
                <a:spcPct val="120000"/>
              </a:lnSpc>
              <a:spcBef>
                <a:spcPts val="600"/>
              </a:spcBef>
              <a:spcAft>
                <a:spcPts val="600"/>
              </a:spcAft>
            </a:pPr>
            <a:r>
              <a:rPr lang="es-PE" sz="2400" i="1" dirty="0">
                <a:solidFill>
                  <a:srgbClr val="FFFFFF"/>
                </a:solidFill>
                <a:latin typeface="Georgia"/>
                <a:cs typeface="Georgia"/>
              </a:rPr>
              <a:t>El área de gestión de la aeronavegabilidad continua del solicitante de un AOC, debe implementarse y desarrollarse sobre la base de sus OpSpecs y a la dimensión y complejidad de sus operaciones, además debe contener como mínimo todos los procedimientos establecidos en las Secciones LAR 121.1110, LAR 121.1125, LAR 135.1410, y LAR 135.1425.</a:t>
            </a:r>
          </a:p>
        </p:txBody>
      </p:sp>
    </p:spTree>
    <p:extLst>
      <p:ext uri="{BB962C8B-B14F-4D97-AF65-F5344CB8AC3E}">
        <p14:creationId xmlns:p14="http://schemas.microsoft.com/office/powerpoint/2010/main" val="2936417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0"/>
            <a:ext cx="10514012" cy="1315086"/>
          </a:xfrm>
        </p:spPr>
        <p:txBody>
          <a:bodyPr anchor="ctr">
            <a:normAutofit/>
          </a:bodyPr>
          <a:lstStyle/>
          <a:p>
            <a:r>
              <a:rPr lang="es-PE" sz="3600" b="1" dirty="0"/>
              <a:t>Evaluación del sistema de gestión de aeronavegabilidad continua de un Explotador</a:t>
            </a:r>
          </a:p>
        </p:txBody>
      </p:sp>
      <p:sp>
        <p:nvSpPr>
          <p:cNvPr id="4" name="Text Placeholder 3"/>
          <p:cNvSpPr>
            <a:spLocks noGrp="1"/>
          </p:cNvSpPr>
          <p:nvPr>
            <p:ph type="body" sz="half" idx="2"/>
          </p:nvPr>
        </p:nvSpPr>
        <p:spPr>
          <a:xfrm>
            <a:off x="640081" y="1344405"/>
            <a:ext cx="5123690" cy="5011945"/>
          </a:xfrm>
        </p:spPr>
        <p:txBody>
          <a:bodyPr>
            <a:noAutofit/>
          </a:bodyPr>
          <a:lstStyle/>
          <a:p>
            <a:pPr marL="342900" indent="-342900" algn="just">
              <a:lnSpc>
                <a:spcPct val="100000"/>
              </a:lnSpc>
              <a:spcBef>
                <a:spcPts val="600"/>
              </a:spcBef>
              <a:spcAft>
                <a:spcPts val="600"/>
              </a:spcAft>
              <a:buFont typeface="Arial" panose="020B0604020202020204" pitchFamily="34" charset="0"/>
              <a:buChar char="•"/>
            </a:pPr>
            <a:r>
              <a:rPr lang="es-PE" sz="2400" dirty="0">
                <a:latin typeface="+mj-lt"/>
              </a:rPr>
              <a:t>El explotador debe contar con un responsable de la aeronavegabilidad continua, con el propósito de velar por el cumplimiento de las responsabilidades inherentes a estos requisitos.</a:t>
            </a:r>
          </a:p>
          <a:p>
            <a:pPr marL="342900" indent="-342900" algn="just">
              <a:lnSpc>
                <a:spcPct val="100000"/>
              </a:lnSpc>
              <a:spcBef>
                <a:spcPts val="600"/>
              </a:spcBef>
              <a:spcAft>
                <a:spcPts val="600"/>
              </a:spcAft>
              <a:buFont typeface="Arial" panose="020B0604020202020204" pitchFamily="34" charset="0"/>
              <a:buChar char="•"/>
            </a:pPr>
            <a:r>
              <a:rPr lang="es-PE" sz="2400" dirty="0">
                <a:latin typeface="+mj-lt"/>
              </a:rPr>
              <a:t>La existencia de esta área se justifica por la variada índole de información que se debe analizar, registrar y programar, para cuyo cometido normalmente se debe contar con una persona o  personas competente(s)</a:t>
            </a:r>
          </a:p>
          <a:p>
            <a:pPr marL="342900" indent="-342900" algn="just">
              <a:lnSpc>
                <a:spcPct val="100000"/>
              </a:lnSpc>
              <a:spcBef>
                <a:spcPts val="600"/>
              </a:spcBef>
              <a:spcAft>
                <a:spcPts val="600"/>
              </a:spcAft>
              <a:buFont typeface="Arial" panose="020B0604020202020204" pitchFamily="34" charset="0"/>
              <a:buChar char="•"/>
            </a:pPr>
            <a:endParaRPr lang="es-PE" sz="2400" dirty="0">
              <a:latin typeface="+mj-lt"/>
            </a:endParaRPr>
          </a:p>
        </p:txBody>
      </p:sp>
      <p:sp>
        <p:nvSpPr>
          <p:cNvPr id="5" name="Slide Number Placeholder 4"/>
          <p:cNvSpPr>
            <a:spLocks noGrp="1"/>
          </p:cNvSpPr>
          <p:nvPr>
            <p:ph type="sldNum" sz="quarter" idx="12"/>
          </p:nvPr>
        </p:nvSpPr>
        <p:spPr/>
        <p:txBody>
          <a:bodyPr/>
          <a:lstStyle/>
          <a:p>
            <a:fld id="{751497D4-CBBE-4892-ABDA-4C92B62757A6}" type="slidenum">
              <a:rPr lang="id-ID" smtClean="0"/>
              <a:t>7</a:t>
            </a:fld>
            <a:endParaRPr lang="id-ID"/>
          </a:p>
        </p:txBody>
      </p:sp>
      <p:pic>
        <p:nvPicPr>
          <p:cNvPr id="7" name="Picture 2" descr="http://www.managementjournal.net/images/stories/Contenidos/Top_Management/Capital_Humano/oficina-gente-trabajando.jpg">
            <a:hlinkClick r:id="rId3"/>
          </p:cNvPr>
          <p:cNvPicPr>
            <a:picLocks noGrp="1" noChangeAspect="1" noChangeArrowheads="1"/>
          </p:cNvPicPr>
          <p:nvPr>
            <p:ph type="pic" idx="1"/>
          </p:nvPr>
        </p:nvPicPr>
        <p:blipFill rotWithShape="1">
          <a:blip r:embed="rId4" cstate="print">
            <a:extLst>
              <a:ext uri="{28A0092B-C50C-407E-A947-70E740481C1C}">
                <a14:useLocalDpi xmlns:a14="http://schemas.microsoft.com/office/drawing/2010/main" val="0"/>
              </a:ext>
            </a:extLst>
          </a:blip>
          <a:srcRect l="16247" r="16247"/>
          <a:stretch/>
        </p:blipFill>
        <p:spPr bwMode="auto">
          <a:xfrm>
            <a:off x="6095207" y="1315086"/>
            <a:ext cx="5226050" cy="487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31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137160"/>
            <a:ext cx="10514012" cy="1234440"/>
          </a:xfrm>
        </p:spPr>
        <p:txBody>
          <a:bodyPr anchor="ctr">
            <a:normAutofit/>
          </a:bodyPr>
          <a:lstStyle/>
          <a:p>
            <a:r>
              <a:rPr lang="es-PE" sz="3600" b="1" dirty="0"/>
              <a:t>Evaluación del sistema de gestión de aeronavegabilidad continua de un Explotador</a:t>
            </a:r>
          </a:p>
        </p:txBody>
      </p:sp>
      <p:sp>
        <p:nvSpPr>
          <p:cNvPr id="4" name="Text Placeholder 3"/>
          <p:cNvSpPr>
            <a:spLocks noGrp="1"/>
          </p:cNvSpPr>
          <p:nvPr>
            <p:ph type="body" sz="half" idx="2"/>
          </p:nvPr>
        </p:nvSpPr>
        <p:spPr>
          <a:xfrm>
            <a:off x="839788" y="1526967"/>
            <a:ext cx="5263832" cy="5011945"/>
          </a:xfrm>
        </p:spPr>
        <p:txBody>
          <a:bodyPr>
            <a:noAutofit/>
          </a:bodyPr>
          <a:lstStyle/>
          <a:p>
            <a:pPr algn="just">
              <a:lnSpc>
                <a:spcPct val="100000"/>
              </a:lnSpc>
              <a:spcBef>
                <a:spcPts val="600"/>
              </a:spcBef>
              <a:spcAft>
                <a:spcPts val="600"/>
              </a:spcAft>
            </a:pPr>
            <a:r>
              <a:rPr lang="es-PE" sz="2800" dirty="0">
                <a:latin typeface="+mj-lt"/>
              </a:rPr>
              <a:t>El explotador podría utilizar los servicios de un tercero, para lo cual se deberían establecer los contratos adecuados que cautelen al explotador en el cumplimiento de los requisitos establecidos en el 121.1110.  Esta alternativa no exime al explotador de la responsabilidad de la aeronavegabilidad.</a:t>
            </a:r>
          </a:p>
          <a:p>
            <a:pPr marL="342900" indent="-342900" algn="just">
              <a:lnSpc>
                <a:spcPct val="100000"/>
              </a:lnSpc>
              <a:spcBef>
                <a:spcPts val="600"/>
              </a:spcBef>
              <a:spcAft>
                <a:spcPts val="600"/>
              </a:spcAft>
              <a:buFont typeface="Arial" panose="020B0604020202020204" pitchFamily="34" charset="0"/>
              <a:buChar char="•"/>
            </a:pPr>
            <a:endParaRPr lang="es-PE" sz="2800" dirty="0">
              <a:latin typeface="+mj-lt"/>
            </a:endParaRPr>
          </a:p>
        </p:txBody>
      </p:sp>
      <p:sp>
        <p:nvSpPr>
          <p:cNvPr id="5" name="Slide Number Placeholder 4"/>
          <p:cNvSpPr>
            <a:spLocks noGrp="1"/>
          </p:cNvSpPr>
          <p:nvPr>
            <p:ph type="sldNum" sz="quarter" idx="12"/>
          </p:nvPr>
        </p:nvSpPr>
        <p:spPr/>
        <p:txBody>
          <a:bodyPr/>
          <a:lstStyle/>
          <a:p>
            <a:fld id="{751497D4-CBBE-4892-ABDA-4C92B62757A6}" type="slidenum">
              <a:rPr lang="id-ID" smtClean="0"/>
              <a:t>8</a:t>
            </a:fld>
            <a:endParaRPr lang="id-ID"/>
          </a:p>
        </p:txBody>
      </p:sp>
      <p:pic>
        <p:nvPicPr>
          <p:cNvPr id="8" name="Picture Placeholder 2"/>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l="9945" t="320" r="22733" b="-320"/>
          <a:stretch/>
        </p:blipFill>
        <p:spPr>
          <a:xfrm>
            <a:off x="6591300" y="1346300"/>
            <a:ext cx="5250180" cy="5192612"/>
          </a:xfrm>
        </p:spPr>
      </p:pic>
    </p:spTree>
    <p:extLst>
      <p:ext uri="{BB962C8B-B14F-4D97-AF65-F5344CB8AC3E}">
        <p14:creationId xmlns:p14="http://schemas.microsoft.com/office/powerpoint/2010/main" val="60687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52502"/>
            <a:ext cx="10515600" cy="694480"/>
          </a:xfrm>
        </p:spPr>
        <p:txBody>
          <a:bodyPr>
            <a:normAutofit fontScale="90000"/>
          </a:bodyPr>
          <a:lstStyle/>
          <a:p>
            <a:r>
              <a:rPr lang="es-PE" dirty="0" smtClean="0"/>
              <a:t>Condiciones para la delegación</a:t>
            </a:r>
            <a:endParaRPr lang="es-PE" dirty="0"/>
          </a:p>
        </p:txBody>
      </p:sp>
      <p:grpSp>
        <p:nvGrpSpPr>
          <p:cNvPr id="4" name="Group 3"/>
          <p:cNvGrpSpPr/>
          <p:nvPr/>
        </p:nvGrpSpPr>
        <p:grpSpPr>
          <a:xfrm>
            <a:off x="861235" y="2319724"/>
            <a:ext cx="884057" cy="715395"/>
            <a:chOff x="8438368" y="202797"/>
            <a:chExt cx="402431" cy="325654"/>
          </a:xfrm>
        </p:grpSpPr>
        <p:sp>
          <p:nvSpPr>
            <p:cNvPr id="5" name="Chevron 4"/>
            <p:cNvSpPr/>
            <p:nvPr userDrawn="1"/>
          </p:nvSpPr>
          <p:spPr>
            <a:xfrm>
              <a:off x="8438368" y="202797"/>
              <a:ext cx="402431" cy="325652"/>
            </a:xfrm>
            <a:prstGeom prst="chevron">
              <a:avLst>
                <a:gd name="adj" fmla="val 2429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chemeClr val="tx1"/>
                </a:solidFill>
              </a:endParaRPr>
            </a:p>
          </p:txBody>
        </p:sp>
        <p:sp>
          <p:nvSpPr>
            <p:cNvPr id="6" name="Freeform 5"/>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1">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chemeClr val="tx1"/>
                </a:solidFill>
              </a:endParaRPr>
            </a:p>
          </p:txBody>
        </p:sp>
      </p:grpSp>
      <p:grpSp>
        <p:nvGrpSpPr>
          <p:cNvPr id="29" name="Group 28"/>
          <p:cNvGrpSpPr/>
          <p:nvPr/>
        </p:nvGrpSpPr>
        <p:grpSpPr>
          <a:xfrm>
            <a:off x="1655561" y="3546042"/>
            <a:ext cx="884057" cy="715395"/>
            <a:chOff x="8438368" y="202797"/>
            <a:chExt cx="402431" cy="325654"/>
          </a:xfrm>
        </p:grpSpPr>
        <p:sp>
          <p:nvSpPr>
            <p:cNvPr id="30" name="Chevron 29"/>
            <p:cNvSpPr/>
            <p:nvPr userDrawn="1"/>
          </p:nvSpPr>
          <p:spPr>
            <a:xfrm>
              <a:off x="8438368" y="202797"/>
              <a:ext cx="402431" cy="325652"/>
            </a:xfrm>
            <a:prstGeom prst="chevron">
              <a:avLst>
                <a:gd name="adj" fmla="val 2429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chemeClr val="tx1"/>
                </a:solidFill>
              </a:endParaRPr>
            </a:p>
          </p:txBody>
        </p:sp>
        <p:sp>
          <p:nvSpPr>
            <p:cNvPr id="31" name="Freeform 3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2">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chemeClr val="tx1"/>
                </a:solidFill>
              </a:endParaRPr>
            </a:p>
          </p:txBody>
        </p:sp>
      </p:grpSp>
      <p:grpSp>
        <p:nvGrpSpPr>
          <p:cNvPr id="48" name="Group 47"/>
          <p:cNvGrpSpPr/>
          <p:nvPr/>
        </p:nvGrpSpPr>
        <p:grpSpPr>
          <a:xfrm>
            <a:off x="2518547" y="5000132"/>
            <a:ext cx="884057" cy="715395"/>
            <a:chOff x="8438368" y="202797"/>
            <a:chExt cx="402431" cy="325654"/>
          </a:xfrm>
        </p:grpSpPr>
        <p:sp>
          <p:nvSpPr>
            <p:cNvPr id="49" name="Chevron 48"/>
            <p:cNvSpPr/>
            <p:nvPr userDrawn="1"/>
          </p:nvSpPr>
          <p:spPr>
            <a:xfrm>
              <a:off x="8438368" y="202797"/>
              <a:ext cx="402431" cy="325652"/>
            </a:xfrm>
            <a:prstGeom prst="chevron">
              <a:avLst>
                <a:gd name="adj" fmla="val 2429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chemeClr val="tx1"/>
                </a:solidFill>
              </a:endParaRPr>
            </a:p>
          </p:txBody>
        </p:sp>
        <p:sp>
          <p:nvSpPr>
            <p:cNvPr id="50" name="Freeform 49"/>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4">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chemeClr val="tx1"/>
                </a:solidFill>
              </a:endParaRPr>
            </a:p>
          </p:txBody>
        </p:sp>
      </p:grpSp>
      <p:sp>
        <p:nvSpPr>
          <p:cNvPr id="51" name="Rectangle 50"/>
          <p:cNvSpPr/>
          <p:nvPr/>
        </p:nvSpPr>
        <p:spPr>
          <a:xfrm>
            <a:off x="1743543" y="2323476"/>
            <a:ext cx="7765303" cy="830997"/>
          </a:xfrm>
          <a:prstGeom prst="rect">
            <a:avLst/>
          </a:prstGeom>
        </p:spPr>
        <p:txBody>
          <a:bodyPr wrap="square">
            <a:spAutoFit/>
          </a:bodyPr>
          <a:lstStyle/>
          <a:p>
            <a:pPr algn="just">
              <a:spcBef>
                <a:spcPts val="600"/>
              </a:spcBef>
              <a:spcAft>
                <a:spcPts val="600"/>
              </a:spcAft>
            </a:pPr>
            <a:r>
              <a:rPr lang="es-PE" sz="2400" dirty="0">
                <a:latin typeface="+mj-lt"/>
              </a:rPr>
              <a:t>Un </a:t>
            </a:r>
            <a:r>
              <a:rPr lang="es-PE" sz="2400" b="1" dirty="0">
                <a:solidFill>
                  <a:srgbClr val="C00000"/>
                </a:solidFill>
                <a:latin typeface="+mj-lt"/>
              </a:rPr>
              <a:t>sistema de gestión de aeronavegabilidad continuada </a:t>
            </a:r>
            <a:r>
              <a:rPr lang="es-PE" sz="2400" dirty="0">
                <a:latin typeface="+mj-lt"/>
              </a:rPr>
              <a:t>como se establece en LAR </a:t>
            </a:r>
            <a:r>
              <a:rPr lang="es-PE" sz="2400" dirty="0" smtClean="0">
                <a:latin typeface="+mj-lt"/>
              </a:rPr>
              <a:t>correspondiente.</a:t>
            </a:r>
            <a:endParaRPr lang="es-PE" sz="2400" dirty="0">
              <a:latin typeface="+mj-lt"/>
            </a:endParaRPr>
          </a:p>
        </p:txBody>
      </p:sp>
      <p:sp>
        <p:nvSpPr>
          <p:cNvPr id="52" name="Rectangle 51"/>
          <p:cNvSpPr/>
          <p:nvPr/>
        </p:nvSpPr>
        <p:spPr>
          <a:xfrm>
            <a:off x="2520304" y="3395905"/>
            <a:ext cx="7765303" cy="1200329"/>
          </a:xfrm>
          <a:prstGeom prst="rect">
            <a:avLst/>
          </a:prstGeom>
        </p:spPr>
        <p:txBody>
          <a:bodyPr wrap="square">
            <a:spAutoFit/>
          </a:bodyPr>
          <a:lstStyle/>
          <a:p>
            <a:pPr algn="just">
              <a:spcBef>
                <a:spcPts val="600"/>
              </a:spcBef>
              <a:spcAft>
                <a:spcPts val="600"/>
              </a:spcAft>
            </a:pPr>
            <a:r>
              <a:rPr lang="es-PE" sz="2400" b="1" dirty="0">
                <a:solidFill>
                  <a:srgbClr val="C00000"/>
                </a:solidFill>
                <a:latin typeface="+mj-lt"/>
              </a:rPr>
              <a:t>Personal competente </a:t>
            </a:r>
            <a:r>
              <a:rPr lang="es-PE" sz="2400" dirty="0">
                <a:latin typeface="+mj-lt"/>
              </a:rPr>
              <a:t>con capacidad de análisis de información obligatoria de mantenimiento emitida por el Estado de diseño y por la AAC del Estado de </a:t>
            </a:r>
            <a:r>
              <a:rPr lang="es-PE" sz="2400" dirty="0" smtClean="0">
                <a:latin typeface="+mj-lt"/>
              </a:rPr>
              <a:t>matrícula.</a:t>
            </a:r>
            <a:endParaRPr lang="es-PE" sz="2400" dirty="0">
              <a:latin typeface="+mj-lt"/>
            </a:endParaRPr>
          </a:p>
        </p:txBody>
      </p:sp>
      <p:sp>
        <p:nvSpPr>
          <p:cNvPr id="54" name="Rectangle 53"/>
          <p:cNvSpPr/>
          <p:nvPr/>
        </p:nvSpPr>
        <p:spPr>
          <a:xfrm>
            <a:off x="3400855" y="4800940"/>
            <a:ext cx="8557338" cy="1938992"/>
          </a:xfrm>
          <a:prstGeom prst="rect">
            <a:avLst/>
          </a:prstGeom>
        </p:spPr>
        <p:txBody>
          <a:bodyPr wrap="square">
            <a:spAutoFit/>
          </a:bodyPr>
          <a:lstStyle/>
          <a:p>
            <a:pPr algn="just">
              <a:spcBef>
                <a:spcPts val="600"/>
              </a:spcBef>
              <a:spcAft>
                <a:spcPts val="600"/>
              </a:spcAft>
            </a:pPr>
            <a:r>
              <a:rPr lang="es-PE" sz="2400" b="1" dirty="0">
                <a:solidFill>
                  <a:srgbClr val="C00000"/>
                </a:solidFill>
                <a:latin typeface="+mj-lt"/>
              </a:rPr>
              <a:t>Capacidad para elaborar y controlar </a:t>
            </a:r>
            <a:r>
              <a:rPr lang="es-PE" sz="2400" dirty="0">
                <a:latin typeface="+mj-lt"/>
              </a:rPr>
              <a:t>programas de mantenimiento, llevar los registros de la aeronave y para controlar los componentes de aeronaves que deban ser reemplazados por cumplimiento de vida límites y los que tengan que ser reemplazados por que deben ser sometidos a </a:t>
            </a:r>
            <a:r>
              <a:rPr lang="es-PE" sz="2400" dirty="0" smtClean="0">
                <a:latin typeface="+mj-lt"/>
              </a:rPr>
              <a:t>reparación.</a:t>
            </a:r>
            <a:endParaRPr lang="es-PE" sz="2400" dirty="0">
              <a:latin typeface="+mj-lt"/>
            </a:endParaRPr>
          </a:p>
        </p:txBody>
      </p:sp>
      <p:sp>
        <p:nvSpPr>
          <p:cNvPr id="70" name="TextBox 69"/>
          <p:cNvSpPr txBox="1"/>
          <p:nvPr/>
        </p:nvSpPr>
        <p:spPr>
          <a:xfrm>
            <a:off x="80946" y="2403617"/>
            <a:ext cx="857035" cy="523220"/>
          </a:xfrm>
          <a:prstGeom prst="rect">
            <a:avLst/>
          </a:prstGeom>
          <a:noFill/>
        </p:spPr>
        <p:txBody>
          <a:bodyPr wrap="square" rtlCol="0">
            <a:spAutoFit/>
          </a:bodyPr>
          <a:lstStyle/>
          <a:p>
            <a:pPr algn="r"/>
            <a:r>
              <a:rPr lang="es-PE" sz="2800" dirty="0" smtClean="0">
                <a:solidFill>
                  <a:schemeClr val="accent1"/>
                </a:solidFill>
                <a:latin typeface="Bebas" pitchFamily="2" charset="0"/>
              </a:rPr>
              <a:t>01</a:t>
            </a:r>
            <a:endParaRPr lang="es-PE" sz="2800" dirty="0">
              <a:solidFill>
                <a:schemeClr val="accent1"/>
              </a:solidFill>
              <a:latin typeface="Bebas" pitchFamily="2" charset="0"/>
            </a:endParaRPr>
          </a:p>
        </p:txBody>
      </p:sp>
      <p:sp>
        <p:nvSpPr>
          <p:cNvPr id="71" name="TextBox 70"/>
          <p:cNvSpPr txBox="1"/>
          <p:nvPr/>
        </p:nvSpPr>
        <p:spPr>
          <a:xfrm>
            <a:off x="859481" y="3614484"/>
            <a:ext cx="857035" cy="523220"/>
          </a:xfrm>
          <a:prstGeom prst="rect">
            <a:avLst/>
          </a:prstGeom>
          <a:noFill/>
        </p:spPr>
        <p:txBody>
          <a:bodyPr wrap="square" rtlCol="0">
            <a:spAutoFit/>
          </a:bodyPr>
          <a:lstStyle/>
          <a:p>
            <a:pPr algn="r"/>
            <a:r>
              <a:rPr lang="es-PE" sz="2800" dirty="0" smtClean="0">
                <a:solidFill>
                  <a:schemeClr val="accent2"/>
                </a:solidFill>
                <a:latin typeface="Bebas" pitchFamily="2" charset="0"/>
              </a:rPr>
              <a:t>02</a:t>
            </a:r>
            <a:endParaRPr lang="es-PE" sz="2800" dirty="0">
              <a:solidFill>
                <a:schemeClr val="accent2"/>
              </a:solidFill>
              <a:latin typeface="Bebas" pitchFamily="2" charset="0"/>
            </a:endParaRPr>
          </a:p>
        </p:txBody>
      </p:sp>
      <p:sp>
        <p:nvSpPr>
          <p:cNvPr id="73" name="TextBox 72"/>
          <p:cNvSpPr txBox="1"/>
          <p:nvPr/>
        </p:nvSpPr>
        <p:spPr>
          <a:xfrm>
            <a:off x="1736487" y="5084025"/>
            <a:ext cx="857035" cy="523220"/>
          </a:xfrm>
          <a:prstGeom prst="rect">
            <a:avLst/>
          </a:prstGeom>
          <a:noFill/>
        </p:spPr>
        <p:txBody>
          <a:bodyPr wrap="square" rtlCol="0">
            <a:spAutoFit/>
          </a:bodyPr>
          <a:lstStyle/>
          <a:p>
            <a:pPr algn="r"/>
            <a:r>
              <a:rPr lang="es-PE" sz="2800" dirty="0" smtClean="0">
                <a:solidFill>
                  <a:schemeClr val="accent4"/>
                </a:solidFill>
                <a:latin typeface="Bebas" pitchFamily="2" charset="0"/>
              </a:rPr>
              <a:t>03</a:t>
            </a:r>
            <a:endParaRPr lang="es-PE" sz="2800" dirty="0">
              <a:solidFill>
                <a:schemeClr val="accent4"/>
              </a:solidFill>
              <a:latin typeface="Bebas" pitchFamily="2" charset="0"/>
            </a:endParaRPr>
          </a:p>
        </p:txBody>
      </p:sp>
      <p:sp>
        <p:nvSpPr>
          <p:cNvPr id="38" name="Text Placeholder 7"/>
          <p:cNvSpPr txBox="1">
            <a:spLocks/>
          </p:cNvSpPr>
          <p:nvPr/>
        </p:nvSpPr>
        <p:spPr>
          <a:xfrm>
            <a:off x="838200" y="1173413"/>
            <a:ext cx="10910104" cy="823746"/>
          </a:xfrm>
          <a:prstGeom prst="rect">
            <a:avLst/>
          </a:prstGeom>
        </p:spPr>
        <p:txBody>
          <a:bodyPr>
            <a:no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lnSpc>
                <a:spcPct val="100000"/>
              </a:lnSpc>
            </a:pPr>
            <a:r>
              <a:rPr lang="es-PE" sz="2400" dirty="0">
                <a:latin typeface="+mj-lt"/>
              </a:rPr>
              <a:t>El explotador </a:t>
            </a:r>
            <a:r>
              <a:rPr lang="es-PE" sz="2400" dirty="0" smtClean="0">
                <a:latin typeface="+mj-lt"/>
              </a:rPr>
              <a:t>podrá </a:t>
            </a:r>
            <a:r>
              <a:rPr lang="es-PE" sz="2400" dirty="0">
                <a:latin typeface="+mj-lt"/>
              </a:rPr>
              <a:t>transferir la función de gestión de la aeronavegabilidad continuada a otra organización (tercero), siempre y cuando la organización cuenta </a:t>
            </a:r>
            <a:r>
              <a:rPr lang="es-PE" sz="2400" dirty="0" smtClean="0">
                <a:latin typeface="+mj-lt"/>
              </a:rPr>
              <a:t>con:</a:t>
            </a:r>
            <a:endParaRPr lang="es-PE" sz="2400" dirty="0">
              <a:latin typeface="+mj-lt"/>
            </a:endParaRPr>
          </a:p>
        </p:txBody>
      </p:sp>
      <p:grpSp>
        <p:nvGrpSpPr>
          <p:cNvPr id="42" name="Group 41"/>
          <p:cNvGrpSpPr/>
          <p:nvPr/>
        </p:nvGrpSpPr>
        <p:grpSpPr>
          <a:xfrm>
            <a:off x="1125463" y="2395355"/>
            <a:ext cx="355600" cy="510117"/>
            <a:chOff x="5572125" y="1225550"/>
            <a:chExt cx="355600" cy="382588"/>
          </a:xfrm>
          <a:solidFill>
            <a:schemeClr val="bg2">
              <a:lumMod val="90000"/>
            </a:schemeClr>
          </a:solidFill>
        </p:grpSpPr>
        <p:sp>
          <p:nvSpPr>
            <p:cNvPr id="43" name="Freeform 30"/>
            <p:cNvSpPr>
              <a:spLocks/>
            </p:cNvSpPr>
            <p:nvPr/>
          </p:nvSpPr>
          <p:spPr bwMode="auto">
            <a:xfrm>
              <a:off x="5610225" y="1263650"/>
              <a:ext cx="58738" cy="65087"/>
            </a:xfrm>
            <a:custGeom>
              <a:avLst/>
              <a:gdLst/>
              <a:ahLst/>
              <a:cxnLst>
                <a:cxn ang="0">
                  <a:pos x="18" y="0"/>
                </a:cxn>
                <a:cxn ang="0">
                  <a:pos x="21" y="0"/>
                </a:cxn>
                <a:cxn ang="0">
                  <a:pos x="24" y="1"/>
                </a:cxn>
                <a:cxn ang="0">
                  <a:pos x="27" y="2"/>
                </a:cxn>
                <a:cxn ang="0">
                  <a:pos x="29" y="4"/>
                </a:cxn>
                <a:cxn ang="0">
                  <a:pos x="32" y="6"/>
                </a:cxn>
                <a:cxn ang="0">
                  <a:pos x="33" y="8"/>
                </a:cxn>
                <a:cxn ang="0">
                  <a:pos x="35" y="10"/>
                </a:cxn>
                <a:cxn ang="0">
                  <a:pos x="36" y="13"/>
                </a:cxn>
                <a:cxn ang="0">
                  <a:pos x="37" y="16"/>
                </a:cxn>
                <a:cxn ang="0">
                  <a:pos x="37" y="19"/>
                </a:cxn>
                <a:cxn ang="0">
                  <a:pos x="37" y="21"/>
                </a:cxn>
                <a:cxn ang="0">
                  <a:pos x="36" y="24"/>
                </a:cxn>
                <a:cxn ang="0">
                  <a:pos x="36" y="26"/>
                </a:cxn>
                <a:cxn ang="0">
                  <a:pos x="34" y="29"/>
                </a:cxn>
                <a:cxn ang="0">
                  <a:pos x="33" y="31"/>
                </a:cxn>
                <a:cxn ang="0">
                  <a:pos x="32" y="34"/>
                </a:cxn>
                <a:cxn ang="0">
                  <a:pos x="30" y="36"/>
                </a:cxn>
                <a:cxn ang="0">
                  <a:pos x="28" y="37"/>
                </a:cxn>
                <a:cxn ang="0">
                  <a:pos x="26" y="39"/>
                </a:cxn>
                <a:cxn ang="0">
                  <a:pos x="23" y="40"/>
                </a:cxn>
                <a:cxn ang="0">
                  <a:pos x="21" y="41"/>
                </a:cxn>
                <a:cxn ang="0">
                  <a:pos x="18" y="41"/>
                </a:cxn>
                <a:cxn ang="0">
                  <a:pos x="16" y="41"/>
                </a:cxn>
                <a:cxn ang="0">
                  <a:pos x="14" y="40"/>
                </a:cxn>
                <a:cxn ang="0">
                  <a:pos x="11" y="39"/>
                </a:cxn>
                <a:cxn ang="0">
                  <a:pos x="9" y="37"/>
                </a:cxn>
                <a:cxn ang="0">
                  <a:pos x="7" y="36"/>
                </a:cxn>
                <a:cxn ang="0">
                  <a:pos x="5" y="34"/>
                </a:cxn>
                <a:cxn ang="0">
                  <a:pos x="4" y="31"/>
                </a:cxn>
                <a:cxn ang="0">
                  <a:pos x="2" y="29"/>
                </a:cxn>
                <a:cxn ang="0">
                  <a:pos x="1" y="26"/>
                </a:cxn>
                <a:cxn ang="0">
                  <a:pos x="1" y="24"/>
                </a:cxn>
                <a:cxn ang="0">
                  <a:pos x="0" y="21"/>
                </a:cxn>
                <a:cxn ang="0">
                  <a:pos x="0" y="19"/>
                </a:cxn>
                <a:cxn ang="0">
                  <a:pos x="0" y="16"/>
                </a:cxn>
                <a:cxn ang="0">
                  <a:pos x="1" y="13"/>
                </a:cxn>
                <a:cxn ang="0">
                  <a:pos x="2" y="10"/>
                </a:cxn>
                <a:cxn ang="0">
                  <a:pos x="4" y="8"/>
                </a:cxn>
                <a:cxn ang="0">
                  <a:pos x="5" y="6"/>
                </a:cxn>
                <a:cxn ang="0">
                  <a:pos x="8" y="4"/>
                </a:cxn>
                <a:cxn ang="0">
                  <a:pos x="10" y="2"/>
                </a:cxn>
                <a:cxn ang="0">
                  <a:pos x="13" y="1"/>
                </a:cxn>
                <a:cxn ang="0">
                  <a:pos x="15" y="0"/>
                </a:cxn>
                <a:cxn ang="0">
                  <a:pos x="18" y="0"/>
                </a:cxn>
              </a:cxnLst>
              <a:rect l="0" t="0" r="r" b="b"/>
              <a:pathLst>
                <a:path w="37" h="41">
                  <a:moveTo>
                    <a:pt x="18" y="0"/>
                  </a:moveTo>
                  <a:lnTo>
                    <a:pt x="21" y="0"/>
                  </a:lnTo>
                  <a:lnTo>
                    <a:pt x="24" y="1"/>
                  </a:lnTo>
                  <a:lnTo>
                    <a:pt x="27" y="2"/>
                  </a:lnTo>
                  <a:lnTo>
                    <a:pt x="29" y="4"/>
                  </a:lnTo>
                  <a:lnTo>
                    <a:pt x="32" y="6"/>
                  </a:lnTo>
                  <a:lnTo>
                    <a:pt x="33" y="8"/>
                  </a:lnTo>
                  <a:lnTo>
                    <a:pt x="35" y="10"/>
                  </a:lnTo>
                  <a:lnTo>
                    <a:pt x="36" y="13"/>
                  </a:lnTo>
                  <a:lnTo>
                    <a:pt x="37" y="16"/>
                  </a:lnTo>
                  <a:lnTo>
                    <a:pt x="37" y="19"/>
                  </a:lnTo>
                  <a:lnTo>
                    <a:pt x="37" y="21"/>
                  </a:lnTo>
                  <a:lnTo>
                    <a:pt x="36" y="24"/>
                  </a:lnTo>
                  <a:lnTo>
                    <a:pt x="36" y="26"/>
                  </a:lnTo>
                  <a:lnTo>
                    <a:pt x="34" y="29"/>
                  </a:lnTo>
                  <a:lnTo>
                    <a:pt x="33" y="31"/>
                  </a:lnTo>
                  <a:lnTo>
                    <a:pt x="32" y="34"/>
                  </a:lnTo>
                  <a:lnTo>
                    <a:pt x="30" y="36"/>
                  </a:lnTo>
                  <a:lnTo>
                    <a:pt x="28" y="37"/>
                  </a:lnTo>
                  <a:lnTo>
                    <a:pt x="26" y="39"/>
                  </a:lnTo>
                  <a:lnTo>
                    <a:pt x="23" y="40"/>
                  </a:lnTo>
                  <a:lnTo>
                    <a:pt x="21" y="41"/>
                  </a:lnTo>
                  <a:lnTo>
                    <a:pt x="18" y="41"/>
                  </a:lnTo>
                  <a:lnTo>
                    <a:pt x="16" y="41"/>
                  </a:lnTo>
                  <a:lnTo>
                    <a:pt x="14" y="40"/>
                  </a:lnTo>
                  <a:lnTo>
                    <a:pt x="11" y="39"/>
                  </a:lnTo>
                  <a:lnTo>
                    <a:pt x="9" y="37"/>
                  </a:lnTo>
                  <a:lnTo>
                    <a:pt x="7" y="36"/>
                  </a:lnTo>
                  <a:lnTo>
                    <a:pt x="5" y="34"/>
                  </a:lnTo>
                  <a:lnTo>
                    <a:pt x="4" y="31"/>
                  </a:lnTo>
                  <a:lnTo>
                    <a:pt x="2" y="29"/>
                  </a:lnTo>
                  <a:lnTo>
                    <a:pt x="1" y="26"/>
                  </a:lnTo>
                  <a:lnTo>
                    <a:pt x="1" y="24"/>
                  </a:lnTo>
                  <a:lnTo>
                    <a:pt x="0" y="21"/>
                  </a:lnTo>
                  <a:lnTo>
                    <a:pt x="0" y="19"/>
                  </a:lnTo>
                  <a:lnTo>
                    <a:pt x="0" y="16"/>
                  </a:lnTo>
                  <a:lnTo>
                    <a:pt x="1" y="13"/>
                  </a:lnTo>
                  <a:lnTo>
                    <a:pt x="2" y="10"/>
                  </a:lnTo>
                  <a:lnTo>
                    <a:pt x="4" y="8"/>
                  </a:lnTo>
                  <a:lnTo>
                    <a:pt x="5" y="6"/>
                  </a:lnTo>
                  <a:lnTo>
                    <a:pt x="8" y="4"/>
                  </a:lnTo>
                  <a:lnTo>
                    <a:pt x="10" y="2"/>
                  </a:lnTo>
                  <a:lnTo>
                    <a:pt x="13" y="1"/>
                  </a:lnTo>
                  <a:lnTo>
                    <a:pt x="15"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44" name="Freeform 31"/>
            <p:cNvSpPr>
              <a:spLocks/>
            </p:cNvSpPr>
            <p:nvPr/>
          </p:nvSpPr>
          <p:spPr bwMode="auto">
            <a:xfrm>
              <a:off x="5830888" y="1263650"/>
              <a:ext cx="58738" cy="65087"/>
            </a:xfrm>
            <a:custGeom>
              <a:avLst/>
              <a:gdLst/>
              <a:ahLst/>
              <a:cxnLst>
                <a:cxn ang="0">
                  <a:pos x="19" y="0"/>
                </a:cxn>
                <a:cxn ang="0">
                  <a:pos x="22" y="0"/>
                </a:cxn>
                <a:cxn ang="0">
                  <a:pos x="25" y="1"/>
                </a:cxn>
                <a:cxn ang="0">
                  <a:pos x="27" y="2"/>
                </a:cxn>
                <a:cxn ang="0">
                  <a:pos x="30" y="4"/>
                </a:cxn>
                <a:cxn ang="0">
                  <a:pos x="32" y="6"/>
                </a:cxn>
                <a:cxn ang="0">
                  <a:pos x="34" y="8"/>
                </a:cxn>
                <a:cxn ang="0">
                  <a:pos x="35" y="10"/>
                </a:cxn>
                <a:cxn ang="0">
                  <a:pos x="36" y="13"/>
                </a:cxn>
                <a:cxn ang="0">
                  <a:pos x="37" y="16"/>
                </a:cxn>
                <a:cxn ang="0">
                  <a:pos x="37" y="19"/>
                </a:cxn>
                <a:cxn ang="0">
                  <a:pos x="37" y="21"/>
                </a:cxn>
                <a:cxn ang="0">
                  <a:pos x="37" y="24"/>
                </a:cxn>
                <a:cxn ang="0">
                  <a:pos x="36" y="26"/>
                </a:cxn>
                <a:cxn ang="0">
                  <a:pos x="35" y="29"/>
                </a:cxn>
                <a:cxn ang="0">
                  <a:pos x="34" y="31"/>
                </a:cxn>
                <a:cxn ang="0">
                  <a:pos x="32" y="34"/>
                </a:cxn>
                <a:cxn ang="0">
                  <a:pos x="30" y="36"/>
                </a:cxn>
                <a:cxn ang="0">
                  <a:pos x="28" y="37"/>
                </a:cxn>
                <a:cxn ang="0">
                  <a:pos x="26" y="39"/>
                </a:cxn>
                <a:cxn ang="0">
                  <a:pos x="24" y="40"/>
                </a:cxn>
                <a:cxn ang="0">
                  <a:pos x="21" y="41"/>
                </a:cxn>
                <a:cxn ang="0">
                  <a:pos x="19" y="41"/>
                </a:cxn>
                <a:cxn ang="0">
                  <a:pos x="16" y="41"/>
                </a:cxn>
                <a:cxn ang="0">
                  <a:pos x="14" y="40"/>
                </a:cxn>
                <a:cxn ang="0">
                  <a:pos x="12" y="39"/>
                </a:cxn>
                <a:cxn ang="0">
                  <a:pos x="10" y="37"/>
                </a:cxn>
                <a:cxn ang="0">
                  <a:pos x="8" y="36"/>
                </a:cxn>
                <a:cxn ang="0">
                  <a:pos x="6" y="34"/>
                </a:cxn>
                <a:cxn ang="0">
                  <a:pos x="4" y="31"/>
                </a:cxn>
                <a:cxn ang="0">
                  <a:pos x="3" y="29"/>
                </a:cxn>
                <a:cxn ang="0">
                  <a:pos x="2" y="26"/>
                </a:cxn>
                <a:cxn ang="0">
                  <a:pos x="1" y="24"/>
                </a:cxn>
                <a:cxn ang="0">
                  <a:pos x="0" y="21"/>
                </a:cxn>
                <a:cxn ang="0">
                  <a:pos x="0" y="19"/>
                </a:cxn>
                <a:cxn ang="0">
                  <a:pos x="1" y="16"/>
                </a:cxn>
                <a:cxn ang="0">
                  <a:pos x="1" y="13"/>
                </a:cxn>
                <a:cxn ang="0">
                  <a:pos x="2" y="10"/>
                </a:cxn>
                <a:cxn ang="0">
                  <a:pos x="4" y="8"/>
                </a:cxn>
                <a:cxn ang="0">
                  <a:pos x="6" y="6"/>
                </a:cxn>
                <a:cxn ang="0">
                  <a:pos x="8" y="4"/>
                </a:cxn>
                <a:cxn ang="0">
                  <a:pos x="10" y="2"/>
                </a:cxn>
                <a:cxn ang="0">
                  <a:pos x="13" y="1"/>
                </a:cxn>
                <a:cxn ang="0">
                  <a:pos x="16" y="0"/>
                </a:cxn>
                <a:cxn ang="0">
                  <a:pos x="19" y="0"/>
                </a:cxn>
              </a:cxnLst>
              <a:rect l="0" t="0" r="r" b="b"/>
              <a:pathLst>
                <a:path w="37" h="41">
                  <a:moveTo>
                    <a:pt x="19" y="0"/>
                  </a:moveTo>
                  <a:lnTo>
                    <a:pt x="22" y="0"/>
                  </a:lnTo>
                  <a:lnTo>
                    <a:pt x="25" y="1"/>
                  </a:lnTo>
                  <a:lnTo>
                    <a:pt x="27" y="2"/>
                  </a:lnTo>
                  <a:lnTo>
                    <a:pt x="30" y="4"/>
                  </a:lnTo>
                  <a:lnTo>
                    <a:pt x="32" y="6"/>
                  </a:lnTo>
                  <a:lnTo>
                    <a:pt x="34" y="8"/>
                  </a:lnTo>
                  <a:lnTo>
                    <a:pt x="35" y="10"/>
                  </a:lnTo>
                  <a:lnTo>
                    <a:pt x="36" y="13"/>
                  </a:lnTo>
                  <a:lnTo>
                    <a:pt x="37" y="16"/>
                  </a:lnTo>
                  <a:lnTo>
                    <a:pt x="37" y="19"/>
                  </a:lnTo>
                  <a:lnTo>
                    <a:pt x="37" y="21"/>
                  </a:lnTo>
                  <a:lnTo>
                    <a:pt x="37" y="24"/>
                  </a:lnTo>
                  <a:lnTo>
                    <a:pt x="36" y="26"/>
                  </a:lnTo>
                  <a:lnTo>
                    <a:pt x="35" y="29"/>
                  </a:lnTo>
                  <a:lnTo>
                    <a:pt x="34" y="31"/>
                  </a:lnTo>
                  <a:lnTo>
                    <a:pt x="32" y="34"/>
                  </a:lnTo>
                  <a:lnTo>
                    <a:pt x="30" y="36"/>
                  </a:lnTo>
                  <a:lnTo>
                    <a:pt x="28" y="37"/>
                  </a:lnTo>
                  <a:lnTo>
                    <a:pt x="26" y="39"/>
                  </a:lnTo>
                  <a:lnTo>
                    <a:pt x="24" y="40"/>
                  </a:lnTo>
                  <a:lnTo>
                    <a:pt x="21" y="41"/>
                  </a:lnTo>
                  <a:lnTo>
                    <a:pt x="19" y="41"/>
                  </a:lnTo>
                  <a:lnTo>
                    <a:pt x="16" y="41"/>
                  </a:lnTo>
                  <a:lnTo>
                    <a:pt x="14" y="40"/>
                  </a:lnTo>
                  <a:lnTo>
                    <a:pt x="12" y="39"/>
                  </a:lnTo>
                  <a:lnTo>
                    <a:pt x="10" y="37"/>
                  </a:lnTo>
                  <a:lnTo>
                    <a:pt x="8" y="36"/>
                  </a:lnTo>
                  <a:lnTo>
                    <a:pt x="6" y="34"/>
                  </a:lnTo>
                  <a:lnTo>
                    <a:pt x="4" y="31"/>
                  </a:lnTo>
                  <a:lnTo>
                    <a:pt x="3" y="29"/>
                  </a:lnTo>
                  <a:lnTo>
                    <a:pt x="2" y="26"/>
                  </a:lnTo>
                  <a:lnTo>
                    <a:pt x="1" y="24"/>
                  </a:lnTo>
                  <a:lnTo>
                    <a:pt x="0" y="21"/>
                  </a:lnTo>
                  <a:lnTo>
                    <a:pt x="0" y="19"/>
                  </a:lnTo>
                  <a:lnTo>
                    <a:pt x="1" y="16"/>
                  </a:lnTo>
                  <a:lnTo>
                    <a:pt x="1" y="13"/>
                  </a:lnTo>
                  <a:lnTo>
                    <a:pt x="2" y="10"/>
                  </a:lnTo>
                  <a:lnTo>
                    <a:pt x="4" y="8"/>
                  </a:lnTo>
                  <a:lnTo>
                    <a:pt x="6" y="6"/>
                  </a:lnTo>
                  <a:lnTo>
                    <a:pt x="8" y="4"/>
                  </a:lnTo>
                  <a:lnTo>
                    <a:pt x="10" y="2"/>
                  </a:lnTo>
                  <a:lnTo>
                    <a:pt x="13" y="1"/>
                  </a:lnTo>
                  <a:lnTo>
                    <a:pt x="16" y="0"/>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45" name="Freeform 32"/>
            <p:cNvSpPr>
              <a:spLocks/>
            </p:cNvSpPr>
            <p:nvPr/>
          </p:nvSpPr>
          <p:spPr bwMode="auto">
            <a:xfrm>
              <a:off x="5572125" y="1330325"/>
              <a:ext cx="109538" cy="239712"/>
            </a:xfrm>
            <a:custGeom>
              <a:avLst/>
              <a:gdLst/>
              <a:ahLst/>
              <a:cxnLst>
                <a:cxn ang="0">
                  <a:pos x="47" y="1"/>
                </a:cxn>
                <a:cxn ang="0">
                  <a:pos x="55" y="2"/>
                </a:cxn>
                <a:cxn ang="0">
                  <a:pos x="52" y="68"/>
                </a:cxn>
                <a:cxn ang="0">
                  <a:pos x="52" y="73"/>
                </a:cxn>
                <a:cxn ang="0">
                  <a:pos x="54" y="78"/>
                </a:cxn>
                <a:cxn ang="0">
                  <a:pos x="57" y="81"/>
                </a:cxn>
                <a:cxn ang="0">
                  <a:pos x="60" y="84"/>
                </a:cxn>
                <a:cxn ang="0">
                  <a:pos x="64" y="85"/>
                </a:cxn>
                <a:cxn ang="0">
                  <a:pos x="69" y="143"/>
                </a:cxn>
                <a:cxn ang="0">
                  <a:pos x="67" y="147"/>
                </a:cxn>
                <a:cxn ang="0">
                  <a:pos x="65" y="150"/>
                </a:cxn>
                <a:cxn ang="0">
                  <a:pos x="61" y="151"/>
                </a:cxn>
                <a:cxn ang="0">
                  <a:pos x="58" y="151"/>
                </a:cxn>
                <a:cxn ang="0">
                  <a:pos x="55" y="149"/>
                </a:cxn>
                <a:cxn ang="0">
                  <a:pos x="52" y="146"/>
                </a:cxn>
                <a:cxn ang="0">
                  <a:pos x="51" y="143"/>
                </a:cxn>
                <a:cxn ang="0">
                  <a:pos x="44" y="78"/>
                </a:cxn>
                <a:cxn ang="0">
                  <a:pos x="41" y="78"/>
                </a:cxn>
                <a:cxn ang="0">
                  <a:pos x="34" y="143"/>
                </a:cxn>
                <a:cxn ang="0">
                  <a:pos x="33" y="146"/>
                </a:cxn>
                <a:cxn ang="0">
                  <a:pos x="30" y="149"/>
                </a:cxn>
                <a:cxn ang="0">
                  <a:pos x="27" y="151"/>
                </a:cxn>
                <a:cxn ang="0">
                  <a:pos x="24" y="151"/>
                </a:cxn>
                <a:cxn ang="0">
                  <a:pos x="21" y="150"/>
                </a:cxn>
                <a:cxn ang="0">
                  <a:pos x="18" y="148"/>
                </a:cxn>
                <a:cxn ang="0">
                  <a:pos x="17" y="145"/>
                </a:cxn>
                <a:cxn ang="0">
                  <a:pos x="16" y="141"/>
                </a:cxn>
                <a:cxn ang="0">
                  <a:pos x="22" y="19"/>
                </a:cxn>
                <a:cxn ang="0">
                  <a:pos x="20" y="19"/>
                </a:cxn>
                <a:cxn ang="0">
                  <a:pos x="14" y="69"/>
                </a:cxn>
                <a:cxn ang="0">
                  <a:pos x="12" y="72"/>
                </a:cxn>
                <a:cxn ang="0">
                  <a:pos x="9" y="74"/>
                </a:cxn>
                <a:cxn ang="0">
                  <a:pos x="7" y="74"/>
                </a:cxn>
                <a:cxn ang="0">
                  <a:pos x="5" y="73"/>
                </a:cxn>
                <a:cxn ang="0">
                  <a:pos x="2" y="72"/>
                </a:cxn>
                <a:cxn ang="0">
                  <a:pos x="0" y="69"/>
                </a:cxn>
                <a:cxn ang="0">
                  <a:pos x="0" y="66"/>
                </a:cxn>
                <a:cxn ang="0">
                  <a:pos x="6" y="12"/>
                </a:cxn>
                <a:cxn ang="0">
                  <a:pos x="6" y="12"/>
                </a:cxn>
                <a:cxn ang="0">
                  <a:pos x="6" y="11"/>
                </a:cxn>
                <a:cxn ang="0">
                  <a:pos x="7" y="10"/>
                </a:cxn>
                <a:cxn ang="0">
                  <a:pos x="8" y="9"/>
                </a:cxn>
                <a:cxn ang="0">
                  <a:pos x="8" y="8"/>
                </a:cxn>
                <a:cxn ang="0">
                  <a:pos x="10" y="7"/>
                </a:cxn>
                <a:cxn ang="0">
                  <a:pos x="10" y="7"/>
                </a:cxn>
                <a:cxn ang="0">
                  <a:pos x="11" y="7"/>
                </a:cxn>
                <a:cxn ang="0">
                  <a:pos x="11" y="7"/>
                </a:cxn>
                <a:cxn ang="0">
                  <a:pos x="12" y="6"/>
                </a:cxn>
                <a:cxn ang="0">
                  <a:pos x="15" y="5"/>
                </a:cxn>
                <a:cxn ang="0">
                  <a:pos x="19" y="4"/>
                </a:cxn>
                <a:cxn ang="0">
                  <a:pos x="24" y="3"/>
                </a:cxn>
                <a:cxn ang="0">
                  <a:pos x="30" y="2"/>
                </a:cxn>
                <a:cxn ang="0">
                  <a:pos x="36" y="1"/>
                </a:cxn>
                <a:cxn ang="0">
                  <a:pos x="42" y="0"/>
                </a:cxn>
              </a:cxnLst>
              <a:rect l="0" t="0" r="r" b="b"/>
              <a:pathLst>
                <a:path w="69" h="151">
                  <a:moveTo>
                    <a:pt x="42" y="0"/>
                  </a:moveTo>
                  <a:lnTo>
                    <a:pt x="47" y="1"/>
                  </a:lnTo>
                  <a:lnTo>
                    <a:pt x="51" y="1"/>
                  </a:lnTo>
                  <a:lnTo>
                    <a:pt x="55" y="2"/>
                  </a:lnTo>
                  <a:lnTo>
                    <a:pt x="59" y="2"/>
                  </a:lnTo>
                  <a:lnTo>
                    <a:pt x="52" y="68"/>
                  </a:lnTo>
                  <a:lnTo>
                    <a:pt x="52" y="70"/>
                  </a:lnTo>
                  <a:lnTo>
                    <a:pt x="52" y="73"/>
                  </a:lnTo>
                  <a:lnTo>
                    <a:pt x="53" y="75"/>
                  </a:lnTo>
                  <a:lnTo>
                    <a:pt x="54" y="78"/>
                  </a:lnTo>
                  <a:lnTo>
                    <a:pt x="55" y="80"/>
                  </a:lnTo>
                  <a:lnTo>
                    <a:pt x="57" y="81"/>
                  </a:lnTo>
                  <a:lnTo>
                    <a:pt x="58" y="83"/>
                  </a:lnTo>
                  <a:lnTo>
                    <a:pt x="60" y="84"/>
                  </a:lnTo>
                  <a:lnTo>
                    <a:pt x="62" y="85"/>
                  </a:lnTo>
                  <a:lnTo>
                    <a:pt x="64" y="85"/>
                  </a:lnTo>
                  <a:lnTo>
                    <a:pt x="69" y="141"/>
                  </a:lnTo>
                  <a:lnTo>
                    <a:pt x="69" y="143"/>
                  </a:lnTo>
                  <a:lnTo>
                    <a:pt x="68" y="145"/>
                  </a:lnTo>
                  <a:lnTo>
                    <a:pt x="67" y="147"/>
                  </a:lnTo>
                  <a:lnTo>
                    <a:pt x="66" y="148"/>
                  </a:lnTo>
                  <a:lnTo>
                    <a:pt x="65" y="150"/>
                  </a:lnTo>
                  <a:lnTo>
                    <a:pt x="63" y="150"/>
                  </a:lnTo>
                  <a:lnTo>
                    <a:pt x="61" y="151"/>
                  </a:lnTo>
                  <a:lnTo>
                    <a:pt x="60" y="151"/>
                  </a:lnTo>
                  <a:lnTo>
                    <a:pt x="58" y="151"/>
                  </a:lnTo>
                  <a:lnTo>
                    <a:pt x="56" y="150"/>
                  </a:lnTo>
                  <a:lnTo>
                    <a:pt x="55" y="149"/>
                  </a:lnTo>
                  <a:lnTo>
                    <a:pt x="53" y="148"/>
                  </a:lnTo>
                  <a:lnTo>
                    <a:pt x="52" y="146"/>
                  </a:lnTo>
                  <a:lnTo>
                    <a:pt x="52" y="145"/>
                  </a:lnTo>
                  <a:lnTo>
                    <a:pt x="51" y="143"/>
                  </a:lnTo>
                  <a:lnTo>
                    <a:pt x="46" y="77"/>
                  </a:lnTo>
                  <a:lnTo>
                    <a:pt x="44" y="78"/>
                  </a:lnTo>
                  <a:lnTo>
                    <a:pt x="42" y="78"/>
                  </a:lnTo>
                  <a:lnTo>
                    <a:pt x="41" y="78"/>
                  </a:lnTo>
                  <a:lnTo>
                    <a:pt x="39" y="77"/>
                  </a:lnTo>
                  <a:lnTo>
                    <a:pt x="34" y="143"/>
                  </a:lnTo>
                  <a:lnTo>
                    <a:pt x="33" y="145"/>
                  </a:lnTo>
                  <a:lnTo>
                    <a:pt x="33" y="146"/>
                  </a:lnTo>
                  <a:lnTo>
                    <a:pt x="32" y="148"/>
                  </a:lnTo>
                  <a:lnTo>
                    <a:pt x="30" y="149"/>
                  </a:lnTo>
                  <a:lnTo>
                    <a:pt x="29" y="150"/>
                  </a:lnTo>
                  <a:lnTo>
                    <a:pt x="27" y="151"/>
                  </a:lnTo>
                  <a:lnTo>
                    <a:pt x="25" y="151"/>
                  </a:lnTo>
                  <a:lnTo>
                    <a:pt x="24" y="151"/>
                  </a:lnTo>
                  <a:lnTo>
                    <a:pt x="22" y="150"/>
                  </a:lnTo>
                  <a:lnTo>
                    <a:pt x="21" y="150"/>
                  </a:lnTo>
                  <a:lnTo>
                    <a:pt x="19" y="149"/>
                  </a:lnTo>
                  <a:lnTo>
                    <a:pt x="18" y="148"/>
                  </a:lnTo>
                  <a:lnTo>
                    <a:pt x="17" y="146"/>
                  </a:lnTo>
                  <a:lnTo>
                    <a:pt x="17" y="145"/>
                  </a:lnTo>
                  <a:lnTo>
                    <a:pt x="16" y="143"/>
                  </a:lnTo>
                  <a:lnTo>
                    <a:pt x="16" y="141"/>
                  </a:lnTo>
                  <a:lnTo>
                    <a:pt x="22" y="69"/>
                  </a:lnTo>
                  <a:lnTo>
                    <a:pt x="22" y="19"/>
                  </a:lnTo>
                  <a:lnTo>
                    <a:pt x="21" y="19"/>
                  </a:lnTo>
                  <a:lnTo>
                    <a:pt x="20" y="19"/>
                  </a:lnTo>
                  <a:lnTo>
                    <a:pt x="15" y="67"/>
                  </a:lnTo>
                  <a:lnTo>
                    <a:pt x="14" y="69"/>
                  </a:lnTo>
                  <a:lnTo>
                    <a:pt x="13" y="71"/>
                  </a:lnTo>
                  <a:lnTo>
                    <a:pt x="12" y="72"/>
                  </a:lnTo>
                  <a:lnTo>
                    <a:pt x="11" y="73"/>
                  </a:lnTo>
                  <a:lnTo>
                    <a:pt x="9" y="74"/>
                  </a:lnTo>
                  <a:lnTo>
                    <a:pt x="7" y="74"/>
                  </a:lnTo>
                  <a:lnTo>
                    <a:pt x="7" y="74"/>
                  </a:lnTo>
                  <a:lnTo>
                    <a:pt x="7" y="74"/>
                  </a:lnTo>
                  <a:lnTo>
                    <a:pt x="5" y="73"/>
                  </a:lnTo>
                  <a:lnTo>
                    <a:pt x="3" y="73"/>
                  </a:lnTo>
                  <a:lnTo>
                    <a:pt x="2" y="72"/>
                  </a:lnTo>
                  <a:lnTo>
                    <a:pt x="1" y="70"/>
                  </a:lnTo>
                  <a:lnTo>
                    <a:pt x="0" y="69"/>
                  </a:lnTo>
                  <a:lnTo>
                    <a:pt x="0" y="67"/>
                  </a:lnTo>
                  <a:lnTo>
                    <a:pt x="0" y="66"/>
                  </a:lnTo>
                  <a:lnTo>
                    <a:pt x="6" y="13"/>
                  </a:lnTo>
                  <a:lnTo>
                    <a:pt x="6" y="12"/>
                  </a:lnTo>
                  <a:lnTo>
                    <a:pt x="6" y="12"/>
                  </a:lnTo>
                  <a:lnTo>
                    <a:pt x="6" y="12"/>
                  </a:lnTo>
                  <a:lnTo>
                    <a:pt x="6" y="12"/>
                  </a:lnTo>
                  <a:lnTo>
                    <a:pt x="6" y="11"/>
                  </a:lnTo>
                  <a:lnTo>
                    <a:pt x="7" y="10"/>
                  </a:lnTo>
                  <a:lnTo>
                    <a:pt x="7" y="10"/>
                  </a:lnTo>
                  <a:lnTo>
                    <a:pt x="8" y="9"/>
                  </a:lnTo>
                  <a:lnTo>
                    <a:pt x="8" y="9"/>
                  </a:lnTo>
                  <a:lnTo>
                    <a:pt x="8" y="8"/>
                  </a:lnTo>
                  <a:lnTo>
                    <a:pt x="8" y="8"/>
                  </a:lnTo>
                  <a:lnTo>
                    <a:pt x="9" y="7"/>
                  </a:lnTo>
                  <a:lnTo>
                    <a:pt x="10" y="7"/>
                  </a:lnTo>
                  <a:lnTo>
                    <a:pt x="10" y="7"/>
                  </a:lnTo>
                  <a:lnTo>
                    <a:pt x="10" y="7"/>
                  </a:lnTo>
                  <a:lnTo>
                    <a:pt x="11" y="7"/>
                  </a:lnTo>
                  <a:lnTo>
                    <a:pt x="11" y="7"/>
                  </a:lnTo>
                  <a:lnTo>
                    <a:pt x="11" y="7"/>
                  </a:lnTo>
                  <a:lnTo>
                    <a:pt x="11" y="7"/>
                  </a:lnTo>
                  <a:lnTo>
                    <a:pt x="11" y="7"/>
                  </a:lnTo>
                  <a:lnTo>
                    <a:pt x="12" y="6"/>
                  </a:lnTo>
                  <a:lnTo>
                    <a:pt x="13" y="6"/>
                  </a:lnTo>
                  <a:lnTo>
                    <a:pt x="15" y="5"/>
                  </a:lnTo>
                  <a:lnTo>
                    <a:pt x="17" y="5"/>
                  </a:lnTo>
                  <a:lnTo>
                    <a:pt x="19" y="4"/>
                  </a:lnTo>
                  <a:lnTo>
                    <a:pt x="22" y="3"/>
                  </a:lnTo>
                  <a:lnTo>
                    <a:pt x="24" y="3"/>
                  </a:lnTo>
                  <a:lnTo>
                    <a:pt x="27" y="2"/>
                  </a:lnTo>
                  <a:lnTo>
                    <a:pt x="30" y="2"/>
                  </a:lnTo>
                  <a:lnTo>
                    <a:pt x="33" y="1"/>
                  </a:lnTo>
                  <a:lnTo>
                    <a:pt x="36" y="1"/>
                  </a:lnTo>
                  <a:lnTo>
                    <a:pt x="39" y="0"/>
                  </a:lnTo>
                  <a:lnTo>
                    <a:pt x="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46" name="Freeform 33"/>
            <p:cNvSpPr>
              <a:spLocks/>
            </p:cNvSpPr>
            <p:nvPr/>
          </p:nvSpPr>
          <p:spPr bwMode="auto">
            <a:xfrm>
              <a:off x="5819775" y="1330325"/>
              <a:ext cx="107950" cy="239712"/>
            </a:xfrm>
            <a:custGeom>
              <a:avLst/>
              <a:gdLst/>
              <a:ahLst/>
              <a:cxnLst>
                <a:cxn ang="0">
                  <a:pos x="29" y="0"/>
                </a:cxn>
                <a:cxn ang="0">
                  <a:pos x="35" y="1"/>
                </a:cxn>
                <a:cxn ang="0">
                  <a:pos x="40" y="2"/>
                </a:cxn>
                <a:cxn ang="0">
                  <a:pos x="46" y="3"/>
                </a:cxn>
                <a:cxn ang="0">
                  <a:pos x="50" y="4"/>
                </a:cxn>
                <a:cxn ang="0">
                  <a:pos x="54" y="5"/>
                </a:cxn>
                <a:cxn ang="0">
                  <a:pos x="57" y="6"/>
                </a:cxn>
                <a:cxn ang="0">
                  <a:pos x="58" y="7"/>
                </a:cxn>
                <a:cxn ang="0">
                  <a:pos x="58" y="7"/>
                </a:cxn>
                <a:cxn ang="0">
                  <a:pos x="59" y="7"/>
                </a:cxn>
                <a:cxn ang="0">
                  <a:pos x="60" y="8"/>
                </a:cxn>
                <a:cxn ang="0">
                  <a:pos x="61" y="9"/>
                </a:cxn>
                <a:cxn ang="0">
                  <a:pos x="61" y="9"/>
                </a:cxn>
                <a:cxn ang="0">
                  <a:pos x="62" y="10"/>
                </a:cxn>
                <a:cxn ang="0">
                  <a:pos x="62" y="12"/>
                </a:cxn>
                <a:cxn ang="0">
                  <a:pos x="62" y="12"/>
                </a:cxn>
                <a:cxn ang="0">
                  <a:pos x="63" y="13"/>
                </a:cxn>
                <a:cxn ang="0">
                  <a:pos x="68" y="67"/>
                </a:cxn>
                <a:cxn ang="0">
                  <a:pos x="67" y="70"/>
                </a:cxn>
                <a:cxn ang="0">
                  <a:pos x="65" y="73"/>
                </a:cxn>
                <a:cxn ang="0">
                  <a:pos x="62" y="74"/>
                </a:cxn>
                <a:cxn ang="0">
                  <a:pos x="61" y="74"/>
                </a:cxn>
                <a:cxn ang="0">
                  <a:pos x="58" y="73"/>
                </a:cxn>
                <a:cxn ang="0">
                  <a:pos x="55" y="71"/>
                </a:cxn>
                <a:cxn ang="0">
                  <a:pos x="54" y="67"/>
                </a:cxn>
                <a:cxn ang="0">
                  <a:pos x="48" y="19"/>
                </a:cxn>
                <a:cxn ang="0">
                  <a:pos x="46" y="69"/>
                </a:cxn>
                <a:cxn ang="0">
                  <a:pos x="52" y="143"/>
                </a:cxn>
                <a:cxn ang="0">
                  <a:pos x="51" y="146"/>
                </a:cxn>
                <a:cxn ang="0">
                  <a:pos x="49" y="149"/>
                </a:cxn>
                <a:cxn ang="0">
                  <a:pos x="46" y="150"/>
                </a:cxn>
                <a:cxn ang="0">
                  <a:pos x="44" y="151"/>
                </a:cxn>
                <a:cxn ang="0">
                  <a:pos x="42" y="151"/>
                </a:cxn>
                <a:cxn ang="0">
                  <a:pos x="38" y="149"/>
                </a:cxn>
                <a:cxn ang="0">
                  <a:pos x="36" y="146"/>
                </a:cxn>
                <a:cxn ang="0">
                  <a:pos x="35" y="143"/>
                </a:cxn>
                <a:cxn ang="0">
                  <a:pos x="28" y="78"/>
                </a:cxn>
                <a:cxn ang="0">
                  <a:pos x="24" y="78"/>
                </a:cxn>
                <a:cxn ang="0">
                  <a:pos x="17" y="143"/>
                </a:cxn>
                <a:cxn ang="0">
                  <a:pos x="16" y="146"/>
                </a:cxn>
                <a:cxn ang="0">
                  <a:pos x="14" y="149"/>
                </a:cxn>
                <a:cxn ang="0">
                  <a:pos x="10" y="151"/>
                </a:cxn>
                <a:cxn ang="0">
                  <a:pos x="8" y="151"/>
                </a:cxn>
                <a:cxn ang="0">
                  <a:pos x="6" y="150"/>
                </a:cxn>
                <a:cxn ang="0">
                  <a:pos x="3" y="149"/>
                </a:cxn>
                <a:cxn ang="0">
                  <a:pos x="1" y="146"/>
                </a:cxn>
                <a:cxn ang="0">
                  <a:pos x="0" y="143"/>
                </a:cxn>
                <a:cxn ang="0">
                  <a:pos x="4" y="85"/>
                </a:cxn>
                <a:cxn ang="0">
                  <a:pos x="8" y="84"/>
                </a:cxn>
                <a:cxn ang="0">
                  <a:pos x="12" y="81"/>
                </a:cxn>
                <a:cxn ang="0">
                  <a:pos x="15" y="78"/>
                </a:cxn>
                <a:cxn ang="0">
                  <a:pos x="16" y="73"/>
                </a:cxn>
                <a:cxn ang="0">
                  <a:pos x="17" y="68"/>
                </a:cxn>
                <a:cxn ang="0">
                  <a:pos x="13" y="2"/>
                </a:cxn>
                <a:cxn ang="0">
                  <a:pos x="22" y="1"/>
                </a:cxn>
              </a:cxnLst>
              <a:rect l="0" t="0" r="r" b="b"/>
              <a:pathLst>
                <a:path w="68" h="151">
                  <a:moveTo>
                    <a:pt x="26" y="0"/>
                  </a:moveTo>
                  <a:lnTo>
                    <a:pt x="29" y="0"/>
                  </a:lnTo>
                  <a:lnTo>
                    <a:pt x="32" y="1"/>
                  </a:lnTo>
                  <a:lnTo>
                    <a:pt x="35" y="1"/>
                  </a:lnTo>
                  <a:lnTo>
                    <a:pt x="37" y="1"/>
                  </a:lnTo>
                  <a:lnTo>
                    <a:pt x="40" y="2"/>
                  </a:lnTo>
                  <a:lnTo>
                    <a:pt x="43" y="2"/>
                  </a:lnTo>
                  <a:lnTo>
                    <a:pt x="46" y="3"/>
                  </a:lnTo>
                  <a:lnTo>
                    <a:pt x="48" y="4"/>
                  </a:lnTo>
                  <a:lnTo>
                    <a:pt x="50" y="4"/>
                  </a:lnTo>
                  <a:lnTo>
                    <a:pt x="52" y="5"/>
                  </a:lnTo>
                  <a:lnTo>
                    <a:pt x="54" y="5"/>
                  </a:lnTo>
                  <a:lnTo>
                    <a:pt x="56" y="6"/>
                  </a:lnTo>
                  <a:lnTo>
                    <a:pt x="57" y="6"/>
                  </a:lnTo>
                  <a:lnTo>
                    <a:pt x="57" y="7"/>
                  </a:lnTo>
                  <a:lnTo>
                    <a:pt x="58" y="7"/>
                  </a:lnTo>
                  <a:lnTo>
                    <a:pt x="58" y="7"/>
                  </a:lnTo>
                  <a:lnTo>
                    <a:pt x="58" y="7"/>
                  </a:lnTo>
                  <a:lnTo>
                    <a:pt x="58" y="7"/>
                  </a:lnTo>
                  <a:lnTo>
                    <a:pt x="59" y="7"/>
                  </a:lnTo>
                  <a:lnTo>
                    <a:pt x="59" y="8"/>
                  </a:lnTo>
                  <a:lnTo>
                    <a:pt x="60" y="8"/>
                  </a:lnTo>
                  <a:lnTo>
                    <a:pt x="60" y="8"/>
                  </a:lnTo>
                  <a:lnTo>
                    <a:pt x="61" y="9"/>
                  </a:lnTo>
                  <a:lnTo>
                    <a:pt x="61" y="9"/>
                  </a:lnTo>
                  <a:lnTo>
                    <a:pt x="61" y="9"/>
                  </a:lnTo>
                  <a:lnTo>
                    <a:pt x="61" y="10"/>
                  </a:lnTo>
                  <a:lnTo>
                    <a:pt x="62" y="10"/>
                  </a:lnTo>
                  <a:lnTo>
                    <a:pt x="62" y="11"/>
                  </a:lnTo>
                  <a:lnTo>
                    <a:pt x="62" y="12"/>
                  </a:lnTo>
                  <a:lnTo>
                    <a:pt x="62" y="12"/>
                  </a:lnTo>
                  <a:lnTo>
                    <a:pt x="62" y="12"/>
                  </a:lnTo>
                  <a:lnTo>
                    <a:pt x="62" y="13"/>
                  </a:lnTo>
                  <a:lnTo>
                    <a:pt x="63" y="13"/>
                  </a:lnTo>
                  <a:lnTo>
                    <a:pt x="68" y="66"/>
                  </a:lnTo>
                  <a:lnTo>
                    <a:pt x="68" y="67"/>
                  </a:lnTo>
                  <a:lnTo>
                    <a:pt x="68" y="69"/>
                  </a:lnTo>
                  <a:lnTo>
                    <a:pt x="67" y="70"/>
                  </a:lnTo>
                  <a:lnTo>
                    <a:pt x="66" y="72"/>
                  </a:lnTo>
                  <a:lnTo>
                    <a:pt x="65" y="73"/>
                  </a:lnTo>
                  <a:lnTo>
                    <a:pt x="64" y="73"/>
                  </a:lnTo>
                  <a:lnTo>
                    <a:pt x="62" y="74"/>
                  </a:lnTo>
                  <a:lnTo>
                    <a:pt x="62" y="74"/>
                  </a:lnTo>
                  <a:lnTo>
                    <a:pt x="61" y="74"/>
                  </a:lnTo>
                  <a:lnTo>
                    <a:pt x="59" y="74"/>
                  </a:lnTo>
                  <a:lnTo>
                    <a:pt x="58" y="73"/>
                  </a:lnTo>
                  <a:lnTo>
                    <a:pt x="56" y="72"/>
                  </a:lnTo>
                  <a:lnTo>
                    <a:pt x="55" y="71"/>
                  </a:lnTo>
                  <a:lnTo>
                    <a:pt x="54" y="69"/>
                  </a:lnTo>
                  <a:lnTo>
                    <a:pt x="54" y="67"/>
                  </a:lnTo>
                  <a:lnTo>
                    <a:pt x="48" y="19"/>
                  </a:lnTo>
                  <a:lnTo>
                    <a:pt x="48" y="19"/>
                  </a:lnTo>
                  <a:lnTo>
                    <a:pt x="46" y="18"/>
                  </a:lnTo>
                  <a:lnTo>
                    <a:pt x="46" y="69"/>
                  </a:lnTo>
                  <a:lnTo>
                    <a:pt x="52" y="141"/>
                  </a:lnTo>
                  <a:lnTo>
                    <a:pt x="52" y="143"/>
                  </a:lnTo>
                  <a:lnTo>
                    <a:pt x="52" y="145"/>
                  </a:lnTo>
                  <a:lnTo>
                    <a:pt x="51" y="146"/>
                  </a:lnTo>
                  <a:lnTo>
                    <a:pt x="50" y="148"/>
                  </a:lnTo>
                  <a:lnTo>
                    <a:pt x="49" y="149"/>
                  </a:lnTo>
                  <a:lnTo>
                    <a:pt x="48" y="150"/>
                  </a:lnTo>
                  <a:lnTo>
                    <a:pt x="46" y="150"/>
                  </a:lnTo>
                  <a:lnTo>
                    <a:pt x="44" y="151"/>
                  </a:lnTo>
                  <a:lnTo>
                    <a:pt x="44" y="151"/>
                  </a:lnTo>
                  <a:lnTo>
                    <a:pt x="43" y="151"/>
                  </a:lnTo>
                  <a:lnTo>
                    <a:pt x="42" y="151"/>
                  </a:lnTo>
                  <a:lnTo>
                    <a:pt x="40" y="150"/>
                  </a:lnTo>
                  <a:lnTo>
                    <a:pt x="38" y="149"/>
                  </a:lnTo>
                  <a:lnTo>
                    <a:pt x="37" y="148"/>
                  </a:lnTo>
                  <a:lnTo>
                    <a:pt x="36" y="146"/>
                  </a:lnTo>
                  <a:lnTo>
                    <a:pt x="35" y="145"/>
                  </a:lnTo>
                  <a:lnTo>
                    <a:pt x="35" y="143"/>
                  </a:lnTo>
                  <a:lnTo>
                    <a:pt x="29" y="77"/>
                  </a:lnTo>
                  <a:lnTo>
                    <a:pt x="28" y="78"/>
                  </a:lnTo>
                  <a:lnTo>
                    <a:pt x="26" y="78"/>
                  </a:lnTo>
                  <a:lnTo>
                    <a:pt x="24" y="78"/>
                  </a:lnTo>
                  <a:lnTo>
                    <a:pt x="22" y="77"/>
                  </a:lnTo>
                  <a:lnTo>
                    <a:pt x="17" y="143"/>
                  </a:lnTo>
                  <a:lnTo>
                    <a:pt x="17" y="145"/>
                  </a:lnTo>
                  <a:lnTo>
                    <a:pt x="16" y="146"/>
                  </a:lnTo>
                  <a:lnTo>
                    <a:pt x="15" y="148"/>
                  </a:lnTo>
                  <a:lnTo>
                    <a:pt x="14" y="149"/>
                  </a:lnTo>
                  <a:lnTo>
                    <a:pt x="12" y="150"/>
                  </a:lnTo>
                  <a:lnTo>
                    <a:pt x="10" y="151"/>
                  </a:lnTo>
                  <a:lnTo>
                    <a:pt x="8" y="151"/>
                  </a:lnTo>
                  <a:lnTo>
                    <a:pt x="8" y="151"/>
                  </a:lnTo>
                  <a:lnTo>
                    <a:pt x="8" y="151"/>
                  </a:lnTo>
                  <a:lnTo>
                    <a:pt x="6" y="150"/>
                  </a:lnTo>
                  <a:lnTo>
                    <a:pt x="4" y="150"/>
                  </a:lnTo>
                  <a:lnTo>
                    <a:pt x="3" y="149"/>
                  </a:lnTo>
                  <a:lnTo>
                    <a:pt x="2" y="148"/>
                  </a:lnTo>
                  <a:lnTo>
                    <a:pt x="1" y="146"/>
                  </a:lnTo>
                  <a:lnTo>
                    <a:pt x="0" y="145"/>
                  </a:lnTo>
                  <a:lnTo>
                    <a:pt x="0" y="143"/>
                  </a:lnTo>
                  <a:lnTo>
                    <a:pt x="0" y="141"/>
                  </a:lnTo>
                  <a:lnTo>
                    <a:pt x="4" y="85"/>
                  </a:lnTo>
                  <a:lnTo>
                    <a:pt x="6" y="85"/>
                  </a:lnTo>
                  <a:lnTo>
                    <a:pt x="8" y="84"/>
                  </a:lnTo>
                  <a:lnTo>
                    <a:pt x="10" y="83"/>
                  </a:lnTo>
                  <a:lnTo>
                    <a:pt x="12" y="81"/>
                  </a:lnTo>
                  <a:lnTo>
                    <a:pt x="13" y="80"/>
                  </a:lnTo>
                  <a:lnTo>
                    <a:pt x="15" y="78"/>
                  </a:lnTo>
                  <a:lnTo>
                    <a:pt x="16" y="75"/>
                  </a:lnTo>
                  <a:lnTo>
                    <a:pt x="16" y="73"/>
                  </a:lnTo>
                  <a:lnTo>
                    <a:pt x="17" y="70"/>
                  </a:lnTo>
                  <a:lnTo>
                    <a:pt x="17" y="68"/>
                  </a:lnTo>
                  <a:lnTo>
                    <a:pt x="9" y="2"/>
                  </a:lnTo>
                  <a:lnTo>
                    <a:pt x="13" y="2"/>
                  </a:lnTo>
                  <a:lnTo>
                    <a:pt x="18" y="1"/>
                  </a:lnTo>
                  <a:lnTo>
                    <a:pt x="22" y="1"/>
                  </a:lnTo>
                  <a:lnTo>
                    <a:pt x="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47" name="Freeform 34"/>
            <p:cNvSpPr>
              <a:spLocks/>
            </p:cNvSpPr>
            <p:nvPr/>
          </p:nvSpPr>
          <p:spPr bwMode="auto">
            <a:xfrm>
              <a:off x="5713413" y="1225550"/>
              <a:ext cx="73025" cy="80962"/>
            </a:xfrm>
            <a:custGeom>
              <a:avLst/>
              <a:gdLst/>
              <a:ahLst/>
              <a:cxnLst>
                <a:cxn ang="0">
                  <a:pos x="23" y="0"/>
                </a:cxn>
                <a:cxn ang="0">
                  <a:pos x="26" y="0"/>
                </a:cxn>
                <a:cxn ang="0">
                  <a:pos x="29" y="1"/>
                </a:cxn>
                <a:cxn ang="0">
                  <a:pos x="32" y="2"/>
                </a:cxn>
                <a:cxn ang="0">
                  <a:pos x="35" y="3"/>
                </a:cxn>
                <a:cxn ang="0">
                  <a:pos x="37" y="5"/>
                </a:cxn>
                <a:cxn ang="0">
                  <a:pos x="40" y="7"/>
                </a:cxn>
                <a:cxn ang="0">
                  <a:pos x="42" y="9"/>
                </a:cxn>
                <a:cxn ang="0">
                  <a:pos x="43" y="11"/>
                </a:cxn>
                <a:cxn ang="0">
                  <a:pos x="45" y="14"/>
                </a:cxn>
                <a:cxn ang="0">
                  <a:pos x="46" y="17"/>
                </a:cxn>
                <a:cxn ang="0">
                  <a:pos x="46" y="20"/>
                </a:cxn>
                <a:cxn ang="0">
                  <a:pos x="46" y="23"/>
                </a:cxn>
                <a:cxn ang="0">
                  <a:pos x="46" y="26"/>
                </a:cxn>
                <a:cxn ang="0">
                  <a:pos x="46" y="29"/>
                </a:cxn>
                <a:cxn ang="0">
                  <a:pos x="45" y="32"/>
                </a:cxn>
                <a:cxn ang="0">
                  <a:pos x="44" y="35"/>
                </a:cxn>
                <a:cxn ang="0">
                  <a:pos x="42" y="38"/>
                </a:cxn>
                <a:cxn ang="0">
                  <a:pos x="40" y="41"/>
                </a:cxn>
                <a:cxn ang="0">
                  <a:pos x="39" y="43"/>
                </a:cxn>
                <a:cxn ang="0">
                  <a:pos x="36" y="45"/>
                </a:cxn>
                <a:cxn ang="0">
                  <a:pos x="34" y="47"/>
                </a:cxn>
                <a:cxn ang="0">
                  <a:pos x="32" y="49"/>
                </a:cxn>
                <a:cxn ang="0">
                  <a:pos x="29" y="50"/>
                </a:cxn>
                <a:cxn ang="0">
                  <a:pos x="26" y="51"/>
                </a:cxn>
                <a:cxn ang="0">
                  <a:pos x="23" y="51"/>
                </a:cxn>
                <a:cxn ang="0">
                  <a:pos x="20" y="51"/>
                </a:cxn>
                <a:cxn ang="0">
                  <a:pos x="17" y="50"/>
                </a:cxn>
                <a:cxn ang="0">
                  <a:pos x="15" y="49"/>
                </a:cxn>
                <a:cxn ang="0">
                  <a:pos x="12" y="47"/>
                </a:cxn>
                <a:cxn ang="0">
                  <a:pos x="10" y="45"/>
                </a:cxn>
                <a:cxn ang="0">
                  <a:pos x="8" y="43"/>
                </a:cxn>
                <a:cxn ang="0">
                  <a:pos x="6" y="41"/>
                </a:cxn>
                <a:cxn ang="0">
                  <a:pos x="4" y="38"/>
                </a:cxn>
                <a:cxn ang="0">
                  <a:pos x="3" y="35"/>
                </a:cxn>
                <a:cxn ang="0">
                  <a:pos x="1" y="32"/>
                </a:cxn>
                <a:cxn ang="0">
                  <a:pos x="1" y="29"/>
                </a:cxn>
                <a:cxn ang="0">
                  <a:pos x="0" y="26"/>
                </a:cxn>
                <a:cxn ang="0">
                  <a:pos x="0" y="23"/>
                </a:cxn>
                <a:cxn ang="0">
                  <a:pos x="0" y="20"/>
                </a:cxn>
                <a:cxn ang="0">
                  <a:pos x="1" y="17"/>
                </a:cxn>
                <a:cxn ang="0">
                  <a:pos x="2" y="14"/>
                </a:cxn>
                <a:cxn ang="0">
                  <a:pos x="3" y="11"/>
                </a:cxn>
                <a:cxn ang="0">
                  <a:pos x="5" y="9"/>
                </a:cxn>
                <a:cxn ang="0">
                  <a:pos x="7" y="7"/>
                </a:cxn>
                <a:cxn ang="0">
                  <a:pos x="9" y="5"/>
                </a:cxn>
                <a:cxn ang="0">
                  <a:pos x="11" y="3"/>
                </a:cxn>
                <a:cxn ang="0">
                  <a:pos x="14" y="2"/>
                </a:cxn>
                <a:cxn ang="0">
                  <a:pos x="17" y="1"/>
                </a:cxn>
                <a:cxn ang="0">
                  <a:pos x="20" y="0"/>
                </a:cxn>
                <a:cxn ang="0">
                  <a:pos x="23" y="0"/>
                </a:cxn>
              </a:cxnLst>
              <a:rect l="0" t="0" r="r" b="b"/>
              <a:pathLst>
                <a:path w="46" h="51">
                  <a:moveTo>
                    <a:pt x="23" y="0"/>
                  </a:moveTo>
                  <a:lnTo>
                    <a:pt x="26" y="0"/>
                  </a:lnTo>
                  <a:lnTo>
                    <a:pt x="29" y="1"/>
                  </a:lnTo>
                  <a:lnTo>
                    <a:pt x="32" y="2"/>
                  </a:lnTo>
                  <a:lnTo>
                    <a:pt x="35" y="3"/>
                  </a:lnTo>
                  <a:lnTo>
                    <a:pt x="37" y="5"/>
                  </a:lnTo>
                  <a:lnTo>
                    <a:pt x="40" y="7"/>
                  </a:lnTo>
                  <a:lnTo>
                    <a:pt x="42" y="9"/>
                  </a:lnTo>
                  <a:lnTo>
                    <a:pt x="43" y="11"/>
                  </a:lnTo>
                  <a:lnTo>
                    <a:pt x="45" y="14"/>
                  </a:lnTo>
                  <a:lnTo>
                    <a:pt x="46" y="17"/>
                  </a:lnTo>
                  <a:lnTo>
                    <a:pt x="46" y="20"/>
                  </a:lnTo>
                  <a:lnTo>
                    <a:pt x="46" y="23"/>
                  </a:lnTo>
                  <a:lnTo>
                    <a:pt x="46" y="26"/>
                  </a:lnTo>
                  <a:lnTo>
                    <a:pt x="46" y="29"/>
                  </a:lnTo>
                  <a:lnTo>
                    <a:pt x="45" y="32"/>
                  </a:lnTo>
                  <a:lnTo>
                    <a:pt x="44" y="35"/>
                  </a:lnTo>
                  <a:lnTo>
                    <a:pt x="42" y="38"/>
                  </a:lnTo>
                  <a:lnTo>
                    <a:pt x="40" y="41"/>
                  </a:lnTo>
                  <a:lnTo>
                    <a:pt x="39" y="43"/>
                  </a:lnTo>
                  <a:lnTo>
                    <a:pt x="36" y="45"/>
                  </a:lnTo>
                  <a:lnTo>
                    <a:pt x="34" y="47"/>
                  </a:lnTo>
                  <a:lnTo>
                    <a:pt x="32" y="49"/>
                  </a:lnTo>
                  <a:lnTo>
                    <a:pt x="29" y="50"/>
                  </a:lnTo>
                  <a:lnTo>
                    <a:pt x="26" y="51"/>
                  </a:lnTo>
                  <a:lnTo>
                    <a:pt x="23" y="51"/>
                  </a:lnTo>
                  <a:lnTo>
                    <a:pt x="20" y="51"/>
                  </a:lnTo>
                  <a:lnTo>
                    <a:pt x="17" y="50"/>
                  </a:lnTo>
                  <a:lnTo>
                    <a:pt x="15" y="49"/>
                  </a:lnTo>
                  <a:lnTo>
                    <a:pt x="12" y="47"/>
                  </a:lnTo>
                  <a:lnTo>
                    <a:pt x="10" y="45"/>
                  </a:lnTo>
                  <a:lnTo>
                    <a:pt x="8" y="43"/>
                  </a:lnTo>
                  <a:lnTo>
                    <a:pt x="6" y="41"/>
                  </a:lnTo>
                  <a:lnTo>
                    <a:pt x="4" y="38"/>
                  </a:lnTo>
                  <a:lnTo>
                    <a:pt x="3" y="35"/>
                  </a:lnTo>
                  <a:lnTo>
                    <a:pt x="1" y="32"/>
                  </a:lnTo>
                  <a:lnTo>
                    <a:pt x="1" y="29"/>
                  </a:lnTo>
                  <a:lnTo>
                    <a:pt x="0" y="26"/>
                  </a:lnTo>
                  <a:lnTo>
                    <a:pt x="0" y="23"/>
                  </a:lnTo>
                  <a:lnTo>
                    <a:pt x="0" y="20"/>
                  </a:lnTo>
                  <a:lnTo>
                    <a:pt x="1" y="17"/>
                  </a:lnTo>
                  <a:lnTo>
                    <a:pt x="2" y="14"/>
                  </a:lnTo>
                  <a:lnTo>
                    <a:pt x="3" y="11"/>
                  </a:lnTo>
                  <a:lnTo>
                    <a:pt x="5" y="9"/>
                  </a:lnTo>
                  <a:lnTo>
                    <a:pt x="7" y="7"/>
                  </a:lnTo>
                  <a:lnTo>
                    <a:pt x="9" y="5"/>
                  </a:lnTo>
                  <a:lnTo>
                    <a:pt x="11" y="3"/>
                  </a:lnTo>
                  <a:lnTo>
                    <a:pt x="14" y="2"/>
                  </a:lnTo>
                  <a:lnTo>
                    <a:pt x="17" y="1"/>
                  </a:lnTo>
                  <a:lnTo>
                    <a:pt x="2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4" name="Freeform 35"/>
            <p:cNvSpPr>
              <a:spLocks/>
            </p:cNvSpPr>
            <p:nvPr/>
          </p:nvSpPr>
          <p:spPr bwMode="auto">
            <a:xfrm>
              <a:off x="5665788" y="1309688"/>
              <a:ext cx="168275" cy="298450"/>
            </a:xfrm>
            <a:custGeom>
              <a:avLst/>
              <a:gdLst/>
              <a:ahLst/>
              <a:cxnLst>
                <a:cxn ang="0">
                  <a:pos x="63" y="0"/>
                </a:cxn>
                <a:cxn ang="0">
                  <a:pos x="73" y="2"/>
                </a:cxn>
                <a:cxn ang="0">
                  <a:pos x="81" y="4"/>
                </a:cxn>
                <a:cxn ang="0">
                  <a:pos x="88" y="6"/>
                </a:cxn>
                <a:cxn ang="0">
                  <a:pos x="92" y="7"/>
                </a:cxn>
                <a:cxn ang="0">
                  <a:pos x="93" y="8"/>
                </a:cxn>
                <a:cxn ang="0">
                  <a:pos x="94" y="8"/>
                </a:cxn>
                <a:cxn ang="0">
                  <a:pos x="96" y="10"/>
                </a:cxn>
                <a:cxn ang="0">
                  <a:pos x="98" y="12"/>
                </a:cxn>
                <a:cxn ang="0">
                  <a:pos x="99" y="15"/>
                </a:cxn>
                <a:cxn ang="0">
                  <a:pos x="106" y="83"/>
                </a:cxn>
                <a:cxn ang="0">
                  <a:pos x="104" y="88"/>
                </a:cxn>
                <a:cxn ang="0">
                  <a:pos x="100" y="91"/>
                </a:cxn>
                <a:cxn ang="0">
                  <a:pos x="97" y="92"/>
                </a:cxn>
                <a:cxn ang="0">
                  <a:pos x="92" y="90"/>
                </a:cxn>
                <a:cxn ang="0">
                  <a:pos x="89" y="85"/>
                </a:cxn>
                <a:cxn ang="0">
                  <a:pos x="80" y="23"/>
                </a:cxn>
                <a:cxn ang="0">
                  <a:pos x="86" y="176"/>
                </a:cxn>
                <a:cxn ang="0">
                  <a:pos x="85" y="182"/>
                </a:cxn>
                <a:cxn ang="0">
                  <a:pos x="80" y="187"/>
                </a:cxn>
                <a:cxn ang="0">
                  <a:pos x="76" y="188"/>
                </a:cxn>
                <a:cxn ang="0">
                  <a:pos x="71" y="187"/>
                </a:cxn>
                <a:cxn ang="0">
                  <a:pos x="66" y="184"/>
                </a:cxn>
                <a:cxn ang="0">
                  <a:pos x="64" y="178"/>
                </a:cxn>
                <a:cxn ang="0">
                  <a:pos x="55" y="97"/>
                </a:cxn>
                <a:cxn ang="0">
                  <a:pos x="50" y="96"/>
                </a:cxn>
                <a:cxn ang="0">
                  <a:pos x="42" y="180"/>
                </a:cxn>
                <a:cxn ang="0">
                  <a:pos x="39" y="185"/>
                </a:cxn>
                <a:cxn ang="0">
                  <a:pos x="33" y="188"/>
                </a:cxn>
                <a:cxn ang="0">
                  <a:pos x="30" y="188"/>
                </a:cxn>
                <a:cxn ang="0">
                  <a:pos x="24" y="186"/>
                </a:cxn>
                <a:cxn ang="0">
                  <a:pos x="21" y="180"/>
                </a:cxn>
                <a:cxn ang="0">
                  <a:pos x="28" y="85"/>
                </a:cxn>
                <a:cxn ang="0">
                  <a:pos x="18" y="83"/>
                </a:cxn>
                <a:cxn ang="0">
                  <a:pos x="16" y="89"/>
                </a:cxn>
                <a:cxn ang="0">
                  <a:pos x="11" y="91"/>
                </a:cxn>
                <a:cxn ang="0">
                  <a:pos x="8" y="92"/>
                </a:cxn>
                <a:cxn ang="0">
                  <a:pos x="3" y="89"/>
                </a:cxn>
                <a:cxn ang="0">
                  <a:pos x="0" y="85"/>
                </a:cxn>
                <a:cxn ang="0">
                  <a:pos x="7" y="15"/>
                </a:cxn>
                <a:cxn ang="0">
                  <a:pos x="8" y="13"/>
                </a:cxn>
                <a:cxn ang="0">
                  <a:pos x="10" y="10"/>
                </a:cxn>
                <a:cxn ang="0">
                  <a:pos x="10" y="9"/>
                </a:cxn>
                <a:cxn ang="0">
                  <a:pos x="13" y="8"/>
                </a:cxn>
                <a:cxn ang="0">
                  <a:pos x="13" y="8"/>
                </a:cxn>
                <a:cxn ang="0">
                  <a:pos x="14" y="8"/>
                </a:cxn>
                <a:cxn ang="0">
                  <a:pos x="17" y="7"/>
                </a:cxn>
                <a:cxn ang="0">
                  <a:pos x="23" y="5"/>
                </a:cxn>
                <a:cxn ang="0">
                  <a:pos x="32" y="2"/>
                </a:cxn>
                <a:cxn ang="0">
                  <a:pos x="42" y="1"/>
                </a:cxn>
                <a:cxn ang="0">
                  <a:pos x="52" y="5"/>
                </a:cxn>
                <a:cxn ang="0">
                  <a:pos x="53" y="66"/>
                </a:cxn>
                <a:cxn ang="0">
                  <a:pos x="54" y="4"/>
                </a:cxn>
              </a:cxnLst>
              <a:rect l="0" t="0" r="r" b="b"/>
              <a:pathLst>
                <a:path w="106" h="188">
                  <a:moveTo>
                    <a:pt x="57" y="0"/>
                  </a:moveTo>
                  <a:lnTo>
                    <a:pt x="60" y="0"/>
                  </a:lnTo>
                  <a:lnTo>
                    <a:pt x="63" y="0"/>
                  </a:lnTo>
                  <a:lnTo>
                    <a:pt x="66" y="1"/>
                  </a:lnTo>
                  <a:lnTo>
                    <a:pt x="69" y="1"/>
                  </a:lnTo>
                  <a:lnTo>
                    <a:pt x="73" y="2"/>
                  </a:lnTo>
                  <a:lnTo>
                    <a:pt x="75" y="3"/>
                  </a:lnTo>
                  <a:lnTo>
                    <a:pt x="78" y="3"/>
                  </a:lnTo>
                  <a:lnTo>
                    <a:pt x="81" y="4"/>
                  </a:lnTo>
                  <a:lnTo>
                    <a:pt x="83" y="5"/>
                  </a:lnTo>
                  <a:lnTo>
                    <a:pt x="86" y="5"/>
                  </a:lnTo>
                  <a:lnTo>
                    <a:pt x="88" y="6"/>
                  </a:lnTo>
                  <a:lnTo>
                    <a:pt x="89" y="6"/>
                  </a:lnTo>
                  <a:lnTo>
                    <a:pt x="91" y="7"/>
                  </a:lnTo>
                  <a:lnTo>
                    <a:pt x="92" y="7"/>
                  </a:lnTo>
                  <a:lnTo>
                    <a:pt x="93" y="8"/>
                  </a:lnTo>
                  <a:lnTo>
                    <a:pt x="93" y="8"/>
                  </a:lnTo>
                  <a:lnTo>
                    <a:pt x="93" y="8"/>
                  </a:lnTo>
                  <a:lnTo>
                    <a:pt x="94" y="8"/>
                  </a:lnTo>
                  <a:lnTo>
                    <a:pt x="94" y="8"/>
                  </a:lnTo>
                  <a:lnTo>
                    <a:pt x="94" y="8"/>
                  </a:lnTo>
                  <a:lnTo>
                    <a:pt x="95" y="9"/>
                  </a:lnTo>
                  <a:lnTo>
                    <a:pt x="96" y="9"/>
                  </a:lnTo>
                  <a:lnTo>
                    <a:pt x="96" y="10"/>
                  </a:lnTo>
                  <a:lnTo>
                    <a:pt x="97" y="11"/>
                  </a:lnTo>
                  <a:lnTo>
                    <a:pt x="97" y="11"/>
                  </a:lnTo>
                  <a:lnTo>
                    <a:pt x="98" y="12"/>
                  </a:lnTo>
                  <a:lnTo>
                    <a:pt x="98" y="13"/>
                  </a:lnTo>
                  <a:lnTo>
                    <a:pt x="99" y="14"/>
                  </a:lnTo>
                  <a:lnTo>
                    <a:pt x="99" y="15"/>
                  </a:lnTo>
                  <a:lnTo>
                    <a:pt x="99" y="15"/>
                  </a:lnTo>
                  <a:lnTo>
                    <a:pt x="106" y="81"/>
                  </a:lnTo>
                  <a:lnTo>
                    <a:pt x="106" y="83"/>
                  </a:lnTo>
                  <a:lnTo>
                    <a:pt x="106" y="85"/>
                  </a:lnTo>
                  <a:lnTo>
                    <a:pt x="105" y="87"/>
                  </a:lnTo>
                  <a:lnTo>
                    <a:pt x="104" y="88"/>
                  </a:lnTo>
                  <a:lnTo>
                    <a:pt x="103" y="89"/>
                  </a:lnTo>
                  <a:lnTo>
                    <a:pt x="102" y="90"/>
                  </a:lnTo>
                  <a:lnTo>
                    <a:pt x="100" y="91"/>
                  </a:lnTo>
                  <a:lnTo>
                    <a:pt x="98" y="92"/>
                  </a:lnTo>
                  <a:lnTo>
                    <a:pt x="98" y="92"/>
                  </a:lnTo>
                  <a:lnTo>
                    <a:pt x="97" y="92"/>
                  </a:lnTo>
                  <a:lnTo>
                    <a:pt x="95" y="91"/>
                  </a:lnTo>
                  <a:lnTo>
                    <a:pt x="93" y="91"/>
                  </a:lnTo>
                  <a:lnTo>
                    <a:pt x="92" y="90"/>
                  </a:lnTo>
                  <a:lnTo>
                    <a:pt x="90" y="89"/>
                  </a:lnTo>
                  <a:lnTo>
                    <a:pt x="89" y="87"/>
                  </a:lnTo>
                  <a:lnTo>
                    <a:pt x="89" y="85"/>
                  </a:lnTo>
                  <a:lnTo>
                    <a:pt x="88" y="83"/>
                  </a:lnTo>
                  <a:lnTo>
                    <a:pt x="81" y="23"/>
                  </a:lnTo>
                  <a:lnTo>
                    <a:pt x="80" y="23"/>
                  </a:lnTo>
                  <a:lnTo>
                    <a:pt x="79" y="22"/>
                  </a:lnTo>
                  <a:lnTo>
                    <a:pt x="79" y="85"/>
                  </a:lnTo>
                  <a:lnTo>
                    <a:pt x="86" y="176"/>
                  </a:lnTo>
                  <a:lnTo>
                    <a:pt x="86" y="178"/>
                  </a:lnTo>
                  <a:lnTo>
                    <a:pt x="86" y="180"/>
                  </a:lnTo>
                  <a:lnTo>
                    <a:pt x="85" y="182"/>
                  </a:lnTo>
                  <a:lnTo>
                    <a:pt x="84" y="184"/>
                  </a:lnTo>
                  <a:lnTo>
                    <a:pt x="82" y="186"/>
                  </a:lnTo>
                  <a:lnTo>
                    <a:pt x="80" y="187"/>
                  </a:lnTo>
                  <a:lnTo>
                    <a:pt x="78" y="188"/>
                  </a:lnTo>
                  <a:lnTo>
                    <a:pt x="76" y="188"/>
                  </a:lnTo>
                  <a:lnTo>
                    <a:pt x="76" y="188"/>
                  </a:lnTo>
                  <a:lnTo>
                    <a:pt x="75" y="188"/>
                  </a:lnTo>
                  <a:lnTo>
                    <a:pt x="73" y="188"/>
                  </a:lnTo>
                  <a:lnTo>
                    <a:pt x="71" y="187"/>
                  </a:lnTo>
                  <a:lnTo>
                    <a:pt x="69" y="186"/>
                  </a:lnTo>
                  <a:lnTo>
                    <a:pt x="68" y="185"/>
                  </a:lnTo>
                  <a:lnTo>
                    <a:pt x="66" y="184"/>
                  </a:lnTo>
                  <a:lnTo>
                    <a:pt x="65" y="182"/>
                  </a:lnTo>
                  <a:lnTo>
                    <a:pt x="65" y="180"/>
                  </a:lnTo>
                  <a:lnTo>
                    <a:pt x="64" y="178"/>
                  </a:lnTo>
                  <a:lnTo>
                    <a:pt x="58" y="96"/>
                  </a:lnTo>
                  <a:lnTo>
                    <a:pt x="56" y="96"/>
                  </a:lnTo>
                  <a:lnTo>
                    <a:pt x="55" y="97"/>
                  </a:lnTo>
                  <a:lnTo>
                    <a:pt x="53" y="97"/>
                  </a:lnTo>
                  <a:lnTo>
                    <a:pt x="52" y="97"/>
                  </a:lnTo>
                  <a:lnTo>
                    <a:pt x="50" y="96"/>
                  </a:lnTo>
                  <a:lnTo>
                    <a:pt x="49" y="96"/>
                  </a:lnTo>
                  <a:lnTo>
                    <a:pt x="42" y="178"/>
                  </a:lnTo>
                  <a:lnTo>
                    <a:pt x="42" y="180"/>
                  </a:lnTo>
                  <a:lnTo>
                    <a:pt x="41" y="182"/>
                  </a:lnTo>
                  <a:lnTo>
                    <a:pt x="40" y="184"/>
                  </a:lnTo>
                  <a:lnTo>
                    <a:pt x="39" y="185"/>
                  </a:lnTo>
                  <a:lnTo>
                    <a:pt x="37" y="186"/>
                  </a:lnTo>
                  <a:lnTo>
                    <a:pt x="35" y="187"/>
                  </a:lnTo>
                  <a:lnTo>
                    <a:pt x="33" y="188"/>
                  </a:lnTo>
                  <a:lnTo>
                    <a:pt x="31" y="188"/>
                  </a:lnTo>
                  <a:lnTo>
                    <a:pt x="31" y="188"/>
                  </a:lnTo>
                  <a:lnTo>
                    <a:pt x="30" y="188"/>
                  </a:lnTo>
                  <a:lnTo>
                    <a:pt x="28" y="188"/>
                  </a:lnTo>
                  <a:lnTo>
                    <a:pt x="26" y="187"/>
                  </a:lnTo>
                  <a:lnTo>
                    <a:pt x="24" y="186"/>
                  </a:lnTo>
                  <a:lnTo>
                    <a:pt x="23" y="184"/>
                  </a:lnTo>
                  <a:lnTo>
                    <a:pt x="22" y="182"/>
                  </a:lnTo>
                  <a:lnTo>
                    <a:pt x="21" y="180"/>
                  </a:lnTo>
                  <a:lnTo>
                    <a:pt x="20" y="178"/>
                  </a:lnTo>
                  <a:lnTo>
                    <a:pt x="20" y="176"/>
                  </a:lnTo>
                  <a:lnTo>
                    <a:pt x="28" y="85"/>
                  </a:lnTo>
                  <a:lnTo>
                    <a:pt x="28" y="22"/>
                  </a:lnTo>
                  <a:lnTo>
                    <a:pt x="25" y="23"/>
                  </a:lnTo>
                  <a:lnTo>
                    <a:pt x="18" y="83"/>
                  </a:lnTo>
                  <a:lnTo>
                    <a:pt x="18" y="85"/>
                  </a:lnTo>
                  <a:lnTo>
                    <a:pt x="17" y="87"/>
                  </a:lnTo>
                  <a:lnTo>
                    <a:pt x="16" y="89"/>
                  </a:lnTo>
                  <a:lnTo>
                    <a:pt x="15" y="90"/>
                  </a:lnTo>
                  <a:lnTo>
                    <a:pt x="13" y="91"/>
                  </a:lnTo>
                  <a:lnTo>
                    <a:pt x="11" y="91"/>
                  </a:lnTo>
                  <a:lnTo>
                    <a:pt x="9" y="92"/>
                  </a:lnTo>
                  <a:lnTo>
                    <a:pt x="9" y="92"/>
                  </a:lnTo>
                  <a:lnTo>
                    <a:pt x="8" y="92"/>
                  </a:lnTo>
                  <a:lnTo>
                    <a:pt x="6" y="91"/>
                  </a:lnTo>
                  <a:lnTo>
                    <a:pt x="5" y="90"/>
                  </a:lnTo>
                  <a:lnTo>
                    <a:pt x="3" y="89"/>
                  </a:lnTo>
                  <a:lnTo>
                    <a:pt x="2" y="88"/>
                  </a:lnTo>
                  <a:lnTo>
                    <a:pt x="1" y="87"/>
                  </a:lnTo>
                  <a:lnTo>
                    <a:pt x="0" y="85"/>
                  </a:lnTo>
                  <a:lnTo>
                    <a:pt x="0" y="83"/>
                  </a:lnTo>
                  <a:lnTo>
                    <a:pt x="0" y="81"/>
                  </a:lnTo>
                  <a:lnTo>
                    <a:pt x="7" y="15"/>
                  </a:lnTo>
                  <a:lnTo>
                    <a:pt x="8" y="15"/>
                  </a:lnTo>
                  <a:lnTo>
                    <a:pt x="8" y="14"/>
                  </a:lnTo>
                  <a:lnTo>
                    <a:pt x="8" y="13"/>
                  </a:lnTo>
                  <a:lnTo>
                    <a:pt x="8" y="12"/>
                  </a:lnTo>
                  <a:lnTo>
                    <a:pt x="9" y="11"/>
                  </a:lnTo>
                  <a:lnTo>
                    <a:pt x="10" y="10"/>
                  </a:lnTo>
                  <a:lnTo>
                    <a:pt x="10" y="10"/>
                  </a:lnTo>
                  <a:lnTo>
                    <a:pt x="10" y="10"/>
                  </a:lnTo>
                  <a:lnTo>
                    <a:pt x="10" y="9"/>
                  </a:lnTo>
                  <a:lnTo>
                    <a:pt x="12" y="9"/>
                  </a:lnTo>
                  <a:lnTo>
                    <a:pt x="13" y="8"/>
                  </a:lnTo>
                  <a:lnTo>
                    <a:pt x="13" y="8"/>
                  </a:lnTo>
                  <a:lnTo>
                    <a:pt x="13" y="8"/>
                  </a:lnTo>
                  <a:lnTo>
                    <a:pt x="13" y="8"/>
                  </a:lnTo>
                  <a:lnTo>
                    <a:pt x="13" y="8"/>
                  </a:lnTo>
                  <a:lnTo>
                    <a:pt x="14" y="8"/>
                  </a:lnTo>
                  <a:lnTo>
                    <a:pt x="14" y="8"/>
                  </a:lnTo>
                  <a:lnTo>
                    <a:pt x="14" y="8"/>
                  </a:lnTo>
                  <a:lnTo>
                    <a:pt x="14" y="7"/>
                  </a:lnTo>
                  <a:lnTo>
                    <a:pt x="15" y="7"/>
                  </a:lnTo>
                  <a:lnTo>
                    <a:pt x="17" y="7"/>
                  </a:lnTo>
                  <a:lnTo>
                    <a:pt x="18" y="6"/>
                  </a:lnTo>
                  <a:lnTo>
                    <a:pt x="21" y="5"/>
                  </a:lnTo>
                  <a:lnTo>
                    <a:pt x="23" y="5"/>
                  </a:lnTo>
                  <a:lnTo>
                    <a:pt x="26" y="4"/>
                  </a:lnTo>
                  <a:lnTo>
                    <a:pt x="29" y="3"/>
                  </a:lnTo>
                  <a:lnTo>
                    <a:pt x="32" y="2"/>
                  </a:lnTo>
                  <a:lnTo>
                    <a:pt x="35" y="2"/>
                  </a:lnTo>
                  <a:lnTo>
                    <a:pt x="39" y="1"/>
                  </a:lnTo>
                  <a:lnTo>
                    <a:pt x="42" y="1"/>
                  </a:lnTo>
                  <a:lnTo>
                    <a:pt x="46" y="0"/>
                  </a:lnTo>
                  <a:lnTo>
                    <a:pt x="50" y="0"/>
                  </a:lnTo>
                  <a:lnTo>
                    <a:pt x="52" y="5"/>
                  </a:lnTo>
                  <a:lnTo>
                    <a:pt x="52" y="5"/>
                  </a:lnTo>
                  <a:lnTo>
                    <a:pt x="46" y="53"/>
                  </a:lnTo>
                  <a:lnTo>
                    <a:pt x="53" y="66"/>
                  </a:lnTo>
                  <a:lnTo>
                    <a:pt x="61" y="53"/>
                  </a:lnTo>
                  <a:lnTo>
                    <a:pt x="54" y="4"/>
                  </a:lnTo>
                  <a:lnTo>
                    <a:pt x="54" y="4"/>
                  </a:lnTo>
                  <a:lnTo>
                    <a:pt x="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75" name="Group 74"/>
          <p:cNvGrpSpPr/>
          <p:nvPr/>
        </p:nvGrpSpPr>
        <p:grpSpPr>
          <a:xfrm>
            <a:off x="1885526" y="3664360"/>
            <a:ext cx="404813" cy="493184"/>
            <a:chOff x="3857625" y="655638"/>
            <a:chExt cx="404813" cy="369888"/>
          </a:xfrm>
          <a:solidFill>
            <a:schemeClr val="bg2">
              <a:lumMod val="90000"/>
            </a:schemeClr>
          </a:solidFill>
        </p:grpSpPr>
        <p:sp>
          <p:nvSpPr>
            <p:cNvPr id="76" name="Freeform 158"/>
            <p:cNvSpPr>
              <a:spLocks noEditPoints="1"/>
            </p:cNvSpPr>
            <p:nvPr/>
          </p:nvSpPr>
          <p:spPr bwMode="auto">
            <a:xfrm>
              <a:off x="4005263" y="687388"/>
              <a:ext cx="109538" cy="119063"/>
            </a:xfrm>
            <a:custGeom>
              <a:avLst/>
              <a:gdLst/>
              <a:ahLst/>
              <a:cxnLst>
                <a:cxn ang="0">
                  <a:pos x="33" y="45"/>
                </a:cxn>
                <a:cxn ang="0">
                  <a:pos x="25" y="65"/>
                </a:cxn>
                <a:cxn ang="0">
                  <a:pos x="44" y="65"/>
                </a:cxn>
                <a:cxn ang="0">
                  <a:pos x="36" y="45"/>
                </a:cxn>
                <a:cxn ang="0">
                  <a:pos x="37" y="42"/>
                </a:cxn>
                <a:cxn ang="0">
                  <a:pos x="32" y="42"/>
                </a:cxn>
                <a:cxn ang="0">
                  <a:pos x="34" y="0"/>
                </a:cxn>
                <a:cxn ang="0">
                  <a:pos x="40" y="1"/>
                </a:cxn>
                <a:cxn ang="0">
                  <a:pos x="45" y="3"/>
                </a:cxn>
                <a:cxn ang="0">
                  <a:pos x="49" y="7"/>
                </a:cxn>
                <a:cxn ang="0">
                  <a:pos x="52" y="11"/>
                </a:cxn>
                <a:cxn ang="0">
                  <a:pos x="53" y="16"/>
                </a:cxn>
                <a:cxn ang="0">
                  <a:pos x="53" y="22"/>
                </a:cxn>
                <a:cxn ang="0">
                  <a:pos x="52" y="28"/>
                </a:cxn>
                <a:cxn ang="0">
                  <a:pos x="49" y="33"/>
                </a:cxn>
                <a:cxn ang="0">
                  <a:pos x="45" y="38"/>
                </a:cxn>
                <a:cxn ang="0">
                  <a:pos x="47" y="41"/>
                </a:cxn>
                <a:cxn ang="0">
                  <a:pos x="53" y="44"/>
                </a:cxn>
                <a:cxn ang="0">
                  <a:pos x="59" y="48"/>
                </a:cxn>
                <a:cxn ang="0">
                  <a:pos x="64" y="53"/>
                </a:cxn>
                <a:cxn ang="0">
                  <a:pos x="67" y="59"/>
                </a:cxn>
                <a:cxn ang="0">
                  <a:pos x="69" y="64"/>
                </a:cxn>
                <a:cxn ang="0">
                  <a:pos x="69" y="67"/>
                </a:cxn>
                <a:cxn ang="0">
                  <a:pos x="67" y="70"/>
                </a:cxn>
                <a:cxn ang="0">
                  <a:pos x="63" y="71"/>
                </a:cxn>
                <a:cxn ang="0">
                  <a:pos x="58" y="73"/>
                </a:cxn>
                <a:cxn ang="0">
                  <a:pos x="52" y="74"/>
                </a:cxn>
                <a:cxn ang="0">
                  <a:pos x="45" y="74"/>
                </a:cxn>
                <a:cxn ang="0">
                  <a:pos x="38" y="75"/>
                </a:cxn>
                <a:cxn ang="0">
                  <a:pos x="31" y="75"/>
                </a:cxn>
                <a:cxn ang="0">
                  <a:pos x="24" y="74"/>
                </a:cxn>
                <a:cxn ang="0">
                  <a:pos x="17" y="74"/>
                </a:cxn>
                <a:cxn ang="0">
                  <a:pos x="11" y="73"/>
                </a:cxn>
                <a:cxn ang="0">
                  <a:pos x="6" y="71"/>
                </a:cxn>
                <a:cxn ang="0">
                  <a:pos x="2" y="70"/>
                </a:cxn>
                <a:cxn ang="0">
                  <a:pos x="0" y="67"/>
                </a:cxn>
                <a:cxn ang="0">
                  <a:pos x="0" y="64"/>
                </a:cxn>
                <a:cxn ang="0">
                  <a:pos x="2" y="59"/>
                </a:cxn>
                <a:cxn ang="0">
                  <a:pos x="5" y="53"/>
                </a:cxn>
                <a:cxn ang="0">
                  <a:pos x="10" y="48"/>
                </a:cxn>
                <a:cxn ang="0">
                  <a:pos x="16" y="44"/>
                </a:cxn>
                <a:cxn ang="0">
                  <a:pos x="22" y="41"/>
                </a:cxn>
                <a:cxn ang="0">
                  <a:pos x="24" y="38"/>
                </a:cxn>
                <a:cxn ang="0">
                  <a:pos x="20" y="33"/>
                </a:cxn>
                <a:cxn ang="0">
                  <a:pos x="17" y="28"/>
                </a:cxn>
                <a:cxn ang="0">
                  <a:pos x="16" y="22"/>
                </a:cxn>
                <a:cxn ang="0">
                  <a:pos x="16" y="16"/>
                </a:cxn>
                <a:cxn ang="0">
                  <a:pos x="17" y="11"/>
                </a:cxn>
                <a:cxn ang="0">
                  <a:pos x="20" y="7"/>
                </a:cxn>
                <a:cxn ang="0">
                  <a:pos x="24" y="3"/>
                </a:cxn>
                <a:cxn ang="0">
                  <a:pos x="29" y="1"/>
                </a:cxn>
                <a:cxn ang="0">
                  <a:pos x="34" y="0"/>
                </a:cxn>
              </a:cxnLst>
              <a:rect l="0" t="0" r="r" b="b"/>
              <a:pathLst>
                <a:path w="69" h="75">
                  <a:moveTo>
                    <a:pt x="30" y="41"/>
                  </a:moveTo>
                  <a:lnTo>
                    <a:pt x="33" y="45"/>
                  </a:lnTo>
                  <a:lnTo>
                    <a:pt x="33" y="45"/>
                  </a:lnTo>
                  <a:lnTo>
                    <a:pt x="25" y="65"/>
                  </a:lnTo>
                  <a:lnTo>
                    <a:pt x="34" y="75"/>
                  </a:lnTo>
                  <a:lnTo>
                    <a:pt x="44" y="65"/>
                  </a:lnTo>
                  <a:lnTo>
                    <a:pt x="36" y="45"/>
                  </a:lnTo>
                  <a:lnTo>
                    <a:pt x="36" y="45"/>
                  </a:lnTo>
                  <a:lnTo>
                    <a:pt x="39" y="41"/>
                  </a:lnTo>
                  <a:lnTo>
                    <a:pt x="37" y="42"/>
                  </a:lnTo>
                  <a:lnTo>
                    <a:pt x="34" y="42"/>
                  </a:lnTo>
                  <a:lnTo>
                    <a:pt x="32" y="42"/>
                  </a:lnTo>
                  <a:lnTo>
                    <a:pt x="30" y="41"/>
                  </a:lnTo>
                  <a:close/>
                  <a:moveTo>
                    <a:pt x="34" y="0"/>
                  </a:moveTo>
                  <a:lnTo>
                    <a:pt x="37" y="0"/>
                  </a:lnTo>
                  <a:lnTo>
                    <a:pt x="40" y="1"/>
                  </a:lnTo>
                  <a:lnTo>
                    <a:pt x="42" y="2"/>
                  </a:lnTo>
                  <a:lnTo>
                    <a:pt x="45" y="3"/>
                  </a:lnTo>
                  <a:lnTo>
                    <a:pt x="47" y="5"/>
                  </a:lnTo>
                  <a:lnTo>
                    <a:pt x="49" y="7"/>
                  </a:lnTo>
                  <a:lnTo>
                    <a:pt x="50" y="9"/>
                  </a:lnTo>
                  <a:lnTo>
                    <a:pt x="52" y="11"/>
                  </a:lnTo>
                  <a:lnTo>
                    <a:pt x="53" y="14"/>
                  </a:lnTo>
                  <a:lnTo>
                    <a:pt x="53" y="16"/>
                  </a:lnTo>
                  <a:lnTo>
                    <a:pt x="54" y="19"/>
                  </a:lnTo>
                  <a:lnTo>
                    <a:pt x="53" y="22"/>
                  </a:lnTo>
                  <a:lnTo>
                    <a:pt x="53" y="25"/>
                  </a:lnTo>
                  <a:lnTo>
                    <a:pt x="52" y="28"/>
                  </a:lnTo>
                  <a:lnTo>
                    <a:pt x="51" y="31"/>
                  </a:lnTo>
                  <a:lnTo>
                    <a:pt x="49" y="33"/>
                  </a:lnTo>
                  <a:lnTo>
                    <a:pt x="47" y="36"/>
                  </a:lnTo>
                  <a:lnTo>
                    <a:pt x="45" y="38"/>
                  </a:lnTo>
                  <a:lnTo>
                    <a:pt x="43" y="40"/>
                  </a:lnTo>
                  <a:lnTo>
                    <a:pt x="47" y="41"/>
                  </a:lnTo>
                  <a:lnTo>
                    <a:pt x="50" y="42"/>
                  </a:lnTo>
                  <a:lnTo>
                    <a:pt x="53" y="44"/>
                  </a:lnTo>
                  <a:lnTo>
                    <a:pt x="56" y="46"/>
                  </a:lnTo>
                  <a:lnTo>
                    <a:pt x="59" y="48"/>
                  </a:lnTo>
                  <a:lnTo>
                    <a:pt x="62" y="51"/>
                  </a:lnTo>
                  <a:lnTo>
                    <a:pt x="64" y="53"/>
                  </a:lnTo>
                  <a:lnTo>
                    <a:pt x="66" y="56"/>
                  </a:lnTo>
                  <a:lnTo>
                    <a:pt x="67" y="59"/>
                  </a:lnTo>
                  <a:lnTo>
                    <a:pt x="68" y="61"/>
                  </a:lnTo>
                  <a:lnTo>
                    <a:pt x="69" y="64"/>
                  </a:lnTo>
                  <a:lnTo>
                    <a:pt x="69" y="66"/>
                  </a:lnTo>
                  <a:lnTo>
                    <a:pt x="69" y="67"/>
                  </a:lnTo>
                  <a:lnTo>
                    <a:pt x="68" y="69"/>
                  </a:lnTo>
                  <a:lnTo>
                    <a:pt x="67" y="70"/>
                  </a:lnTo>
                  <a:lnTo>
                    <a:pt x="65" y="70"/>
                  </a:lnTo>
                  <a:lnTo>
                    <a:pt x="63" y="71"/>
                  </a:lnTo>
                  <a:lnTo>
                    <a:pt x="61" y="72"/>
                  </a:lnTo>
                  <a:lnTo>
                    <a:pt x="58" y="73"/>
                  </a:lnTo>
                  <a:lnTo>
                    <a:pt x="55" y="73"/>
                  </a:lnTo>
                  <a:lnTo>
                    <a:pt x="52" y="74"/>
                  </a:lnTo>
                  <a:lnTo>
                    <a:pt x="49" y="74"/>
                  </a:lnTo>
                  <a:lnTo>
                    <a:pt x="45" y="74"/>
                  </a:lnTo>
                  <a:lnTo>
                    <a:pt x="42" y="75"/>
                  </a:lnTo>
                  <a:lnTo>
                    <a:pt x="38" y="75"/>
                  </a:lnTo>
                  <a:lnTo>
                    <a:pt x="34" y="75"/>
                  </a:lnTo>
                  <a:lnTo>
                    <a:pt x="31" y="75"/>
                  </a:lnTo>
                  <a:lnTo>
                    <a:pt x="27" y="75"/>
                  </a:lnTo>
                  <a:lnTo>
                    <a:pt x="24" y="74"/>
                  </a:lnTo>
                  <a:lnTo>
                    <a:pt x="20" y="74"/>
                  </a:lnTo>
                  <a:lnTo>
                    <a:pt x="17" y="74"/>
                  </a:lnTo>
                  <a:lnTo>
                    <a:pt x="14" y="73"/>
                  </a:lnTo>
                  <a:lnTo>
                    <a:pt x="11" y="73"/>
                  </a:lnTo>
                  <a:lnTo>
                    <a:pt x="8" y="72"/>
                  </a:lnTo>
                  <a:lnTo>
                    <a:pt x="6" y="71"/>
                  </a:lnTo>
                  <a:lnTo>
                    <a:pt x="4" y="70"/>
                  </a:lnTo>
                  <a:lnTo>
                    <a:pt x="2" y="70"/>
                  </a:lnTo>
                  <a:lnTo>
                    <a:pt x="1" y="69"/>
                  </a:lnTo>
                  <a:lnTo>
                    <a:pt x="0" y="67"/>
                  </a:lnTo>
                  <a:lnTo>
                    <a:pt x="0" y="66"/>
                  </a:lnTo>
                  <a:lnTo>
                    <a:pt x="0" y="64"/>
                  </a:lnTo>
                  <a:lnTo>
                    <a:pt x="1" y="61"/>
                  </a:lnTo>
                  <a:lnTo>
                    <a:pt x="2" y="59"/>
                  </a:lnTo>
                  <a:lnTo>
                    <a:pt x="3" y="56"/>
                  </a:lnTo>
                  <a:lnTo>
                    <a:pt x="5" y="53"/>
                  </a:lnTo>
                  <a:lnTo>
                    <a:pt x="7" y="51"/>
                  </a:lnTo>
                  <a:lnTo>
                    <a:pt x="10" y="48"/>
                  </a:lnTo>
                  <a:lnTo>
                    <a:pt x="13" y="46"/>
                  </a:lnTo>
                  <a:lnTo>
                    <a:pt x="16" y="44"/>
                  </a:lnTo>
                  <a:lnTo>
                    <a:pt x="19" y="42"/>
                  </a:lnTo>
                  <a:lnTo>
                    <a:pt x="22" y="41"/>
                  </a:lnTo>
                  <a:lnTo>
                    <a:pt x="26" y="40"/>
                  </a:lnTo>
                  <a:lnTo>
                    <a:pt x="24" y="38"/>
                  </a:lnTo>
                  <a:lnTo>
                    <a:pt x="22" y="36"/>
                  </a:lnTo>
                  <a:lnTo>
                    <a:pt x="20" y="33"/>
                  </a:lnTo>
                  <a:lnTo>
                    <a:pt x="18" y="31"/>
                  </a:lnTo>
                  <a:lnTo>
                    <a:pt x="17" y="28"/>
                  </a:lnTo>
                  <a:lnTo>
                    <a:pt x="16" y="25"/>
                  </a:lnTo>
                  <a:lnTo>
                    <a:pt x="16" y="22"/>
                  </a:lnTo>
                  <a:lnTo>
                    <a:pt x="15" y="19"/>
                  </a:lnTo>
                  <a:lnTo>
                    <a:pt x="16" y="16"/>
                  </a:lnTo>
                  <a:lnTo>
                    <a:pt x="16" y="14"/>
                  </a:lnTo>
                  <a:lnTo>
                    <a:pt x="17" y="11"/>
                  </a:lnTo>
                  <a:lnTo>
                    <a:pt x="18" y="9"/>
                  </a:lnTo>
                  <a:lnTo>
                    <a:pt x="20" y="7"/>
                  </a:lnTo>
                  <a:lnTo>
                    <a:pt x="22" y="5"/>
                  </a:lnTo>
                  <a:lnTo>
                    <a:pt x="24" y="3"/>
                  </a:lnTo>
                  <a:lnTo>
                    <a:pt x="26" y="2"/>
                  </a:lnTo>
                  <a:lnTo>
                    <a:pt x="29" y="1"/>
                  </a:lnTo>
                  <a:lnTo>
                    <a:pt x="32"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7" name="Freeform 159"/>
            <p:cNvSpPr>
              <a:spLocks noEditPoints="1"/>
            </p:cNvSpPr>
            <p:nvPr/>
          </p:nvSpPr>
          <p:spPr bwMode="auto">
            <a:xfrm>
              <a:off x="3892550" y="874713"/>
              <a:ext cx="109538" cy="119063"/>
            </a:xfrm>
            <a:custGeom>
              <a:avLst/>
              <a:gdLst/>
              <a:ahLst/>
              <a:cxnLst>
                <a:cxn ang="0">
                  <a:pos x="33" y="46"/>
                </a:cxn>
                <a:cxn ang="0">
                  <a:pos x="25" y="65"/>
                </a:cxn>
                <a:cxn ang="0">
                  <a:pos x="44" y="65"/>
                </a:cxn>
                <a:cxn ang="0">
                  <a:pos x="36" y="46"/>
                </a:cxn>
                <a:cxn ang="0">
                  <a:pos x="38" y="42"/>
                </a:cxn>
                <a:cxn ang="0">
                  <a:pos x="34" y="43"/>
                </a:cxn>
                <a:cxn ang="0">
                  <a:pos x="30" y="42"/>
                </a:cxn>
                <a:cxn ang="0">
                  <a:pos x="37" y="1"/>
                </a:cxn>
                <a:cxn ang="0">
                  <a:pos x="42" y="2"/>
                </a:cxn>
                <a:cxn ang="0">
                  <a:pos x="47" y="5"/>
                </a:cxn>
                <a:cxn ang="0">
                  <a:pos x="50" y="9"/>
                </a:cxn>
                <a:cxn ang="0">
                  <a:pos x="53" y="14"/>
                </a:cxn>
                <a:cxn ang="0">
                  <a:pos x="54" y="20"/>
                </a:cxn>
                <a:cxn ang="0">
                  <a:pos x="53" y="26"/>
                </a:cxn>
                <a:cxn ang="0">
                  <a:pos x="51" y="31"/>
                </a:cxn>
                <a:cxn ang="0">
                  <a:pos x="47" y="36"/>
                </a:cxn>
                <a:cxn ang="0">
                  <a:pos x="43" y="40"/>
                </a:cxn>
                <a:cxn ang="0">
                  <a:pos x="50" y="43"/>
                </a:cxn>
                <a:cxn ang="0">
                  <a:pos x="56" y="46"/>
                </a:cxn>
                <a:cxn ang="0">
                  <a:pos x="62" y="51"/>
                </a:cxn>
                <a:cxn ang="0">
                  <a:pos x="66" y="56"/>
                </a:cxn>
                <a:cxn ang="0">
                  <a:pos x="68" y="62"/>
                </a:cxn>
                <a:cxn ang="0">
                  <a:pos x="69" y="67"/>
                </a:cxn>
                <a:cxn ang="0">
                  <a:pos x="68" y="69"/>
                </a:cxn>
                <a:cxn ang="0">
                  <a:pos x="65" y="71"/>
                </a:cxn>
                <a:cxn ang="0">
                  <a:pos x="61" y="73"/>
                </a:cxn>
                <a:cxn ang="0">
                  <a:pos x="55" y="74"/>
                </a:cxn>
                <a:cxn ang="0">
                  <a:pos x="49" y="75"/>
                </a:cxn>
                <a:cxn ang="0">
                  <a:pos x="42" y="75"/>
                </a:cxn>
                <a:cxn ang="0">
                  <a:pos x="34" y="75"/>
                </a:cxn>
                <a:cxn ang="0">
                  <a:pos x="27" y="75"/>
                </a:cxn>
                <a:cxn ang="0">
                  <a:pos x="20" y="75"/>
                </a:cxn>
                <a:cxn ang="0">
                  <a:pos x="14" y="74"/>
                </a:cxn>
                <a:cxn ang="0">
                  <a:pos x="8" y="73"/>
                </a:cxn>
                <a:cxn ang="0">
                  <a:pos x="4" y="71"/>
                </a:cxn>
                <a:cxn ang="0">
                  <a:pos x="1" y="69"/>
                </a:cxn>
                <a:cxn ang="0">
                  <a:pos x="0" y="67"/>
                </a:cxn>
                <a:cxn ang="0">
                  <a:pos x="1" y="62"/>
                </a:cxn>
                <a:cxn ang="0">
                  <a:pos x="3" y="56"/>
                </a:cxn>
                <a:cxn ang="0">
                  <a:pos x="7" y="51"/>
                </a:cxn>
                <a:cxn ang="0">
                  <a:pos x="13" y="46"/>
                </a:cxn>
                <a:cxn ang="0">
                  <a:pos x="19" y="43"/>
                </a:cxn>
                <a:cxn ang="0">
                  <a:pos x="26" y="40"/>
                </a:cxn>
                <a:cxn ang="0">
                  <a:pos x="22" y="36"/>
                </a:cxn>
                <a:cxn ang="0">
                  <a:pos x="18" y="31"/>
                </a:cxn>
                <a:cxn ang="0">
                  <a:pos x="16" y="26"/>
                </a:cxn>
                <a:cxn ang="0">
                  <a:pos x="15" y="20"/>
                </a:cxn>
                <a:cxn ang="0">
                  <a:pos x="16" y="14"/>
                </a:cxn>
                <a:cxn ang="0">
                  <a:pos x="18" y="9"/>
                </a:cxn>
                <a:cxn ang="0">
                  <a:pos x="22" y="5"/>
                </a:cxn>
                <a:cxn ang="0">
                  <a:pos x="26" y="2"/>
                </a:cxn>
                <a:cxn ang="0">
                  <a:pos x="32" y="1"/>
                </a:cxn>
              </a:cxnLst>
              <a:rect l="0" t="0" r="r" b="b"/>
              <a:pathLst>
                <a:path w="69" h="75">
                  <a:moveTo>
                    <a:pt x="30" y="42"/>
                  </a:moveTo>
                  <a:lnTo>
                    <a:pt x="33" y="46"/>
                  </a:lnTo>
                  <a:lnTo>
                    <a:pt x="33" y="46"/>
                  </a:lnTo>
                  <a:lnTo>
                    <a:pt x="25" y="65"/>
                  </a:lnTo>
                  <a:lnTo>
                    <a:pt x="34" y="75"/>
                  </a:lnTo>
                  <a:lnTo>
                    <a:pt x="44" y="65"/>
                  </a:lnTo>
                  <a:lnTo>
                    <a:pt x="36" y="46"/>
                  </a:lnTo>
                  <a:lnTo>
                    <a:pt x="36" y="46"/>
                  </a:lnTo>
                  <a:lnTo>
                    <a:pt x="39" y="42"/>
                  </a:lnTo>
                  <a:lnTo>
                    <a:pt x="38" y="42"/>
                  </a:lnTo>
                  <a:lnTo>
                    <a:pt x="36" y="43"/>
                  </a:lnTo>
                  <a:lnTo>
                    <a:pt x="34" y="43"/>
                  </a:lnTo>
                  <a:lnTo>
                    <a:pt x="32" y="42"/>
                  </a:lnTo>
                  <a:lnTo>
                    <a:pt x="30" y="42"/>
                  </a:lnTo>
                  <a:close/>
                  <a:moveTo>
                    <a:pt x="34" y="0"/>
                  </a:moveTo>
                  <a:lnTo>
                    <a:pt x="37" y="1"/>
                  </a:lnTo>
                  <a:lnTo>
                    <a:pt x="40" y="1"/>
                  </a:lnTo>
                  <a:lnTo>
                    <a:pt x="42" y="2"/>
                  </a:lnTo>
                  <a:lnTo>
                    <a:pt x="45" y="3"/>
                  </a:lnTo>
                  <a:lnTo>
                    <a:pt x="47" y="5"/>
                  </a:lnTo>
                  <a:lnTo>
                    <a:pt x="49" y="7"/>
                  </a:lnTo>
                  <a:lnTo>
                    <a:pt x="50" y="9"/>
                  </a:lnTo>
                  <a:lnTo>
                    <a:pt x="52" y="12"/>
                  </a:lnTo>
                  <a:lnTo>
                    <a:pt x="53" y="14"/>
                  </a:lnTo>
                  <a:lnTo>
                    <a:pt x="53" y="17"/>
                  </a:lnTo>
                  <a:lnTo>
                    <a:pt x="54" y="20"/>
                  </a:lnTo>
                  <a:lnTo>
                    <a:pt x="53" y="23"/>
                  </a:lnTo>
                  <a:lnTo>
                    <a:pt x="53" y="26"/>
                  </a:lnTo>
                  <a:lnTo>
                    <a:pt x="52" y="28"/>
                  </a:lnTo>
                  <a:lnTo>
                    <a:pt x="51" y="31"/>
                  </a:lnTo>
                  <a:lnTo>
                    <a:pt x="49" y="34"/>
                  </a:lnTo>
                  <a:lnTo>
                    <a:pt x="47" y="36"/>
                  </a:lnTo>
                  <a:lnTo>
                    <a:pt x="45" y="38"/>
                  </a:lnTo>
                  <a:lnTo>
                    <a:pt x="43" y="40"/>
                  </a:lnTo>
                  <a:lnTo>
                    <a:pt x="47" y="41"/>
                  </a:lnTo>
                  <a:lnTo>
                    <a:pt x="50" y="43"/>
                  </a:lnTo>
                  <a:lnTo>
                    <a:pt x="53" y="44"/>
                  </a:lnTo>
                  <a:lnTo>
                    <a:pt x="56" y="46"/>
                  </a:lnTo>
                  <a:lnTo>
                    <a:pt x="59" y="49"/>
                  </a:lnTo>
                  <a:lnTo>
                    <a:pt x="62" y="51"/>
                  </a:lnTo>
                  <a:lnTo>
                    <a:pt x="64" y="54"/>
                  </a:lnTo>
                  <a:lnTo>
                    <a:pt x="66" y="56"/>
                  </a:lnTo>
                  <a:lnTo>
                    <a:pt x="67" y="59"/>
                  </a:lnTo>
                  <a:lnTo>
                    <a:pt x="68" y="62"/>
                  </a:lnTo>
                  <a:lnTo>
                    <a:pt x="69" y="64"/>
                  </a:lnTo>
                  <a:lnTo>
                    <a:pt x="69" y="67"/>
                  </a:lnTo>
                  <a:lnTo>
                    <a:pt x="69" y="68"/>
                  </a:lnTo>
                  <a:lnTo>
                    <a:pt x="68" y="69"/>
                  </a:lnTo>
                  <a:lnTo>
                    <a:pt x="67" y="70"/>
                  </a:lnTo>
                  <a:lnTo>
                    <a:pt x="65" y="71"/>
                  </a:lnTo>
                  <a:lnTo>
                    <a:pt x="63" y="72"/>
                  </a:lnTo>
                  <a:lnTo>
                    <a:pt x="61" y="73"/>
                  </a:lnTo>
                  <a:lnTo>
                    <a:pt x="58" y="73"/>
                  </a:lnTo>
                  <a:lnTo>
                    <a:pt x="55" y="74"/>
                  </a:lnTo>
                  <a:lnTo>
                    <a:pt x="52" y="74"/>
                  </a:lnTo>
                  <a:lnTo>
                    <a:pt x="49" y="75"/>
                  </a:lnTo>
                  <a:lnTo>
                    <a:pt x="45" y="75"/>
                  </a:lnTo>
                  <a:lnTo>
                    <a:pt x="42" y="75"/>
                  </a:lnTo>
                  <a:lnTo>
                    <a:pt x="38" y="75"/>
                  </a:lnTo>
                  <a:lnTo>
                    <a:pt x="34" y="75"/>
                  </a:lnTo>
                  <a:lnTo>
                    <a:pt x="31" y="75"/>
                  </a:lnTo>
                  <a:lnTo>
                    <a:pt x="27" y="75"/>
                  </a:lnTo>
                  <a:lnTo>
                    <a:pt x="23" y="75"/>
                  </a:lnTo>
                  <a:lnTo>
                    <a:pt x="20" y="75"/>
                  </a:lnTo>
                  <a:lnTo>
                    <a:pt x="17" y="74"/>
                  </a:lnTo>
                  <a:lnTo>
                    <a:pt x="14" y="74"/>
                  </a:lnTo>
                  <a:lnTo>
                    <a:pt x="11" y="73"/>
                  </a:lnTo>
                  <a:lnTo>
                    <a:pt x="8" y="73"/>
                  </a:lnTo>
                  <a:lnTo>
                    <a:pt x="6" y="72"/>
                  </a:lnTo>
                  <a:lnTo>
                    <a:pt x="4" y="71"/>
                  </a:lnTo>
                  <a:lnTo>
                    <a:pt x="2" y="70"/>
                  </a:lnTo>
                  <a:lnTo>
                    <a:pt x="1" y="69"/>
                  </a:lnTo>
                  <a:lnTo>
                    <a:pt x="0" y="68"/>
                  </a:lnTo>
                  <a:lnTo>
                    <a:pt x="0" y="67"/>
                  </a:lnTo>
                  <a:lnTo>
                    <a:pt x="0" y="64"/>
                  </a:lnTo>
                  <a:lnTo>
                    <a:pt x="1" y="62"/>
                  </a:lnTo>
                  <a:lnTo>
                    <a:pt x="2" y="59"/>
                  </a:lnTo>
                  <a:lnTo>
                    <a:pt x="3" y="56"/>
                  </a:lnTo>
                  <a:lnTo>
                    <a:pt x="5" y="54"/>
                  </a:lnTo>
                  <a:lnTo>
                    <a:pt x="7" y="51"/>
                  </a:lnTo>
                  <a:lnTo>
                    <a:pt x="10" y="49"/>
                  </a:lnTo>
                  <a:lnTo>
                    <a:pt x="13" y="46"/>
                  </a:lnTo>
                  <a:lnTo>
                    <a:pt x="16" y="44"/>
                  </a:lnTo>
                  <a:lnTo>
                    <a:pt x="19" y="43"/>
                  </a:lnTo>
                  <a:lnTo>
                    <a:pt x="22" y="41"/>
                  </a:lnTo>
                  <a:lnTo>
                    <a:pt x="26" y="40"/>
                  </a:lnTo>
                  <a:lnTo>
                    <a:pt x="24" y="38"/>
                  </a:lnTo>
                  <a:lnTo>
                    <a:pt x="22" y="36"/>
                  </a:lnTo>
                  <a:lnTo>
                    <a:pt x="20" y="34"/>
                  </a:lnTo>
                  <a:lnTo>
                    <a:pt x="18" y="31"/>
                  </a:lnTo>
                  <a:lnTo>
                    <a:pt x="17" y="28"/>
                  </a:lnTo>
                  <a:lnTo>
                    <a:pt x="16" y="26"/>
                  </a:lnTo>
                  <a:lnTo>
                    <a:pt x="16" y="23"/>
                  </a:lnTo>
                  <a:lnTo>
                    <a:pt x="15" y="20"/>
                  </a:lnTo>
                  <a:lnTo>
                    <a:pt x="16" y="17"/>
                  </a:lnTo>
                  <a:lnTo>
                    <a:pt x="16" y="14"/>
                  </a:lnTo>
                  <a:lnTo>
                    <a:pt x="17" y="12"/>
                  </a:lnTo>
                  <a:lnTo>
                    <a:pt x="18" y="9"/>
                  </a:lnTo>
                  <a:lnTo>
                    <a:pt x="20" y="7"/>
                  </a:lnTo>
                  <a:lnTo>
                    <a:pt x="22" y="5"/>
                  </a:lnTo>
                  <a:lnTo>
                    <a:pt x="24" y="3"/>
                  </a:lnTo>
                  <a:lnTo>
                    <a:pt x="26" y="2"/>
                  </a:lnTo>
                  <a:lnTo>
                    <a:pt x="29" y="1"/>
                  </a:lnTo>
                  <a:lnTo>
                    <a:pt x="32"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8" name="Freeform 160"/>
            <p:cNvSpPr>
              <a:spLocks noEditPoints="1"/>
            </p:cNvSpPr>
            <p:nvPr/>
          </p:nvSpPr>
          <p:spPr bwMode="auto">
            <a:xfrm>
              <a:off x="3857625" y="655638"/>
              <a:ext cx="404813" cy="369888"/>
            </a:xfrm>
            <a:custGeom>
              <a:avLst/>
              <a:gdLst/>
              <a:ahLst/>
              <a:cxnLst>
                <a:cxn ang="0">
                  <a:pos x="167" y="134"/>
                </a:cxn>
                <a:cxn ang="0">
                  <a:pos x="147" y="166"/>
                </a:cxn>
                <a:cxn ang="0">
                  <a:pos x="154" y="204"/>
                </a:cxn>
                <a:cxn ang="0">
                  <a:pos x="184" y="227"/>
                </a:cxn>
                <a:cxn ang="0">
                  <a:pos x="222" y="223"/>
                </a:cxn>
                <a:cxn ang="0">
                  <a:pos x="247" y="195"/>
                </a:cxn>
                <a:cxn ang="0">
                  <a:pos x="247" y="156"/>
                </a:cxn>
                <a:cxn ang="0">
                  <a:pos x="222" y="129"/>
                </a:cxn>
                <a:cxn ang="0">
                  <a:pos x="46" y="124"/>
                </a:cxn>
                <a:cxn ang="0">
                  <a:pos x="15" y="144"/>
                </a:cxn>
                <a:cxn ang="0">
                  <a:pos x="4" y="181"/>
                </a:cxn>
                <a:cxn ang="0">
                  <a:pos x="21" y="215"/>
                </a:cxn>
                <a:cxn ang="0">
                  <a:pos x="56" y="229"/>
                </a:cxn>
                <a:cxn ang="0">
                  <a:pos x="92" y="215"/>
                </a:cxn>
                <a:cxn ang="0">
                  <a:pos x="108" y="181"/>
                </a:cxn>
                <a:cxn ang="0">
                  <a:pos x="98" y="144"/>
                </a:cxn>
                <a:cxn ang="0">
                  <a:pos x="66" y="124"/>
                </a:cxn>
                <a:cxn ang="0">
                  <a:pos x="80" y="119"/>
                </a:cxn>
                <a:cxn ang="0">
                  <a:pos x="105" y="146"/>
                </a:cxn>
                <a:cxn ang="0">
                  <a:pos x="112" y="182"/>
                </a:cxn>
                <a:cxn ang="0">
                  <a:pos x="142" y="182"/>
                </a:cxn>
                <a:cxn ang="0">
                  <a:pos x="150" y="146"/>
                </a:cxn>
                <a:cxn ang="0">
                  <a:pos x="175" y="119"/>
                </a:cxn>
                <a:cxn ang="0">
                  <a:pos x="154" y="108"/>
                </a:cxn>
                <a:cxn ang="0">
                  <a:pos x="118" y="114"/>
                </a:cxn>
                <a:cxn ang="0">
                  <a:pos x="127" y="5"/>
                </a:cxn>
                <a:cxn ang="0">
                  <a:pos x="92" y="18"/>
                </a:cxn>
                <a:cxn ang="0">
                  <a:pos x="76" y="52"/>
                </a:cxn>
                <a:cxn ang="0">
                  <a:pos x="86" y="89"/>
                </a:cxn>
                <a:cxn ang="0">
                  <a:pos x="118" y="109"/>
                </a:cxn>
                <a:cxn ang="0">
                  <a:pos x="155" y="102"/>
                </a:cxn>
                <a:cxn ang="0">
                  <a:pos x="178" y="72"/>
                </a:cxn>
                <a:cxn ang="0">
                  <a:pos x="174" y="34"/>
                </a:cxn>
                <a:cxn ang="0">
                  <a:pos x="147" y="8"/>
                </a:cxn>
                <a:cxn ang="0">
                  <a:pos x="142" y="2"/>
                </a:cxn>
                <a:cxn ang="0">
                  <a:pos x="174" y="25"/>
                </a:cxn>
                <a:cxn ang="0">
                  <a:pos x="184" y="63"/>
                </a:cxn>
                <a:cxn ang="0">
                  <a:pos x="174" y="98"/>
                </a:cxn>
                <a:cxn ang="0">
                  <a:pos x="198" y="119"/>
                </a:cxn>
                <a:cxn ang="0">
                  <a:pos x="235" y="132"/>
                </a:cxn>
                <a:cxn ang="0">
                  <a:pos x="254" y="166"/>
                </a:cxn>
                <a:cxn ang="0">
                  <a:pos x="247" y="205"/>
                </a:cxn>
                <a:cxn ang="0">
                  <a:pos x="218" y="229"/>
                </a:cxn>
                <a:cxn ang="0">
                  <a:pos x="179" y="229"/>
                </a:cxn>
                <a:cxn ang="0">
                  <a:pos x="150" y="204"/>
                </a:cxn>
                <a:cxn ang="0">
                  <a:pos x="123" y="193"/>
                </a:cxn>
                <a:cxn ang="0">
                  <a:pos x="100" y="212"/>
                </a:cxn>
                <a:cxn ang="0">
                  <a:pos x="67" y="232"/>
                </a:cxn>
                <a:cxn ang="0">
                  <a:pos x="28" y="225"/>
                </a:cxn>
                <a:cxn ang="0">
                  <a:pos x="4" y="196"/>
                </a:cxn>
                <a:cxn ang="0">
                  <a:pos x="4" y="156"/>
                </a:cxn>
                <a:cxn ang="0">
                  <a:pos x="28" y="127"/>
                </a:cxn>
                <a:cxn ang="0">
                  <a:pos x="66" y="120"/>
                </a:cxn>
                <a:cxn ang="0">
                  <a:pos x="81" y="90"/>
                </a:cxn>
                <a:cxn ang="0">
                  <a:pos x="71" y="52"/>
                </a:cxn>
                <a:cxn ang="0">
                  <a:pos x="88" y="17"/>
                </a:cxn>
                <a:cxn ang="0">
                  <a:pos x="122" y="1"/>
                </a:cxn>
              </a:cxnLst>
              <a:rect l="0" t="0" r="r" b="b"/>
              <a:pathLst>
                <a:path w="255" h="233">
                  <a:moveTo>
                    <a:pt x="198" y="123"/>
                  </a:moveTo>
                  <a:lnTo>
                    <a:pt x="193" y="123"/>
                  </a:lnTo>
                  <a:lnTo>
                    <a:pt x="189" y="124"/>
                  </a:lnTo>
                  <a:lnTo>
                    <a:pt x="184" y="125"/>
                  </a:lnTo>
                  <a:lnTo>
                    <a:pt x="179" y="127"/>
                  </a:lnTo>
                  <a:lnTo>
                    <a:pt x="175" y="129"/>
                  </a:lnTo>
                  <a:lnTo>
                    <a:pt x="171" y="131"/>
                  </a:lnTo>
                  <a:lnTo>
                    <a:pt x="167" y="134"/>
                  </a:lnTo>
                  <a:lnTo>
                    <a:pt x="163" y="137"/>
                  </a:lnTo>
                  <a:lnTo>
                    <a:pt x="160" y="140"/>
                  </a:lnTo>
                  <a:lnTo>
                    <a:pt x="157" y="144"/>
                  </a:lnTo>
                  <a:lnTo>
                    <a:pt x="154" y="148"/>
                  </a:lnTo>
                  <a:lnTo>
                    <a:pt x="152" y="152"/>
                  </a:lnTo>
                  <a:lnTo>
                    <a:pt x="150" y="156"/>
                  </a:lnTo>
                  <a:lnTo>
                    <a:pt x="148" y="161"/>
                  </a:lnTo>
                  <a:lnTo>
                    <a:pt x="147" y="166"/>
                  </a:lnTo>
                  <a:lnTo>
                    <a:pt x="147" y="171"/>
                  </a:lnTo>
                  <a:lnTo>
                    <a:pt x="146" y="176"/>
                  </a:lnTo>
                  <a:lnTo>
                    <a:pt x="147" y="181"/>
                  </a:lnTo>
                  <a:lnTo>
                    <a:pt x="147" y="186"/>
                  </a:lnTo>
                  <a:lnTo>
                    <a:pt x="148" y="191"/>
                  </a:lnTo>
                  <a:lnTo>
                    <a:pt x="150" y="195"/>
                  </a:lnTo>
                  <a:lnTo>
                    <a:pt x="152" y="200"/>
                  </a:lnTo>
                  <a:lnTo>
                    <a:pt x="154" y="204"/>
                  </a:lnTo>
                  <a:lnTo>
                    <a:pt x="157" y="208"/>
                  </a:lnTo>
                  <a:lnTo>
                    <a:pt x="160" y="211"/>
                  </a:lnTo>
                  <a:lnTo>
                    <a:pt x="163" y="215"/>
                  </a:lnTo>
                  <a:lnTo>
                    <a:pt x="167" y="218"/>
                  </a:lnTo>
                  <a:lnTo>
                    <a:pt x="171" y="221"/>
                  </a:lnTo>
                  <a:lnTo>
                    <a:pt x="175" y="223"/>
                  </a:lnTo>
                  <a:lnTo>
                    <a:pt x="179" y="225"/>
                  </a:lnTo>
                  <a:lnTo>
                    <a:pt x="184" y="227"/>
                  </a:lnTo>
                  <a:lnTo>
                    <a:pt x="189" y="228"/>
                  </a:lnTo>
                  <a:lnTo>
                    <a:pt x="193" y="228"/>
                  </a:lnTo>
                  <a:lnTo>
                    <a:pt x="198" y="229"/>
                  </a:lnTo>
                  <a:lnTo>
                    <a:pt x="204" y="228"/>
                  </a:lnTo>
                  <a:lnTo>
                    <a:pt x="208" y="228"/>
                  </a:lnTo>
                  <a:lnTo>
                    <a:pt x="213" y="227"/>
                  </a:lnTo>
                  <a:lnTo>
                    <a:pt x="218" y="225"/>
                  </a:lnTo>
                  <a:lnTo>
                    <a:pt x="222" y="223"/>
                  </a:lnTo>
                  <a:lnTo>
                    <a:pt x="226" y="221"/>
                  </a:lnTo>
                  <a:lnTo>
                    <a:pt x="230" y="218"/>
                  </a:lnTo>
                  <a:lnTo>
                    <a:pt x="234" y="215"/>
                  </a:lnTo>
                  <a:lnTo>
                    <a:pt x="237" y="211"/>
                  </a:lnTo>
                  <a:lnTo>
                    <a:pt x="240" y="208"/>
                  </a:lnTo>
                  <a:lnTo>
                    <a:pt x="243" y="204"/>
                  </a:lnTo>
                  <a:lnTo>
                    <a:pt x="245" y="200"/>
                  </a:lnTo>
                  <a:lnTo>
                    <a:pt x="247" y="195"/>
                  </a:lnTo>
                  <a:lnTo>
                    <a:pt x="249" y="191"/>
                  </a:lnTo>
                  <a:lnTo>
                    <a:pt x="250" y="186"/>
                  </a:lnTo>
                  <a:lnTo>
                    <a:pt x="251" y="181"/>
                  </a:lnTo>
                  <a:lnTo>
                    <a:pt x="251" y="176"/>
                  </a:lnTo>
                  <a:lnTo>
                    <a:pt x="251" y="171"/>
                  </a:lnTo>
                  <a:lnTo>
                    <a:pt x="250" y="166"/>
                  </a:lnTo>
                  <a:lnTo>
                    <a:pt x="249" y="161"/>
                  </a:lnTo>
                  <a:lnTo>
                    <a:pt x="247" y="156"/>
                  </a:lnTo>
                  <a:lnTo>
                    <a:pt x="245" y="152"/>
                  </a:lnTo>
                  <a:lnTo>
                    <a:pt x="243" y="148"/>
                  </a:lnTo>
                  <a:lnTo>
                    <a:pt x="240" y="144"/>
                  </a:lnTo>
                  <a:lnTo>
                    <a:pt x="237" y="140"/>
                  </a:lnTo>
                  <a:lnTo>
                    <a:pt x="234" y="137"/>
                  </a:lnTo>
                  <a:lnTo>
                    <a:pt x="230" y="134"/>
                  </a:lnTo>
                  <a:lnTo>
                    <a:pt x="226" y="131"/>
                  </a:lnTo>
                  <a:lnTo>
                    <a:pt x="222" y="129"/>
                  </a:lnTo>
                  <a:lnTo>
                    <a:pt x="218" y="127"/>
                  </a:lnTo>
                  <a:lnTo>
                    <a:pt x="213" y="125"/>
                  </a:lnTo>
                  <a:lnTo>
                    <a:pt x="208" y="124"/>
                  </a:lnTo>
                  <a:lnTo>
                    <a:pt x="204" y="123"/>
                  </a:lnTo>
                  <a:lnTo>
                    <a:pt x="198" y="123"/>
                  </a:lnTo>
                  <a:close/>
                  <a:moveTo>
                    <a:pt x="56" y="123"/>
                  </a:moveTo>
                  <a:lnTo>
                    <a:pt x="51" y="123"/>
                  </a:lnTo>
                  <a:lnTo>
                    <a:pt x="46" y="124"/>
                  </a:lnTo>
                  <a:lnTo>
                    <a:pt x="42" y="125"/>
                  </a:lnTo>
                  <a:lnTo>
                    <a:pt x="37" y="127"/>
                  </a:lnTo>
                  <a:lnTo>
                    <a:pt x="33" y="129"/>
                  </a:lnTo>
                  <a:lnTo>
                    <a:pt x="29" y="131"/>
                  </a:lnTo>
                  <a:lnTo>
                    <a:pt x="25" y="134"/>
                  </a:lnTo>
                  <a:lnTo>
                    <a:pt x="21" y="137"/>
                  </a:lnTo>
                  <a:lnTo>
                    <a:pt x="18" y="140"/>
                  </a:lnTo>
                  <a:lnTo>
                    <a:pt x="15" y="144"/>
                  </a:lnTo>
                  <a:lnTo>
                    <a:pt x="12" y="148"/>
                  </a:lnTo>
                  <a:lnTo>
                    <a:pt x="10" y="152"/>
                  </a:lnTo>
                  <a:lnTo>
                    <a:pt x="8" y="156"/>
                  </a:lnTo>
                  <a:lnTo>
                    <a:pt x="6" y="161"/>
                  </a:lnTo>
                  <a:lnTo>
                    <a:pt x="5" y="166"/>
                  </a:lnTo>
                  <a:lnTo>
                    <a:pt x="4" y="171"/>
                  </a:lnTo>
                  <a:lnTo>
                    <a:pt x="4" y="176"/>
                  </a:lnTo>
                  <a:lnTo>
                    <a:pt x="4" y="181"/>
                  </a:lnTo>
                  <a:lnTo>
                    <a:pt x="5" y="186"/>
                  </a:lnTo>
                  <a:lnTo>
                    <a:pt x="6" y="191"/>
                  </a:lnTo>
                  <a:lnTo>
                    <a:pt x="8" y="195"/>
                  </a:lnTo>
                  <a:lnTo>
                    <a:pt x="10" y="200"/>
                  </a:lnTo>
                  <a:lnTo>
                    <a:pt x="12" y="204"/>
                  </a:lnTo>
                  <a:lnTo>
                    <a:pt x="15" y="208"/>
                  </a:lnTo>
                  <a:lnTo>
                    <a:pt x="18" y="211"/>
                  </a:lnTo>
                  <a:lnTo>
                    <a:pt x="21" y="215"/>
                  </a:lnTo>
                  <a:lnTo>
                    <a:pt x="25" y="218"/>
                  </a:lnTo>
                  <a:lnTo>
                    <a:pt x="29" y="221"/>
                  </a:lnTo>
                  <a:lnTo>
                    <a:pt x="33" y="223"/>
                  </a:lnTo>
                  <a:lnTo>
                    <a:pt x="37" y="225"/>
                  </a:lnTo>
                  <a:lnTo>
                    <a:pt x="42" y="227"/>
                  </a:lnTo>
                  <a:lnTo>
                    <a:pt x="46" y="228"/>
                  </a:lnTo>
                  <a:lnTo>
                    <a:pt x="51" y="228"/>
                  </a:lnTo>
                  <a:lnTo>
                    <a:pt x="56" y="229"/>
                  </a:lnTo>
                  <a:lnTo>
                    <a:pt x="61" y="228"/>
                  </a:lnTo>
                  <a:lnTo>
                    <a:pt x="66" y="228"/>
                  </a:lnTo>
                  <a:lnTo>
                    <a:pt x="71" y="227"/>
                  </a:lnTo>
                  <a:lnTo>
                    <a:pt x="76" y="225"/>
                  </a:lnTo>
                  <a:lnTo>
                    <a:pt x="80" y="223"/>
                  </a:lnTo>
                  <a:lnTo>
                    <a:pt x="84" y="221"/>
                  </a:lnTo>
                  <a:lnTo>
                    <a:pt x="88" y="218"/>
                  </a:lnTo>
                  <a:lnTo>
                    <a:pt x="92" y="215"/>
                  </a:lnTo>
                  <a:lnTo>
                    <a:pt x="95" y="211"/>
                  </a:lnTo>
                  <a:lnTo>
                    <a:pt x="98" y="208"/>
                  </a:lnTo>
                  <a:lnTo>
                    <a:pt x="101" y="204"/>
                  </a:lnTo>
                  <a:lnTo>
                    <a:pt x="103" y="200"/>
                  </a:lnTo>
                  <a:lnTo>
                    <a:pt x="105" y="195"/>
                  </a:lnTo>
                  <a:lnTo>
                    <a:pt x="107" y="191"/>
                  </a:lnTo>
                  <a:lnTo>
                    <a:pt x="108" y="186"/>
                  </a:lnTo>
                  <a:lnTo>
                    <a:pt x="108" y="181"/>
                  </a:lnTo>
                  <a:lnTo>
                    <a:pt x="109" y="176"/>
                  </a:lnTo>
                  <a:lnTo>
                    <a:pt x="108" y="171"/>
                  </a:lnTo>
                  <a:lnTo>
                    <a:pt x="108" y="166"/>
                  </a:lnTo>
                  <a:lnTo>
                    <a:pt x="107" y="161"/>
                  </a:lnTo>
                  <a:lnTo>
                    <a:pt x="105" y="156"/>
                  </a:lnTo>
                  <a:lnTo>
                    <a:pt x="103" y="152"/>
                  </a:lnTo>
                  <a:lnTo>
                    <a:pt x="101" y="148"/>
                  </a:lnTo>
                  <a:lnTo>
                    <a:pt x="98" y="144"/>
                  </a:lnTo>
                  <a:lnTo>
                    <a:pt x="95" y="140"/>
                  </a:lnTo>
                  <a:lnTo>
                    <a:pt x="92" y="137"/>
                  </a:lnTo>
                  <a:lnTo>
                    <a:pt x="88" y="134"/>
                  </a:lnTo>
                  <a:lnTo>
                    <a:pt x="84" y="131"/>
                  </a:lnTo>
                  <a:lnTo>
                    <a:pt x="80" y="129"/>
                  </a:lnTo>
                  <a:lnTo>
                    <a:pt x="76" y="127"/>
                  </a:lnTo>
                  <a:lnTo>
                    <a:pt x="71" y="125"/>
                  </a:lnTo>
                  <a:lnTo>
                    <a:pt x="66" y="124"/>
                  </a:lnTo>
                  <a:lnTo>
                    <a:pt x="61" y="123"/>
                  </a:lnTo>
                  <a:lnTo>
                    <a:pt x="56" y="123"/>
                  </a:lnTo>
                  <a:close/>
                  <a:moveTo>
                    <a:pt x="90" y="100"/>
                  </a:moveTo>
                  <a:lnTo>
                    <a:pt x="87" y="103"/>
                  </a:lnTo>
                  <a:lnTo>
                    <a:pt x="85" y="107"/>
                  </a:lnTo>
                  <a:lnTo>
                    <a:pt x="83" y="111"/>
                  </a:lnTo>
                  <a:lnTo>
                    <a:pt x="81" y="115"/>
                  </a:lnTo>
                  <a:lnTo>
                    <a:pt x="80" y="119"/>
                  </a:lnTo>
                  <a:lnTo>
                    <a:pt x="79" y="123"/>
                  </a:lnTo>
                  <a:lnTo>
                    <a:pt x="83" y="126"/>
                  </a:lnTo>
                  <a:lnTo>
                    <a:pt x="87" y="128"/>
                  </a:lnTo>
                  <a:lnTo>
                    <a:pt x="91" y="131"/>
                  </a:lnTo>
                  <a:lnTo>
                    <a:pt x="95" y="134"/>
                  </a:lnTo>
                  <a:lnTo>
                    <a:pt x="99" y="138"/>
                  </a:lnTo>
                  <a:lnTo>
                    <a:pt x="102" y="142"/>
                  </a:lnTo>
                  <a:lnTo>
                    <a:pt x="105" y="146"/>
                  </a:lnTo>
                  <a:lnTo>
                    <a:pt x="107" y="151"/>
                  </a:lnTo>
                  <a:lnTo>
                    <a:pt x="109" y="155"/>
                  </a:lnTo>
                  <a:lnTo>
                    <a:pt x="111" y="160"/>
                  </a:lnTo>
                  <a:lnTo>
                    <a:pt x="112" y="165"/>
                  </a:lnTo>
                  <a:lnTo>
                    <a:pt x="113" y="170"/>
                  </a:lnTo>
                  <a:lnTo>
                    <a:pt x="113" y="176"/>
                  </a:lnTo>
                  <a:lnTo>
                    <a:pt x="113" y="179"/>
                  </a:lnTo>
                  <a:lnTo>
                    <a:pt x="112" y="182"/>
                  </a:lnTo>
                  <a:lnTo>
                    <a:pt x="116" y="183"/>
                  </a:lnTo>
                  <a:lnTo>
                    <a:pt x="120" y="184"/>
                  </a:lnTo>
                  <a:lnTo>
                    <a:pt x="124" y="184"/>
                  </a:lnTo>
                  <a:lnTo>
                    <a:pt x="127" y="184"/>
                  </a:lnTo>
                  <a:lnTo>
                    <a:pt x="131" y="184"/>
                  </a:lnTo>
                  <a:lnTo>
                    <a:pt x="135" y="184"/>
                  </a:lnTo>
                  <a:lnTo>
                    <a:pt x="139" y="183"/>
                  </a:lnTo>
                  <a:lnTo>
                    <a:pt x="142" y="182"/>
                  </a:lnTo>
                  <a:lnTo>
                    <a:pt x="142" y="179"/>
                  </a:lnTo>
                  <a:lnTo>
                    <a:pt x="142" y="176"/>
                  </a:lnTo>
                  <a:lnTo>
                    <a:pt x="142" y="170"/>
                  </a:lnTo>
                  <a:lnTo>
                    <a:pt x="143" y="165"/>
                  </a:lnTo>
                  <a:lnTo>
                    <a:pt x="144" y="160"/>
                  </a:lnTo>
                  <a:lnTo>
                    <a:pt x="146" y="155"/>
                  </a:lnTo>
                  <a:lnTo>
                    <a:pt x="148" y="151"/>
                  </a:lnTo>
                  <a:lnTo>
                    <a:pt x="150" y="146"/>
                  </a:lnTo>
                  <a:lnTo>
                    <a:pt x="153" y="142"/>
                  </a:lnTo>
                  <a:lnTo>
                    <a:pt x="156" y="138"/>
                  </a:lnTo>
                  <a:lnTo>
                    <a:pt x="160" y="134"/>
                  </a:lnTo>
                  <a:lnTo>
                    <a:pt x="164" y="131"/>
                  </a:lnTo>
                  <a:lnTo>
                    <a:pt x="168" y="128"/>
                  </a:lnTo>
                  <a:lnTo>
                    <a:pt x="172" y="126"/>
                  </a:lnTo>
                  <a:lnTo>
                    <a:pt x="176" y="123"/>
                  </a:lnTo>
                  <a:lnTo>
                    <a:pt x="175" y="119"/>
                  </a:lnTo>
                  <a:lnTo>
                    <a:pt x="174" y="115"/>
                  </a:lnTo>
                  <a:lnTo>
                    <a:pt x="172" y="111"/>
                  </a:lnTo>
                  <a:lnTo>
                    <a:pt x="170" y="107"/>
                  </a:lnTo>
                  <a:lnTo>
                    <a:pt x="168" y="103"/>
                  </a:lnTo>
                  <a:lnTo>
                    <a:pt x="165" y="100"/>
                  </a:lnTo>
                  <a:lnTo>
                    <a:pt x="161" y="103"/>
                  </a:lnTo>
                  <a:lnTo>
                    <a:pt x="158" y="105"/>
                  </a:lnTo>
                  <a:lnTo>
                    <a:pt x="154" y="108"/>
                  </a:lnTo>
                  <a:lnTo>
                    <a:pt x="150" y="110"/>
                  </a:lnTo>
                  <a:lnTo>
                    <a:pt x="146" y="111"/>
                  </a:lnTo>
                  <a:lnTo>
                    <a:pt x="141" y="113"/>
                  </a:lnTo>
                  <a:lnTo>
                    <a:pt x="137" y="114"/>
                  </a:lnTo>
                  <a:lnTo>
                    <a:pt x="132" y="114"/>
                  </a:lnTo>
                  <a:lnTo>
                    <a:pt x="127" y="115"/>
                  </a:lnTo>
                  <a:lnTo>
                    <a:pt x="123" y="114"/>
                  </a:lnTo>
                  <a:lnTo>
                    <a:pt x="118" y="114"/>
                  </a:lnTo>
                  <a:lnTo>
                    <a:pt x="114" y="113"/>
                  </a:lnTo>
                  <a:lnTo>
                    <a:pt x="109" y="111"/>
                  </a:lnTo>
                  <a:lnTo>
                    <a:pt x="105" y="110"/>
                  </a:lnTo>
                  <a:lnTo>
                    <a:pt x="101" y="108"/>
                  </a:lnTo>
                  <a:lnTo>
                    <a:pt x="97" y="105"/>
                  </a:lnTo>
                  <a:lnTo>
                    <a:pt x="93" y="103"/>
                  </a:lnTo>
                  <a:lnTo>
                    <a:pt x="90" y="100"/>
                  </a:lnTo>
                  <a:close/>
                  <a:moveTo>
                    <a:pt x="127" y="5"/>
                  </a:moveTo>
                  <a:lnTo>
                    <a:pt x="122" y="5"/>
                  </a:lnTo>
                  <a:lnTo>
                    <a:pt x="118" y="5"/>
                  </a:lnTo>
                  <a:lnTo>
                    <a:pt x="113" y="7"/>
                  </a:lnTo>
                  <a:lnTo>
                    <a:pt x="108" y="8"/>
                  </a:lnTo>
                  <a:lnTo>
                    <a:pt x="104" y="10"/>
                  </a:lnTo>
                  <a:lnTo>
                    <a:pt x="100" y="13"/>
                  </a:lnTo>
                  <a:lnTo>
                    <a:pt x="96" y="15"/>
                  </a:lnTo>
                  <a:lnTo>
                    <a:pt x="92" y="18"/>
                  </a:lnTo>
                  <a:lnTo>
                    <a:pt x="89" y="22"/>
                  </a:lnTo>
                  <a:lnTo>
                    <a:pt x="86" y="25"/>
                  </a:lnTo>
                  <a:lnTo>
                    <a:pt x="83" y="29"/>
                  </a:lnTo>
                  <a:lnTo>
                    <a:pt x="81" y="34"/>
                  </a:lnTo>
                  <a:lnTo>
                    <a:pt x="79" y="38"/>
                  </a:lnTo>
                  <a:lnTo>
                    <a:pt x="77" y="43"/>
                  </a:lnTo>
                  <a:lnTo>
                    <a:pt x="76" y="47"/>
                  </a:lnTo>
                  <a:lnTo>
                    <a:pt x="76" y="52"/>
                  </a:lnTo>
                  <a:lnTo>
                    <a:pt x="75" y="57"/>
                  </a:lnTo>
                  <a:lnTo>
                    <a:pt x="76" y="62"/>
                  </a:lnTo>
                  <a:lnTo>
                    <a:pt x="76" y="67"/>
                  </a:lnTo>
                  <a:lnTo>
                    <a:pt x="77" y="72"/>
                  </a:lnTo>
                  <a:lnTo>
                    <a:pt x="79" y="77"/>
                  </a:lnTo>
                  <a:lnTo>
                    <a:pt x="81" y="81"/>
                  </a:lnTo>
                  <a:lnTo>
                    <a:pt x="83" y="85"/>
                  </a:lnTo>
                  <a:lnTo>
                    <a:pt x="86" y="89"/>
                  </a:lnTo>
                  <a:lnTo>
                    <a:pt x="89" y="93"/>
                  </a:lnTo>
                  <a:lnTo>
                    <a:pt x="92" y="96"/>
                  </a:lnTo>
                  <a:lnTo>
                    <a:pt x="96" y="100"/>
                  </a:lnTo>
                  <a:lnTo>
                    <a:pt x="100" y="102"/>
                  </a:lnTo>
                  <a:lnTo>
                    <a:pt x="104" y="105"/>
                  </a:lnTo>
                  <a:lnTo>
                    <a:pt x="108" y="107"/>
                  </a:lnTo>
                  <a:lnTo>
                    <a:pt x="113" y="108"/>
                  </a:lnTo>
                  <a:lnTo>
                    <a:pt x="118" y="109"/>
                  </a:lnTo>
                  <a:lnTo>
                    <a:pt x="122" y="110"/>
                  </a:lnTo>
                  <a:lnTo>
                    <a:pt x="127" y="110"/>
                  </a:lnTo>
                  <a:lnTo>
                    <a:pt x="132" y="110"/>
                  </a:lnTo>
                  <a:lnTo>
                    <a:pt x="137" y="109"/>
                  </a:lnTo>
                  <a:lnTo>
                    <a:pt x="142" y="108"/>
                  </a:lnTo>
                  <a:lnTo>
                    <a:pt x="147" y="107"/>
                  </a:lnTo>
                  <a:lnTo>
                    <a:pt x="151" y="105"/>
                  </a:lnTo>
                  <a:lnTo>
                    <a:pt x="155" y="102"/>
                  </a:lnTo>
                  <a:lnTo>
                    <a:pt x="159" y="100"/>
                  </a:lnTo>
                  <a:lnTo>
                    <a:pt x="163" y="96"/>
                  </a:lnTo>
                  <a:lnTo>
                    <a:pt x="166" y="93"/>
                  </a:lnTo>
                  <a:lnTo>
                    <a:pt x="169" y="89"/>
                  </a:lnTo>
                  <a:lnTo>
                    <a:pt x="172" y="85"/>
                  </a:lnTo>
                  <a:lnTo>
                    <a:pt x="174" y="81"/>
                  </a:lnTo>
                  <a:lnTo>
                    <a:pt x="176" y="77"/>
                  </a:lnTo>
                  <a:lnTo>
                    <a:pt x="178" y="72"/>
                  </a:lnTo>
                  <a:lnTo>
                    <a:pt x="179" y="67"/>
                  </a:lnTo>
                  <a:lnTo>
                    <a:pt x="179" y="62"/>
                  </a:lnTo>
                  <a:lnTo>
                    <a:pt x="180" y="57"/>
                  </a:lnTo>
                  <a:lnTo>
                    <a:pt x="179" y="52"/>
                  </a:lnTo>
                  <a:lnTo>
                    <a:pt x="179" y="47"/>
                  </a:lnTo>
                  <a:lnTo>
                    <a:pt x="178" y="43"/>
                  </a:lnTo>
                  <a:lnTo>
                    <a:pt x="176" y="38"/>
                  </a:lnTo>
                  <a:lnTo>
                    <a:pt x="174" y="34"/>
                  </a:lnTo>
                  <a:lnTo>
                    <a:pt x="172" y="29"/>
                  </a:lnTo>
                  <a:lnTo>
                    <a:pt x="169" y="25"/>
                  </a:lnTo>
                  <a:lnTo>
                    <a:pt x="166" y="22"/>
                  </a:lnTo>
                  <a:lnTo>
                    <a:pt x="163" y="18"/>
                  </a:lnTo>
                  <a:lnTo>
                    <a:pt x="159" y="15"/>
                  </a:lnTo>
                  <a:lnTo>
                    <a:pt x="155" y="13"/>
                  </a:lnTo>
                  <a:lnTo>
                    <a:pt x="151" y="10"/>
                  </a:lnTo>
                  <a:lnTo>
                    <a:pt x="147" y="8"/>
                  </a:lnTo>
                  <a:lnTo>
                    <a:pt x="142" y="7"/>
                  </a:lnTo>
                  <a:lnTo>
                    <a:pt x="137" y="5"/>
                  </a:lnTo>
                  <a:lnTo>
                    <a:pt x="132" y="5"/>
                  </a:lnTo>
                  <a:lnTo>
                    <a:pt x="127" y="5"/>
                  </a:lnTo>
                  <a:close/>
                  <a:moveTo>
                    <a:pt x="127" y="0"/>
                  </a:moveTo>
                  <a:lnTo>
                    <a:pt x="133" y="1"/>
                  </a:lnTo>
                  <a:lnTo>
                    <a:pt x="138" y="1"/>
                  </a:lnTo>
                  <a:lnTo>
                    <a:pt x="142" y="2"/>
                  </a:lnTo>
                  <a:lnTo>
                    <a:pt x="147" y="4"/>
                  </a:lnTo>
                  <a:lnTo>
                    <a:pt x="152" y="6"/>
                  </a:lnTo>
                  <a:lnTo>
                    <a:pt x="156" y="8"/>
                  </a:lnTo>
                  <a:lnTo>
                    <a:pt x="160" y="11"/>
                  </a:lnTo>
                  <a:lnTo>
                    <a:pt x="164" y="14"/>
                  </a:lnTo>
                  <a:lnTo>
                    <a:pt x="167" y="17"/>
                  </a:lnTo>
                  <a:lnTo>
                    <a:pt x="171" y="21"/>
                  </a:lnTo>
                  <a:lnTo>
                    <a:pt x="174" y="25"/>
                  </a:lnTo>
                  <a:lnTo>
                    <a:pt x="176" y="29"/>
                  </a:lnTo>
                  <a:lnTo>
                    <a:pt x="178" y="33"/>
                  </a:lnTo>
                  <a:lnTo>
                    <a:pt x="180" y="38"/>
                  </a:lnTo>
                  <a:lnTo>
                    <a:pt x="182" y="42"/>
                  </a:lnTo>
                  <a:lnTo>
                    <a:pt x="183" y="47"/>
                  </a:lnTo>
                  <a:lnTo>
                    <a:pt x="184" y="52"/>
                  </a:lnTo>
                  <a:lnTo>
                    <a:pt x="184" y="57"/>
                  </a:lnTo>
                  <a:lnTo>
                    <a:pt x="184" y="63"/>
                  </a:lnTo>
                  <a:lnTo>
                    <a:pt x="183" y="68"/>
                  </a:lnTo>
                  <a:lnTo>
                    <a:pt x="182" y="72"/>
                  </a:lnTo>
                  <a:lnTo>
                    <a:pt x="180" y="77"/>
                  </a:lnTo>
                  <a:lnTo>
                    <a:pt x="179" y="82"/>
                  </a:lnTo>
                  <a:lnTo>
                    <a:pt x="176" y="86"/>
                  </a:lnTo>
                  <a:lnTo>
                    <a:pt x="174" y="90"/>
                  </a:lnTo>
                  <a:lnTo>
                    <a:pt x="171" y="94"/>
                  </a:lnTo>
                  <a:lnTo>
                    <a:pt x="174" y="98"/>
                  </a:lnTo>
                  <a:lnTo>
                    <a:pt x="177" y="102"/>
                  </a:lnTo>
                  <a:lnTo>
                    <a:pt x="179" y="106"/>
                  </a:lnTo>
                  <a:lnTo>
                    <a:pt x="181" y="111"/>
                  </a:lnTo>
                  <a:lnTo>
                    <a:pt x="183" y="116"/>
                  </a:lnTo>
                  <a:lnTo>
                    <a:pt x="184" y="121"/>
                  </a:lnTo>
                  <a:lnTo>
                    <a:pt x="189" y="120"/>
                  </a:lnTo>
                  <a:lnTo>
                    <a:pt x="194" y="119"/>
                  </a:lnTo>
                  <a:lnTo>
                    <a:pt x="198" y="119"/>
                  </a:lnTo>
                  <a:lnTo>
                    <a:pt x="204" y="119"/>
                  </a:lnTo>
                  <a:lnTo>
                    <a:pt x="209" y="120"/>
                  </a:lnTo>
                  <a:lnTo>
                    <a:pt x="213" y="121"/>
                  </a:lnTo>
                  <a:lnTo>
                    <a:pt x="218" y="122"/>
                  </a:lnTo>
                  <a:lnTo>
                    <a:pt x="223" y="124"/>
                  </a:lnTo>
                  <a:lnTo>
                    <a:pt x="227" y="127"/>
                  </a:lnTo>
                  <a:lnTo>
                    <a:pt x="231" y="129"/>
                  </a:lnTo>
                  <a:lnTo>
                    <a:pt x="235" y="132"/>
                  </a:lnTo>
                  <a:lnTo>
                    <a:pt x="238" y="136"/>
                  </a:lnTo>
                  <a:lnTo>
                    <a:pt x="242" y="139"/>
                  </a:lnTo>
                  <a:lnTo>
                    <a:pt x="245" y="143"/>
                  </a:lnTo>
                  <a:lnTo>
                    <a:pt x="247" y="147"/>
                  </a:lnTo>
                  <a:lnTo>
                    <a:pt x="250" y="151"/>
                  </a:lnTo>
                  <a:lnTo>
                    <a:pt x="251" y="156"/>
                  </a:lnTo>
                  <a:lnTo>
                    <a:pt x="253" y="161"/>
                  </a:lnTo>
                  <a:lnTo>
                    <a:pt x="254" y="166"/>
                  </a:lnTo>
                  <a:lnTo>
                    <a:pt x="255" y="171"/>
                  </a:lnTo>
                  <a:lnTo>
                    <a:pt x="255" y="176"/>
                  </a:lnTo>
                  <a:lnTo>
                    <a:pt x="255" y="181"/>
                  </a:lnTo>
                  <a:lnTo>
                    <a:pt x="254" y="186"/>
                  </a:lnTo>
                  <a:lnTo>
                    <a:pt x="253" y="191"/>
                  </a:lnTo>
                  <a:lnTo>
                    <a:pt x="251" y="196"/>
                  </a:lnTo>
                  <a:lnTo>
                    <a:pt x="250" y="200"/>
                  </a:lnTo>
                  <a:lnTo>
                    <a:pt x="247" y="205"/>
                  </a:lnTo>
                  <a:lnTo>
                    <a:pt x="245" y="209"/>
                  </a:lnTo>
                  <a:lnTo>
                    <a:pt x="242" y="213"/>
                  </a:lnTo>
                  <a:lnTo>
                    <a:pt x="238" y="216"/>
                  </a:lnTo>
                  <a:lnTo>
                    <a:pt x="235" y="219"/>
                  </a:lnTo>
                  <a:lnTo>
                    <a:pt x="231" y="222"/>
                  </a:lnTo>
                  <a:lnTo>
                    <a:pt x="227" y="225"/>
                  </a:lnTo>
                  <a:lnTo>
                    <a:pt x="223" y="227"/>
                  </a:lnTo>
                  <a:lnTo>
                    <a:pt x="218" y="229"/>
                  </a:lnTo>
                  <a:lnTo>
                    <a:pt x="213" y="231"/>
                  </a:lnTo>
                  <a:lnTo>
                    <a:pt x="209" y="232"/>
                  </a:lnTo>
                  <a:lnTo>
                    <a:pt x="204" y="233"/>
                  </a:lnTo>
                  <a:lnTo>
                    <a:pt x="198" y="233"/>
                  </a:lnTo>
                  <a:lnTo>
                    <a:pt x="193" y="233"/>
                  </a:lnTo>
                  <a:lnTo>
                    <a:pt x="188" y="232"/>
                  </a:lnTo>
                  <a:lnTo>
                    <a:pt x="183" y="231"/>
                  </a:lnTo>
                  <a:lnTo>
                    <a:pt x="179" y="229"/>
                  </a:lnTo>
                  <a:lnTo>
                    <a:pt x="174" y="227"/>
                  </a:lnTo>
                  <a:lnTo>
                    <a:pt x="170" y="225"/>
                  </a:lnTo>
                  <a:lnTo>
                    <a:pt x="166" y="222"/>
                  </a:lnTo>
                  <a:lnTo>
                    <a:pt x="162" y="219"/>
                  </a:lnTo>
                  <a:lnTo>
                    <a:pt x="158" y="216"/>
                  </a:lnTo>
                  <a:lnTo>
                    <a:pt x="155" y="212"/>
                  </a:lnTo>
                  <a:lnTo>
                    <a:pt x="152" y="208"/>
                  </a:lnTo>
                  <a:lnTo>
                    <a:pt x="150" y="204"/>
                  </a:lnTo>
                  <a:lnTo>
                    <a:pt x="147" y="200"/>
                  </a:lnTo>
                  <a:lnTo>
                    <a:pt x="145" y="195"/>
                  </a:lnTo>
                  <a:lnTo>
                    <a:pt x="144" y="190"/>
                  </a:lnTo>
                  <a:lnTo>
                    <a:pt x="140" y="191"/>
                  </a:lnTo>
                  <a:lnTo>
                    <a:pt x="136" y="192"/>
                  </a:lnTo>
                  <a:lnTo>
                    <a:pt x="132" y="193"/>
                  </a:lnTo>
                  <a:lnTo>
                    <a:pt x="127" y="193"/>
                  </a:lnTo>
                  <a:lnTo>
                    <a:pt x="123" y="193"/>
                  </a:lnTo>
                  <a:lnTo>
                    <a:pt x="119" y="192"/>
                  </a:lnTo>
                  <a:lnTo>
                    <a:pt x="115" y="191"/>
                  </a:lnTo>
                  <a:lnTo>
                    <a:pt x="111" y="190"/>
                  </a:lnTo>
                  <a:lnTo>
                    <a:pt x="110" y="195"/>
                  </a:lnTo>
                  <a:lnTo>
                    <a:pt x="108" y="200"/>
                  </a:lnTo>
                  <a:lnTo>
                    <a:pt x="105" y="204"/>
                  </a:lnTo>
                  <a:lnTo>
                    <a:pt x="103" y="208"/>
                  </a:lnTo>
                  <a:lnTo>
                    <a:pt x="100" y="212"/>
                  </a:lnTo>
                  <a:lnTo>
                    <a:pt x="97" y="216"/>
                  </a:lnTo>
                  <a:lnTo>
                    <a:pt x="93" y="219"/>
                  </a:lnTo>
                  <a:lnTo>
                    <a:pt x="89" y="222"/>
                  </a:lnTo>
                  <a:lnTo>
                    <a:pt x="85" y="225"/>
                  </a:lnTo>
                  <a:lnTo>
                    <a:pt x="81" y="227"/>
                  </a:lnTo>
                  <a:lnTo>
                    <a:pt x="76" y="229"/>
                  </a:lnTo>
                  <a:lnTo>
                    <a:pt x="72" y="231"/>
                  </a:lnTo>
                  <a:lnTo>
                    <a:pt x="67" y="232"/>
                  </a:lnTo>
                  <a:lnTo>
                    <a:pt x="62" y="233"/>
                  </a:lnTo>
                  <a:lnTo>
                    <a:pt x="56" y="233"/>
                  </a:lnTo>
                  <a:lnTo>
                    <a:pt x="51" y="233"/>
                  </a:lnTo>
                  <a:lnTo>
                    <a:pt x="46" y="232"/>
                  </a:lnTo>
                  <a:lnTo>
                    <a:pt x="41" y="231"/>
                  </a:lnTo>
                  <a:lnTo>
                    <a:pt x="37" y="229"/>
                  </a:lnTo>
                  <a:lnTo>
                    <a:pt x="32" y="227"/>
                  </a:lnTo>
                  <a:lnTo>
                    <a:pt x="28" y="225"/>
                  </a:lnTo>
                  <a:lnTo>
                    <a:pt x="24" y="222"/>
                  </a:lnTo>
                  <a:lnTo>
                    <a:pt x="20" y="219"/>
                  </a:lnTo>
                  <a:lnTo>
                    <a:pt x="17" y="216"/>
                  </a:lnTo>
                  <a:lnTo>
                    <a:pt x="13" y="213"/>
                  </a:lnTo>
                  <a:lnTo>
                    <a:pt x="10" y="209"/>
                  </a:lnTo>
                  <a:lnTo>
                    <a:pt x="8" y="205"/>
                  </a:lnTo>
                  <a:lnTo>
                    <a:pt x="5" y="200"/>
                  </a:lnTo>
                  <a:lnTo>
                    <a:pt x="4" y="196"/>
                  </a:lnTo>
                  <a:lnTo>
                    <a:pt x="2" y="191"/>
                  </a:lnTo>
                  <a:lnTo>
                    <a:pt x="1" y="186"/>
                  </a:lnTo>
                  <a:lnTo>
                    <a:pt x="0" y="181"/>
                  </a:lnTo>
                  <a:lnTo>
                    <a:pt x="0" y="176"/>
                  </a:lnTo>
                  <a:lnTo>
                    <a:pt x="0" y="171"/>
                  </a:lnTo>
                  <a:lnTo>
                    <a:pt x="1" y="166"/>
                  </a:lnTo>
                  <a:lnTo>
                    <a:pt x="2" y="161"/>
                  </a:lnTo>
                  <a:lnTo>
                    <a:pt x="4" y="156"/>
                  </a:lnTo>
                  <a:lnTo>
                    <a:pt x="5" y="151"/>
                  </a:lnTo>
                  <a:lnTo>
                    <a:pt x="8" y="147"/>
                  </a:lnTo>
                  <a:lnTo>
                    <a:pt x="10" y="143"/>
                  </a:lnTo>
                  <a:lnTo>
                    <a:pt x="13" y="139"/>
                  </a:lnTo>
                  <a:lnTo>
                    <a:pt x="17" y="136"/>
                  </a:lnTo>
                  <a:lnTo>
                    <a:pt x="20" y="132"/>
                  </a:lnTo>
                  <a:lnTo>
                    <a:pt x="24" y="129"/>
                  </a:lnTo>
                  <a:lnTo>
                    <a:pt x="28" y="127"/>
                  </a:lnTo>
                  <a:lnTo>
                    <a:pt x="32" y="124"/>
                  </a:lnTo>
                  <a:lnTo>
                    <a:pt x="37" y="122"/>
                  </a:lnTo>
                  <a:lnTo>
                    <a:pt x="41" y="121"/>
                  </a:lnTo>
                  <a:lnTo>
                    <a:pt x="46" y="120"/>
                  </a:lnTo>
                  <a:lnTo>
                    <a:pt x="51" y="119"/>
                  </a:lnTo>
                  <a:lnTo>
                    <a:pt x="56" y="119"/>
                  </a:lnTo>
                  <a:lnTo>
                    <a:pt x="61" y="119"/>
                  </a:lnTo>
                  <a:lnTo>
                    <a:pt x="66" y="120"/>
                  </a:lnTo>
                  <a:lnTo>
                    <a:pt x="71" y="121"/>
                  </a:lnTo>
                  <a:lnTo>
                    <a:pt x="72" y="116"/>
                  </a:lnTo>
                  <a:lnTo>
                    <a:pt x="74" y="111"/>
                  </a:lnTo>
                  <a:lnTo>
                    <a:pt x="76" y="106"/>
                  </a:lnTo>
                  <a:lnTo>
                    <a:pt x="78" y="102"/>
                  </a:lnTo>
                  <a:lnTo>
                    <a:pt x="81" y="98"/>
                  </a:lnTo>
                  <a:lnTo>
                    <a:pt x="84" y="94"/>
                  </a:lnTo>
                  <a:lnTo>
                    <a:pt x="81" y="90"/>
                  </a:lnTo>
                  <a:lnTo>
                    <a:pt x="79" y="86"/>
                  </a:lnTo>
                  <a:lnTo>
                    <a:pt x="76" y="82"/>
                  </a:lnTo>
                  <a:lnTo>
                    <a:pt x="75" y="77"/>
                  </a:lnTo>
                  <a:lnTo>
                    <a:pt x="73" y="72"/>
                  </a:lnTo>
                  <a:lnTo>
                    <a:pt x="72" y="68"/>
                  </a:lnTo>
                  <a:lnTo>
                    <a:pt x="71" y="63"/>
                  </a:lnTo>
                  <a:lnTo>
                    <a:pt x="71" y="57"/>
                  </a:lnTo>
                  <a:lnTo>
                    <a:pt x="71" y="52"/>
                  </a:lnTo>
                  <a:lnTo>
                    <a:pt x="72" y="47"/>
                  </a:lnTo>
                  <a:lnTo>
                    <a:pt x="73" y="42"/>
                  </a:lnTo>
                  <a:lnTo>
                    <a:pt x="75" y="38"/>
                  </a:lnTo>
                  <a:lnTo>
                    <a:pt x="77" y="33"/>
                  </a:lnTo>
                  <a:lnTo>
                    <a:pt x="79" y="29"/>
                  </a:lnTo>
                  <a:lnTo>
                    <a:pt x="81" y="25"/>
                  </a:lnTo>
                  <a:lnTo>
                    <a:pt x="84" y="21"/>
                  </a:lnTo>
                  <a:lnTo>
                    <a:pt x="88" y="17"/>
                  </a:lnTo>
                  <a:lnTo>
                    <a:pt x="91" y="14"/>
                  </a:lnTo>
                  <a:lnTo>
                    <a:pt x="95" y="11"/>
                  </a:lnTo>
                  <a:lnTo>
                    <a:pt x="99" y="8"/>
                  </a:lnTo>
                  <a:lnTo>
                    <a:pt x="103" y="6"/>
                  </a:lnTo>
                  <a:lnTo>
                    <a:pt x="108" y="4"/>
                  </a:lnTo>
                  <a:lnTo>
                    <a:pt x="112" y="2"/>
                  </a:lnTo>
                  <a:lnTo>
                    <a:pt x="117" y="1"/>
                  </a:lnTo>
                  <a:lnTo>
                    <a:pt x="122" y="1"/>
                  </a:lnTo>
                  <a:lnTo>
                    <a:pt x="1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9" name="Freeform 161"/>
            <p:cNvSpPr>
              <a:spLocks noEditPoints="1"/>
            </p:cNvSpPr>
            <p:nvPr/>
          </p:nvSpPr>
          <p:spPr bwMode="auto">
            <a:xfrm>
              <a:off x="4117975" y="874713"/>
              <a:ext cx="109538" cy="119063"/>
            </a:xfrm>
            <a:custGeom>
              <a:avLst/>
              <a:gdLst/>
              <a:ahLst/>
              <a:cxnLst>
                <a:cxn ang="0">
                  <a:pos x="33" y="46"/>
                </a:cxn>
                <a:cxn ang="0">
                  <a:pos x="25" y="65"/>
                </a:cxn>
                <a:cxn ang="0">
                  <a:pos x="44" y="65"/>
                </a:cxn>
                <a:cxn ang="0">
                  <a:pos x="36" y="46"/>
                </a:cxn>
                <a:cxn ang="0">
                  <a:pos x="38" y="42"/>
                </a:cxn>
                <a:cxn ang="0">
                  <a:pos x="34" y="43"/>
                </a:cxn>
                <a:cxn ang="0">
                  <a:pos x="30" y="42"/>
                </a:cxn>
                <a:cxn ang="0">
                  <a:pos x="37" y="1"/>
                </a:cxn>
                <a:cxn ang="0">
                  <a:pos x="43" y="2"/>
                </a:cxn>
                <a:cxn ang="0">
                  <a:pos x="47" y="5"/>
                </a:cxn>
                <a:cxn ang="0">
                  <a:pos x="50" y="9"/>
                </a:cxn>
                <a:cxn ang="0">
                  <a:pos x="53" y="14"/>
                </a:cxn>
                <a:cxn ang="0">
                  <a:pos x="54" y="20"/>
                </a:cxn>
                <a:cxn ang="0">
                  <a:pos x="53" y="26"/>
                </a:cxn>
                <a:cxn ang="0">
                  <a:pos x="51" y="31"/>
                </a:cxn>
                <a:cxn ang="0">
                  <a:pos x="47" y="36"/>
                </a:cxn>
                <a:cxn ang="0">
                  <a:pos x="43" y="40"/>
                </a:cxn>
                <a:cxn ang="0">
                  <a:pos x="50" y="43"/>
                </a:cxn>
                <a:cxn ang="0">
                  <a:pos x="56" y="46"/>
                </a:cxn>
                <a:cxn ang="0">
                  <a:pos x="62" y="51"/>
                </a:cxn>
                <a:cxn ang="0">
                  <a:pos x="66" y="56"/>
                </a:cxn>
                <a:cxn ang="0">
                  <a:pos x="68" y="62"/>
                </a:cxn>
                <a:cxn ang="0">
                  <a:pos x="69" y="67"/>
                </a:cxn>
                <a:cxn ang="0">
                  <a:pos x="68" y="69"/>
                </a:cxn>
                <a:cxn ang="0">
                  <a:pos x="65" y="71"/>
                </a:cxn>
                <a:cxn ang="0">
                  <a:pos x="61" y="73"/>
                </a:cxn>
                <a:cxn ang="0">
                  <a:pos x="55" y="74"/>
                </a:cxn>
                <a:cxn ang="0">
                  <a:pos x="49" y="75"/>
                </a:cxn>
                <a:cxn ang="0">
                  <a:pos x="42" y="75"/>
                </a:cxn>
                <a:cxn ang="0">
                  <a:pos x="34" y="75"/>
                </a:cxn>
                <a:cxn ang="0">
                  <a:pos x="27" y="75"/>
                </a:cxn>
                <a:cxn ang="0">
                  <a:pos x="20" y="75"/>
                </a:cxn>
                <a:cxn ang="0">
                  <a:pos x="14" y="74"/>
                </a:cxn>
                <a:cxn ang="0">
                  <a:pos x="8" y="73"/>
                </a:cxn>
                <a:cxn ang="0">
                  <a:pos x="4" y="71"/>
                </a:cxn>
                <a:cxn ang="0">
                  <a:pos x="1" y="69"/>
                </a:cxn>
                <a:cxn ang="0">
                  <a:pos x="0" y="67"/>
                </a:cxn>
                <a:cxn ang="0">
                  <a:pos x="1" y="62"/>
                </a:cxn>
                <a:cxn ang="0">
                  <a:pos x="3" y="56"/>
                </a:cxn>
                <a:cxn ang="0">
                  <a:pos x="7" y="51"/>
                </a:cxn>
                <a:cxn ang="0">
                  <a:pos x="13" y="46"/>
                </a:cxn>
                <a:cxn ang="0">
                  <a:pos x="19" y="43"/>
                </a:cxn>
                <a:cxn ang="0">
                  <a:pos x="26" y="40"/>
                </a:cxn>
                <a:cxn ang="0">
                  <a:pos x="22" y="36"/>
                </a:cxn>
                <a:cxn ang="0">
                  <a:pos x="18" y="31"/>
                </a:cxn>
                <a:cxn ang="0">
                  <a:pos x="16" y="26"/>
                </a:cxn>
                <a:cxn ang="0">
                  <a:pos x="15" y="20"/>
                </a:cxn>
                <a:cxn ang="0">
                  <a:pos x="16" y="14"/>
                </a:cxn>
                <a:cxn ang="0">
                  <a:pos x="18" y="9"/>
                </a:cxn>
                <a:cxn ang="0">
                  <a:pos x="22" y="5"/>
                </a:cxn>
                <a:cxn ang="0">
                  <a:pos x="26" y="2"/>
                </a:cxn>
                <a:cxn ang="0">
                  <a:pos x="32" y="1"/>
                </a:cxn>
              </a:cxnLst>
              <a:rect l="0" t="0" r="r" b="b"/>
              <a:pathLst>
                <a:path w="69" h="75">
                  <a:moveTo>
                    <a:pt x="30" y="42"/>
                  </a:moveTo>
                  <a:lnTo>
                    <a:pt x="33" y="46"/>
                  </a:lnTo>
                  <a:lnTo>
                    <a:pt x="33" y="46"/>
                  </a:lnTo>
                  <a:lnTo>
                    <a:pt x="25" y="65"/>
                  </a:lnTo>
                  <a:lnTo>
                    <a:pt x="34" y="75"/>
                  </a:lnTo>
                  <a:lnTo>
                    <a:pt x="44" y="65"/>
                  </a:lnTo>
                  <a:lnTo>
                    <a:pt x="36" y="46"/>
                  </a:lnTo>
                  <a:lnTo>
                    <a:pt x="36" y="46"/>
                  </a:lnTo>
                  <a:lnTo>
                    <a:pt x="39" y="42"/>
                  </a:lnTo>
                  <a:lnTo>
                    <a:pt x="38" y="42"/>
                  </a:lnTo>
                  <a:lnTo>
                    <a:pt x="36" y="43"/>
                  </a:lnTo>
                  <a:lnTo>
                    <a:pt x="34" y="43"/>
                  </a:lnTo>
                  <a:lnTo>
                    <a:pt x="32" y="42"/>
                  </a:lnTo>
                  <a:lnTo>
                    <a:pt x="30" y="42"/>
                  </a:lnTo>
                  <a:close/>
                  <a:moveTo>
                    <a:pt x="34" y="0"/>
                  </a:moveTo>
                  <a:lnTo>
                    <a:pt x="37" y="1"/>
                  </a:lnTo>
                  <a:lnTo>
                    <a:pt x="40" y="1"/>
                  </a:lnTo>
                  <a:lnTo>
                    <a:pt x="43" y="2"/>
                  </a:lnTo>
                  <a:lnTo>
                    <a:pt x="45" y="3"/>
                  </a:lnTo>
                  <a:lnTo>
                    <a:pt x="47" y="5"/>
                  </a:lnTo>
                  <a:lnTo>
                    <a:pt x="49" y="7"/>
                  </a:lnTo>
                  <a:lnTo>
                    <a:pt x="50" y="9"/>
                  </a:lnTo>
                  <a:lnTo>
                    <a:pt x="52" y="12"/>
                  </a:lnTo>
                  <a:lnTo>
                    <a:pt x="53" y="14"/>
                  </a:lnTo>
                  <a:lnTo>
                    <a:pt x="53" y="17"/>
                  </a:lnTo>
                  <a:lnTo>
                    <a:pt x="54" y="20"/>
                  </a:lnTo>
                  <a:lnTo>
                    <a:pt x="53" y="23"/>
                  </a:lnTo>
                  <a:lnTo>
                    <a:pt x="53" y="26"/>
                  </a:lnTo>
                  <a:lnTo>
                    <a:pt x="52" y="28"/>
                  </a:lnTo>
                  <a:lnTo>
                    <a:pt x="51" y="31"/>
                  </a:lnTo>
                  <a:lnTo>
                    <a:pt x="49" y="34"/>
                  </a:lnTo>
                  <a:lnTo>
                    <a:pt x="47" y="36"/>
                  </a:lnTo>
                  <a:lnTo>
                    <a:pt x="45" y="38"/>
                  </a:lnTo>
                  <a:lnTo>
                    <a:pt x="43" y="40"/>
                  </a:lnTo>
                  <a:lnTo>
                    <a:pt x="47" y="41"/>
                  </a:lnTo>
                  <a:lnTo>
                    <a:pt x="50" y="43"/>
                  </a:lnTo>
                  <a:lnTo>
                    <a:pt x="53" y="44"/>
                  </a:lnTo>
                  <a:lnTo>
                    <a:pt x="56" y="46"/>
                  </a:lnTo>
                  <a:lnTo>
                    <a:pt x="59" y="49"/>
                  </a:lnTo>
                  <a:lnTo>
                    <a:pt x="62" y="51"/>
                  </a:lnTo>
                  <a:lnTo>
                    <a:pt x="64" y="54"/>
                  </a:lnTo>
                  <a:lnTo>
                    <a:pt x="66" y="56"/>
                  </a:lnTo>
                  <a:lnTo>
                    <a:pt x="67" y="59"/>
                  </a:lnTo>
                  <a:lnTo>
                    <a:pt x="68" y="62"/>
                  </a:lnTo>
                  <a:lnTo>
                    <a:pt x="69" y="64"/>
                  </a:lnTo>
                  <a:lnTo>
                    <a:pt x="69" y="67"/>
                  </a:lnTo>
                  <a:lnTo>
                    <a:pt x="69" y="68"/>
                  </a:lnTo>
                  <a:lnTo>
                    <a:pt x="68" y="69"/>
                  </a:lnTo>
                  <a:lnTo>
                    <a:pt x="67" y="70"/>
                  </a:lnTo>
                  <a:lnTo>
                    <a:pt x="65" y="71"/>
                  </a:lnTo>
                  <a:lnTo>
                    <a:pt x="63" y="72"/>
                  </a:lnTo>
                  <a:lnTo>
                    <a:pt x="61" y="73"/>
                  </a:lnTo>
                  <a:lnTo>
                    <a:pt x="58" y="73"/>
                  </a:lnTo>
                  <a:lnTo>
                    <a:pt x="55" y="74"/>
                  </a:lnTo>
                  <a:lnTo>
                    <a:pt x="52" y="74"/>
                  </a:lnTo>
                  <a:lnTo>
                    <a:pt x="49" y="75"/>
                  </a:lnTo>
                  <a:lnTo>
                    <a:pt x="45" y="75"/>
                  </a:lnTo>
                  <a:lnTo>
                    <a:pt x="42" y="75"/>
                  </a:lnTo>
                  <a:lnTo>
                    <a:pt x="38" y="75"/>
                  </a:lnTo>
                  <a:lnTo>
                    <a:pt x="34" y="75"/>
                  </a:lnTo>
                  <a:lnTo>
                    <a:pt x="31" y="75"/>
                  </a:lnTo>
                  <a:lnTo>
                    <a:pt x="27" y="75"/>
                  </a:lnTo>
                  <a:lnTo>
                    <a:pt x="24" y="75"/>
                  </a:lnTo>
                  <a:lnTo>
                    <a:pt x="20" y="75"/>
                  </a:lnTo>
                  <a:lnTo>
                    <a:pt x="17" y="74"/>
                  </a:lnTo>
                  <a:lnTo>
                    <a:pt x="14" y="74"/>
                  </a:lnTo>
                  <a:lnTo>
                    <a:pt x="11" y="73"/>
                  </a:lnTo>
                  <a:lnTo>
                    <a:pt x="8" y="73"/>
                  </a:lnTo>
                  <a:lnTo>
                    <a:pt x="6" y="72"/>
                  </a:lnTo>
                  <a:lnTo>
                    <a:pt x="4" y="71"/>
                  </a:lnTo>
                  <a:lnTo>
                    <a:pt x="2" y="70"/>
                  </a:lnTo>
                  <a:lnTo>
                    <a:pt x="1" y="69"/>
                  </a:lnTo>
                  <a:lnTo>
                    <a:pt x="0" y="68"/>
                  </a:lnTo>
                  <a:lnTo>
                    <a:pt x="0" y="67"/>
                  </a:lnTo>
                  <a:lnTo>
                    <a:pt x="0" y="64"/>
                  </a:lnTo>
                  <a:lnTo>
                    <a:pt x="1" y="62"/>
                  </a:lnTo>
                  <a:lnTo>
                    <a:pt x="2" y="59"/>
                  </a:lnTo>
                  <a:lnTo>
                    <a:pt x="3" y="56"/>
                  </a:lnTo>
                  <a:lnTo>
                    <a:pt x="5" y="54"/>
                  </a:lnTo>
                  <a:lnTo>
                    <a:pt x="7" y="51"/>
                  </a:lnTo>
                  <a:lnTo>
                    <a:pt x="10" y="49"/>
                  </a:lnTo>
                  <a:lnTo>
                    <a:pt x="13" y="46"/>
                  </a:lnTo>
                  <a:lnTo>
                    <a:pt x="16" y="44"/>
                  </a:lnTo>
                  <a:lnTo>
                    <a:pt x="19" y="43"/>
                  </a:lnTo>
                  <a:lnTo>
                    <a:pt x="22" y="41"/>
                  </a:lnTo>
                  <a:lnTo>
                    <a:pt x="26" y="40"/>
                  </a:lnTo>
                  <a:lnTo>
                    <a:pt x="24" y="38"/>
                  </a:lnTo>
                  <a:lnTo>
                    <a:pt x="22" y="36"/>
                  </a:lnTo>
                  <a:lnTo>
                    <a:pt x="20" y="34"/>
                  </a:lnTo>
                  <a:lnTo>
                    <a:pt x="18" y="31"/>
                  </a:lnTo>
                  <a:lnTo>
                    <a:pt x="17" y="28"/>
                  </a:lnTo>
                  <a:lnTo>
                    <a:pt x="16" y="26"/>
                  </a:lnTo>
                  <a:lnTo>
                    <a:pt x="16" y="23"/>
                  </a:lnTo>
                  <a:lnTo>
                    <a:pt x="15" y="20"/>
                  </a:lnTo>
                  <a:lnTo>
                    <a:pt x="16" y="17"/>
                  </a:lnTo>
                  <a:lnTo>
                    <a:pt x="16" y="14"/>
                  </a:lnTo>
                  <a:lnTo>
                    <a:pt x="17" y="12"/>
                  </a:lnTo>
                  <a:lnTo>
                    <a:pt x="18" y="9"/>
                  </a:lnTo>
                  <a:lnTo>
                    <a:pt x="20" y="7"/>
                  </a:lnTo>
                  <a:lnTo>
                    <a:pt x="22" y="5"/>
                  </a:lnTo>
                  <a:lnTo>
                    <a:pt x="24" y="3"/>
                  </a:lnTo>
                  <a:lnTo>
                    <a:pt x="26" y="2"/>
                  </a:lnTo>
                  <a:lnTo>
                    <a:pt x="29" y="1"/>
                  </a:lnTo>
                  <a:lnTo>
                    <a:pt x="32"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80" name="Group 79"/>
          <p:cNvGrpSpPr/>
          <p:nvPr/>
        </p:nvGrpSpPr>
        <p:grpSpPr>
          <a:xfrm>
            <a:off x="2802318" y="5159725"/>
            <a:ext cx="393700" cy="410633"/>
            <a:chOff x="5786438" y="1717675"/>
            <a:chExt cx="393700" cy="307975"/>
          </a:xfrm>
          <a:solidFill>
            <a:schemeClr val="bg2">
              <a:lumMod val="90000"/>
            </a:schemeClr>
          </a:solidFill>
        </p:grpSpPr>
        <p:sp>
          <p:nvSpPr>
            <p:cNvPr id="81" name="Freeform 167"/>
            <p:cNvSpPr>
              <a:spLocks/>
            </p:cNvSpPr>
            <p:nvPr/>
          </p:nvSpPr>
          <p:spPr bwMode="auto">
            <a:xfrm>
              <a:off x="5916613" y="1719263"/>
              <a:ext cx="71438" cy="69850"/>
            </a:xfrm>
            <a:custGeom>
              <a:avLst/>
              <a:gdLst/>
              <a:ahLst/>
              <a:cxnLst>
                <a:cxn ang="0">
                  <a:pos x="22" y="0"/>
                </a:cxn>
                <a:cxn ang="0">
                  <a:pos x="26" y="0"/>
                </a:cxn>
                <a:cxn ang="0">
                  <a:pos x="29" y="1"/>
                </a:cxn>
                <a:cxn ang="0">
                  <a:pos x="32" y="2"/>
                </a:cxn>
                <a:cxn ang="0">
                  <a:pos x="34" y="4"/>
                </a:cxn>
                <a:cxn ang="0">
                  <a:pos x="37" y="5"/>
                </a:cxn>
                <a:cxn ang="0">
                  <a:pos x="39" y="8"/>
                </a:cxn>
                <a:cxn ang="0">
                  <a:pos x="41" y="10"/>
                </a:cxn>
                <a:cxn ang="0">
                  <a:pos x="42" y="13"/>
                </a:cxn>
                <a:cxn ang="0">
                  <a:pos x="44" y="16"/>
                </a:cxn>
                <a:cxn ang="0">
                  <a:pos x="44" y="19"/>
                </a:cxn>
                <a:cxn ang="0">
                  <a:pos x="45" y="22"/>
                </a:cxn>
                <a:cxn ang="0">
                  <a:pos x="44" y="25"/>
                </a:cxn>
                <a:cxn ang="0">
                  <a:pos x="44" y="29"/>
                </a:cxn>
                <a:cxn ang="0">
                  <a:pos x="42" y="31"/>
                </a:cxn>
                <a:cxn ang="0">
                  <a:pos x="41" y="34"/>
                </a:cxn>
                <a:cxn ang="0">
                  <a:pos x="39" y="37"/>
                </a:cxn>
                <a:cxn ang="0">
                  <a:pos x="37" y="39"/>
                </a:cxn>
                <a:cxn ang="0">
                  <a:pos x="34" y="41"/>
                </a:cxn>
                <a:cxn ang="0">
                  <a:pos x="32" y="42"/>
                </a:cxn>
                <a:cxn ang="0">
                  <a:pos x="29" y="43"/>
                </a:cxn>
                <a:cxn ang="0">
                  <a:pos x="26" y="44"/>
                </a:cxn>
                <a:cxn ang="0">
                  <a:pos x="22" y="44"/>
                </a:cxn>
                <a:cxn ang="0">
                  <a:pos x="19" y="44"/>
                </a:cxn>
                <a:cxn ang="0">
                  <a:pos x="16" y="43"/>
                </a:cxn>
                <a:cxn ang="0">
                  <a:pos x="13" y="42"/>
                </a:cxn>
                <a:cxn ang="0">
                  <a:pos x="10" y="41"/>
                </a:cxn>
                <a:cxn ang="0">
                  <a:pos x="8" y="39"/>
                </a:cxn>
                <a:cxn ang="0">
                  <a:pos x="6" y="37"/>
                </a:cxn>
                <a:cxn ang="0">
                  <a:pos x="4" y="34"/>
                </a:cxn>
                <a:cxn ang="0">
                  <a:pos x="2" y="31"/>
                </a:cxn>
                <a:cxn ang="0">
                  <a:pos x="1" y="29"/>
                </a:cxn>
                <a:cxn ang="0">
                  <a:pos x="1" y="25"/>
                </a:cxn>
                <a:cxn ang="0">
                  <a:pos x="0" y="22"/>
                </a:cxn>
                <a:cxn ang="0">
                  <a:pos x="1" y="19"/>
                </a:cxn>
                <a:cxn ang="0">
                  <a:pos x="1" y="16"/>
                </a:cxn>
                <a:cxn ang="0">
                  <a:pos x="2" y="13"/>
                </a:cxn>
                <a:cxn ang="0">
                  <a:pos x="4" y="10"/>
                </a:cxn>
                <a:cxn ang="0">
                  <a:pos x="6" y="8"/>
                </a:cxn>
                <a:cxn ang="0">
                  <a:pos x="8" y="5"/>
                </a:cxn>
                <a:cxn ang="0">
                  <a:pos x="10" y="4"/>
                </a:cxn>
                <a:cxn ang="0">
                  <a:pos x="13" y="2"/>
                </a:cxn>
                <a:cxn ang="0">
                  <a:pos x="16" y="1"/>
                </a:cxn>
                <a:cxn ang="0">
                  <a:pos x="19" y="0"/>
                </a:cxn>
                <a:cxn ang="0">
                  <a:pos x="22" y="0"/>
                </a:cxn>
              </a:cxnLst>
              <a:rect l="0" t="0" r="r" b="b"/>
              <a:pathLst>
                <a:path w="45" h="44">
                  <a:moveTo>
                    <a:pt x="22" y="0"/>
                  </a:moveTo>
                  <a:lnTo>
                    <a:pt x="26" y="0"/>
                  </a:lnTo>
                  <a:lnTo>
                    <a:pt x="29" y="1"/>
                  </a:lnTo>
                  <a:lnTo>
                    <a:pt x="32" y="2"/>
                  </a:lnTo>
                  <a:lnTo>
                    <a:pt x="34" y="4"/>
                  </a:lnTo>
                  <a:lnTo>
                    <a:pt x="37" y="5"/>
                  </a:lnTo>
                  <a:lnTo>
                    <a:pt x="39" y="8"/>
                  </a:lnTo>
                  <a:lnTo>
                    <a:pt x="41" y="10"/>
                  </a:lnTo>
                  <a:lnTo>
                    <a:pt x="42" y="13"/>
                  </a:lnTo>
                  <a:lnTo>
                    <a:pt x="44" y="16"/>
                  </a:lnTo>
                  <a:lnTo>
                    <a:pt x="44" y="19"/>
                  </a:lnTo>
                  <a:lnTo>
                    <a:pt x="45" y="22"/>
                  </a:lnTo>
                  <a:lnTo>
                    <a:pt x="44" y="25"/>
                  </a:lnTo>
                  <a:lnTo>
                    <a:pt x="44" y="29"/>
                  </a:lnTo>
                  <a:lnTo>
                    <a:pt x="42" y="31"/>
                  </a:lnTo>
                  <a:lnTo>
                    <a:pt x="41" y="34"/>
                  </a:lnTo>
                  <a:lnTo>
                    <a:pt x="39" y="37"/>
                  </a:lnTo>
                  <a:lnTo>
                    <a:pt x="37" y="39"/>
                  </a:lnTo>
                  <a:lnTo>
                    <a:pt x="34" y="41"/>
                  </a:lnTo>
                  <a:lnTo>
                    <a:pt x="32" y="42"/>
                  </a:lnTo>
                  <a:lnTo>
                    <a:pt x="29" y="43"/>
                  </a:lnTo>
                  <a:lnTo>
                    <a:pt x="26" y="44"/>
                  </a:lnTo>
                  <a:lnTo>
                    <a:pt x="22" y="44"/>
                  </a:lnTo>
                  <a:lnTo>
                    <a:pt x="19" y="44"/>
                  </a:lnTo>
                  <a:lnTo>
                    <a:pt x="16" y="43"/>
                  </a:lnTo>
                  <a:lnTo>
                    <a:pt x="13" y="42"/>
                  </a:lnTo>
                  <a:lnTo>
                    <a:pt x="10" y="41"/>
                  </a:lnTo>
                  <a:lnTo>
                    <a:pt x="8" y="39"/>
                  </a:lnTo>
                  <a:lnTo>
                    <a:pt x="6" y="37"/>
                  </a:lnTo>
                  <a:lnTo>
                    <a:pt x="4" y="34"/>
                  </a:lnTo>
                  <a:lnTo>
                    <a:pt x="2" y="31"/>
                  </a:lnTo>
                  <a:lnTo>
                    <a:pt x="1" y="29"/>
                  </a:lnTo>
                  <a:lnTo>
                    <a:pt x="1" y="25"/>
                  </a:lnTo>
                  <a:lnTo>
                    <a:pt x="0" y="22"/>
                  </a:lnTo>
                  <a:lnTo>
                    <a:pt x="1" y="19"/>
                  </a:lnTo>
                  <a:lnTo>
                    <a:pt x="1" y="16"/>
                  </a:lnTo>
                  <a:lnTo>
                    <a:pt x="2" y="13"/>
                  </a:lnTo>
                  <a:lnTo>
                    <a:pt x="4" y="10"/>
                  </a:lnTo>
                  <a:lnTo>
                    <a:pt x="6" y="8"/>
                  </a:lnTo>
                  <a:lnTo>
                    <a:pt x="8" y="5"/>
                  </a:lnTo>
                  <a:lnTo>
                    <a:pt x="10" y="4"/>
                  </a:lnTo>
                  <a:lnTo>
                    <a:pt x="13" y="2"/>
                  </a:lnTo>
                  <a:lnTo>
                    <a:pt x="16" y="1"/>
                  </a:lnTo>
                  <a:lnTo>
                    <a:pt x="19" y="0"/>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2" name="Freeform 168"/>
            <p:cNvSpPr>
              <a:spLocks/>
            </p:cNvSpPr>
            <p:nvPr/>
          </p:nvSpPr>
          <p:spPr bwMode="auto">
            <a:xfrm>
              <a:off x="5834063" y="1774825"/>
              <a:ext cx="188913" cy="249238"/>
            </a:xfrm>
            <a:custGeom>
              <a:avLst/>
              <a:gdLst/>
              <a:ahLst/>
              <a:cxnLst>
                <a:cxn ang="0">
                  <a:pos x="53" y="2"/>
                </a:cxn>
                <a:cxn ang="0">
                  <a:pos x="61" y="9"/>
                </a:cxn>
                <a:cxn ang="0">
                  <a:pos x="65" y="19"/>
                </a:cxn>
                <a:cxn ang="0">
                  <a:pos x="65" y="29"/>
                </a:cxn>
                <a:cxn ang="0">
                  <a:pos x="69" y="35"/>
                </a:cxn>
                <a:cxn ang="0">
                  <a:pos x="78" y="39"/>
                </a:cxn>
                <a:cxn ang="0">
                  <a:pos x="89" y="39"/>
                </a:cxn>
                <a:cxn ang="0">
                  <a:pos x="100" y="36"/>
                </a:cxn>
                <a:cxn ang="0">
                  <a:pos x="107" y="34"/>
                </a:cxn>
                <a:cxn ang="0">
                  <a:pos x="114" y="36"/>
                </a:cxn>
                <a:cxn ang="0">
                  <a:pos x="118" y="42"/>
                </a:cxn>
                <a:cxn ang="0">
                  <a:pos x="119" y="45"/>
                </a:cxn>
                <a:cxn ang="0">
                  <a:pos x="118" y="51"/>
                </a:cxn>
                <a:cxn ang="0">
                  <a:pos x="115" y="57"/>
                </a:cxn>
                <a:cxn ang="0">
                  <a:pos x="108" y="60"/>
                </a:cxn>
                <a:cxn ang="0">
                  <a:pos x="100" y="62"/>
                </a:cxn>
                <a:cxn ang="0">
                  <a:pos x="90" y="64"/>
                </a:cxn>
                <a:cxn ang="0">
                  <a:pos x="82" y="65"/>
                </a:cxn>
                <a:cxn ang="0">
                  <a:pos x="66" y="62"/>
                </a:cxn>
                <a:cxn ang="0">
                  <a:pos x="53" y="55"/>
                </a:cxn>
                <a:cxn ang="0">
                  <a:pos x="46" y="56"/>
                </a:cxn>
                <a:cxn ang="0">
                  <a:pos x="49" y="66"/>
                </a:cxn>
                <a:cxn ang="0">
                  <a:pos x="63" y="66"/>
                </a:cxn>
                <a:cxn ang="0">
                  <a:pos x="70" y="69"/>
                </a:cxn>
                <a:cxn ang="0">
                  <a:pos x="77" y="75"/>
                </a:cxn>
                <a:cxn ang="0">
                  <a:pos x="81" y="85"/>
                </a:cxn>
                <a:cxn ang="0">
                  <a:pos x="82" y="95"/>
                </a:cxn>
                <a:cxn ang="0">
                  <a:pos x="82" y="109"/>
                </a:cxn>
                <a:cxn ang="0">
                  <a:pos x="82" y="126"/>
                </a:cxn>
                <a:cxn ang="0">
                  <a:pos x="82" y="143"/>
                </a:cxn>
                <a:cxn ang="0">
                  <a:pos x="81" y="152"/>
                </a:cxn>
                <a:cxn ang="0">
                  <a:pos x="77" y="157"/>
                </a:cxn>
                <a:cxn ang="0">
                  <a:pos x="64" y="157"/>
                </a:cxn>
                <a:cxn ang="0">
                  <a:pos x="59" y="153"/>
                </a:cxn>
                <a:cxn ang="0">
                  <a:pos x="58" y="143"/>
                </a:cxn>
                <a:cxn ang="0">
                  <a:pos x="58" y="126"/>
                </a:cxn>
                <a:cxn ang="0">
                  <a:pos x="58" y="109"/>
                </a:cxn>
                <a:cxn ang="0">
                  <a:pos x="58" y="95"/>
                </a:cxn>
                <a:cxn ang="0">
                  <a:pos x="58" y="90"/>
                </a:cxn>
                <a:cxn ang="0">
                  <a:pos x="53" y="90"/>
                </a:cxn>
                <a:cxn ang="0">
                  <a:pos x="41" y="90"/>
                </a:cxn>
                <a:cxn ang="0">
                  <a:pos x="27" y="90"/>
                </a:cxn>
                <a:cxn ang="0">
                  <a:pos x="16" y="90"/>
                </a:cxn>
                <a:cxn ang="0">
                  <a:pos x="10" y="89"/>
                </a:cxn>
                <a:cxn ang="0">
                  <a:pos x="3" y="86"/>
                </a:cxn>
                <a:cxn ang="0">
                  <a:pos x="1" y="82"/>
                </a:cxn>
                <a:cxn ang="0">
                  <a:pos x="0" y="78"/>
                </a:cxn>
                <a:cxn ang="0">
                  <a:pos x="1" y="70"/>
                </a:cxn>
                <a:cxn ang="0">
                  <a:pos x="4" y="51"/>
                </a:cxn>
                <a:cxn ang="0">
                  <a:pos x="11" y="32"/>
                </a:cxn>
                <a:cxn ang="0">
                  <a:pos x="19" y="16"/>
                </a:cxn>
                <a:cxn ang="0">
                  <a:pos x="30" y="5"/>
                </a:cxn>
                <a:cxn ang="0">
                  <a:pos x="40" y="0"/>
                </a:cxn>
              </a:cxnLst>
              <a:rect l="0" t="0" r="r" b="b"/>
              <a:pathLst>
                <a:path w="119" h="157">
                  <a:moveTo>
                    <a:pt x="46" y="0"/>
                  </a:moveTo>
                  <a:lnTo>
                    <a:pt x="48" y="0"/>
                  </a:lnTo>
                  <a:lnTo>
                    <a:pt x="51" y="1"/>
                  </a:lnTo>
                  <a:lnTo>
                    <a:pt x="53" y="2"/>
                  </a:lnTo>
                  <a:lnTo>
                    <a:pt x="56" y="3"/>
                  </a:lnTo>
                  <a:lnTo>
                    <a:pt x="58" y="5"/>
                  </a:lnTo>
                  <a:lnTo>
                    <a:pt x="60" y="7"/>
                  </a:lnTo>
                  <a:lnTo>
                    <a:pt x="61" y="9"/>
                  </a:lnTo>
                  <a:lnTo>
                    <a:pt x="63" y="12"/>
                  </a:lnTo>
                  <a:lnTo>
                    <a:pt x="64" y="14"/>
                  </a:lnTo>
                  <a:lnTo>
                    <a:pt x="64" y="17"/>
                  </a:lnTo>
                  <a:lnTo>
                    <a:pt x="65" y="19"/>
                  </a:lnTo>
                  <a:lnTo>
                    <a:pt x="65" y="22"/>
                  </a:lnTo>
                  <a:lnTo>
                    <a:pt x="64" y="24"/>
                  </a:lnTo>
                  <a:lnTo>
                    <a:pt x="64" y="27"/>
                  </a:lnTo>
                  <a:lnTo>
                    <a:pt x="65" y="29"/>
                  </a:lnTo>
                  <a:lnTo>
                    <a:pt x="66" y="30"/>
                  </a:lnTo>
                  <a:lnTo>
                    <a:pt x="67" y="32"/>
                  </a:lnTo>
                  <a:lnTo>
                    <a:pt x="68" y="34"/>
                  </a:lnTo>
                  <a:lnTo>
                    <a:pt x="69" y="35"/>
                  </a:lnTo>
                  <a:lnTo>
                    <a:pt x="71" y="36"/>
                  </a:lnTo>
                  <a:lnTo>
                    <a:pt x="73" y="38"/>
                  </a:lnTo>
                  <a:lnTo>
                    <a:pt x="75" y="38"/>
                  </a:lnTo>
                  <a:lnTo>
                    <a:pt x="78" y="39"/>
                  </a:lnTo>
                  <a:lnTo>
                    <a:pt x="80" y="39"/>
                  </a:lnTo>
                  <a:lnTo>
                    <a:pt x="83" y="39"/>
                  </a:lnTo>
                  <a:lnTo>
                    <a:pt x="86" y="39"/>
                  </a:lnTo>
                  <a:lnTo>
                    <a:pt x="89" y="39"/>
                  </a:lnTo>
                  <a:lnTo>
                    <a:pt x="91" y="38"/>
                  </a:lnTo>
                  <a:lnTo>
                    <a:pt x="94" y="38"/>
                  </a:lnTo>
                  <a:lnTo>
                    <a:pt x="97" y="37"/>
                  </a:lnTo>
                  <a:lnTo>
                    <a:pt x="100" y="36"/>
                  </a:lnTo>
                  <a:lnTo>
                    <a:pt x="102" y="35"/>
                  </a:lnTo>
                  <a:lnTo>
                    <a:pt x="104" y="35"/>
                  </a:lnTo>
                  <a:lnTo>
                    <a:pt x="106" y="35"/>
                  </a:lnTo>
                  <a:lnTo>
                    <a:pt x="107" y="34"/>
                  </a:lnTo>
                  <a:lnTo>
                    <a:pt x="109" y="35"/>
                  </a:lnTo>
                  <a:lnTo>
                    <a:pt x="111" y="35"/>
                  </a:lnTo>
                  <a:lnTo>
                    <a:pt x="112" y="35"/>
                  </a:lnTo>
                  <a:lnTo>
                    <a:pt x="114" y="36"/>
                  </a:lnTo>
                  <a:lnTo>
                    <a:pt x="115" y="37"/>
                  </a:lnTo>
                  <a:lnTo>
                    <a:pt x="116" y="38"/>
                  </a:lnTo>
                  <a:lnTo>
                    <a:pt x="117" y="40"/>
                  </a:lnTo>
                  <a:lnTo>
                    <a:pt x="118" y="42"/>
                  </a:lnTo>
                  <a:lnTo>
                    <a:pt x="119" y="44"/>
                  </a:lnTo>
                  <a:lnTo>
                    <a:pt x="119" y="44"/>
                  </a:lnTo>
                  <a:lnTo>
                    <a:pt x="119" y="45"/>
                  </a:lnTo>
                  <a:lnTo>
                    <a:pt x="119" y="45"/>
                  </a:lnTo>
                  <a:lnTo>
                    <a:pt x="119" y="47"/>
                  </a:lnTo>
                  <a:lnTo>
                    <a:pt x="119" y="48"/>
                  </a:lnTo>
                  <a:lnTo>
                    <a:pt x="119" y="50"/>
                  </a:lnTo>
                  <a:lnTo>
                    <a:pt x="118" y="51"/>
                  </a:lnTo>
                  <a:lnTo>
                    <a:pt x="118" y="53"/>
                  </a:lnTo>
                  <a:lnTo>
                    <a:pt x="117" y="55"/>
                  </a:lnTo>
                  <a:lnTo>
                    <a:pt x="116" y="56"/>
                  </a:lnTo>
                  <a:lnTo>
                    <a:pt x="115" y="57"/>
                  </a:lnTo>
                  <a:lnTo>
                    <a:pt x="113" y="58"/>
                  </a:lnTo>
                  <a:lnTo>
                    <a:pt x="111" y="59"/>
                  </a:lnTo>
                  <a:lnTo>
                    <a:pt x="109" y="60"/>
                  </a:lnTo>
                  <a:lnTo>
                    <a:pt x="108" y="60"/>
                  </a:lnTo>
                  <a:lnTo>
                    <a:pt x="107" y="61"/>
                  </a:lnTo>
                  <a:lnTo>
                    <a:pt x="105" y="61"/>
                  </a:lnTo>
                  <a:lnTo>
                    <a:pt x="102" y="62"/>
                  </a:lnTo>
                  <a:lnTo>
                    <a:pt x="100" y="62"/>
                  </a:lnTo>
                  <a:lnTo>
                    <a:pt x="98" y="63"/>
                  </a:lnTo>
                  <a:lnTo>
                    <a:pt x="95" y="63"/>
                  </a:lnTo>
                  <a:lnTo>
                    <a:pt x="93" y="64"/>
                  </a:lnTo>
                  <a:lnTo>
                    <a:pt x="90" y="64"/>
                  </a:lnTo>
                  <a:lnTo>
                    <a:pt x="88" y="64"/>
                  </a:lnTo>
                  <a:lnTo>
                    <a:pt x="86" y="65"/>
                  </a:lnTo>
                  <a:lnTo>
                    <a:pt x="84" y="65"/>
                  </a:lnTo>
                  <a:lnTo>
                    <a:pt x="82" y="65"/>
                  </a:lnTo>
                  <a:lnTo>
                    <a:pt x="78" y="65"/>
                  </a:lnTo>
                  <a:lnTo>
                    <a:pt x="74" y="64"/>
                  </a:lnTo>
                  <a:lnTo>
                    <a:pt x="70" y="63"/>
                  </a:lnTo>
                  <a:lnTo>
                    <a:pt x="66" y="62"/>
                  </a:lnTo>
                  <a:lnTo>
                    <a:pt x="63" y="61"/>
                  </a:lnTo>
                  <a:lnTo>
                    <a:pt x="59" y="59"/>
                  </a:lnTo>
                  <a:lnTo>
                    <a:pt x="56" y="57"/>
                  </a:lnTo>
                  <a:lnTo>
                    <a:pt x="53" y="55"/>
                  </a:lnTo>
                  <a:lnTo>
                    <a:pt x="51" y="53"/>
                  </a:lnTo>
                  <a:lnTo>
                    <a:pt x="48" y="50"/>
                  </a:lnTo>
                  <a:lnTo>
                    <a:pt x="47" y="53"/>
                  </a:lnTo>
                  <a:lnTo>
                    <a:pt x="46" y="56"/>
                  </a:lnTo>
                  <a:lnTo>
                    <a:pt x="45" y="59"/>
                  </a:lnTo>
                  <a:lnTo>
                    <a:pt x="44" y="62"/>
                  </a:lnTo>
                  <a:lnTo>
                    <a:pt x="43" y="66"/>
                  </a:lnTo>
                  <a:lnTo>
                    <a:pt x="49" y="66"/>
                  </a:lnTo>
                  <a:lnTo>
                    <a:pt x="54" y="66"/>
                  </a:lnTo>
                  <a:lnTo>
                    <a:pt x="59" y="66"/>
                  </a:lnTo>
                  <a:lnTo>
                    <a:pt x="61" y="66"/>
                  </a:lnTo>
                  <a:lnTo>
                    <a:pt x="63" y="66"/>
                  </a:lnTo>
                  <a:lnTo>
                    <a:pt x="65" y="67"/>
                  </a:lnTo>
                  <a:lnTo>
                    <a:pt x="66" y="67"/>
                  </a:lnTo>
                  <a:lnTo>
                    <a:pt x="68" y="68"/>
                  </a:lnTo>
                  <a:lnTo>
                    <a:pt x="70" y="69"/>
                  </a:lnTo>
                  <a:lnTo>
                    <a:pt x="72" y="70"/>
                  </a:lnTo>
                  <a:lnTo>
                    <a:pt x="74" y="72"/>
                  </a:lnTo>
                  <a:lnTo>
                    <a:pt x="75" y="74"/>
                  </a:lnTo>
                  <a:lnTo>
                    <a:pt x="77" y="75"/>
                  </a:lnTo>
                  <a:lnTo>
                    <a:pt x="78" y="77"/>
                  </a:lnTo>
                  <a:lnTo>
                    <a:pt x="80" y="80"/>
                  </a:lnTo>
                  <a:lnTo>
                    <a:pt x="81" y="82"/>
                  </a:lnTo>
                  <a:lnTo>
                    <a:pt x="81" y="85"/>
                  </a:lnTo>
                  <a:lnTo>
                    <a:pt x="82" y="88"/>
                  </a:lnTo>
                  <a:lnTo>
                    <a:pt x="82" y="91"/>
                  </a:lnTo>
                  <a:lnTo>
                    <a:pt x="82" y="93"/>
                  </a:lnTo>
                  <a:lnTo>
                    <a:pt x="82" y="95"/>
                  </a:lnTo>
                  <a:lnTo>
                    <a:pt x="82" y="98"/>
                  </a:lnTo>
                  <a:lnTo>
                    <a:pt x="82" y="102"/>
                  </a:lnTo>
                  <a:lnTo>
                    <a:pt x="82" y="105"/>
                  </a:lnTo>
                  <a:lnTo>
                    <a:pt x="82" y="109"/>
                  </a:lnTo>
                  <a:lnTo>
                    <a:pt x="82" y="113"/>
                  </a:lnTo>
                  <a:lnTo>
                    <a:pt x="82" y="118"/>
                  </a:lnTo>
                  <a:lnTo>
                    <a:pt x="82" y="122"/>
                  </a:lnTo>
                  <a:lnTo>
                    <a:pt x="82" y="126"/>
                  </a:lnTo>
                  <a:lnTo>
                    <a:pt x="82" y="131"/>
                  </a:lnTo>
                  <a:lnTo>
                    <a:pt x="82" y="135"/>
                  </a:lnTo>
                  <a:lnTo>
                    <a:pt x="82" y="139"/>
                  </a:lnTo>
                  <a:lnTo>
                    <a:pt x="82" y="143"/>
                  </a:lnTo>
                  <a:lnTo>
                    <a:pt x="82" y="146"/>
                  </a:lnTo>
                  <a:lnTo>
                    <a:pt x="82" y="149"/>
                  </a:lnTo>
                  <a:lnTo>
                    <a:pt x="82" y="151"/>
                  </a:lnTo>
                  <a:lnTo>
                    <a:pt x="81" y="152"/>
                  </a:lnTo>
                  <a:lnTo>
                    <a:pt x="81" y="154"/>
                  </a:lnTo>
                  <a:lnTo>
                    <a:pt x="80" y="155"/>
                  </a:lnTo>
                  <a:lnTo>
                    <a:pt x="78" y="156"/>
                  </a:lnTo>
                  <a:lnTo>
                    <a:pt x="77" y="157"/>
                  </a:lnTo>
                  <a:lnTo>
                    <a:pt x="75" y="157"/>
                  </a:lnTo>
                  <a:lnTo>
                    <a:pt x="74" y="157"/>
                  </a:lnTo>
                  <a:lnTo>
                    <a:pt x="66" y="157"/>
                  </a:lnTo>
                  <a:lnTo>
                    <a:pt x="64" y="157"/>
                  </a:lnTo>
                  <a:lnTo>
                    <a:pt x="62" y="156"/>
                  </a:lnTo>
                  <a:lnTo>
                    <a:pt x="61" y="156"/>
                  </a:lnTo>
                  <a:lnTo>
                    <a:pt x="60" y="154"/>
                  </a:lnTo>
                  <a:lnTo>
                    <a:pt x="59" y="153"/>
                  </a:lnTo>
                  <a:lnTo>
                    <a:pt x="58" y="151"/>
                  </a:lnTo>
                  <a:lnTo>
                    <a:pt x="58" y="149"/>
                  </a:lnTo>
                  <a:lnTo>
                    <a:pt x="58" y="146"/>
                  </a:lnTo>
                  <a:lnTo>
                    <a:pt x="58" y="143"/>
                  </a:lnTo>
                  <a:lnTo>
                    <a:pt x="58" y="139"/>
                  </a:lnTo>
                  <a:lnTo>
                    <a:pt x="58" y="135"/>
                  </a:lnTo>
                  <a:lnTo>
                    <a:pt x="58" y="131"/>
                  </a:lnTo>
                  <a:lnTo>
                    <a:pt x="58" y="126"/>
                  </a:lnTo>
                  <a:lnTo>
                    <a:pt x="58" y="122"/>
                  </a:lnTo>
                  <a:lnTo>
                    <a:pt x="58" y="118"/>
                  </a:lnTo>
                  <a:lnTo>
                    <a:pt x="58" y="113"/>
                  </a:lnTo>
                  <a:lnTo>
                    <a:pt x="58" y="109"/>
                  </a:lnTo>
                  <a:lnTo>
                    <a:pt x="58" y="105"/>
                  </a:lnTo>
                  <a:lnTo>
                    <a:pt x="58" y="102"/>
                  </a:lnTo>
                  <a:lnTo>
                    <a:pt x="58" y="98"/>
                  </a:lnTo>
                  <a:lnTo>
                    <a:pt x="58" y="95"/>
                  </a:lnTo>
                  <a:lnTo>
                    <a:pt x="58" y="93"/>
                  </a:lnTo>
                  <a:lnTo>
                    <a:pt x="58" y="91"/>
                  </a:lnTo>
                  <a:lnTo>
                    <a:pt x="58" y="91"/>
                  </a:lnTo>
                  <a:lnTo>
                    <a:pt x="58" y="90"/>
                  </a:lnTo>
                  <a:lnTo>
                    <a:pt x="58" y="90"/>
                  </a:lnTo>
                  <a:lnTo>
                    <a:pt x="58" y="90"/>
                  </a:lnTo>
                  <a:lnTo>
                    <a:pt x="56" y="90"/>
                  </a:lnTo>
                  <a:lnTo>
                    <a:pt x="53" y="90"/>
                  </a:lnTo>
                  <a:lnTo>
                    <a:pt x="51" y="90"/>
                  </a:lnTo>
                  <a:lnTo>
                    <a:pt x="48" y="90"/>
                  </a:lnTo>
                  <a:lnTo>
                    <a:pt x="44" y="90"/>
                  </a:lnTo>
                  <a:lnTo>
                    <a:pt x="41" y="90"/>
                  </a:lnTo>
                  <a:lnTo>
                    <a:pt x="38" y="90"/>
                  </a:lnTo>
                  <a:lnTo>
                    <a:pt x="34" y="90"/>
                  </a:lnTo>
                  <a:lnTo>
                    <a:pt x="31" y="90"/>
                  </a:lnTo>
                  <a:lnTo>
                    <a:pt x="27" y="90"/>
                  </a:lnTo>
                  <a:lnTo>
                    <a:pt x="24" y="90"/>
                  </a:lnTo>
                  <a:lnTo>
                    <a:pt x="21" y="90"/>
                  </a:lnTo>
                  <a:lnTo>
                    <a:pt x="18" y="90"/>
                  </a:lnTo>
                  <a:lnTo>
                    <a:pt x="16" y="90"/>
                  </a:lnTo>
                  <a:lnTo>
                    <a:pt x="14" y="90"/>
                  </a:lnTo>
                  <a:lnTo>
                    <a:pt x="13" y="90"/>
                  </a:lnTo>
                  <a:lnTo>
                    <a:pt x="12" y="90"/>
                  </a:lnTo>
                  <a:lnTo>
                    <a:pt x="10" y="89"/>
                  </a:lnTo>
                  <a:lnTo>
                    <a:pt x="8" y="89"/>
                  </a:lnTo>
                  <a:lnTo>
                    <a:pt x="6" y="88"/>
                  </a:lnTo>
                  <a:lnTo>
                    <a:pt x="5" y="87"/>
                  </a:lnTo>
                  <a:lnTo>
                    <a:pt x="3" y="86"/>
                  </a:lnTo>
                  <a:lnTo>
                    <a:pt x="3" y="85"/>
                  </a:lnTo>
                  <a:lnTo>
                    <a:pt x="2" y="84"/>
                  </a:lnTo>
                  <a:lnTo>
                    <a:pt x="1" y="83"/>
                  </a:lnTo>
                  <a:lnTo>
                    <a:pt x="1" y="82"/>
                  </a:lnTo>
                  <a:lnTo>
                    <a:pt x="1" y="81"/>
                  </a:lnTo>
                  <a:lnTo>
                    <a:pt x="0" y="80"/>
                  </a:lnTo>
                  <a:lnTo>
                    <a:pt x="0" y="79"/>
                  </a:lnTo>
                  <a:lnTo>
                    <a:pt x="0" y="78"/>
                  </a:lnTo>
                  <a:lnTo>
                    <a:pt x="0" y="78"/>
                  </a:lnTo>
                  <a:lnTo>
                    <a:pt x="0" y="78"/>
                  </a:lnTo>
                  <a:lnTo>
                    <a:pt x="0" y="74"/>
                  </a:lnTo>
                  <a:lnTo>
                    <a:pt x="1" y="70"/>
                  </a:lnTo>
                  <a:lnTo>
                    <a:pt x="1" y="65"/>
                  </a:lnTo>
                  <a:lnTo>
                    <a:pt x="2" y="61"/>
                  </a:lnTo>
                  <a:lnTo>
                    <a:pt x="3" y="56"/>
                  </a:lnTo>
                  <a:lnTo>
                    <a:pt x="4" y="51"/>
                  </a:lnTo>
                  <a:lnTo>
                    <a:pt x="6" y="46"/>
                  </a:lnTo>
                  <a:lnTo>
                    <a:pt x="7" y="42"/>
                  </a:lnTo>
                  <a:lnTo>
                    <a:pt x="9" y="37"/>
                  </a:lnTo>
                  <a:lnTo>
                    <a:pt x="11" y="32"/>
                  </a:lnTo>
                  <a:lnTo>
                    <a:pt x="13" y="28"/>
                  </a:lnTo>
                  <a:lnTo>
                    <a:pt x="15" y="23"/>
                  </a:lnTo>
                  <a:lnTo>
                    <a:pt x="17" y="19"/>
                  </a:lnTo>
                  <a:lnTo>
                    <a:pt x="19" y="16"/>
                  </a:lnTo>
                  <a:lnTo>
                    <a:pt x="22" y="12"/>
                  </a:lnTo>
                  <a:lnTo>
                    <a:pt x="25" y="9"/>
                  </a:lnTo>
                  <a:lnTo>
                    <a:pt x="27" y="7"/>
                  </a:lnTo>
                  <a:lnTo>
                    <a:pt x="30" y="5"/>
                  </a:lnTo>
                  <a:lnTo>
                    <a:pt x="32" y="3"/>
                  </a:lnTo>
                  <a:lnTo>
                    <a:pt x="35" y="2"/>
                  </a:lnTo>
                  <a:lnTo>
                    <a:pt x="38" y="1"/>
                  </a:lnTo>
                  <a:lnTo>
                    <a:pt x="40" y="0"/>
                  </a:lnTo>
                  <a:lnTo>
                    <a:pt x="43" y="0"/>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3" name="Freeform 169"/>
            <p:cNvSpPr>
              <a:spLocks/>
            </p:cNvSpPr>
            <p:nvPr/>
          </p:nvSpPr>
          <p:spPr bwMode="auto">
            <a:xfrm>
              <a:off x="5786438" y="1738313"/>
              <a:ext cx="127000" cy="285750"/>
            </a:xfrm>
            <a:custGeom>
              <a:avLst/>
              <a:gdLst/>
              <a:ahLst/>
              <a:cxnLst>
                <a:cxn ang="0">
                  <a:pos x="14" y="1"/>
                </a:cxn>
                <a:cxn ang="0">
                  <a:pos x="18" y="2"/>
                </a:cxn>
                <a:cxn ang="0">
                  <a:pos x="21" y="5"/>
                </a:cxn>
                <a:cxn ang="0">
                  <a:pos x="23" y="8"/>
                </a:cxn>
                <a:cxn ang="0">
                  <a:pos x="24" y="12"/>
                </a:cxn>
                <a:cxn ang="0">
                  <a:pos x="80" y="120"/>
                </a:cxn>
                <a:cxn ang="0">
                  <a:pos x="72" y="144"/>
                </a:cxn>
                <a:cxn ang="0">
                  <a:pos x="72" y="174"/>
                </a:cxn>
                <a:cxn ang="0">
                  <a:pos x="70" y="177"/>
                </a:cxn>
                <a:cxn ang="0">
                  <a:pos x="68" y="179"/>
                </a:cxn>
                <a:cxn ang="0">
                  <a:pos x="64" y="180"/>
                </a:cxn>
                <a:cxn ang="0">
                  <a:pos x="61" y="179"/>
                </a:cxn>
                <a:cxn ang="0">
                  <a:pos x="58" y="177"/>
                </a:cxn>
                <a:cxn ang="0">
                  <a:pos x="56" y="174"/>
                </a:cxn>
                <a:cxn ang="0">
                  <a:pos x="56" y="144"/>
                </a:cxn>
                <a:cxn ang="0">
                  <a:pos x="31" y="172"/>
                </a:cxn>
                <a:cxn ang="0">
                  <a:pos x="30" y="176"/>
                </a:cxn>
                <a:cxn ang="0">
                  <a:pos x="28" y="179"/>
                </a:cxn>
                <a:cxn ang="0">
                  <a:pos x="25" y="180"/>
                </a:cxn>
                <a:cxn ang="0">
                  <a:pos x="21" y="180"/>
                </a:cxn>
                <a:cxn ang="0">
                  <a:pos x="18" y="179"/>
                </a:cxn>
                <a:cxn ang="0">
                  <a:pos x="16" y="176"/>
                </a:cxn>
                <a:cxn ang="0">
                  <a:pos x="15" y="172"/>
                </a:cxn>
                <a:cxn ang="0">
                  <a:pos x="11" y="144"/>
                </a:cxn>
                <a:cxn ang="0">
                  <a:pos x="11" y="144"/>
                </a:cxn>
                <a:cxn ang="0">
                  <a:pos x="6" y="143"/>
                </a:cxn>
                <a:cxn ang="0">
                  <a:pos x="3" y="140"/>
                </a:cxn>
                <a:cxn ang="0">
                  <a:pos x="1" y="137"/>
                </a:cxn>
                <a:cxn ang="0">
                  <a:pos x="0" y="132"/>
                </a:cxn>
                <a:cxn ang="0">
                  <a:pos x="0" y="10"/>
                </a:cxn>
                <a:cxn ang="0">
                  <a:pos x="2" y="6"/>
                </a:cxn>
                <a:cxn ang="0">
                  <a:pos x="4" y="3"/>
                </a:cxn>
                <a:cxn ang="0">
                  <a:pos x="8" y="1"/>
                </a:cxn>
                <a:cxn ang="0">
                  <a:pos x="12" y="0"/>
                </a:cxn>
              </a:cxnLst>
              <a:rect l="0" t="0" r="r" b="b"/>
              <a:pathLst>
                <a:path w="80" h="180">
                  <a:moveTo>
                    <a:pt x="12" y="0"/>
                  </a:moveTo>
                  <a:lnTo>
                    <a:pt x="14" y="1"/>
                  </a:lnTo>
                  <a:lnTo>
                    <a:pt x="16" y="1"/>
                  </a:lnTo>
                  <a:lnTo>
                    <a:pt x="18" y="2"/>
                  </a:lnTo>
                  <a:lnTo>
                    <a:pt x="20" y="3"/>
                  </a:lnTo>
                  <a:lnTo>
                    <a:pt x="21" y="5"/>
                  </a:lnTo>
                  <a:lnTo>
                    <a:pt x="22" y="6"/>
                  </a:lnTo>
                  <a:lnTo>
                    <a:pt x="23" y="8"/>
                  </a:lnTo>
                  <a:lnTo>
                    <a:pt x="24" y="10"/>
                  </a:lnTo>
                  <a:lnTo>
                    <a:pt x="24" y="12"/>
                  </a:lnTo>
                  <a:lnTo>
                    <a:pt x="24" y="120"/>
                  </a:lnTo>
                  <a:lnTo>
                    <a:pt x="80" y="120"/>
                  </a:lnTo>
                  <a:lnTo>
                    <a:pt x="80" y="144"/>
                  </a:lnTo>
                  <a:lnTo>
                    <a:pt x="72" y="144"/>
                  </a:lnTo>
                  <a:lnTo>
                    <a:pt x="72" y="172"/>
                  </a:lnTo>
                  <a:lnTo>
                    <a:pt x="72" y="174"/>
                  </a:lnTo>
                  <a:lnTo>
                    <a:pt x="71" y="176"/>
                  </a:lnTo>
                  <a:lnTo>
                    <a:pt x="70" y="177"/>
                  </a:lnTo>
                  <a:lnTo>
                    <a:pt x="69" y="179"/>
                  </a:lnTo>
                  <a:lnTo>
                    <a:pt x="68" y="179"/>
                  </a:lnTo>
                  <a:lnTo>
                    <a:pt x="66" y="180"/>
                  </a:lnTo>
                  <a:lnTo>
                    <a:pt x="64" y="180"/>
                  </a:lnTo>
                  <a:lnTo>
                    <a:pt x="62" y="180"/>
                  </a:lnTo>
                  <a:lnTo>
                    <a:pt x="61" y="179"/>
                  </a:lnTo>
                  <a:lnTo>
                    <a:pt x="59" y="179"/>
                  </a:lnTo>
                  <a:lnTo>
                    <a:pt x="58" y="177"/>
                  </a:lnTo>
                  <a:lnTo>
                    <a:pt x="57" y="176"/>
                  </a:lnTo>
                  <a:lnTo>
                    <a:pt x="56" y="174"/>
                  </a:lnTo>
                  <a:lnTo>
                    <a:pt x="56" y="172"/>
                  </a:lnTo>
                  <a:lnTo>
                    <a:pt x="56" y="144"/>
                  </a:lnTo>
                  <a:lnTo>
                    <a:pt x="31" y="144"/>
                  </a:lnTo>
                  <a:lnTo>
                    <a:pt x="31" y="172"/>
                  </a:lnTo>
                  <a:lnTo>
                    <a:pt x="31" y="174"/>
                  </a:lnTo>
                  <a:lnTo>
                    <a:pt x="30" y="176"/>
                  </a:lnTo>
                  <a:lnTo>
                    <a:pt x="29" y="177"/>
                  </a:lnTo>
                  <a:lnTo>
                    <a:pt x="28" y="179"/>
                  </a:lnTo>
                  <a:lnTo>
                    <a:pt x="26" y="179"/>
                  </a:lnTo>
                  <a:lnTo>
                    <a:pt x="25" y="180"/>
                  </a:lnTo>
                  <a:lnTo>
                    <a:pt x="23" y="180"/>
                  </a:lnTo>
                  <a:lnTo>
                    <a:pt x="21" y="180"/>
                  </a:lnTo>
                  <a:lnTo>
                    <a:pt x="19" y="179"/>
                  </a:lnTo>
                  <a:lnTo>
                    <a:pt x="18" y="179"/>
                  </a:lnTo>
                  <a:lnTo>
                    <a:pt x="17" y="177"/>
                  </a:lnTo>
                  <a:lnTo>
                    <a:pt x="16" y="176"/>
                  </a:lnTo>
                  <a:lnTo>
                    <a:pt x="15" y="174"/>
                  </a:lnTo>
                  <a:lnTo>
                    <a:pt x="15" y="172"/>
                  </a:lnTo>
                  <a:lnTo>
                    <a:pt x="15" y="144"/>
                  </a:lnTo>
                  <a:lnTo>
                    <a:pt x="11" y="144"/>
                  </a:lnTo>
                  <a:lnTo>
                    <a:pt x="11" y="144"/>
                  </a:lnTo>
                  <a:lnTo>
                    <a:pt x="11" y="144"/>
                  </a:lnTo>
                  <a:lnTo>
                    <a:pt x="9" y="144"/>
                  </a:lnTo>
                  <a:lnTo>
                    <a:pt x="6" y="143"/>
                  </a:lnTo>
                  <a:lnTo>
                    <a:pt x="5" y="142"/>
                  </a:lnTo>
                  <a:lnTo>
                    <a:pt x="3" y="140"/>
                  </a:lnTo>
                  <a:lnTo>
                    <a:pt x="2" y="139"/>
                  </a:lnTo>
                  <a:lnTo>
                    <a:pt x="1" y="137"/>
                  </a:lnTo>
                  <a:lnTo>
                    <a:pt x="0" y="135"/>
                  </a:lnTo>
                  <a:lnTo>
                    <a:pt x="0" y="132"/>
                  </a:lnTo>
                  <a:lnTo>
                    <a:pt x="0" y="12"/>
                  </a:lnTo>
                  <a:lnTo>
                    <a:pt x="0" y="10"/>
                  </a:lnTo>
                  <a:lnTo>
                    <a:pt x="1" y="8"/>
                  </a:lnTo>
                  <a:lnTo>
                    <a:pt x="2" y="6"/>
                  </a:lnTo>
                  <a:lnTo>
                    <a:pt x="3" y="5"/>
                  </a:lnTo>
                  <a:lnTo>
                    <a:pt x="4" y="3"/>
                  </a:lnTo>
                  <a:lnTo>
                    <a:pt x="6" y="2"/>
                  </a:lnTo>
                  <a:lnTo>
                    <a:pt x="8" y="1"/>
                  </a:lnTo>
                  <a:lnTo>
                    <a:pt x="1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4" name="Freeform 170"/>
            <p:cNvSpPr>
              <a:spLocks/>
            </p:cNvSpPr>
            <p:nvPr/>
          </p:nvSpPr>
          <p:spPr bwMode="auto">
            <a:xfrm>
              <a:off x="5976938" y="1717675"/>
              <a:ext cx="203200" cy="307975"/>
            </a:xfrm>
            <a:custGeom>
              <a:avLst/>
              <a:gdLst/>
              <a:ahLst/>
              <a:cxnLst>
                <a:cxn ang="0">
                  <a:pos x="56" y="0"/>
                </a:cxn>
                <a:cxn ang="0">
                  <a:pos x="72" y="0"/>
                </a:cxn>
                <a:cxn ang="0">
                  <a:pos x="72" y="7"/>
                </a:cxn>
                <a:cxn ang="0">
                  <a:pos x="115" y="23"/>
                </a:cxn>
                <a:cxn ang="0">
                  <a:pos x="115" y="76"/>
                </a:cxn>
                <a:cxn ang="0">
                  <a:pos x="104" y="76"/>
                </a:cxn>
                <a:cxn ang="0">
                  <a:pos x="104" y="83"/>
                </a:cxn>
                <a:cxn ang="0">
                  <a:pos x="107" y="85"/>
                </a:cxn>
                <a:cxn ang="0">
                  <a:pos x="110" y="87"/>
                </a:cxn>
                <a:cxn ang="0">
                  <a:pos x="112" y="90"/>
                </a:cxn>
                <a:cxn ang="0">
                  <a:pos x="114" y="92"/>
                </a:cxn>
                <a:cxn ang="0">
                  <a:pos x="116" y="95"/>
                </a:cxn>
                <a:cxn ang="0">
                  <a:pos x="118" y="98"/>
                </a:cxn>
                <a:cxn ang="0">
                  <a:pos x="119" y="102"/>
                </a:cxn>
                <a:cxn ang="0">
                  <a:pos x="120" y="105"/>
                </a:cxn>
                <a:cxn ang="0">
                  <a:pos x="122" y="105"/>
                </a:cxn>
                <a:cxn ang="0">
                  <a:pos x="123" y="106"/>
                </a:cxn>
                <a:cxn ang="0">
                  <a:pos x="125" y="107"/>
                </a:cxn>
                <a:cxn ang="0">
                  <a:pos x="126" y="108"/>
                </a:cxn>
                <a:cxn ang="0">
                  <a:pos x="127" y="110"/>
                </a:cxn>
                <a:cxn ang="0">
                  <a:pos x="128" y="111"/>
                </a:cxn>
                <a:cxn ang="0">
                  <a:pos x="128" y="113"/>
                </a:cxn>
                <a:cxn ang="0">
                  <a:pos x="128" y="115"/>
                </a:cxn>
                <a:cxn ang="0">
                  <a:pos x="127" y="117"/>
                </a:cxn>
                <a:cxn ang="0">
                  <a:pos x="126" y="118"/>
                </a:cxn>
                <a:cxn ang="0">
                  <a:pos x="125" y="120"/>
                </a:cxn>
                <a:cxn ang="0">
                  <a:pos x="123" y="121"/>
                </a:cxn>
                <a:cxn ang="0">
                  <a:pos x="122" y="121"/>
                </a:cxn>
                <a:cxn ang="0">
                  <a:pos x="120" y="121"/>
                </a:cxn>
                <a:cxn ang="0">
                  <a:pos x="112" y="121"/>
                </a:cxn>
                <a:cxn ang="0">
                  <a:pos x="112" y="194"/>
                </a:cxn>
                <a:cxn ang="0">
                  <a:pos x="24" y="194"/>
                </a:cxn>
                <a:cxn ang="0">
                  <a:pos x="24" y="121"/>
                </a:cxn>
                <a:cxn ang="0">
                  <a:pos x="8" y="121"/>
                </a:cxn>
                <a:cxn ang="0">
                  <a:pos x="6" y="121"/>
                </a:cxn>
                <a:cxn ang="0">
                  <a:pos x="4" y="121"/>
                </a:cxn>
                <a:cxn ang="0">
                  <a:pos x="3" y="120"/>
                </a:cxn>
                <a:cxn ang="0">
                  <a:pos x="2" y="118"/>
                </a:cxn>
                <a:cxn ang="0">
                  <a:pos x="1" y="117"/>
                </a:cxn>
                <a:cxn ang="0">
                  <a:pos x="0" y="115"/>
                </a:cxn>
                <a:cxn ang="0">
                  <a:pos x="0" y="113"/>
                </a:cxn>
                <a:cxn ang="0">
                  <a:pos x="0" y="111"/>
                </a:cxn>
                <a:cxn ang="0">
                  <a:pos x="1" y="110"/>
                </a:cxn>
                <a:cxn ang="0">
                  <a:pos x="2" y="108"/>
                </a:cxn>
                <a:cxn ang="0">
                  <a:pos x="3" y="107"/>
                </a:cxn>
                <a:cxn ang="0">
                  <a:pos x="4" y="106"/>
                </a:cxn>
                <a:cxn ang="0">
                  <a:pos x="6" y="105"/>
                </a:cxn>
                <a:cxn ang="0">
                  <a:pos x="8" y="105"/>
                </a:cxn>
                <a:cxn ang="0">
                  <a:pos x="59" y="105"/>
                </a:cxn>
                <a:cxn ang="0">
                  <a:pos x="60" y="101"/>
                </a:cxn>
                <a:cxn ang="0">
                  <a:pos x="61" y="98"/>
                </a:cxn>
                <a:cxn ang="0">
                  <a:pos x="63" y="95"/>
                </a:cxn>
                <a:cxn ang="0">
                  <a:pos x="65" y="92"/>
                </a:cxn>
                <a:cxn ang="0">
                  <a:pos x="67" y="89"/>
                </a:cxn>
                <a:cxn ang="0">
                  <a:pos x="70" y="86"/>
                </a:cxn>
                <a:cxn ang="0">
                  <a:pos x="73" y="84"/>
                </a:cxn>
                <a:cxn ang="0">
                  <a:pos x="76" y="83"/>
                </a:cxn>
                <a:cxn ang="0">
                  <a:pos x="80" y="81"/>
                </a:cxn>
                <a:cxn ang="0">
                  <a:pos x="80" y="76"/>
                </a:cxn>
                <a:cxn ang="0">
                  <a:pos x="72" y="76"/>
                </a:cxn>
                <a:cxn ang="0">
                  <a:pos x="72" y="80"/>
                </a:cxn>
                <a:cxn ang="0">
                  <a:pos x="56" y="80"/>
                </a:cxn>
                <a:cxn ang="0">
                  <a:pos x="56" y="0"/>
                </a:cxn>
              </a:cxnLst>
              <a:rect l="0" t="0" r="r" b="b"/>
              <a:pathLst>
                <a:path w="128" h="194">
                  <a:moveTo>
                    <a:pt x="56" y="0"/>
                  </a:moveTo>
                  <a:lnTo>
                    <a:pt x="72" y="0"/>
                  </a:lnTo>
                  <a:lnTo>
                    <a:pt x="72" y="7"/>
                  </a:lnTo>
                  <a:lnTo>
                    <a:pt x="115" y="23"/>
                  </a:lnTo>
                  <a:lnTo>
                    <a:pt x="115" y="76"/>
                  </a:lnTo>
                  <a:lnTo>
                    <a:pt x="104" y="76"/>
                  </a:lnTo>
                  <a:lnTo>
                    <a:pt x="104" y="83"/>
                  </a:lnTo>
                  <a:lnTo>
                    <a:pt x="107" y="85"/>
                  </a:lnTo>
                  <a:lnTo>
                    <a:pt x="110" y="87"/>
                  </a:lnTo>
                  <a:lnTo>
                    <a:pt x="112" y="90"/>
                  </a:lnTo>
                  <a:lnTo>
                    <a:pt x="114" y="92"/>
                  </a:lnTo>
                  <a:lnTo>
                    <a:pt x="116" y="95"/>
                  </a:lnTo>
                  <a:lnTo>
                    <a:pt x="118" y="98"/>
                  </a:lnTo>
                  <a:lnTo>
                    <a:pt x="119" y="102"/>
                  </a:lnTo>
                  <a:lnTo>
                    <a:pt x="120" y="105"/>
                  </a:lnTo>
                  <a:lnTo>
                    <a:pt x="122" y="105"/>
                  </a:lnTo>
                  <a:lnTo>
                    <a:pt x="123" y="106"/>
                  </a:lnTo>
                  <a:lnTo>
                    <a:pt x="125" y="107"/>
                  </a:lnTo>
                  <a:lnTo>
                    <a:pt x="126" y="108"/>
                  </a:lnTo>
                  <a:lnTo>
                    <a:pt x="127" y="110"/>
                  </a:lnTo>
                  <a:lnTo>
                    <a:pt x="128" y="111"/>
                  </a:lnTo>
                  <a:lnTo>
                    <a:pt x="128" y="113"/>
                  </a:lnTo>
                  <a:lnTo>
                    <a:pt x="128" y="115"/>
                  </a:lnTo>
                  <a:lnTo>
                    <a:pt x="127" y="117"/>
                  </a:lnTo>
                  <a:lnTo>
                    <a:pt x="126" y="118"/>
                  </a:lnTo>
                  <a:lnTo>
                    <a:pt x="125" y="120"/>
                  </a:lnTo>
                  <a:lnTo>
                    <a:pt x="123" y="121"/>
                  </a:lnTo>
                  <a:lnTo>
                    <a:pt x="122" y="121"/>
                  </a:lnTo>
                  <a:lnTo>
                    <a:pt x="120" y="121"/>
                  </a:lnTo>
                  <a:lnTo>
                    <a:pt x="112" y="121"/>
                  </a:lnTo>
                  <a:lnTo>
                    <a:pt x="112" y="194"/>
                  </a:lnTo>
                  <a:lnTo>
                    <a:pt x="24" y="194"/>
                  </a:lnTo>
                  <a:lnTo>
                    <a:pt x="24" y="121"/>
                  </a:lnTo>
                  <a:lnTo>
                    <a:pt x="8" y="121"/>
                  </a:lnTo>
                  <a:lnTo>
                    <a:pt x="6" y="121"/>
                  </a:lnTo>
                  <a:lnTo>
                    <a:pt x="4" y="121"/>
                  </a:lnTo>
                  <a:lnTo>
                    <a:pt x="3" y="120"/>
                  </a:lnTo>
                  <a:lnTo>
                    <a:pt x="2" y="118"/>
                  </a:lnTo>
                  <a:lnTo>
                    <a:pt x="1" y="117"/>
                  </a:lnTo>
                  <a:lnTo>
                    <a:pt x="0" y="115"/>
                  </a:lnTo>
                  <a:lnTo>
                    <a:pt x="0" y="113"/>
                  </a:lnTo>
                  <a:lnTo>
                    <a:pt x="0" y="111"/>
                  </a:lnTo>
                  <a:lnTo>
                    <a:pt x="1" y="110"/>
                  </a:lnTo>
                  <a:lnTo>
                    <a:pt x="2" y="108"/>
                  </a:lnTo>
                  <a:lnTo>
                    <a:pt x="3" y="107"/>
                  </a:lnTo>
                  <a:lnTo>
                    <a:pt x="4" y="106"/>
                  </a:lnTo>
                  <a:lnTo>
                    <a:pt x="6" y="105"/>
                  </a:lnTo>
                  <a:lnTo>
                    <a:pt x="8" y="105"/>
                  </a:lnTo>
                  <a:lnTo>
                    <a:pt x="59" y="105"/>
                  </a:lnTo>
                  <a:lnTo>
                    <a:pt x="60" y="101"/>
                  </a:lnTo>
                  <a:lnTo>
                    <a:pt x="61" y="98"/>
                  </a:lnTo>
                  <a:lnTo>
                    <a:pt x="63" y="95"/>
                  </a:lnTo>
                  <a:lnTo>
                    <a:pt x="65" y="92"/>
                  </a:lnTo>
                  <a:lnTo>
                    <a:pt x="67" y="89"/>
                  </a:lnTo>
                  <a:lnTo>
                    <a:pt x="70" y="86"/>
                  </a:lnTo>
                  <a:lnTo>
                    <a:pt x="73" y="84"/>
                  </a:lnTo>
                  <a:lnTo>
                    <a:pt x="76" y="83"/>
                  </a:lnTo>
                  <a:lnTo>
                    <a:pt x="80" y="81"/>
                  </a:lnTo>
                  <a:lnTo>
                    <a:pt x="80" y="76"/>
                  </a:lnTo>
                  <a:lnTo>
                    <a:pt x="72" y="76"/>
                  </a:lnTo>
                  <a:lnTo>
                    <a:pt x="72" y="80"/>
                  </a:lnTo>
                  <a:lnTo>
                    <a:pt x="56" y="80"/>
                  </a:lnTo>
                  <a:lnTo>
                    <a:pt x="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spTree>
    <p:extLst>
      <p:ext uri="{BB962C8B-B14F-4D97-AF65-F5344CB8AC3E}">
        <p14:creationId xmlns:p14="http://schemas.microsoft.com/office/powerpoint/2010/main" val="341385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1000"/>
                                        <p:tgtEl>
                                          <p:spTgt spid="51"/>
                                        </p:tgtEl>
                                      </p:cBhvr>
                                    </p:animEffect>
                                    <p:anim calcmode="lin" valueType="num">
                                      <p:cBhvr>
                                        <p:cTn id="22" dur="1000" fill="hold"/>
                                        <p:tgtEl>
                                          <p:spTgt spid="51"/>
                                        </p:tgtEl>
                                        <p:attrNameLst>
                                          <p:attrName>ppt_x</p:attrName>
                                        </p:attrNameLst>
                                      </p:cBhvr>
                                      <p:tavLst>
                                        <p:tav tm="0">
                                          <p:val>
                                            <p:strVal val="#ppt_x"/>
                                          </p:val>
                                        </p:tav>
                                        <p:tav tm="100000">
                                          <p:val>
                                            <p:strVal val="#ppt_x"/>
                                          </p:val>
                                        </p:tav>
                                      </p:tavLst>
                                    </p:anim>
                                    <p:anim calcmode="lin" valueType="num">
                                      <p:cBhvr>
                                        <p:cTn id="23" dur="1000" fill="hold"/>
                                        <p:tgtEl>
                                          <p:spTgt spid="5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fade">
                                      <p:cBhvr>
                                        <p:cTn id="26" dur="1000"/>
                                        <p:tgtEl>
                                          <p:spTgt spid="70"/>
                                        </p:tgtEl>
                                      </p:cBhvr>
                                    </p:animEffect>
                                    <p:anim calcmode="lin" valueType="num">
                                      <p:cBhvr>
                                        <p:cTn id="27" dur="1000" fill="hold"/>
                                        <p:tgtEl>
                                          <p:spTgt spid="70"/>
                                        </p:tgtEl>
                                        <p:attrNameLst>
                                          <p:attrName>ppt_x</p:attrName>
                                        </p:attrNameLst>
                                      </p:cBhvr>
                                      <p:tavLst>
                                        <p:tav tm="0">
                                          <p:val>
                                            <p:strVal val="#ppt_x"/>
                                          </p:val>
                                        </p:tav>
                                        <p:tav tm="100000">
                                          <p:val>
                                            <p:strVal val="#ppt_x"/>
                                          </p:val>
                                        </p:tav>
                                      </p:tavLst>
                                    </p:anim>
                                    <p:anim calcmode="lin" valueType="num">
                                      <p:cBhvr>
                                        <p:cTn id="28" dur="1000" fill="hold"/>
                                        <p:tgtEl>
                                          <p:spTgt spid="7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1000"/>
                                        <p:tgtEl>
                                          <p:spTgt spid="42"/>
                                        </p:tgtEl>
                                      </p:cBhvr>
                                    </p:animEffect>
                                    <p:anim calcmode="lin" valueType="num">
                                      <p:cBhvr>
                                        <p:cTn id="32" dur="1000" fill="hold"/>
                                        <p:tgtEl>
                                          <p:spTgt spid="42"/>
                                        </p:tgtEl>
                                        <p:attrNameLst>
                                          <p:attrName>ppt_x</p:attrName>
                                        </p:attrNameLst>
                                      </p:cBhvr>
                                      <p:tavLst>
                                        <p:tav tm="0">
                                          <p:val>
                                            <p:strVal val="#ppt_x"/>
                                          </p:val>
                                        </p:tav>
                                        <p:tav tm="100000">
                                          <p:val>
                                            <p:strVal val="#ppt_x"/>
                                          </p:val>
                                        </p:tav>
                                      </p:tavLst>
                                    </p:anim>
                                    <p:anim calcmode="lin" valueType="num">
                                      <p:cBhvr>
                                        <p:cTn id="3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1000"/>
                                        <p:tgtEl>
                                          <p:spTgt spid="29"/>
                                        </p:tgtEl>
                                      </p:cBhvr>
                                    </p:animEffect>
                                    <p:anim calcmode="lin" valueType="num">
                                      <p:cBhvr>
                                        <p:cTn id="39" dur="1000" fill="hold"/>
                                        <p:tgtEl>
                                          <p:spTgt spid="29"/>
                                        </p:tgtEl>
                                        <p:attrNameLst>
                                          <p:attrName>ppt_x</p:attrName>
                                        </p:attrNameLst>
                                      </p:cBhvr>
                                      <p:tavLst>
                                        <p:tav tm="0">
                                          <p:val>
                                            <p:strVal val="#ppt_x"/>
                                          </p:val>
                                        </p:tav>
                                        <p:tav tm="100000">
                                          <p:val>
                                            <p:strVal val="#ppt_x"/>
                                          </p:val>
                                        </p:tav>
                                      </p:tavLst>
                                    </p:anim>
                                    <p:anim calcmode="lin" valueType="num">
                                      <p:cBhvr>
                                        <p:cTn id="40" dur="1000" fill="hold"/>
                                        <p:tgtEl>
                                          <p:spTgt spid="29"/>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1000"/>
                                        <p:tgtEl>
                                          <p:spTgt spid="52"/>
                                        </p:tgtEl>
                                      </p:cBhvr>
                                    </p:animEffect>
                                    <p:anim calcmode="lin" valueType="num">
                                      <p:cBhvr>
                                        <p:cTn id="44" dur="1000" fill="hold"/>
                                        <p:tgtEl>
                                          <p:spTgt spid="52"/>
                                        </p:tgtEl>
                                        <p:attrNameLst>
                                          <p:attrName>ppt_x</p:attrName>
                                        </p:attrNameLst>
                                      </p:cBhvr>
                                      <p:tavLst>
                                        <p:tav tm="0">
                                          <p:val>
                                            <p:strVal val="#ppt_x"/>
                                          </p:val>
                                        </p:tav>
                                        <p:tav tm="100000">
                                          <p:val>
                                            <p:strVal val="#ppt_x"/>
                                          </p:val>
                                        </p:tav>
                                      </p:tavLst>
                                    </p:anim>
                                    <p:anim calcmode="lin" valueType="num">
                                      <p:cBhvr>
                                        <p:cTn id="45" dur="1000" fill="hold"/>
                                        <p:tgtEl>
                                          <p:spTgt spid="5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71"/>
                                        </p:tgtEl>
                                        <p:attrNameLst>
                                          <p:attrName>style.visibility</p:attrName>
                                        </p:attrNameLst>
                                      </p:cBhvr>
                                      <p:to>
                                        <p:strVal val="visible"/>
                                      </p:to>
                                    </p:set>
                                    <p:animEffect transition="in" filter="fade">
                                      <p:cBhvr>
                                        <p:cTn id="48" dur="1000"/>
                                        <p:tgtEl>
                                          <p:spTgt spid="71"/>
                                        </p:tgtEl>
                                      </p:cBhvr>
                                    </p:animEffect>
                                    <p:anim calcmode="lin" valueType="num">
                                      <p:cBhvr>
                                        <p:cTn id="49" dur="1000" fill="hold"/>
                                        <p:tgtEl>
                                          <p:spTgt spid="71"/>
                                        </p:tgtEl>
                                        <p:attrNameLst>
                                          <p:attrName>ppt_x</p:attrName>
                                        </p:attrNameLst>
                                      </p:cBhvr>
                                      <p:tavLst>
                                        <p:tav tm="0">
                                          <p:val>
                                            <p:strVal val="#ppt_x"/>
                                          </p:val>
                                        </p:tav>
                                        <p:tav tm="100000">
                                          <p:val>
                                            <p:strVal val="#ppt_x"/>
                                          </p:val>
                                        </p:tav>
                                      </p:tavLst>
                                    </p:anim>
                                    <p:anim calcmode="lin" valueType="num">
                                      <p:cBhvr>
                                        <p:cTn id="50" dur="1000" fill="hold"/>
                                        <p:tgtEl>
                                          <p:spTgt spid="71"/>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75"/>
                                        </p:tgtEl>
                                        <p:attrNameLst>
                                          <p:attrName>style.visibility</p:attrName>
                                        </p:attrNameLst>
                                      </p:cBhvr>
                                      <p:to>
                                        <p:strVal val="visible"/>
                                      </p:to>
                                    </p:set>
                                    <p:animEffect transition="in" filter="fade">
                                      <p:cBhvr>
                                        <p:cTn id="53" dur="1000"/>
                                        <p:tgtEl>
                                          <p:spTgt spid="75"/>
                                        </p:tgtEl>
                                      </p:cBhvr>
                                    </p:animEffect>
                                    <p:anim calcmode="lin" valueType="num">
                                      <p:cBhvr>
                                        <p:cTn id="54" dur="1000" fill="hold"/>
                                        <p:tgtEl>
                                          <p:spTgt spid="75"/>
                                        </p:tgtEl>
                                        <p:attrNameLst>
                                          <p:attrName>ppt_x</p:attrName>
                                        </p:attrNameLst>
                                      </p:cBhvr>
                                      <p:tavLst>
                                        <p:tav tm="0">
                                          <p:val>
                                            <p:strVal val="#ppt_x"/>
                                          </p:val>
                                        </p:tav>
                                        <p:tav tm="100000">
                                          <p:val>
                                            <p:strVal val="#ppt_x"/>
                                          </p:val>
                                        </p:tav>
                                      </p:tavLst>
                                    </p:anim>
                                    <p:anim calcmode="lin" valueType="num">
                                      <p:cBhvr>
                                        <p:cTn id="55"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fade">
                                      <p:cBhvr>
                                        <p:cTn id="60" dur="1000"/>
                                        <p:tgtEl>
                                          <p:spTgt spid="48"/>
                                        </p:tgtEl>
                                      </p:cBhvr>
                                    </p:animEffect>
                                    <p:anim calcmode="lin" valueType="num">
                                      <p:cBhvr>
                                        <p:cTn id="61" dur="1000" fill="hold"/>
                                        <p:tgtEl>
                                          <p:spTgt spid="48"/>
                                        </p:tgtEl>
                                        <p:attrNameLst>
                                          <p:attrName>ppt_x</p:attrName>
                                        </p:attrNameLst>
                                      </p:cBhvr>
                                      <p:tavLst>
                                        <p:tav tm="0">
                                          <p:val>
                                            <p:strVal val="#ppt_x"/>
                                          </p:val>
                                        </p:tav>
                                        <p:tav tm="100000">
                                          <p:val>
                                            <p:strVal val="#ppt_x"/>
                                          </p:val>
                                        </p:tav>
                                      </p:tavLst>
                                    </p:anim>
                                    <p:anim calcmode="lin" valueType="num">
                                      <p:cBhvr>
                                        <p:cTn id="62" dur="1000" fill="hold"/>
                                        <p:tgtEl>
                                          <p:spTgt spid="48"/>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fade">
                                      <p:cBhvr>
                                        <p:cTn id="65" dur="1000"/>
                                        <p:tgtEl>
                                          <p:spTgt spid="54"/>
                                        </p:tgtEl>
                                      </p:cBhvr>
                                    </p:animEffect>
                                    <p:anim calcmode="lin" valueType="num">
                                      <p:cBhvr>
                                        <p:cTn id="66" dur="1000" fill="hold"/>
                                        <p:tgtEl>
                                          <p:spTgt spid="54"/>
                                        </p:tgtEl>
                                        <p:attrNameLst>
                                          <p:attrName>ppt_x</p:attrName>
                                        </p:attrNameLst>
                                      </p:cBhvr>
                                      <p:tavLst>
                                        <p:tav tm="0">
                                          <p:val>
                                            <p:strVal val="#ppt_x"/>
                                          </p:val>
                                        </p:tav>
                                        <p:tav tm="100000">
                                          <p:val>
                                            <p:strVal val="#ppt_x"/>
                                          </p:val>
                                        </p:tav>
                                      </p:tavLst>
                                    </p:anim>
                                    <p:anim calcmode="lin" valueType="num">
                                      <p:cBhvr>
                                        <p:cTn id="67" dur="1000" fill="hold"/>
                                        <p:tgtEl>
                                          <p:spTgt spid="54"/>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73"/>
                                        </p:tgtEl>
                                        <p:attrNameLst>
                                          <p:attrName>style.visibility</p:attrName>
                                        </p:attrNameLst>
                                      </p:cBhvr>
                                      <p:to>
                                        <p:strVal val="visible"/>
                                      </p:to>
                                    </p:set>
                                    <p:animEffect transition="in" filter="fade">
                                      <p:cBhvr>
                                        <p:cTn id="70" dur="1000"/>
                                        <p:tgtEl>
                                          <p:spTgt spid="73"/>
                                        </p:tgtEl>
                                      </p:cBhvr>
                                    </p:animEffect>
                                    <p:anim calcmode="lin" valueType="num">
                                      <p:cBhvr>
                                        <p:cTn id="71" dur="1000" fill="hold"/>
                                        <p:tgtEl>
                                          <p:spTgt spid="73"/>
                                        </p:tgtEl>
                                        <p:attrNameLst>
                                          <p:attrName>ppt_x</p:attrName>
                                        </p:attrNameLst>
                                      </p:cBhvr>
                                      <p:tavLst>
                                        <p:tav tm="0">
                                          <p:val>
                                            <p:strVal val="#ppt_x"/>
                                          </p:val>
                                        </p:tav>
                                        <p:tav tm="100000">
                                          <p:val>
                                            <p:strVal val="#ppt_x"/>
                                          </p:val>
                                        </p:tav>
                                      </p:tavLst>
                                    </p:anim>
                                    <p:anim calcmode="lin" valueType="num">
                                      <p:cBhvr>
                                        <p:cTn id="72" dur="1000" fill="hold"/>
                                        <p:tgtEl>
                                          <p:spTgt spid="73"/>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80"/>
                                        </p:tgtEl>
                                        <p:attrNameLst>
                                          <p:attrName>style.visibility</p:attrName>
                                        </p:attrNameLst>
                                      </p:cBhvr>
                                      <p:to>
                                        <p:strVal val="visible"/>
                                      </p:to>
                                    </p:set>
                                    <p:animEffect transition="in" filter="fade">
                                      <p:cBhvr>
                                        <p:cTn id="75" dur="1000"/>
                                        <p:tgtEl>
                                          <p:spTgt spid="80"/>
                                        </p:tgtEl>
                                      </p:cBhvr>
                                    </p:animEffect>
                                    <p:anim calcmode="lin" valueType="num">
                                      <p:cBhvr>
                                        <p:cTn id="76" dur="1000" fill="hold"/>
                                        <p:tgtEl>
                                          <p:spTgt spid="80"/>
                                        </p:tgtEl>
                                        <p:attrNameLst>
                                          <p:attrName>ppt_x</p:attrName>
                                        </p:attrNameLst>
                                      </p:cBhvr>
                                      <p:tavLst>
                                        <p:tav tm="0">
                                          <p:val>
                                            <p:strVal val="#ppt_x"/>
                                          </p:val>
                                        </p:tav>
                                        <p:tav tm="100000">
                                          <p:val>
                                            <p:strVal val="#ppt_x"/>
                                          </p:val>
                                        </p:tav>
                                      </p:tavLst>
                                    </p:anim>
                                    <p:anim calcmode="lin" valueType="num">
                                      <p:cBhvr>
                                        <p:cTn id="77"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1" grpId="0"/>
      <p:bldP spid="52" grpId="0"/>
      <p:bldP spid="54" grpId="0"/>
      <p:bldP spid="70" grpId="0"/>
      <p:bldP spid="71" grpId="0"/>
      <p:bldP spid="73" grpId="0"/>
      <p:bldP spid="38" grpId="0"/>
    </p:bldLst>
  </p:timing>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6396</TotalTime>
  <Words>2647</Words>
  <Application>Microsoft Office PowerPoint</Application>
  <PresentationFormat>Widescreen</PresentationFormat>
  <Paragraphs>653</Paragraphs>
  <Slides>33</Slides>
  <Notes>29</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33</vt:i4>
      </vt:variant>
    </vt:vector>
  </HeadingPairs>
  <TitlesOfParts>
    <vt:vector size="48" baseType="lpstr">
      <vt:lpstr>Malgun Gothic</vt:lpstr>
      <vt:lpstr>Arial</vt:lpstr>
      <vt:lpstr>Bebas</vt:lpstr>
      <vt:lpstr>Bebas Neue</vt:lpstr>
      <vt:lpstr>Calibri</vt:lpstr>
      <vt:lpstr>Calibri Light</vt:lpstr>
      <vt:lpstr>Courier New</vt:lpstr>
      <vt:lpstr>Georgia</vt:lpstr>
      <vt:lpstr>Open Sans</vt:lpstr>
      <vt:lpstr>Roboto Condensed Regular</vt:lpstr>
      <vt:lpstr>Symbol</vt:lpstr>
      <vt:lpstr>Times New Roman</vt:lpstr>
      <vt:lpstr>Wingdings</vt:lpstr>
      <vt:lpstr>Office Theme</vt:lpstr>
      <vt:lpstr>2_Office Theme</vt:lpstr>
      <vt:lpstr>PowerPoint Presentation</vt:lpstr>
      <vt:lpstr>PowerPoint Presentation</vt:lpstr>
      <vt:lpstr>Evaluación del sistema de gestión de aeronavegabilidad continua de un Explotador</vt:lpstr>
      <vt:lpstr>PowerPoint Presentation</vt:lpstr>
      <vt:lpstr>PowerPoint Presentation</vt:lpstr>
      <vt:lpstr>PowerPoint Presentation</vt:lpstr>
      <vt:lpstr>Evaluación del sistema de gestión de aeronavegabilidad continua de un Explotador</vt:lpstr>
      <vt:lpstr>Evaluación del sistema de gestión de aeronavegabilidad continua de un Explotador</vt:lpstr>
      <vt:lpstr>Condiciones para la delegación</vt:lpstr>
      <vt:lpstr>Evaluación del sistema de gestión de aeronavegabilidad continua de un Explotador</vt:lpstr>
      <vt:lpstr>PowerPoint Presentation</vt:lpstr>
      <vt:lpstr>PowerPoint Presentation</vt:lpstr>
      <vt:lpstr>PowerPoint Presentation</vt:lpstr>
      <vt:lpstr>PowerPoint Presentation</vt:lpstr>
      <vt:lpstr>PowerPoint Presentation</vt:lpstr>
      <vt:lpstr>Responsable de la gestión y supervisión de las actividades de la aeronavegabilidad continua</vt:lpstr>
      <vt:lpstr>Responsable de la gestión y supervisión de las actividades de la aeronavegabilidad continua</vt:lpstr>
      <vt:lpstr>PowerPoint Presentation</vt:lpstr>
      <vt:lpstr>PowerPoint Presentation</vt:lpstr>
      <vt:lpstr>Competencias</vt:lpstr>
      <vt:lpstr>PowerPoint Presentation</vt:lpstr>
      <vt:lpstr>Evaluación del sistema de gestión de aeronavegabilidad continua de un Explotador</vt:lpstr>
      <vt:lpstr>PowerPoint Presentation</vt:lpstr>
      <vt:lpstr>PowerPoint Presentation</vt:lpstr>
      <vt:lpstr>PowerPoint Presentation</vt:lpstr>
      <vt:lpstr>PowerPoint Presentation</vt:lpstr>
      <vt:lpstr>Evaluación del sistema de la gestión de la aeronavegabilidad continua</vt:lpstr>
      <vt:lpstr>PowerPoint Presentation</vt:lpstr>
      <vt:lpstr>PowerPoint Presentation</vt:lpstr>
      <vt:lpstr>Datos en el contrato</vt:lpstr>
      <vt:lpstr>Datos del contrato</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bambang setyo</dc:creator>
  <cp:lastModifiedBy>Barrios, Jorge</cp:lastModifiedBy>
  <cp:revision>393</cp:revision>
  <dcterms:created xsi:type="dcterms:W3CDTF">2015-06-21T09:01:45Z</dcterms:created>
  <dcterms:modified xsi:type="dcterms:W3CDTF">2019-07-15T03:42:35Z</dcterms:modified>
</cp:coreProperties>
</file>