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  <p:sldMasterId id="2147483908" r:id="rId2"/>
  </p:sldMasterIdLst>
  <p:notesMasterIdLst>
    <p:notesMasterId r:id="rId13"/>
  </p:notesMasterIdLst>
  <p:handoutMasterIdLst>
    <p:handoutMasterId r:id="rId14"/>
  </p:handoutMasterIdLst>
  <p:sldIdLst>
    <p:sldId id="465" r:id="rId3"/>
    <p:sldId id="466" r:id="rId4"/>
    <p:sldId id="467" r:id="rId5"/>
    <p:sldId id="468" r:id="rId6"/>
    <p:sldId id="469" r:id="rId7"/>
    <p:sldId id="470" r:id="rId8"/>
    <p:sldId id="508" r:id="rId9"/>
    <p:sldId id="509" r:id="rId10"/>
    <p:sldId id="510" r:id="rId11"/>
    <p:sldId id="511" r:id="rId12"/>
  </p:sldIdLst>
  <p:sldSz cx="12192000" cy="6858000"/>
  <p:notesSz cx="6858000" cy="9144000"/>
  <p:defaultTextStyle>
    <a:defPPr>
      <a:defRPr lang="id-ID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623" userDrawn="1">
          <p15:clr>
            <a:srgbClr val="A4A3A4"/>
          </p15:clr>
        </p15:guide>
        <p15:guide id="2" orient="horz" pos="2463" userDrawn="1">
          <p15:clr>
            <a:srgbClr val="A4A3A4"/>
          </p15:clr>
        </p15:guide>
        <p15:guide id="3" orient="horz" pos="17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7F3D43"/>
    <a:srgbClr val="FFCE33"/>
    <a:srgbClr val="774F27"/>
    <a:srgbClr val="9BBB59"/>
    <a:srgbClr val="F39C12"/>
    <a:srgbClr val="C03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08" autoAdjust="0"/>
    <p:restoredTop sz="95059" autoAdjust="0"/>
  </p:normalViewPr>
  <p:slideViewPr>
    <p:cSldViewPr snapToGrid="0">
      <p:cViewPr varScale="1">
        <p:scale>
          <a:sx n="63" d="100"/>
          <a:sy n="63" d="100"/>
        </p:scale>
        <p:origin x="101" y="422"/>
      </p:cViewPr>
      <p:guideLst>
        <p:guide pos="6623"/>
        <p:guide orient="horz" pos="2463"/>
        <p:guide orient="horz" pos="17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008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007C-4214-4C32-A35F-8FA4BF62ED0A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C27E-17D3-4AD7-83C9-E5D4C007C2F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58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6DAFF-5223-43CD-9412-3265A93C4AA1}" type="datetimeFigureOut">
              <a:rPr lang="id-ID" smtClean="0"/>
              <a:t>15/07/2019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2ABD7-284B-4AEE-9AD5-F0CEBFB0821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338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ABD7-284B-4AEE-9AD5-F0CEBFB0821A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308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4545" marR="612775" indent="-804545" algn="just">
              <a:spcBef>
                <a:spcPts val="1200"/>
              </a:spcBef>
              <a:spcAft>
                <a:spcPts val="600"/>
              </a:spcAft>
              <a:tabLst>
                <a:tab pos="-2057400" algn="l"/>
              </a:tabLst>
            </a:pPr>
            <a:r>
              <a:rPr lang="es-PE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135.1405	Aplicación </a:t>
            </a:r>
            <a:endParaRPr lang="es-PE" sz="1200" dirty="0" smtClean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0" marR="76835" algn="just">
              <a:spcBef>
                <a:spcPts val="600"/>
              </a:spcBef>
              <a:spcAft>
                <a:spcPts val="600"/>
              </a:spcAft>
              <a:tabLst>
                <a:tab pos="571500" algn="l"/>
                <a:tab pos="2286000" algn="l"/>
                <a:tab pos="2820035" algn="l"/>
              </a:tabLst>
            </a:pPr>
            <a:r>
              <a:rPr lang="es-PE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 capítulo prescribe los requisitos de mantenimiento y control de la aeronavegabilidad que un explotador debe cumplir para garantizar el mantenimiento de la  aeronavegabilidad de las aeronaves bajo su control.</a:t>
            </a:r>
            <a:endParaRPr lang="es-PE" sz="1200" dirty="0" smtClean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ABD7-284B-4AEE-9AD5-F0CEBFB0821A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163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marR="76835" indent="-800100" algn="just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</a:pPr>
            <a:r>
              <a:rPr lang="es-PE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135.1430	Manual de control de mantenimiento (MCM)</a:t>
            </a:r>
            <a:endParaRPr lang="es-PE" sz="1200" dirty="0" smtClean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AutoNum type="alphaLcParenBoth"/>
              <a:tabLst>
                <a:tab pos="228600" algn="l"/>
              </a:tabLst>
            </a:pPr>
            <a:r>
              <a:rPr lang="es-EC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explotador debe desarrollar y mantener actualizado un MCM para el uso y orientación del personal </a:t>
            </a:r>
            <a:r>
              <a:rPr lang="es-PE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gestión de la aeronavegabilidad continua y operacional del explotador y de la OMA responsable del mantenimiento, y que su contenido incluya por lo menos lo indicado en el Apéndice N del presente reglamento</a:t>
            </a:r>
            <a:r>
              <a:rPr lang="es-EC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PE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AutoNum type="alphaLcParenBoth"/>
              <a:tabLst>
                <a:tab pos="228600" algn="l"/>
              </a:tabLst>
            </a:pPr>
            <a:r>
              <a:rPr lang="es-PE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manual de control de mantenimiento debe ser aceptable para la AAC del Estado de matrícula.</a:t>
            </a:r>
            <a:endParaRPr lang="es-PE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AutoNum type="alphaLcParenBoth"/>
              <a:tabLst>
                <a:tab pos="228600" algn="l"/>
              </a:tabLst>
            </a:pPr>
            <a:r>
              <a:rPr lang="es-EC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explotador debe proveer a la AAC del Estado del explotador y a la AAC del Estado de matrícula de la aeronave, si es diferente a la AAC del explotador, una copia del MCM y las subsecuentes enmiendas.</a:t>
            </a:r>
            <a:endParaRPr lang="es-PE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AutoNum type="alphaLcParenBoth"/>
              <a:tabLst>
                <a:tab pos="228600" algn="l"/>
              </a:tabLst>
            </a:pPr>
            <a:r>
              <a:rPr lang="es-EC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explotador debe enviar copia de todas las enmiendas introducidas a su MCM a todos los organismos o personas que hayan recibido el manual.</a:t>
            </a:r>
            <a:endParaRPr lang="es-PE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AutoNum type="alphaLcParenBoth"/>
              <a:tabLst>
                <a:tab pos="228600" algn="l"/>
              </a:tabLst>
            </a:pPr>
            <a:r>
              <a:rPr lang="es-EC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MCM y cualquier enmienda al mismo, deberá observar en su diseño los principios de factores humanos.</a:t>
            </a:r>
            <a:endParaRPr lang="es-PE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indent="-800100" algn="just">
              <a:spcBef>
                <a:spcPts val="600"/>
              </a:spcBef>
              <a:spcAft>
                <a:spcPts val="600"/>
              </a:spcAft>
              <a:tabLst>
                <a:tab pos="-1828800" algn="l"/>
              </a:tabLst>
            </a:pPr>
            <a:endParaRPr lang="es-PE" sz="1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ABD7-284B-4AEE-9AD5-F0CEBFB0821A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336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marR="76835" indent="-800100" algn="just">
              <a:spcBef>
                <a:spcPts val="600"/>
              </a:spcBef>
              <a:spcAft>
                <a:spcPts val="600"/>
              </a:spcAft>
              <a:tabLst>
                <a:tab pos="-2971800" algn="l"/>
                <a:tab pos="2743200" algn="l"/>
              </a:tabLst>
            </a:pPr>
            <a:r>
              <a:rPr lang="es-PE" sz="12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135.1460	Registro técnico de vuelo de la aeronave</a:t>
            </a:r>
          </a:p>
          <a:p>
            <a:pPr marL="800100" marR="76835" indent="-800100" algn="just">
              <a:spcBef>
                <a:spcPts val="600"/>
              </a:spcBef>
              <a:spcAft>
                <a:spcPts val="600"/>
              </a:spcAft>
              <a:tabLst>
                <a:tab pos="-2971800" algn="l"/>
                <a:tab pos="2743200" algn="l"/>
              </a:tabLst>
            </a:pPr>
            <a:endParaRPr lang="es-PE" sz="1200" dirty="0" smtClean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AutoNum type="alphaLcParenBoth"/>
              <a:tabLst>
                <a:tab pos="228600" algn="l"/>
              </a:tabLst>
            </a:pPr>
            <a:r>
              <a:rPr lang="es-PE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explotador debe utilizar un registro </a:t>
            </a:r>
            <a:r>
              <a:rPr lang="es-EC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técnico</a:t>
            </a:r>
            <a:r>
              <a:rPr lang="es-PE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vuelo de la aeronave para registrar todas las dificultades, fallas o malfuncionamientos detectados en la aeronave.</a:t>
            </a:r>
            <a:endParaRPr lang="es-PE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SzPts val="1000"/>
              <a:buFont typeface="Arial" panose="020B0604020202020204" pitchFamily="34" charset="0"/>
              <a:buAutoNum type="alphaLcParenBoth"/>
              <a:tabLst>
                <a:tab pos="228600" algn="l"/>
              </a:tabLst>
            </a:pPr>
            <a:r>
              <a:rPr lang="es-PE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explotador debe asegurarse que los certificados de conformidad de mantenimiento de las acciones correctivas efectuadas sean registrados en el registro técnico de vuelo de la aeronave.</a:t>
            </a:r>
            <a:endParaRPr lang="es-PE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indent="-800100" algn="just">
              <a:spcBef>
                <a:spcPts val="600"/>
              </a:spcBef>
              <a:spcAft>
                <a:spcPts val="600"/>
              </a:spcAft>
              <a:tabLst>
                <a:tab pos="-1828800" algn="l"/>
              </a:tabLst>
            </a:pPr>
            <a:endParaRPr lang="es-PE" sz="1200" b="1" dirty="0" smtClean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ABD7-284B-4AEE-9AD5-F0CEBFB0821A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821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20739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390583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06551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4902199"/>
          </a:xfrm>
        </p:spPr>
        <p:txBody>
          <a:bodyPr/>
          <a:lstStyle/>
          <a:p>
            <a:endParaRPr lang="id-ID"/>
          </a:p>
        </p:txBody>
      </p:sp>
      <p:sp>
        <p:nvSpPr>
          <p:cNvPr id="47" name="Slide Number Placeholder 3"/>
          <p:cNvSpPr txBox="1">
            <a:spLocks/>
          </p:cNvSpPr>
          <p:nvPr userDrawn="1"/>
        </p:nvSpPr>
        <p:spPr>
          <a:xfrm>
            <a:off x="11300373" y="6456736"/>
            <a:ext cx="495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ctr" defTabSz="685800" rtl="0" eaLnBrk="1" latinLnBrk="0" hangingPunct="1">
              <a:defRPr sz="1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1497D4-CBBE-4892-ABDA-4C92B62757A6}" type="slidenum">
              <a:rPr lang="id-ID" sz="1000" smtClean="0"/>
              <a:pPr/>
              <a:t>‹#›</a:t>
            </a:fld>
            <a:endParaRPr lang="id-ID" sz="1000" dirty="0"/>
          </a:p>
        </p:txBody>
      </p:sp>
    </p:spTree>
    <p:extLst>
      <p:ext uri="{BB962C8B-B14F-4D97-AF65-F5344CB8AC3E}">
        <p14:creationId xmlns:p14="http://schemas.microsoft.com/office/powerpoint/2010/main" val="2452055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21057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17501" y="453287"/>
            <a:ext cx="330732" cy="398189"/>
            <a:chOff x="7767638" y="2651126"/>
            <a:chExt cx="560388" cy="674686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767638" y="2651126"/>
              <a:ext cx="560388" cy="449262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767638" y="2876550"/>
              <a:ext cx="560388" cy="449262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8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27958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42812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29691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17501" y="453287"/>
            <a:ext cx="330732" cy="398189"/>
            <a:chOff x="7767638" y="2651126"/>
            <a:chExt cx="560388" cy="674686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767638" y="2651126"/>
              <a:ext cx="560388" cy="449262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767638" y="2876550"/>
              <a:ext cx="560388" cy="449262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77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7915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252616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3891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01170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40217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58143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llery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460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79344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22827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96115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572089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338324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17501" y="559920"/>
            <a:ext cx="330732" cy="398189"/>
            <a:chOff x="7767638" y="2651126"/>
            <a:chExt cx="560388" cy="674686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767638" y="2651126"/>
              <a:ext cx="560388" cy="449262"/>
            </a:xfrm>
            <a:custGeom>
              <a:avLst/>
              <a:gdLst>
                <a:gd name="T0" fmla="*/ 0 w 353"/>
                <a:gd name="T1" fmla="*/ 0 h 283"/>
                <a:gd name="T2" fmla="*/ 282 w 353"/>
                <a:gd name="T3" fmla="*/ 283 h 283"/>
                <a:gd name="T4" fmla="*/ 353 w 353"/>
                <a:gd name="T5" fmla="*/ 212 h 283"/>
                <a:gd name="T6" fmla="*/ 141 w 353"/>
                <a:gd name="T7" fmla="*/ 0 h 283"/>
                <a:gd name="T8" fmla="*/ 0 w 353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0"/>
                  </a:moveTo>
                  <a:lnTo>
                    <a:pt x="282" y="283"/>
                  </a:lnTo>
                  <a:lnTo>
                    <a:pt x="353" y="212"/>
                  </a:lnTo>
                  <a:lnTo>
                    <a:pt x="1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7767638" y="2876550"/>
              <a:ext cx="560388" cy="449262"/>
            </a:xfrm>
            <a:custGeom>
              <a:avLst/>
              <a:gdLst>
                <a:gd name="T0" fmla="*/ 0 w 353"/>
                <a:gd name="T1" fmla="*/ 283 h 283"/>
                <a:gd name="T2" fmla="*/ 282 w 353"/>
                <a:gd name="T3" fmla="*/ 0 h 283"/>
                <a:gd name="T4" fmla="*/ 353 w 353"/>
                <a:gd name="T5" fmla="*/ 71 h 283"/>
                <a:gd name="T6" fmla="*/ 141 w 353"/>
                <a:gd name="T7" fmla="*/ 283 h 283"/>
                <a:gd name="T8" fmla="*/ 0 w 35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83">
                  <a:moveTo>
                    <a:pt x="0" y="283"/>
                  </a:moveTo>
                  <a:lnTo>
                    <a:pt x="282" y="0"/>
                  </a:lnTo>
                  <a:lnTo>
                    <a:pt x="353" y="71"/>
                  </a:lnTo>
                  <a:lnTo>
                    <a:pt x="141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013"/>
            </a:p>
          </p:txBody>
        </p:sp>
      </p:grpSp>
    </p:spTree>
    <p:extLst>
      <p:ext uri="{BB962C8B-B14F-4D97-AF65-F5344CB8AC3E}">
        <p14:creationId xmlns:p14="http://schemas.microsoft.com/office/powerpoint/2010/main" val="30831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6073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360B-7322-4A70-8384-B854D0EB8158}" type="datetime1">
              <a:rPr lang="id-ID" smtClean="0"/>
              <a:t>15/07/2019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497D4-CBBE-4892-ABDA-4C92B62757A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382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7/15/2019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6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source=images&amp;cd=&amp;cad=rja&amp;uact=8&amp;ved=0ahUKEwjt-4GCx6bXAhVHRSYKHb8kBKkQjRwIBw&amp;url=http://www.jsatc.org/puede-un-pasajero-pedir-un-informe-tecnico-de-un-avion-antes-de-embarcar-en-un-vuelo/&amp;psig=AOvVaw1n6dGxkA7-doNuzwzYcn9y&amp;ust=15099410595673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/>
          </p:cNvSpPr>
          <p:nvPr/>
        </p:nvSpPr>
        <p:spPr bwMode="auto">
          <a:xfrm>
            <a:off x="-157043" y="2107070"/>
            <a:ext cx="5779026" cy="4595031"/>
          </a:xfrm>
          <a:custGeom>
            <a:avLst/>
            <a:gdLst>
              <a:gd name="T0" fmla="*/ 0 w 820"/>
              <a:gd name="T1" fmla="*/ 652 h 652"/>
              <a:gd name="T2" fmla="*/ 656 w 820"/>
              <a:gd name="T3" fmla="*/ 0 h 652"/>
              <a:gd name="T4" fmla="*/ 820 w 820"/>
              <a:gd name="T5" fmla="*/ 164 h 652"/>
              <a:gd name="T6" fmla="*/ 329 w 820"/>
              <a:gd name="T7" fmla="*/ 652 h 652"/>
              <a:gd name="T8" fmla="*/ 0 w 820"/>
              <a:gd name="T9" fmla="*/ 65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652">
                <a:moveTo>
                  <a:pt x="0" y="652"/>
                </a:moveTo>
                <a:lnTo>
                  <a:pt x="656" y="0"/>
                </a:lnTo>
                <a:lnTo>
                  <a:pt x="820" y="164"/>
                </a:lnTo>
                <a:lnTo>
                  <a:pt x="329" y="652"/>
                </a:lnTo>
                <a:lnTo>
                  <a:pt x="0" y="652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-152400" y="-18230"/>
            <a:ext cx="4623220" cy="3453320"/>
          </a:xfrm>
          <a:custGeom>
            <a:avLst/>
            <a:gdLst>
              <a:gd name="T0" fmla="*/ 656 w 656"/>
              <a:gd name="T1" fmla="*/ 326 h 490"/>
              <a:gd name="T2" fmla="*/ 329 w 656"/>
              <a:gd name="T3" fmla="*/ 0 h 490"/>
              <a:gd name="T4" fmla="*/ 0 w 656"/>
              <a:gd name="T5" fmla="*/ 0 h 490"/>
              <a:gd name="T6" fmla="*/ 491 w 656"/>
              <a:gd name="T7" fmla="*/ 490 h 490"/>
              <a:gd name="T8" fmla="*/ 656 w 656"/>
              <a:gd name="T9" fmla="*/ 326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6" h="490">
                <a:moveTo>
                  <a:pt x="656" y="326"/>
                </a:moveTo>
                <a:lnTo>
                  <a:pt x="329" y="0"/>
                </a:lnTo>
                <a:lnTo>
                  <a:pt x="0" y="0"/>
                </a:lnTo>
                <a:lnTo>
                  <a:pt x="491" y="490"/>
                </a:lnTo>
                <a:lnTo>
                  <a:pt x="656" y="32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2172024" y="2279285"/>
            <a:ext cx="5779026" cy="4595031"/>
          </a:xfrm>
          <a:custGeom>
            <a:avLst/>
            <a:gdLst>
              <a:gd name="T0" fmla="*/ 0 w 820"/>
              <a:gd name="T1" fmla="*/ 652 h 652"/>
              <a:gd name="T2" fmla="*/ 656 w 820"/>
              <a:gd name="T3" fmla="*/ 0 h 652"/>
              <a:gd name="T4" fmla="*/ 820 w 820"/>
              <a:gd name="T5" fmla="*/ 164 h 652"/>
              <a:gd name="T6" fmla="*/ 329 w 820"/>
              <a:gd name="T7" fmla="*/ 652 h 652"/>
              <a:gd name="T8" fmla="*/ 0 w 820"/>
              <a:gd name="T9" fmla="*/ 65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0" h="652">
                <a:moveTo>
                  <a:pt x="0" y="652"/>
                </a:moveTo>
                <a:lnTo>
                  <a:pt x="656" y="0"/>
                </a:lnTo>
                <a:lnTo>
                  <a:pt x="820" y="164"/>
                </a:lnTo>
                <a:lnTo>
                  <a:pt x="329" y="652"/>
                </a:lnTo>
                <a:lnTo>
                  <a:pt x="0" y="65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2172024" y="-18230"/>
            <a:ext cx="4623220" cy="3453320"/>
          </a:xfrm>
          <a:custGeom>
            <a:avLst/>
            <a:gdLst>
              <a:gd name="T0" fmla="*/ 656 w 656"/>
              <a:gd name="T1" fmla="*/ 326 h 490"/>
              <a:gd name="T2" fmla="*/ 329 w 656"/>
              <a:gd name="T3" fmla="*/ 0 h 490"/>
              <a:gd name="T4" fmla="*/ 0 w 656"/>
              <a:gd name="T5" fmla="*/ 0 h 490"/>
              <a:gd name="T6" fmla="*/ 491 w 656"/>
              <a:gd name="T7" fmla="*/ 490 h 490"/>
              <a:gd name="T8" fmla="*/ 656 w 656"/>
              <a:gd name="T9" fmla="*/ 326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6" h="490">
                <a:moveTo>
                  <a:pt x="656" y="326"/>
                </a:moveTo>
                <a:lnTo>
                  <a:pt x="329" y="0"/>
                </a:lnTo>
                <a:lnTo>
                  <a:pt x="0" y="0"/>
                </a:lnTo>
                <a:lnTo>
                  <a:pt x="491" y="490"/>
                </a:lnTo>
                <a:lnTo>
                  <a:pt x="656" y="326"/>
                </a:lnTo>
                <a:close/>
              </a:path>
            </a:pathLst>
          </a:custGeom>
          <a:solidFill>
            <a:schemeClr val="accent1">
              <a:lumMod val="7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36"/>
          <p:cNvSpPr txBox="1">
            <a:spLocks/>
          </p:cNvSpPr>
          <p:nvPr/>
        </p:nvSpPr>
        <p:spPr>
          <a:xfrm rot="18883833">
            <a:off x="982334" y="3408802"/>
            <a:ext cx="6075064" cy="150480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5400" b="1" dirty="0" smtClean="0">
                <a:solidFill>
                  <a:schemeClr val="bg2"/>
                </a:solidFill>
              </a:rPr>
              <a:t>Curso GSI AIR</a:t>
            </a:r>
            <a:endParaRPr lang="es-PE" sz="5400" b="1" dirty="0">
              <a:solidFill>
                <a:schemeClr val="bg2"/>
              </a:solidFill>
            </a:endParaRPr>
          </a:p>
        </p:txBody>
      </p:sp>
      <p:sp>
        <p:nvSpPr>
          <p:cNvPr id="11" name="Title 236"/>
          <p:cNvSpPr txBox="1">
            <a:spLocks/>
          </p:cNvSpPr>
          <p:nvPr/>
        </p:nvSpPr>
        <p:spPr>
          <a:xfrm rot="18883833">
            <a:off x="2352309" y="4532671"/>
            <a:ext cx="4665693" cy="7841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5000" dirty="0" smtClean="0">
                <a:solidFill>
                  <a:schemeClr val="bg2"/>
                </a:solidFill>
              </a:rPr>
              <a:t>Chile - 2019</a:t>
            </a:r>
            <a:endParaRPr lang="es-PE" sz="5000" dirty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841" y="3924628"/>
            <a:ext cx="2514600" cy="2000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7A9B9-1D80-45BF-B8F4-018984F0A00F}"/>
              </a:ext>
            </a:extLst>
          </p:cNvPr>
          <p:cNvSpPr txBox="1"/>
          <p:nvPr/>
        </p:nvSpPr>
        <p:spPr>
          <a:xfrm>
            <a:off x="7388035" y="442147"/>
            <a:ext cx="4539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chemeClr val="bg1"/>
                </a:solidFill>
                <a:latin typeface="+mj-lt"/>
              </a:rPr>
              <a:t>Módulo </a:t>
            </a:r>
            <a:r>
              <a:rPr lang="es-PE" sz="4000" b="1" dirty="0" smtClean="0">
                <a:solidFill>
                  <a:schemeClr val="bg1"/>
                </a:solidFill>
                <a:latin typeface="+mj-lt"/>
              </a:rPr>
              <a:t>25 </a:t>
            </a:r>
            <a:r>
              <a:rPr lang="es-PE" sz="4000" b="1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es-PE" sz="4000" b="1" dirty="0">
                <a:solidFill>
                  <a:schemeClr val="bg1"/>
                </a:solidFill>
                <a:latin typeface="+mj-lt"/>
              </a:rPr>
              <a:t>LAR </a:t>
            </a:r>
            <a:r>
              <a:rPr lang="es-PE" sz="4000" b="1" dirty="0" smtClean="0">
                <a:solidFill>
                  <a:schemeClr val="bg1"/>
                </a:solidFill>
                <a:latin typeface="+mj-lt"/>
              </a:rPr>
              <a:t>135</a:t>
            </a:r>
            <a:endParaRPr lang="es-PE" sz="4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s-PE" sz="4000" b="1" dirty="0">
                <a:solidFill>
                  <a:schemeClr val="bg1"/>
                </a:solidFill>
                <a:latin typeface="+mj-lt"/>
              </a:rPr>
              <a:t>Control y requisitos de mantenimiento</a:t>
            </a:r>
          </a:p>
        </p:txBody>
      </p:sp>
    </p:spTree>
    <p:extLst>
      <p:ext uri="{BB962C8B-B14F-4D97-AF65-F5344CB8AC3E}">
        <p14:creationId xmlns:p14="http://schemas.microsoft.com/office/powerpoint/2010/main" val="39201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10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6026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8333" b="28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16" y="3946359"/>
            <a:ext cx="7700210" cy="271111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algn="just">
              <a:spcBef>
                <a:spcPts val="600"/>
              </a:spcBef>
              <a:spcAft>
                <a:spcPts val="600"/>
              </a:spcAft>
            </a:pPr>
            <a:r>
              <a:rPr lang="es-PE" sz="2400" i="1" dirty="0">
                <a:latin typeface="Georgia" panose="02040502050405020303" pitchFamily="18" charset="0"/>
              </a:rPr>
              <a:t>Proporcionar los fundamentos básicos del contenido de los requisitos  establecidos en </a:t>
            </a:r>
            <a:r>
              <a:rPr lang="es-PE" sz="2400" i="1" dirty="0" smtClean="0">
                <a:latin typeface="Georgia" panose="02040502050405020303" pitchFamily="18" charset="0"/>
              </a:rPr>
              <a:t>el reglamento </a:t>
            </a:r>
            <a:r>
              <a:rPr lang="es-PE" sz="2400" i="1" dirty="0">
                <a:latin typeface="Georgia" panose="02040502050405020303" pitchFamily="18" charset="0"/>
              </a:rPr>
              <a:t>LAR </a:t>
            </a:r>
            <a:r>
              <a:rPr lang="es-PE" sz="2400" i="1" dirty="0" smtClean="0">
                <a:latin typeface="Georgia" panose="02040502050405020303" pitchFamily="18" charset="0"/>
              </a:rPr>
              <a:t>135 </a:t>
            </a:r>
            <a:r>
              <a:rPr lang="es-PE" sz="2400" i="1" dirty="0">
                <a:latin typeface="Georgia" panose="02040502050405020303" pitchFamily="18" charset="0"/>
              </a:rPr>
              <a:t>con </a:t>
            </a:r>
            <a:r>
              <a:rPr lang="es-PE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respecto al mantenimiento y control de la aeronavegabilidad</a:t>
            </a:r>
            <a:r>
              <a:rPr lang="es-PE" sz="2400" i="1" dirty="0">
                <a:latin typeface="Georgia" panose="02040502050405020303" pitchFamily="18" charset="0"/>
              </a:rPr>
              <a:t> que un explotador debe cumplir para garantizar el mantenimiento de la  aeronavegabilidad de las aeronaves bajo su control.</a:t>
            </a:r>
          </a:p>
        </p:txBody>
      </p:sp>
    </p:spTree>
    <p:extLst>
      <p:ext uri="{BB962C8B-B14F-4D97-AF65-F5344CB8AC3E}">
        <p14:creationId xmlns:p14="http://schemas.microsoft.com/office/powerpoint/2010/main" val="19538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8253"/>
          </a:xfrm>
        </p:spPr>
        <p:txBody>
          <a:bodyPr anchor="t">
            <a:normAutofit/>
          </a:bodyPr>
          <a:lstStyle/>
          <a:p>
            <a:r>
              <a:rPr lang="en-US" sz="4400" b="1" dirty="0" smtClean="0"/>
              <a:t>LAR 135.001</a:t>
            </a:r>
            <a:endParaRPr lang="es-PE" sz="4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5453"/>
            <a:ext cx="4389938" cy="5229725"/>
          </a:xfrm>
        </p:spPr>
        <p:txBody>
          <a:bodyPr>
            <a:noAutofit/>
          </a:bodyPr>
          <a:lstStyle/>
          <a:p>
            <a:pPr algn="just"/>
            <a:r>
              <a:rPr lang="es-PE" sz="3200" b="1" dirty="0"/>
              <a:t>Avión (aeroplano)</a:t>
            </a:r>
          </a:p>
          <a:p>
            <a:pPr algn="just"/>
            <a:r>
              <a:rPr lang="es-PE" sz="3200" dirty="0"/>
              <a:t>Aerodino propulsado por motor, que debe su sustentación en vuelo principalmente a reacciones aerodinámicas ejercidas sobre superficies que permanecen fijas en determinadas condiciones de vuelo</a:t>
            </a:r>
          </a:p>
          <a:p>
            <a:pPr algn="just"/>
            <a:endParaRPr lang="es-PE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3</a:t>
            </a:fld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5788" y="2492783"/>
            <a:ext cx="6172200" cy="292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1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6" b="843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5245767" y="4459705"/>
            <a:ext cx="6737685" cy="219777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just" defTabSz="457200">
              <a:spcBef>
                <a:spcPct val="20000"/>
              </a:spcBef>
            </a:pPr>
            <a:r>
              <a:rPr lang="es-PE" sz="2800" b="1" i="1" dirty="0">
                <a:solidFill>
                  <a:srgbClr val="FFFFFF"/>
                </a:solidFill>
                <a:latin typeface="Georgia"/>
                <a:cs typeface="Georgia"/>
              </a:rPr>
              <a:t>Avión </a:t>
            </a:r>
            <a:r>
              <a:rPr lang="es-PE" sz="2800" b="1" i="1" dirty="0" smtClean="0">
                <a:solidFill>
                  <a:srgbClr val="FFFFFF"/>
                </a:solidFill>
                <a:latin typeface="Georgia"/>
                <a:cs typeface="Georgia"/>
              </a:rPr>
              <a:t>pequeño</a:t>
            </a:r>
            <a:endParaRPr lang="es-PE" sz="2800" b="1" i="1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228600" lvl="1" algn="just" defTabSz="457200">
              <a:spcBef>
                <a:spcPct val="20000"/>
              </a:spcBef>
            </a:pPr>
            <a:r>
              <a:rPr lang="es-PE" sz="2800" i="1" dirty="0">
                <a:solidFill>
                  <a:srgbClr val="FFFFFF"/>
                </a:solidFill>
                <a:latin typeface="Georgia"/>
                <a:cs typeface="Georgia"/>
              </a:rPr>
              <a:t>Avión cuya masa máxima certificada de despegue es </a:t>
            </a:r>
            <a:r>
              <a:rPr lang="es-PE" sz="2800" i="1" dirty="0" smtClean="0">
                <a:solidFill>
                  <a:srgbClr val="FFFFFF"/>
                </a:solidFill>
                <a:latin typeface="Georgia"/>
                <a:cs typeface="Georgia"/>
              </a:rPr>
              <a:t>de 5 </a:t>
            </a:r>
            <a:r>
              <a:rPr lang="es-PE" sz="2800" i="1" dirty="0">
                <a:solidFill>
                  <a:srgbClr val="FFFFFF"/>
                </a:solidFill>
                <a:latin typeface="Georgia"/>
                <a:cs typeface="Georgia"/>
              </a:rPr>
              <a:t>700 </a:t>
            </a:r>
            <a:r>
              <a:rPr lang="es-PE" sz="2800" i="1" dirty="0" smtClean="0">
                <a:solidFill>
                  <a:srgbClr val="FFFFFF"/>
                </a:solidFill>
                <a:latin typeface="Georgia"/>
                <a:cs typeface="Georgia"/>
              </a:rPr>
              <a:t>kg o menos</a:t>
            </a:r>
            <a:endParaRPr lang="es-PE" sz="2800" i="1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369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7" b="13077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176464" y="4403390"/>
            <a:ext cx="6400799" cy="219777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just"/>
            <a:r>
              <a:rPr lang="es-PE" sz="2800" b="1" i="1" dirty="0">
                <a:solidFill>
                  <a:schemeClr val="bg1"/>
                </a:solidFill>
                <a:latin typeface="Georgia"/>
                <a:cs typeface="Georgia"/>
              </a:rPr>
              <a:t>Explotador</a:t>
            </a:r>
          </a:p>
          <a:p>
            <a:pPr marL="228600" lvl="1" algn="just"/>
            <a:r>
              <a:rPr lang="es-PE" sz="2800" i="1" dirty="0">
                <a:solidFill>
                  <a:schemeClr val="bg1"/>
                </a:solidFill>
                <a:latin typeface="Georgia"/>
                <a:cs typeface="Georgia"/>
              </a:rPr>
              <a:t>Persona, organismo o empresa que se dedica, o propone dedicarse, a la explotación de aeronaves.</a:t>
            </a:r>
          </a:p>
        </p:txBody>
      </p:sp>
    </p:spTree>
    <p:extLst>
      <p:ext uri="{BB962C8B-B14F-4D97-AF65-F5344CB8AC3E}">
        <p14:creationId xmlns:p14="http://schemas.microsoft.com/office/powerpoint/2010/main" val="359559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3" b="17083"/>
          <a:stretch>
            <a:fillRect/>
          </a:stretch>
        </p:blipFill>
        <p:spPr>
          <a:xfrm>
            <a:off x="0" y="0"/>
            <a:ext cx="12192000" cy="5549900"/>
          </a:xfrm>
        </p:spPr>
      </p:pic>
      <p:sp>
        <p:nvSpPr>
          <p:cNvPr id="6" name="Rectangle 5"/>
          <p:cNvSpPr/>
          <p:nvPr/>
        </p:nvSpPr>
        <p:spPr>
          <a:xfrm>
            <a:off x="4572000" y="4002505"/>
            <a:ext cx="7491663" cy="272715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just" defTabSz="457200">
              <a:spcBef>
                <a:spcPts val="600"/>
              </a:spcBef>
              <a:spcAft>
                <a:spcPts val="600"/>
              </a:spcAft>
            </a:pPr>
            <a:r>
              <a:rPr lang="es-PE" sz="1800" b="1" i="1" dirty="0">
                <a:solidFill>
                  <a:srgbClr val="FFFFFF"/>
                </a:solidFill>
                <a:latin typeface="Georgia"/>
                <a:cs typeface="Georgia"/>
              </a:rPr>
              <a:t>Libro de a bordo (bitácora de vuelo)</a:t>
            </a:r>
          </a:p>
          <a:p>
            <a:pPr marL="228600" lvl="1" algn="just" defTabSz="457200">
              <a:spcBef>
                <a:spcPts val="600"/>
              </a:spcBef>
              <a:spcAft>
                <a:spcPts val="600"/>
              </a:spcAft>
            </a:pPr>
            <a:r>
              <a:rPr lang="es-PE" sz="1800" i="1" dirty="0">
                <a:solidFill>
                  <a:srgbClr val="FFFFFF"/>
                </a:solidFill>
                <a:latin typeface="Georgia"/>
                <a:cs typeface="Georgia"/>
              </a:rPr>
              <a:t>Un formulario firmado por el Piloto al mando (PIC) de cada vuelo, el cual debe contener: la nacionalidad y matrícula del avión; fecha; nombres de los tripulantes; asignación de obligaciones a los tripulantes; lugar de salida; lugar de llegada; hora de salida; hora de llegada; horas de vuelo; naturaleza del vuelo (regular o no regular); incidentes, observaciones, en caso de haberlos y la firma del PIC.</a:t>
            </a:r>
          </a:p>
        </p:txBody>
      </p:sp>
    </p:spTree>
    <p:extLst>
      <p:ext uri="{BB962C8B-B14F-4D97-AF65-F5344CB8AC3E}">
        <p14:creationId xmlns:p14="http://schemas.microsoft.com/office/powerpoint/2010/main" val="9369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8253"/>
          </a:xfrm>
        </p:spPr>
        <p:txBody>
          <a:bodyPr anchor="t">
            <a:normAutofit/>
          </a:bodyPr>
          <a:lstStyle/>
          <a:p>
            <a:r>
              <a:rPr lang="es-PE" sz="4000" b="1" dirty="0" smtClean="0"/>
              <a:t>Aplicación</a:t>
            </a:r>
            <a:endParaRPr lang="es-PE" sz="40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5453"/>
            <a:ext cx="4629359" cy="49806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PE" sz="3200" dirty="0">
                <a:latin typeface="+mj-lt"/>
              </a:rPr>
              <a:t>Prescribe los requisitos de mantenimiento y control de la aeronavegabilidad que un explotador </a:t>
            </a:r>
            <a:r>
              <a:rPr lang="es-PE" sz="3200" dirty="0" smtClean="0">
                <a:latin typeface="+mj-lt"/>
              </a:rPr>
              <a:t>135 </a:t>
            </a:r>
            <a:r>
              <a:rPr lang="es-PE" sz="3200" dirty="0">
                <a:latin typeface="+mj-lt"/>
              </a:rPr>
              <a:t>debe cumplir para garantizar el mantenimiento de la  aeronavegabilidad de las aeronaves bajo su </a:t>
            </a:r>
            <a:r>
              <a:rPr lang="es-PE" sz="3200" dirty="0" smtClean="0">
                <a:latin typeface="+mj-lt"/>
              </a:rPr>
              <a:t>control.</a:t>
            </a:r>
            <a:endParaRPr lang="es-PE" sz="32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97D4-CBBE-4892-ABDA-4C92B62757A6}" type="slidenum">
              <a:rPr lang="id-ID" smtClean="0"/>
              <a:t>7</a:t>
            </a:fld>
            <a:endParaRPr lang="id-ID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75" y="1976568"/>
            <a:ext cx="6075363" cy="3419214"/>
          </a:xfrm>
        </p:spPr>
      </p:pic>
    </p:spTree>
    <p:extLst>
      <p:ext uri="{BB962C8B-B14F-4D97-AF65-F5344CB8AC3E}">
        <p14:creationId xmlns:p14="http://schemas.microsoft.com/office/powerpoint/2010/main" val="9757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6" b="16396"/>
          <a:stretch>
            <a:fillRect/>
          </a:stretch>
        </p:blipFill>
        <p:spPr>
          <a:xfrm>
            <a:off x="0" y="0"/>
            <a:ext cx="12192000" cy="5462588"/>
          </a:xfrm>
        </p:spPr>
      </p:pic>
      <p:sp>
        <p:nvSpPr>
          <p:cNvPr id="10" name="Rectangle 9"/>
          <p:cNvSpPr/>
          <p:nvPr/>
        </p:nvSpPr>
        <p:spPr>
          <a:xfrm>
            <a:off x="4980562" y="4305782"/>
            <a:ext cx="7002891" cy="235169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just" defTabSz="457200">
              <a:spcBef>
                <a:spcPts val="600"/>
              </a:spcBef>
              <a:spcAft>
                <a:spcPts val="600"/>
              </a:spcAft>
            </a:pPr>
            <a:r>
              <a:rPr lang="es-PE" sz="2200" i="1" dirty="0">
                <a:solidFill>
                  <a:srgbClr val="FFFFFF"/>
                </a:solidFill>
                <a:latin typeface="Georgia"/>
                <a:cs typeface="Georgia"/>
              </a:rPr>
              <a:t>El explotador debe desarrollar y mantener actualizado un MCM para el </a:t>
            </a:r>
            <a:r>
              <a:rPr lang="es-PE" sz="2200" b="1" i="1" dirty="0">
                <a:solidFill>
                  <a:srgbClr val="FFFF00"/>
                </a:solidFill>
                <a:latin typeface="Georgia"/>
                <a:cs typeface="Georgia"/>
              </a:rPr>
              <a:t>uso y orientación </a:t>
            </a:r>
            <a:r>
              <a:rPr lang="es-PE" sz="2200" i="1" dirty="0">
                <a:solidFill>
                  <a:srgbClr val="FFFFFF"/>
                </a:solidFill>
                <a:latin typeface="Georgia"/>
                <a:cs typeface="Georgia"/>
              </a:rPr>
              <a:t>del personal de gestión de la aeronavegabilidad continua y operacional del explotador y de la OMA responsable del mantenimiento, y que su contenido incluya por lo menos lo indicado en el </a:t>
            </a:r>
            <a:r>
              <a:rPr lang="es-PE" sz="2200" b="1" i="1" dirty="0">
                <a:solidFill>
                  <a:srgbClr val="FFFF00"/>
                </a:solidFill>
                <a:latin typeface="Georgia"/>
                <a:cs typeface="Georgia"/>
              </a:rPr>
              <a:t>Apéndice </a:t>
            </a:r>
            <a:r>
              <a:rPr lang="es-PE" sz="2200" b="1" i="1" dirty="0" smtClean="0">
                <a:solidFill>
                  <a:srgbClr val="FFFF00"/>
                </a:solidFill>
                <a:latin typeface="Georgia"/>
                <a:cs typeface="Georgia"/>
              </a:rPr>
              <a:t>N </a:t>
            </a:r>
            <a:r>
              <a:rPr lang="es-PE" sz="2200" i="1" dirty="0" smtClean="0">
                <a:solidFill>
                  <a:srgbClr val="FFFFFF"/>
                </a:solidFill>
                <a:latin typeface="Georgia"/>
                <a:cs typeface="Georgia"/>
              </a:rPr>
              <a:t>del reglamento 135.</a:t>
            </a:r>
            <a:endParaRPr lang="es-PE" sz="2200" b="1" i="1" dirty="0">
              <a:solidFill>
                <a:srgbClr val="FFFF00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/>
        </p:nvSpPr>
        <p:spPr>
          <a:xfrm rot="20941158">
            <a:off x="4059390" y="435683"/>
            <a:ext cx="380379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Manual de </a:t>
            </a:r>
          </a:p>
          <a:p>
            <a:pPr algn="ctr"/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Control de </a:t>
            </a:r>
          </a:p>
          <a:p>
            <a:pPr algn="ctr"/>
            <a:r>
              <a:rPr lang="en-US" sz="4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mantenimiento</a:t>
            </a:r>
            <a:endParaRPr lang="en-US" sz="4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7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n relacionada">
            <a:hlinkClick r:id="rId3"/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103" r="123" b="35341"/>
          <a:stretch/>
        </p:blipFill>
        <p:spPr bwMode="auto">
          <a:xfrm>
            <a:off x="0" y="0"/>
            <a:ext cx="12192000" cy="55613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80562" y="4305782"/>
            <a:ext cx="7002891" cy="235169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just" defTabSz="457200">
              <a:spcBef>
                <a:spcPts val="600"/>
              </a:spcBef>
              <a:spcAft>
                <a:spcPts val="600"/>
              </a:spcAft>
            </a:pPr>
            <a:r>
              <a:rPr lang="es-PE" sz="2000" b="1" i="1" dirty="0">
                <a:solidFill>
                  <a:srgbClr val="FFFFFF"/>
                </a:solidFill>
                <a:latin typeface="Georgia"/>
                <a:cs typeface="Georgia"/>
              </a:rPr>
              <a:t>Registro técnico de vuelo de la aeronave</a:t>
            </a:r>
          </a:p>
          <a:p>
            <a:pPr marL="228600" lvl="1" algn="just" defTabSz="457200">
              <a:spcBef>
                <a:spcPts val="600"/>
              </a:spcBef>
              <a:spcAft>
                <a:spcPts val="600"/>
              </a:spcAft>
            </a:pPr>
            <a:r>
              <a:rPr lang="es-PE" sz="2000" i="1" dirty="0">
                <a:solidFill>
                  <a:srgbClr val="FFFFFF"/>
                </a:solidFill>
                <a:latin typeface="Georgia"/>
                <a:cs typeface="Georgia"/>
              </a:rPr>
              <a:t>El explotador debe utilizar un registro técnico de vuelo de la aeronave para registrar todas las dificultades, fallas o malfuncionamientos detectados en la aeronave.  Asimismo, debe asegurarse que las  acciones correctivas efectuadas sean registrados en el registro técnico de vuelo de la aeronave.</a:t>
            </a:r>
            <a:endParaRPr lang="es-PE" sz="2000" b="1" i="1" dirty="0">
              <a:solidFill>
                <a:srgbClr val="FFFF00"/>
              </a:solidFill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9094" y="5801194"/>
            <a:ext cx="4491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i="1" dirty="0" smtClean="0">
                <a:latin typeface="+mj-lt"/>
                <a:ea typeface="Times New Roman" panose="02020603050405020304" pitchFamily="18" charset="0"/>
              </a:rPr>
              <a:t>135.1460 - Registro </a:t>
            </a:r>
            <a:r>
              <a:rPr lang="es-PE" sz="2800" i="1" dirty="0">
                <a:latin typeface="+mj-lt"/>
                <a:ea typeface="Times New Roman" panose="02020603050405020304" pitchFamily="18" charset="0"/>
              </a:rPr>
              <a:t>técnico de vuelo de la </a:t>
            </a:r>
            <a:r>
              <a:rPr lang="es-PE" sz="2800" i="1" dirty="0" smtClean="0">
                <a:latin typeface="+mj-lt"/>
                <a:ea typeface="Times New Roman" panose="02020603050405020304" pitchFamily="18" charset="0"/>
              </a:rPr>
              <a:t>aeronave</a:t>
            </a:r>
            <a:endParaRPr lang="es-PE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748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6968</TotalTime>
  <Words>380</Words>
  <Application>Microsoft Office PowerPoint</Application>
  <PresentationFormat>Widescreen</PresentationFormat>
  <Paragraphs>41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Georgia</vt:lpstr>
      <vt:lpstr>Times New Roman</vt:lpstr>
      <vt:lpstr>Office Theme</vt:lpstr>
      <vt:lpstr>3_Office Theme</vt:lpstr>
      <vt:lpstr>PowerPoint Presentation</vt:lpstr>
      <vt:lpstr>PowerPoint Presentation</vt:lpstr>
      <vt:lpstr>LAR 135.001</vt:lpstr>
      <vt:lpstr>PowerPoint Presentation</vt:lpstr>
      <vt:lpstr>PowerPoint Presentation</vt:lpstr>
      <vt:lpstr>PowerPoint Presentation</vt:lpstr>
      <vt:lpstr>Aplicación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bambang setyo</dc:creator>
  <cp:lastModifiedBy>Barrios, Jorge</cp:lastModifiedBy>
  <cp:revision>425</cp:revision>
  <dcterms:created xsi:type="dcterms:W3CDTF">2015-06-21T09:01:45Z</dcterms:created>
  <dcterms:modified xsi:type="dcterms:W3CDTF">2019-07-15T19:24:42Z</dcterms:modified>
</cp:coreProperties>
</file>