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3" r:id="rId1"/>
    <p:sldMasterId id="2147483908" r:id="rId2"/>
  </p:sldMasterIdLst>
  <p:notesMasterIdLst>
    <p:notesMasterId r:id="rId49"/>
  </p:notesMasterIdLst>
  <p:handoutMasterIdLst>
    <p:handoutMasterId r:id="rId50"/>
  </p:handoutMasterIdLst>
  <p:sldIdLst>
    <p:sldId id="465" r:id="rId3"/>
    <p:sldId id="466" r:id="rId4"/>
    <p:sldId id="467" r:id="rId5"/>
    <p:sldId id="468" r:id="rId6"/>
    <p:sldId id="469" r:id="rId7"/>
    <p:sldId id="511" r:id="rId8"/>
    <p:sldId id="509" r:id="rId9"/>
    <p:sldId id="471" r:id="rId10"/>
    <p:sldId id="472" r:id="rId11"/>
    <p:sldId id="473" r:id="rId12"/>
    <p:sldId id="474" r:id="rId13"/>
    <p:sldId id="475" r:id="rId14"/>
    <p:sldId id="476" r:id="rId15"/>
    <p:sldId id="477" r:id="rId16"/>
    <p:sldId id="478" r:id="rId17"/>
    <p:sldId id="480" r:id="rId18"/>
    <p:sldId id="479" r:id="rId19"/>
    <p:sldId id="481" r:id="rId20"/>
    <p:sldId id="482" r:id="rId21"/>
    <p:sldId id="483" r:id="rId22"/>
    <p:sldId id="484" r:id="rId23"/>
    <p:sldId id="487" r:id="rId24"/>
    <p:sldId id="486" r:id="rId25"/>
    <p:sldId id="485" r:id="rId26"/>
    <p:sldId id="488" r:id="rId27"/>
    <p:sldId id="489" r:id="rId28"/>
    <p:sldId id="490" r:id="rId29"/>
    <p:sldId id="491" r:id="rId30"/>
    <p:sldId id="492" r:id="rId31"/>
    <p:sldId id="493" r:id="rId32"/>
    <p:sldId id="494" r:id="rId33"/>
    <p:sldId id="495" r:id="rId34"/>
    <p:sldId id="496" r:id="rId35"/>
    <p:sldId id="497" r:id="rId36"/>
    <p:sldId id="498" r:id="rId37"/>
    <p:sldId id="499" r:id="rId38"/>
    <p:sldId id="500" r:id="rId39"/>
    <p:sldId id="501" r:id="rId40"/>
    <p:sldId id="502" r:id="rId41"/>
    <p:sldId id="503" r:id="rId42"/>
    <p:sldId id="504" r:id="rId43"/>
    <p:sldId id="505" r:id="rId44"/>
    <p:sldId id="510" r:id="rId45"/>
    <p:sldId id="512" r:id="rId46"/>
    <p:sldId id="513" r:id="rId47"/>
    <p:sldId id="506" r:id="rId48"/>
  </p:sldIdLst>
  <p:sldSz cx="12192000" cy="6858000"/>
  <p:notesSz cx="6858000" cy="9144000"/>
  <p:defaultTextStyle>
    <a:defPPr>
      <a:defRPr lang="id-ID"/>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pos="6623" userDrawn="1">
          <p15:clr>
            <a:srgbClr val="A4A3A4"/>
          </p15:clr>
        </p15:guide>
        <p15:guide id="2" orient="horz" pos="2463" userDrawn="1">
          <p15:clr>
            <a:srgbClr val="A4A3A4"/>
          </p15:clr>
        </p15:guide>
        <p15:guide id="3" orient="horz" pos="179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33"/>
    <a:srgbClr val="C0392B"/>
    <a:srgbClr val="7F3D43"/>
    <a:srgbClr val="FFCE33"/>
    <a:srgbClr val="774F27"/>
    <a:srgbClr val="9BBB59"/>
    <a:srgbClr val="F39C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438" autoAdjust="0"/>
    <p:restoredTop sz="92016" autoAdjust="0"/>
  </p:normalViewPr>
  <p:slideViewPr>
    <p:cSldViewPr snapToGrid="0">
      <p:cViewPr varScale="1">
        <p:scale>
          <a:sx n="37" d="100"/>
          <a:sy n="37" d="100"/>
        </p:scale>
        <p:origin x="72" y="835"/>
      </p:cViewPr>
      <p:guideLst>
        <p:guide pos="6623"/>
        <p:guide orient="horz" pos="2463"/>
        <p:guide orient="horz" pos="1797"/>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97" d="100"/>
          <a:sy n="97" d="100"/>
        </p:scale>
        <p:origin x="4008" y="8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C4007C-4214-4C32-A35F-8FA4BF62ED0A}" type="datetimeFigureOut">
              <a:rPr lang="id-ID" smtClean="0"/>
              <a:t>15/07/2019</a:t>
            </a:fld>
            <a:endParaRPr lang="id-ID"/>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AFDC27E-17D3-4AD7-83C9-E5D4C007C2F0}" type="slidenum">
              <a:rPr lang="id-ID" smtClean="0"/>
              <a:t>‹#›</a:t>
            </a:fld>
            <a:endParaRPr lang="id-ID"/>
          </a:p>
        </p:txBody>
      </p:sp>
    </p:spTree>
    <p:extLst>
      <p:ext uri="{BB962C8B-B14F-4D97-AF65-F5344CB8AC3E}">
        <p14:creationId xmlns:p14="http://schemas.microsoft.com/office/powerpoint/2010/main" val="7145827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E6DAFF-5223-43CD-9412-3265A93C4AA1}" type="datetimeFigureOut">
              <a:rPr lang="id-ID" smtClean="0"/>
              <a:t>15/07/2019</a:t>
            </a:fld>
            <a:endParaRPr lang="id-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02ABD7-284B-4AEE-9AD5-F0CEBFB0821A}" type="slidenum">
              <a:rPr lang="id-ID" smtClean="0"/>
              <a:t>‹#›</a:t>
            </a:fld>
            <a:endParaRPr lang="id-ID"/>
          </a:p>
        </p:txBody>
      </p:sp>
    </p:spTree>
    <p:extLst>
      <p:ext uri="{BB962C8B-B14F-4D97-AF65-F5344CB8AC3E}">
        <p14:creationId xmlns:p14="http://schemas.microsoft.com/office/powerpoint/2010/main" val="2308338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1" u="none" strike="noStrike" baseline="0" dirty="0" err="1" smtClean="0">
                <a:latin typeface="Times-BoldItalic"/>
              </a:rPr>
              <a:t>Anexo</a:t>
            </a:r>
            <a:r>
              <a:rPr lang="en-US" sz="1200" b="1" i="1" u="none" strike="noStrike" baseline="0" dirty="0" smtClean="0">
                <a:latin typeface="Times-BoldItalic"/>
              </a:rPr>
              <a:t> 6 Parte II</a:t>
            </a:r>
            <a:endParaRPr lang="es-PE" sz="1200" b="1" i="1" u="none" strike="noStrike" baseline="0" dirty="0" smtClean="0">
              <a:latin typeface="Times-BoldItalic"/>
            </a:endParaRPr>
          </a:p>
          <a:p>
            <a:pPr algn="l"/>
            <a:endParaRPr lang="es-PE" sz="1200" b="1" i="1" u="none" strike="noStrike" baseline="0" dirty="0" smtClean="0">
              <a:latin typeface="Times-BoldItalic"/>
            </a:endParaRPr>
          </a:p>
          <a:p>
            <a:pPr algn="l"/>
            <a:r>
              <a:rPr lang="es-PE" sz="1200" b="1" i="1" u="none" strike="noStrike" baseline="0" dirty="0" smtClean="0">
                <a:latin typeface="Times-BoldItalic"/>
              </a:rPr>
              <a:t>Explotador. </a:t>
            </a:r>
            <a:r>
              <a:rPr lang="es-PE" sz="1200" b="0" i="0" u="none" strike="noStrike" baseline="0" dirty="0" smtClean="0">
                <a:latin typeface="Times-Roman"/>
              </a:rPr>
              <a:t>La persona, organismo o empresa que se dedica, o propone dedicarse, a la explotación de aeronaves.</a:t>
            </a:r>
          </a:p>
          <a:p>
            <a:pPr algn="l"/>
            <a:endParaRPr lang="es-PE" sz="1200" b="0" i="0" u="none" strike="noStrike" baseline="0" dirty="0" smtClean="0">
              <a:latin typeface="Times-Roman"/>
            </a:endParaRPr>
          </a:p>
          <a:p>
            <a:pPr algn="l"/>
            <a:r>
              <a:rPr lang="es-PE" sz="1200" b="0" i="1" u="none" strike="noStrike" baseline="0" dirty="0" smtClean="0">
                <a:latin typeface="Times-Italic"/>
              </a:rPr>
              <a:t>Nota.— En el contexto del Anexo 6, Parte II, el explotador </a:t>
            </a:r>
            <a:r>
              <a:rPr lang="es-PE" sz="1200" b="1" i="1" u="none" strike="noStrike" baseline="0" dirty="0" smtClean="0">
                <a:latin typeface="Times-Italic"/>
              </a:rPr>
              <a:t>no se dedica </a:t>
            </a:r>
            <a:r>
              <a:rPr lang="es-PE" sz="1200" b="0" i="1" u="none" strike="noStrike" baseline="0" dirty="0" smtClean="0">
                <a:latin typeface="Times-Italic"/>
              </a:rPr>
              <a:t>al transporte de pasajeros, carga o correo por remuneración o arrendamiento.</a:t>
            </a: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5</a:t>
            </a:fld>
            <a:endParaRPr lang="id-ID"/>
          </a:p>
        </p:txBody>
      </p:sp>
    </p:spTree>
    <p:extLst>
      <p:ext uri="{BB962C8B-B14F-4D97-AF65-F5344CB8AC3E}">
        <p14:creationId xmlns:p14="http://schemas.microsoft.com/office/powerpoint/2010/main" val="2899448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0100" marR="0" indent="-800100" algn="just">
              <a:spcBef>
                <a:spcPts val="600"/>
              </a:spcBef>
              <a:spcAft>
                <a:spcPts val="600"/>
              </a:spcAft>
              <a:tabLst>
                <a:tab pos="-1828800" algn="l"/>
              </a:tabLst>
            </a:pPr>
            <a:r>
              <a:rPr lang="es-PE" sz="1200" b="1" dirty="0" smtClean="0">
                <a:effectLst/>
                <a:latin typeface="Arial" panose="020B0604020202020204" pitchFamily="34" charset="0"/>
                <a:ea typeface="Times New Roman" panose="02020603050405020304" pitchFamily="18" charset="0"/>
              </a:rPr>
              <a:t>121.1125	Gestión de la aeronavegabilidad continua </a:t>
            </a:r>
          </a:p>
          <a:p>
            <a:pPr marL="800100" marR="0" indent="-800100" algn="just">
              <a:spcBef>
                <a:spcPts val="600"/>
              </a:spcBef>
              <a:spcAft>
                <a:spcPts val="600"/>
              </a:spcAft>
              <a:tabLst>
                <a:tab pos="-1828800" algn="l"/>
              </a:tabLst>
            </a:pPr>
            <a:endParaRPr lang="es-PE" sz="1200" dirty="0" smtClean="0">
              <a:effectLst/>
              <a:latin typeface="Courier New" panose="02070309020205020404" pitchFamily="49" charset="0"/>
              <a:ea typeface="Times New Roman" panose="02020603050405020304" pitchFamily="18" charset="0"/>
            </a:endParaRPr>
          </a:p>
          <a:p>
            <a:pPr marL="342900" marR="0" lvl="0" indent="-342900" algn="just">
              <a:spcBef>
                <a:spcPts val="600"/>
              </a:spcBef>
              <a:spcAft>
                <a:spcPts val="600"/>
              </a:spcAft>
              <a:buFont typeface="+mj-lt"/>
              <a:buAutoNum type="alphaLcParenBoth"/>
              <a:tabLst>
                <a:tab pos="228600" algn="l"/>
              </a:tabLst>
            </a:pPr>
            <a:r>
              <a:rPr lang="es-EC" sz="1200" dirty="0" smtClean="0">
                <a:effectLst/>
                <a:latin typeface="Arial" panose="020B0604020202020204" pitchFamily="34" charset="0"/>
                <a:ea typeface="Times New Roman" panose="02020603050405020304" pitchFamily="18" charset="0"/>
              </a:rPr>
              <a:t>El explotador debe </a:t>
            </a:r>
            <a:r>
              <a:rPr lang="es-PE" sz="1200" dirty="0" smtClean="0">
                <a:effectLst/>
                <a:latin typeface="Arial" panose="020B0604020202020204" pitchFamily="34" charset="0"/>
                <a:ea typeface="Times New Roman" panose="02020603050405020304" pitchFamily="18" charset="0"/>
              </a:rPr>
              <a:t>disponer</a:t>
            </a:r>
            <a:r>
              <a:rPr lang="es-EC" sz="1200" dirty="0" smtClean="0">
                <a:effectLst/>
                <a:latin typeface="Arial" panose="020B0604020202020204" pitchFamily="34" charset="0"/>
                <a:ea typeface="Times New Roman" panose="02020603050405020304" pitchFamily="18" charset="0"/>
              </a:rPr>
              <a:t> de un departamento de gestión de la aeronavegabilidad continua con el fin de:</a:t>
            </a:r>
          </a:p>
          <a:p>
            <a:pPr marL="342900" marR="0" lvl="0" indent="-342900" algn="just">
              <a:spcBef>
                <a:spcPts val="600"/>
              </a:spcBef>
              <a:spcAft>
                <a:spcPts val="600"/>
              </a:spcAft>
              <a:buFont typeface="+mj-lt"/>
              <a:buAutoNum type="alphaLcParenBoth"/>
              <a:tabLst>
                <a:tab pos="228600" algn="l"/>
              </a:tabLst>
            </a:pPr>
            <a:endParaRPr lang="es-PE" sz="1800" dirty="0" smtClean="0">
              <a:effectLst/>
              <a:latin typeface="Times New Roman" panose="02020603050405020304" pitchFamily="18" charset="0"/>
              <a:ea typeface="Times New Roman" panose="02020603050405020304" pitchFamily="18" charset="0"/>
            </a:endParaRPr>
          </a:p>
          <a:p>
            <a:pPr marL="800100" marR="75565" lvl="1" indent="-342900" algn="just">
              <a:spcBef>
                <a:spcPts val="600"/>
              </a:spcBef>
              <a:spcAft>
                <a:spcPts val="600"/>
              </a:spcAft>
              <a:buFont typeface="+mj-lt"/>
              <a:buAutoNum type="arabicParenBoth"/>
            </a:pPr>
            <a:r>
              <a:rPr lang="es-EC" sz="1200" dirty="0" smtClean="0">
                <a:effectLst/>
                <a:latin typeface="Arial" panose="020B0604020202020204" pitchFamily="34" charset="0"/>
                <a:ea typeface="Times New Roman" panose="02020603050405020304" pitchFamily="18" charset="0"/>
              </a:rPr>
              <a:t>efectuar adecuada y satisfactoriamente sus responsabilidades indicadas en la Sección 121.1110; y</a:t>
            </a:r>
            <a:endParaRPr lang="es-PE" sz="1800" dirty="0" smtClean="0">
              <a:effectLst/>
              <a:latin typeface="Times New Roman" panose="02020603050405020304" pitchFamily="18" charset="0"/>
              <a:ea typeface="Times New Roman" panose="02020603050405020304" pitchFamily="18" charset="0"/>
            </a:endParaRPr>
          </a:p>
          <a:p>
            <a:pPr marL="800100" marR="75565" lvl="1" indent="-342900" algn="just">
              <a:spcBef>
                <a:spcPts val="600"/>
              </a:spcBef>
              <a:spcAft>
                <a:spcPts val="600"/>
              </a:spcAft>
              <a:buFont typeface="+mj-lt"/>
              <a:buAutoNum type="arabicParenBoth"/>
            </a:pPr>
            <a:r>
              <a:rPr lang="es-EC" sz="1200" dirty="0" smtClean="0">
                <a:effectLst/>
                <a:latin typeface="Arial" panose="020B0604020202020204" pitchFamily="34" charset="0"/>
                <a:ea typeface="Times New Roman" panose="02020603050405020304" pitchFamily="18" charset="0"/>
              </a:rPr>
              <a:t>controlar y evaluar la experiencia en mantenimiento y operacional con respecto al mantenimiento de la aeronavegabilidad continua y demás requisitos establecidos en este capítulo.</a:t>
            </a:r>
            <a:endParaRPr lang="es-PE" sz="1800" dirty="0" smtClean="0">
              <a:effectLst/>
              <a:latin typeface="Times New Roman" panose="02020603050405020304" pitchFamily="18" charset="0"/>
              <a:ea typeface="Times New Roman" panose="02020603050405020304" pitchFamily="18" charset="0"/>
            </a:endParaRP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17</a:t>
            </a:fld>
            <a:endParaRPr lang="id-ID"/>
          </a:p>
        </p:txBody>
      </p:sp>
    </p:spTree>
    <p:extLst>
      <p:ext uri="{BB962C8B-B14F-4D97-AF65-F5344CB8AC3E}">
        <p14:creationId xmlns:p14="http://schemas.microsoft.com/office/powerpoint/2010/main" val="2296642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0100" marR="0" indent="-800100" algn="just">
              <a:spcBef>
                <a:spcPts val="600"/>
              </a:spcBef>
              <a:spcAft>
                <a:spcPts val="600"/>
              </a:spcAft>
              <a:tabLst>
                <a:tab pos="-1828800" algn="l"/>
              </a:tabLst>
            </a:pPr>
            <a:r>
              <a:rPr lang="es-PE" sz="1200" b="1" dirty="0" smtClean="0">
                <a:effectLst/>
                <a:latin typeface="Arial" panose="020B0604020202020204" pitchFamily="34" charset="0"/>
                <a:ea typeface="Times New Roman" panose="02020603050405020304" pitchFamily="18" charset="0"/>
              </a:rPr>
              <a:t>121.1125	Gestión de la aeronavegabilidad continua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lphaLcParenBoth" startAt="2"/>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departamento de gestión de la aeronavegabilidad continua del explotador debe disponer de oficinas aceptables así como medios suficientes y apropiados, en lugares adecuados, para el personal que se especifica en el Párrafo (c) de esta sección.</a:t>
            </a:r>
          </a:p>
          <a:p>
            <a:pPr marL="228600" marR="0" lvl="0" indent="-228600" algn="just" defTabSz="457200" rtl="0" eaLnBrk="1" fontAlgn="auto" latinLnBrk="0" hangingPunct="1">
              <a:lnSpc>
                <a:spcPct val="100000"/>
              </a:lnSpc>
              <a:spcBef>
                <a:spcPts val="0"/>
              </a:spcBef>
              <a:spcAft>
                <a:spcPts val="0"/>
              </a:spcAft>
              <a:buClrTx/>
              <a:buSzTx/>
              <a:buFontTx/>
              <a:buAutoNum type="alphaLcParenBoth" startAt="2"/>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226695" marR="0" indent="-226695" algn="just">
              <a:lnSpc>
                <a:spcPct val="115000"/>
              </a:lnSpc>
              <a:spcBef>
                <a:spcPts val="1200"/>
              </a:spcBef>
              <a:spcAft>
                <a:spcPts val="0"/>
              </a:spcAft>
              <a:tabLst>
                <a:tab pos="1080135" algn="l"/>
                <a:tab pos="1419225" algn="l"/>
              </a:tabLst>
            </a:pPr>
            <a:r>
              <a:rPr lang="es-PE" sz="1200" b="1" dirty="0" smtClean="0">
                <a:effectLst/>
                <a:latin typeface="Arial" panose="020B0604020202020204" pitchFamily="34" charset="0"/>
                <a:ea typeface="Calibri" panose="020F0502020204030204" pitchFamily="34" charset="0"/>
                <a:cs typeface="Times New Roman" panose="02020603050405020304" pitchFamily="18" charset="0"/>
              </a:rPr>
              <a:t>MAC 121.1125	Gestión de la aeronavegabilidad continuada</a:t>
            </a:r>
            <a:endParaRPr lang="es-PE"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s-PE" sz="1200" dirty="0" smtClean="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(Ver párrafo 121.1125 (b) del LAR 121)</a:t>
            </a:r>
          </a:p>
          <a:p>
            <a:pPr marL="0" marR="0" algn="just">
              <a:lnSpc>
                <a:spcPct val="115000"/>
              </a:lnSpc>
              <a:spcBef>
                <a:spcPts val="0"/>
              </a:spcBef>
              <a:spcAft>
                <a:spcPts val="0"/>
              </a:spcAft>
            </a:pPr>
            <a:endParaRPr lang="es-PE"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600"/>
              </a:spcBef>
              <a:spcAft>
                <a:spcPts val="600"/>
              </a:spcAft>
              <a:buFont typeface="+mj-lt"/>
              <a:buAutoNum type="alphaLcPeriod"/>
            </a:pPr>
            <a:r>
              <a:rPr lang="es-PE" sz="1200" dirty="0" smtClean="0">
                <a:effectLst/>
                <a:latin typeface="Arial" panose="020B0604020202020204" pitchFamily="34" charset="0"/>
                <a:ea typeface="Calibri" panose="020F0502020204030204" pitchFamily="34" charset="0"/>
                <a:cs typeface="Times New Roman" panose="02020603050405020304" pitchFamily="18" charset="0"/>
              </a:rPr>
              <a:t>Para los efectos de este requisito se considerará una oficina como </a:t>
            </a:r>
            <a:r>
              <a:rPr lang="es-PE" sz="1200" u="sng" dirty="0" smtClean="0">
                <a:effectLst/>
                <a:latin typeface="Arial" panose="020B0604020202020204" pitchFamily="34" charset="0"/>
                <a:ea typeface="Calibri" panose="020F0502020204030204" pitchFamily="34" charset="0"/>
                <a:cs typeface="Times New Roman" panose="02020603050405020304" pitchFamily="18" charset="0"/>
              </a:rPr>
              <a:t>aceptable y adecuada </a:t>
            </a:r>
            <a:r>
              <a:rPr lang="es-PE" sz="1200" dirty="0" smtClean="0">
                <a:effectLst/>
                <a:latin typeface="Arial" panose="020B0604020202020204" pitchFamily="34" charset="0"/>
                <a:ea typeface="Calibri" panose="020F0502020204030204" pitchFamily="34" charset="0"/>
                <a:cs typeface="Times New Roman" panose="02020603050405020304" pitchFamily="18" charset="0"/>
              </a:rPr>
              <a:t>cuando dicha infraestructura </a:t>
            </a:r>
            <a:r>
              <a:rPr lang="es-PE" sz="1200" b="1" dirty="0" smtClean="0">
                <a:effectLst/>
                <a:latin typeface="Arial" panose="020B0604020202020204" pitchFamily="34" charset="0"/>
                <a:ea typeface="Calibri" panose="020F0502020204030204" pitchFamily="34" charset="0"/>
                <a:cs typeface="Times New Roman" panose="02020603050405020304" pitchFamily="18" charset="0"/>
              </a:rPr>
              <a:t>permita realizar el trabajo </a:t>
            </a:r>
            <a:r>
              <a:rPr lang="es-PE" sz="1200" dirty="0" smtClean="0">
                <a:effectLst/>
                <a:latin typeface="Arial" panose="020B0604020202020204" pitchFamily="34" charset="0"/>
                <a:ea typeface="Calibri" panose="020F0502020204030204" pitchFamily="34" charset="0"/>
                <a:cs typeface="Times New Roman" panose="02020603050405020304" pitchFamily="18" charset="0"/>
              </a:rPr>
              <a:t>administrativo que le corresponde a este departamento </a:t>
            </a:r>
            <a:r>
              <a:rPr lang="es-PE" sz="1200" b="1" dirty="0" smtClean="0">
                <a:effectLst/>
                <a:latin typeface="Arial" panose="020B0604020202020204" pitchFamily="34" charset="0"/>
                <a:ea typeface="Calibri" panose="020F0502020204030204" pitchFamily="34" charset="0"/>
                <a:cs typeface="Times New Roman" panose="02020603050405020304" pitchFamily="18" charset="0"/>
              </a:rPr>
              <a:t>en todo tiempo</a:t>
            </a:r>
            <a:r>
              <a:rPr lang="es-PE" sz="1200" dirty="0" smtClean="0">
                <a:effectLst/>
                <a:latin typeface="Arial" panose="020B0604020202020204" pitchFamily="34" charset="0"/>
                <a:ea typeface="Calibri" panose="020F0502020204030204" pitchFamily="34" charset="0"/>
                <a:cs typeface="Times New Roman" panose="02020603050405020304" pitchFamily="18" charset="0"/>
              </a:rPr>
              <a:t>, es decir en turnos diurnos y/o nocturnos, con calor o frio, lluvia o sol, libres de contaminación acústica y ambientales.  En tanto respecto a los </a:t>
            </a:r>
            <a:r>
              <a:rPr lang="es-PE" sz="1200" b="1" dirty="0" smtClean="0">
                <a:effectLst/>
                <a:latin typeface="Arial" panose="020B0604020202020204" pitchFamily="34" charset="0"/>
                <a:ea typeface="Calibri" panose="020F0502020204030204" pitchFamily="34" charset="0"/>
                <a:cs typeface="Times New Roman" panose="02020603050405020304" pitchFamily="18" charset="0"/>
              </a:rPr>
              <a:t>medios</a:t>
            </a:r>
            <a:r>
              <a:rPr lang="es-PE" sz="1200" dirty="0" smtClean="0">
                <a:effectLst/>
                <a:latin typeface="Arial" panose="020B0604020202020204" pitchFamily="34" charset="0"/>
                <a:ea typeface="Calibri" panose="020F0502020204030204" pitchFamily="34" charset="0"/>
                <a:cs typeface="Times New Roman" panose="02020603050405020304" pitchFamily="18" charset="0"/>
              </a:rPr>
              <a:t>, éstos serán considerados </a:t>
            </a:r>
            <a:r>
              <a:rPr lang="es-PE" sz="1200" b="1" dirty="0" smtClean="0">
                <a:effectLst/>
                <a:latin typeface="Arial" panose="020B0604020202020204" pitchFamily="34" charset="0"/>
                <a:ea typeface="Calibri" panose="020F0502020204030204" pitchFamily="34" charset="0"/>
                <a:cs typeface="Times New Roman" panose="02020603050405020304" pitchFamily="18" charset="0"/>
              </a:rPr>
              <a:t>suficientes y apropiados </a:t>
            </a:r>
            <a:r>
              <a:rPr lang="es-PE" sz="1200" dirty="0" smtClean="0">
                <a:effectLst/>
                <a:latin typeface="Arial" panose="020B0604020202020204" pitchFamily="34" charset="0"/>
                <a:ea typeface="Calibri" panose="020F0502020204030204" pitchFamily="34" charset="0"/>
                <a:cs typeface="Times New Roman" panose="02020603050405020304" pitchFamily="18" charset="0"/>
              </a:rPr>
              <a:t>en la medida que se cuente con ellos en </a:t>
            </a:r>
            <a:r>
              <a:rPr lang="es-PE" sz="1200" b="1" dirty="0" smtClean="0">
                <a:effectLst/>
                <a:latin typeface="Arial" panose="020B0604020202020204" pitchFamily="34" charset="0"/>
                <a:ea typeface="Calibri" panose="020F0502020204030204" pitchFamily="34" charset="0"/>
                <a:cs typeface="Times New Roman" panose="02020603050405020304" pitchFamily="18" charset="0"/>
              </a:rPr>
              <a:t>cantidad y calidad</a:t>
            </a:r>
            <a:r>
              <a:rPr lang="es-PE" sz="1200" dirty="0" smtClean="0">
                <a:effectLst/>
                <a:latin typeface="Arial" panose="020B0604020202020204" pitchFamily="34" charset="0"/>
                <a:ea typeface="Calibri" panose="020F0502020204030204" pitchFamily="34" charset="0"/>
                <a:cs typeface="Times New Roman" panose="02020603050405020304" pitchFamily="18" charset="0"/>
              </a:rPr>
              <a:t>, de manera que se asegure que </a:t>
            </a:r>
            <a:r>
              <a:rPr lang="es-PE" sz="1200" b="1" dirty="0" smtClean="0">
                <a:effectLst/>
                <a:latin typeface="Arial" panose="020B0604020202020204" pitchFamily="34" charset="0"/>
                <a:ea typeface="Calibri" panose="020F0502020204030204" pitchFamily="34" charset="0"/>
                <a:cs typeface="Times New Roman" panose="02020603050405020304" pitchFamily="18" charset="0"/>
              </a:rPr>
              <a:t>no se interrumpirá el trabajo de análisis, registro, planificación y programación </a:t>
            </a:r>
            <a:r>
              <a:rPr lang="es-PE" sz="1200" dirty="0" smtClean="0">
                <a:effectLst/>
                <a:latin typeface="Arial" panose="020B0604020202020204" pitchFamily="34" charset="0"/>
                <a:ea typeface="Calibri" panose="020F0502020204030204" pitchFamily="34" charset="0"/>
                <a:cs typeface="Times New Roman" panose="02020603050405020304" pitchFamily="18" charset="0"/>
              </a:rPr>
              <a:t>por causa de su ausencia o mala condición de ellos.</a:t>
            </a:r>
            <a:endParaRPr lang="es-PE"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600"/>
              </a:spcBef>
              <a:spcAft>
                <a:spcPts val="600"/>
              </a:spcAft>
              <a:buFont typeface="+mj-lt"/>
              <a:buAutoNum type="alphaLcPeriod"/>
            </a:pPr>
            <a:r>
              <a:rPr lang="es-PE" sz="1200" dirty="0" smtClean="0">
                <a:effectLst/>
                <a:latin typeface="Arial" panose="020B0604020202020204" pitchFamily="34" charset="0"/>
                <a:ea typeface="Calibri" panose="020F0502020204030204" pitchFamily="34" charset="0"/>
                <a:cs typeface="Times New Roman" panose="02020603050405020304" pitchFamily="18" charset="0"/>
              </a:rPr>
              <a:t>La necesidad de que sea aceptable también se relaciona con que las actividades que realiza este personal requieren una gran concentración como son las de análisis, planificación, registros técnicos o de calidad, las cuales deben ser llevadas a cabo de manera que contribuya a controlar la aeronavegabilidad continuada de las aeronaves.  El explotador debe entregar al personal de gestión de la aeronavegabilidad suficiente espacio de manera que cada tarea pueda ser llevada a cabo sin alteración.  La acomodación de la oficina debería incluir también una biblioteca técnica adecuada y espacio para consulta de documentos.</a:t>
            </a:r>
            <a:endParaRPr lang="es-PE"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18</a:t>
            </a:fld>
            <a:endParaRPr lang="id-ID"/>
          </a:p>
        </p:txBody>
      </p:sp>
    </p:spTree>
    <p:extLst>
      <p:ext uri="{BB962C8B-B14F-4D97-AF65-F5344CB8AC3E}">
        <p14:creationId xmlns:p14="http://schemas.microsoft.com/office/powerpoint/2010/main" val="1414356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0100" marR="0" indent="-800100" algn="just">
              <a:spcBef>
                <a:spcPts val="600"/>
              </a:spcBef>
              <a:spcAft>
                <a:spcPts val="600"/>
              </a:spcAft>
              <a:tabLst>
                <a:tab pos="-1828800" algn="l"/>
              </a:tabLst>
            </a:pPr>
            <a:r>
              <a:rPr lang="es-PE" sz="1200" b="1" dirty="0" smtClean="0">
                <a:effectLst/>
                <a:latin typeface="Arial" panose="020B0604020202020204" pitchFamily="34" charset="0"/>
                <a:ea typeface="Times New Roman" panose="02020603050405020304" pitchFamily="18" charset="0"/>
              </a:rPr>
              <a:t>121.1125	Gestión de la aeronavegabilidad continua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342900" marR="0" lvl="0" indent="-342900" algn="just">
              <a:spcBef>
                <a:spcPts val="600"/>
              </a:spcBef>
              <a:spcAft>
                <a:spcPts val="600"/>
              </a:spcAft>
              <a:buFont typeface="+mj-lt"/>
              <a:buAutoNum type="alphaLcParenR" startAt="3"/>
              <a:tabLst>
                <a:tab pos="228600" algn="l"/>
              </a:tabLst>
            </a:pPr>
            <a:r>
              <a:rPr lang="es-EC" sz="1200" dirty="0" smtClean="0">
                <a:effectLst/>
                <a:latin typeface="Arial" panose="020B0604020202020204" pitchFamily="34" charset="0"/>
                <a:ea typeface="Times New Roman" panose="02020603050405020304" pitchFamily="18" charset="0"/>
              </a:rPr>
              <a:t>El director o responsable de mantenimiento del explotador debe nombrar a un responsable de la gestión y supervisión de las actividades de la aeronavegabilidad continua.</a:t>
            </a:r>
            <a:endParaRPr lang="es-PE" sz="1800" dirty="0" smtClean="0">
              <a:effectLst/>
              <a:latin typeface="Times New Roman" panose="02020603050405020304" pitchFamily="18" charset="0"/>
              <a:ea typeface="Times New Roman" panose="02020603050405020304" pitchFamily="18" charset="0"/>
            </a:endParaRPr>
          </a:p>
          <a:p>
            <a:endParaRPr lang="en-US" dirty="0" smtClean="0"/>
          </a:p>
          <a:p>
            <a:pPr marL="226695" marR="0" indent="-226695" algn="just">
              <a:lnSpc>
                <a:spcPct val="115000"/>
              </a:lnSpc>
              <a:spcBef>
                <a:spcPts val="1200"/>
              </a:spcBef>
              <a:spcAft>
                <a:spcPts val="0"/>
              </a:spcAft>
              <a:tabLst>
                <a:tab pos="1080135" algn="l"/>
              </a:tabLst>
            </a:pPr>
            <a:r>
              <a:rPr lang="es-PE" sz="1200" b="1" dirty="0" smtClean="0">
                <a:effectLst/>
                <a:latin typeface="Arial" panose="020B0604020202020204" pitchFamily="34" charset="0"/>
                <a:ea typeface="Calibri" panose="020F0502020204030204" pitchFamily="34" charset="0"/>
                <a:cs typeface="Times New Roman" panose="02020603050405020304" pitchFamily="18" charset="0"/>
              </a:rPr>
              <a:t>MAC 121.1125	Gestión de la aeronavegabilidad continuada</a:t>
            </a:r>
            <a:endParaRPr lang="es-PE"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s-PE" sz="1200" dirty="0" smtClean="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(Ver párrafo 121.1125 (c) del LAR 121)</a:t>
            </a:r>
          </a:p>
          <a:p>
            <a:pPr marL="0" marR="0" algn="just">
              <a:lnSpc>
                <a:spcPct val="115000"/>
              </a:lnSpc>
              <a:spcBef>
                <a:spcPts val="0"/>
              </a:spcBef>
              <a:spcAft>
                <a:spcPts val="0"/>
              </a:spcAft>
            </a:pPr>
            <a:endParaRPr lang="es-PE"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600"/>
              </a:spcBef>
              <a:spcAft>
                <a:spcPts val="600"/>
              </a:spcAft>
              <a:buFont typeface="+mj-lt"/>
              <a:buAutoNum type="alphaLcPeriod"/>
            </a:pPr>
            <a:r>
              <a:rPr lang="es-PE" sz="1200" dirty="0" smtClean="0">
                <a:effectLst/>
                <a:latin typeface="Arial" panose="020B0604020202020204" pitchFamily="34" charset="0"/>
                <a:ea typeface="Calibri" panose="020F0502020204030204" pitchFamily="34" charset="0"/>
                <a:cs typeface="Times New Roman" panose="02020603050405020304" pitchFamily="18" charset="0"/>
              </a:rPr>
              <a:t>Considerando la importancia que tiene la aeronavegabilidad continua para el normal desarrollo de las operaciones del explotador, se hace imperativo que una persona asuma la responsabilidad del departamento de la de gestión de la aeronavegabilidad continua, y que mantenga informado al responsable de mantenimiento de cualquier situación que sea detectada y que afecte a las condiciones de aeronavegabilidad de las aeronaves. </a:t>
            </a:r>
            <a:endParaRPr lang="es-PE"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727075" marR="0" lvl="1" algn="just">
              <a:lnSpc>
                <a:spcPct val="115000"/>
              </a:lnSpc>
              <a:spcBef>
                <a:spcPts val="600"/>
              </a:spcBef>
              <a:spcAft>
                <a:spcPts val="600"/>
              </a:spcAft>
            </a:pPr>
            <a:endParaRPr lang="es-PE" sz="1050" b="1" i="1" dirty="0" smtClean="0">
              <a:effectLst/>
              <a:latin typeface="Arial" panose="020B0604020202020204" pitchFamily="34" charset="0"/>
              <a:ea typeface="Calibri" panose="020F0502020204030204" pitchFamily="34" charset="0"/>
              <a:cs typeface="Times New Roman" panose="02020603050405020304" pitchFamily="18" charset="0"/>
            </a:endParaRPr>
          </a:p>
          <a:p>
            <a:pPr marL="727075" marR="0" lvl="1" algn="just">
              <a:lnSpc>
                <a:spcPct val="115000"/>
              </a:lnSpc>
              <a:spcBef>
                <a:spcPts val="600"/>
              </a:spcBef>
              <a:spcAft>
                <a:spcPts val="600"/>
              </a:spcAft>
            </a:pPr>
            <a:r>
              <a:rPr lang="es-PE" sz="1050" b="1" i="1" dirty="0" smtClean="0">
                <a:effectLst/>
                <a:latin typeface="Arial" panose="020B0604020202020204" pitchFamily="34" charset="0"/>
                <a:ea typeface="Calibri" panose="020F0502020204030204" pitchFamily="34" charset="0"/>
                <a:cs typeface="Times New Roman" panose="02020603050405020304" pitchFamily="18" charset="0"/>
              </a:rPr>
              <a:t>Nota</a:t>
            </a:r>
            <a:r>
              <a:rPr lang="es-PE" sz="1050" i="1" dirty="0" smtClean="0">
                <a:effectLst/>
                <a:latin typeface="Arial" panose="020B0604020202020204" pitchFamily="34" charset="0"/>
                <a:ea typeface="Calibri" panose="020F0502020204030204" pitchFamily="34" charset="0"/>
                <a:cs typeface="Times New Roman" panose="02020603050405020304" pitchFamily="18" charset="0"/>
              </a:rPr>
              <a:t>: Para los efectos de este requisito el responsable de mantenimiento puede tener el título de director de mantenimiento, gerente de mantenimiento, etc. dependerá del explotador el título que asigne a esa posición dentro de la organización del explotador.</a:t>
            </a:r>
          </a:p>
          <a:p>
            <a:pPr marL="269875" marR="0" algn="just">
              <a:lnSpc>
                <a:spcPct val="115000"/>
              </a:lnSpc>
              <a:spcBef>
                <a:spcPts val="600"/>
              </a:spcBef>
              <a:spcAft>
                <a:spcPts val="600"/>
              </a:spcAft>
            </a:pPr>
            <a:endParaRPr lang="es-PE"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600"/>
              </a:spcBef>
              <a:spcAft>
                <a:spcPts val="600"/>
              </a:spcAft>
              <a:buFont typeface="+mj-lt"/>
              <a:buAutoNum type="alphaLcPeriod" startAt="2"/>
            </a:pPr>
            <a:r>
              <a:rPr lang="es-PE" sz="1200" dirty="0" smtClean="0">
                <a:effectLst/>
                <a:latin typeface="Arial" panose="020B0604020202020204" pitchFamily="34" charset="0"/>
                <a:ea typeface="Calibri" panose="020F0502020204030204" pitchFamily="34" charset="0"/>
                <a:cs typeface="Times New Roman" panose="02020603050405020304" pitchFamily="18" charset="0"/>
              </a:rPr>
              <a:t>Para los efectos de cumplimiento de este requisito la persona que se nombre como responsable de esta gestión necesita contar con ciertas competencias y cualificaciones relacionadas con la gestión de la aeronavegabilidad continua, tales como </a:t>
            </a:r>
            <a:r>
              <a:rPr lang="es-PE" sz="1200" b="1" dirty="0" smtClean="0">
                <a:effectLst/>
                <a:latin typeface="Arial" panose="020B0604020202020204" pitchFamily="34" charset="0"/>
                <a:ea typeface="Calibri" panose="020F0502020204030204" pitchFamily="34" charset="0"/>
                <a:cs typeface="Times New Roman" panose="02020603050405020304" pitchFamily="18" charset="0"/>
              </a:rPr>
              <a:t>capacidad de análisis de información técnica, reglamentación aeronáutica, boletines de servicio, directrices de aeronavegabilidad; contar con capacidades para gestionar recursos, capacidades de liderazgo</a:t>
            </a:r>
            <a:r>
              <a:rPr lang="es-PE" sz="1200" dirty="0" smtClean="0">
                <a:effectLst/>
                <a:latin typeface="Arial" panose="020B0604020202020204" pitchFamily="34" charset="0"/>
                <a:ea typeface="Calibri" panose="020F0502020204030204" pitchFamily="34" charset="0"/>
                <a:cs typeface="Times New Roman" panose="02020603050405020304" pitchFamily="18" charset="0"/>
              </a:rPr>
              <a:t> etc.  Se recomienda que dicha persona haya tenido experiencia en actividades de control de mantenimiento.</a:t>
            </a:r>
          </a:p>
          <a:p>
            <a:pPr marL="342900" marR="0" lvl="0" indent="-342900" algn="just">
              <a:lnSpc>
                <a:spcPct val="115000"/>
              </a:lnSpc>
              <a:spcBef>
                <a:spcPts val="600"/>
              </a:spcBef>
              <a:spcAft>
                <a:spcPts val="600"/>
              </a:spcAft>
              <a:buFont typeface="+mj-lt"/>
              <a:buAutoNum type="alphaLcPeriod" startAt="2"/>
            </a:pPr>
            <a:endParaRPr lang="es-PE"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600"/>
              </a:spcBef>
              <a:spcAft>
                <a:spcPts val="600"/>
              </a:spcAft>
              <a:buFont typeface="+mj-lt"/>
              <a:buAutoNum type="alphaLcPeriod" startAt="2"/>
            </a:pPr>
            <a:r>
              <a:rPr lang="es-PE" sz="1200" dirty="0" smtClean="0">
                <a:effectLst/>
                <a:latin typeface="Arial" panose="020B0604020202020204" pitchFamily="34" charset="0"/>
                <a:ea typeface="Calibri" panose="020F0502020204030204" pitchFamily="34" charset="0"/>
                <a:cs typeface="Times New Roman" panose="02020603050405020304" pitchFamily="18" charset="0"/>
              </a:rPr>
              <a:t>Dependiendo de la dimensión y complejidad de las operaciones del explotador, las funciones de mantenimiento se pueden dividir bajo responsables de área individuales o combinados en la forma que permita lograr el objetivo final que es el control de la aeronavegabilidad continua de las aeronaves y permitir que estas vuelen en forma segura.</a:t>
            </a:r>
          </a:p>
          <a:p>
            <a:pPr marL="342900" marR="0" lvl="0" indent="-342900" algn="just">
              <a:lnSpc>
                <a:spcPct val="115000"/>
              </a:lnSpc>
              <a:spcBef>
                <a:spcPts val="600"/>
              </a:spcBef>
              <a:spcAft>
                <a:spcPts val="600"/>
              </a:spcAft>
              <a:buFont typeface="+mj-lt"/>
              <a:buAutoNum type="alphaLcPeriod" startAt="2"/>
            </a:pPr>
            <a:endParaRPr lang="es-PE"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600"/>
              </a:spcBef>
              <a:spcAft>
                <a:spcPts val="600"/>
              </a:spcAft>
              <a:buFont typeface="+mj-lt"/>
              <a:buAutoNum type="alphaLcPeriod" startAt="2"/>
            </a:pPr>
            <a:r>
              <a:rPr lang="es-PE" sz="1200" dirty="0" smtClean="0">
                <a:effectLst/>
                <a:latin typeface="Arial" panose="020B0604020202020204" pitchFamily="34" charset="0"/>
                <a:ea typeface="Calibri" panose="020F0502020204030204" pitchFamily="34" charset="0"/>
                <a:cs typeface="Times New Roman" panose="02020603050405020304" pitchFamily="18" charset="0"/>
              </a:rPr>
              <a:t>Dependiendo del tamaño y dimensión de las operaciones del explotador el director o responsable de mantenimiento puede también ocupar el cargo de responsable del departamento de gestión de la aeronavegabilidad continua.</a:t>
            </a:r>
            <a:endParaRPr lang="es-PE" sz="16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19</a:t>
            </a:fld>
            <a:endParaRPr lang="id-ID"/>
          </a:p>
        </p:txBody>
      </p:sp>
    </p:spTree>
    <p:extLst>
      <p:ext uri="{BB962C8B-B14F-4D97-AF65-F5344CB8AC3E}">
        <p14:creationId xmlns:p14="http://schemas.microsoft.com/office/powerpoint/2010/main" val="2135203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0100" marR="0" indent="-800100" algn="just">
              <a:spcBef>
                <a:spcPts val="600"/>
              </a:spcBef>
              <a:spcAft>
                <a:spcPts val="600"/>
              </a:spcAft>
              <a:tabLst>
                <a:tab pos="-1828800" algn="l"/>
              </a:tabLst>
            </a:pPr>
            <a:r>
              <a:rPr lang="es-PE" sz="1200" b="1" dirty="0" smtClean="0">
                <a:effectLst/>
                <a:latin typeface="Arial" panose="020B0604020202020204" pitchFamily="34" charset="0"/>
                <a:ea typeface="Times New Roman" panose="02020603050405020304" pitchFamily="18" charset="0"/>
              </a:rPr>
              <a:t>121.1125	Gestión de la aeronavegabilidad continua </a:t>
            </a: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800100" marR="0" indent="-800100" algn="just">
              <a:spcBef>
                <a:spcPts val="600"/>
              </a:spcBef>
              <a:spcAft>
                <a:spcPts val="600"/>
              </a:spcAft>
              <a:tabLst>
                <a:tab pos="-1828800" algn="l"/>
              </a:tabLst>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342900" marR="0" lvl="0" indent="-342900" algn="just">
              <a:spcBef>
                <a:spcPts val="600"/>
              </a:spcBef>
              <a:spcAft>
                <a:spcPts val="600"/>
              </a:spcAft>
              <a:buFont typeface="+mj-lt"/>
              <a:buAutoNum type="alphaLcParenR" startAt="4"/>
              <a:tabLst>
                <a:tab pos="228600" algn="l"/>
              </a:tabLst>
            </a:pPr>
            <a:r>
              <a:rPr lang="es-EC" sz="1200" dirty="0" smtClean="0">
                <a:effectLst/>
                <a:latin typeface="Arial" panose="020B0604020202020204" pitchFamily="34" charset="0"/>
                <a:ea typeface="Times New Roman" panose="02020603050405020304" pitchFamily="18" charset="0"/>
              </a:rPr>
              <a:t>El departamento de gestión de la aeronavegabilidad continua del explotador debe disponer de suficiente personal debidamente cualificado para el trabajo previsto de gestión y supervisión de las actividades de aeronavegabilidad continua.</a:t>
            </a:r>
            <a:endParaRPr lang="es-PE" sz="18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lphaLcParenR" startAt="4"/>
              <a:tabLst>
                <a:tab pos="228600" algn="l"/>
              </a:tabLst>
            </a:pPr>
            <a:r>
              <a:rPr lang="es-EC" sz="1200" dirty="0" smtClean="0">
                <a:effectLst/>
                <a:latin typeface="Arial" panose="020B0604020202020204" pitchFamily="34" charset="0"/>
                <a:ea typeface="Times New Roman" panose="02020603050405020304" pitchFamily="18" charset="0"/>
              </a:rPr>
              <a:t>El responsable de la gestión de la aeronavegabilidad continua del explotador debe definir y controlar la competencia de su personal.</a:t>
            </a:r>
            <a:endParaRPr lang="es-PE" sz="1800" dirty="0" smtClean="0">
              <a:effectLst/>
              <a:latin typeface="Times New Roman" panose="02020603050405020304" pitchFamily="18" charset="0"/>
              <a:ea typeface="Times New Roman" panose="02020603050405020304" pitchFamily="18" charset="0"/>
            </a:endParaRPr>
          </a:p>
          <a:p>
            <a:pPr marL="800100" marR="0" indent="-800100" algn="just">
              <a:spcBef>
                <a:spcPts val="600"/>
              </a:spcBef>
              <a:spcAft>
                <a:spcPts val="600"/>
              </a:spcAft>
              <a:tabLst>
                <a:tab pos="-1828800" algn="l"/>
              </a:tabLst>
            </a:pPr>
            <a:endParaRPr lang="en-US" sz="1200" b="1" dirty="0" smtClean="0">
              <a:effectLst/>
              <a:latin typeface="Arial" panose="020B0604020202020204" pitchFamily="34" charset="0"/>
              <a:ea typeface="Times New Roman" panose="02020603050405020304" pitchFamily="18" charset="0"/>
            </a:endParaRPr>
          </a:p>
          <a:p>
            <a:pPr marL="0" marR="0" algn="just">
              <a:lnSpc>
                <a:spcPct val="115000"/>
              </a:lnSpc>
              <a:spcBef>
                <a:spcPts val="1200"/>
              </a:spcBef>
              <a:spcAft>
                <a:spcPts val="0"/>
              </a:spcAft>
              <a:tabLst>
                <a:tab pos="1080135" algn="l"/>
              </a:tabLst>
            </a:pPr>
            <a:r>
              <a:rPr lang="es-PE" sz="1200" b="1" dirty="0" smtClean="0">
                <a:effectLst/>
                <a:latin typeface="Arial" panose="020B0604020202020204" pitchFamily="34" charset="0"/>
                <a:ea typeface="Calibri" panose="020F0502020204030204" pitchFamily="34" charset="0"/>
                <a:cs typeface="Times New Roman" panose="02020603050405020304" pitchFamily="18" charset="0"/>
              </a:rPr>
              <a:t>MEI 121.1125	Gestión de la aeronavegabilidad continuada</a:t>
            </a:r>
            <a:endParaRPr lang="es-PE"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s-PE" sz="1200" dirty="0" smtClean="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(Ver párrafo 121.1125 (d) del LAR 121)</a:t>
            </a:r>
          </a:p>
          <a:p>
            <a:pPr marL="0" marR="0" algn="just">
              <a:lnSpc>
                <a:spcPct val="115000"/>
              </a:lnSpc>
              <a:spcBef>
                <a:spcPts val="0"/>
              </a:spcBef>
              <a:spcAft>
                <a:spcPts val="0"/>
              </a:spcAft>
            </a:pPr>
            <a:endParaRPr lang="es-PE"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600"/>
              </a:spcBef>
              <a:spcAft>
                <a:spcPts val="600"/>
              </a:spcAft>
            </a:pPr>
            <a:r>
              <a:rPr lang="es-PE" sz="1200" dirty="0" smtClean="0">
                <a:effectLst/>
                <a:latin typeface="Arial" panose="020B0604020202020204" pitchFamily="34" charset="0"/>
                <a:ea typeface="Calibri" panose="020F0502020204030204" pitchFamily="34" charset="0"/>
                <a:cs typeface="Times New Roman" panose="02020603050405020304" pitchFamily="18" charset="0"/>
              </a:rPr>
              <a:t>Suficiente personal y calificaciones necesarias va a depender de las tareas a realizar y de la dimensión y complejidad de la operación (cantidad de aeronaves y tipos de aeronaves, complejidad de las aeronaves y su antigüedad), cantidad y ubicaciones de las instalaciones de mantenimiento y la cantidad y complejidad de la contratación de mantenimiento.  En consecuencia, la cantidad de personas que se necesita, y sus calificaciones, puede diferir mucho entre un explotador y otro y no es factible una fórmula simple que cubra toda la variedad de posibilidades.  Sin embargo el explotador debe </a:t>
            </a:r>
            <a:r>
              <a:rPr lang="es-PE" sz="1200" b="1" dirty="0" smtClean="0">
                <a:effectLst/>
                <a:latin typeface="Arial" panose="020B0604020202020204" pitchFamily="34" charset="0"/>
                <a:ea typeface="Calibri" panose="020F0502020204030204" pitchFamily="34" charset="0"/>
                <a:cs typeface="Times New Roman" panose="02020603050405020304" pitchFamily="18" charset="0"/>
              </a:rPr>
              <a:t>velar por que las tareas de gestión de aeronavegabilidad se cumplan en forma satisfactoria</a:t>
            </a:r>
            <a:r>
              <a:rPr lang="es-PE" sz="1200" dirty="0" smtClean="0">
                <a:effectLst/>
                <a:latin typeface="Arial" panose="020B0604020202020204" pitchFamily="34" charset="0"/>
                <a:ea typeface="Calibri" panose="020F0502020204030204" pitchFamily="34" charset="0"/>
                <a:cs typeface="Times New Roman" panose="02020603050405020304" pitchFamily="18" charset="0"/>
              </a:rPr>
              <a:t>.</a:t>
            </a:r>
          </a:p>
          <a:p>
            <a:pPr marL="0" marR="0" algn="just">
              <a:lnSpc>
                <a:spcPct val="115000"/>
              </a:lnSpc>
              <a:spcBef>
                <a:spcPts val="600"/>
              </a:spcBef>
              <a:spcAft>
                <a:spcPts val="600"/>
              </a:spcAft>
            </a:pPr>
            <a:endParaRPr lang="es-PE"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1200"/>
              </a:spcBef>
              <a:spcAft>
                <a:spcPts val="0"/>
              </a:spcAft>
            </a:pPr>
            <a:r>
              <a:rPr lang="es-PE" sz="1200" b="1" dirty="0" smtClean="0">
                <a:effectLst/>
                <a:latin typeface="Arial" panose="020B0604020202020204" pitchFamily="34" charset="0"/>
                <a:ea typeface="Calibri" panose="020F0502020204030204" pitchFamily="34" charset="0"/>
                <a:cs typeface="Times New Roman" panose="02020603050405020304" pitchFamily="18" charset="0"/>
              </a:rPr>
              <a:t>MAC 121.1125	Gestión de la aeronavegabilidad continuada</a:t>
            </a:r>
            <a:endParaRPr lang="es-PE"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s-PE" sz="1200" dirty="0" smtClean="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(Ver párrafo 121.1125 (d) del LAR 121)</a:t>
            </a:r>
          </a:p>
          <a:p>
            <a:pPr marL="0" marR="0" algn="just">
              <a:lnSpc>
                <a:spcPct val="115000"/>
              </a:lnSpc>
              <a:spcBef>
                <a:spcPts val="0"/>
              </a:spcBef>
              <a:spcAft>
                <a:spcPts val="0"/>
              </a:spcAft>
            </a:pPr>
            <a:endParaRPr lang="es-PE"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600"/>
              </a:spcBef>
              <a:spcAft>
                <a:spcPts val="600"/>
              </a:spcAft>
              <a:buFont typeface="+mj-lt"/>
              <a:buAutoNum type="alphaLcPeriod"/>
              <a:tabLst>
                <a:tab pos="270510" algn="l"/>
              </a:tabLst>
            </a:pPr>
            <a:r>
              <a:rPr lang="es-PE" sz="1200" dirty="0" smtClean="0">
                <a:effectLst/>
                <a:latin typeface="Arial" panose="020B0604020202020204" pitchFamily="34" charset="0"/>
                <a:ea typeface="Calibri" panose="020F0502020204030204" pitchFamily="34" charset="0"/>
                <a:cs typeface="Times New Roman" panose="02020603050405020304" pitchFamily="18" charset="0"/>
              </a:rPr>
              <a:t>Para estos efectos </a:t>
            </a:r>
            <a:r>
              <a:rPr lang="es-PE" sz="1200" b="1" dirty="0" smtClean="0">
                <a:effectLst/>
                <a:latin typeface="Arial" panose="020B0604020202020204" pitchFamily="34" charset="0"/>
                <a:ea typeface="Calibri" panose="020F0502020204030204" pitchFamily="34" charset="0"/>
                <a:cs typeface="Times New Roman" panose="02020603050405020304" pitchFamily="18" charset="0"/>
              </a:rPr>
              <a:t>se considerará suficiente personal cuando se pueda cumplir con las responsabilidades establecidas en 121.1110 oportunamente para todas las aeronaves, de manera que los registros se mantengan al día</a:t>
            </a:r>
            <a:r>
              <a:rPr lang="es-PE" sz="1200" dirty="0" smtClean="0">
                <a:effectLst/>
                <a:latin typeface="Arial" panose="020B0604020202020204" pitchFamily="34" charset="0"/>
                <a:ea typeface="Calibri" panose="020F0502020204030204" pitchFamily="34" charset="0"/>
                <a:cs typeface="Times New Roman" panose="02020603050405020304" pitchFamily="18" charset="0"/>
              </a:rPr>
              <a:t>.</a:t>
            </a:r>
          </a:p>
          <a:p>
            <a:pPr marL="342900" marR="0" lvl="0" indent="-342900" algn="just">
              <a:lnSpc>
                <a:spcPct val="115000"/>
              </a:lnSpc>
              <a:spcBef>
                <a:spcPts val="600"/>
              </a:spcBef>
              <a:spcAft>
                <a:spcPts val="600"/>
              </a:spcAft>
              <a:buFont typeface="+mj-lt"/>
              <a:buAutoNum type="alphaLcPeriod"/>
              <a:tabLst>
                <a:tab pos="270510" algn="l"/>
              </a:tabLst>
            </a:pPr>
            <a:endParaRPr lang="es-PE"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600"/>
              </a:spcBef>
              <a:spcAft>
                <a:spcPts val="600"/>
              </a:spcAft>
              <a:buFont typeface="+mj-lt"/>
              <a:buAutoNum type="alphaLcPeriod"/>
              <a:tabLst>
                <a:tab pos="270510" algn="l"/>
              </a:tabLst>
            </a:pPr>
            <a:r>
              <a:rPr lang="es-PE" sz="1200" dirty="0" smtClean="0">
                <a:effectLst/>
                <a:latin typeface="Arial" panose="020B0604020202020204" pitchFamily="34" charset="0"/>
                <a:ea typeface="Calibri" panose="020F0502020204030204" pitchFamily="34" charset="0"/>
                <a:cs typeface="Times New Roman" panose="02020603050405020304" pitchFamily="18" charset="0"/>
              </a:rPr>
              <a:t>Se estima que para mantener en forma eficiente el cumplimiento de los requisitos de responsabilidad del explotador, </a:t>
            </a:r>
            <a:r>
              <a:rPr lang="es-PE" sz="1200" u="sng" dirty="0" smtClean="0">
                <a:effectLst/>
                <a:latin typeface="Arial" panose="020B0604020202020204" pitchFamily="34" charset="0"/>
                <a:ea typeface="Calibri" panose="020F0502020204030204" pitchFamily="34" charset="0"/>
                <a:cs typeface="Times New Roman" panose="02020603050405020304" pitchFamily="18" charset="0"/>
              </a:rPr>
              <a:t>es una buena práctica contar con personal que pueda realizar las diferentes actividades </a:t>
            </a:r>
            <a:r>
              <a:rPr lang="es-PE" sz="1200" dirty="0" smtClean="0">
                <a:effectLst/>
                <a:latin typeface="Arial" panose="020B0604020202020204" pitchFamily="34" charset="0"/>
                <a:ea typeface="Calibri" panose="020F0502020204030204" pitchFamily="34" charset="0"/>
                <a:cs typeface="Times New Roman" panose="02020603050405020304" pitchFamily="18" charset="0"/>
              </a:rPr>
              <a:t>asignadas al área de gestión de la aeronavegabilidad, como por ejemplo: personas para el análisis de la documentación, otros que pueda digitar los registros, otros para realizar la programación y así para cada una de las actividades que son inherentes a mantener la aeronavegabilidad continua, dependiendo de la de la dimensión y complejidad de las operaciones del explotador.</a:t>
            </a:r>
          </a:p>
          <a:p>
            <a:pPr marL="342900" marR="0" lvl="0" indent="-342900" algn="just">
              <a:lnSpc>
                <a:spcPct val="115000"/>
              </a:lnSpc>
              <a:spcBef>
                <a:spcPts val="600"/>
              </a:spcBef>
              <a:spcAft>
                <a:spcPts val="600"/>
              </a:spcAft>
              <a:buFont typeface="+mj-lt"/>
              <a:buAutoNum type="alphaLcPeriod"/>
              <a:tabLst>
                <a:tab pos="270510" algn="l"/>
              </a:tabLst>
            </a:pPr>
            <a:endParaRPr lang="es-PE"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600"/>
              </a:spcBef>
              <a:spcAft>
                <a:spcPts val="600"/>
              </a:spcAft>
              <a:buFont typeface="+mj-lt"/>
              <a:buAutoNum type="alphaLcPeriod"/>
              <a:tabLst>
                <a:tab pos="270510" algn="l"/>
              </a:tabLst>
            </a:pPr>
            <a:r>
              <a:rPr lang="es-PE" sz="1200" dirty="0" smtClean="0">
                <a:effectLst/>
                <a:latin typeface="Arial" panose="020B0604020202020204" pitchFamily="34" charset="0"/>
                <a:ea typeface="Calibri" panose="020F0502020204030204" pitchFamily="34" charset="0"/>
                <a:cs typeface="Times New Roman" panose="02020603050405020304" pitchFamily="18" charset="0"/>
              </a:rPr>
              <a:t>El explotador debe considerar, dependiendo de la dimensión y complejidad </a:t>
            </a:r>
            <a:r>
              <a:rPr lang="es-PE" sz="1200" strike="sngStrike" dirty="0" smtClean="0">
                <a:effectLst/>
                <a:latin typeface="Arial" panose="020B0604020202020204" pitchFamily="34" charset="0"/>
                <a:ea typeface="Calibri" panose="020F0502020204030204" pitchFamily="34" charset="0"/>
                <a:cs typeface="Times New Roman" panose="02020603050405020304" pitchFamily="18" charset="0"/>
              </a:rPr>
              <a:t>en</a:t>
            </a:r>
            <a:r>
              <a:rPr lang="es-PE" sz="1200" dirty="0" smtClean="0">
                <a:effectLst/>
                <a:latin typeface="Arial" panose="020B0604020202020204" pitchFamily="34" charset="0"/>
                <a:ea typeface="Calibri" panose="020F0502020204030204" pitchFamily="34" charset="0"/>
                <a:cs typeface="Times New Roman" panose="02020603050405020304" pitchFamily="18" charset="0"/>
              </a:rPr>
              <a:t> de las operaciones, </a:t>
            </a:r>
            <a:r>
              <a:rPr lang="es-PE" sz="1200" b="1" dirty="0" smtClean="0">
                <a:effectLst/>
                <a:latin typeface="Arial" panose="020B0604020202020204" pitchFamily="34" charset="0"/>
                <a:ea typeface="Calibri" panose="020F0502020204030204" pitchFamily="34" charset="0"/>
                <a:cs typeface="Times New Roman" panose="02020603050405020304" pitchFamily="18" charset="0"/>
              </a:rPr>
              <a:t>contar con un representante del explotador en la OMA </a:t>
            </a:r>
            <a:r>
              <a:rPr lang="es-PE" sz="1200" dirty="0" smtClean="0">
                <a:effectLst/>
                <a:latin typeface="Arial" panose="020B0604020202020204" pitchFamily="34" charset="0"/>
                <a:ea typeface="Calibri" panose="020F0502020204030204" pitchFamily="34" charset="0"/>
                <a:cs typeface="Times New Roman" panose="02020603050405020304" pitchFamily="18" charset="0"/>
              </a:rPr>
              <a:t>que realice el mantenimiento, con el </a:t>
            </a:r>
            <a:r>
              <a:rPr lang="es-PE" sz="1200" b="1" dirty="0" smtClean="0">
                <a:effectLst/>
                <a:latin typeface="Arial" panose="020B0604020202020204" pitchFamily="34" charset="0"/>
                <a:ea typeface="Calibri" panose="020F0502020204030204" pitchFamily="34" charset="0"/>
                <a:cs typeface="Times New Roman" panose="02020603050405020304" pitchFamily="18" charset="0"/>
              </a:rPr>
              <a:t>propósito de tener un grado de control sobre el mantenimiento que se ejecuta</a:t>
            </a:r>
            <a:r>
              <a:rPr lang="es-PE" sz="1200" dirty="0" smtClean="0">
                <a:effectLst/>
                <a:latin typeface="Arial" panose="020B0604020202020204" pitchFamily="34" charset="0"/>
                <a:ea typeface="Calibri" panose="020F0502020204030204" pitchFamily="34" charset="0"/>
                <a:cs typeface="Times New Roman" panose="02020603050405020304" pitchFamily="18" charset="0"/>
              </a:rPr>
              <a:t>.</a:t>
            </a:r>
          </a:p>
          <a:p>
            <a:pPr marL="342900" marR="0" lvl="0" indent="-342900" algn="just">
              <a:lnSpc>
                <a:spcPct val="115000"/>
              </a:lnSpc>
              <a:spcBef>
                <a:spcPts val="600"/>
              </a:spcBef>
              <a:spcAft>
                <a:spcPts val="600"/>
              </a:spcAft>
              <a:buFont typeface="+mj-lt"/>
              <a:buAutoNum type="alphaLcPeriod"/>
              <a:tabLst>
                <a:tab pos="270510" algn="l"/>
              </a:tabLst>
            </a:pPr>
            <a:endParaRPr lang="es-PE"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600"/>
              </a:spcBef>
              <a:spcAft>
                <a:spcPts val="600"/>
              </a:spcAft>
              <a:buFont typeface="+mj-lt"/>
              <a:buAutoNum type="alphaLcPeriod"/>
              <a:tabLst>
                <a:tab pos="270510" algn="l"/>
              </a:tabLst>
            </a:pPr>
            <a:r>
              <a:rPr lang="es-PE" sz="1200" dirty="0" smtClean="0">
                <a:effectLst/>
                <a:latin typeface="Arial" panose="020B0604020202020204" pitchFamily="34" charset="0"/>
                <a:ea typeface="Calibri" panose="020F0502020204030204" pitchFamily="34" charset="0"/>
                <a:cs typeface="Times New Roman" panose="02020603050405020304" pitchFamily="18" charset="0"/>
              </a:rPr>
              <a:t>El explotador debe: </a:t>
            </a:r>
          </a:p>
          <a:p>
            <a:pPr marL="342900" marR="0" lvl="0" indent="-342900" algn="just">
              <a:lnSpc>
                <a:spcPct val="115000"/>
              </a:lnSpc>
              <a:spcBef>
                <a:spcPts val="600"/>
              </a:spcBef>
              <a:spcAft>
                <a:spcPts val="600"/>
              </a:spcAft>
              <a:buFont typeface="+mj-lt"/>
              <a:buAutoNum type="alphaLcPeriod"/>
              <a:tabLst>
                <a:tab pos="270510" algn="l"/>
              </a:tabLst>
            </a:pPr>
            <a:endParaRPr lang="es-PE"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gn="just">
              <a:spcBef>
                <a:spcPts val="600"/>
              </a:spcBef>
              <a:spcAft>
                <a:spcPts val="600"/>
              </a:spcAft>
              <a:buClr>
                <a:srgbClr val="000000"/>
              </a:buClr>
              <a:buSzPts val="1000"/>
              <a:buFont typeface="+mj-lt"/>
              <a:buAutoNum type="arabicPeriod"/>
            </a:pPr>
            <a:r>
              <a:rPr lang="es-PE" sz="1200" dirty="0" smtClean="0">
                <a:effectLst/>
                <a:latin typeface="Arial" panose="020B0604020202020204" pitchFamily="34" charset="0"/>
                <a:ea typeface="Times New Roman" panose="02020603050405020304" pitchFamily="18" charset="0"/>
              </a:rPr>
              <a:t>hacer un análisis de las tareas a realizar, </a:t>
            </a:r>
            <a:endParaRPr lang="es-PE" sz="1800"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Clr>
                <a:srgbClr val="000000"/>
              </a:buClr>
              <a:buSzPts val="1000"/>
              <a:buFont typeface="+mj-lt"/>
              <a:buAutoNum type="arabicPeriod"/>
            </a:pPr>
            <a:r>
              <a:rPr lang="es-PE" sz="1200" dirty="0" smtClean="0">
                <a:effectLst/>
                <a:latin typeface="Arial" panose="020B0604020202020204" pitchFamily="34" charset="0"/>
                <a:ea typeface="Times New Roman" panose="02020603050405020304" pitchFamily="18" charset="0"/>
              </a:rPr>
              <a:t>la manera en la que se propone dividir o combinar estas tareas, e</a:t>
            </a:r>
            <a:endParaRPr lang="es-PE" sz="1800"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Clr>
                <a:srgbClr val="000000"/>
              </a:buClr>
              <a:buSzPts val="1000"/>
              <a:buFont typeface="+mj-lt"/>
              <a:buAutoNum type="arabicPeriod"/>
            </a:pPr>
            <a:r>
              <a:rPr lang="es-PE" sz="1200" dirty="0" smtClean="0">
                <a:effectLst/>
                <a:latin typeface="Arial" panose="020B0604020202020204" pitchFamily="34" charset="0"/>
                <a:ea typeface="Times New Roman" panose="02020603050405020304" pitchFamily="18" charset="0"/>
              </a:rPr>
              <a:t>indicar cómo piensa asignar responsabilidades y establecer la cantidad de hombre/hora y las calificaciones necesarias para desempeñar las tareas.  </a:t>
            </a:r>
            <a:endParaRPr lang="es-PE" sz="18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Clr>
                <a:srgbClr val="000000"/>
              </a:buClr>
              <a:buSzPts val="1000"/>
              <a:buFont typeface="+mj-lt"/>
              <a:buAutoNum type="arabicPeriod"/>
            </a:pPr>
            <a:endParaRPr lang="es-PE" sz="1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228600" marR="0" lvl="0" indent="-228600" algn="just">
              <a:spcBef>
                <a:spcPts val="600"/>
              </a:spcBef>
              <a:spcAft>
                <a:spcPts val="600"/>
              </a:spcAft>
              <a:buClr>
                <a:srgbClr val="000000"/>
              </a:buClr>
              <a:buSzPts val="1000"/>
              <a:buFont typeface="+mj-lt"/>
              <a:buAutoNum type="alphaLcPeriod" startAt="5"/>
            </a:pPr>
            <a:r>
              <a:rPr lang="es-PE" sz="1200" dirty="0" smtClean="0">
                <a:effectLst/>
                <a:latin typeface="Arial" panose="020B0604020202020204" pitchFamily="34" charset="0"/>
                <a:ea typeface="Calibri" panose="020F0502020204030204" pitchFamily="34" charset="0"/>
                <a:cs typeface="Times New Roman" panose="02020603050405020304" pitchFamily="18" charset="0"/>
              </a:rPr>
              <a:t>Este análisis debe ser actualizado cuando hay cambios significativos en los aspectos relacionados con la cantidad de personas que se necesitan y sus calificaciones.</a:t>
            </a:r>
            <a:endParaRPr lang="es-PE"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800100" marR="0" indent="-800100" algn="just">
              <a:spcBef>
                <a:spcPts val="600"/>
              </a:spcBef>
              <a:spcAft>
                <a:spcPts val="600"/>
              </a:spcAft>
              <a:tabLst>
                <a:tab pos="-1828800" algn="l"/>
              </a:tabLst>
            </a:pPr>
            <a:endParaRPr lang="en-US" sz="1200" b="1" dirty="0" smtClean="0">
              <a:effectLst/>
              <a:latin typeface="Arial" panose="020B0604020202020204" pitchFamily="34" charset="0"/>
              <a:ea typeface="Times New Roman" panose="02020603050405020304" pitchFamily="18" charset="0"/>
            </a:endParaRPr>
          </a:p>
          <a:p>
            <a:pPr marL="800100" marR="0" indent="-800100" algn="just">
              <a:spcBef>
                <a:spcPts val="600"/>
              </a:spcBef>
              <a:spcAft>
                <a:spcPts val="600"/>
              </a:spcAft>
              <a:tabLst>
                <a:tab pos="-1828800" algn="l"/>
              </a:tabLst>
            </a:pPr>
            <a:r>
              <a:rPr lang="es-PE" sz="1200" b="1" dirty="0" smtClean="0">
                <a:effectLst/>
                <a:latin typeface="Arial" panose="020B0604020202020204" pitchFamily="34" charset="0"/>
                <a:ea typeface="Times New Roman" panose="02020603050405020304" pitchFamily="18" charset="0"/>
              </a:rPr>
              <a:t>MEI 121.1125	Gestión de la aeronavegabilidad continuada</a:t>
            </a:r>
          </a:p>
          <a:p>
            <a:pPr marL="800100" marR="0" indent="-800100" algn="just">
              <a:spcBef>
                <a:spcPts val="600"/>
              </a:spcBef>
              <a:spcAft>
                <a:spcPts val="600"/>
              </a:spcAft>
              <a:tabLst>
                <a:tab pos="-1828800" algn="l"/>
              </a:tabLst>
            </a:pPr>
            <a:r>
              <a:rPr lang="es-PE" sz="1200" b="1" dirty="0" smtClean="0">
                <a:effectLst/>
                <a:latin typeface="Arial" panose="020B0604020202020204" pitchFamily="34" charset="0"/>
                <a:ea typeface="Times New Roman" panose="02020603050405020304" pitchFamily="18" charset="0"/>
              </a:rPr>
              <a:t>(Ver párrafo 121.1125 (e) del LAR 121) </a:t>
            </a:r>
          </a:p>
          <a:p>
            <a:pPr marL="228600" marR="0" indent="-228600" algn="just">
              <a:spcBef>
                <a:spcPts val="600"/>
              </a:spcBef>
              <a:spcAft>
                <a:spcPts val="600"/>
              </a:spcAft>
              <a:buFont typeface="+mj-lt"/>
              <a:buAutoNum type="alphaLcParenR"/>
              <a:tabLst>
                <a:tab pos="-1828800" algn="l"/>
              </a:tabLst>
            </a:pPr>
            <a:r>
              <a:rPr lang="es-PE" sz="1200" b="0" dirty="0" smtClean="0">
                <a:effectLst/>
                <a:latin typeface="Arial" panose="020B0604020202020204" pitchFamily="34" charset="0"/>
                <a:ea typeface="Times New Roman" panose="02020603050405020304" pitchFamily="18" charset="0"/>
              </a:rPr>
              <a:t>Competencias:</a:t>
            </a:r>
          </a:p>
          <a:p>
            <a:pPr marL="0" marR="0" indent="0" algn="just">
              <a:spcBef>
                <a:spcPts val="600"/>
              </a:spcBef>
              <a:spcAft>
                <a:spcPts val="600"/>
              </a:spcAft>
              <a:buNone/>
              <a:tabLst>
                <a:tab pos="-1828800" algn="l"/>
              </a:tabLst>
            </a:pPr>
            <a:endParaRPr lang="es-PE" sz="1200" b="0" dirty="0" smtClean="0">
              <a:effectLst/>
              <a:latin typeface="Arial" panose="020B0604020202020204" pitchFamily="34" charset="0"/>
              <a:ea typeface="Times New Roman" panose="02020603050405020304" pitchFamily="18" charset="0"/>
            </a:endParaRPr>
          </a:p>
          <a:p>
            <a:pPr marL="685800" marR="0" lvl="1" indent="-228600" algn="just">
              <a:spcBef>
                <a:spcPts val="600"/>
              </a:spcBef>
              <a:spcAft>
                <a:spcPts val="600"/>
              </a:spcAft>
              <a:buFont typeface="+mj-lt"/>
              <a:buAutoNum type="arabicPeriod"/>
              <a:tabLst>
                <a:tab pos="-1828800" algn="l"/>
              </a:tabLst>
            </a:pPr>
            <a:r>
              <a:rPr lang="es-PE" sz="1200" b="0" dirty="0" smtClean="0">
                <a:effectLst/>
                <a:latin typeface="Arial" panose="020B0604020202020204" pitchFamily="34" charset="0"/>
                <a:ea typeface="Times New Roman" panose="02020603050405020304" pitchFamily="18" charset="0"/>
              </a:rPr>
              <a:t>son características permanentes de la persona;</a:t>
            </a:r>
          </a:p>
          <a:p>
            <a:pPr marL="685800" marR="0" lvl="1" indent="-228600" algn="just">
              <a:spcBef>
                <a:spcPts val="600"/>
              </a:spcBef>
              <a:spcAft>
                <a:spcPts val="600"/>
              </a:spcAft>
              <a:buFont typeface="+mj-lt"/>
              <a:buAutoNum type="arabicPeriod"/>
              <a:tabLst>
                <a:tab pos="-1828800" algn="l"/>
              </a:tabLst>
            </a:pPr>
            <a:r>
              <a:rPr lang="es-PE" sz="1200" b="0" dirty="0" smtClean="0">
                <a:effectLst/>
                <a:latin typeface="Arial" panose="020B0604020202020204" pitchFamily="34" charset="0"/>
                <a:ea typeface="Times New Roman" panose="02020603050405020304" pitchFamily="18" charset="0"/>
              </a:rPr>
              <a:t>se ponen de manifiesto cuando se ejecuta una tarea o se realiza un trabajo</a:t>
            </a:r>
          </a:p>
          <a:p>
            <a:pPr marL="685800" marR="0" lvl="1" indent="-228600" algn="just">
              <a:spcBef>
                <a:spcPts val="600"/>
              </a:spcBef>
              <a:spcAft>
                <a:spcPts val="600"/>
              </a:spcAft>
              <a:buFont typeface="+mj-lt"/>
              <a:buAutoNum type="arabicPeriod"/>
              <a:tabLst>
                <a:tab pos="-1828800" algn="l"/>
              </a:tabLst>
            </a:pPr>
            <a:r>
              <a:rPr lang="es-PE" sz="1200" b="0" dirty="0" smtClean="0">
                <a:effectLst/>
                <a:latin typeface="Arial" panose="020B0604020202020204" pitchFamily="34" charset="0"/>
                <a:ea typeface="Times New Roman" panose="02020603050405020304" pitchFamily="18" charset="0"/>
              </a:rPr>
              <a:t>están relacionadas con la ejecución exitosa en una actividad, sea laboral o de otra índole;</a:t>
            </a:r>
          </a:p>
          <a:p>
            <a:pPr marL="685800" marR="0" lvl="1" indent="-228600" algn="just">
              <a:spcBef>
                <a:spcPts val="600"/>
              </a:spcBef>
              <a:spcAft>
                <a:spcPts val="600"/>
              </a:spcAft>
              <a:buFont typeface="+mj-lt"/>
              <a:buAutoNum type="arabicPeriod"/>
              <a:tabLst>
                <a:tab pos="-1828800" algn="l"/>
              </a:tabLst>
            </a:pPr>
            <a:r>
              <a:rPr lang="es-PE" sz="1200" b="0" dirty="0" smtClean="0">
                <a:effectLst/>
                <a:latin typeface="Arial" panose="020B0604020202020204" pitchFamily="34" charset="0"/>
                <a:ea typeface="Times New Roman" panose="02020603050405020304" pitchFamily="18" charset="0"/>
              </a:rPr>
              <a:t>tienen una relación causal con el rendimiento laboral, es decir, no están solamente asociadas con el éxito, sino que se asume que realmente lo causan; y</a:t>
            </a:r>
          </a:p>
          <a:p>
            <a:pPr marL="685800" marR="0" lvl="1" indent="-228600" algn="just">
              <a:spcBef>
                <a:spcPts val="600"/>
              </a:spcBef>
              <a:spcAft>
                <a:spcPts val="600"/>
              </a:spcAft>
              <a:buFont typeface="+mj-lt"/>
              <a:buAutoNum type="arabicPeriod"/>
              <a:tabLst>
                <a:tab pos="-1828800" algn="l"/>
              </a:tabLst>
            </a:pPr>
            <a:r>
              <a:rPr lang="es-PE" sz="1200" b="0" dirty="0" smtClean="0">
                <a:effectLst/>
                <a:latin typeface="Arial" panose="020B0604020202020204" pitchFamily="34" charset="0"/>
                <a:ea typeface="Times New Roman" panose="02020603050405020304" pitchFamily="18" charset="0"/>
              </a:rPr>
              <a:t>pueden ser generalizables a más de una actividad.</a:t>
            </a:r>
          </a:p>
          <a:p>
            <a:pPr marL="800100" marR="0" indent="-800100" algn="just">
              <a:spcBef>
                <a:spcPts val="600"/>
              </a:spcBef>
              <a:spcAft>
                <a:spcPts val="600"/>
              </a:spcAft>
              <a:tabLst>
                <a:tab pos="-1828800" algn="l"/>
              </a:tabLst>
            </a:pPr>
            <a:endParaRPr lang="es-PE" sz="1200" b="0" dirty="0" smtClean="0">
              <a:effectLst/>
              <a:latin typeface="Arial" panose="020B0604020202020204" pitchFamily="34" charset="0"/>
              <a:ea typeface="Times New Roman" panose="02020603050405020304" pitchFamily="18" charset="0"/>
            </a:endParaRPr>
          </a:p>
          <a:p>
            <a:pPr marL="228600" marR="0" indent="-228600" algn="just">
              <a:spcBef>
                <a:spcPts val="600"/>
              </a:spcBef>
              <a:spcAft>
                <a:spcPts val="600"/>
              </a:spcAft>
              <a:buFont typeface="+mj-lt"/>
              <a:buAutoNum type="alphaLcParenR" startAt="2"/>
              <a:tabLst>
                <a:tab pos="-1828800" algn="l"/>
              </a:tabLst>
            </a:pPr>
            <a:r>
              <a:rPr lang="es-PE" sz="1200" b="0" dirty="0" smtClean="0">
                <a:effectLst/>
                <a:latin typeface="Arial" panose="020B0604020202020204" pitchFamily="34" charset="0"/>
                <a:ea typeface="Times New Roman" panose="02020603050405020304" pitchFamily="18" charset="0"/>
              </a:rPr>
              <a:t>Una competencia es lo que hace que la persona sea “capaz” para realizar un trabajo o una actividad y sea exitoso en la misma, lo que puede significar la conjunción de </a:t>
            </a:r>
            <a:r>
              <a:rPr lang="es-PE" sz="1200" b="1" dirty="0" smtClean="0">
                <a:effectLst/>
                <a:latin typeface="Arial" panose="020B0604020202020204" pitchFamily="34" charset="0"/>
                <a:ea typeface="Times New Roman" panose="02020603050405020304" pitchFamily="18" charset="0"/>
              </a:rPr>
              <a:t>conocimientos, habilidades, disposiciones y conductas</a:t>
            </a:r>
            <a:r>
              <a:rPr lang="es-PE" sz="1200" b="0" dirty="0" smtClean="0">
                <a:effectLst/>
                <a:latin typeface="Arial" panose="020B0604020202020204" pitchFamily="34" charset="0"/>
                <a:ea typeface="Times New Roman" panose="02020603050405020304" pitchFamily="18" charset="0"/>
              </a:rPr>
              <a:t> específicas.  Si falla alguno de estos aspectos, y el mismo se requiere para lograr algo, ya no se es "competente".</a:t>
            </a:r>
          </a:p>
          <a:p>
            <a:pPr marL="800100" marR="0" indent="-800100" algn="just">
              <a:spcBef>
                <a:spcPts val="600"/>
              </a:spcBef>
              <a:spcAft>
                <a:spcPts val="600"/>
              </a:spcAft>
              <a:tabLst>
                <a:tab pos="-1828800" algn="l"/>
              </a:tabLst>
            </a:pPr>
            <a:endParaRPr lang="en-US" sz="1200" b="1" dirty="0" smtClean="0">
              <a:effectLst/>
              <a:latin typeface="Arial" panose="020B0604020202020204" pitchFamily="34" charset="0"/>
              <a:ea typeface="Times New Roman" panose="02020603050405020304" pitchFamily="18" charset="0"/>
            </a:endParaRPr>
          </a:p>
          <a:p>
            <a:pPr marL="800100" marR="0" indent="-800100" algn="just">
              <a:spcBef>
                <a:spcPts val="600"/>
              </a:spcBef>
              <a:spcAft>
                <a:spcPts val="600"/>
              </a:spcAft>
              <a:tabLst>
                <a:tab pos="-1828800" algn="l"/>
              </a:tabLst>
            </a:pPr>
            <a:endParaRPr lang="en-US" sz="1200" b="1" dirty="0" smtClean="0">
              <a:effectLst/>
              <a:latin typeface="Arial" panose="020B0604020202020204" pitchFamily="34" charset="0"/>
              <a:ea typeface="Times New Roman" panose="02020603050405020304" pitchFamily="18" charset="0"/>
            </a:endParaRPr>
          </a:p>
          <a:p>
            <a:pPr marL="800100" marR="0" indent="-800100" algn="just">
              <a:spcBef>
                <a:spcPts val="600"/>
              </a:spcBef>
              <a:spcAft>
                <a:spcPts val="600"/>
              </a:spcAft>
              <a:tabLst>
                <a:tab pos="-1828800" algn="l"/>
              </a:tabLst>
            </a:pPr>
            <a:endParaRPr lang="en-US" sz="1200" b="1" dirty="0" smtClean="0">
              <a:effectLst/>
              <a:latin typeface="Arial" panose="020B0604020202020204" pitchFamily="34" charset="0"/>
              <a:ea typeface="Times New Roman" panose="02020603050405020304" pitchFamily="18" charset="0"/>
            </a:endParaRPr>
          </a:p>
          <a:p>
            <a:pPr marL="800100" marR="0" indent="-800100" algn="just">
              <a:spcBef>
                <a:spcPts val="600"/>
              </a:spcBef>
              <a:spcAft>
                <a:spcPts val="600"/>
              </a:spcAft>
              <a:tabLst>
                <a:tab pos="-1828800" algn="l"/>
              </a:tabLst>
            </a:pPr>
            <a:endParaRPr lang="en-US" sz="1200" b="1" dirty="0" smtClean="0">
              <a:effectLst/>
              <a:latin typeface="Arial" panose="020B0604020202020204" pitchFamily="34" charset="0"/>
              <a:ea typeface="Times New Roman" panose="02020603050405020304" pitchFamily="18" charset="0"/>
            </a:endParaRPr>
          </a:p>
          <a:p>
            <a:pPr marL="800100" marR="0" indent="-800100" algn="just">
              <a:spcBef>
                <a:spcPts val="600"/>
              </a:spcBef>
              <a:spcAft>
                <a:spcPts val="600"/>
              </a:spcAft>
              <a:tabLst>
                <a:tab pos="-1828800" algn="l"/>
              </a:tabLst>
            </a:pPr>
            <a:endParaRPr lang="en-US" sz="1200" b="1" dirty="0" smtClean="0">
              <a:effectLst/>
              <a:latin typeface="Arial" panose="020B0604020202020204" pitchFamily="34" charset="0"/>
              <a:ea typeface="Times New Roman" panose="02020603050405020304" pitchFamily="18" charset="0"/>
            </a:endParaRPr>
          </a:p>
          <a:p>
            <a:pPr marL="800100" marR="0" indent="-800100" algn="just">
              <a:spcBef>
                <a:spcPts val="600"/>
              </a:spcBef>
              <a:spcAft>
                <a:spcPts val="600"/>
              </a:spcAft>
              <a:tabLst>
                <a:tab pos="-1828800" algn="l"/>
              </a:tabLst>
            </a:pPr>
            <a:endParaRPr lang="es-PE" sz="1200" b="1" dirty="0" smtClean="0">
              <a:effectLst/>
              <a:latin typeface="Arial" panose="020B0604020202020204" pitchFamily="34"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D02ABD7-284B-4AEE-9AD5-F0CEBFB0821A}" type="slidenum">
              <a:rPr lang="id-ID" smtClean="0"/>
              <a:t>20</a:t>
            </a:fld>
            <a:endParaRPr lang="id-ID"/>
          </a:p>
        </p:txBody>
      </p:sp>
    </p:spTree>
    <p:extLst>
      <p:ext uri="{BB962C8B-B14F-4D97-AF65-F5344CB8AC3E}">
        <p14:creationId xmlns:p14="http://schemas.microsoft.com/office/powerpoint/2010/main" val="250709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PE" sz="1200" b="1" dirty="0" smtClean="0">
                <a:effectLst/>
                <a:latin typeface="Arial" panose="020B0604020202020204" pitchFamily="34" charset="0"/>
                <a:ea typeface="Times New Roman" panose="02020603050405020304" pitchFamily="18" charset="0"/>
              </a:rPr>
              <a:t>121.1125	Gestión de la aeronavegabilidad continua </a:t>
            </a: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endParaRPr lang="en-US" dirty="0" smtClean="0"/>
          </a:p>
          <a:p>
            <a:pPr marL="342900" marR="0" lvl="0" indent="-342900" algn="just">
              <a:spcBef>
                <a:spcPts val="600"/>
              </a:spcBef>
              <a:spcAft>
                <a:spcPts val="600"/>
              </a:spcAft>
              <a:buFont typeface="+mj-lt"/>
              <a:buAutoNum type="alphaLcParenR" startAt="6"/>
              <a:tabLst>
                <a:tab pos="228600" algn="l"/>
              </a:tabLst>
            </a:pPr>
            <a:r>
              <a:rPr lang="es-EC" sz="1200" dirty="0" smtClean="0">
                <a:effectLst/>
                <a:latin typeface="Arial" panose="020B0604020202020204" pitchFamily="34" charset="0"/>
                <a:ea typeface="Times New Roman" panose="02020603050405020304" pitchFamily="18" charset="0"/>
              </a:rPr>
              <a:t>El explotador a través de su departamento de gestión de la aeronavegabilidad continua debe:</a:t>
            </a:r>
            <a:endParaRPr lang="es-PE" sz="1800" dirty="0" smtClean="0">
              <a:effectLst/>
              <a:latin typeface="Times New Roman" panose="02020603050405020304" pitchFamily="18" charset="0"/>
              <a:ea typeface="Times New Roman" panose="02020603050405020304" pitchFamily="18" charset="0"/>
            </a:endParaRPr>
          </a:p>
          <a:p>
            <a:pPr marL="800100" marR="75565" lvl="1" indent="-342900" algn="just">
              <a:spcBef>
                <a:spcPts val="600"/>
              </a:spcBef>
              <a:spcAft>
                <a:spcPts val="600"/>
              </a:spcAft>
              <a:buFont typeface="+mj-lt"/>
              <a:buAutoNum type="arabicParenBoth"/>
              <a:tabLst>
                <a:tab pos="457200" algn="l"/>
              </a:tabLst>
            </a:pPr>
            <a:r>
              <a:rPr lang="es-PE" sz="1200" dirty="0" smtClean="0">
                <a:effectLst/>
                <a:latin typeface="Arial" panose="020B0604020202020204" pitchFamily="34" charset="0"/>
                <a:ea typeface="Times New Roman" panose="02020603050405020304" pitchFamily="18" charset="0"/>
              </a:rPr>
              <a:t>definir</a:t>
            </a:r>
            <a:r>
              <a:rPr lang="es-EC" sz="1200" dirty="0" smtClean="0">
                <a:effectLst/>
                <a:latin typeface="Arial" panose="020B0604020202020204" pitchFamily="34" charset="0"/>
                <a:ea typeface="Times New Roman" panose="02020603050405020304" pitchFamily="18" charset="0"/>
              </a:rPr>
              <a:t> y supervisar la efectividad de un programa de mantenimiento para cada aeronave;</a:t>
            </a:r>
            <a:endParaRPr lang="es-PE" sz="1800" dirty="0" smtClean="0">
              <a:effectLst/>
              <a:latin typeface="Times New Roman" panose="02020603050405020304" pitchFamily="18" charset="0"/>
              <a:ea typeface="Times New Roman" panose="02020603050405020304" pitchFamily="18" charset="0"/>
            </a:endParaRPr>
          </a:p>
          <a:p>
            <a:pPr marL="800100" marR="75565" lvl="1" indent="-342900" algn="just">
              <a:spcBef>
                <a:spcPts val="600"/>
              </a:spcBef>
              <a:spcAft>
                <a:spcPts val="600"/>
              </a:spcAft>
              <a:buFont typeface="+mj-lt"/>
              <a:buAutoNum type="arabicParenBoth"/>
              <a:tabLst>
                <a:tab pos="457200" algn="l"/>
              </a:tabLst>
            </a:pPr>
            <a:r>
              <a:rPr lang="es-EC" sz="1200" dirty="0" smtClean="0">
                <a:effectLst/>
                <a:latin typeface="Arial" panose="020B0604020202020204" pitchFamily="34" charset="0"/>
                <a:ea typeface="Times New Roman" panose="02020603050405020304" pitchFamily="18" charset="0"/>
              </a:rPr>
              <a:t>garantizar que las modificacion</a:t>
            </a:r>
            <a:r>
              <a:rPr lang="es-PE" sz="1200" dirty="0" smtClean="0">
                <a:effectLst/>
                <a:latin typeface="Arial" panose="020B0604020202020204" pitchFamily="34" charset="0"/>
                <a:ea typeface="Times New Roman" panose="02020603050405020304" pitchFamily="18" charset="0"/>
              </a:rPr>
              <a:t>e</a:t>
            </a:r>
            <a:r>
              <a:rPr lang="es-EC" sz="1200" dirty="0" smtClean="0">
                <a:effectLst/>
                <a:latin typeface="Arial" panose="020B0604020202020204" pitchFamily="34" charset="0"/>
                <a:ea typeface="Times New Roman" panose="02020603050405020304" pitchFamily="18" charset="0"/>
              </a:rPr>
              <a:t>s y reparaciones mayores sean realizadas de acuerdo a los datos aprobados por el Estado de matrícula;</a:t>
            </a:r>
            <a:endParaRPr lang="es-PE" sz="1800" dirty="0" smtClean="0">
              <a:effectLst/>
              <a:latin typeface="Times New Roman" panose="02020603050405020304" pitchFamily="18" charset="0"/>
              <a:ea typeface="Times New Roman" panose="02020603050405020304" pitchFamily="18" charset="0"/>
            </a:endParaRPr>
          </a:p>
          <a:p>
            <a:pPr marL="800100" marR="75565" lvl="1" indent="-342900" algn="just">
              <a:spcBef>
                <a:spcPts val="600"/>
              </a:spcBef>
              <a:spcAft>
                <a:spcPts val="600"/>
              </a:spcAft>
              <a:buFont typeface="+mj-lt"/>
              <a:buAutoNum type="arabicParenBoth"/>
              <a:tabLst>
                <a:tab pos="457200" algn="l"/>
              </a:tabLst>
            </a:pPr>
            <a:r>
              <a:rPr lang="es-EC" sz="1200" dirty="0" smtClean="0">
                <a:effectLst/>
                <a:latin typeface="Arial" panose="020B0604020202020204" pitchFamily="34" charset="0"/>
                <a:ea typeface="Times New Roman" panose="02020603050405020304" pitchFamily="18" charset="0"/>
              </a:rPr>
              <a:t>garantizar que todo el mantenimiento sea llevado a cabo de acuerdo con el programa de mantenimiento aprobado;</a:t>
            </a:r>
            <a:endParaRPr lang="es-PE" sz="1800" dirty="0" smtClean="0">
              <a:effectLst/>
              <a:latin typeface="Times New Roman" panose="02020603050405020304" pitchFamily="18" charset="0"/>
              <a:ea typeface="Times New Roman" panose="02020603050405020304" pitchFamily="18" charset="0"/>
            </a:endParaRPr>
          </a:p>
          <a:p>
            <a:pPr marL="800100" marR="75565" lvl="1" indent="-342900" algn="just">
              <a:spcBef>
                <a:spcPts val="600"/>
              </a:spcBef>
              <a:spcAft>
                <a:spcPts val="600"/>
              </a:spcAft>
              <a:buFont typeface="+mj-lt"/>
              <a:buAutoNum type="arabicParenBoth"/>
              <a:tabLst>
                <a:tab pos="457200" algn="l"/>
              </a:tabLst>
            </a:pPr>
            <a:r>
              <a:rPr lang="es-EC" sz="1200" dirty="0" smtClean="0">
                <a:effectLst/>
                <a:latin typeface="Arial" panose="020B0604020202020204" pitchFamily="34" charset="0"/>
                <a:ea typeface="Times New Roman" panose="02020603050405020304" pitchFamily="18" charset="0"/>
              </a:rPr>
              <a:t>garantizar que se cumplan todas las directrices de aeronavegabilidad que sean aplicables a sus aeronaves y componentes de aeronaves emitidas por el Estado de diseño y/o de matrícula, evaluando la información recibida y tomando las medidas necesarias para su cumplimiento;</a:t>
            </a:r>
            <a:endParaRPr lang="es-PE" sz="1800" dirty="0" smtClean="0">
              <a:effectLst/>
              <a:latin typeface="Times New Roman" panose="02020603050405020304" pitchFamily="18" charset="0"/>
              <a:ea typeface="Times New Roman" panose="02020603050405020304" pitchFamily="18" charset="0"/>
            </a:endParaRPr>
          </a:p>
          <a:p>
            <a:pPr marL="800100" marR="75565" lvl="1" indent="-342900" algn="just">
              <a:spcBef>
                <a:spcPts val="600"/>
              </a:spcBef>
              <a:spcAft>
                <a:spcPts val="600"/>
              </a:spcAft>
              <a:buFont typeface="+mj-lt"/>
              <a:buAutoNum type="arabicParenBoth"/>
              <a:tabLst>
                <a:tab pos="457200" algn="l"/>
              </a:tabLst>
            </a:pPr>
            <a:r>
              <a:rPr lang="es-EC" sz="1200" dirty="0" smtClean="0">
                <a:effectLst/>
                <a:latin typeface="Arial" panose="020B0604020202020204" pitchFamily="34" charset="0"/>
                <a:ea typeface="Times New Roman" panose="02020603050405020304" pitchFamily="18" charset="0"/>
              </a:rPr>
              <a:t>garantizar que todos los defectos descubiertos durante el mantenimiento programado o que se hayan notificado sean corregidos por una organización de mantenimiento debidamente aprobada y habilitada según el LAR 145 para el servicio requerido;</a:t>
            </a:r>
            <a:endParaRPr lang="es-PE" sz="1800" dirty="0" smtClean="0">
              <a:effectLst/>
              <a:latin typeface="Times New Roman" panose="02020603050405020304" pitchFamily="18" charset="0"/>
              <a:ea typeface="Times New Roman" panose="02020603050405020304" pitchFamily="18" charset="0"/>
            </a:endParaRPr>
          </a:p>
          <a:p>
            <a:pPr marL="800100" marR="75565" lvl="1" indent="-342900" algn="just">
              <a:spcBef>
                <a:spcPts val="600"/>
              </a:spcBef>
              <a:spcAft>
                <a:spcPts val="600"/>
              </a:spcAft>
              <a:buFont typeface="+mj-lt"/>
              <a:buAutoNum type="arabicParenBoth"/>
              <a:tabLst>
                <a:tab pos="457200" algn="l"/>
              </a:tabLst>
            </a:pPr>
            <a:r>
              <a:rPr lang="es-EC" sz="1200" dirty="0" smtClean="0">
                <a:effectLst/>
                <a:latin typeface="Arial" panose="020B0604020202020204" pitchFamily="34" charset="0"/>
                <a:ea typeface="Times New Roman" panose="02020603050405020304" pitchFamily="18" charset="0"/>
              </a:rPr>
              <a:t>controlar el cumplimiento del programa de mantenimiento;</a:t>
            </a:r>
            <a:endParaRPr lang="es-PE" sz="1800" dirty="0" smtClean="0">
              <a:effectLst/>
              <a:latin typeface="Times New Roman" panose="02020603050405020304" pitchFamily="18" charset="0"/>
              <a:ea typeface="Times New Roman" panose="02020603050405020304" pitchFamily="18" charset="0"/>
            </a:endParaRPr>
          </a:p>
          <a:p>
            <a:pPr marL="800100" marR="75565" lvl="1" indent="-342900" algn="just">
              <a:spcBef>
                <a:spcPts val="600"/>
              </a:spcBef>
              <a:spcAft>
                <a:spcPts val="600"/>
              </a:spcAft>
              <a:buFont typeface="+mj-lt"/>
              <a:buAutoNum type="arabicParenBoth"/>
              <a:tabLst>
                <a:tab pos="457200" algn="l"/>
              </a:tabLst>
            </a:pPr>
            <a:r>
              <a:rPr lang="es-EC" sz="1200" dirty="0" smtClean="0">
                <a:effectLst/>
                <a:latin typeface="Arial" panose="020B0604020202020204" pitchFamily="34" charset="0"/>
                <a:ea typeface="Times New Roman" panose="02020603050405020304" pitchFamily="18" charset="0"/>
              </a:rPr>
              <a:t>controlar el remplazo de componentes de aeronaves con vida limitada;</a:t>
            </a:r>
            <a:endParaRPr lang="es-PE" sz="1800" dirty="0" smtClean="0">
              <a:effectLst/>
              <a:latin typeface="Times New Roman" panose="02020603050405020304" pitchFamily="18" charset="0"/>
              <a:ea typeface="Times New Roman" panose="02020603050405020304" pitchFamily="18" charset="0"/>
            </a:endParaRPr>
          </a:p>
          <a:p>
            <a:pPr marL="800100" marR="75565" lvl="1" indent="-342900" algn="just">
              <a:spcBef>
                <a:spcPts val="600"/>
              </a:spcBef>
              <a:spcAft>
                <a:spcPts val="600"/>
              </a:spcAft>
              <a:buFont typeface="+mj-lt"/>
              <a:buAutoNum type="arabicParenBoth"/>
              <a:tabLst>
                <a:tab pos="457200" algn="l"/>
              </a:tabLst>
            </a:pPr>
            <a:r>
              <a:rPr lang="es-EC" sz="1200" dirty="0" smtClean="0">
                <a:effectLst/>
                <a:latin typeface="Arial" panose="020B0604020202020204" pitchFamily="34" charset="0"/>
                <a:ea typeface="Times New Roman" panose="02020603050405020304" pitchFamily="18" charset="0"/>
              </a:rPr>
              <a:t>controlar y conservar todos los registros de mantenimiento de las aeronaves;</a:t>
            </a:r>
            <a:endParaRPr lang="es-PE" sz="1800" dirty="0" smtClean="0">
              <a:effectLst/>
              <a:latin typeface="Times New Roman" panose="02020603050405020304" pitchFamily="18" charset="0"/>
              <a:ea typeface="Times New Roman" panose="02020603050405020304" pitchFamily="18" charset="0"/>
            </a:endParaRPr>
          </a:p>
          <a:p>
            <a:pPr marL="800100" marR="75565" lvl="1" indent="-342900" algn="just">
              <a:spcBef>
                <a:spcPts val="600"/>
              </a:spcBef>
              <a:spcAft>
                <a:spcPts val="600"/>
              </a:spcAft>
              <a:buFont typeface="+mj-lt"/>
              <a:buAutoNum type="arabicParenBoth"/>
              <a:tabLst>
                <a:tab pos="457200" algn="l"/>
              </a:tabLst>
            </a:pPr>
            <a:r>
              <a:rPr lang="es-EC" sz="1200" dirty="0" smtClean="0">
                <a:effectLst/>
                <a:latin typeface="Arial" panose="020B0604020202020204" pitchFamily="34" charset="0"/>
                <a:ea typeface="Times New Roman" panose="02020603050405020304" pitchFamily="18" charset="0"/>
              </a:rPr>
              <a:t>asegurarse de que la declaración de masa y centrado refleja el estado actual de la aeronave; y</a:t>
            </a:r>
            <a:endParaRPr lang="es-PE" sz="1800" dirty="0" smtClean="0">
              <a:effectLst/>
              <a:latin typeface="Times New Roman" panose="02020603050405020304" pitchFamily="18" charset="0"/>
              <a:ea typeface="Times New Roman" panose="02020603050405020304" pitchFamily="18" charset="0"/>
            </a:endParaRPr>
          </a:p>
          <a:p>
            <a:pPr marL="800100" marR="75565" lvl="1" indent="-342900" algn="just">
              <a:spcBef>
                <a:spcPts val="600"/>
              </a:spcBef>
              <a:spcAft>
                <a:spcPts val="600"/>
              </a:spcAft>
              <a:buFont typeface="+mj-lt"/>
              <a:buAutoNum type="arabicParenBoth"/>
              <a:tabLst>
                <a:tab pos="457200" algn="l"/>
              </a:tabLst>
            </a:pPr>
            <a:r>
              <a:rPr lang="es-EC" sz="1200" dirty="0" smtClean="0">
                <a:effectLst/>
                <a:latin typeface="Arial" panose="020B0604020202020204" pitchFamily="34" charset="0"/>
                <a:ea typeface="Times New Roman" panose="02020603050405020304" pitchFamily="18" charset="0"/>
              </a:rPr>
              <a:t>mantener y utilizar los datos de mantenimiento actuales que sean aplicables, para la realización de tareas de gestión de la aeronavegabilidad continua.</a:t>
            </a:r>
            <a:endParaRPr lang="es-PE" sz="1800" dirty="0" smtClean="0">
              <a:effectLst/>
              <a:latin typeface="Times New Roman" panose="02020603050405020304" pitchFamily="18" charset="0"/>
              <a:ea typeface="Times New Roman" panose="02020603050405020304" pitchFamily="18" charset="0"/>
            </a:endParaRPr>
          </a:p>
          <a:p>
            <a:pPr lvl="0"/>
            <a:endParaRPr lang="en-US" dirty="0" smtClean="0"/>
          </a:p>
          <a:p>
            <a:pPr marL="0" marR="0">
              <a:lnSpc>
                <a:spcPct val="115000"/>
              </a:lnSpc>
              <a:spcBef>
                <a:spcPts val="0"/>
              </a:spcBef>
              <a:spcAft>
                <a:spcPts val="0"/>
              </a:spcAft>
            </a:pPr>
            <a:r>
              <a:rPr lang="es-PE" sz="1200" b="1" dirty="0" smtClean="0">
                <a:effectLst/>
                <a:latin typeface="Arial" panose="020B0604020202020204" pitchFamily="34" charset="0"/>
                <a:ea typeface="Calibri" panose="020F0502020204030204" pitchFamily="34" charset="0"/>
                <a:cs typeface="Times New Roman" panose="02020603050405020304" pitchFamily="18" charset="0"/>
              </a:rPr>
              <a:t>MAC 121.1125  Gestión de la aeronavegabilidad continuada</a:t>
            </a:r>
            <a:endParaRPr lang="es-PE"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PE" sz="1200" dirty="0" smtClean="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(Ver párrafo 121.1125 (f) (1) del LAR 121)</a:t>
            </a:r>
          </a:p>
          <a:p>
            <a:pPr marL="0" marR="0">
              <a:lnSpc>
                <a:spcPct val="115000"/>
              </a:lnSpc>
              <a:spcBef>
                <a:spcPts val="0"/>
              </a:spcBef>
              <a:spcAft>
                <a:spcPts val="0"/>
              </a:spcAft>
            </a:pPr>
            <a:endParaRPr lang="es-PE"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600"/>
              </a:spcBef>
              <a:spcAft>
                <a:spcPts val="600"/>
              </a:spcAft>
            </a:pPr>
            <a:r>
              <a:rPr lang="es-PE" sz="1200" dirty="0" smtClean="0">
                <a:effectLst/>
                <a:latin typeface="Arial" panose="020B0604020202020204" pitchFamily="34" charset="0"/>
                <a:ea typeface="Calibri" panose="020F0502020204030204" pitchFamily="34" charset="0"/>
                <a:cs typeface="Times New Roman" panose="02020603050405020304" pitchFamily="18" charset="0"/>
              </a:rPr>
              <a:t>El explotador debe tener un sistema para analizar la efectividad del programa de mantenimiento, con </a:t>
            </a:r>
            <a:r>
              <a:rPr lang="es-PE" sz="1200" b="1" dirty="0" smtClean="0">
                <a:effectLst/>
                <a:latin typeface="Arial" panose="020B0604020202020204" pitchFamily="34" charset="0"/>
                <a:ea typeface="Calibri" panose="020F0502020204030204" pitchFamily="34" charset="0"/>
                <a:cs typeface="Times New Roman" panose="02020603050405020304" pitchFamily="18" charset="0"/>
              </a:rPr>
              <a:t>respecto a los repuestos, defectos establecidos, malos funcionamientos y daños</a:t>
            </a:r>
            <a:r>
              <a:rPr lang="es-PE" sz="1200" dirty="0" smtClean="0">
                <a:effectLst/>
                <a:latin typeface="Arial" panose="020B0604020202020204" pitchFamily="34" charset="0"/>
                <a:ea typeface="Calibri" panose="020F0502020204030204" pitchFamily="34" charset="0"/>
                <a:cs typeface="Times New Roman" panose="02020603050405020304" pitchFamily="18" charset="0"/>
              </a:rPr>
              <a:t>, y para revisar el programa de mantenimiento a consecuencia de lo mencionado.</a:t>
            </a:r>
          </a:p>
          <a:p>
            <a:pPr marL="0" marR="0" algn="just">
              <a:lnSpc>
                <a:spcPct val="115000"/>
              </a:lnSpc>
              <a:spcBef>
                <a:spcPts val="600"/>
              </a:spcBef>
              <a:spcAft>
                <a:spcPts val="600"/>
              </a:spcAft>
            </a:pPr>
            <a:endParaRPr lang="en-US" sz="1200" dirty="0" smtClean="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1200"/>
              </a:spcBef>
              <a:spcAft>
                <a:spcPts val="0"/>
              </a:spcAft>
            </a:pPr>
            <a:r>
              <a:rPr lang="es-PE" sz="1200" b="1" dirty="0" smtClean="0">
                <a:effectLst/>
                <a:latin typeface="Arial" panose="020B0604020202020204" pitchFamily="34" charset="0"/>
                <a:ea typeface="Calibri" panose="020F0502020204030204" pitchFamily="34" charset="0"/>
                <a:cs typeface="Times New Roman" panose="02020603050405020304" pitchFamily="18" charset="0"/>
              </a:rPr>
              <a:t>MAC 121.1125  Gestión de la aeronavegabilidad continuada</a:t>
            </a:r>
            <a:endParaRPr lang="es-PE"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PE" sz="1200" dirty="0" smtClean="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(Ver párrafo 121.1125 (f) (2) del LAR 121)</a:t>
            </a:r>
          </a:p>
          <a:p>
            <a:pPr marL="0" marR="0">
              <a:lnSpc>
                <a:spcPct val="115000"/>
              </a:lnSpc>
              <a:spcBef>
                <a:spcPts val="0"/>
              </a:spcBef>
              <a:spcAft>
                <a:spcPts val="0"/>
              </a:spcAft>
            </a:pPr>
            <a:endParaRPr lang="es-PE"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600"/>
              </a:spcBef>
              <a:spcAft>
                <a:spcPts val="600"/>
              </a:spcAft>
            </a:pPr>
            <a:r>
              <a:rPr lang="es-PE" sz="1200" dirty="0" smtClean="0">
                <a:effectLst/>
                <a:latin typeface="Arial" panose="020B0604020202020204" pitchFamily="34" charset="0"/>
                <a:ea typeface="Calibri" panose="020F0502020204030204" pitchFamily="34" charset="0"/>
                <a:cs typeface="Times New Roman" panose="02020603050405020304" pitchFamily="18" charset="0"/>
              </a:rPr>
              <a:t>Las modificaciones o reparaciones deben ser realizadas utilizando:</a:t>
            </a:r>
          </a:p>
          <a:p>
            <a:pPr marL="0" marR="0">
              <a:lnSpc>
                <a:spcPct val="115000"/>
              </a:lnSpc>
              <a:spcBef>
                <a:spcPts val="600"/>
              </a:spcBef>
              <a:spcAft>
                <a:spcPts val="600"/>
              </a:spcAft>
            </a:pPr>
            <a:endParaRPr lang="es-PE"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600"/>
              </a:spcBef>
              <a:spcAft>
                <a:spcPts val="600"/>
              </a:spcAft>
              <a:buClr>
                <a:srgbClr val="000000"/>
              </a:buClr>
              <a:buSzPts val="1000"/>
              <a:buFont typeface="+mj-lt"/>
              <a:buAutoNum type="arabicPeriod"/>
            </a:pPr>
            <a:r>
              <a:rPr lang="es-PE" sz="1200" dirty="0" smtClean="0">
                <a:effectLst/>
                <a:latin typeface="Arial" panose="020B0604020202020204" pitchFamily="34" charset="0"/>
                <a:ea typeface="Times New Roman" panose="02020603050405020304" pitchFamily="18" charset="0"/>
              </a:rPr>
              <a:t>datos aprobados por la AAC del estado de matrícula, cuando es el Estado de diseño; o</a:t>
            </a:r>
            <a:endParaRPr lang="es-PE" sz="18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Clr>
                <a:srgbClr val="000000"/>
              </a:buClr>
              <a:buSzPts val="1000"/>
              <a:buFont typeface="+mj-lt"/>
              <a:buAutoNum type="arabicPeriod"/>
            </a:pPr>
            <a:r>
              <a:rPr lang="es-PE" sz="1200" dirty="0" smtClean="0">
                <a:effectLst/>
                <a:latin typeface="Arial" panose="020B0604020202020204" pitchFamily="34" charset="0"/>
                <a:ea typeface="Times New Roman" panose="02020603050405020304" pitchFamily="18" charset="0"/>
              </a:rPr>
              <a:t>datos emitidos por la organización de diseño y aprobados por el Estado de matrícula previa aprobación por el Estado de diseño cuando el Estado de matrícula no tiene esa competencia; o</a:t>
            </a:r>
            <a:endParaRPr lang="es-PE" sz="1800" dirty="0" smtClean="0">
              <a:effectLst/>
              <a:latin typeface="Times New Roman" panose="02020603050405020304" pitchFamily="18" charset="0"/>
              <a:ea typeface="Times New Roman" panose="02020603050405020304" pitchFamily="18" charset="0"/>
            </a:endParaRPr>
          </a:p>
          <a:p>
            <a:pPr marL="342900" marR="0" lvl="0" indent="-342900">
              <a:spcBef>
                <a:spcPts val="600"/>
              </a:spcBef>
              <a:spcAft>
                <a:spcPts val="600"/>
              </a:spcAft>
              <a:buClr>
                <a:srgbClr val="000000"/>
              </a:buClr>
              <a:buSzPts val="1000"/>
              <a:buFont typeface="+mj-lt"/>
              <a:buAutoNum type="arabicPeriod"/>
            </a:pPr>
            <a:r>
              <a:rPr lang="es-PE" sz="1200" dirty="0" smtClean="0">
                <a:effectLst/>
                <a:latin typeface="Arial" panose="020B0604020202020204" pitchFamily="34" charset="0"/>
                <a:ea typeface="Times New Roman" panose="02020603050405020304" pitchFamily="18" charset="0"/>
              </a:rPr>
              <a:t>datos contenidos en las especificaciones de certificación referenciadas en el LAR 21, Capítulo N.</a:t>
            </a:r>
            <a:endParaRPr lang="es-PE" sz="1800" dirty="0" smtClean="0">
              <a:effectLst/>
              <a:latin typeface="Times New Roman" panose="02020603050405020304" pitchFamily="18" charset="0"/>
              <a:ea typeface="Times New Roman" panose="02020603050405020304" pitchFamily="18" charset="0"/>
            </a:endParaRPr>
          </a:p>
          <a:p>
            <a:pPr marL="0" marR="0" algn="just">
              <a:lnSpc>
                <a:spcPct val="115000"/>
              </a:lnSpc>
              <a:spcBef>
                <a:spcPts val="600"/>
              </a:spcBef>
              <a:spcAft>
                <a:spcPts val="600"/>
              </a:spcAft>
            </a:pPr>
            <a:endParaRPr lang="en-US" sz="1200" dirty="0" smtClean="0">
              <a:effectLst/>
              <a:latin typeface="Arial" panose="020B0604020202020204" pitchFamily="34" charset="0"/>
              <a:ea typeface="Calibri" panose="020F0502020204030204" pitchFamily="34" charset="0"/>
              <a:cs typeface="Times New Roman" panose="02020603050405020304" pitchFamily="18" charset="0"/>
            </a:endParaRPr>
          </a:p>
          <a:p>
            <a:pPr marL="0" marR="0" algn="just">
              <a:lnSpc>
                <a:spcPct val="115000"/>
              </a:lnSpc>
              <a:spcBef>
                <a:spcPts val="600"/>
              </a:spcBef>
              <a:spcAft>
                <a:spcPts val="600"/>
              </a:spcAft>
            </a:pPr>
            <a:endParaRPr lang="en-US" sz="1200" dirty="0" smtClean="0">
              <a:effectLst/>
              <a:latin typeface="Arial" panose="020B0604020202020204" pitchFamily="34" charset="0"/>
              <a:ea typeface="Calibri" panose="020F0502020204030204" pitchFamily="34" charset="0"/>
              <a:cs typeface="Times New Roman" panose="02020603050405020304" pitchFamily="18" charset="0"/>
            </a:endParaRPr>
          </a:p>
          <a:p>
            <a:pPr marL="0" marR="0" algn="just">
              <a:lnSpc>
                <a:spcPct val="115000"/>
              </a:lnSpc>
              <a:spcBef>
                <a:spcPts val="600"/>
              </a:spcBef>
              <a:spcAft>
                <a:spcPts val="600"/>
              </a:spcAft>
            </a:pPr>
            <a:endParaRPr lang="en-US" sz="1200" dirty="0" smtClean="0">
              <a:effectLst/>
              <a:latin typeface="Arial" panose="020B0604020202020204" pitchFamily="34" charset="0"/>
              <a:ea typeface="Calibri" panose="020F0502020204030204" pitchFamily="34" charset="0"/>
              <a:cs typeface="Times New Roman" panose="02020603050405020304" pitchFamily="18" charset="0"/>
            </a:endParaRPr>
          </a:p>
          <a:p>
            <a:pPr marL="0" marR="0" algn="just">
              <a:lnSpc>
                <a:spcPct val="115000"/>
              </a:lnSpc>
              <a:spcBef>
                <a:spcPts val="600"/>
              </a:spcBef>
              <a:spcAft>
                <a:spcPts val="600"/>
              </a:spcAft>
            </a:pPr>
            <a:endParaRPr lang="en-US" sz="1200" dirty="0" smtClean="0">
              <a:effectLst/>
              <a:latin typeface="Arial" panose="020B0604020202020204" pitchFamily="34" charset="0"/>
              <a:ea typeface="Calibri" panose="020F0502020204030204" pitchFamily="34" charset="0"/>
              <a:cs typeface="Times New Roman" panose="02020603050405020304" pitchFamily="18" charset="0"/>
            </a:endParaRPr>
          </a:p>
          <a:p>
            <a:pPr marL="0" marR="0" algn="just">
              <a:lnSpc>
                <a:spcPct val="115000"/>
              </a:lnSpc>
              <a:spcBef>
                <a:spcPts val="600"/>
              </a:spcBef>
              <a:spcAft>
                <a:spcPts val="600"/>
              </a:spcAft>
            </a:pPr>
            <a:endParaRPr lang="es-PE" sz="1200" dirty="0" smtClean="0">
              <a:effectLst/>
              <a:latin typeface="Arial" panose="020B0604020202020204" pitchFamily="34" charset="0"/>
              <a:ea typeface="Calibri" panose="020F0502020204030204" pitchFamily="34" charset="0"/>
              <a:cs typeface="Times New Roman" panose="02020603050405020304" pitchFamily="18" charset="0"/>
            </a:endParaRPr>
          </a:p>
          <a:p>
            <a:pPr marL="0" marR="0" algn="just">
              <a:lnSpc>
                <a:spcPct val="115000"/>
              </a:lnSpc>
              <a:spcBef>
                <a:spcPts val="600"/>
              </a:spcBef>
              <a:spcAft>
                <a:spcPts val="600"/>
              </a:spcAft>
            </a:pPr>
            <a:endParaRPr lang="en-US" sz="1200" dirty="0" smtClean="0">
              <a:effectLst/>
              <a:latin typeface="Arial" panose="020B0604020202020204" pitchFamily="34" charset="0"/>
              <a:ea typeface="Calibri" panose="020F0502020204030204" pitchFamily="34" charset="0"/>
              <a:cs typeface="Times New Roman" panose="02020603050405020304" pitchFamily="18" charset="0"/>
            </a:endParaRPr>
          </a:p>
          <a:p>
            <a:pPr marL="0" marR="0" algn="just">
              <a:lnSpc>
                <a:spcPct val="115000"/>
              </a:lnSpc>
              <a:spcBef>
                <a:spcPts val="600"/>
              </a:spcBef>
              <a:spcAft>
                <a:spcPts val="600"/>
              </a:spcAft>
            </a:pPr>
            <a:endParaRPr lang="es-PE"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lvl="0"/>
            <a:endParaRPr lang="en-US" dirty="0" smtClean="0"/>
          </a:p>
          <a:p>
            <a:pPr lvl="0"/>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21</a:t>
            </a:fld>
            <a:endParaRPr lang="id-ID"/>
          </a:p>
        </p:txBody>
      </p:sp>
    </p:spTree>
    <p:extLst>
      <p:ext uri="{BB962C8B-B14F-4D97-AF65-F5344CB8AC3E}">
        <p14:creationId xmlns:p14="http://schemas.microsoft.com/office/powerpoint/2010/main" val="333986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0100" marR="0" indent="-800100" algn="just">
              <a:spcBef>
                <a:spcPts val="600"/>
              </a:spcBef>
              <a:spcAft>
                <a:spcPts val="600"/>
              </a:spcAft>
              <a:tabLst>
                <a:tab pos="-1828800" algn="l"/>
              </a:tabLst>
            </a:pPr>
            <a:r>
              <a:rPr lang="es-PE" sz="1200" b="1" dirty="0" smtClean="0">
                <a:effectLst/>
                <a:latin typeface="Arial" panose="020B0604020202020204" pitchFamily="34" charset="0"/>
                <a:ea typeface="Times New Roman" panose="02020603050405020304" pitchFamily="18" charset="0"/>
              </a:rPr>
              <a:t>121.1125	Gestión de la aeronavegabilidad continua </a:t>
            </a: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800100" marR="0" indent="-800100" algn="just">
              <a:spcBef>
                <a:spcPts val="600"/>
              </a:spcBef>
              <a:spcAft>
                <a:spcPts val="600"/>
              </a:spcAft>
              <a:tabLst>
                <a:tab pos="-1828800" algn="l"/>
              </a:tabLst>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342900" marR="0" lvl="0" indent="-342900" algn="just">
              <a:spcBef>
                <a:spcPts val="600"/>
              </a:spcBef>
              <a:spcAft>
                <a:spcPts val="600"/>
              </a:spcAft>
              <a:buFont typeface="+mj-lt"/>
              <a:buAutoNum type="alphaLcParenR" startAt="7"/>
              <a:tabLst>
                <a:tab pos="228600" algn="l"/>
              </a:tabLst>
            </a:pPr>
            <a:r>
              <a:rPr lang="es-EC" sz="1200" dirty="0" smtClean="0">
                <a:effectLst/>
                <a:latin typeface="Arial" panose="020B0604020202020204" pitchFamily="34" charset="0"/>
                <a:ea typeface="Times New Roman" panose="02020603050405020304" pitchFamily="18" charset="0"/>
              </a:rPr>
              <a:t>El departamento de gestión de la aeronavegabilidad continua del explotador debe asegurar que la aeronave sea mantenida por una organización de mantenimiento aprobada y habilitada según el LAR 145 para los servicios requeridos.</a:t>
            </a:r>
            <a:endParaRPr lang="es-PE" sz="1800" dirty="0" smtClean="0">
              <a:effectLst/>
              <a:latin typeface="Times New Roman" panose="02020603050405020304" pitchFamily="18" charset="0"/>
              <a:ea typeface="Times New Roman" panose="02020603050405020304" pitchFamily="18" charset="0"/>
            </a:endParaRPr>
          </a:p>
          <a:p>
            <a:pPr marL="800100" marR="0" indent="-800100" algn="just">
              <a:spcBef>
                <a:spcPts val="600"/>
              </a:spcBef>
              <a:spcAft>
                <a:spcPts val="600"/>
              </a:spcAft>
              <a:tabLst>
                <a:tab pos="-1828800" algn="l"/>
              </a:tabLst>
            </a:pPr>
            <a:endParaRPr lang="en-US" sz="1200" b="1" dirty="0" smtClean="0">
              <a:effectLst/>
              <a:latin typeface="Arial" panose="020B0604020202020204" pitchFamily="34" charset="0"/>
              <a:ea typeface="Times New Roman" panose="02020603050405020304" pitchFamily="18" charset="0"/>
            </a:endParaRPr>
          </a:p>
          <a:p>
            <a:pPr marL="0" marR="0" algn="just">
              <a:lnSpc>
                <a:spcPct val="115000"/>
              </a:lnSpc>
              <a:spcBef>
                <a:spcPts val="1200"/>
              </a:spcBef>
              <a:spcAft>
                <a:spcPts val="0"/>
              </a:spcAft>
              <a:tabLst>
                <a:tab pos="1080135" algn="l"/>
              </a:tabLst>
            </a:pPr>
            <a:r>
              <a:rPr lang="es-PE" sz="1200" b="1" dirty="0" smtClean="0">
                <a:effectLst/>
                <a:latin typeface="Arial" panose="020B0604020202020204" pitchFamily="34" charset="0"/>
                <a:ea typeface="Calibri" panose="020F0502020204030204" pitchFamily="34" charset="0"/>
                <a:cs typeface="Times New Roman" panose="02020603050405020304" pitchFamily="18" charset="0"/>
              </a:rPr>
              <a:t>MAC 121.1125 (g)</a:t>
            </a:r>
            <a:r>
              <a:rPr lang="es-PE" sz="1200" b="1" baseline="0" dirty="0" smtClean="0">
                <a:effectLst/>
                <a:latin typeface="Arial" panose="020B0604020202020204" pitchFamily="34" charset="0"/>
                <a:ea typeface="Calibri" panose="020F0502020204030204" pitchFamily="34" charset="0"/>
                <a:cs typeface="Times New Roman" panose="02020603050405020304" pitchFamily="18" charset="0"/>
              </a:rPr>
              <a:t>  </a:t>
            </a:r>
            <a:r>
              <a:rPr lang="es-PE" sz="1200" b="1" dirty="0" smtClean="0">
                <a:effectLst/>
                <a:latin typeface="Arial" panose="020B0604020202020204" pitchFamily="34" charset="0"/>
                <a:ea typeface="Calibri" panose="020F0502020204030204" pitchFamily="34" charset="0"/>
                <a:cs typeface="Times New Roman" panose="02020603050405020304" pitchFamily="18" charset="0"/>
              </a:rPr>
              <a:t>Gestión de la aeronavegabilidad continuada</a:t>
            </a:r>
            <a:endParaRPr lang="es-PE"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s-PE" sz="1200" dirty="0" smtClean="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(Ver párrafo 121.1125 (g) del LAR 121)</a:t>
            </a:r>
          </a:p>
          <a:p>
            <a:pPr marL="0" marR="0" algn="just">
              <a:lnSpc>
                <a:spcPct val="115000"/>
              </a:lnSpc>
              <a:spcBef>
                <a:spcPts val="0"/>
              </a:spcBef>
              <a:spcAft>
                <a:spcPts val="0"/>
              </a:spcAft>
            </a:pPr>
            <a:endParaRPr lang="es-PE"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600"/>
              </a:spcBef>
              <a:spcAft>
                <a:spcPts val="600"/>
              </a:spcAft>
              <a:buFont typeface="+mj-lt"/>
              <a:buAutoNum type="alphaLcPeriod"/>
              <a:tabLst>
                <a:tab pos="270510" algn="l"/>
              </a:tabLst>
            </a:pPr>
            <a:r>
              <a:rPr lang="es-PE" sz="1200" dirty="0" smtClean="0">
                <a:effectLst/>
                <a:latin typeface="Arial" panose="020B0604020202020204" pitchFamily="34" charset="0"/>
                <a:ea typeface="Calibri" panose="020F0502020204030204" pitchFamily="34" charset="0"/>
                <a:cs typeface="Times New Roman" panose="02020603050405020304" pitchFamily="18" charset="0"/>
              </a:rPr>
              <a:t>Para estos efectos el departamento de gestión de la aeronavegabilidad continua debe </a:t>
            </a:r>
            <a:r>
              <a:rPr lang="es-PE" sz="1200" b="1" dirty="0" smtClean="0">
                <a:effectLst/>
                <a:latin typeface="Arial" panose="020B0604020202020204" pitchFamily="34" charset="0"/>
                <a:ea typeface="Calibri" panose="020F0502020204030204" pitchFamily="34" charset="0"/>
                <a:cs typeface="Times New Roman" panose="02020603050405020304" pitchFamily="18" charset="0"/>
              </a:rPr>
              <a:t>mantener un permanente y positivo control</a:t>
            </a:r>
            <a:r>
              <a:rPr lang="es-PE" sz="1200" dirty="0" smtClean="0">
                <a:effectLst/>
                <a:latin typeface="Arial" panose="020B0604020202020204" pitchFamily="34" charset="0"/>
                <a:ea typeface="Calibri" panose="020F0502020204030204" pitchFamily="34" charset="0"/>
                <a:cs typeface="Times New Roman" panose="02020603050405020304" pitchFamily="18" charset="0"/>
              </a:rPr>
              <a:t> respecto a que la OMA que realice mantenimiento a sus aeronaves, mantenga vigente sus habilitaciones y la respectiva aprobación vigente por parte de la AAC correspondiente.</a:t>
            </a:r>
          </a:p>
          <a:p>
            <a:pPr marL="342900" marR="0" lvl="0" indent="-342900" algn="just">
              <a:lnSpc>
                <a:spcPct val="115000"/>
              </a:lnSpc>
              <a:spcBef>
                <a:spcPts val="600"/>
              </a:spcBef>
              <a:spcAft>
                <a:spcPts val="600"/>
              </a:spcAft>
              <a:buFont typeface="+mj-lt"/>
              <a:buAutoNum type="alphaLcPeriod"/>
              <a:tabLst>
                <a:tab pos="270510" algn="l"/>
              </a:tabLst>
            </a:pPr>
            <a:endParaRPr lang="es-PE"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600"/>
              </a:spcBef>
              <a:spcAft>
                <a:spcPts val="600"/>
              </a:spcAft>
              <a:buFont typeface="+mj-lt"/>
              <a:buAutoNum type="alphaLcPeriod"/>
              <a:tabLst>
                <a:tab pos="270510" algn="l"/>
              </a:tabLst>
            </a:pPr>
            <a:r>
              <a:rPr lang="es-PE" sz="1200" dirty="0" smtClean="0">
                <a:effectLst/>
                <a:latin typeface="Arial" panose="020B0604020202020204" pitchFamily="34" charset="0"/>
                <a:ea typeface="Calibri" panose="020F0502020204030204" pitchFamily="34" charset="0"/>
                <a:cs typeface="Times New Roman" panose="02020603050405020304" pitchFamily="18" charset="0"/>
              </a:rPr>
              <a:t>Se debe considerar que el responsable de definir qué trabajo se le va a realizar a una aeronave, es el explotador, la OMA solo se hace responsable de que los trabajos que realizan los ejecute con personal competente, en instalaciones adecuadas, con datos de mantenimiento actualizados, con equipamiento y herramientas establecidas por las organizaciones de diseño y calibradas, entregando un certificado de conformidad de mantenimiento que acredite lo antes indicado.  Si algo no se consideró en los trabajos realizados por la OMA (AD, reemplazo de un componente, etc.) es responsabilidad directa del explotador.</a:t>
            </a:r>
          </a:p>
          <a:p>
            <a:pPr marL="342900" marR="0" lvl="0" indent="-342900" algn="just">
              <a:lnSpc>
                <a:spcPct val="115000"/>
              </a:lnSpc>
              <a:spcBef>
                <a:spcPts val="600"/>
              </a:spcBef>
              <a:spcAft>
                <a:spcPts val="600"/>
              </a:spcAft>
              <a:buFont typeface="+mj-lt"/>
              <a:buAutoNum type="alphaLcPeriod"/>
              <a:tabLst>
                <a:tab pos="270510" algn="l"/>
              </a:tabLst>
            </a:pPr>
            <a:endParaRPr lang="es-PE"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600"/>
              </a:spcBef>
              <a:spcAft>
                <a:spcPts val="600"/>
              </a:spcAft>
              <a:buFont typeface="+mj-lt"/>
              <a:buAutoNum type="alphaLcPeriod"/>
              <a:tabLst>
                <a:tab pos="270510" algn="l"/>
              </a:tabLst>
            </a:pPr>
            <a:r>
              <a:rPr lang="es-PE" sz="1200" dirty="0" smtClean="0">
                <a:effectLst/>
                <a:latin typeface="Arial" panose="020B0604020202020204" pitchFamily="34" charset="0"/>
                <a:ea typeface="Calibri" panose="020F0502020204030204" pitchFamily="34" charset="0"/>
                <a:cs typeface="Times New Roman" panose="02020603050405020304" pitchFamily="18" charset="0"/>
              </a:rPr>
              <a:t>El explotador debe considerar </a:t>
            </a:r>
            <a:r>
              <a:rPr lang="es-PE" sz="1200" b="1" dirty="0" smtClean="0">
                <a:effectLst/>
                <a:latin typeface="Arial" panose="020B0604020202020204" pitchFamily="34" charset="0"/>
                <a:ea typeface="Calibri" panose="020F0502020204030204" pitchFamily="34" charset="0"/>
                <a:cs typeface="Times New Roman" panose="02020603050405020304" pitchFamily="18" charset="0"/>
              </a:rPr>
              <a:t>efectuar en forma periódica una auditoría a la OMA que está realizando las actividades de mantenimiento</a:t>
            </a:r>
            <a:r>
              <a:rPr lang="es-PE" sz="1200" dirty="0" smtClean="0">
                <a:effectLst/>
                <a:latin typeface="Arial" panose="020B0604020202020204" pitchFamily="34" charset="0"/>
                <a:ea typeface="Calibri" panose="020F0502020204030204" pitchFamily="34" charset="0"/>
                <a:cs typeface="Times New Roman" panose="02020603050405020304" pitchFamily="18" charset="0"/>
              </a:rPr>
              <a:t>, de manera de verificar que el trabajo que se realiza es el indicado en la solicitud de trabajo, el personal de certificación es el indicado en el contrato y mantienen su autorización vigente, etc.  Esto asegurará que los resultados finales de los trabajos permitirán mantener la aeronave en condición aeronavegable.</a:t>
            </a:r>
            <a:endParaRPr lang="es-PE"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800100" marR="0" indent="-800100" algn="just">
              <a:spcBef>
                <a:spcPts val="600"/>
              </a:spcBef>
              <a:spcAft>
                <a:spcPts val="600"/>
              </a:spcAft>
              <a:tabLst>
                <a:tab pos="-1828800" algn="l"/>
              </a:tabLst>
            </a:pPr>
            <a:endParaRPr lang="es-PE" sz="1200" b="1" dirty="0" smtClean="0">
              <a:effectLst/>
              <a:latin typeface="Arial" panose="020B0604020202020204" pitchFamily="34"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D02ABD7-284B-4AEE-9AD5-F0CEBFB0821A}" type="slidenum">
              <a:rPr lang="id-ID" smtClean="0"/>
              <a:t>22</a:t>
            </a:fld>
            <a:endParaRPr lang="id-ID"/>
          </a:p>
        </p:txBody>
      </p:sp>
    </p:spTree>
    <p:extLst>
      <p:ext uri="{BB962C8B-B14F-4D97-AF65-F5344CB8AC3E}">
        <p14:creationId xmlns:p14="http://schemas.microsoft.com/office/powerpoint/2010/main" val="18632829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PE" sz="1200" b="1" dirty="0" smtClean="0">
                <a:effectLst/>
                <a:latin typeface="Arial" panose="020B0604020202020204" pitchFamily="34" charset="0"/>
                <a:ea typeface="Times New Roman" panose="02020603050405020304" pitchFamily="18" charset="0"/>
              </a:rPr>
              <a:t>121.1125	Gestión de la aeronavegabilidad continua </a:t>
            </a: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endParaRPr lang="en-US" dirty="0" smtClean="0"/>
          </a:p>
          <a:p>
            <a:pPr marL="342900" marR="0" lvl="0" indent="-342900" algn="just">
              <a:spcBef>
                <a:spcPts val="600"/>
              </a:spcBef>
              <a:spcAft>
                <a:spcPts val="600"/>
              </a:spcAft>
              <a:buFont typeface="+mj-lt"/>
              <a:buAutoNum type="alphaLcParenR" startAt="8"/>
              <a:tabLst>
                <a:tab pos="228600" algn="l"/>
              </a:tabLst>
            </a:pPr>
            <a:r>
              <a:rPr lang="es-EC" sz="1200" dirty="0" smtClean="0">
                <a:effectLst/>
                <a:latin typeface="Arial" panose="020B0604020202020204" pitchFamily="34" charset="0"/>
                <a:ea typeface="Times New Roman" panose="02020603050405020304" pitchFamily="18" charset="0"/>
              </a:rPr>
              <a:t>El departamento de gestión de la aeronavegabilidad continua del explotador debe asegurar que se realice un contrato entre la OMA</a:t>
            </a:r>
            <a:r>
              <a:rPr lang="es-PE" sz="1200" dirty="0" smtClean="0">
                <a:effectLst/>
                <a:latin typeface="Arial" panose="020B0604020202020204" pitchFamily="34" charset="0"/>
                <a:ea typeface="Times New Roman" panose="02020603050405020304" pitchFamily="18" charset="0"/>
              </a:rPr>
              <a:t> y el explotador donde se defina claramente:</a:t>
            </a:r>
            <a:endParaRPr lang="es-PE" sz="1800" dirty="0" smtClean="0">
              <a:effectLst/>
              <a:latin typeface="Times New Roman" panose="02020603050405020304" pitchFamily="18" charset="0"/>
              <a:ea typeface="Times New Roman" panose="02020603050405020304" pitchFamily="18" charset="0"/>
            </a:endParaRPr>
          </a:p>
          <a:p>
            <a:pPr marL="800100" marR="75565" lvl="1" indent="-342900" algn="just">
              <a:spcBef>
                <a:spcPts val="600"/>
              </a:spcBef>
              <a:spcAft>
                <a:spcPts val="600"/>
              </a:spcAft>
              <a:buFont typeface="+mj-lt"/>
              <a:buAutoNum type="arabicParenBoth"/>
              <a:tabLst>
                <a:tab pos="457200" algn="l"/>
              </a:tabLst>
            </a:pPr>
            <a:r>
              <a:rPr lang="es-PE" sz="1200" dirty="0" smtClean="0">
                <a:effectLst/>
                <a:latin typeface="Arial" panose="020B0604020202020204" pitchFamily="34" charset="0"/>
                <a:ea typeface="Times New Roman" panose="02020603050405020304" pitchFamily="18" charset="0"/>
              </a:rPr>
              <a:t>los servicios de mantenimiento que están siendo contratados; </a:t>
            </a:r>
            <a:endParaRPr lang="es-PE" sz="1800" dirty="0" smtClean="0">
              <a:effectLst/>
              <a:latin typeface="Times New Roman" panose="02020603050405020304" pitchFamily="18" charset="0"/>
              <a:ea typeface="Times New Roman" panose="02020603050405020304" pitchFamily="18" charset="0"/>
            </a:endParaRPr>
          </a:p>
          <a:p>
            <a:pPr marL="800100" marR="75565" lvl="1" indent="-342900" algn="just">
              <a:spcBef>
                <a:spcPts val="600"/>
              </a:spcBef>
              <a:spcAft>
                <a:spcPts val="600"/>
              </a:spcAft>
              <a:buFont typeface="+mj-lt"/>
              <a:buAutoNum type="arabicParenBoth"/>
              <a:tabLst>
                <a:tab pos="457200" algn="l"/>
              </a:tabLst>
            </a:pPr>
            <a:r>
              <a:rPr lang="es-PE" sz="1200" dirty="0" smtClean="0">
                <a:effectLst/>
                <a:latin typeface="Arial" panose="020B0604020202020204" pitchFamily="34" charset="0"/>
                <a:ea typeface="Times New Roman" panose="02020603050405020304" pitchFamily="18" charset="0"/>
              </a:rPr>
              <a:t>la disponibilidad de los datos de mantenimiento necesarios para los servicios; como las tarjetas de trabajo, ordenes de ingeniería, etc.;</a:t>
            </a:r>
            <a:endParaRPr lang="es-PE" sz="1800" dirty="0" smtClean="0">
              <a:effectLst/>
              <a:latin typeface="Times New Roman" panose="02020603050405020304" pitchFamily="18" charset="0"/>
              <a:ea typeface="Times New Roman" panose="02020603050405020304" pitchFamily="18" charset="0"/>
            </a:endParaRPr>
          </a:p>
          <a:p>
            <a:pPr marL="800100" marR="75565" lvl="1" indent="-342900" algn="just">
              <a:spcBef>
                <a:spcPts val="600"/>
              </a:spcBef>
              <a:spcAft>
                <a:spcPts val="600"/>
              </a:spcAft>
              <a:buFont typeface="+mj-lt"/>
              <a:buAutoNum type="arabicParenBoth"/>
              <a:tabLst>
                <a:tab pos="457200" algn="l"/>
              </a:tabLst>
            </a:pPr>
            <a:r>
              <a:rPr lang="es-PE" sz="1200" dirty="0" smtClean="0">
                <a:effectLst/>
                <a:latin typeface="Arial" panose="020B0604020202020204" pitchFamily="34" charset="0"/>
                <a:ea typeface="Times New Roman" panose="02020603050405020304" pitchFamily="18" charset="0"/>
              </a:rPr>
              <a:t>la necesidad de supervisión por parte del explotador de los servicios que están siendo ejecutados; y</a:t>
            </a:r>
            <a:endParaRPr lang="es-PE" sz="1800" dirty="0" smtClean="0">
              <a:effectLst/>
              <a:latin typeface="Times New Roman" panose="02020603050405020304" pitchFamily="18" charset="0"/>
              <a:ea typeface="Times New Roman" panose="02020603050405020304" pitchFamily="18" charset="0"/>
            </a:endParaRPr>
          </a:p>
          <a:p>
            <a:pPr marL="800100" marR="75565" lvl="1" indent="-342900" algn="just">
              <a:spcBef>
                <a:spcPts val="600"/>
              </a:spcBef>
              <a:spcAft>
                <a:spcPts val="600"/>
              </a:spcAft>
              <a:buFont typeface="+mj-lt"/>
              <a:buAutoNum type="arabicParenBoth"/>
              <a:tabLst>
                <a:tab pos="457200" algn="l"/>
              </a:tabLst>
            </a:pPr>
            <a:r>
              <a:rPr lang="es-PE" sz="1200" dirty="0" smtClean="0">
                <a:effectLst/>
                <a:latin typeface="Arial" panose="020B0604020202020204" pitchFamily="34" charset="0"/>
                <a:ea typeface="Times New Roman" panose="02020603050405020304" pitchFamily="18" charset="0"/>
              </a:rPr>
              <a:t>la responsabilidad del explotador de instruir a los certificadores de conformidad de mantenimiento de la OMA LAR 145 de acuerdo a su MCM.</a:t>
            </a:r>
            <a:endParaRPr lang="es-PE" sz="1800" dirty="0" smtClean="0">
              <a:effectLst/>
              <a:latin typeface="Times New Roman" panose="02020603050405020304" pitchFamily="18" charset="0"/>
              <a:ea typeface="Times New Roman" panose="02020603050405020304" pitchFamily="18" charset="0"/>
            </a:endParaRPr>
          </a:p>
          <a:p>
            <a:pPr lvl="0"/>
            <a:endParaRPr lang="en-US" dirty="0" smtClean="0"/>
          </a:p>
          <a:p>
            <a:pPr marL="0" marR="0" algn="just">
              <a:lnSpc>
                <a:spcPct val="115000"/>
              </a:lnSpc>
              <a:spcBef>
                <a:spcPts val="1200"/>
              </a:spcBef>
              <a:spcAft>
                <a:spcPts val="0"/>
              </a:spcAft>
              <a:tabLst>
                <a:tab pos="1080135" algn="l"/>
              </a:tabLst>
            </a:pPr>
            <a:r>
              <a:rPr lang="es-PE" sz="1200" b="1" dirty="0" smtClean="0">
                <a:effectLst/>
                <a:latin typeface="Arial" panose="020B0604020202020204" pitchFamily="34" charset="0"/>
                <a:ea typeface="Calibri" panose="020F0502020204030204" pitchFamily="34" charset="0"/>
                <a:cs typeface="Times New Roman" panose="02020603050405020304" pitchFamily="18" charset="0"/>
              </a:rPr>
              <a:t>MAC 121.1125  	Gestión de la aeronavegabilidad continuada</a:t>
            </a:r>
            <a:endParaRPr lang="es-PE"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s-PE" sz="1200" dirty="0" smtClean="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(Ver párrafo 121.1125 (h) del LAR 121) </a:t>
            </a:r>
          </a:p>
          <a:p>
            <a:pPr marL="0" marR="0" algn="just">
              <a:lnSpc>
                <a:spcPct val="115000"/>
              </a:lnSpc>
              <a:spcBef>
                <a:spcPts val="0"/>
              </a:spcBef>
              <a:spcAft>
                <a:spcPts val="0"/>
              </a:spcAft>
            </a:pPr>
            <a:endParaRPr lang="es-PE"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600"/>
              </a:spcBef>
              <a:spcAft>
                <a:spcPts val="600"/>
              </a:spcAft>
              <a:buFont typeface="+mj-lt"/>
              <a:buAutoNum type="alphaLcPeriod"/>
              <a:tabLst>
                <a:tab pos="270510" algn="l"/>
              </a:tabLst>
            </a:pPr>
            <a:r>
              <a:rPr lang="es-PE" sz="1200" u="none" strike="noStrike" dirty="0" smtClean="0">
                <a:effectLst/>
                <a:latin typeface="Arial" panose="020B0604020202020204" pitchFamily="34" charset="0"/>
                <a:ea typeface="Calibri" panose="020F0502020204030204" pitchFamily="34" charset="0"/>
                <a:cs typeface="Times New Roman" panose="02020603050405020304" pitchFamily="18" charset="0"/>
              </a:rPr>
              <a:t>Para el explotador como responsable de la gestión de la aeronavegabilidad continua de sus aeronaves, se hace imperativo velar porque las actividades de mantenimiento asociadas a mantener dicha condición de aeronavegabilidad, se realice conforme a sus requerimientos y por lo tanto esto debe quedar claramente establecido a través de un contrato con la o las OMAs que presten los servicios pertinentes.  </a:t>
            </a:r>
            <a:r>
              <a:rPr lang="es-PE" sz="1200" b="1" u="none" strike="noStrike" dirty="0" smtClean="0">
                <a:effectLst/>
                <a:latin typeface="Arial" panose="020B0604020202020204" pitchFamily="34" charset="0"/>
                <a:ea typeface="Calibri" panose="020F0502020204030204" pitchFamily="34" charset="0"/>
                <a:cs typeface="Times New Roman" panose="02020603050405020304" pitchFamily="18" charset="0"/>
              </a:rPr>
              <a:t>El contrato debe especificar en detalle, el trabajo a realizar por dicha organización y las funciones y obligaciones de ambas partes</a:t>
            </a:r>
            <a:r>
              <a:rPr lang="es-PE" sz="1200" u="none" strike="noStrike" dirty="0" smtClean="0">
                <a:effectLst/>
                <a:latin typeface="Arial" panose="020B0604020202020204" pitchFamily="34" charset="0"/>
                <a:ea typeface="Calibri" panose="020F0502020204030204" pitchFamily="34" charset="0"/>
                <a:cs typeface="Times New Roman" panose="02020603050405020304" pitchFamily="18" charset="0"/>
              </a:rPr>
              <a:t>. </a:t>
            </a:r>
          </a:p>
          <a:p>
            <a:pPr marL="342900" marR="0" lvl="0" indent="-342900" algn="just">
              <a:lnSpc>
                <a:spcPct val="115000"/>
              </a:lnSpc>
              <a:spcBef>
                <a:spcPts val="600"/>
              </a:spcBef>
              <a:spcAft>
                <a:spcPts val="600"/>
              </a:spcAft>
              <a:buFont typeface="+mj-lt"/>
              <a:buAutoNum type="alphaLcPeriod"/>
              <a:tabLst>
                <a:tab pos="270510" algn="l"/>
              </a:tabLst>
            </a:pPr>
            <a:endParaRPr lang="es-PE" sz="1600" u="none" strike="noStrike"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600"/>
              </a:spcBef>
              <a:spcAft>
                <a:spcPts val="600"/>
              </a:spcAft>
              <a:buFont typeface="+mj-lt"/>
              <a:buAutoNum type="alphaLcPeriod"/>
              <a:tabLst>
                <a:tab pos="270510" algn="l"/>
              </a:tabLst>
            </a:pPr>
            <a:r>
              <a:rPr lang="es-PE" sz="1200" u="none" strike="noStrike" dirty="0" smtClean="0">
                <a:effectLst/>
                <a:latin typeface="Arial" panose="020B0604020202020204" pitchFamily="34" charset="0"/>
                <a:ea typeface="Calibri" panose="020F0502020204030204" pitchFamily="34" charset="0"/>
                <a:cs typeface="Times New Roman" panose="02020603050405020304" pitchFamily="18" charset="0"/>
              </a:rPr>
              <a:t>Por otra parte, aun cuando es altamente recomendable que todo el mantenimiento requerido por las aeronaves del explotador sea efectuado por una sola OMA, es probable que derivado de la operación de distintos tipos de aeronaves, o que para un mismo tipo de aeronave, la empresa requiera contratar a más de una OMA; como por ejemplo, una OMA podría encargarse del mantenimiento de línea y de la rectificación de defectos menores y otra OMA podría encargarse del mantenimiento de base. Tal situación obligará a que se establezcan diferentes contratos, determinándose claramente en cada uno de ellos el tipo de servicio que deberá ser ejecutado. </a:t>
            </a:r>
          </a:p>
          <a:p>
            <a:pPr marL="342900" marR="0" lvl="0" indent="-342900" algn="just">
              <a:lnSpc>
                <a:spcPct val="115000"/>
              </a:lnSpc>
              <a:spcBef>
                <a:spcPts val="600"/>
              </a:spcBef>
              <a:spcAft>
                <a:spcPts val="600"/>
              </a:spcAft>
              <a:buFont typeface="+mj-lt"/>
              <a:buAutoNum type="alphaLcPeriod"/>
              <a:tabLst>
                <a:tab pos="270510" algn="l"/>
              </a:tabLst>
            </a:pPr>
            <a:endParaRPr lang="es-PE" sz="1600" u="none" strike="noStrike"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600"/>
              </a:spcBef>
              <a:spcAft>
                <a:spcPts val="600"/>
              </a:spcAft>
              <a:buFont typeface="+mj-lt"/>
              <a:buAutoNum type="alphaLcPeriod"/>
              <a:tabLst>
                <a:tab pos="270510" algn="l"/>
              </a:tabLst>
            </a:pPr>
            <a:r>
              <a:rPr lang="es-PE" sz="1200" u="none" strike="noStrike" dirty="0" smtClean="0">
                <a:effectLst/>
                <a:latin typeface="Arial" panose="020B0604020202020204" pitchFamily="34" charset="0"/>
                <a:ea typeface="Calibri" panose="020F0502020204030204" pitchFamily="34" charset="0"/>
                <a:cs typeface="Times New Roman" panose="02020603050405020304" pitchFamily="18" charset="0"/>
              </a:rPr>
              <a:t>En consecuencia es imprescindible dejar claramente establecido en el respectivo contrato, el servicio de mantenimiento que se está contratando; la necesidad de que: </a:t>
            </a:r>
            <a:endParaRPr lang="es-PE" sz="1600" u="none" strike="noStrike" dirty="0" smtClean="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gn="just">
              <a:spcBef>
                <a:spcPts val="600"/>
              </a:spcBef>
              <a:spcAft>
                <a:spcPts val="600"/>
              </a:spcAft>
              <a:buClr>
                <a:srgbClr val="000000"/>
              </a:buClr>
              <a:buSzPts val="1000"/>
              <a:buFont typeface="+mj-lt"/>
              <a:buAutoNum type="arabicPeriod"/>
            </a:pPr>
            <a:r>
              <a:rPr lang="es-PE" sz="1200" dirty="0" smtClean="0">
                <a:effectLst/>
                <a:latin typeface="Arial" panose="020B0604020202020204" pitchFamily="34" charset="0"/>
                <a:ea typeface="Times New Roman" panose="02020603050405020304" pitchFamily="18" charset="0"/>
              </a:rPr>
              <a:t>los datos de mantenimiento que se generen a través de órdenes de trabajo, tarjetas de trabajo u otros estén permanentemente disponibles para el explotador; </a:t>
            </a:r>
            <a:endParaRPr lang="es-PE" sz="1800"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Clr>
                <a:srgbClr val="000000"/>
              </a:buClr>
              <a:buSzPts val="1000"/>
              <a:buFont typeface="+mj-lt"/>
              <a:buAutoNum type="arabicPeriod"/>
            </a:pPr>
            <a:r>
              <a:rPr lang="es-PE" sz="1200" dirty="0" smtClean="0">
                <a:effectLst/>
                <a:latin typeface="Arial" panose="020B0604020202020204" pitchFamily="34" charset="0"/>
                <a:ea typeface="Times New Roman" panose="02020603050405020304" pitchFamily="18" charset="0"/>
              </a:rPr>
              <a:t>la prerrogativa de que el explotador a través de su departamento de gestión de la aeronavegabilidad continua pueda supervisar los servicios de mantenimiento que se le presten; y </a:t>
            </a:r>
            <a:endParaRPr lang="es-PE" sz="1800"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Clr>
                <a:srgbClr val="000000"/>
              </a:buClr>
              <a:buSzPts val="1000"/>
              <a:buFont typeface="+mj-lt"/>
              <a:buAutoNum type="arabicPeriod"/>
            </a:pPr>
            <a:r>
              <a:rPr lang="es-PE" sz="1200" dirty="0" smtClean="0">
                <a:effectLst/>
                <a:latin typeface="Arial" panose="020B0604020202020204" pitchFamily="34" charset="0"/>
                <a:ea typeface="Times New Roman" panose="02020603050405020304" pitchFamily="18" charset="0"/>
              </a:rPr>
              <a:t>la necesidad de que el explotador a través de su departamento de gestión de la aeronavegabilidad continua instruya a los certificadores de conformidad de mantenimiento de la OMA de acuerdo a los procedimientos establecidos en su MCM.</a:t>
            </a:r>
          </a:p>
          <a:p>
            <a:pPr marL="800100" marR="0" lvl="1" indent="-342900" algn="just">
              <a:spcBef>
                <a:spcPts val="600"/>
              </a:spcBef>
              <a:spcAft>
                <a:spcPts val="600"/>
              </a:spcAft>
              <a:buClr>
                <a:srgbClr val="000000"/>
              </a:buClr>
              <a:buSzPts val="1000"/>
              <a:buFont typeface="+mj-lt"/>
              <a:buAutoNum type="arabicPeriod"/>
            </a:pPr>
            <a:endParaRPr lang="es-PE" sz="1800" dirty="0" smtClean="0">
              <a:effectLst/>
              <a:latin typeface="Times New Roman" panose="02020603050405020304" pitchFamily="18" charset="0"/>
              <a:ea typeface="Times New Roman" panose="02020603050405020304" pitchFamily="18" charset="0"/>
            </a:endParaRPr>
          </a:p>
          <a:p>
            <a:pPr marL="342900" marR="0" lvl="0" indent="-342900" algn="just">
              <a:lnSpc>
                <a:spcPct val="115000"/>
              </a:lnSpc>
              <a:spcBef>
                <a:spcPts val="600"/>
              </a:spcBef>
              <a:spcAft>
                <a:spcPts val="600"/>
              </a:spcAft>
              <a:buFont typeface="+mj-lt"/>
              <a:buAutoNum type="alphaLcPeriod"/>
              <a:tabLst>
                <a:tab pos="270510" algn="l"/>
              </a:tabLst>
            </a:pPr>
            <a:r>
              <a:rPr lang="es-PE" sz="1200" u="none" strike="noStrike" dirty="0" smtClean="0">
                <a:effectLst/>
                <a:latin typeface="Arial" panose="020B0604020202020204" pitchFamily="34" charset="0"/>
                <a:ea typeface="Calibri" panose="020F0502020204030204" pitchFamily="34" charset="0"/>
                <a:cs typeface="Times New Roman" panose="02020603050405020304" pitchFamily="18" charset="0"/>
              </a:rPr>
              <a:t>Tanto la especificación del trabajo como la asignación de responsabilidades debería ser clara, inequívoca y con suficiente detalle para garantizar que no surja ningún malentendido entre las partes (explotador y la OMA) que pueda resultar en una situación en que no se haga o no se realice bien algún trabajo que tenga que ver con la aeronavegabilidad u operatividad de la aeronave.</a:t>
            </a:r>
          </a:p>
          <a:p>
            <a:pPr marL="342900" marR="0" lvl="0" indent="-342900" algn="just">
              <a:lnSpc>
                <a:spcPct val="115000"/>
              </a:lnSpc>
              <a:spcBef>
                <a:spcPts val="600"/>
              </a:spcBef>
              <a:spcAft>
                <a:spcPts val="600"/>
              </a:spcAft>
              <a:buFont typeface="+mj-lt"/>
              <a:buAutoNum type="alphaLcPeriod"/>
              <a:tabLst>
                <a:tab pos="270510" algn="l"/>
              </a:tabLst>
            </a:pPr>
            <a:endParaRPr lang="es-PE" sz="1600" u="none" strike="noStrike"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600"/>
              </a:spcBef>
              <a:spcAft>
                <a:spcPts val="600"/>
              </a:spcAft>
              <a:buFont typeface="+mj-lt"/>
              <a:buAutoNum type="alphaLcPeriod"/>
              <a:tabLst>
                <a:tab pos="270510" algn="l"/>
              </a:tabLst>
            </a:pPr>
            <a:r>
              <a:rPr lang="es-PE" sz="1200" u="none" strike="noStrike" dirty="0" smtClean="0">
                <a:effectLst/>
                <a:latin typeface="Arial" panose="020B0604020202020204" pitchFamily="34" charset="0"/>
                <a:ea typeface="Calibri" panose="020F0502020204030204" pitchFamily="34" charset="0"/>
                <a:cs typeface="Times New Roman" panose="02020603050405020304" pitchFamily="18" charset="0"/>
              </a:rPr>
              <a:t>Especial atención se debería prestar a procedimientos y responsabilidades para garantizar que:</a:t>
            </a:r>
            <a:endParaRPr lang="es-PE" sz="1600" u="none" strike="noStrike" dirty="0" smtClean="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gn="just">
              <a:spcBef>
                <a:spcPts val="600"/>
              </a:spcBef>
              <a:spcAft>
                <a:spcPts val="600"/>
              </a:spcAft>
              <a:buClr>
                <a:srgbClr val="000000"/>
              </a:buClr>
              <a:buSzPts val="1000"/>
              <a:buFont typeface="+mj-lt"/>
              <a:buAutoNum type="arabicPeriod"/>
            </a:pPr>
            <a:r>
              <a:rPr lang="es-PE" sz="1200" u="none" strike="noStrike" dirty="0" smtClean="0">
                <a:effectLst/>
                <a:latin typeface="Arial" panose="020B0604020202020204" pitchFamily="34" charset="0"/>
                <a:ea typeface="Times New Roman" panose="02020603050405020304" pitchFamily="18" charset="0"/>
              </a:rPr>
              <a:t>se realice todo el trabajo de mantenimiento solicitado;</a:t>
            </a:r>
            <a:endParaRPr lang="es-PE" sz="1800" u="none" strike="noStrike"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Clr>
                <a:srgbClr val="000000"/>
              </a:buClr>
              <a:buSzPts val="1000"/>
              <a:buFont typeface="+mj-lt"/>
              <a:buAutoNum type="arabicPeriod"/>
            </a:pPr>
            <a:r>
              <a:rPr lang="es-PE" sz="1200" u="none" strike="noStrike" dirty="0" smtClean="0">
                <a:effectLst/>
                <a:latin typeface="Arial" panose="020B0604020202020204" pitchFamily="34" charset="0"/>
                <a:ea typeface="Times New Roman" panose="02020603050405020304" pitchFamily="18" charset="0"/>
              </a:rPr>
              <a:t>que los boletines de servicio que el explotador definió su aplicación, sean cumplidos;</a:t>
            </a:r>
            <a:endParaRPr lang="es-PE" sz="1800" u="none" strike="noStrike"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Clr>
                <a:srgbClr val="000000"/>
              </a:buClr>
              <a:buSzPts val="1000"/>
              <a:buFont typeface="+mj-lt"/>
              <a:buAutoNum type="arabicPeriod"/>
            </a:pPr>
            <a:r>
              <a:rPr lang="es-PE" sz="1200" u="none" strike="noStrike" dirty="0" smtClean="0">
                <a:effectLst/>
                <a:latin typeface="Arial" panose="020B0604020202020204" pitchFamily="34" charset="0"/>
                <a:ea typeface="Times New Roman" panose="02020603050405020304" pitchFamily="18" charset="0"/>
              </a:rPr>
              <a:t>que las directrices de aeronavegabilidad se apliquen en su totalidad; y </a:t>
            </a:r>
            <a:endParaRPr lang="es-PE" sz="1800" u="none" strike="noStrike"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Clr>
                <a:srgbClr val="000000"/>
              </a:buClr>
              <a:buSzPts val="1000"/>
              <a:buFont typeface="+mj-lt"/>
              <a:buAutoNum type="arabicPeriod"/>
            </a:pPr>
            <a:r>
              <a:rPr lang="es-PE" sz="1200" u="none" strike="noStrike" dirty="0" smtClean="0">
                <a:effectLst/>
                <a:latin typeface="Arial" panose="020B0604020202020204" pitchFamily="34" charset="0"/>
                <a:ea typeface="Times New Roman" panose="02020603050405020304" pitchFamily="18" charset="0"/>
              </a:rPr>
              <a:t>que todo el trabajo, incluyendo modificaciones y reparaciones se realicen de conformidad con datos aprobados y con los reglamentos actualizados.</a:t>
            </a:r>
            <a:endParaRPr lang="es-PE" sz="1800" u="none" strike="noStrike" dirty="0" smtClean="0">
              <a:effectLst/>
              <a:latin typeface="Times New Roman" panose="02020603050405020304" pitchFamily="18" charset="0"/>
              <a:ea typeface="Times New Roman" panose="02020603050405020304" pitchFamily="18" charset="0"/>
            </a:endParaRPr>
          </a:p>
          <a:p>
            <a:pPr lvl="0"/>
            <a:endParaRPr lang="en-US" dirty="0" smtClean="0"/>
          </a:p>
          <a:p>
            <a:pPr lvl="0"/>
            <a:endParaRPr lang="en-US" dirty="0" smtClean="0"/>
          </a:p>
          <a:p>
            <a:pPr lvl="0"/>
            <a:endParaRPr lang="en-US" dirty="0" smtClean="0"/>
          </a:p>
          <a:p>
            <a:pPr lvl="0"/>
            <a:endParaRPr lang="en-US" dirty="0" smtClean="0"/>
          </a:p>
          <a:p>
            <a:pPr lvl="0"/>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23</a:t>
            </a:fld>
            <a:endParaRPr lang="id-ID"/>
          </a:p>
        </p:txBody>
      </p:sp>
    </p:spTree>
    <p:extLst>
      <p:ext uri="{BB962C8B-B14F-4D97-AF65-F5344CB8AC3E}">
        <p14:creationId xmlns:p14="http://schemas.microsoft.com/office/powerpoint/2010/main" val="20344395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0100" marR="0" indent="-800100" algn="just">
              <a:spcBef>
                <a:spcPts val="600"/>
              </a:spcBef>
              <a:spcAft>
                <a:spcPts val="600"/>
              </a:spcAft>
              <a:tabLst>
                <a:tab pos="-1828800" algn="l"/>
              </a:tabLst>
            </a:pPr>
            <a:r>
              <a:rPr lang="es-PE" sz="1200" b="1" dirty="0" smtClean="0">
                <a:effectLst/>
                <a:latin typeface="Arial" panose="020B0604020202020204" pitchFamily="34" charset="0"/>
                <a:ea typeface="Times New Roman" panose="02020603050405020304" pitchFamily="18" charset="0"/>
              </a:rPr>
              <a:t>121.1130	Manual de control de mantenimiento (MCM)</a:t>
            </a:r>
          </a:p>
          <a:p>
            <a:pPr marL="800100" marR="0" indent="-800100" algn="just">
              <a:spcBef>
                <a:spcPts val="600"/>
              </a:spcBef>
              <a:spcAft>
                <a:spcPts val="600"/>
              </a:spcAft>
              <a:tabLst>
                <a:tab pos="-1828800" algn="l"/>
              </a:tabLst>
            </a:pPr>
            <a:endParaRPr lang="es-PE" sz="1200" b="1" dirty="0" smtClean="0">
              <a:effectLst/>
              <a:latin typeface="Arial" panose="020B0604020202020204" pitchFamily="34" charset="0"/>
              <a:ea typeface="Times New Roman" panose="02020603050405020304" pitchFamily="18" charset="0"/>
            </a:endParaRPr>
          </a:p>
          <a:p>
            <a:pPr marL="228600" marR="0" indent="-228600" algn="just">
              <a:spcBef>
                <a:spcPts val="600"/>
              </a:spcBef>
              <a:spcAft>
                <a:spcPts val="600"/>
              </a:spcAft>
              <a:buFont typeface="+mj-lt"/>
              <a:buAutoNum type="alphaLcParenR"/>
              <a:tabLst>
                <a:tab pos="-1828800" algn="l"/>
              </a:tabLst>
            </a:pPr>
            <a:r>
              <a:rPr lang="es-PE" sz="1200" b="1" dirty="0" smtClean="0">
                <a:effectLst/>
                <a:latin typeface="Arial" panose="020B0604020202020204" pitchFamily="34" charset="0"/>
                <a:ea typeface="Times New Roman" panose="02020603050405020304" pitchFamily="18" charset="0"/>
              </a:rPr>
              <a:t>El explotador debe desarrollar y mantener actualizado un MCM para el uso y orientación del personal de gestión de la aeronavegabilidad continua del explotador y de la OMA responsable del mantenimiento y operacional, y que su contenido incluya por lo menos lo indicado en el Apéndice S del presente reglamento</a:t>
            </a:r>
            <a:r>
              <a:rPr lang="es-PE" sz="1200" b="0" dirty="0" smtClean="0">
                <a:effectLst/>
                <a:latin typeface="Arial" panose="020B0604020202020204" pitchFamily="34" charset="0"/>
                <a:ea typeface="Times New Roman" panose="02020603050405020304" pitchFamily="18" charset="0"/>
              </a:rPr>
              <a:t>.</a:t>
            </a:r>
          </a:p>
          <a:p>
            <a:pPr marL="228600" marR="0" indent="-228600" algn="just">
              <a:spcBef>
                <a:spcPts val="600"/>
              </a:spcBef>
              <a:spcAft>
                <a:spcPts val="600"/>
              </a:spcAft>
              <a:buFont typeface="+mj-lt"/>
              <a:buAutoNum type="alphaLcParenR"/>
              <a:tabLst>
                <a:tab pos="-1828800" algn="l"/>
              </a:tabLst>
            </a:pPr>
            <a:r>
              <a:rPr lang="es-PE" sz="1200" b="0" dirty="0" smtClean="0">
                <a:effectLst/>
                <a:latin typeface="Arial" panose="020B0604020202020204" pitchFamily="34" charset="0"/>
                <a:ea typeface="Times New Roman" panose="02020603050405020304" pitchFamily="18" charset="0"/>
              </a:rPr>
              <a:t>El manual de control de mantenimiento debe ser aceptable para la AAC del Estado de matrícula.</a:t>
            </a:r>
          </a:p>
          <a:p>
            <a:pPr marL="228600" marR="0" indent="-228600" algn="just">
              <a:spcBef>
                <a:spcPts val="600"/>
              </a:spcBef>
              <a:spcAft>
                <a:spcPts val="600"/>
              </a:spcAft>
              <a:buFont typeface="+mj-lt"/>
              <a:buAutoNum type="alphaLcParenR"/>
              <a:tabLst>
                <a:tab pos="-1828800" algn="l"/>
              </a:tabLst>
            </a:pPr>
            <a:r>
              <a:rPr lang="es-PE" sz="1200" b="0" dirty="0" smtClean="0">
                <a:effectLst/>
                <a:latin typeface="Arial" panose="020B0604020202020204" pitchFamily="34" charset="0"/>
                <a:ea typeface="Times New Roman" panose="02020603050405020304" pitchFamily="18" charset="0"/>
              </a:rPr>
              <a:t>Cada explotador debe proveer a la AAC del Estado del explotador y a la AAC del Estado de matrícula de la aeronave, si es diferente a la AAC del explotador, una copia del manual de control de mantenimiento y las subsecuentes enmiendas.</a:t>
            </a:r>
          </a:p>
          <a:p>
            <a:pPr marL="228600" marR="0" indent="-228600" algn="just">
              <a:spcBef>
                <a:spcPts val="600"/>
              </a:spcBef>
              <a:spcAft>
                <a:spcPts val="600"/>
              </a:spcAft>
              <a:buFont typeface="+mj-lt"/>
              <a:buAutoNum type="alphaLcParenR"/>
              <a:tabLst>
                <a:tab pos="-1828800" algn="l"/>
              </a:tabLst>
            </a:pPr>
            <a:r>
              <a:rPr lang="es-PE" sz="1200" b="0" dirty="0" smtClean="0">
                <a:effectLst/>
                <a:latin typeface="Arial" panose="020B0604020202020204" pitchFamily="34" charset="0"/>
                <a:ea typeface="Times New Roman" panose="02020603050405020304" pitchFamily="18" charset="0"/>
              </a:rPr>
              <a:t>El explotador debe enviar copia de todas las enmiendas introducidas a su manual de control de mantenimiento a todos los organismos o personas que hayan recibido el manual.</a:t>
            </a:r>
          </a:p>
          <a:p>
            <a:pPr marL="228600" marR="0" indent="-228600" algn="just">
              <a:spcBef>
                <a:spcPts val="600"/>
              </a:spcBef>
              <a:spcAft>
                <a:spcPts val="600"/>
              </a:spcAft>
              <a:buFont typeface="+mj-lt"/>
              <a:buAutoNum type="alphaLcParenR"/>
              <a:tabLst>
                <a:tab pos="-1828800" algn="l"/>
              </a:tabLst>
            </a:pPr>
            <a:r>
              <a:rPr lang="es-PE" sz="1200" b="0" dirty="0" smtClean="0">
                <a:effectLst/>
                <a:latin typeface="Arial" panose="020B0604020202020204" pitchFamily="34" charset="0"/>
                <a:ea typeface="Times New Roman" panose="02020603050405020304" pitchFamily="18" charset="0"/>
              </a:rPr>
              <a:t>El manual de control de mantenimiento, y cualquier enmienda al mismo, deberá observar en su diseño los principios de factores humanos.</a:t>
            </a:r>
          </a:p>
          <a:p>
            <a:pPr marL="800100" marR="0" indent="-800100" algn="just">
              <a:spcBef>
                <a:spcPts val="600"/>
              </a:spcBef>
              <a:spcAft>
                <a:spcPts val="600"/>
              </a:spcAft>
              <a:buFont typeface="+mj-lt"/>
              <a:buAutoNum type="alphaLcParenR"/>
              <a:tabLst>
                <a:tab pos="-1828800" algn="l"/>
              </a:tabLst>
            </a:pPr>
            <a:endParaRPr lang="es-PE" sz="1200" b="1" dirty="0" smtClean="0">
              <a:effectLst/>
              <a:latin typeface="Arial" panose="020B0604020202020204" pitchFamily="34"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D02ABD7-284B-4AEE-9AD5-F0CEBFB0821A}" type="slidenum">
              <a:rPr lang="id-ID" smtClean="0"/>
              <a:t>24</a:t>
            </a:fld>
            <a:endParaRPr lang="id-ID"/>
          </a:p>
        </p:txBody>
      </p:sp>
    </p:spTree>
    <p:extLst>
      <p:ext uri="{BB962C8B-B14F-4D97-AF65-F5344CB8AC3E}">
        <p14:creationId xmlns:p14="http://schemas.microsoft.com/office/powerpoint/2010/main" val="2803655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25</a:t>
            </a:fld>
            <a:endParaRPr lang="id-ID"/>
          </a:p>
        </p:txBody>
      </p:sp>
    </p:spTree>
    <p:extLst>
      <p:ext uri="{BB962C8B-B14F-4D97-AF65-F5344CB8AC3E}">
        <p14:creationId xmlns:p14="http://schemas.microsoft.com/office/powerpoint/2010/main" val="41701369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26</a:t>
            </a:fld>
            <a:endParaRPr lang="id-ID"/>
          </a:p>
        </p:txBody>
      </p:sp>
    </p:spTree>
    <p:extLst>
      <p:ext uri="{BB962C8B-B14F-4D97-AF65-F5344CB8AC3E}">
        <p14:creationId xmlns:p14="http://schemas.microsoft.com/office/powerpoint/2010/main" val="2837533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4545" marR="612775" indent="-804545" algn="just">
              <a:spcBef>
                <a:spcPts val="1200"/>
              </a:spcBef>
              <a:spcAft>
                <a:spcPts val="600"/>
              </a:spcAft>
              <a:tabLst>
                <a:tab pos="-2057400" algn="l"/>
              </a:tabLst>
            </a:pPr>
            <a:r>
              <a:rPr lang="es-PE" sz="1200" b="1" dirty="0" smtClean="0">
                <a:effectLst/>
                <a:latin typeface="Arial" panose="020B0604020202020204" pitchFamily="34" charset="0"/>
                <a:ea typeface="Times New Roman" panose="02020603050405020304" pitchFamily="18" charset="0"/>
              </a:rPr>
              <a:t>121.1105	Aplicación </a:t>
            </a:r>
            <a:endParaRPr lang="es-PE" sz="1200" dirty="0" smtClean="0">
              <a:effectLst/>
              <a:latin typeface="Courier New" panose="02070309020205020404" pitchFamily="49" charset="0"/>
              <a:ea typeface="Times New Roman" panose="02020603050405020304" pitchFamily="18" charset="0"/>
            </a:endParaRPr>
          </a:p>
          <a:p>
            <a:pPr marL="0" marR="76835" algn="just">
              <a:spcBef>
                <a:spcPts val="600"/>
              </a:spcBef>
              <a:spcAft>
                <a:spcPts val="600"/>
              </a:spcAft>
              <a:tabLst>
                <a:tab pos="571500" algn="l"/>
                <a:tab pos="2286000" algn="l"/>
                <a:tab pos="2820035" algn="l"/>
              </a:tabLst>
            </a:pPr>
            <a:r>
              <a:rPr lang="es-PE" sz="1200" dirty="0" smtClean="0">
                <a:effectLst/>
                <a:latin typeface="Arial" panose="020B0604020202020204" pitchFamily="34" charset="0"/>
                <a:ea typeface="Times New Roman" panose="02020603050405020304" pitchFamily="18" charset="0"/>
              </a:rPr>
              <a:t>Este capítulo prescribe los requisitos de mantenimiento y control de la aeronavegabilidad que un explotador debe cumplir para garantizar el mantenimiento de la  aeronavegabilidad de las aeronaves bajo su control.</a:t>
            </a:r>
            <a:endParaRPr lang="es-PE" sz="1200" dirty="0" smtClean="0">
              <a:effectLst/>
              <a:latin typeface="Courier New" panose="02070309020205020404" pitchFamily="49" charset="0"/>
              <a:ea typeface="Times New Roman" panose="02020603050405020304" pitchFamily="18" charset="0"/>
            </a:endParaRP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8</a:t>
            </a:fld>
            <a:endParaRPr lang="id-ID"/>
          </a:p>
        </p:txBody>
      </p:sp>
    </p:spTree>
    <p:extLst>
      <p:ext uri="{BB962C8B-B14F-4D97-AF65-F5344CB8AC3E}">
        <p14:creationId xmlns:p14="http://schemas.microsoft.com/office/powerpoint/2010/main" val="42625820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27</a:t>
            </a:fld>
            <a:endParaRPr lang="id-ID"/>
          </a:p>
        </p:txBody>
      </p:sp>
    </p:spTree>
    <p:extLst>
      <p:ext uri="{BB962C8B-B14F-4D97-AF65-F5344CB8AC3E}">
        <p14:creationId xmlns:p14="http://schemas.microsoft.com/office/powerpoint/2010/main" val="3437203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0100" marR="0" lvl="0" indent="-800100" algn="just" defTabSz="914400" rtl="0" eaLnBrk="1" fontAlgn="auto" latinLnBrk="0" hangingPunct="1">
              <a:lnSpc>
                <a:spcPct val="100000"/>
              </a:lnSpc>
              <a:spcBef>
                <a:spcPts val="600"/>
              </a:spcBef>
              <a:spcAft>
                <a:spcPts val="600"/>
              </a:spcAft>
              <a:buClrTx/>
              <a:buSzTx/>
              <a:buFontTx/>
              <a:buNone/>
              <a:tabLst>
                <a:tab pos="-1828800" algn="l"/>
              </a:tabLst>
              <a:defRPr/>
            </a:pPr>
            <a:r>
              <a:rPr kumimoji="0" lang="es-PE" sz="12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mn-cs"/>
              </a:rPr>
              <a:t>121.1130	Manual de control de mantenimiento (MCM)</a:t>
            </a:r>
          </a:p>
          <a:p>
            <a:pPr marL="800100" marR="0" lvl="0" indent="-800100" algn="just" defTabSz="914400" rtl="0" eaLnBrk="1" fontAlgn="auto" latinLnBrk="0" hangingPunct="1">
              <a:lnSpc>
                <a:spcPct val="100000"/>
              </a:lnSpc>
              <a:spcBef>
                <a:spcPts val="600"/>
              </a:spcBef>
              <a:spcAft>
                <a:spcPts val="600"/>
              </a:spcAft>
              <a:buClrTx/>
              <a:buSzTx/>
              <a:buFontTx/>
              <a:buNone/>
              <a:tabLst>
                <a:tab pos="-1828800" algn="l"/>
              </a:tabLst>
              <a:defRPr/>
            </a:pPr>
            <a:endParaRPr kumimoji="0" lang="es-PE" sz="12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mn-cs"/>
            </a:endParaRPr>
          </a:p>
          <a:p>
            <a:pPr marL="800100" marR="0" lvl="0" indent="-800100" algn="just" defTabSz="914400" rtl="0" eaLnBrk="1" fontAlgn="auto" latinLnBrk="0" hangingPunct="1">
              <a:lnSpc>
                <a:spcPct val="100000"/>
              </a:lnSpc>
              <a:spcBef>
                <a:spcPts val="600"/>
              </a:spcBef>
              <a:spcAft>
                <a:spcPts val="600"/>
              </a:spcAft>
              <a:buClrTx/>
              <a:buSzTx/>
              <a:buFontTx/>
              <a:buAutoNum type="alphaLcParenBoth"/>
              <a:tabLst>
                <a:tab pos="-1828800" algn="l"/>
              </a:tabLst>
              <a:defRPr/>
            </a:pPr>
            <a:r>
              <a:rPr kumimoji="0" lang="es-PE" sz="12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mn-cs"/>
              </a:rPr>
              <a:t>El explotador debe desarrollar y mantener actualizado un MCM para el uso y orientación del personal de gestión de la aeronavegabilidad continua del explotador y de la OMA responsable del mantenimiento y operacional, y que su contenido incluya por lo menos lo indicado en el Apéndice S del presente reglamento.</a:t>
            </a:r>
          </a:p>
          <a:p>
            <a:pPr marL="800100" marR="0" lvl="0" indent="-800100" algn="just" defTabSz="914400" rtl="0" eaLnBrk="1" fontAlgn="auto" latinLnBrk="0" hangingPunct="1">
              <a:lnSpc>
                <a:spcPct val="100000"/>
              </a:lnSpc>
              <a:spcBef>
                <a:spcPts val="600"/>
              </a:spcBef>
              <a:spcAft>
                <a:spcPts val="600"/>
              </a:spcAft>
              <a:buClrTx/>
              <a:buSzTx/>
              <a:buFontTx/>
              <a:buAutoNum type="alphaLcParenBoth"/>
              <a:tabLst>
                <a:tab pos="-1828800" algn="l"/>
              </a:tabLst>
              <a:defRPr/>
            </a:pPr>
            <a:r>
              <a:rPr kumimoji="0" lang="es-PE" sz="12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mn-cs"/>
              </a:rPr>
              <a:t>El manual de control de mantenimiento debe ser aceptable para la AAC del Estado de matrícula.</a:t>
            </a:r>
          </a:p>
          <a:p>
            <a:pPr marL="800100" marR="0" lvl="0" indent="-800100" algn="just" defTabSz="914400" rtl="0" eaLnBrk="1" fontAlgn="auto" latinLnBrk="0" hangingPunct="1">
              <a:lnSpc>
                <a:spcPct val="100000"/>
              </a:lnSpc>
              <a:spcBef>
                <a:spcPts val="600"/>
              </a:spcBef>
              <a:spcAft>
                <a:spcPts val="600"/>
              </a:spcAft>
              <a:buClrTx/>
              <a:buSzTx/>
              <a:buFontTx/>
              <a:buNone/>
              <a:tabLst>
                <a:tab pos="-1828800" algn="l"/>
              </a:tabLst>
              <a:defRPr/>
            </a:pPr>
            <a:r>
              <a:rPr kumimoji="0" lang="es-PE" sz="12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mn-cs"/>
              </a:rPr>
              <a:t>(c)	Cada explotador debe proveer a la AAC del Estado del explotador y a la AAC del Estado de matrícula de la aeronave, si es diferente a la AAC del explotador, una copia del manual de control de mantenimiento y las subsecuentes enmiendas.</a:t>
            </a:r>
          </a:p>
          <a:p>
            <a:pPr marL="800100" marR="0" lvl="0" indent="-800100" algn="just" defTabSz="914400" rtl="0" eaLnBrk="1" fontAlgn="auto" latinLnBrk="0" hangingPunct="1">
              <a:lnSpc>
                <a:spcPct val="100000"/>
              </a:lnSpc>
              <a:spcBef>
                <a:spcPts val="600"/>
              </a:spcBef>
              <a:spcAft>
                <a:spcPts val="600"/>
              </a:spcAft>
              <a:buClrTx/>
              <a:buSzTx/>
              <a:buFontTx/>
              <a:buNone/>
              <a:tabLst>
                <a:tab pos="-1828800" algn="l"/>
              </a:tabLst>
              <a:defRPr/>
            </a:pPr>
            <a:r>
              <a:rPr kumimoji="0" lang="es-PE" sz="12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mn-cs"/>
              </a:rPr>
              <a:t>(d)	El explotador debe enviar copia de todas las enmiendas introducidas a su manual de control de mantenimiento a todos los organismos o personas que hayan recibido el manual.</a:t>
            </a:r>
          </a:p>
          <a:p>
            <a:pPr marL="800100" marR="0" lvl="0" indent="-800100" algn="just" defTabSz="914400" rtl="0" eaLnBrk="1" fontAlgn="auto" latinLnBrk="0" hangingPunct="1">
              <a:lnSpc>
                <a:spcPct val="100000"/>
              </a:lnSpc>
              <a:spcBef>
                <a:spcPts val="600"/>
              </a:spcBef>
              <a:spcAft>
                <a:spcPts val="600"/>
              </a:spcAft>
              <a:buClrTx/>
              <a:buSzTx/>
              <a:buFontTx/>
              <a:buNone/>
              <a:tabLst>
                <a:tab pos="-1828800" algn="l"/>
              </a:tabLst>
              <a:defRPr/>
            </a:pPr>
            <a:r>
              <a:rPr kumimoji="0" lang="es-PE" sz="12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mn-cs"/>
              </a:rPr>
              <a:t>(e)	El manual de control de mantenimiento, y cualquier enmienda al mismo, deberá observar en su diseño los principios de factores humanos.</a:t>
            </a:r>
          </a:p>
          <a:p>
            <a:endParaRPr lang="en-US" dirty="0" smtClean="0"/>
          </a:p>
          <a:p>
            <a:pPr marL="0" marR="0" algn="just">
              <a:lnSpc>
                <a:spcPct val="115000"/>
              </a:lnSpc>
              <a:spcBef>
                <a:spcPts val="1200"/>
              </a:spcBef>
              <a:spcAft>
                <a:spcPts val="0"/>
              </a:spcAft>
              <a:tabLst>
                <a:tab pos="1080135" algn="l"/>
              </a:tabLst>
            </a:pPr>
            <a:r>
              <a:rPr lang="es-PE" sz="1200" b="1" dirty="0" smtClean="0">
                <a:effectLst/>
                <a:latin typeface="Arial" panose="020B0604020202020204" pitchFamily="34" charset="0"/>
                <a:ea typeface="Calibri" panose="020F0502020204030204" pitchFamily="34" charset="0"/>
                <a:cs typeface="Times New Roman" panose="02020603050405020304" pitchFamily="18" charset="0"/>
              </a:rPr>
              <a:t>MEI 121.1130	Manual de control de mantenimiento (MCM)</a:t>
            </a:r>
            <a:endParaRPr lang="es-PE"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tabLst>
                <a:tab pos="2806065" algn="ctr"/>
                <a:tab pos="5612130" algn="r"/>
                <a:tab pos="449580" algn="l"/>
              </a:tabLst>
            </a:pPr>
            <a:r>
              <a:rPr lang="es-PE" sz="1200" dirty="0" smtClean="0">
                <a:solidFill>
                  <a:srgbClr val="0000FF"/>
                </a:solidFill>
                <a:effectLst/>
                <a:latin typeface="Arial" panose="020B0604020202020204" pitchFamily="34" charset="0"/>
                <a:ea typeface="Times New Roman" panose="02020603050405020304" pitchFamily="18" charset="0"/>
              </a:rPr>
              <a:t>(Ver párrafo 121.1130 (e) del LAR 121)</a:t>
            </a:r>
            <a:endParaRPr lang="es-PE" sz="1800" dirty="0" smtClean="0">
              <a:effectLst/>
              <a:latin typeface="Times New Roman" panose="02020603050405020304" pitchFamily="18" charset="0"/>
              <a:ea typeface="Times New Roman" panose="02020603050405020304" pitchFamily="18" charset="0"/>
            </a:endParaRPr>
          </a:p>
          <a:p>
            <a:pPr marL="285750" marR="0" lvl="0" indent="-285750" algn="just">
              <a:spcBef>
                <a:spcPts val="600"/>
              </a:spcBef>
              <a:spcAft>
                <a:spcPts val="600"/>
              </a:spcAft>
              <a:buFont typeface="+mj-lt"/>
              <a:buAutoNum type="alphaLcPeriod"/>
            </a:pPr>
            <a:r>
              <a:rPr lang="es-PE" sz="1200" dirty="0" smtClean="0">
                <a:effectLst/>
                <a:latin typeface="Arial" panose="020B0604020202020204" pitchFamily="34" charset="0"/>
                <a:ea typeface="Times New Roman" panose="02020603050405020304" pitchFamily="18" charset="0"/>
              </a:rPr>
              <a:t>Considerar los factores humanos en el diseño y aplicación del MCM, significa sencillamente  que al desarrollar (formulación) los procedimientos, se utilice un </a:t>
            </a:r>
            <a:r>
              <a:rPr lang="es-PE" sz="1200" b="1" dirty="0" smtClean="0">
                <a:effectLst/>
                <a:latin typeface="Arial" panose="020B0604020202020204" pitchFamily="34" charset="0"/>
                <a:ea typeface="Times New Roman" panose="02020603050405020304" pitchFamily="18" charset="0"/>
              </a:rPr>
              <a:t>formato y un lenguaje de fácil comprensión</a:t>
            </a:r>
            <a:r>
              <a:rPr lang="es-PE" sz="1200" dirty="0" smtClean="0">
                <a:effectLst/>
                <a:latin typeface="Arial" panose="020B0604020202020204" pitchFamily="34" charset="0"/>
                <a:ea typeface="Times New Roman" panose="02020603050405020304" pitchFamily="18" charset="0"/>
              </a:rPr>
              <a:t>, de tal manera que quienes deben cumplir los procedimientos ahí establecidos, no interpreten erróneamente las instrucciones del procedimiento o simplemente decidan no cumplirlos por no entender su importancia, situación que podría derivar en consecuencias para la aeronavegabilidad continuada de las aeronaves. Por ejemplo un procedimiento que establezca la forma de registrar las horas de una aeronave o componente, debería señalar, entre otros, la fuente de obtención de los datos, el formulario a utilizar, si fuese el caso las instrucciones para su llenado y el tipo  de valor a utilizar (horas y fracción de hora o bien horas y cantidad de minutos). </a:t>
            </a:r>
            <a:endParaRPr lang="es-PE" sz="1800" dirty="0" smtClean="0">
              <a:effectLst/>
              <a:latin typeface="Times New Roman" panose="02020603050405020304" pitchFamily="18" charset="0"/>
              <a:ea typeface="Times New Roman" panose="02020603050405020304" pitchFamily="18" charset="0"/>
            </a:endParaRPr>
          </a:p>
          <a:p>
            <a:pPr marL="342900" marR="0" lvl="0" indent="-342900" algn="just">
              <a:lnSpc>
                <a:spcPct val="115000"/>
              </a:lnSpc>
              <a:spcBef>
                <a:spcPts val="600"/>
              </a:spcBef>
              <a:spcAft>
                <a:spcPts val="600"/>
              </a:spcAft>
              <a:buFont typeface="+mj-lt"/>
              <a:buAutoNum type="alphaLcPeriod"/>
              <a:tabLst>
                <a:tab pos="457200" algn="l"/>
              </a:tabLst>
            </a:pPr>
            <a:r>
              <a:rPr lang="es-PE" sz="1200" dirty="0" smtClean="0">
                <a:effectLst/>
                <a:latin typeface="Arial" panose="020B0604020202020204" pitchFamily="34" charset="0"/>
                <a:ea typeface="Calibri" panose="020F0502020204030204" pitchFamily="34" charset="0"/>
                <a:cs typeface="Times New Roman" panose="02020603050405020304" pitchFamily="18" charset="0"/>
              </a:rPr>
              <a:t>Algunos de los aspectos básicos que requieren la optimización de los factores humanos incluyen:</a:t>
            </a:r>
            <a:endParaRPr lang="es-PE"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gn="just">
              <a:spcBef>
                <a:spcPts val="600"/>
              </a:spcBef>
              <a:spcAft>
                <a:spcPts val="600"/>
              </a:spcAft>
              <a:buClr>
                <a:srgbClr val="000000"/>
              </a:buClr>
              <a:buSzPts val="1000"/>
              <a:buFont typeface="+mj-lt"/>
              <a:buAutoNum type="arabicPeriod"/>
              <a:tabLst>
                <a:tab pos="540385" algn="l"/>
              </a:tabLst>
            </a:pPr>
            <a:r>
              <a:rPr lang="es-PE" sz="1200" dirty="0" smtClean="0">
                <a:effectLst/>
                <a:latin typeface="Arial" panose="020B0604020202020204" pitchFamily="34" charset="0"/>
                <a:ea typeface="Times New Roman" panose="02020603050405020304" pitchFamily="18" charset="0"/>
              </a:rPr>
              <a:t>el lenguaje escrito, lo que implica no sólo el vocabulario y la gramática correcta, sino también el modo en que serán utilizados;</a:t>
            </a:r>
            <a:endParaRPr lang="es-PE" sz="1800"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Clr>
                <a:srgbClr val="000000"/>
              </a:buClr>
              <a:buSzPts val="1000"/>
              <a:buFont typeface="+mj-lt"/>
              <a:buAutoNum type="arabicPeriod"/>
              <a:tabLst>
                <a:tab pos="540385" algn="l"/>
              </a:tabLst>
            </a:pPr>
            <a:r>
              <a:rPr lang="es-PE" sz="1200" dirty="0" smtClean="0">
                <a:effectLst/>
                <a:latin typeface="Arial" panose="020B0604020202020204" pitchFamily="34" charset="0"/>
                <a:ea typeface="Times New Roman" panose="02020603050405020304" pitchFamily="18" charset="0"/>
              </a:rPr>
              <a:t>la tipografía, incluyendo la forma de las letras y la impresión y el diseño, que tiene un impacto significativo en la comprensión del material escrito;</a:t>
            </a:r>
            <a:endParaRPr lang="es-PE" sz="1800"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Clr>
                <a:srgbClr val="000000"/>
              </a:buClr>
              <a:buSzPts val="1000"/>
              <a:buFont typeface="+mj-lt"/>
              <a:buAutoNum type="arabicPeriod"/>
              <a:tabLst>
                <a:tab pos="540385" algn="l"/>
              </a:tabLst>
            </a:pPr>
            <a:r>
              <a:rPr lang="es-PE" sz="1200" dirty="0" smtClean="0">
                <a:effectLst/>
                <a:latin typeface="Arial" panose="020B0604020202020204" pitchFamily="34" charset="0"/>
                <a:ea typeface="Times New Roman" panose="02020603050405020304" pitchFamily="18" charset="0"/>
              </a:rPr>
              <a:t>el uso de fotografías, diagramas, gráficos o tablas de sustitución de texto largo descriptiva para ayudar comprensión y mantener el interés. El uso del color en las ilustraciones reduce la discriminación carga de trabajo y tiene un efecto motivacional;</a:t>
            </a:r>
            <a:endParaRPr lang="es-PE" sz="1800"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Clr>
                <a:srgbClr val="000000"/>
              </a:buClr>
              <a:buSzPts val="1000"/>
              <a:buFont typeface="+mj-lt"/>
              <a:buAutoNum type="arabicPeriod"/>
              <a:tabLst>
                <a:tab pos="540385" algn="l"/>
              </a:tabLst>
            </a:pPr>
            <a:r>
              <a:rPr lang="es-PE" sz="1200" dirty="0" smtClean="0">
                <a:effectLst/>
                <a:latin typeface="Arial" panose="020B0604020202020204" pitchFamily="34" charset="0"/>
                <a:ea typeface="Times New Roman" panose="02020603050405020304" pitchFamily="18" charset="0"/>
              </a:rPr>
              <a:t>la consideración del entorno de trabajo en el que se dirige el documento para ser utilizado, cuando la impresión y tamaño de la página se determinan.</a:t>
            </a:r>
            <a:endParaRPr lang="es-PE" sz="1800" dirty="0" smtClean="0">
              <a:effectLst/>
              <a:latin typeface="Times New Roman" panose="02020603050405020304" pitchFamily="18" charset="0"/>
              <a:ea typeface="Times New Roman" panose="02020603050405020304" pitchFamily="18" charset="0"/>
            </a:endParaRPr>
          </a:p>
          <a:p>
            <a:endParaRPr lang="en-US" dirty="0" smtClean="0"/>
          </a:p>
          <a:p>
            <a:endParaRPr lang="en-US" dirty="0" smtClean="0"/>
          </a:p>
          <a:p>
            <a:endParaRPr lang="en-US" dirty="0" smtClean="0"/>
          </a:p>
          <a:p>
            <a:endParaRPr lang="en-US" dirty="0" smtClean="0"/>
          </a:p>
          <a:p>
            <a:endParaRPr lang="en-US" dirty="0" smtClean="0"/>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28</a:t>
            </a:fld>
            <a:endParaRPr lang="id-ID"/>
          </a:p>
        </p:txBody>
      </p:sp>
    </p:spTree>
    <p:extLst>
      <p:ext uri="{BB962C8B-B14F-4D97-AF65-F5344CB8AC3E}">
        <p14:creationId xmlns:p14="http://schemas.microsoft.com/office/powerpoint/2010/main" val="19403339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0100" marR="0" indent="-800100" algn="just">
              <a:spcBef>
                <a:spcPts val="600"/>
              </a:spcBef>
              <a:spcAft>
                <a:spcPts val="600"/>
              </a:spcAft>
              <a:tabLst>
                <a:tab pos="-1828800" algn="l"/>
              </a:tabLst>
            </a:pPr>
            <a:r>
              <a:rPr lang="es-EC" sz="1200" b="1" dirty="0" smtClean="0">
                <a:effectLst/>
                <a:latin typeface="Arial" panose="020B0604020202020204" pitchFamily="34" charset="0"/>
                <a:ea typeface="Times New Roman" panose="02020603050405020304" pitchFamily="18" charset="0"/>
              </a:rPr>
              <a:t>121.1135   	</a:t>
            </a:r>
            <a:r>
              <a:rPr lang="es-PE" sz="1200" b="1" dirty="0" smtClean="0">
                <a:effectLst/>
                <a:latin typeface="Arial" panose="020B0604020202020204" pitchFamily="34" charset="0"/>
                <a:ea typeface="Times New Roman" panose="02020603050405020304" pitchFamily="18" charset="0"/>
              </a:rPr>
              <a:t>Sistema</a:t>
            </a:r>
            <a:r>
              <a:rPr lang="es-EC" sz="1200" b="1" dirty="0" smtClean="0">
                <a:effectLst/>
                <a:latin typeface="Arial" panose="020B0604020202020204" pitchFamily="34" charset="0"/>
                <a:ea typeface="Times New Roman" panose="02020603050405020304" pitchFamily="18" charset="0"/>
              </a:rPr>
              <a:t> de registros de la aeronavegabilidad continua de las aeronaves</a:t>
            </a:r>
          </a:p>
          <a:p>
            <a:pPr marL="800100" marR="0" indent="-800100" algn="just">
              <a:spcBef>
                <a:spcPts val="600"/>
              </a:spcBef>
              <a:spcAft>
                <a:spcPts val="600"/>
              </a:spcAft>
              <a:tabLst>
                <a:tab pos="-1828800" algn="l"/>
              </a:tabLst>
            </a:pPr>
            <a:endParaRPr lang="es-PE" sz="1200" dirty="0" smtClean="0">
              <a:effectLst/>
              <a:latin typeface="Courier New" panose="02070309020205020404" pitchFamily="49" charset="0"/>
              <a:ea typeface="Times New Roman" panose="02020603050405020304" pitchFamily="18" charset="0"/>
            </a:endParaRPr>
          </a:p>
          <a:p>
            <a:pPr marL="342900" marR="0" lvl="0" indent="-342900" algn="just">
              <a:spcBef>
                <a:spcPts val="600"/>
              </a:spcBef>
              <a:spcAft>
                <a:spcPts val="600"/>
              </a:spcAft>
              <a:buFont typeface="+mj-lt"/>
              <a:buAutoNum type="alphaLcParenBoth"/>
              <a:tabLst>
                <a:tab pos="228600" algn="l"/>
              </a:tabLst>
            </a:pPr>
            <a:r>
              <a:rPr lang="es-PE" sz="1200" dirty="0" smtClean="0">
                <a:effectLst/>
                <a:latin typeface="Arial" panose="020B0604020202020204" pitchFamily="34" charset="0"/>
                <a:ea typeface="Times New Roman" panose="02020603050405020304" pitchFamily="18" charset="0"/>
              </a:rPr>
              <a:t>El departamento de gestión de la aeronavegabilidad continua del explotador debe </a:t>
            </a:r>
            <a:r>
              <a:rPr lang="es-EC" sz="1200" dirty="0" smtClean="0">
                <a:effectLst/>
                <a:latin typeface="Arial" panose="020B0604020202020204" pitchFamily="34" charset="0"/>
                <a:ea typeface="Times New Roman" panose="02020603050405020304" pitchFamily="18" charset="0"/>
              </a:rPr>
              <a:t>asegurarse</a:t>
            </a:r>
            <a:r>
              <a:rPr lang="es-PE" sz="1200" dirty="0" smtClean="0">
                <a:effectLst/>
                <a:latin typeface="Arial" panose="020B0604020202020204" pitchFamily="34" charset="0"/>
                <a:ea typeface="Times New Roman" panose="02020603050405020304" pitchFamily="18" charset="0"/>
              </a:rPr>
              <a:t> que se </a:t>
            </a:r>
            <a:r>
              <a:rPr lang="es-EC" sz="1200" dirty="0" smtClean="0">
                <a:effectLst/>
                <a:latin typeface="Arial" panose="020B0604020202020204" pitchFamily="34" charset="0"/>
                <a:ea typeface="Times New Roman" panose="02020603050405020304" pitchFamily="18" charset="0"/>
              </a:rPr>
              <a:t>conserven</a:t>
            </a:r>
            <a:r>
              <a:rPr lang="es-PE" sz="1200" dirty="0" smtClean="0">
                <a:effectLst/>
                <a:latin typeface="Arial" panose="020B0604020202020204" pitchFamily="34" charset="0"/>
                <a:ea typeface="Times New Roman" panose="02020603050405020304" pitchFamily="18" charset="0"/>
              </a:rPr>
              <a:t> los siguientes registros durante los plazos indicados en el Párrafo (b) de esta sección, con el siguiente contenido:</a:t>
            </a:r>
            <a:endParaRPr lang="es-PE" sz="1800" dirty="0" smtClean="0">
              <a:effectLst/>
              <a:latin typeface="Times New Roman" panose="02020603050405020304" pitchFamily="18" charset="0"/>
              <a:ea typeface="Times New Roman" panose="02020603050405020304" pitchFamily="18" charset="0"/>
            </a:endParaRPr>
          </a:p>
          <a:p>
            <a:pPr marL="342900" marR="75565" lvl="0" indent="-342900" algn="just">
              <a:spcBef>
                <a:spcPts val="600"/>
              </a:spcBef>
              <a:spcAft>
                <a:spcPts val="600"/>
              </a:spcAft>
              <a:buFont typeface="+mj-lt"/>
              <a:buAutoNum type="arabicParenBoth"/>
              <a:tabLst>
                <a:tab pos="457200" algn="l"/>
              </a:tabLst>
            </a:pPr>
            <a:r>
              <a:rPr lang="es-PE" sz="1200" dirty="0" smtClean="0">
                <a:effectLst/>
                <a:latin typeface="Arial" panose="020B0604020202020204" pitchFamily="34" charset="0"/>
                <a:ea typeface="Times New Roman" panose="02020603050405020304" pitchFamily="18" charset="0"/>
              </a:rPr>
              <a:t>el tiempo de servicio (horas, tiempo </a:t>
            </a:r>
            <a:r>
              <a:rPr lang="es-EC" sz="1200" dirty="0" smtClean="0">
                <a:effectLst/>
                <a:latin typeface="Arial" panose="020B0604020202020204" pitchFamily="34" charset="0"/>
                <a:ea typeface="Times New Roman" panose="02020603050405020304" pitchFamily="18" charset="0"/>
              </a:rPr>
              <a:t>trascurrido</a:t>
            </a:r>
            <a:r>
              <a:rPr lang="es-PE" sz="1200" dirty="0" smtClean="0">
                <a:effectLst/>
                <a:latin typeface="Arial" panose="020B0604020202020204" pitchFamily="34" charset="0"/>
                <a:ea typeface="Times New Roman" panose="02020603050405020304" pitchFamily="18" charset="0"/>
              </a:rPr>
              <a:t> y ciclos según corresponda) de la aeronave, de cada motor, y de cada hélice, si es aplicable, así como todos los componentes de aeronaves de vida limitada;</a:t>
            </a:r>
            <a:endParaRPr lang="es-PE" sz="1800" dirty="0" smtClean="0">
              <a:effectLst/>
              <a:latin typeface="Times New Roman" panose="02020603050405020304" pitchFamily="18" charset="0"/>
              <a:ea typeface="Times New Roman" panose="02020603050405020304" pitchFamily="18" charset="0"/>
            </a:endParaRPr>
          </a:p>
          <a:p>
            <a:pPr marL="342900" marR="75565" lvl="0" indent="-342900" algn="just">
              <a:spcBef>
                <a:spcPts val="600"/>
              </a:spcBef>
              <a:spcAft>
                <a:spcPts val="600"/>
              </a:spcAft>
              <a:buFont typeface="+mj-lt"/>
              <a:buAutoNum type="arabicParenBoth"/>
              <a:tabLst>
                <a:tab pos="457200" algn="l"/>
              </a:tabLst>
            </a:pPr>
            <a:r>
              <a:rPr lang="es-PE" sz="1200" dirty="0" smtClean="0">
                <a:effectLst/>
                <a:latin typeface="Arial" panose="020B0604020202020204" pitchFamily="34" charset="0"/>
                <a:ea typeface="Times New Roman" panose="02020603050405020304" pitchFamily="18" charset="0"/>
              </a:rPr>
              <a:t>el tiempo de servicio (horas, tiempo trascurrido y ciclos según corresponda) desde la última reparación general (overhaul) de los componentes de aeronave instalados en la aeronave que requieran una reparación general obligatoria a intervalos de tiempo de utilización definidos;</a:t>
            </a:r>
            <a:endParaRPr lang="es-PE" sz="1800" dirty="0" smtClean="0">
              <a:effectLst/>
              <a:latin typeface="Times New Roman" panose="02020603050405020304" pitchFamily="18" charset="0"/>
              <a:ea typeface="Times New Roman" panose="02020603050405020304" pitchFamily="18" charset="0"/>
            </a:endParaRPr>
          </a:p>
          <a:p>
            <a:pPr marL="342900" marR="75565" lvl="0" indent="-342900" algn="just">
              <a:spcBef>
                <a:spcPts val="600"/>
              </a:spcBef>
              <a:spcAft>
                <a:spcPts val="600"/>
              </a:spcAft>
              <a:buFont typeface="+mj-lt"/>
              <a:buAutoNum type="arabicParenBoth"/>
              <a:tabLst>
                <a:tab pos="457200" algn="l"/>
              </a:tabLst>
            </a:pPr>
            <a:r>
              <a:rPr lang="es-PE" sz="1200" dirty="0" smtClean="0">
                <a:effectLst/>
                <a:latin typeface="Arial" panose="020B0604020202020204" pitchFamily="34" charset="0"/>
                <a:ea typeface="Times New Roman" panose="02020603050405020304" pitchFamily="18" charset="0"/>
              </a:rPr>
              <a:t>estado actualizado del cumplimiento de cada directriz de aeronavegabilidad aplicable a cada aeronave y componente de aeronave, en donde se indique el método de cumplimiento, el número de directriz de aeronavegabilidad. Si la directriz de aeronavegabilidad involucra una acción recurrente, debe especificarse el momento y la fecha de cuando la próxima acción es requerida;</a:t>
            </a:r>
            <a:endParaRPr lang="es-PE" sz="1800" dirty="0" smtClean="0">
              <a:effectLst/>
              <a:latin typeface="Times New Roman" panose="02020603050405020304" pitchFamily="18" charset="0"/>
              <a:ea typeface="Times New Roman" panose="02020603050405020304" pitchFamily="18" charset="0"/>
            </a:endParaRPr>
          </a:p>
          <a:p>
            <a:pPr marL="342900" marR="75565" lvl="0" indent="-342900" algn="just">
              <a:spcBef>
                <a:spcPts val="600"/>
              </a:spcBef>
              <a:spcAft>
                <a:spcPts val="600"/>
              </a:spcAft>
              <a:buFont typeface="+mj-lt"/>
              <a:buAutoNum type="arabicParenBoth"/>
              <a:tabLst>
                <a:tab pos="457200" algn="l"/>
              </a:tabLst>
            </a:pPr>
            <a:r>
              <a:rPr lang="es-PE" sz="1200" dirty="0" smtClean="0">
                <a:effectLst/>
                <a:latin typeface="Arial" panose="020B0604020202020204" pitchFamily="34" charset="0"/>
                <a:ea typeface="Times New Roman" panose="02020603050405020304" pitchFamily="18" charset="0"/>
              </a:rPr>
              <a:t>registros y datos de mantenimiento aprobados de las modificaciones y reparaciones mayores realizadas en cada aeronave y componente de aeronave; </a:t>
            </a:r>
            <a:endParaRPr lang="es-PE" sz="1800" dirty="0" smtClean="0">
              <a:effectLst/>
              <a:latin typeface="Times New Roman" panose="02020603050405020304" pitchFamily="18" charset="0"/>
              <a:ea typeface="Times New Roman" panose="02020603050405020304" pitchFamily="18" charset="0"/>
            </a:endParaRPr>
          </a:p>
          <a:p>
            <a:pPr marL="342900" marR="75565" lvl="0" indent="-342900" algn="just">
              <a:spcBef>
                <a:spcPts val="600"/>
              </a:spcBef>
              <a:spcAft>
                <a:spcPts val="600"/>
              </a:spcAft>
              <a:buFont typeface="+mj-lt"/>
              <a:buAutoNum type="arabicParenBoth"/>
              <a:tabLst>
                <a:tab pos="457200" algn="l"/>
              </a:tabLst>
            </a:pPr>
            <a:r>
              <a:rPr lang="es-PE" sz="1200" dirty="0" smtClean="0">
                <a:effectLst/>
                <a:latin typeface="Arial" panose="020B0604020202020204" pitchFamily="34" charset="0"/>
                <a:ea typeface="Times New Roman" panose="02020603050405020304" pitchFamily="18" charset="0"/>
              </a:rPr>
              <a:t>estado actualizado de cada tipo de tarea de mantenimiento prevista en el programa de mantenimiento utilizado en la aeronave;</a:t>
            </a:r>
            <a:endParaRPr lang="es-PE" sz="1800" dirty="0" smtClean="0">
              <a:effectLst/>
              <a:latin typeface="Times New Roman" panose="02020603050405020304" pitchFamily="18" charset="0"/>
              <a:ea typeface="Times New Roman" panose="02020603050405020304" pitchFamily="18" charset="0"/>
            </a:endParaRPr>
          </a:p>
          <a:p>
            <a:pPr marL="342900" marR="75565" lvl="0" indent="-342900" algn="just">
              <a:spcBef>
                <a:spcPts val="600"/>
              </a:spcBef>
              <a:spcAft>
                <a:spcPts val="600"/>
              </a:spcAft>
              <a:buFont typeface="+mj-lt"/>
              <a:buAutoNum type="arabicParenBoth"/>
              <a:tabLst>
                <a:tab pos="457200" algn="l"/>
              </a:tabLst>
            </a:pPr>
            <a:r>
              <a:rPr lang="es-PE" sz="1200" dirty="0" smtClean="0">
                <a:effectLst/>
                <a:latin typeface="Arial" panose="020B0604020202020204" pitchFamily="34" charset="0"/>
                <a:ea typeface="Times New Roman" panose="02020603050405020304" pitchFamily="18" charset="0"/>
              </a:rPr>
              <a:t>cada certificación de conformidad de mantenimiento emitida para la aeronave o componente de aeronave, después de la realización de cualquier tarea de mantenimiento; </a:t>
            </a:r>
            <a:endParaRPr lang="es-PE" sz="1800" dirty="0" smtClean="0">
              <a:effectLst/>
              <a:latin typeface="Times New Roman" panose="02020603050405020304" pitchFamily="18" charset="0"/>
              <a:ea typeface="Times New Roman" panose="02020603050405020304" pitchFamily="18" charset="0"/>
            </a:endParaRPr>
          </a:p>
          <a:p>
            <a:pPr marL="342900" marR="75565" lvl="0" indent="-342900" algn="just">
              <a:spcBef>
                <a:spcPts val="600"/>
              </a:spcBef>
              <a:spcAft>
                <a:spcPts val="600"/>
              </a:spcAft>
              <a:buFont typeface="+mj-lt"/>
              <a:buAutoNum type="arabicParenBoth"/>
              <a:tabLst>
                <a:tab pos="457200" algn="l"/>
              </a:tabLst>
            </a:pPr>
            <a:r>
              <a:rPr lang="es-PE" sz="1200" dirty="0" smtClean="0">
                <a:effectLst/>
                <a:latin typeface="Arial" panose="020B0604020202020204" pitchFamily="34" charset="0"/>
                <a:ea typeface="Times New Roman" panose="02020603050405020304" pitchFamily="18" charset="0"/>
              </a:rPr>
              <a:t>registros detallados de los trabajos de mantenimiento para demostrar que se ha cumplido con todos los requisitos necesarios para la firma de la certificación de conformidad de mantenimiento; </a:t>
            </a:r>
            <a:endParaRPr lang="es-PE" sz="1800" dirty="0" smtClean="0">
              <a:effectLst/>
              <a:latin typeface="Times New Roman" panose="02020603050405020304" pitchFamily="18" charset="0"/>
              <a:ea typeface="Times New Roman" panose="02020603050405020304" pitchFamily="18" charset="0"/>
            </a:endParaRPr>
          </a:p>
          <a:p>
            <a:pPr marL="342900" marR="75565" lvl="0" indent="-342900" algn="just">
              <a:spcBef>
                <a:spcPts val="600"/>
              </a:spcBef>
              <a:spcAft>
                <a:spcPts val="600"/>
              </a:spcAft>
              <a:buFont typeface="+mj-lt"/>
              <a:buAutoNum type="arabicParenBoth"/>
              <a:tabLst>
                <a:tab pos="457200" algn="l"/>
              </a:tabLst>
            </a:pPr>
            <a:r>
              <a:rPr lang="es-EC" sz="1200" dirty="0" smtClean="0">
                <a:effectLst/>
                <a:latin typeface="Arial" panose="020B0604020202020204" pitchFamily="34" charset="0"/>
                <a:ea typeface="Times New Roman" panose="02020603050405020304" pitchFamily="18" charset="0"/>
              </a:rPr>
              <a:t>un registro técnico de vuelo de la a</a:t>
            </a:r>
            <a:r>
              <a:rPr lang="es-PE" sz="1200" dirty="0" err="1" smtClean="0">
                <a:effectLst/>
                <a:latin typeface="Arial" panose="020B0604020202020204" pitchFamily="34" charset="0"/>
                <a:ea typeface="Times New Roman" panose="02020603050405020304" pitchFamily="18" charset="0"/>
              </a:rPr>
              <a:t>eronave</a:t>
            </a:r>
            <a:r>
              <a:rPr lang="es-EC" sz="1200" dirty="0" smtClean="0">
                <a:effectLst/>
                <a:latin typeface="Arial" panose="020B0604020202020204" pitchFamily="34" charset="0"/>
                <a:ea typeface="Times New Roman" panose="02020603050405020304" pitchFamily="18" charset="0"/>
              </a:rPr>
              <a:t> para </a:t>
            </a:r>
            <a:r>
              <a:rPr lang="es-PE" sz="1200" dirty="0" smtClean="0">
                <a:effectLst/>
                <a:latin typeface="Arial" panose="020B0604020202020204" pitchFamily="34" charset="0"/>
                <a:ea typeface="Times New Roman" panose="02020603050405020304" pitchFamily="18" charset="0"/>
              </a:rPr>
              <a:t>registrar todas las dificultades, fallas o malfuncionamientos detectados durante la operación de la aeronave; y</a:t>
            </a:r>
            <a:endParaRPr lang="es-PE" sz="1800" dirty="0" smtClean="0">
              <a:effectLst/>
              <a:latin typeface="Times New Roman" panose="02020603050405020304" pitchFamily="18" charset="0"/>
              <a:ea typeface="Times New Roman" panose="02020603050405020304" pitchFamily="18" charset="0"/>
            </a:endParaRPr>
          </a:p>
          <a:p>
            <a:pPr marL="342900" marR="75565" lvl="0" indent="-342900" algn="just">
              <a:spcBef>
                <a:spcPts val="600"/>
              </a:spcBef>
              <a:spcAft>
                <a:spcPts val="600"/>
              </a:spcAft>
              <a:buFont typeface="+mj-lt"/>
              <a:buAutoNum type="arabicParenBoth"/>
              <a:tabLst>
                <a:tab pos="457200" algn="l"/>
              </a:tabLst>
            </a:pPr>
            <a:r>
              <a:rPr lang="es-PE" sz="1200" dirty="0" smtClean="0">
                <a:effectLst/>
                <a:latin typeface="Arial" panose="020B0604020202020204" pitchFamily="34" charset="0"/>
                <a:ea typeface="Times New Roman" panose="02020603050405020304" pitchFamily="18" charset="0"/>
              </a:rPr>
              <a:t>registros actualizados de los parámetros, ecuaciones de conversión, calibración periódica y otra información sobre el funcionamiento/mantenimiento de los registradores de datos de vuelo (FDR), aplicable a las aeronaves comprendidas en la Sección 121.905.</a:t>
            </a:r>
            <a:endParaRPr lang="es-PE" sz="1800" dirty="0" smtClean="0">
              <a:effectLst/>
              <a:latin typeface="Times New Roman" panose="02020603050405020304" pitchFamily="18" charset="0"/>
              <a:ea typeface="Times New Roman" panose="02020603050405020304" pitchFamily="18" charset="0"/>
            </a:endParaRP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29</a:t>
            </a:fld>
            <a:endParaRPr lang="id-ID"/>
          </a:p>
        </p:txBody>
      </p:sp>
    </p:spTree>
    <p:extLst>
      <p:ext uri="{BB962C8B-B14F-4D97-AF65-F5344CB8AC3E}">
        <p14:creationId xmlns:p14="http://schemas.microsoft.com/office/powerpoint/2010/main" val="15595818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0100" marR="0" indent="-800100" algn="just">
              <a:spcBef>
                <a:spcPts val="600"/>
              </a:spcBef>
              <a:spcAft>
                <a:spcPts val="600"/>
              </a:spcAft>
              <a:tabLst>
                <a:tab pos="-1828800" algn="l"/>
              </a:tabLst>
            </a:pPr>
            <a:r>
              <a:rPr lang="es-EC" sz="1200" b="1" dirty="0" smtClean="0">
                <a:effectLst/>
                <a:latin typeface="Arial" panose="020B0604020202020204" pitchFamily="34" charset="0"/>
                <a:ea typeface="Times New Roman" panose="02020603050405020304" pitchFamily="18" charset="0"/>
              </a:rPr>
              <a:t>121.1135   	</a:t>
            </a:r>
            <a:r>
              <a:rPr lang="es-PE" sz="1200" b="1" dirty="0" smtClean="0">
                <a:effectLst/>
                <a:latin typeface="Arial" panose="020B0604020202020204" pitchFamily="34" charset="0"/>
                <a:ea typeface="Times New Roman" panose="02020603050405020304" pitchFamily="18" charset="0"/>
              </a:rPr>
              <a:t>Sistema</a:t>
            </a:r>
            <a:r>
              <a:rPr lang="es-EC" sz="1200" b="1" dirty="0" smtClean="0">
                <a:effectLst/>
                <a:latin typeface="Arial" panose="020B0604020202020204" pitchFamily="34" charset="0"/>
                <a:ea typeface="Times New Roman" panose="02020603050405020304" pitchFamily="18" charset="0"/>
              </a:rPr>
              <a:t> de registros de la aeronavegabilidad continua de las aeronaves</a:t>
            </a:r>
          </a:p>
          <a:p>
            <a:pPr marL="800100" marR="0" indent="-800100" algn="just">
              <a:spcBef>
                <a:spcPts val="600"/>
              </a:spcBef>
              <a:spcAft>
                <a:spcPts val="600"/>
              </a:spcAft>
              <a:tabLst>
                <a:tab pos="-1828800" algn="l"/>
              </a:tabLst>
            </a:pPr>
            <a:endParaRPr lang="es-PE" sz="1200" dirty="0" smtClean="0">
              <a:effectLst/>
              <a:latin typeface="Courier New" panose="02070309020205020404" pitchFamily="49" charset="0"/>
              <a:ea typeface="Times New Roman" panose="02020603050405020304" pitchFamily="18" charset="0"/>
            </a:endParaRPr>
          </a:p>
          <a:p>
            <a:pPr marL="342900" marR="0" lvl="0" indent="-342900" algn="just">
              <a:spcBef>
                <a:spcPts val="600"/>
              </a:spcBef>
              <a:spcAft>
                <a:spcPts val="600"/>
              </a:spcAft>
              <a:buFont typeface="+mj-lt"/>
              <a:buAutoNum type="alphaLcParenBoth"/>
              <a:tabLst>
                <a:tab pos="228600" algn="l"/>
              </a:tabLst>
            </a:pPr>
            <a:r>
              <a:rPr lang="es-PE" sz="1200" dirty="0" smtClean="0">
                <a:effectLst/>
                <a:latin typeface="Arial" panose="020B0604020202020204" pitchFamily="34" charset="0"/>
                <a:ea typeface="Times New Roman" panose="02020603050405020304" pitchFamily="18" charset="0"/>
              </a:rPr>
              <a:t>El departamento de gestión de la aeronavegabilidad continua del explotador debe </a:t>
            </a:r>
            <a:r>
              <a:rPr lang="es-EC" sz="1200" dirty="0" smtClean="0">
                <a:effectLst/>
                <a:latin typeface="Arial" panose="020B0604020202020204" pitchFamily="34" charset="0"/>
                <a:ea typeface="Times New Roman" panose="02020603050405020304" pitchFamily="18" charset="0"/>
              </a:rPr>
              <a:t>asegurarse</a:t>
            </a:r>
            <a:r>
              <a:rPr lang="es-PE" sz="1200" dirty="0" smtClean="0">
                <a:effectLst/>
                <a:latin typeface="Arial" panose="020B0604020202020204" pitchFamily="34" charset="0"/>
                <a:ea typeface="Times New Roman" panose="02020603050405020304" pitchFamily="18" charset="0"/>
              </a:rPr>
              <a:t> que se </a:t>
            </a:r>
            <a:r>
              <a:rPr lang="es-EC" sz="1200" dirty="0" smtClean="0">
                <a:effectLst/>
                <a:latin typeface="Arial" panose="020B0604020202020204" pitchFamily="34" charset="0"/>
                <a:ea typeface="Times New Roman" panose="02020603050405020304" pitchFamily="18" charset="0"/>
              </a:rPr>
              <a:t>conserven</a:t>
            </a:r>
            <a:r>
              <a:rPr lang="es-PE" sz="1200" dirty="0" smtClean="0">
                <a:effectLst/>
                <a:latin typeface="Arial" panose="020B0604020202020204" pitchFamily="34" charset="0"/>
                <a:ea typeface="Times New Roman" panose="02020603050405020304" pitchFamily="18" charset="0"/>
              </a:rPr>
              <a:t> los siguientes registros durante los plazos indicados en el Párrafo (b) de esta sección, con el siguiente contenido:</a:t>
            </a:r>
            <a:endParaRPr lang="es-PE" sz="1800" dirty="0" smtClean="0">
              <a:effectLst/>
              <a:latin typeface="Times New Roman" panose="02020603050405020304" pitchFamily="18" charset="0"/>
              <a:ea typeface="Times New Roman" panose="02020603050405020304" pitchFamily="18" charset="0"/>
            </a:endParaRPr>
          </a:p>
          <a:p>
            <a:pPr marL="342900" marR="75565" lvl="0" indent="-342900" algn="just">
              <a:spcBef>
                <a:spcPts val="600"/>
              </a:spcBef>
              <a:spcAft>
                <a:spcPts val="600"/>
              </a:spcAft>
              <a:buFont typeface="+mj-lt"/>
              <a:buAutoNum type="arabicParenBoth"/>
              <a:tabLst>
                <a:tab pos="457200" algn="l"/>
              </a:tabLst>
            </a:pPr>
            <a:r>
              <a:rPr lang="es-PE" sz="1200" dirty="0" smtClean="0">
                <a:effectLst/>
                <a:latin typeface="Arial" panose="020B0604020202020204" pitchFamily="34" charset="0"/>
                <a:ea typeface="Times New Roman" panose="02020603050405020304" pitchFamily="18" charset="0"/>
              </a:rPr>
              <a:t>el tiempo de servicio (horas, tiempo </a:t>
            </a:r>
            <a:r>
              <a:rPr lang="es-EC" sz="1200" dirty="0" smtClean="0">
                <a:effectLst/>
                <a:latin typeface="Arial" panose="020B0604020202020204" pitchFamily="34" charset="0"/>
                <a:ea typeface="Times New Roman" panose="02020603050405020304" pitchFamily="18" charset="0"/>
              </a:rPr>
              <a:t>trascurrido</a:t>
            </a:r>
            <a:r>
              <a:rPr lang="es-PE" sz="1200" dirty="0" smtClean="0">
                <a:effectLst/>
                <a:latin typeface="Arial" panose="020B0604020202020204" pitchFamily="34" charset="0"/>
                <a:ea typeface="Times New Roman" panose="02020603050405020304" pitchFamily="18" charset="0"/>
              </a:rPr>
              <a:t> y ciclos según corresponda) de la aeronave, de cada motor, y de cada hélice, si es aplicable, así como todos los componentes de aeronaves de vida limitada;</a:t>
            </a:r>
            <a:endParaRPr lang="es-PE" sz="1800" dirty="0" smtClean="0">
              <a:effectLst/>
              <a:latin typeface="Times New Roman" panose="02020603050405020304" pitchFamily="18" charset="0"/>
              <a:ea typeface="Times New Roman" panose="02020603050405020304" pitchFamily="18" charset="0"/>
            </a:endParaRPr>
          </a:p>
          <a:p>
            <a:pPr marL="342900" marR="75565" lvl="0" indent="-342900" algn="just">
              <a:spcBef>
                <a:spcPts val="600"/>
              </a:spcBef>
              <a:spcAft>
                <a:spcPts val="600"/>
              </a:spcAft>
              <a:buFont typeface="+mj-lt"/>
              <a:buAutoNum type="arabicParenBoth"/>
              <a:tabLst>
                <a:tab pos="457200" algn="l"/>
              </a:tabLst>
            </a:pPr>
            <a:r>
              <a:rPr lang="es-PE" sz="1200" dirty="0" smtClean="0">
                <a:effectLst/>
                <a:latin typeface="Arial" panose="020B0604020202020204" pitchFamily="34" charset="0"/>
                <a:ea typeface="Times New Roman" panose="02020603050405020304" pitchFamily="18" charset="0"/>
              </a:rPr>
              <a:t>el tiempo de servicio (horas, tiempo trascurrido y ciclos según corresponda) desde la última reparación general (overhaul) de los componentes de aeronave instalados en la aeronave que requieran una reparación general obligatoria a intervalos de tiempo de utilización definidos;</a:t>
            </a:r>
            <a:endParaRPr lang="es-PE" sz="1800" dirty="0" smtClean="0">
              <a:effectLst/>
              <a:latin typeface="Times New Roman" panose="02020603050405020304" pitchFamily="18" charset="0"/>
              <a:ea typeface="Times New Roman" panose="02020603050405020304" pitchFamily="18" charset="0"/>
            </a:endParaRPr>
          </a:p>
          <a:p>
            <a:pPr marL="342900" marR="75565" lvl="0" indent="-342900" algn="just">
              <a:spcBef>
                <a:spcPts val="600"/>
              </a:spcBef>
              <a:spcAft>
                <a:spcPts val="600"/>
              </a:spcAft>
              <a:buFont typeface="+mj-lt"/>
              <a:buAutoNum type="arabicParenBoth"/>
              <a:tabLst>
                <a:tab pos="457200" algn="l"/>
              </a:tabLst>
            </a:pPr>
            <a:r>
              <a:rPr lang="es-PE" sz="1200" dirty="0" smtClean="0">
                <a:effectLst/>
                <a:latin typeface="Arial" panose="020B0604020202020204" pitchFamily="34" charset="0"/>
                <a:ea typeface="Times New Roman" panose="02020603050405020304" pitchFamily="18" charset="0"/>
              </a:rPr>
              <a:t>estado actualizado del cumplimiento de cada directriz de aeronavegabilidad aplicable a cada aeronave y componente de aeronave, en donde se indique el método de cumplimiento, el número de directriz de aeronavegabilidad. Si la directriz de aeronavegabilidad involucra una acción recurrente, debe especificarse el momento y la fecha de cuando la próxima acción es requerida;</a:t>
            </a:r>
            <a:endParaRPr lang="es-PE" sz="1800" dirty="0" smtClean="0">
              <a:effectLst/>
              <a:latin typeface="Times New Roman" panose="02020603050405020304" pitchFamily="18" charset="0"/>
              <a:ea typeface="Times New Roman" panose="02020603050405020304" pitchFamily="18" charset="0"/>
            </a:endParaRPr>
          </a:p>
          <a:p>
            <a:pPr marL="342900" marR="75565" lvl="0" indent="-342900" algn="just">
              <a:spcBef>
                <a:spcPts val="600"/>
              </a:spcBef>
              <a:spcAft>
                <a:spcPts val="600"/>
              </a:spcAft>
              <a:buFont typeface="+mj-lt"/>
              <a:buAutoNum type="arabicParenBoth"/>
              <a:tabLst>
                <a:tab pos="457200" algn="l"/>
              </a:tabLst>
            </a:pPr>
            <a:r>
              <a:rPr lang="es-PE" sz="1200" dirty="0" smtClean="0">
                <a:effectLst/>
                <a:latin typeface="Arial" panose="020B0604020202020204" pitchFamily="34" charset="0"/>
                <a:ea typeface="Times New Roman" panose="02020603050405020304" pitchFamily="18" charset="0"/>
              </a:rPr>
              <a:t>registros y datos de mantenimiento aprobados de las modificaciones y reparaciones mayores realizadas en cada aeronave y componente de aeronave; </a:t>
            </a:r>
            <a:endParaRPr lang="es-PE" sz="1800" dirty="0" smtClean="0">
              <a:effectLst/>
              <a:latin typeface="Times New Roman" panose="02020603050405020304" pitchFamily="18" charset="0"/>
              <a:ea typeface="Times New Roman" panose="02020603050405020304" pitchFamily="18" charset="0"/>
            </a:endParaRPr>
          </a:p>
          <a:p>
            <a:pPr marL="342900" marR="75565" lvl="0" indent="-342900" algn="just">
              <a:spcBef>
                <a:spcPts val="600"/>
              </a:spcBef>
              <a:spcAft>
                <a:spcPts val="600"/>
              </a:spcAft>
              <a:buFont typeface="+mj-lt"/>
              <a:buAutoNum type="arabicParenBoth"/>
              <a:tabLst>
                <a:tab pos="457200" algn="l"/>
              </a:tabLst>
            </a:pPr>
            <a:r>
              <a:rPr lang="es-PE" sz="1200" dirty="0" smtClean="0">
                <a:effectLst/>
                <a:latin typeface="Arial" panose="020B0604020202020204" pitchFamily="34" charset="0"/>
                <a:ea typeface="Times New Roman" panose="02020603050405020304" pitchFamily="18" charset="0"/>
              </a:rPr>
              <a:t>estado actualizado de cada tipo de tarea de mantenimiento prevista en el programa de mantenimiento utilizado en la aeronave;</a:t>
            </a:r>
            <a:endParaRPr lang="es-PE" sz="1800" dirty="0" smtClean="0">
              <a:effectLst/>
              <a:latin typeface="Times New Roman" panose="02020603050405020304" pitchFamily="18" charset="0"/>
              <a:ea typeface="Times New Roman" panose="02020603050405020304" pitchFamily="18" charset="0"/>
            </a:endParaRPr>
          </a:p>
          <a:p>
            <a:pPr marL="342900" marR="75565" lvl="0" indent="-342900" algn="just">
              <a:spcBef>
                <a:spcPts val="600"/>
              </a:spcBef>
              <a:spcAft>
                <a:spcPts val="600"/>
              </a:spcAft>
              <a:buFont typeface="+mj-lt"/>
              <a:buAutoNum type="arabicParenBoth"/>
              <a:tabLst>
                <a:tab pos="457200" algn="l"/>
              </a:tabLst>
            </a:pPr>
            <a:r>
              <a:rPr lang="es-PE" sz="1200" dirty="0" smtClean="0">
                <a:effectLst/>
                <a:latin typeface="Arial" panose="020B0604020202020204" pitchFamily="34" charset="0"/>
                <a:ea typeface="Times New Roman" panose="02020603050405020304" pitchFamily="18" charset="0"/>
              </a:rPr>
              <a:t>cada certificación de conformidad de mantenimiento emitida para la aeronave o componente de aeronave, después de la realización de cualquier tarea de mantenimiento; </a:t>
            </a:r>
            <a:endParaRPr lang="es-PE" sz="1800" dirty="0" smtClean="0">
              <a:effectLst/>
              <a:latin typeface="Times New Roman" panose="02020603050405020304" pitchFamily="18" charset="0"/>
              <a:ea typeface="Times New Roman" panose="02020603050405020304" pitchFamily="18" charset="0"/>
            </a:endParaRPr>
          </a:p>
          <a:p>
            <a:pPr marL="342900" marR="75565" lvl="0" indent="-342900" algn="just">
              <a:spcBef>
                <a:spcPts val="600"/>
              </a:spcBef>
              <a:spcAft>
                <a:spcPts val="600"/>
              </a:spcAft>
              <a:buFont typeface="+mj-lt"/>
              <a:buAutoNum type="arabicParenBoth"/>
              <a:tabLst>
                <a:tab pos="457200" algn="l"/>
              </a:tabLst>
            </a:pPr>
            <a:r>
              <a:rPr lang="es-PE" sz="1200" dirty="0" smtClean="0">
                <a:effectLst/>
                <a:latin typeface="Arial" panose="020B0604020202020204" pitchFamily="34" charset="0"/>
                <a:ea typeface="Times New Roman" panose="02020603050405020304" pitchFamily="18" charset="0"/>
              </a:rPr>
              <a:t>registros detallados de los trabajos de mantenimiento para demostrar que se ha cumplido con todos los requisitos necesarios para la firma de la certificación de conformidad de mantenimiento; </a:t>
            </a:r>
            <a:endParaRPr lang="es-PE" sz="1800" dirty="0" smtClean="0">
              <a:effectLst/>
              <a:latin typeface="Times New Roman" panose="02020603050405020304" pitchFamily="18" charset="0"/>
              <a:ea typeface="Times New Roman" panose="02020603050405020304" pitchFamily="18" charset="0"/>
            </a:endParaRPr>
          </a:p>
          <a:p>
            <a:pPr marL="342900" marR="75565" lvl="0" indent="-342900" algn="just">
              <a:spcBef>
                <a:spcPts val="600"/>
              </a:spcBef>
              <a:spcAft>
                <a:spcPts val="600"/>
              </a:spcAft>
              <a:buFont typeface="+mj-lt"/>
              <a:buAutoNum type="arabicParenBoth"/>
              <a:tabLst>
                <a:tab pos="457200" algn="l"/>
              </a:tabLst>
            </a:pPr>
            <a:r>
              <a:rPr lang="es-EC" sz="1200" dirty="0" smtClean="0">
                <a:effectLst/>
                <a:latin typeface="Arial" panose="020B0604020202020204" pitchFamily="34" charset="0"/>
                <a:ea typeface="Times New Roman" panose="02020603050405020304" pitchFamily="18" charset="0"/>
              </a:rPr>
              <a:t>un registro técnico de vuelo de la a</a:t>
            </a:r>
            <a:r>
              <a:rPr lang="es-PE" sz="1200" dirty="0" err="1" smtClean="0">
                <a:effectLst/>
                <a:latin typeface="Arial" panose="020B0604020202020204" pitchFamily="34" charset="0"/>
                <a:ea typeface="Times New Roman" panose="02020603050405020304" pitchFamily="18" charset="0"/>
              </a:rPr>
              <a:t>eronave</a:t>
            </a:r>
            <a:r>
              <a:rPr lang="es-EC" sz="1200" dirty="0" smtClean="0">
                <a:effectLst/>
                <a:latin typeface="Arial" panose="020B0604020202020204" pitchFamily="34" charset="0"/>
                <a:ea typeface="Times New Roman" panose="02020603050405020304" pitchFamily="18" charset="0"/>
              </a:rPr>
              <a:t> para </a:t>
            </a:r>
            <a:r>
              <a:rPr lang="es-PE" sz="1200" dirty="0" smtClean="0">
                <a:effectLst/>
                <a:latin typeface="Arial" panose="020B0604020202020204" pitchFamily="34" charset="0"/>
                <a:ea typeface="Times New Roman" panose="02020603050405020304" pitchFamily="18" charset="0"/>
              </a:rPr>
              <a:t>registrar todas las dificultades, fallas o malfuncionamientos detectados durante la operación de la aeronave; y</a:t>
            </a:r>
            <a:endParaRPr lang="es-PE" sz="1800" dirty="0" smtClean="0">
              <a:effectLst/>
              <a:latin typeface="Times New Roman" panose="02020603050405020304" pitchFamily="18" charset="0"/>
              <a:ea typeface="Times New Roman" panose="02020603050405020304" pitchFamily="18" charset="0"/>
            </a:endParaRPr>
          </a:p>
          <a:p>
            <a:pPr marL="342900" marR="75565" lvl="0" indent="-342900" algn="just">
              <a:spcBef>
                <a:spcPts val="600"/>
              </a:spcBef>
              <a:spcAft>
                <a:spcPts val="600"/>
              </a:spcAft>
              <a:buFont typeface="+mj-lt"/>
              <a:buAutoNum type="arabicParenBoth"/>
              <a:tabLst>
                <a:tab pos="457200" algn="l"/>
              </a:tabLst>
            </a:pPr>
            <a:r>
              <a:rPr lang="es-PE" sz="1200" dirty="0" smtClean="0">
                <a:effectLst/>
                <a:latin typeface="Arial" panose="020B0604020202020204" pitchFamily="34" charset="0"/>
                <a:ea typeface="Times New Roman" panose="02020603050405020304" pitchFamily="18" charset="0"/>
              </a:rPr>
              <a:t>registros actualizados de los parámetros, ecuaciones de conversión, calibración periódica y otra información sobre el funcionamiento/mantenimiento de los registradores de datos de vuelo (FDR), aplicable a las aeronaves comprendidas en la Sección 121.905.</a:t>
            </a:r>
            <a:endParaRPr lang="es-PE" sz="1800" dirty="0" smtClean="0">
              <a:effectLst/>
              <a:latin typeface="Times New Roman" panose="02020603050405020304" pitchFamily="18" charset="0"/>
              <a:ea typeface="Times New Roman" panose="02020603050405020304" pitchFamily="18" charset="0"/>
            </a:endParaRP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30</a:t>
            </a:fld>
            <a:endParaRPr lang="id-ID"/>
          </a:p>
        </p:txBody>
      </p:sp>
    </p:spTree>
    <p:extLst>
      <p:ext uri="{BB962C8B-B14F-4D97-AF65-F5344CB8AC3E}">
        <p14:creationId xmlns:p14="http://schemas.microsoft.com/office/powerpoint/2010/main" val="21267522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gn="just">
              <a:buAutoNum type="arabicParenBoth" startAt="9"/>
            </a:pPr>
            <a:r>
              <a:rPr lang="es-PE" dirty="0" smtClean="0"/>
              <a:t>registros actualizados de los parámetros, ecuaciones de conversión, calibración periódica y otra información sobre el funcionamiento/mantenimiento de los registradores de datos de vuelo (FDR), aplicable a las aeronaves comprendidas en la Sección 121.905.</a:t>
            </a:r>
          </a:p>
          <a:p>
            <a:pPr marL="0" indent="0" algn="just">
              <a:buNone/>
            </a:pPr>
            <a:endParaRPr lang="es-PE" dirty="0" smtClean="0"/>
          </a:p>
          <a:p>
            <a:pPr marL="0" indent="0" algn="just">
              <a:buNone/>
            </a:pPr>
            <a:r>
              <a:rPr lang="es-PE" b="1" dirty="0" smtClean="0"/>
              <a:t>121.905	Registrador de datos de vuelo (FDR) y sistemas registradores de datos de aeronave (ADRS)</a:t>
            </a:r>
          </a:p>
          <a:p>
            <a:pPr marL="228600" indent="-228600" algn="just">
              <a:buAutoNum type="alphaLcParenBoth"/>
            </a:pPr>
            <a:r>
              <a:rPr lang="es-PE" dirty="0" smtClean="0"/>
              <a:t>Tipos:</a:t>
            </a:r>
          </a:p>
          <a:p>
            <a:pPr marL="228600" indent="-228600" algn="just">
              <a:buAutoNum type="alphaLcParenBoth"/>
            </a:pPr>
            <a:endParaRPr lang="es-PE" dirty="0" smtClean="0"/>
          </a:p>
          <a:p>
            <a:pPr marL="685800" lvl="1" indent="-228600" algn="just">
              <a:buAutoNum type="arabicParenBoth"/>
            </a:pPr>
            <a:r>
              <a:rPr lang="es-PE" dirty="0" smtClean="0"/>
              <a:t>Los FDR de Tipo I y IA deben registrar los parámetros necesarios para determinar con precisión la trayectoria de vuelo, velocidad, actitud, potencia de los motores, configuración y operación del avión.</a:t>
            </a:r>
          </a:p>
          <a:p>
            <a:pPr marL="685800" lvl="1" indent="-228600" algn="just">
              <a:buAutoNum type="arabicParenBoth"/>
            </a:pPr>
            <a:r>
              <a:rPr lang="es-PE" dirty="0" smtClean="0"/>
              <a:t>Los FDR de Tipos II y IIA deben registrar los parámetros necesarios para determinar con precisión la trayectoria de vuelo, velocidad, actitud, potencia de los motores y configuración de los  dispositivos de sustentación y resistencia aerodinámica del avión.</a:t>
            </a:r>
          </a:p>
          <a:p>
            <a:pPr marL="685800" lvl="1" indent="-228600" algn="just">
              <a:buAutoNum type="arabicParenBoth"/>
            </a:pPr>
            <a:endParaRPr lang="es-PE" dirty="0" smtClean="0"/>
          </a:p>
          <a:p>
            <a:pPr marL="0" indent="0" algn="just">
              <a:buNone/>
            </a:pPr>
            <a:r>
              <a:rPr lang="es-PE" dirty="0" smtClean="0"/>
              <a:t>(b)	Funcionamiento</a:t>
            </a:r>
          </a:p>
          <a:p>
            <a:pPr marL="685800" lvl="1" indent="-228600" algn="just">
              <a:buAutoNum type="arabicParenBoth"/>
            </a:pPr>
            <a:r>
              <a:rPr lang="es-PE" dirty="0" smtClean="0"/>
              <a:t>Todos los aviones que tengan una masa máxima certificada de despegue </a:t>
            </a:r>
            <a:r>
              <a:rPr lang="es-PE" b="1" dirty="0" smtClean="0"/>
              <a:t>superior a  27 000 kg cuyo certificado de aeronavegabilidad individual se haya expedido por primera vez el 1 de enero de 1989, o a partir de esa fecha, estarán equipados con un FDR de Tipo I.</a:t>
            </a:r>
          </a:p>
          <a:p>
            <a:pPr marL="685800" lvl="1" indent="-228600" algn="just">
              <a:buAutoNum type="arabicParenBoth"/>
            </a:pPr>
            <a:r>
              <a:rPr lang="es-PE" dirty="0" smtClean="0"/>
              <a:t>Todos los aviones que tengan una masa máxima certificada de despegue superior a 5 700 kg y hasta 27 000 kg inclusive cuyo certificado de aeronavegabilidad individual se haya expedido por primera vez el 1 de enero de l989, o a partir de esa fecha, deben estarán equipados con un FDR aprobado de Tipo II.</a:t>
            </a:r>
          </a:p>
          <a:p>
            <a:pPr marL="685800" lvl="1" indent="-228600" algn="just">
              <a:buAutoNum type="arabicParenBoth"/>
            </a:pPr>
            <a:r>
              <a:rPr lang="es-PE" dirty="0" smtClean="0"/>
              <a:t>Todos los aviones de turbina cuyo certificado de aeronavegabilidad individual se haya expedido por primera vez  el 1 de enero de 1987 o a partir de esa fecha, pero antes del 1 de enero de 1989 que tengan un peso (masa) máximo certificado de despegue superior a 5 700 kg, salvo los indicados en (3), para los cuales se haya expedido por primera vez el correspondiente certificado de aeronavegabilidad antes del 1 de enero de 1989, deben estarán equipados con un FDR que registre la hora, altitud, velocidad relativa, aceleración normal y rumbo.</a:t>
            </a:r>
          </a:p>
          <a:p>
            <a:pPr marL="685800" lvl="1" indent="-228600" algn="just">
              <a:buAutoNum type="arabicParenBoth"/>
            </a:pPr>
            <a:r>
              <a:rPr lang="es-PE" dirty="0" smtClean="0"/>
              <a:t>Todos los aviones de turbina que tengan una masa máxima certificada de despegue superior a 27 000 Kg, cuyo certificado de aeronavegabilidad individual se haya expedido por primera vez antes del 1 de enero de 1987, o a partir de esa fecha, pero antes del 1 de enero de 1989, y cuyo prototipo haya sido certificado por la AAC  después del 30 de septiembre de 1969, deben estarán equipados con un FDR de Tipo II.</a:t>
            </a:r>
          </a:p>
          <a:p>
            <a:pPr marL="685800" lvl="1" indent="-228600" algn="just">
              <a:buAutoNum type="arabicParenBoth"/>
            </a:pPr>
            <a:r>
              <a:rPr lang="es-PE" dirty="0" smtClean="0"/>
              <a:t>Todos los aviones de turbina que tengan un peso (masa) máximo certificado de despegue superior a 5 700 kg, cuyo certificado de aeronavegabilidad individual se haya expedido antes del 01 de enero de 1987,  estarán equipados con FDR que registre hora, altitud, velocidad relativa, aceleración normal y rumbo.</a:t>
            </a:r>
          </a:p>
          <a:p>
            <a:pPr marL="685800" lvl="1" indent="-228600" algn="just">
              <a:buAutoNum type="arabicParenBoth"/>
            </a:pPr>
            <a:r>
              <a:rPr lang="es-PE" dirty="0" smtClean="0"/>
              <a:t>Todos los aviones que tengan un peso (masa) máximo certificado de despegue superior a 5 700 kg, cuyo certificado de aeronavegabilidad haya sido expedido  por primera vez después del 1 de enero de 2005, deben estarán equipados con FDR aprobado de Tipo IA</a:t>
            </a:r>
          </a:p>
          <a:p>
            <a:pPr marL="685800" lvl="1" indent="-228600" algn="just">
              <a:buAutoNum type="arabicParenBoth"/>
            </a:pPr>
            <a:r>
              <a:rPr lang="es-PE" dirty="0" smtClean="0"/>
              <a:t>Todos los aviones que estén obligados a registrar la aceleración normal, la aceleración lateral y la aceleración longitudinal, cuyo certificado de tipo se haya expedido por primera vez cuya solicitud de certificación de tipo se haya presentado a un Estado contratante el 1 de enero de 2016, o a partir de esa fecha, y que deban estar equipados con un FDR registrarán dichos parámetros a un intervalo máximo de muestreo y registro de 0,0625 segundos</a:t>
            </a:r>
          </a:p>
          <a:p>
            <a:pPr marL="685800" lvl="1" indent="-228600" algn="just">
              <a:buAutoNum type="arabicParenBoth"/>
            </a:pPr>
            <a:r>
              <a:rPr lang="es-PE" dirty="0" smtClean="0"/>
              <a:t>Todos los aviones que estén obligados a registrar la acción del piloto en los mandos primarios de vuelo o la posición de las superficies de mando primarias (cabeceo, balanceo, guiñada), cuyo certificado de tipo se haya expedido por primera vez  cuya solicitud de certificación de tipo se haya presentado a un Estado contratante el 1 enero de 2016, o a partir de esa fecha, y que   deban estar equipados con FDR registrarán dichos parámetros a un intervalo máximo de muestreo y registro de 0,125 segundos.</a:t>
            </a:r>
          </a:p>
          <a:p>
            <a:pPr marL="685800" lvl="1" indent="-228600" algn="just">
              <a:buAutoNum type="arabicParenBoth"/>
            </a:pPr>
            <a:endParaRPr lang="es-PE" dirty="0" smtClean="0"/>
          </a:p>
          <a:p>
            <a:pPr marL="914400" lvl="2" indent="0" algn="just">
              <a:buNone/>
            </a:pPr>
            <a:r>
              <a:rPr lang="es-PE" dirty="0" smtClean="0"/>
              <a:t>Nota 2.-  Se aplica el “o” en el caso de aviones con sistemas de mando en los cuales el movimiento de las superficies de mando hace cambiar la posición de los mandos en el puesto de pilotaje (back-drive).Se aplica el “y” en el caso de aviones con sistemas de mando en los cuales el movimiento de las superficies de mando no provoca un cambio en la posición de los mandos. En aviones con superficies móviles independientes, cada superficie se debe registrar por separado. En aviones en los que los pilotos pueden accionar los mandos primarios en forma independiente, se deben registrar por separado cada una de las acciones de los pilotos en los mandos primarios.</a:t>
            </a:r>
          </a:p>
          <a:p>
            <a:pPr marL="914400" lvl="2" indent="0" algn="just">
              <a:buNone/>
            </a:pPr>
            <a:endParaRPr lang="es-PE" dirty="0" smtClean="0"/>
          </a:p>
          <a:p>
            <a:pPr marL="228600" indent="-228600" algn="just">
              <a:buAutoNum type="alphaLcParenBoth" startAt="3"/>
            </a:pPr>
            <a:r>
              <a:rPr lang="es-PE" dirty="0" smtClean="0"/>
              <a:t>Discontinuación </a:t>
            </a:r>
          </a:p>
          <a:p>
            <a:pPr marL="228600" indent="-228600" algn="just">
              <a:buAutoNum type="alphaLcParenBoth" startAt="3"/>
            </a:pPr>
            <a:endParaRPr lang="es-PE" dirty="0" smtClean="0"/>
          </a:p>
          <a:p>
            <a:pPr marL="685800" lvl="1" indent="-228600" algn="just">
              <a:buAutoNum type="arabicParenBoth"/>
            </a:pPr>
            <a:r>
              <a:rPr lang="es-PE" dirty="0" smtClean="0"/>
              <a:t>Los siguientes tipos de FDR no serán utilizados:</a:t>
            </a:r>
          </a:p>
          <a:p>
            <a:pPr marL="685800" lvl="1" indent="-228600" algn="just">
              <a:buAutoNum type="arabicParenBoth"/>
            </a:pPr>
            <a:endParaRPr lang="es-PE" dirty="0" smtClean="0"/>
          </a:p>
          <a:p>
            <a:pPr marL="914400" lvl="2" indent="0" algn="just">
              <a:buNone/>
            </a:pPr>
            <a:r>
              <a:rPr lang="es-PE" dirty="0" smtClean="0"/>
              <a:t>(i) FDR de banda metálica;</a:t>
            </a:r>
          </a:p>
          <a:p>
            <a:pPr marL="914400" lvl="2" indent="0" algn="just">
              <a:buNone/>
            </a:pPr>
            <a:r>
              <a:rPr lang="es-PE" dirty="0" smtClean="0"/>
              <a:t>(ii) FDR analógicos de frecuencia modulada (FM);</a:t>
            </a:r>
          </a:p>
          <a:p>
            <a:pPr marL="914400" lvl="2" indent="0" algn="just">
              <a:buNone/>
            </a:pPr>
            <a:r>
              <a:rPr lang="es-PE" dirty="0" smtClean="0"/>
              <a:t>(iii) FDR de película fotográfica;</a:t>
            </a:r>
          </a:p>
          <a:p>
            <a:pPr marL="914400" lvl="2" indent="0" algn="just">
              <a:buNone/>
            </a:pPr>
            <a:endParaRPr lang="es-PE" dirty="0" smtClean="0"/>
          </a:p>
          <a:p>
            <a:pPr marL="685800" lvl="1" indent="-228600" algn="just">
              <a:buAutoNum type="arabicParenBoth"/>
            </a:pPr>
            <a:r>
              <a:rPr lang="es-PE" dirty="0" smtClean="0"/>
              <a:t>Los FDR de cinta magnética dejarán de utilizarse a partir del 1 de enero de 2016.</a:t>
            </a:r>
          </a:p>
          <a:p>
            <a:pPr marL="228600" indent="-228600" algn="just">
              <a:buAutoNum type="arabicParenBoth" startAt="2"/>
            </a:pPr>
            <a:endParaRPr lang="es-PE" dirty="0" smtClean="0"/>
          </a:p>
          <a:p>
            <a:pPr marL="228600" indent="-228600" algn="just">
              <a:buAutoNum type="alphaLcParenBoth" startAt="4"/>
            </a:pPr>
            <a:r>
              <a:rPr lang="es-PE" dirty="0" smtClean="0"/>
              <a:t>Duración</a:t>
            </a:r>
          </a:p>
          <a:p>
            <a:pPr marL="228600" indent="-228600" algn="just">
              <a:buAutoNum type="alphaLcParenBoth" startAt="4"/>
            </a:pPr>
            <a:endParaRPr lang="es-PE" dirty="0" smtClean="0"/>
          </a:p>
          <a:p>
            <a:pPr marL="0" indent="0" algn="just">
              <a:buNone/>
            </a:pPr>
            <a:r>
              <a:rPr lang="es-PE" dirty="0" smtClean="0"/>
              <a:t>Todos los FDR deberán poder conservar la información registrada durante por lo menos las últimas 25 horas de su funcionamiento, salvo los FDR de Tipo IIA, los cuales deberán poder conservar la información registrada durante por lo menos los últimos 30 minutos de su funcionamiento</a:t>
            </a:r>
          </a:p>
          <a:p>
            <a:pPr marL="0" indent="0" algn="just">
              <a:buNone/>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31</a:t>
            </a:fld>
            <a:endParaRPr lang="id-ID"/>
          </a:p>
        </p:txBody>
      </p:sp>
    </p:spTree>
    <p:extLst>
      <p:ext uri="{BB962C8B-B14F-4D97-AF65-F5344CB8AC3E}">
        <p14:creationId xmlns:p14="http://schemas.microsoft.com/office/powerpoint/2010/main" val="18343370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gn="just">
              <a:buAutoNum type="alphaLcParenBoth" startAt="2"/>
            </a:pPr>
            <a:r>
              <a:rPr lang="es-PE" dirty="0" smtClean="0"/>
              <a:t>Los registros indicados en los Párrafos (a) (1) a (a) (5) de esta sección se deberán conservar durante un período de 90 días después de retirado permanente-mente de servicio el componente al que se refiere, los registros enumerados en los Párrafos  (a) (6) y (a) (7) de esta sección se deberán conservar durante al me-nos un año a partir de la emisión del certificado de conformidad de mantenimiento o hasta que se repita o se reemplace por un trabajo o inspección equivalente en alcance y detalle y el registro enumerado en el Párrafo (a) (8) hasta dos años después de que la aeronave se haya retirado del servicio permanentemente.</a:t>
            </a:r>
          </a:p>
          <a:p>
            <a:pPr marL="228600" indent="-228600" algn="just">
              <a:buAutoNum type="alphaLcParenBoth" startAt="2"/>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32</a:t>
            </a:fld>
            <a:endParaRPr lang="id-ID"/>
          </a:p>
        </p:txBody>
      </p:sp>
    </p:spTree>
    <p:extLst>
      <p:ext uri="{BB962C8B-B14F-4D97-AF65-F5344CB8AC3E}">
        <p14:creationId xmlns:p14="http://schemas.microsoft.com/office/powerpoint/2010/main" val="6796813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gn="just">
              <a:buAutoNum type="alphaLcParenBoth" startAt="2"/>
            </a:pPr>
            <a:r>
              <a:rPr lang="es-PE" dirty="0" smtClean="0"/>
              <a:t>Los registros indicados en los Párrafos (a) (1) a (a) (5) de esta sección se conservar durante un período de 90 días después de retirado permanente-mente de servicio el componente al que se refiere, los registros enumerados en los Párrafos  (a) (6) y (a) (7) de esta sección se deberán conservar durante al me-nos un año a partir de la emisión del certificado de conformidad de mantenimiento o hasta que se repita o se reemplace por un trabajo o inspección equivalente en alcance y detalle y el registro enumerado en el Párrafo (a) (8) hasta dos años después de que la aeronave se haya retirado del servicio permanentemente.</a:t>
            </a:r>
          </a:p>
          <a:p>
            <a:pPr marL="228600" indent="-228600" algn="just">
              <a:buAutoNum type="alphaLcParenBoth" startAt="2"/>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33</a:t>
            </a:fld>
            <a:endParaRPr lang="id-ID"/>
          </a:p>
        </p:txBody>
      </p:sp>
    </p:spTree>
    <p:extLst>
      <p:ext uri="{BB962C8B-B14F-4D97-AF65-F5344CB8AC3E}">
        <p14:creationId xmlns:p14="http://schemas.microsoft.com/office/powerpoint/2010/main" val="4555038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just" defTabSz="457200" rtl="0" eaLnBrk="1" fontAlgn="auto" latinLnBrk="0" hangingPunct="1">
              <a:lnSpc>
                <a:spcPct val="100000"/>
              </a:lnSpc>
              <a:spcBef>
                <a:spcPts val="0"/>
              </a:spcBef>
              <a:spcAft>
                <a:spcPts val="0"/>
              </a:spcAft>
              <a:buClrTx/>
              <a:buSzTx/>
              <a:buFontTx/>
              <a:buAutoNum type="alphaLcParenBoth" startAt="3"/>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explotador debe garantizar que se conserven los registros de forma segura para protegerlo de daños, alteraciones y robo.</a:t>
            </a:r>
          </a:p>
          <a:p>
            <a:pPr marL="228600" marR="0" lvl="0" indent="-228600" algn="just" defTabSz="457200" rtl="0" eaLnBrk="1" fontAlgn="auto" latinLnBrk="0" hangingPunct="1">
              <a:lnSpc>
                <a:spcPct val="100000"/>
              </a:lnSpc>
              <a:spcBef>
                <a:spcPts val="0"/>
              </a:spcBef>
              <a:spcAft>
                <a:spcPts val="0"/>
              </a:spcAft>
              <a:buClrTx/>
              <a:buSzTx/>
              <a:buFontTx/>
              <a:buAutoNum type="alphaLcParenBoth" startAt="3"/>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indent="0" algn="just">
              <a:buNone/>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34</a:t>
            </a:fld>
            <a:endParaRPr lang="id-ID"/>
          </a:p>
        </p:txBody>
      </p:sp>
    </p:spTree>
    <p:extLst>
      <p:ext uri="{BB962C8B-B14F-4D97-AF65-F5344CB8AC3E}">
        <p14:creationId xmlns:p14="http://schemas.microsoft.com/office/powerpoint/2010/main" val="33585378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just" defTabSz="457200" rtl="0" eaLnBrk="1" fontAlgn="auto" latinLnBrk="0" hangingPunct="1">
              <a:lnSpc>
                <a:spcPct val="100000"/>
              </a:lnSpc>
              <a:spcBef>
                <a:spcPts val="0"/>
              </a:spcBef>
              <a:spcAft>
                <a:spcPts val="0"/>
              </a:spcAft>
              <a:buClrTx/>
              <a:buSzTx/>
              <a:buFontTx/>
              <a:buAutoNum type="alphaLcParenBoth" startAt="4"/>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explotador debe asegurarse que las autoridades encargadas de la investigación de accidentes dispongan de la información establecida en (a) (9), cuando sea requerida.</a:t>
            </a:r>
          </a:p>
          <a:p>
            <a:pPr marL="228600" marR="0" lvl="0" indent="-228600" algn="just" defTabSz="457200" rtl="0" eaLnBrk="1" fontAlgn="auto" latinLnBrk="0" hangingPunct="1">
              <a:lnSpc>
                <a:spcPct val="100000"/>
              </a:lnSpc>
              <a:spcBef>
                <a:spcPts val="0"/>
              </a:spcBef>
              <a:spcAft>
                <a:spcPts val="0"/>
              </a:spcAft>
              <a:buClrTx/>
              <a:buSzTx/>
              <a:buFontTx/>
              <a:buAutoNum type="alphaLcParenBoth" startAt="4"/>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indent="0" algn="just">
              <a:buNone/>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35</a:t>
            </a:fld>
            <a:endParaRPr lang="id-ID"/>
          </a:p>
        </p:txBody>
      </p:sp>
    </p:spTree>
    <p:extLst>
      <p:ext uri="{BB962C8B-B14F-4D97-AF65-F5344CB8AC3E}">
        <p14:creationId xmlns:p14="http://schemas.microsoft.com/office/powerpoint/2010/main" val="9772990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0100" marR="76835" lvl="0" indent="-800100" algn="just" defTabSz="457200" rtl="0" eaLnBrk="1" fontAlgn="auto" latinLnBrk="0" hangingPunct="1">
              <a:lnSpc>
                <a:spcPct val="100000"/>
              </a:lnSpc>
              <a:spcBef>
                <a:spcPts val="600"/>
              </a:spcBef>
              <a:spcAft>
                <a:spcPts val="600"/>
              </a:spcAft>
              <a:buClrTx/>
              <a:buSzTx/>
              <a:buFontTx/>
              <a:buNone/>
              <a:tabLst>
                <a:tab pos="-2971800" algn="l"/>
                <a:tab pos="2743200" algn="l"/>
              </a:tabLst>
              <a:defRPr/>
            </a:pPr>
            <a:r>
              <a:rPr kumimoji="0" lang="es-PE" sz="1200" b="1" i="0" u="none" strike="noStrike" kern="1200" cap="none" spc="0" normalizeH="0" baseline="0" noProof="0" dirty="0" smtClean="0">
                <a:ln>
                  <a:noFill/>
                </a:ln>
                <a:solidFill>
                  <a:prstClr val="black"/>
                </a:solidFill>
                <a:effectLst/>
                <a:uLnTx/>
                <a:uFillTx/>
                <a:latin typeface="Arial"/>
                <a:ea typeface="Times New Roman"/>
                <a:cs typeface="+mn-cs"/>
              </a:rPr>
              <a:t>121.1140  Transferencia de registros de mantenimiento</a:t>
            </a:r>
          </a:p>
          <a:p>
            <a:pPr marL="800100" marR="76835" lvl="0" indent="-800100" algn="just" defTabSz="457200" rtl="0" eaLnBrk="1" fontAlgn="auto" latinLnBrk="0" hangingPunct="1">
              <a:lnSpc>
                <a:spcPct val="100000"/>
              </a:lnSpc>
              <a:spcBef>
                <a:spcPts val="600"/>
              </a:spcBef>
              <a:spcAft>
                <a:spcPts val="600"/>
              </a:spcAft>
              <a:buClrTx/>
              <a:buSzTx/>
              <a:buFontTx/>
              <a:buNone/>
              <a:tabLst>
                <a:tab pos="-2971800" algn="l"/>
                <a:tab pos="2743200" algn="l"/>
              </a:tabLst>
              <a:defRPr/>
            </a:pPr>
            <a:endParaRPr kumimoji="0" lang="es-PE" sz="1200" b="0" i="0" u="none" strike="noStrike" kern="1200" cap="none" spc="0" normalizeH="0" baseline="0" noProof="0" dirty="0" smtClean="0">
              <a:ln>
                <a:noFill/>
              </a:ln>
              <a:solidFill>
                <a:prstClr val="black"/>
              </a:solidFill>
              <a:effectLst/>
              <a:uLnTx/>
              <a:uFillTx/>
              <a:latin typeface="Courier New"/>
              <a:ea typeface="Times New Roman"/>
              <a:cs typeface="+mn-cs"/>
            </a:endParaRPr>
          </a:p>
          <a:p>
            <a:pPr marL="342900" marR="0" lvl="0" indent="-342900" algn="just" defTabSz="457200" rtl="0" eaLnBrk="1" fontAlgn="auto" latinLnBrk="0" hangingPunct="1">
              <a:lnSpc>
                <a:spcPct val="100000"/>
              </a:lnSpc>
              <a:spcBef>
                <a:spcPts val="600"/>
              </a:spcBef>
              <a:spcAft>
                <a:spcPts val="600"/>
              </a:spcAft>
              <a:buClrTx/>
              <a:buSzPts val="1000"/>
              <a:buFont typeface="Arial"/>
              <a:buAutoNum type="alphaLcParenBoth"/>
              <a:tabLst>
                <a:tab pos="228600" algn="l"/>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En caso de cambio temporal de explotador los registros de mantenimiento se deben poner a disposición del nuevo explotador.</a:t>
            </a:r>
            <a:endParaRPr kumimoji="0" lang="es-PE" sz="1600" b="0" i="0" u="none" strike="noStrike" kern="1200" cap="none" spc="0" normalizeH="0" baseline="0" noProof="0" dirty="0" smtClean="0">
              <a:ln>
                <a:noFill/>
              </a:ln>
              <a:solidFill>
                <a:prstClr val="black"/>
              </a:solidFill>
              <a:effectLst/>
              <a:uLnTx/>
              <a:uFillTx/>
              <a:latin typeface="Times New Roman"/>
              <a:ea typeface="Times New Roman"/>
              <a:cs typeface="Times New Roman"/>
            </a:endParaRPr>
          </a:p>
          <a:p>
            <a:pPr marL="342900" marR="0" lvl="0" indent="-342900" algn="just" defTabSz="457200" rtl="0" eaLnBrk="1" fontAlgn="auto" latinLnBrk="0" hangingPunct="1">
              <a:lnSpc>
                <a:spcPct val="100000"/>
              </a:lnSpc>
              <a:spcBef>
                <a:spcPts val="600"/>
              </a:spcBef>
              <a:spcAft>
                <a:spcPts val="600"/>
              </a:spcAft>
              <a:buClrTx/>
              <a:buSzPts val="1000"/>
              <a:buFont typeface="Arial"/>
              <a:buAutoNum type="alphaLcParenBoth"/>
              <a:tabLst>
                <a:tab pos="228600" algn="l"/>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En caso de cambio permanente de explotador los registros de mantenimiento deben ser transferidos al nuevo explotador.</a:t>
            </a:r>
            <a:endParaRPr kumimoji="0" lang="es-PE" sz="1600" b="0" i="0" u="none" strike="noStrike" kern="1200" cap="none" spc="0" normalizeH="0" baseline="0" noProof="0" dirty="0" smtClean="0">
              <a:ln>
                <a:noFill/>
              </a:ln>
              <a:solidFill>
                <a:prstClr val="black"/>
              </a:solidFill>
              <a:effectLst/>
              <a:uLnTx/>
              <a:uFillTx/>
              <a:latin typeface="Times New Roman"/>
              <a:ea typeface="Times New Roman"/>
              <a:cs typeface="Times New Roman"/>
            </a:endParaRPr>
          </a:p>
          <a:p>
            <a:pPr marL="804545" marR="118745" lvl="0" indent="-804545" algn="just" defTabSz="457200" rtl="0" eaLnBrk="1" fontAlgn="auto" latinLnBrk="0" hangingPunct="1">
              <a:lnSpc>
                <a:spcPct val="100000"/>
              </a:lnSpc>
              <a:spcBef>
                <a:spcPts val="1200"/>
              </a:spcBef>
              <a:spcAft>
                <a:spcPts val="600"/>
              </a:spcAft>
              <a:buClrTx/>
              <a:buSzTx/>
              <a:buFontTx/>
              <a:buNone/>
              <a:tabLst>
                <a:tab pos="800100" algn="l"/>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indent="0" algn="just">
              <a:buNone/>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36</a:t>
            </a:fld>
            <a:endParaRPr lang="id-ID"/>
          </a:p>
        </p:txBody>
      </p:sp>
    </p:spTree>
    <p:extLst>
      <p:ext uri="{BB962C8B-B14F-4D97-AF65-F5344CB8AC3E}">
        <p14:creationId xmlns:p14="http://schemas.microsoft.com/office/powerpoint/2010/main" val="2959639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b="1" dirty="0" smtClean="0"/>
              <a:t>121.1110	Responsabilidad de la aeronavegabilidad</a:t>
            </a:r>
          </a:p>
          <a:p>
            <a:endParaRPr lang="es-PE" b="1" dirty="0" smtClean="0"/>
          </a:p>
          <a:p>
            <a:pPr marL="228600" indent="-228600">
              <a:buAutoNum type="alphaLcParenBoth"/>
            </a:pPr>
            <a:r>
              <a:rPr lang="es-PE" dirty="0" smtClean="0"/>
              <a:t>Cada explotador es responsable por asegurarse de:</a:t>
            </a:r>
          </a:p>
          <a:p>
            <a:pPr marL="228600" indent="-228600">
              <a:buAutoNum type="alphaLcParenBoth"/>
            </a:pPr>
            <a:endParaRPr lang="es-PE" dirty="0" smtClean="0"/>
          </a:p>
          <a:p>
            <a:pPr marL="228600" indent="-228600">
              <a:buAutoNum type="arabicParenBoth"/>
            </a:pPr>
            <a:r>
              <a:rPr lang="es-PE" dirty="0" smtClean="0"/>
              <a:t>que cada aeronave y componentes de aeronaves operados se mantengan en condiciones de aeronavegabilidad;</a:t>
            </a:r>
          </a:p>
          <a:p>
            <a:pPr marL="228600" indent="-228600">
              <a:buAutoNum type="arabicParenBoth"/>
            </a:pPr>
            <a:r>
              <a:rPr lang="es-PE" dirty="0" smtClean="0"/>
              <a:t>que se corrija cualquier defecto o daño que afecte la aeronavegabilidad de una aeronave o componente de aeronave;</a:t>
            </a:r>
          </a:p>
          <a:p>
            <a:r>
              <a:rPr lang="es-PE" dirty="0" smtClean="0"/>
              <a:t>(3)	que el mantenimiento sea ejecutado por una organización de </a:t>
            </a:r>
            <a:r>
              <a:rPr lang="es-PE" dirty="0" err="1" smtClean="0"/>
              <a:t>manteni</a:t>
            </a:r>
            <a:r>
              <a:rPr lang="es-PE" dirty="0" smtClean="0"/>
              <a:t>-miento aprobada (OMA) de acuerdo al LAR 145; </a:t>
            </a:r>
          </a:p>
          <a:p>
            <a:r>
              <a:rPr lang="es-PE" dirty="0" smtClean="0"/>
              <a:t>(4)	que se ejecute el mantenimiento a sus aeronaves en conformidad con el correspondiente programa de mantenimiento aprobado por la AAC del Estado de matrícula, el manual de control de mantenimiento (MCM) y/o las instrucciones para la </a:t>
            </a:r>
            <a:r>
              <a:rPr lang="es-PE" dirty="0" err="1" smtClean="0"/>
              <a:t>aerona-vegabilidad</a:t>
            </a:r>
            <a:r>
              <a:rPr lang="es-PE" dirty="0" smtClean="0"/>
              <a:t> continua actualizadas;</a:t>
            </a:r>
          </a:p>
          <a:p>
            <a:r>
              <a:rPr lang="es-PE" dirty="0" smtClean="0"/>
              <a:t>(5)	el cumplimiento del  análisis de la efectividad del programa de </a:t>
            </a:r>
            <a:r>
              <a:rPr lang="es-PE" dirty="0" err="1" smtClean="0"/>
              <a:t>mante-nimiento</a:t>
            </a:r>
            <a:r>
              <a:rPr lang="es-PE" dirty="0" smtClean="0"/>
              <a:t> aprobado  por la AAC del Estado de matrícula; </a:t>
            </a:r>
          </a:p>
          <a:p>
            <a:r>
              <a:rPr lang="es-PE" dirty="0" smtClean="0"/>
              <a:t>(6)	el cumplimiento de las directrices de aeronavegabilidad aplicables u otros requisitos de aeronavegabilidad es-</a:t>
            </a:r>
            <a:r>
              <a:rPr lang="es-PE" dirty="0" err="1" smtClean="0"/>
              <a:t>tablecidos</a:t>
            </a:r>
            <a:r>
              <a:rPr lang="es-PE" dirty="0" smtClean="0"/>
              <a:t> por el Estado de diseño y cualquier otro requisito de aeronave-</a:t>
            </a:r>
            <a:r>
              <a:rPr lang="es-PE" dirty="0" err="1" smtClean="0"/>
              <a:t>gabilidad</a:t>
            </a:r>
            <a:r>
              <a:rPr lang="es-PE" dirty="0" smtClean="0"/>
              <a:t> continua descrita como obligatorio por la AAC del Estado de matrícula;</a:t>
            </a:r>
          </a:p>
          <a:p>
            <a:r>
              <a:rPr lang="es-PE" dirty="0" smtClean="0"/>
              <a:t>(7)	obtener y evaluar la información re-</a:t>
            </a:r>
            <a:r>
              <a:rPr lang="es-PE" dirty="0" err="1" smtClean="0"/>
              <a:t>lativa</a:t>
            </a:r>
            <a:r>
              <a:rPr lang="es-PE" dirty="0" smtClean="0"/>
              <a:t> al mantenimiento de la </a:t>
            </a:r>
            <a:r>
              <a:rPr lang="es-PE" dirty="0" err="1" smtClean="0"/>
              <a:t>aero</a:t>
            </a:r>
            <a:r>
              <a:rPr lang="es-PE" dirty="0" smtClean="0"/>
              <a:t>-navegabilidad y a las </a:t>
            </a:r>
            <a:r>
              <a:rPr lang="es-PE" dirty="0" err="1" smtClean="0"/>
              <a:t>recomendacio-nes</a:t>
            </a:r>
            <a:r>
              <a:rPr lang="es-PE" dirty="0" smtClean="0"/>
              <a:t> emitidas por el Estado de diseño (boletines de servicio, alertas, etc.); y</a:t>
            </a:r>
          </a:p>
          <a:p>
            <a:r>
              <a:rPr lang="es-PE" dirty="0" smtClean="0"/>
              <a:t>(8)	la validez y vigencia del certificado de aeronavegabilidad de cada una de sus aeronaves operadas.</a:t>
            </a: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9</a:t>
            </a:fld>
            <a:endParaRPr lang="id-ID"/>
          </a:p>
        </p:txBody>
      </p:sp>
    </p:spTree>
    <p:extLst>
      <p:ext uri="{BB962C8B-B14F-4D97-AF65-F5344CB8AC3E}">
        <p14:creationId xmlns:p14="http://schemas.microsoft.com/office/powerpoint/2010/main" val="35512307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0100" marR="0" lvl="0" indent="-800100" algn="just" defTabSz="457200" rtl="0" eaLnBrk="1" fontAlgn="auto" latinLnBrk="0" hangingPunct="1">
              <a:lnSpc>
                <a:spcPct val="100000"/>
              </a:lnSpc>
              <a:spcBef>
                <a:spcPts val="600"/>
              </a:spcBef>
              <a:spcAft>
                <a:spcPts val="600"/>
              </a:spcAft>
              <a:buClrTx/>
              <a:buSzTx/>
              <a:buFontTx/>
              <a:buNone/>
              <a:tabLst>
                <a:tab pos="-4914900" algn="l"/>
              </a:tabLst>
              <a:defRPr/>
            </a:pPr>
            <a:r>
              <a:rPr kumimoji="0" lang="es-PE" sz="1200" b="1" i="0" u="none" strike="noStrike" kern="1200" cap="none" spc="0" normalizeH="0" baseline="0" noProof="0" dirty="0" smtClean="0">
                <a:ln>
                  <a:noFill/>
                </a:ln>
                <a:solidFill>
                  <a:prstClr val="black"/>
                </a:solidFill>
                <a:effectLst/>
                <a:uLnTx/>
                <a:uFillTx/>
                <a:latin typeface="Arial"/>
                <a:ea typeface="Times New Roman"/>
                <a:cs typeface="+mn-cs"/>
              </a:rPr>
              <a:t>121.1145	Certificado de conformidad de mantenimiento (CCM)</a:t>
            </a:r>
          </a:p>
          <a:p>
            <a:pPr marL="800100" marR="0" lvl="0" indent="-800100" algn="just" defTabSz="457200" rtl="0" eaLnBrk="1" fontAlgn="auto" latinLnBrk="0" hangingPunct="1">
              <a:lnSpc>
                <a:spcPct val="100000"/>
              </a:lnSpc>
              <a:spcBef>
                <a:spcPts val="600"/>
              </a:spcBef>
              <a:spcAft>
                <a:spcPts val="600"/>
              </a:spcAft>
              <a:buClrTx/>
              <a:buSzTx/>
              <a:buFontTx/>
              <a:buNone/>
              <a:tabLst>
                <a:tab pos="-4914900" algn="l"/>
              </a:tabLst>
              <a:defRPr/>
            </a:pPr>
            <a:endParaRPr kumimoji="0" lang="es-PE" sz="1200" b="0" i="0" u="none" strike="noStrike" kern="1200" cap="none" spc="0" normalizeH="0" baseline="0" noProof="0" dirty="0" smtClean="0">
              <a:ln>
                <a:noFill/>
              </a:ln>
              <a:solidFill>
                <a:prstClr val="black"/>
              </a:solidFill>
              <a:effectLst/>
              <a:uLnTx/>
              <a:uFillTx/>
              <a:latin typeface="Courier New"/>
              <a:ea typeface="Times New Roman"/>
              <a:cs typeface="+mn-cs"/>
            </a:endParaRPr>
          </a:p>
          <a:p>
            <a:pPr marL="0" marR="76835" lvl="0" indent="0" algn="just" defTabSz="457200" rtl="0" eaLnBrk="1" fontAlgn="auto" latinLnBrk="0" hangingPunct="1">
              <a:lnSpc>
                <a:spcPct val="100000"/>
              </a:lnSpc>
              <a:spcBef>
                <a:spcPts val="600"/>
              </a:spcBef>
              <a:spcAft>
                <a:spcPts val="600"/>
              </a:spcAft>
              <a:buClrTx/>
              <a:buSzTx/>
              <a:buFontTx/>
              <a:buNone/>
              <a:tabLst>
                <a:tab pos="0" algn="l"/>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Un explotador no debe operar una aeronave después de la realización de cualquier mantenimiento, si no se ha realizado conforme al LAR 43.300 y se ha emitido un CCM por una OMA según el LAR 145.330.</a:t>
            </a:r>
          </a:p>
          <a:p>
            <a:pPr marL="0" marR="76835" lvl="0" indent="0" algn="just" defTabSz="457200" rtl="0" eaLnBrk="1" fontAlgn="auto" latinLnBrk="0" hangingPunct="1">
              <a:lnSpc>
                <a:spcPct val="100000"/>
              </a:lnSpc>
              <a:spcBef>
                <a:spcPts val="600"/>
              </a:spcBef>
              <a:spcAft>
                <a:spcPts val="600"/>
              </a:spcAft>
              <a:buClrTx/>
              <a:buSzTx/>
              <a:buFontTx/>
              <a:buNone/>
              <a:tabLst>
                <a:tab pos="0" algn="l"/>
              </a:tabLst>
              <a:defRPr/>
            </a:pPr>
            <a:endParaRPr kumimoji="0" lang="en-US" sz="1200" b="0" i="0" u="none" strike="noStrike" kern="1200" cap="none" spc="0" normalizeH="0" baseline="0" noProof="0" dirty="0" smtClean="0">
              <a:ln>
                <a:noFill/>
              </a:ln>
              <a:solidFill>
                <a:prstClr val="black"/>
              </a:solidFill>
              <a:effectLst/>
              <a:uLnTx/>
              <a:uFillTx/>
              <a:latin typeface="Arial"/>
              <a:ea typeface="Times New Roman"/>
              <a:cs typeface="+mn-cs"/>
            </a:endParaRPr>
          </a:p>
          <a:p>
            <a:pPr marL="0" marR="76835" lvl="0" indent="0" algn="just" defTabSz="457200" rtl="0" eaLnBrk="1" fontAlgn="auto" latinLnBrk="0" hangingPunct="1">
              <a:lnSpc>
                <a:spcPct val="100000"/>
              </a:lnSpc>
              <a:spcBef>
                <a:spcPts val="600"/>
              </a:spcBef>
              <a:spcAft>
                <a:spcPts val="600"/>
              </a:spcAft>
              <a:buClrTx/>
              <a:buSzTx/>
              <a:buFontTx/>
              <a:buNone/>
              <a:tabLst>
                <a:tab pos="0" algn="l"/>
              </a:tabLst>
              <a:defRPr/>
            </a:pPr>
            <a:r>
              <a:rPr kumimoji="0" lang="es-PE" sz="1800" b="1" i="0" u="none" strike="noStrike" kern="1200" cap="none" spc="0" normalizeH="0" baseline="0" noProof="0" dirty="0" smtClean="0">
                <a:ln>
                  <a:noFill/>
                </a:ln>
                <a:solidFill>
                  <a:prstClr val="black"/>
                </a:solidFill>
                <a:effectLst/>
                <a:uLnTx/>
                <a:uFillTx/>
                <a:latin typeface="Times New Roman"/>
                <a:ea typeface="Times New Roman"/>
                <a:cs typeface="+mn-cs"/>
              </a:rPr>
              <a:t>43.300	Realización de mantenimiento</a:t>
            </a:r>
          </a:p>
          <a:p>
            <a:pPr marL="0" marR="76835" lvl="0" indent="0" algn="just" defTabSz="457200" rtl="0" eaLnBrk="1" fontAlgn="auto" latinLnBrk="0" hangingPunct="1">
              <a:lnSpc>
                <a:spcPct val="100000"/>
              </a:lnSpc>
              <a:spcBef>
                <a:spcPts val="600"/>
              </a:spcBef>
              <a:spcAft>
                <a:spcPts val="600"/>
              </a:spcAft>
              <a:buClrTx/>
              <a:buSzTx/>
              <a:buFontTx/>
              <a:buNone/>
              <a:tabLst>
                <a:tab pos="0" algn="l"/>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marR="76835" lvl="0" indent="0" algn="just" defTabSz="457200" rtl="0" eaLnBrk="1" fontAlgn="auto" latinLnBrk="0" hangingPunct="1">
              <a:lnSpc>
                <a:spcPct val="100000"/>
              </a:lnSpc>
              <a:spcBef>
                <a:spcPts val="600"/>
              </a:spcBef>
              <a:spcAft>
                <a:spcPts val="600"/>
              </a:spcAft>
              <a:buClrTx/>
              <a:buSzTx/>
              <a:buFontTx/>
              <a:buNone/>
              <a:tabLst>
                <a:tab pos="0" algn="l"/>
              </a:tabLst>
              <a:defRPr/>
            </a:pPr>
            <a:r>
              <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rPr>
              <a:t>(a)	Cada persona u organización que realice mantenimiento en una aeronave o componente de aeronave debe usar:</a:t>
            </a:r>
          </a:p>
          <a:p>
            <a:pPr marL="0" marR="76835" lvl="0" indent="0" algn="just" defTabSz="457200" rtl="0" eaLnBrk="1" fontAlgn="auto" latinLnBrk="0" hangingPunct="1">
              <a:lnSpc>
                <a:spcPct val="100000"/>
              </a:lnSpc>
              <a:spcBef>
                <a:spcPts val="600"/>
              </a:spcBef>
              <a:spcAft>
                <a:spcPts val="600"/>
              </a:spcAft>
              <a:buClrTx/>
              <a:buSzTx/>
              <a:buFontTx/>
              <a:buNone/>
              <a:tabLst>
                <a:tab pos="0" algn="l"/>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76835" lvl="0" indent="-342900" algn="just" defTabSz="457200" rtl="0" eaLnBrk="1" fontAlgn="auto" latinLnBrk="0" hangingPunct="1">
              <a:lnSpc>
                <a:spcPct val="100000"/>
              </a:lnSpc>
              <a:spcBef>
                <a:spcPts val="600"/>
              </a:spcBef>
              <a:spcAft>
                <a:spcPts val="600"/>
              </a:spcAft>
              <a:buClrTx/>
              <a:buSzTx/>
              <a:buFontTx/>
              <a:buAutoNum type="arabicParenBoth"/>
              <a:tabLst>
                <a:tab pos="0" algn="l"/>
              </a:tabLst>
              <a:defRPr/>
            </a:pPr>
            <a:r>
              <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rPr>
              <a:t>Métodos, técnicas y prácticas que estén especificadas en los datos de mantenimiento vigentes para la aeronave y componente de aeronave, según sea aplicable.</a:t>
            </a:r>
          </a:p>
          <a:p>
            <a:pPr marL="342900" marR="76835" lvl="0" indent="-342900" algn="just" defTabSz="457200" rtl="0" eaLnBrk="1" fontAlgn="auto" latinLnBrk="0" hangingPunct="1">
              <a:lnSpc>
                <a:spcPct val="100000"/>
              </a:lnSpc>
              <a:spcBef>
                <a:spcPts val="600"/>
              </a:spcBef>
              <a:spcAft>
                <a:spcPts val="600"/>
              </a:spcAft>
              <a:buClrTx/>
              <a:buSzTx/>
              <a:buFontTx/>
              <a:buAutoNum type="arabicParenBoth"/>
              <a:tabLst>
                <a:tab pos="0" algn="l"/>
              </a:tabLst>
              <a:defRPr/>
            </a:pPr>
            <a:r>
              <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rPr>
              <a:t>Métodos, técnicas y prácticas equivalentes que sean aceptables para la AAC del Estado de matrícula, a excepción de las limitaciones de aeronavegabilidad establecidas en el LAR 43.315.</a:t>
            </a:r>
          </a:p>
          <a:p>
            <a:pPr marL="342900" marR="76835" lvl="0" indent="-342900" algn="just" defTabSz="457200" rtl="0" eaLnBrk="1" fontAlgn="auto" latinLnBrk="0" hangingPunct="1">
              <a:lnSpc>
                <a:spcPct val="100000"/>
              </a:lnSpc>
              <a:spcBef>
                <a:spcPts val="600"/>
              </a:spcBef>
              <a:spcAft>
                <a:spcPts val="600"/>
              </a:spcAft>
              <a:buClrTx/>
              <a:buSzTx/>
              <a:buFontTx/>
              <a:buAutoNum type="arabicParenBoth"/>
              <a:tabLst>
                <a:tab pos="0" algn="l"/>
              </a:tabLst>
              <a:defRPr/>
            </a:pPr>
            <a:r>
              <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rPr>
              <a:t>Instalaciones y facilidades apropiadas para el </a:t>
            </a:r>
            <a:r>
              <a:rPr kumimoji="0" lang="es-PE" sz="1800" b="0" i="0" u="none" strike="noStrike" kern="1200" cap="none" spc="0" normalizeH="0" baseline="0" noProof="0" dirty="0" err="1" smtClean="0">
                <a:ln>
                  <a:noFill/>
                </a:ln>
                <a:solidFill>
                  <a:prstClr val="black"/>
                </a:solidFill>
                <a:effectLst/>
                <a:uLnTx/>
                <a:uFillTx/>
                <a:latin typeface="Times New Roman"/>
                <a:ea typeface="Times New Roman"/>
                <a:cs typeface="+mn-cs"/>
              </a:rPr>
              <a:t>desensamblaje</a:t>
            </a:r>
            <a:r>
              <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rPr>
              <a:t>, inspección y ensamblaje de las aeronaves y componentes de aeronaves para todo trabajo a ser realizado.</a:t>
            </a:r>
          </a:p>
          <a:p>
            <a:pPr marL="342900" marR="76835" lvl="0" indent="-342900" algn="just" defTabSz="457200" rtl="0" eaLnBrk="1" fontAlgn="auto" latinLnBrk="0" hangingPunct="1">
              <a:lnSpc>
                <a:spcPct val="100000"/>
              </a:lnSpc>
              <a:spcBef>
                <a:spcPts val="600"/>
              </a:spcBef>
              <a:spcAft>
                <a:spcPts val="600"/>
              </a:spcAft>
              <a:buClrTx/>
              <a:buSzTx/>
              <a:buFontTx/>
              <a:buAutoNum type="arabicParenBoth"/>
              <a:tabLst>
                <a:tab pos="0" algn="l"/>
              </a:tabLst>
              <a:defRPr/>
            </a:pPr>
            <a:r>
              <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rPr>
              <a:t>Herramientas, equipamiento y equipos de prueba especificados en los datos de mantenimiento de la organización de diseño.</a:t>
            </a:r>
          </a:p>
          <a:p>
            <a:pPr marL="342900" marR="76835" lvl="0" indent="-342900" algn="just" defTabSz="457200" rtl="0" eaLnBrk="1" fontAlgn="auto" latinLnBrk="0" hangingPunct="1">
              <a:lnSpc>
                <a:spcPct val="100000"/>
              </a:lnSpc>
              <a:spcBef>
                <a:spcPts val="600"/>
              </a:spcBef>
              <a:spcAft>
                <a:spcPts val="600"/>
              </a:spcAft>
              <a:buClrTx/>
              <a:buSzTx/>
              <a:buFontTx/>
              <a:buAutoNum type="arabicParenBoth"/>
              <a:tabLst>
                <a:tab pos="0" algn="l"/>
              </a:tabLst>
              <a:defRPr/>
            </a:pPr>
            <a:r>
              <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rPr>
              <a:t>Equipos y herramientas calibradas de acuerdo a un estándar e intervalo aceptable por la ACC del Estado de matrícula, cuando sean utilizados para realizar una determinación de aeronavegabilidad.</a:t>
            </a:r>
          </a:p>
          <a:p>
            <a:pPr marL="0" marR="76835" lvl="0" indent="0" algn="just" defTabSz="457200" rtl="0" eaLnBrk="1" fontAlgn="auto" latinLnBrk="0" hangingPunct="1">
              <a:lnSpc>
                <a:spcPct val="100000"/>
              </a:lnSpc>
              <a:spcBef>
                <a:spcPts val="600"/>
              </a:spcBef>
              <a:spcAft>
                <a:spcPts val="600"/>
              </a:spcAft>
              <a:buClrTx/>
              <a:buSzTx/>
              <a:buFontTx/>
              <a:buNone/>
              <a:tabLst>
                <a:tab pos="0" algn="l"/>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marR="76835" lvl="0" indent="0" algn="just" defTabSz="457200" rtl="0" eaLnBrk="1" fontAlgn="auto" latinLnBrk="0" hangingPunct="1">
              <a:lnSpc>
                <a:spcPct val="100000"/>
              </a:lnSpc>
              <a:spcBef>
                <a:spcPts val="600"/>
              </a:spcBef>
              <a:spcAft>
                <a:spcPts val="600"/>
              </a:spcAft>
              <a:buClrTx/>
              <a:buSzTx/>
              <a:buFontTx/>
              <a:buNone/>
              <a:tabLst>
                <a:tab pos="0" algn="l"/>
              </a:tabLst>
              <a:defRPr/>
            </a:pPr>
            <a:r>
              <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rPr>
              <a:t>(b)	Una persona u organización que requiera efectuar una modificación mayor o reparación mayor solo debe comenzar los trabajos si dispone de los datos de mantenimiento aprobados por la AAC del Estado de matrícula.</a:t>
            </a:r>
          </a:p>
          <a:p>
            <a:pPr marL="0" marR="76835" lvl="0" indent="0" algn="just" defTabSz="457200" rtl="0" eaLnBrk="1" fontAlgn="auto" latinLnBrk="0" hangingPunct="1">
              <a:lnSpc>
                <a:spcPct val="100000"/>
              </a:lnSpc>
              <a:spcBef>
                <a:spcPts val="600"/>
              </a:spcBef>
              <a:spcAft>
                <a:spcPts val="600"/>
              </a:spcAft>
              <a:buClrTx/>
              <a:buSzTx/>
              <a:buFontTx/>
              <a:buNone/>
              <a:tabLst>
                <a:tab pos="0" algn="l"/>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76835" lvl="0" indent="-342900" algn="just" defTabSz="457200" rtl="0" eaLnBrk="1" fontAlgn="auto" latinLnBrk="0" hangingPunct="1">
              <a:lnSpc>
                <a:spcPct val="100000"/>
              </a:lnSpc>
              <a:spcBef>
                <a:spcPts val="600"/>
              </a:spcBef>
              <a:spcAft>
                <a:spcPts val="600"/>
              </a:spcAft>
              <a:buClrTx/>
              <a:buSzTx/>
              <a:buFontTx/>
              <a:buAutoNum type="alphaLcParenBoth" startAt="3"/>
              <a:tabLst>
                <a:tab pos="0" algn="l"/>
              </a:tabLst>
              <a:defRPr/>
            </a:pPr>
            <a:r>
              <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rPr>
              <a:t>Los datos de mantenimiento utilizados para modificaciones y reparaciones menores de-ben ser aceptables para el Estado de matrícula.</a:t>
            </a:r>
          </a:p>
          <a:p>
            <a:pPr marL="342900" marR="76835" lvl="0" indent="-342900" algn="just" defTabSz="457200" rtl="0" eaLnBrk="1" fontAlgn="auto" latinLnBrk="0" hangingPunct="1">
              <a:lnSpc>
                <a:spcPct val="100000"/>
              </a:lnSpc>
              <a:spcBef>
                <a:spcPts val="600"/>
              </a:spcBef>
              <a:spcAft>
                <a:spcPts val="600"/>
              </a:spcAft>
              <a:buClrTx/>
              <a:buSzTx/>
              <a:buFontTx/>
              <a:buAutoNum type="alphaLcParenBoth" startAt="3"/>
              <a:tabLst>
                <a:tab pos="0" algn="l"/>
              </a:tabLst>
              <a:defRPr/>
            </a:pPr>
            <a:endParaRPr kumimoji="0" lang="en-US"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683895" marR="0" indent="-683895" algn="just">
              <a:spcBef>
                <a:spcPts val="1800"/>
              </a:spcBef>
              <a:spcAft>
                <a:spcPts val="600"/>
              </a:spcAft>
              <a:tabLst>
                <a:tab pos="685800" algn="l"/>
              </a:tabLst>
            </a:pPr>
            <a:r>
              <a:rPr lang="es-PE" sz="1800" b="1" dirty="0" smtClean="0">
                <a:effectLst/>
                <a:latin typeface="Arial" panose="020B0604020202020204" pitchFamily="34" charset="0"/>
              </a:rPr>
              <a:t>145.330	Conformidad de mantenimiento</a:t>
            </a:r>
          </a:p>
          <a:p>
            <a:pPr marL="683895" marR="0" indent="-683895" algn="just">
              <a:spcBef>
                <a:spcPts val="1800"/>
              </a:spcBef>
              <a:spcAft>
                <a:spcPts val="600"/>
              </a:spcAft>
              <a:tabLst>
                <a:tab pos="685800" algn="l"/>
              </a:tabLst>
            </a:pPr>
            <a:endParaRPr lang="es-PE" sz="2800" b="1" dirty="0" smtClean="0">
              <a:effectLst/>
              <a:latin typeface="Times New Roman" panose="02020603050405020304" pitchFamily="18" charset="0"/>
            </a:endParaRPr>
          </a:p>
          <a:p>
            <a:pPr marL="342900" marR="0" lvl="0" indent="-342900" algn="just">
              <a:spcBef>
                <a:spcPts val="600"/>
              </a:spcBef>
              <a:spcAft>
                <a:spcPts val="600"/>
              </a:spcAft>
              <a:buSzPts val="1000"/>
              <a:buFont typeface="Arial" panose="020B0604020202020204" pitchFamily="34" charset="0"/>
              <a:buAutoNum type="alphaLcParenBoth"/>
              <a:tabLst>
                <a:tab pos="288290" algn="l"/>
              </a:tabLst>
            </a:pPr>
            <a:r>
              <a:rPr lang="es-PE" sz="1800" dirty="0" smtClean="0">
                <a:effectLst/>
                <a:latin typeface="Arial" panose="020B0604020202020204" pitchFamily="34" charset="0"/>
                <a:ea typeface="Times New Roman" panose="02020603050405020304" pitchFamily="18" charset="0"/>
                <a:cs typeface="Times New Roman" panose="02020603050405020304" pitchFamily="18" charset="0"/>
              </a:rPr>
              <a:t>Luego de realizar el mantenimiento, una certificación de  conformidad de mantenimiento (visto bueno) debe ser emitido por el personal autorizado para certificar a nombre de la OMA LAR 145, acreditando que el trabajo de mantenimiento efectuado a la aeronave, ha sido realizado apropiadamente por la OMA, de acuerdo con los procedimientos especificados en  el manual de la organización de mantenimiento, tomando en consideración la disponibilidad y uso de los datos de mantenimiento especificados en la sección 145.325 de este Reglamento. </a:t>
            </a:r>
            <a:endParaRPr lang="es-PE"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a:spcBef>
                <a:spcPts val="600"/>
              </a:spcBef>
              <a:spcAft>
                <a:spcPts val="600"/>
              </a:spcAft>
              <a:buSzPts val="1000"/>
              <a:buFont typeface="Arial" panose="020B0604020202020204" pitchFamily="34" charset="0"/>
              <a:buAutoNum type="alphaLcParenBoth"/>
              <a:tabLst>
                <a:tab pos="342900" algn="l"/>
                <a:tab pos="288290" algn="l"/>
              </a:tabLst>
            </a:pPr>
            <a:r>
              <a:rPr lang="es-PE" sz="1800" dirty="0" smtClean="0">
                <a:effectLst/>
                <a:latin typeface="Arial" panose="020B0604020202020204" pitchFamily="34" charset="0"/>
                <a:ea typeface="Times New Roman" panose="02020603050405020304" pitchFamily="18" charset="0"/>
                <a:cs typeface="Times New Roman" panose="02020603050405020304" pitchFamily="18" charset="0"/>
              </a:rPr>
              <a:t>La certificación de conformidad de mantenimiento (visto bueno) se completará y firmará en el  registro técnico de la aeronave, para certificar que el trabajo de mantenimiento realizado se completó satisfactoriamente según datos actualizados de mantenimiento y los procedimientos descritos en el MOM de la OMA LAR 145.</a:t>
            </a:r>
          </a:p>
          <a:p>
            <a:pPr marL="342900" marR="0" lvl="0" indent="-342900" algn="just">
              <a:spcBef>
                <a:spcPts val="600"/>
              </a:spcBef>
              <a:spcAft>
                <a:spcPts val="600"/>
              </a:spcAft>
              <a:buSzPts val="1000"/>
              <a:buFont typeface="Arial" panose="020B0604020202020204" pitchFamily="34" charset="0"/>
              <a:buAutoNum type="alphaLcParenBoth"/>
              <a:tabLst>
                <a:tab pos="342900" algn="l"/>
                <a:tab pos="288290" algn="l"/>
              </a:tabLst>
            </a:pPr>
            <a:r>
              <a:rPr lang="es-PE" sz="1800" dirty="0" smtClean="0">
                <a:effectLst/>
                <a:latin typeface="Arial" panose="020B0604020202020204" pitchFamily="34" charset="0"/>
                <a:ea typeface="Times New Roman" panose="02020603050405020304" pitchFamily="18" charset="0"/>
                <a:cs typeface="Times New Roman" panose="02020603050405020304" pitchFamily="18" charset="0"/>
              </a:rPr>
              <a:t>La conformidad de mantenimiento contendrá lo establecido en el LAR 43.405 (b) y (c) para una organización de mantenimiento.</a:t>
            </a:r>
          </a:p>
          <a:p>
            <a:pPr marL="342900" marR="0" lvl="0" indent="-342900" algn="just">
              <a:spcBef>
                <a:spcPts val="600"/>
              </a:spcBef>
              <a:spcAft>
                <a:spcPts val="600"/>
              </a:spcAft>
              <a:buSzPts val="1000"/>
              <a:buFont typeface="Arial" panose="020B0604020202020204" pitchFamily="34" charset="0"/>
              <a:buAutoNum type="alphaLcParenBoth"/>
              <a:tabLst>
                <a:tab pos="288290" algn="l"/>
              </a:tabLst>
            </a:pPr>
            <a:r>
              <a:rPr lang="es-PE" sz="1800" dirty="0" smtClean="0">
                <a:effectLst/>
                <a:latin typeface="Arial" panose="020B0604020202020204" pitchFamily="34" charset="0"/>
                <a:ea typeface="Times New Roman" panose="02020603050405020304" pitchFamily="18" charset="0"/>
                <a:cs typeface="Times New Roman" panose="02020603050405020304" pitchFamily="18" charset="0"/>
              </a:rPr>
              <a:t>Luego de realizar mantenimiento a un componente de aeronave, un documento de conformidad de mantenimiento (formulario LAR 001 o equivalente) debe ser emitido por el personal autorizado para certificar a nombre de la OMA LAR 145, acreditando que todo el mantenimiento de componente de aeronave ha sido realizado apropiada-mente por la OMA LAR 145, de acuerdo a los procedimientos especificados en el MOM. El</a:t>
            </a:r>
            <a:r>
              <a:rPr lang="es-PE" sz="1800" b="1" dirty="0" smtClean="0">
                <a:effectLst/>
                <a:latin typeface="Arial" panose="020B0604020202020204" pitchFamily="34" charset="0"/>
                <a:ea typeface="Times New Roman" panose="02020603050405020304" pitchFamily="18" charset="0"/>
                <a:cs typeface="Times New Roman" panose="02020603050405020304" pitchFamily="18" charset="0"/>
              </a:rPr>
              <a:t> </a:t>
            </a:r>
            <a:r>
              <a:rPr lang="es-PE" sz="1800" dirty="0" smtClean="0">
                <a:effectLst/>
                <a:latin typeface="Arial" panose="020B0604020202020204" pitchFamily="34" charset="0"/>
                <a:ea typeface="Times New Roman" panose="02020603050405020304" pitchFamily="18" charset="0"/>
                <a:cs typeface="Times New Roman" panose="02020603050405020304" pitchFamily="18" charset="0"/>
              </a:rPr>
              <a:t>apéndice 2</a:t>
            </a:r>
            <a:r>
              <a:rPr lang="es-PE" sz="1800" b="1" dirty="0" smtClean="0">
                <a:effectLst/>
                <a:latin typeface="Arial" panose="020B0604020202020204" pitchFamily="34" charset="0"/>
                <a:ea typeface="Times New Roman" panose="02020603050405020304" pitchFamily="18" charset="0"/>
                <a:cs typeface="Times New Roman" panose="02020603050405020304" pitchFamily="18" charset="0"/>
              </a:rPr>
              <a:t> </a:t>
            </a:r>
            <a:r>
              <a:rPr lang="es-PE" sz="1800" dirty="0" smtClean="0">
                <a:effectLst/>
                <a:latin typeface="Arial" panose="020B0604020202020204" pitchFamily="34" charset="0"/>
                <a:ea typeface="Times New Roman" panose="02020603050405020304" pitchFamily="18" charset="0"/>
                <a:cs typeface="Times New Roman" panose="02020603050405020304" pitchFamily="18" charset="0"/>
              </a:rPr>
              <a:t>de este Reglamento prescribe la utilización del formulario LAR 001 para identificar la aeronavegabilidad y estado de elegibilidad de componentes de aeronaves.</a:t>
            </a:r>
            <a:endParaRPr lang="es-PE"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a:spcBef>
                <a:spcPts val="600"/>
              </a:spcBef>
              <a:spcAft>
                <a:spcPts val="600"/>
              </a:spcAft>
              <a:buSzPts val="1000"/>
              <a:buFont typeface="Arial" panose="020B0604020202020204" pitchFamily="34" charset="0"/>
              <a:buAutoNum type="alphaLcParenBoth"/>
              <a:tabLst>
                <a:tab pos="288290" algn="l"/>
              </a:tabLst>
            </a:pPr>
            <a:r>
              <a:rPr lang="es-PE" sz="1800" dirty="0" smtClean="0">
                <a:effectLst/>
                <a:latin typeface="Arial" panose="020B0604020202020204" pitchFamily="34" charset="0"/>
                <a:ea typeface="Times New Roman" panose="02020603050405020304" pitchFamily="18" charset="0"/>
                <a:cs typeface="Times New Roman" panose="02020603050405020304" pitchFamily="18" charset="0"/>
              </a:rPr>
              <a:t>Un componente que recibió mantenimiento sin estar instalado en la aeronave requiere que se le emita un certificado de conformidad de mantenimiento (formulario LAR 001 o equivalente) por ese mantenimiento y que se emita otra certificación de conformidad de mantenimiento al momento de instalarse en la aeronave.</a:t>
            </a:r>
            <a:endParaRPr lang="es-PE"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a:spcBef>
                <a:spcPts val="0"/>
              </a:spcBef>
              <a:spcAft>
                <a:spcPts val="0"/>
              </a:spcAft>
              <a:buSzPts val="1000"/>
              <a:buFont typeface="Arial" panose="020B0604020202020204" pitchFamily="34" charset="0"/>
              <a:buAutoNum type="alphaLcParenBoth"/>
              <a:tabLst>
                <a:tab pos="288290" algn="l"/>
              </a:tabLst>
            </a:pPr>
            <a:r>
              <a:rPr lang="es-PE" sz="1800" dirty="0" smtClean="0">
                <a:effectLst/>
                <a:latin typeface="Arial" panose="020B0604020202020204" pitchFamily="34" charset="0"/>
                <a:ea typeface="Times New Roman" panose="02020603050405020304" pitchFamily="18" charset="0"/>
                <a:cs typeface="Times New Roman" panose="02020603050405020304" pitchFamily="18" charset="0"/>
              </a:rPr>
              <a:t>Adicionalmente, luego de realizar una modificación o reparación mayor a una aeronave o componente de aeronave, debe ser emitido un formulario LAR 002 por el personal de la OMA  LAR 145 autorizado para certificar que la modificación o reparación mayor ha sido realizado por la OMA apropiadamente, de acuerdo a los procedimientos especificados en el MOM y en conformidad con los datos de mantenimiento aprobados por la AAC de matrícula. Este formulario deberá ser completado según se describe en el apéndice 5 de este reglamento.</a:t>
            </a:r>
            <a:endParaRPr lang="es-PE"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76835" lvl="0" indent="0" algn="just" defTabSz="457200" rtl="0" eaLnBrk="1" fontAlgn="auto" latinLnBrk="0" hangingPunct="1">
              <a:lnSpc>
                <a:spcPct val="100000"/>
              </a:lnSpc>
              <a:spcBef>
                <a:spcPts val="600"/>
              </a:spcBef>
              <a:spcAft>
                <a:spcPts val="600"/>
              </a:spcAft>
              <a:buClrTx/>
              <a:buSzTx/>
              <a:buFontTx/>
              <a:buNone/>
              <a:tabLst>
                <a:tab pos="0" algn="l"/>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marR="76835" lvl="0" indent="0" algn="just" defTabSz="457200" rtl="0" eaLnBrk="1" fontAlgn="auto" latinLnBrk="0" hangingPunct="1">
              <a:lnSpc>
                <a:spcPct val="100000"/>
              </a:lnSpc>
              <a:spcBef>
                <a:spcPts val="600"/>
              </a:spcBef>
              <a:spcAft>
                <a:spcPts val="600"/>
              </a:spcAft>
              <a:buClrTx/>
              <a:buSzTx/>
              <a:buFontTx/>
              <a:buNone/>
              <a:tabLst>
                <a:tab pos="0" algn="l"/>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indent="0" algn="just">
              <a:buNone/>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37</a:t>
            </a:fld>
            <a:endParaRPr lang="id-ID"/>
          </a:p>
        </p:txBody>
      </p:sp>
    </p:spTree>
    <p:extLst>
      <p:ext uri="{BB962C8B-B14F-4D97-AF65-F5344CB8AC3E}">
        <p14:creationId xmlns:p14="http://schemas.microsoft.com/office/powerpoint/2010/main" val="19821446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0100" marR="0" lvl="0" indent="-800100" algn="just" defTabSz="457200" rtl="0" eaLnBrk="1" fontAlgn="auto" latinLnBrk="0" hangingPunct="1">
              <a:lnSpc>
                <a:spcPct val="100000"/>
              </a:lnSpc>
              <a:spcBef>
                <a:spcPts val="600"/>
              </a:spcBef>
              <a:spcAft>
                <a:spcPts val="600"/>
              </a:spcAft>
              <a:buClrTx/>
              <a:buSzTx/>
              <a:buFontTx/>
              <a:buNone/>
              <a:tabLst>
                <a:tab pos="-2057400" algn="l"/>
              </a:tabLst>
              <a:defRPr/>
            </a:pP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121.</a:t>
            </a:r>
            <a:r>
              <a:rPr kumimoji="0" lang="es-PE" sz="1200" b="1" i="0" u="none" strike="noStrike" kern="1200" cap="none" spc="0" normalizeH="0" baseline="0" noProof="0" dirty="0" smtClean="0">
                <a:ln>
                  <a:noFill/>
                </a:ln>
                <a:solidFill>
                  <a:prstClr val="black"/>
                </a:solidFill>
                <a:effectLst/>
                <a:uLnTx/>
                <a:uFillTx/>
                <a:latin typeface="Arial"/>
                <a:ea typeface="Times New Roman"/>
                <a:cs typeface="+mn-cs"/>
              </a:rPr>
              <a:t>1150</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	Informe de la condición de la </a:t>
            </a:r>
            <a:r>
              <a:rPr kumimoji="0" lang="es-PE" sz="1200" b="1" i="0" u="none" strike="noStrike" kern="1200" cap="none" spc="0" normalizeH="0" baseline="0" noProof="0" dirty="0" smtClean="0">
                <a:ln>
                  <a:noFill/>
                </a:ln>
                <a:solidFill>
                  <a:prstClr val="black"/>
                </a:solidFill>
                <a:effectLst/>
                <a:uLnTx/>
                <a:uFillTx/>
                <a:latin typeface="Arial"/>
                <a:ea typeface="Times New Roman"/>
                <a:cs typeface="+mn-cs"/>
              </a:rPr>
              <a:t>aeronavegabilidad</a:t>
            </a:r>
          </a:p>
          <a:p>
            <a:pPr marL="800100" marR="0" lvl="0" indent="-800100" algn="just" defTabSz="457200" rtl="0" eaLnBrk="1" fontAlgn="auto" latinLnBrk="0" hangingPunct="1">
              <a:lnSpc>
                <a:spcPct val="100000"/>
              </a:lnSpc>
              <a:spcBef>
                <a:spcPts val="600"/>
              </a:spcBef>
              <a:spcAft>
                <a:spcPts val="600"/>
              </a:spcAft>
              <a:buClrTx/>
              <a:buSzTx/>
              <a:buFontTx/>
              <a:buNone/>
              <a:tabLst>
                <a:tab pos="-2057400" algn="l"/>
              </a:tabLst>
              <a:defRPr/>
            </a:pPr>
            <a:endParaRPr kumimoji="0" lang="es-PE" sz="1200" b="0" i="0" u="none" strike="noStrike" kern="1200" cap="none" spc="0" normalizeH="0" baseline="0" noProof="0" dirty="0" smtClean="0">
              <a:ln>
                <a:noFill/>
              </a:ln>
              <a:solidFill>
                <a:prstClr val="black"/>
              </a:solidFill>
              <a:effectLst/>
              <a:uLnTx/>
              <a:uFillTx/>
              <a:latin typeface="Courier New"/>
              <a:ea typeface="Times New Roman"/>
              <a:cs typeface="+mn-cs"/>
            </a:endParaRPr>
          </a:p>
          <a:p>
            <a:pPr marL="342900" marR="0" lvl="0" indent="-342900" algn="just" defTabSz="457200" rtl="0" eaLnBrk="1" fontAlgn="auto" latinLnBrk="0" hangingPunct="1">
              <a:lnSpc>
                <a:spcPct val="100000"/>
              </a:lnSpc>
              <a:spcBef>
                <a:spcPts val="600"/>
              </a:spcBef>
              <a:spcAft>
                <a:spcPts val="600"/>
              </a:spcAft>
              <a:buClrTx/>
              <a:buSzTx/>
              <a:buFont typeface="+mj-lt"/>
              <a:buAutoNum type="alphaLcParenBoth"/>
              <a:tabLst>
                <a:tab pos="228600" algn="l"/>
              </a:tabLst>
              <a:defRPr/>
            </a:pPr>
            <a:r>
              <a:rPr kumimoji="0" lang="es-EC" sz="1200" b="0" i="0" u="none" strike="noStrike" kern="1200" cap="none" spc="0" normalizeH="0" baseline="0" noProof="0" dirty="0" smtClean="0">
                <a:ln>
                  <a:noFill/>
                </a:ln>
                <a:solidFill>
                  <a:prstClr val="black"/>
                </a:solidFill>
                <a:effectLst/>
                <a:uLnTx/>
                <a:uFillTx/>
                <a:latin typeface="Arial"/>
                <a:ea typeface="Times New Roman"/>
                <a:cs typeface="+mn-cs"/>
              </a:rPr>
              <a:t>El </a:t>
            </a: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explotador  </a:t>
            </a:r>
            <a:r>
              <a:rPr kumimoji="0" lang="es-EC" sz="1200" b="0" i="0" u="none" strike="noStrike" kern="1200" cap="none" spc="0" normalizeH="0" baseline="0" noProof="0" dirty="0" smtClean="0">
                <a:ln>
                  <a:noFill/>
                </a:ln>
                <a:solidFill>
                  <a:prstClr val="black"/>
                </a:solidFill>
                <a:effectLst/>
                <a:uLnTx/>
                <a:uFillTx/>
                <a:latin typeface="Arial"/>
                <a:ea typeface="Times New Roman"/>
                <a:cs typeface="+mn-cs"/>
              </a:rPr>
              <a:t>debe preparar </a:t>
            </a: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periódicamente</a:t>
            </a:r>
            <a:r>
              <a:rPr kumimoji="0" lang="es-EC" sz="1200" b="0" i="0" u="none" strike="noStrike" kern="1200" cap="none" spc="0" normalizeH="0" baseline="0" noProof="0" dirty="0" smtClean="0">
                <a:ln>
                  <a:noFill/>
                </a:ln>
                <a:solidFill>
                  <a:prstClr val="black"/>
                </a:solidFill>
                <a:effectLst/>
                <a:uLnTx/>
                <a:uFillTx/>
                <a:latin typeface="Arial"/>
                <a:ea typeface="Times New Roman"/>
                <a:cs typeface="+mn-cs"/>
              </a:rPr>
              <a:t> un </a:t>
            </a: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informe</a:t>
            </a:r>
            <a:r>
              <a:rPr kumimoji="0" lang="es-EC" sz="1200" b="0" i="0" u="none" strike="noStrike" kern="1200" cap="none" spc="0" normalizeH="0" baseline="0" noProof="0" dirty="0" smtClean="0">
                <a:ln>
                  <a:noFill/>
                </a:ln>
                <a:solidFill>
                  <a:prstClr val="black"/>
                </a:solidFill>
                <a:effectLst/>
                <a:uLnTx/>
                <a:uFillTx/>
                <a:latin typeface="Arial"/>
                <a:ea typeface="Times New Roman"/>
                <a:cs typeface="+mn-cs"/>
              </a:rPr>
              <a:t> de la condición de la aeronavegabilidad de cada aeronave.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just" defTabSz="457200" rtl="0" eaLnBrk="1" fontAlgn="auto" latinLnBrk="0" hangingPunct="1">
              <a:lnSpc>
                <a:spcPct val="100000"/>
              </a:lnSpc>
              <a:spcBef>
                <a:spcPts val="600"/>
              </a:spcBef>
              <a:spcAft>
                <a:spcPts val="600"/>
              </a:spcAft>
              <a:buClrTx/>
              <a:buSzTx/>
              <a:buFont typeface="+mj-lt"/>
              <a:buAutoNum type="alphaLcParenBoth"/>
              <a:tabLst>
                <a:tab pos="228600" algn="l"/>
              </a:tabLst>
              <a:defRPr/>
            </a:pPr>
            <a:r>
              <a:rPr kumimoji="0" lang="es-EC" sz="1200" b="0" i="0" u="none" strike="noStrike" kern="1200" cap="none" spc="0" normalizeH="0" baseline="0" noProof="0" dirty="0" smtClean="0">
                <a:ln>
                  <a:noFill/>
                </a:ln>
                <a:solidFill>
                  <a:prstClr val="black"/>
                </a:solidFill>
                <a:effectLst/>
                <a:uLnTx/>
                <a:uFillTx/>
                <a:latin typeface="Arial"/>
                <a:ea typeface="Times New Roman"/>
                <a:cs typeface="+mn-cs"/>
              </a:rPr>
              <a:t>El informe indicado en el Párrafo (a) de esta sección debe ser presentado en el plazo, formato y contenido establecido por la AAC del Estado de matrícula o por el Estado del explotador cuando se requiera.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just" defTabSz="457200" rtl="0" eaLnBrk="1" fontAlgn="auto" latinLnBrk="0" hangingPunct="1">
              <a:lnSpc>
                <a:spcPct val="100000"/>
              </a:lnSpc>
              <a:spcBef>
                <a:spcPts val="600"/>
              </a:spcBef>
              <a:spcAft>
                <a:spcPts val="600"/>
              </a:spcAft>
              <a:buClrTx/>
              <a:buSzTx/>
              <a:buFont typeface="+mj-lt"/>
              <a:buAutoNum type="alphaLcParenBoth"/>
              <a:tabLst>
                <a:tab pos="228600" algn="l"/>
              </a:tabLst>
              <a:defRPr/>
            </a:pPr>
            <a:r>
              <a:rPr kumimoji="0" lang="es-EC" sz="1200" b="0" i="0" u="none" strike="noStrike" kern="1200" cap="none" spc="0" normalizeH="0" baseline="0" noProof="0" dirty="0" smtClean="0">
                <a:ln>
                  <a:noFill/>
                </a:ln>
                <a:solidFill>
                  <a:prstClr val="black"/>
                </a:solidFill>
                <a:effectLst/>
                <a:uLnTx/>
                <a:uFillTx/>
                <a:latin typeface="Arial"/>
                <a:ea typeface="Times New Roman"/>
                <a:cs typeface="+mn-cs"/>
              </a:rPr>
              <a:t>Para preparar el informe requerido en (a) de esta sección el </a:t>
            </a: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departamento de gestión de la aeronavegabilidad continua del explotador</a:t>
            </a:r>
            <a:r>
              <a:rPr kumimoji="0" lang="es-EC" sz="1200" b="0" i="0" u="none" strike="noStrike" kern="1200" cap="none" spc="0" normalizeH="0" baseline="0" noProof="0" dirty="0" smtClean="0">
                <a:ln>
                  <a:noFill/>
                </a:ln>
                <a:solidFill>
                  <a:prstClr val="black"/>
                </a:solidFill>
                <a:effectLst/>
                <a:uLnTx/>
                <a:uFillTx/>
                <a:latin typeface="Arial"/>
                <a:ea typeface="Times New Roman"/>
                <a:cs typeface="+mn-cs"/>
              </a:rPr>
              <a:t> debe realizar o hacer los arreglos para ejecutar una inspección física de la aeronave, mediante la cual se garantiza que:</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75565" lvl="1" indent="-342900" algn="just" defTabSz="457200" rtl="0" eaLnBrk="1" fontAlgn="auto" latinLnBrk="0" hangingPunct="1">
              <a:lnSpc>
                <a:spcPct val="100000"/>
              </a:lnSpc>
              <a:spcBef>
                <a:spcPts val="600"/>
              </a:spcBef>
              <a:spcAft>
                <a:spcPts val="600"/>
              </a:spcAft>
              <a:buClrTx/>
              <a:buSzTx/>
              <a:buFont typeface="+mj-lt"/>
              <a:buAutoNum type="arabicParenBoth"/>
              <a:tabLst>
                <a:tab pos="457200" algn="l"/>
              </a:tabLst>
              <a:defRPr/>
            </a:pPr>
            <a:r>
              <a:rPr kumimoji="0" lang="es-EC" sz="1200" b="0" i="0" u="none" strike="noStrike" kern="1200" cap="none" spc="0" normalizeH="0" baseline="0" noProof="0" dirty="0" smtClean="0">
                <a:ln>
                  <a:noFill/>
                </a:ln>
                <a:solidFill>
                  <a:prstClr val="black"/>
                </a:solidFill>
                <a:effectLst/>
                <a:uLnTx/>
                <a:uFillTx/>
                <a:latin typeface="Arial"/>
                <a:ea typeface="Times New Roman"/>
                <a:cs typeface="+mn-cs"/>
              </a:rPr>
              <a:t>t</a:t>
            </a: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odas las marcas y rótulos requeridos están correctamente instalados;</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75565" lvl="1" indent="-342900" algn="just" defTabSz="457200" rtl="0" eaLnBrk="1" fontAlgn="auto" latinLnBrk="0" hangingPunct="1">
              <a:lnSpc>
                <a:spcPct val="100000"/>
              </a:lnSpc>
              <a:spcBef>
                <a:spcPts val="600"/>
              </a:spcBef>
              <a:spcAft>
                <a:spcPts val="600"/>
              </a:spcAft>
              <a:buClrTx/>
              <a:buSzTx/>
              <a:buFont typeface="+mj-lt"/>
              <a:buAutoNum type="arabicParenBoth"/>
              <a:tabLst>
                <a:tab pos="457200" algn="l"/>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la configuración de la aeronave cumple la documentación aprobada;</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75565" lvl="1" indent="-342900" algn="just" defTabSz="457200" rtl="0" eaLnBrk="1" fontAlgn="auto" latinLnBrk="0" hangingPunct="1">
              <a:lnSpc>
                <a:spcPct val="100000"/>
              </a:lnSpc>
              <a:spcBef>
                <a:spcPts val="600"/>
              </a:spcBef>
              <a:spcAft>
                <a:spcPts val="600"/>
              </a:spcAft>
              <a:buClrTx/>
              <a:buSzTx/>
              <a:buFont typeface="+mj-lt"/>
              <a:buAutoNum type="arabicParenBoth"/>
              <a:tabLst>
                <a:tab pos="457200" algn="l"/>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no se encuentran defectos evidentes; y</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75565" lvl="1" indent="-342900" algn="just" defTabSz="457200" rtl="0" eaLnBrk="1" fontAlgn="auto" latinLnBrk="0" hangingPunct="1">
              <a:lnSpc>
                <a:spcPct val="100000"/>
              </a:lnSpc>
              <a:spcBef>
                <a:spcPts val="600"/>
              </a:spcBef>
              <a:spcAft>
                <a:spcPts val="600"/>
              </a:spcAft>
              <a:buClrTx/>
              <a:buSzTx/>
              <a:buFont typeface="+mj-lt"/>
              <a:buAutoNum type="arabicParenBoth"/>
              <a:tabLst>
                <a:tab pos="457200" algn="l"/>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no se encuentran discrepancias entre la</a:t>
            </a:r>
            <a:r>
              <a:rPr kumimoji="0" lang="es-EC" sz="1200" b="0" i="0" u="none" strike="noStrike" kern="1200" cap="none" spc="0" normalizeH="0" baseline="0" noProof="0" dirty="0" smtClean="0">
                <a:ln>
                  <a:noFill/>
                </a:ln>
                <a:solidFill>
                  <a:prstClr val="black"/>
                </a:solidFill>
                <a:effectLst/>
                <a:uLnTx/>
                <a:uFillTx/>
                <a:latin typeface="Arial"/>
                <a:ea typeface="Times New Roman"/>
                <a:cs typeface="+mn-cs"/>
              </a:rPr>
              <a:t> aeronave y la revisión documentada de los registros de mantenimiento.</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just" defTabSz="457200" rtl="0" eaLnBrk="1" fontAlgn="auto" latinLnBrk="0" hangingPunct="1">
              <a:lnSpc>
                <a:spcPct val="100000"/>
              </a:lnSpc>
              <a:spcBef>
                <a:spcPts val="600"/>
              </a:spcBef>
              <a:spcAft>
                <a:spcPts val="600"/>
              </a:spcAft>
              <a:buClrTx/>
              <a:buSzTx/>
              <a:buFont typeface="+mj-lt"/>
              <a:buAutoNum type="alphaLcParenBoth"/>
              <a:tabLst>
                <a:tab pos="228600" algn="l"/>
              </a:tabLst>
              <a:defRPr/>
            </a:pPr>
            <a:r>
              <a:rPr kumimoji="0" lang="es-EC" sz="1200" b="0" i="0" u="none" strike="noStrike" kern="1200" cap="none" spc="0" normalizeH="0" baseline="0" noProof="0" dirty="0" smtClean="0">
                <a:ln>
                  <a:noFill/>
                </a:ln>
                <a:solidFill>
                  <a:prstClr val="black"/>
                </a:solidFill>
                <a:effectLst/>
                <a:uLnTx/>
                <a:uFillTx/>
                <a:latin typeface="Arial"/>
                <a:ea typeface="Times New Roman"/>
                <a:cs typeface="+mn-cs"/>
              </a:rPr>
              <a:t>El e</a:t>
            </a:r>
            <a:r>
              <a:rPr kumimoji="0" lang="es-ES" sz="1200" b="0" i="0" u="none" strike="noStrike" kern="1200" cap="none" spc="0" normalizeH="0" baseline="0" noProof="0" dirty="0" err="1" smtClean="0">
                <a:ln>
                  <a:noFill/>
                </a:ln>
                <a:solidFill>
                  <a:prstClr val="black"/>
                </a:solidFill>
                <a:effectLst/>
                <a:uLnTx/>
                <a:uFillTx/>
                <a:latin typeface="Arial"/>
                <a:ea typeface="Times New Roman"/>
                <a:cs typeface="+mn-cs"/>
              </a:rPr>
              <a:t>xplotador</a:t>
            </a:r>
            <a:r>
              <a:rPr kumimoji="0" lang="es-EC" sz="1200" b="0" i="0" u="none" strike="noStrike" kern="1200" cap="none" spc="0" normalizeH="0" baseline="0" noProof="0" dirty="0" smtClean="0">
                <a:ln>
                  <a:noFill/>
                </a:ln>
                <a:solidFill>
                  <a:prstClr val="black"/>
                </a:solidFill>
                <a:effectLst/>
                <a:uLnTx/>
                <a:uFillTx/>
                <a:latin typeface="Arial"/>
                <a:ea typeface="Times New Roman"/>
                <a:cs typeface="+mn-cs"/>
              </a:rPr>
              <a:t> no debe operar una aeronave si el informe no es concluyente o es insatisfactorio con respecto a la condición de aeronavegabilidad de la aeronave.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indent="0" algn="just">
              <a:buNone/>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38</a:t>
            </a:fld>
            <a:endParaRPr lang="id-ID"/>
          </a:p>
        </p:txBody>
      </p:sp>
    </p:spTree>
    <p:extLst>
      <p:ext uri="{BB962C8B-B14F-4D97-AF65-F5344CB8AC3E}">
        <p14:creationId xmlns:p14="http://schemas.microsoft.com/office/powerpoint/2010/main" val="27345614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0100" marR="0" lvl="0" indent="-800100" algn="just" defTabSz="457200" rtl="0" eaLnBrk="1" fontAlgn="auto" latinLnBrk="0" hangingPunct="1">
              <a:lnSpc>
                <a:spcPct val="100000"/>
              </a:lnSpc>
              <a:spcBef>
                <a:spcPts val="600"/>
              </a:spcBef>
              <a:spcAft>
                <a:spcPts val="600"/>
              </a:spcAft>
              <a:buClrTx/>
              <a:buSzTx/>
              <a:buFontTx/>
              <a:buNone/>
              <a:tabLst>
                <a:tab pos="-2057400" algn="l"/>
              </a:tabLst>
              <a:defRPr/>
            </a:pP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121.</a:t>
            </a:r>
            <a:r>
              <a:rPr kumimoji="0" lang="es-PE" sz="1200" b="1" i="0" u="none" strike="noStrike" kern="1200" cap="none" spc="0" normalizeH="0" baseline="0" noProof="0" dirty="0" smtClean="0">
                <a:ln>
                  <a:noFill/>
                </a:ln>
                <a:solidFill>
                  <a:prstClr val="black"/>
                </a:solidFill>
                <a:effectLst/>
                <a:uLnTx/>
                <a:uFillTx/>
                <a:latin typeface="Arial"/>
                <a:ea typeface="Times New Roman"/>
                <a:cs typeface="+mn-cs"/>
              </a:rPr>
              <a:t>1150</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	Informe de la condición de la </a:t>
            </a:r>
            <a:r>
              <a:rPr kumimoji="0" lang="es-PE" sz="1200" b="1" i="0" u="none" strike="noStrike" kern="1200" cap="none" spc="0" normalizeH="0" baseline="0" noProof="0" dirty="0" smtClean="0">
                <a:ln>
                  <a:noFill/>
                </a:ln>
                <a:solidFill>
                  <a:prstClr val="black"/>
                </a:solidFill>
                <a:effectLst/>
                <a:uLnTx/>
                <a:uFillTx/>
                <a:latin typeface="Arial"/>
                <a:ea typeface="Times New Roman"/>
                <a:cs typeface="+mn-cs"/>
              </a:rPr>
              <a:t>aeronavegabilidad</a:t>
            </a:r>
          </a:p>
          <a:p>
            <a:pPr marL="800100" marR="0" lvl="0" indent="-800100" algn="just" defTabSz="457200" rtl="0" eaLnBrk="1" fontAlgn="auto" latinLnBrk="0" hangingPunct="1">
              <a:lnSpc>
                <a:spcPct val="100000"/>
              </a:lnSpc>
              <a:spcBef>
                <a:spcPts val="600"/>
              </a:spcBef>
              <a:spcAft>
                <a:spcPts val="600"/>
              </a:spcAft>
              <a:buClrTx/>
              <a:buSzTx/>
              <a:buFontTx/>
              <a:buNone/>
              <a:tabLst>
                <a:tab pos="-2057400" algn="l"/>
              </a:tabLst>
              <a:defRPr/>
            </a:pPr>
            <a:endParaRPr kumimoji="0" lang="es-PE" sz="1200" b="0" i="0" u="none" strike="noStrike" kern="1200" cap="none" spc="0" normalizeH="0" baseline="0" noProof="0" dirty="0" smtClean="0">
              <a:ln>
                <a:noFill/>
              </a:ln>
              <a:solidFill>
                <a:prstClr val="black"/>
              </a:solidFill>
              <a:effectLst/>
              <a:uLnTx/>
              <a:uFillTx/>
              <a:latin typeface="Courier New"/>
              <a:ea typeface="Times New Roman"/>
              <a:cs typeface="+mn-cs"/>
            </a:endParaRPr>
          </a:p>
          <a:p>
            <a:pPr marL="342900" marR="0" lvl="0" indent="-342900" algn="just" defTabSz="457200" rtl="0" eaLnBrk="1" fontAlgn="auto" latinLnBrk="0" hangingPunct="1">
              <a:lnSpc>
                <a:spcPct val="100000"/>
              </a:lnSpc>
              <a:spcBef>
                <a:spcPts val="600"/>
              </a:spcBef>
              <a:spcAft>
                <a:spcPts val="600"/>
              </a:spcAft>
              <a:buClrTx/>
              <a:buSzTx/>
              <a:buFont typeface="+mj-lt"/>
              <a:buAutoNum type="alphaLcParenBoth"/>
              <a:tabLst>
                <a:tab pos="228600" algn="l"/>
              </a:tabLst>
              <a:defRPr/>
            </a:pPr>
            <a:r>
              <a:rPr kumimoji="0" lang="es-EC" sz="1200" b="0" i="0" u="none" strike="noStrike" kern="1200" cap="none" spc="0" normalizeH="0" baseline="0" noProof="0" dirty="0" smtClean="0">
                <a:ln>
                  <a:noFill/>
                </a:ln>
                <a:solidFill>
                  <a:prstClr val="black"/>
                </a:solidFill>
                <a:effectLst/>
                <a:uLnTx/>
                <a:uFillTx/>
                <a:latin typeface="Arial"/>
                <a:ea typeface="Times New Roman"/>
                <a:cs typeface="+mn-cs"/>
              </a:rPr>
              <a:t>El </a:t>
            </a: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explotador  </a:t>
            </a:r>
            <a:r>
              <a:rPr kumimoji="0" lang="es-EC" sz="1200" b="0" i="0" u="none" strike="noStrike" kern="1200" cap="none" spc="0" normalizeH="0" baseline="0" noProof="0" dirty="0" smtClean="0">
                <a:ln>
                  <a:noFill/>
                </a:ln>
                <a:solidFill>
                  <a:prstClr val="black"/>
                </a:solidFill>
                <a:effectLst/>
                <a:uLnTx/>
                <a:uFillTx/>
                <a:latin typeface="Arial"/>
                <a:ea typeface="Times New Roman"/>
                <a:cs typeface="+mn-cs"/>
              </a:rPr>
              <a:t>debe preparar </a:t>
            </a: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periódicamente</a:t>
            </a:r>
            <a:r>
              <a:rPr kumimoji="0" lang="es-EC" sz="1200" b="0" i="0" u="none" strike="noStrike" kern="1200" cap="none" spc="0" normalizeH="0" baseline="0" noProof="0" dirty="0" smtClean="0">
                <a:ln>
                  <a:noFill/>
                </a:ln>
                <a:solidFill>
                  <a:prstClr val="black"/>
                </a:solidFill>
                <a:effectLst/>
                <a:uLnTx/>
                <a:uFillTx/>
                <a:latin typeface="Arial"/>
                <a:ea typeface="Times New Roman"/>
                <a:cs typeface="+mn-cs"/>
              </a:rPr>
              <a:t> un </a:t>
            </a: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informe</a:t>
            </a:r>
            <a:r>
              <a:rPr kumimoji="0" lang="es-EC" sz="1200" b="0" i="0" u="none" strike="noStrike" kern="1200" cap="none" spc="0" normalizeH="0" baseline="0" noProof="0" dirty="0" smtClean="0">
                <a:ln>
                  <a:noFill/>
                </a:ln>
                <a:solidFill>
                  <a:prstClr val="black"/>
                </a:solidFill>
                <a:effectLst/>
                <a:uLnTx/>
                <a:uFillTx/>
                <a:latin typeface="Arial"/>
                <a:ea typeface="Times New Roman"/>
                <a:cs typeface="+mn-cs"/>
              </a:rPr>
              <a:t> de la condición de la aeronavegabilidad de cada aeronave.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just" defTabSz="457200" rtl="0" eaLnBrk="1" fontAlgn="auto" latinLnBrk="0" hangingPunct="1">
              <a:lnSpc>
                <a:spcPct val="100000"/>
              </a:lnSpc>
              <a:spcBef>
                <a:spcPts val="600"/>
              </a:spcBef>
              <a:spcAft>
                <a:spcPts val="600"/>
              </a:spcAft>
              <a:buClrTx/>
              <a:buSzTx/>
              <a:buFont typeface="+mj-lt"/>
              <a:buAutoNum type="alphaLcParenBoth"/>
              <a:tabLst>
                <a:tab pos="228600" algn="l"/>
              </a:tabLst>
              <a:defRPr/>
            </a:pPr>
            <a:r>
              <a:rPr kumimoji="0" lang="es-EC" sz="1200" b="0" i="0" u="none" strike="noStrike" kern="1200" cap="none" spc="0" normalizeH="0" baseline="0" noProof="0" dirty="0" smtClean="0">
                <a:ln>
                  <a:noFill/>
                </a:ln>
                <a:solidFill>
                  <a:prstClr val="black"/>
                </a:solidFill>
                <a:effectLst/>
                <a:uLnTx/>
                <a:uFillTx/>
                <a:latin typeface="Arial"/>
                <a:ea typeface="Times New Roman"/>
                <a:cs typeface="+mn-cs"/>
              </a:rPr>
              <a:t>El informe indicado en el Párrafo (a) de esta sección debe ser presentado en el plazo, formato y contenido establecido por la AAC del Estado de matrícula o por el Estado del explotador cuando se requiera.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just" defTabSz="457200" rtl="0" eaLnBrk="1" fontAlgn="auto" latinLnBrk="0" hangingPunct="1">
              <a:lnSpc>
                <a:spcPct val="100000"/>
              </a:lnSpc>
              <a:spcBef>
                <a:spcPts val="600"/>
              </a:spcBef>
              <a:spcAft>
                <a:spcPts val="600"/>
              </a:spcAft>
              <a:buClrTx/>
              <a:buSzTx/>
              <a:buFont typeface="+mj-lt"/>
              <a:buAutoNum type="alphaLcParenBoth"/>
              <a:tabLst>
                <a:tab pos="228600" algn="l"/>
              </a:tabLst>
              <a:defRPr/>
            </a:pPr>
            <a:r>
              <a:rPr kumimoji="0" lang="es-EC" sz="1200" b="0" i="0" u="none" strike="noStrike" kern="1200" cap="none" spc="0" normalizeH="0" baseline="0" noProof="0" dirty="0" smtClean="0">
                <a:ln>
                  <a:noFill/>
                </a:ln>
                <a:solidFill>
                  <a:prstClr val="black"/>
                </a:solidFill>
                <a:effectLst/>
                <a:uLnTx/>
                <a:uFillTx/>
                <a:latin typeface="Arial"/>
                <a:ea typeface="Times New Roman"/>
                <a:cs typeface="+mn-cs"/>
              </a:rPr>
              <a:t>Para preparar el informe requerido en (a) de esta sección el </a:t>
            </a: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departamento de gestión de la aeronavegabilidad continua del explotador</a:t>
            </a:r>
            <a:r>
              <a:rPr kumimoji="0" lang="es-EC" sz="1200" b="0" i="0" u="none" strike="noStrike" kern="1200" cap="none" spc="0" normalizeH="0" baseline="0" noProof="0" dirty="0" smtClean="0">
                <a:ln>
                  <a:noFill/>
                </a:ln>
                <a:solidFill>
                  <a:prstClr val="black"/>
                </a:solidFill>
                <a:effectLst/>
                <a:uLnTx/>
                <a:uFillTx/>
                <a:latin typeface="Arial"/>
                <a:ea typeface="Times New Roman"/>
                <a:cs typeface="+mn-cs"/>
              </a:rPr>
              <a:t> debe realizar o hacer los arreglos para ejecutar una inspección física de la aeronave, mediante la cual se garantiza que:</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75565" lvl="1" indent="-342900" algn="just" defTabSz="457200" rtl="0" eaLnBrk="1" fontAlgn="auto" latinLnBrk="0" hangingPunct="1">
              <a:lnSpc>
                <a:spcPct val="100000"/>
              </a:lnSpc>
              <a:spcBef>
                <a:spcPts val="600"/>
              </a:spcBef>
              <a:spcAft>
                <a:spcPts val="600"/>
              </a:spcAft>
              <a:buClrTx/>
              <a:buSzTx/>
              <a:buFont typeface="+mj-lt"/>
              <a:buAutoNum type="arabicParenBoth"/>
              <a:tabLst>
                <a:tab pos="457200" algn="l"/>
              </a:tabLst>
              <a:defRPr/>
            </a:pPr>
            <a:r>
              <a:rPr kumimoji="0" lang="es-EC" sz="1200" b="0" i="0" u="none" strike="noStrike" kern="1200" cap="none" spc="0" normalizeH="0" baseline="0" noProof="0" dirty="0" smtClean="0">
                <a:ln>
                  <a:noFill/>
                </a:ln>
                <a:solidFill>
                  <a:prstClr val="black"/>
                </a:solidFill>
                <a:effectLst/>
                <a:uLnTx/>
                <a:uFillTx/>
                <a:latin typeface="Arial"/>
                <a:ea typeface="Times New Roman"/>
                <a:cs typeface="+mn-cs"/>
              </a:rPr>
              <a:t>t</a:t>
            </a: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odas las marcas y rótulos requeridos están correctamente instalados;</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75565" lvl="1" indent="-342900" algn="just" defTabSz="457200" rtl="0" eaLnBrk="1" fontAlgn="auto" latinLnBrk="0" hangingPunct="1">
              <a:lnSpc>
                <a:spcPct val="100000"/>
              </a:lnSpc>
              <a:spcBef>
                <a:spcPts val="600"/>
              </a:spcBef>
              <a:spcAft>
                <a:spcPts val="600"/>
              </a:spcAft>
              <a:buClrTx/>
              <a:buSzTx/>
              <a:buFont typeface="+mj-lt"/>
              <a:buAutoNum type="arabicParenBoth"/>
              <a:tabLst>
                <a:tab pos="457200" algn="l"/>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la configuración de la aeronave cumple la documentación aprobada;</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75565" lvl="1" indent="-342900" algn="just" defTabSz="457200" rtl="0" eaLnBrk="1" fontAlgn="auto" latinLnBrk="0" hangingPunct="1">
              <a:lnSpc>
                <a:spcPct val="100000"/>
              </a:lnSpc>
              <a:spcBef>
                <a:spcPts val="600"/>
              </a:spcBef>
              <a:spcAft>
                <a:spcPts val="600"/>
              </a:spcAft>
              <a:buClrTx/>
              <a:buSzTx/>
              <a:buFont typeface="+mj-lt"/>
              <a:buAutoNum type="arabicParenBoth"/>
              <a:tabLst>
                <a:tab pos="457200" algn="l"/>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no se encuentran defectos evidentes; y</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75565" lvl="1" indent="-342900" algn="just" defTabSz="457200" rtl="0" eaLnBrk="1" fontAlgn="auto" latinLnBrk="0" hangingPunct="1">
              <a:lnSpc>
                <a:spcPct val="100000"/>
              </a:lnSpc>
              <a:spcBef>
                <a:spcPts val="600"/>
              </a:spcBef>
              <a:spcAft>
                <a:spcPts val="600"/>
              </a:spcAft>
              <a:buClrTx/>
              <a:buSzTx/>
              <a:buFont typeface="+mj-lt"/>
              <a:buAutoNum type="arabicParenBoth"/>
              <a:tabLst>
                <a:tab pos="457200" algn="l"/>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no se encuentran discrepancias entre la</a:t>
            </a:r>
            <a:r>
              <a:rPr kumimoji="0" lang="es-EC" sz="1200" b="0" i="0" u="none" strike="noStrike" kern="1200" cap="none" spc="0" normalizeH="0" baseline="0" noProof="0" dirty="0" smtClean="0">
                <a:ln>
                  <a:noFill/>
                </a:ln>
                <a:solidFill>
                  <a:prstClr val="black"/>
                </a:solidFill>
                <a:effectLst/>
                <a:uLnTx/>
                <a:uFillTx/>
                <a:latin typeface="Arial"/>
                <a:ea typeface="Times New Roman"/>
                <a:cs typeface="+mn-cs"/>
              </a:rPr>
              <a:t> aeronave y la revisión documentada de los registros de mantenimiento.</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just" defTabSz="457200" rtl="0" eaLnBrk="1" fontAlgn="auto" latinLnBrk="0" hangingPunct="1">
              <a:lnSpc>
                <a:spcPct val="100000"/>
              </a:lnSpc>
              <a:spcBef>
                <a:spcPts val="600"/>
              </a:spcBef>
              <a:spcAft>
                <a:spcPts val="600"/>
              </a:spcAft>
              <a:buClrTx/>
              <a:buSzTx/>
              <a:buFont typeface="+mj-lt"/>
              <a:buAutoNum type="alphaLcParenBoth"/>
              <a:tabLst>
                <a:tab pos="228600" algn="l"/>
              </a:tabLst>
              <a:defRPr/>
            </a:pPr>
            <a:r>
              <a:rPr kumimoji="0" lang="es-EC" sz="1200" b="0" i="0" u="none" strike="noStrike" kern="1200" cap="none" spc="0" normalizeH="0" baseline="0" noProof="0" dirty="0" smtClean="0">
                <a:ln>
                  <a:noFill/>
                </a:ln>
                <a:solidFill>
                  <a:prstClr val="black"/>
                </a:solidFill>
                <a:effectLst/>
                <a:uLnTx/>
                <a:uFillTx/>
                <a:latin typeface="Arial"/>
                <a:ea typeface="Times New Roman"/>
                <a:cs typeface="+mn-cs"/>
              </a:rPr>
              <a:t>El e</a:t>
            </a:r>
            <a:r>
              <a:rPr kumimoji="0" lang="es-ES" sz="1200" b="0" i="0" u="none" strike="noStrike" kern="1200" cap="none" spc="0" normalizeH="0" baseline="0" noProof="0" dirty="0" err="1" smtClean="0">
                <a:ln>
                  <a:noFill/>
                </a:ln>
                <a:solidFill>
                  <a:prstClr val="black"/>
                </a:solidFill>
                <a:effectLst/>
                <a:uLnTx/>
                <a:uFillTx/>
                <a:latin typeface="Arial"/>
                <a:ea typeface="Times New Roman"/>
                <a:cs typeface="+mn-cs"/>
              </a:rPr>
              <a:t>xplotador</a:t>
            </a:r>
            <a:r>
              <a:rPr kumimoji="0" lang="es-EC" sz="1200" b="0" i="0" u="none" strike="noStrike" kern="1200" cap="none" spc="0" normalizeH="0" baseline="0" noProof="0" dirty="0" smtClean="0">
                <a:ln>
                  <a:noFill/>
                </a:ln>
                <a:solidFill>
                  <a:prstClr val="black"/>
                </a:solidFill>
                <a:effectLst/>
                <a:uLnTx/>
                <a:uFillTx/>
                <a:latin typeface="Arial"/>
                <a:ea typeface="Times New Roman"/>
                <a:cs typeface="+mn-cs"/>
              </a:rPr>
              <a:t> no debe operar una aeronave si el informe no es concluyente o es insatisfactorio con respecto a la condición de aeronavegabilidad de la aeronave.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39</a:t>
            </a:fld>
            <a:endParaRPr lang="id-ID"/>
          </a:p>
        </p:txBody>
      </p:sp>
    </p:spTree>
    <p:extLst>
      <p:ext uri="{BB962C8B-B14F-4D97-AF65-F5344CB8AC3E}">
        <p14:creationId xmlns:p14="http://schemas.microsoft.com/office/powerpoint/2010/main" val="23371498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0100" marR="0" indent="-800100" algn="just">
              <a:spcBef>
                <a:spcPts val="600"/>
              </a:spcBef>
              <a:spcAft>
                <a:spcPts val="600"/>
              </a:spcAft>
              <a:tabLst>
                <a:tab pos="-2057400" algn="l"/>
              </a:tabLst>
            </a:pPr>
            <a:r>
              <a:rPr lang="es-ES_tradnl" sz="1200" b="1" dirty="0" smtClean="0">
                <a:effectLst/>
                <a:latin typeface="Arial" panose="020B0604020202020204" pitchFamily="34" charset="0"/>
                <a:ea typeface="Times New Roman" panose="02020603050405020304" pitchFamily="18" charset="0"/>
              </a:rPr>
              <a:t>121.1155  	Requisitos</a:t>
            </a:r>
            <a:r>
              <a:rPr lang="es-EC" sz="1200" b="1" dirty="0" smtClean="0">
                <a:solidFill>
                  <a:srgbClr val="000000"/>
                </a:solidFill>
                <a:effectLst/>
                <a:latin typeface="Arial" panose="020B0604020202020204" pitchFamily="34" charset="0"/>
                <a:ea typeface="Times New Roman" panose="02020603050405020304" pitchFamily="18" charset="0"/>
              </a:rPr>
              <a:t> de personal</a:t>
            </a:r>
            <a:endParaRPr lang="es-PE" sz="1200" dirty="0" smtClean="0">
              <a:effectLst/>
              <a:latin typeface="Courier New" panose="02070309020205020404" pitchFamily="49" charset="0"/>
              <a:ea typeface="Times New Roman" panose="02020603050405020304" pitchFamily="18" charset="0"/>
            </a:endParaRPr>
          </a:p>
          <a:p>
            <a:pPr marL="342900" marR="0" lvl="0" indent="-342900" algn="just">
              <a:spcBef>
                <a:spcPts val="600"/>
              </a:spcBef>
              <a:spcAft>
                <a:spcPts val="600"/>
              </a:spcAft>
              <a:buFont typeface="+mj-lt"/>
              <a:buAutoNum type="alphaLcParenBoth"/>
              <a:tabLst>
                <a:tab pos="228600" algn="l"/>
              </a:tabLst>
            </a:pPr>
            <a:r>
              <a:rPr lang="es-PE" sz="1200" dirty="0" smtClean="0">
                <a:effectLst/>
                <a:latin typeface="Arial" panose="020B0604020202020204" pitchFamily="34" charset="0"/>
                <a:ea typeface="Times New Roman" panose="02020603050405020304" pitchFamily="18" charset="0"/>
              </a:rPr>
              <a:t>El explotador debe establecer y controlar la competencia de todo el personal involucrado en las actividades de gestión de la aeronavegabilidad continua, de acuerdo con un procedimiento aceptable a la AAC, incluyendo un programa de instrucción inicial y continuo.</a:t>
            </a:r>
            <a:endParaRPr lang="es-PE" sz="18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lphaLcParenBoth"/>
              <a:tabLst>
                <a:tab pos="228600" algn="l"/>
              </a:tabLst>
            </a:pPr>
            <a:r>
              <a:rPr lang="es-PE" sz="1200" dirty="0" smtClean="0">
                <a:effectLst/>
                <a:latin typeface="Arial" panose="020B0604020202020204" pitchFamily="34" charset="0"/>
                <a:ea typeface="Times New Roman" panose="02020603050405020304" pitchFamily="18" charset="0"/>
              </a:rPr>
              <a:t>El programa de </a:t>
            </a:r>
            <a:r>
              <a:rPr lang="es-EC" sz="1200" dirty="0" smtClean="0">
                <a:effectLst/>
                <a:latin typeface="Arial" panose="020B0604020202020204" pitchFamily="34" charset="0"/>
                <a:ea typeface="Times New Roman" panose="02020603050405020304" pitchFamily="18" charset="0"/>
              </a:rPr>
              <a:t>instrucción</a:t>
            </a:r>
            <a:r>
              <a:rPr lang="es-PE" sz="1200" dirty="0" smtClean="0">
                <a:effectLst/>
                <a:latin typeface="Arial" panose="020B0604020202020204" pitchFamily="34" charset="0"/>
                <a:ea typeface="Times New Roman" panose="02020603050405020304" pitchFamily="18" charset="0"/>
              </a:rPr>
              <a:t> debe incluir la instrucción sobre los </a:t>
            </a:r>
            <a:r>
              <a:rPr lang="es-EC" sz="1200" dirty="0" smtClean="0">
                <a:effectLst/>
                <a:latin typeface="Arial" panose="020B0604020202020204" pitchFamily="34" charset="0"/>
                <a:ea typeface="Times New Roman" panose="02020603050405020304" pitchFamily="18" charset="0"/>
              </a:rPr>
              <a:t>procedimientos</a:t>
            </a:r>
            <a:r>
              <a:rPr lang="es-PE" sz="1200" dirty="0" smtClean="0">
                <a:effectLst/>
                <a:latin typeface="Arial" panose="020B0604020202020204" pitchFamily="34" charset="0"/>
                <a:ea typeface="Times New Roman" panose="02020603050405020304" pitchFamily="18" charset="0"/>
              </a:rPr>
              <a:t> de la organización, incluyendo instrucción en conocimiento y habilidades relacionados con la actuación humana.</a:t>
            </a:r>
            <a:endParaRPr lang="es-PE" sz="1800" dirty="0" smtClean="0">
              <a:effectLst/>
              <a:latin typeface="Times New Roman" panose="02020603050405020304" pitchFamily="18" charset="0"/>
              <a:ea typeface="Times New Roman" panose="02020603050405020304" pitchFamily="18" charset="0"/>
            </a:endParaRPr>
          </a:p>
          <a:p>
            <a:pPr marL="0" indent="0" algn="just">
              <a:buNone/>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40</a:t>
            </a:fld>
            <a:endParaRPr lang="id-ID"/>
          </a:p>
        </p:txBody>
      </p:sp>
    </p:spTree>
    <p:extLst>
      <p:ext uri="{BB962C8B-B14F-4D97-AF65-F5344CB8AC3E}">
        <p14:creationId xmlns:p14="http://schemas.microsoft.com/office/powerpoint/2010/main" val="10631988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0100" marR="76835" lvl="0" indent="-800100" algn="just" defTabSz="457200" rtl="0" eaLnBrk="1" fontAlgn="auto" latinLnBrk="0" hangingPunct="1">
              <a:lnSpc>
                <a:spcPct val="100000"/>
              </a:lnSpc>
              <a:spcBef>
                <a:spcPts val="600"/>
              </a:spcBef>
              <a:spcAft>
                <a:spcPts val="600"/>
              </a:spcAft>
              <a:buClrTx/>
              <a:buSzTx/>
              <a:buFontTx/>
              <a:buNone/>
              <a:tabLst>
                <a:tab pos="-2971800" algn="l"/>
                <a:tab pos="2743200" algn="l"/>
              </a:tabLst>
              <a:defRPr/>
            </a:pPr>
            <a:r>
              <a:rPr kumimoji="0" lang="es-PE" sz="1200" b="1" i="0" u="none" strike="noStrike" kern="1200" cap="none" spc="0" normalizeH="0" baseline="0" noProof="0" dirty="0" smtClean="0">
                <a:ln>
                  <a:noFill/>
                </a:ln>
                <a:solidFill>
                  <a:prstClr val="black"/>
                </a:solidFill>
                <a:effectLst/>
                <a:uLnTx/>
                <a:uFillTx/>
                <a:latin typeface="Arial"/>
                <a:ea typeface="Times New Roman"/>
                <a:cs typeface="+mn-cs"/>
              </a:rPr>
              <a:t>121.1160  Informe sobre fallas, casos de mal funcionamiento y defectos</a:t>
            </a:r>
          </a:p>
          <a:p>
            <a:pPr marL="800100" marR="76835" lvl="0" indent="-800100" algn="just" defTabSz="457200" rtl="0" eaLnBrk="1" fontAlgn="auto" latinLnBrk="0" hangingPunct="1">
              <a:lnSpc>
                <a:spcPct val="100000"/>
              </a:lnSpc>
              <a:spcBef>
                <a:spcPts val="600"/>
              </a:spcBef>
              <a:spcAft>
                <a:spcPts val="600"/>
              </a:spcAft>
              <a:buClrTx/>
              <a:buSzTx/>
              <a:buFontTx/>
              <a:buNone/>
              <a:tabLst>
                <a:tab pos="-2971800" algn="l"/>
                <a:tab pos="2743200" algn="l"/>
              </a:tabLst>
              <a:defRPr/>
            </a:pPr>
            <a:endParaRPr kumimoji="0" lang="es-PE" sz="1200" b="0" i="0" u="none" strike="noStrike" kern="1200" cap="none" spc="0" normalizeH="0" baseline="0" noProof="0" dirty="0" smtClean="0">
              <a:ln>
                <a:noFill/>
              </a:ln>
              <a:solidFill>
                <a:prstClr val="black"/>
              </a:solidFill>
              <a:effectLst/>
              <a:uLnTx/>
              <a:uFillTx/>
              <a:latin typeface="Courier New"/>
              <a:ea typeface="Times New Roman"/>
              <a:cs typeface="+mn-cs"/>
            </a:endParaRPr>
          </a:p>
          <a:p>
            <a:pPr marL="342900" marR="0" lvl="0" indent="-342900" algn="just" defTabSz="457200" rtl="0" eaLnBrk="1" fontAlgn="auto" latinLnBrk="0" hangingPunct="1">
              <a:lnSpc>
                <a:spcPct val="100000"/>
              </a:lnSpc>
              <a:spcBef>
                <a:spcPts val="600"/>
              </a:spcBef>
              <a:spcAft>
                <a:spcPts val="600"/>
              </a:spcAft>
              <a:buClrTx/>
              <a:buSzPts val="1000"/>
              <a:buFont typeface="Arial"/>
              <a:buAutoNum type="alphaLcParenBoth"/>
              <a:tabLst>
                <a:tab pos="228600" algn="l"/>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El explotador debe informar a la ACC del explotador (cuando es diferente a la AAC del Estado de matrícula) y a la organización responsable del diseño de tipo de cualquier falla, malfuncionamiento, o defecto en la aeronave que ocurre o es detectado en cualquier momento si, en su opinión, esa falla, malfuncionamiento o defecto ha puesto en peligro o puede poner en peligro la operación segura de la aeronave utilizada por él.</a:t>
            </a:r>
            <a:endParaRPr kumimoji="0" lang="es-PE" sz="1600" b="0" i="0" u="none" strike="noStrike" kern="1200" cap="none" spc="0" normalizeH="0" baseline="0" noProof="0" dirty="0" smtClean="0">
              <a:ln>
                <a:noFill/>
              </a:ln>
              <a:solidFill>
                <a:prstClr val="black"/>
              </a:solidFill>
              <a:effectLst/>
              <a:uLnTx/>
              <a:uFillTx/>
              <a:latin typeface="Times New Roman"/>
              <a:ea typeface="Times New Roman"/>
              <a:cs typeface="Times New Roman"/>
            </a:endParaRPr>
          </a:p>
          <a:p>
            <a:pPr marL="342900" marR="0" lvl="0" indent="-342900" algn="just" defTabSz="457200" rtl="0" eaLnBrk="1" fontAlgn="auto" latinLnBrk="0" hangingPunct="1">
              <a:lnSpc>
                <a:spcPct val="100000"/>
              </a:lnSpc>
              <a:spcBef>
                <a:spcPts val="600"/>
              </a:spcBef>
              <a:spcAft>
                <a:spcPts val="600"/>
              </a:spcAft>
              <a:buClrTx/>
              <a:buSzPts val="1000"/>
              <a:buFont typeface="Arial"/>
              <a:buAutoNum type="alphaLcParenBoth"/>
              <a:tabLst>
                <a:tab pos="228600" algn="l"/>
                <a:tab pos="1257300" algn="l"/>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Los informes deben ser hechos en la forma y manera indicada por la AAC del Estado de matrícula y deben contener toda la información pertinente sobre la condición que sea de conocimiento del explotador.</a:t>
            </a:r>
            <a:endParaRPr kumimoji="0" lang="es-PE" sz="1600" b="0" i="0" u="none" strike="noStrike" kern="1200" cap="none" spc="0" normalizeH="0" baseline="0" noProof="0" dirty="0" smtClean="0">
              <a:ln>
                <a:noFill/>
              </a:ln>
              <a:solidFill>
                <a:prstClr val="black"/>
              </a:solidFill>
              <a:effectLst/>
              <a:uLnTx/>
              <a:uFillTx/>
              <a:latin typeface="Times New Roman"/>
              <a:ea typeface="Times New Roman"/>
              <a:cs typeface="Times New Roman"/>
            </a:endParaRPr>
          </a:p>
          <a:p>
            <a:pPr marL="342900" marR="0" lvl="0" indent="-342900" algn="just" defTabSz="457200" rtl="0" eaLnBrk="1" fontAlgn="auto" latinLnBrk="0" hangingPunct="1">
              <a:lnSpc>
                <a:spcPct val="100000"/>
              </a:lnSpc>
              <a:spcBef>
                <a:spcPts val="600"/>
              </a:spcBef>
              <a:spcAft>
                <a:spcPts val="600"/>
              </a:spcAft>
              <a:buClrTx/>
              <a:buSzPts val="1000"/>
              <a:buFont typeface="Arial"/>
              <a:buAutoNum type="alphaLcParenBoth"/>
              <a:tabLst>
                <a:tab pos="228600" algn="l"/>
                <a:tab pos="1257300" algn="l"/>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Los informes deben ser enviados en un período no mayor de tres (3) días calendarios a partir de la identificación de la falla, malfuncionamiento o defecto del avión.</a:t>
            </a:r>
            <a:endParaRPr kumimoji="0" lang="es-PE" sz="1600" b="0" i="0" u="none" strike="noStrike" kern="1200" cap="none" spc="0" normalizeH="0" baseline="0" noProof="0" dirty="0" smtClean="0">
              <a:ln>
                <a:noFill/>
              </a:ln>
              <a:solidFill>
                <a:prstClr val="black"/>
              </a:solidFill>
              <a:effectLst/>
              <a:uLnTx/>
              <a:uFillTx/>
              <a:latin typeface="Times New Roman"/>
              <a:ea typeface="Times New Roman"/>
              <a:cs typeface="Times New Roman"/>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indent="0" algn="just">
              <a:buNone/>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41</a:t>
            </a:fld>
            <a:endParaRPr lang="id-ID"/>
          </a:p>
        </p:txBody>
      </p:sp>
    </p:spTree>
    <p:extLst>
      <p:ext uri="{BB962C8B-B14F-4D97-AF65-F5344CB8AC3E}">
        <p14:creationId xmlns:p14="http://schemas.microsoft.com/office/powerpoint/2010/main" val="17730150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0100" marR="76835" lvl="0" indent="-800100" algn="just" defTabSz="457200" rtl="0" eaLnBrk="1" fontAlgn="auto" latinLnBrk="0" hangingPunct="1">
              <a:lnSpc>
                <a:spcPct val="100000"/>
              </a:lnSpc>
              <a:spcBef>
                <a:spcPts val="600"/>
              </a:spcBef>
              <a:spcAft>
                <a:spcPts val="600"/>
              </a:spcAft>
              <a:buClrTx/>
              <a:buSzTx/>
              <a:buFontTx/>
              <a:buNone/>
              <a:tabLst>
                <a:tab pos="-2971800" algn="l"/>
                <a:tab pos="2743200" algn="l"/>
              </a:tabLst>
              <a:defRPr/>
            </a:pPr>
            <a:r>
              <a:rPr kumimoji="0" lang="es-PE" sz="1200" b="1" i="0" u="none" strike="noStrike" kern="1200" cap="none" spc="0" normalizeH="0" baseline="0" noProof="0" dirty="0" smtClean="0">
                <a:ln>
                  <a:noFill/>
                </a:ln>
                <a:solidFill>
                  <a:prstClr val="black"/>
                </a:solidFill>
                <a:effectLst/>
                <a:uLnTx/>
                <a:uFillTx/>
                <a:latin typeface="Arial"/>
                <a:ea typeface="Times New Roman"/>
                <a:cs typeface="+mn-cs"/>
              </a:rPr>
              <a:t>121.1160  Informe sobre fallas, casos de mal funcionamiento y defectos</a:t>
            </a:r>
          </a:p>
          <a:p>
            <a:pPr marL="800100" marR="76835" lvl="0" indent="-800100" algn="just" defTabSz="457200" rtl="0" eaLnBrk="1" fontAlgn="auto" latinLnBrk="0" hangingPunct="1">
              <a:lnSpc>
                <a:spcPct val="100000"/>
              </a:lnSpc>
              <a:spcBef>
                <a:spcPts val="600"/>
              </a:spcBef>
              <a:spcAft>
                <a:spcPts val="600"/>
              </a:spcAft>
              <a:buClrTx/>
              <a:buSzTx/>
              <a:buFontTx/>
              <a:buNone/>
              <a:tabLst>
                <a:tab pos="-2971800" algn="l"/>
                <a:tab pos="2743200" algn="l"/>
              </a:tabLst>
              <a:defRPr/>
            </a:pPr>
            <a:endParaRPr kumimoji="0" lang="es-PE" sz="1200" b="0" i="0" u="none" strike="noStrike" kern="1200" cap="none" spc="0" normalizeH="0" baseline="0" noProof="0" dirty="0" smtClean="0">
              <a:ln>
                <a:noFill/>
              </a:ln>
              <a:solidFill>
                <a:prstClr val="black"/>
              </a:solidFill>
              <a:effectLst/>
              <a:uLnTx/>
              <a:uFillTx/>
              <a:latin typeface="Courier New"/>
              <a:ea typeface="Times New Roman"/>
              <a:cs typeface="+mn-cs"/>
            </a:endParaRPr>
          </a:p>
          <a:p>
            <a:pPr marL="342900" marR="0" lvl="0" indent="-342900" algn="just" defTabSz="457200" rtl="0" eaLnBrk="1" fontAlgn="auto" latinLnBrk="0" hangingPunct="1">
              <a:lnSpc>
                <a:spcPct val="100000"/>
              </a:lnSpc>
              <a:spcBef>
                <a:spcPts val="600"/>
              </a:spcBef>
              <a:spcAft>
                <a:spcPts val="600"/>
              </a:spcAft>
              <a:buClrTx/>
              <a:buSzPts val="1000"/>
              <a:buFont typeface="Arial"/>
              <a:buAutoNum type="alphaLcParenBoth"/>
              <a:tabLst>
                <a:tab pos="228600" algn="l"/>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El explotador debe informar a la ACC del explotador (cuando es diferente a la AAC del Estado de matrícula) y a la organización responsable del diseño de tipo de cualquier falla, malfuncionamiento, o defecto en la aeronave que ocurre o es detectado en cualquier momento si, en su opinión, esa falla, malfuncionamiento o defecto ha puesto en peligro o puede poner en peligro la operación segura de la aeronave utilizada por él.</a:t>
            </a:r>
            <a:endParaRPr kumimoji="0" lang="es-PE" sz="1600" b="0" i="0" u="none" strike="noStrike" kern="1200" cap="none" spc="0" normalizeH="0" baseline="0" noProof="0" dirty="0" smtClean="0">
              <a:ln>
                <a:noFill/>
              </a:ln>
              <a:solidFill>
                <a:prstClr val="black"/>
              </a:solidFill>
              <a:effectLst/>
              <a:uLnTx/>
              <a:uFillTx/>
              <a:latin typeface="Times New Roman"/>
              <a:ea typeface="Times New Roman"/>
              <a:cs typeface="Times New Roman"/>
            </a:endParaRPr>
          </a:p>
          <a:p>
            <a:pPr marL="342900" marR="0" lvl="0" indent="-342900" algn="just" defTabSz="457200" rtl="0" eaLnBrk="1" fontAlgn="auto" latinLnBrk="0" hangingPunct="1">
              <a:lnSpc>
                <a:spcPct val="100000"/>
              </a:lnSpc>
              <a:spcBef>
                <a:spcPts val="600"/>
              </a:spcBef>
              <a:spcAft>
                <a:spcPts val="600"/>
              </a:spcAft>
              <a:buClrTx/>
              <a:buSzPts val="1000"/>
              <a:buFont typeface="Arial"/>
              <a:buAutoNum type="alphaLcParenBoth"/>
              <a:tabLst>
                <a:tab pos="228600" algn="l"/>
                <a:tab pos="1257300" algn="l"/>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Los informes deben ser hechos en la forma y manera indicada por la AAC del Estado de matrícula y deben contener toda la información pertinente sobre la condición que sea de conocimiento del explotador.</a:t>
            </a:r>
            <a:endParaRPr kumimoji="0" lang="es-PE" sz="1600" b="0" i="0" u="none" strike="noStrike" kern="1200" cap="none" spc="0" normalizeH="0" baseline="0" noProof="0" dirty="0" smtClean="0">
              <a:ln>
                <a:noFill/>
              </a:ln>
              <a:solidFill>
                <a:prstClr val="black"/>
              </a:solidFill>
              <a:effectLst/>
              <a:uLnTx/>
              <a:uFillTx/>
              <a:latin typeface="Times New Roman"/>
              <a:ea typeface="Times New Roman"/>
              <a:cs typeface="Times New Roman"/>
            </a:endParaRPr>
          </a:p>
          <a:p>
            <a:pPr marL="342900" marR="0" lvl="0" indent="-342900" algn="just" defTabSz="457200" rtl="0" eaLnBrk="1" fontAlgn="auto" latinLnBrk="0" hangingPunct="1">
              <a:lnSpc>
                <a:spcPct val="100000"/>
              </a:lnSpc>
              <a:spcBef>
                <a:spcPts val="600"/>
              </a:spcBef>
              <a:spcAft>
                <a:spcPts val="600"/>
              </a:spcAft>
              <a:buClrTx/>
              <a:buSzPts val="1000"/>
              <a:buFont typeface="Arial"/>
              <a:buAutoNum type="alphaLcParenBoth"/>
              <a:tabLst>
                <a:tab pos="228600" algn="l"/>
                <a:tab pos="1257300" algn="l"/>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Los informes deben ser enviados en un período no mayor de tres (3) días calendarios a partir de la identificación de la falla, malfuncionamiento o defecto del avión.</a:t>
            </a:r>
            <a:endParaRPr kumimoji="0" lang="es-PE" sz="1600" b="0" i="0" u="none" strike="noStrike" kern="1200" cap="none" spc="0" normalizeH="0" baseline="0" noProof="0" dirty="0" smtClean="0">
              <a:ln>
                <a:noFill/>
              </a:ln>
              <a:solidFill>
                <a:prstClr val="black"/>
              </a:solidFill>
              <a:effectLst/>
              <a:uLnTx/>
              <a:uFillTx/>
              <a:latin typeface="Times New Roman"/>
              <a:ea typeface="Times New Roman"/>
              <a:cs typeface="Times New Roman"/>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indent="0" algn="just">
              <a:buNone/>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42</a:t>
            </a:fld>
            <a:endParaRPr lang="id-ID"/>
          </a:p>
        </p:txBody>
      </p:sp>
    </p:spTree>
    <p:extLst>
      <p:ext uri="{BB962C8B-B14F-4D97-AF65-F5344CB8AC3E}">
        <p14:creationId xmlns:p14="http://schemas.microsoft.com/office/powerpoint/2010/main" val="11999882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marR="0" indent="-914400" algn="just">
              <a:spcBef>
                <a:spcPts val="0"/>
              </a:spcBef>
              <a:spcAft>
                <a:spcPts val="0"/>
              </a:spcAft>
              <a:tabLst>
                <a:tab pos="1028700" algn="l"/>
              </a:tabLst>
            </a:pPr>
            <a:r>
              <a:rPr lang="es-PE" sz="1200" b="1" dirty="0" smtClean="0">
                <a:effectLst/>
                <a:latin typeface="Arial" panose="020B0604020202020204" pitchFamily="34" charset="0"/>
                <a:ea typeface="Times New Roman" panose="02020603050405020304" pitchFamily="18" charset="0"/>
              </a:rPr>
              <a:t>121.2850	</a:t>
            </a:r>
            <a:r>
              <a:rPr lang="es-EC" sz="1200" b="1" dirty="0" smtClean="0">
                <a:solidFill>
                  <a:srgbClr val="000000"/>
                </a:solidFill>
                <a:effectLst/>
                <a:latin typeface="Arial" panose="020B0604020202020204" pitchFamily="34" charset="0"/>
                <a:ea typeface="Times New Roman" panose="02020603050405020304" pitchFamily="18" charset="0"/>
              </a:rPr>
              <a:t>Registro</a:t>
            </a:r>
            <a:r>
              <a:rPr lang="es-PE" sz="1200" b="1" dirty="0" smtClean="0">
                <a:effectLst/>
                <a:latin typeface="Arial" panose="020B0604020202020204" pitchFamily="34" charset="0"/>
                <a:ea typeface="Times New Roman" panose="02020603050405020304" pitchFamily="18" charset="0"/>
              </a:rPr>
              <a:t> técnico de vuelo de la aeronave</a:t>
            </a:r>
            <a:endParaRPr lang="es-PE" sz="1200" dirty="0" smtClean="0">
              <a:effectLst/>
              <a:latin typeface="Courier New" panose="02070309020205020404" pitchFamily="49" charset="0"/>
              <a:ea typeface="Times New Roman" panose="02020603050405020304" pitchFamily="18" charset="0"/>
            </a:endParaRPr>
          </a:p>
          <a:p>
            <a:pPr marL="342900" marR="0" lvl="0" indent="-342900" algn="just">
              <a:spcBef>
                <a:spcPts val="600"/>
              </a:spcBef>
              <a:spcAft>
                <a:spcPts val="600"/>
              </a:spcAft>
              <a:buFont typeface="+mj-lt"/>
              <a:buAutoNum type="alphaLcParenBoth"/>
              <a:tabLst>
                <a:tab pos="228600" algn="l"/>
              </a:tabLst>
            </a:pPr>
            <a:r>
              <a:rPr lang="es-PE" sz="1200" dirty="0" smtClean="0">
                <a:effectLst/>
                <a:latin typeface="Arial" panose="020B0604020202020204" pitchFamily="34" charset="0"/>
                <a:ea typeface="Times New Roman" panose="02020603050405020304" pitchFamily="18" charset="0"/>
              </a:rPr>
              <a:t>El explotador debe utilizar un registro </a:t>
            </a:r>
            <a:r>
              <a:rPr lang="es-EC" sz="1200" dirty="0" smtClean="0">
                <a:effectLst/>
                <a:latin typeface="Arial" panose="020B0604020202020204" pitchFamily="34" charset="0"/>
                <a:ea typeface="Times New Roman" panose="02020603050405020304" pitchFamily="18" charset="0"/>
              </a:rPr>
              <a:t>técnico</a:t>
            </a:r>
            <a:r>
              <a:rPr lang="es-PE" sz="1200" dirty="0" smtClean="0">
                <a:effectLst/>
                <a:latin typeface="Arial" panose="020B0604020202020204" pitchFamily="34" charset="0"/>
                <a:ea typeface="Times New Roman" panose="02020603050405020304" pitchFamily="18" charset="0"/>
              </a:rPr>
              <a:t> de vuelo de la aeronave para registrar todas las dificultades, fallas o malfuncionamientos detectados en la aeronave.</a:t>
            </a:r>
            <a:endParaRPr lang="es-PE" sz="1800" dirty="0" smtClean="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mj-lt"/>
              <a:buAutoNum type="alphaLcParenBoth"/>
              <a:tabLst>
                <a:tab pos="228600" algn="l"/>
              </a:tabLst>
            </a:pPr>
            <a:r>
              <a:rPr lang="es-PE" sz="1200" dirty="0" smtClean="0">
                <a:effectLst/>
                <a:latin typeface="Arial" panose="020B0604020202020204" pitchFamily="34" charset="0"/>
                <a:ea typeface="Times New Roman" panose="02020603050405020304" pitchFamily="18" charset="0"/>
              </a:rPr>
              <a:t>El explotador debe asegurarse que los certificados de conformidad de mantenimiento de las acciones correctivas efectuadas sean registradas en el registro técnico de vuelo de la aeronave.</a:t>
            </a:r>
            <a:endParaRPr lang="es-PE" sz="1800" dirty="0" smtClean="0">
              <a:effectLst/>
              <a:latin typeface="Times New Roman" panose="02020603050405020304" pitchFamily="18" charset="0"/>
              <a:ea typeface="Times New Roman" panose="02020603050405020304" pitchFamily="18" charset="0"/>
            </a:endParaRPr>
          </a:p>
          <a:p>
            <a:endParaRPr lang="en-US" dirty="0" smtClean="0"/>
          </a:p>
          <a:p>
            <a:pPr marL="800100" marR="0" indent="-800100" algn="just">
              <a:spcBef>
                <a:spcPts val="600"/>
              </a:spcBef>
              <a:spcAft>
                <a:spcPts val="600"/>
              </a:spcAft>
            </a:pPr>
            <a:r>
              <a:rPr lang="es-MX" sz="1200" b="1" dirty="0" smtClean="0">
                <a:effectLst/>
                <a:latin typeface="Arial" panose="020B0604020202020204" pitchFamily="34" charset="0"/>
                <a:ea typeface="Times New Roman" panose="02020603050405020304" pitchFamily="18" charset="0"/>
              </a:rPr>
              <a:t>121.2870	Libro de a bordo</a:t>
            </a:r>
            <a:endParaRPr lang="es-PE" sz="1800" dirty="0" smtClean="0">
              <a:effectLst/>
              <a:latin typeface="Times New Roman" panose="02020603050405020304" pitchFamily="18" charset="0"/>
              <a:ea typeface="Times New Roman" panose="02020603050405020304" pitchFamily="18" charset="0"/>
            </a:endParaRPr>
          </a:p>
          <a:p>
            <a:pPr marL="742950" marR="0" lvl="1" indent="-285750" algn="just">
              <a:spcBef>
                <a:spcPts val="600"/>
              </a:spcBef>
              <a:spcAft>
                <a:spcPts val="600"/>
              </a:spcAft>
              <a:buFont typeface="+mj-lt"/>
              <a:buAutoNum type="alphaLcParenBoth"/>
              <a:tabLst>
                <a:tab pos="228600" algn="l"/>
              </a:tabLst>
            </a:pPr>
            <a:r>
              <a:rPr lang="es-MX" sz="1200" dirty="0" smtClean="0">
                <a:effectLst/>
                <a:latin typeface="Arial" panose="020B0604020202020204" pitchFamily="34" charset="0"/>
                <a:ea typeface="Times New Roman" panose="02020603050405020304" pitchFamily="18" charset="0"/>
              </a:rPr>
              <a:t>El explotador llevará en cada vuelo el libro de a bordo del avión que contendrá los siguientes datos clasificados con números romanos:</a:t>
            </a:r>
            <a:endParaRPr lang="es-PE" sz="18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rabicParenBoth"/>
              <a:tabLst>
                <a:tab pos="540385" algn="l"/>
              </a:tabLst>
            </a:pPr>
            <a:r>
              <a:rPr lang="es-MX" sz="1200" dirty="0" smtClean="0">
                <a:effectLst/>
                <a:latin typeface="Arial" panose="020B0604020202020204" pitchFamily="34" charset="0"/>
                <a:ea typeface="Times New Roman" panose="02020603050405020304" pitchFamily="18" charset="0"/>
              </a:rPr>
              <a:t>I – Nacionalidad y matrícula del avión.</a:t>
            </a:r>
            <a:endParaRPr lang="es-PE" sz="18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rabicParenBoth"/>
              <a:tabLst>
                <a:tab pos="540385" algn="l"/>
              </a:tabLst>
            </a:pPr>
            <a:r>
              <a:rPr lang="es-MX" sz="1200" dirty="0" smtClean="0">
                <a:effectLst/>
                <a:latin typeface="Arial" panose="020B0604020202020204" pitchFamily="34" charset="0"/>
                <a:ea typeface="Times New Roman" panose="02020603050405020304" pitchFamily="18" charset="0"/>
              </a:rPr>
              <a:t>II – Fecha.</a:t>
            </a:r>
            <a:endParaRPr lang="es-PE" sz="18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rabicParenBoth"/>
              <a:tabLst>
                <a:tab pos="540385" algn="l"/>
              </a:tabLst>
            </a:pPr>
            <a:r>
              <a:rPr lang="es-MX" sz="1200" dirty="0" smtClean="0">
                <a:effectLst/>
                <a:latin typeface="Arial" panose="020B0604020202020204" pitchFamily="34" charset="0"/>
                <a:ea typeface="Times New Roman" panose="02020603050405020304" pitchFamily="18" charset="0"/>
              </a:rPr>
              <a:t>III – Nombre de los tripulantes.</a:t>
            </a:r>
            <a:endParaRPr lang="es-PE" sz="18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rabicParenBoth"/>
              <a:tabLst>
                <a:tab pos="540385" algn="l"/>
              </a:tabLst>
            </a:pPr>
            <a:r>
              <a:rPr lang="es-MX" sz="1200" dirty="0" smtClean="0">
                <a:effectLst/>
                <a:latin typeface="Arial" panose="020B0604020202020204" pitchFamily="34" charset="0"/>
                <a:ea typeface="Times New Roman" panose="02020603050405020304" pitchFamily="18" charset="0"/>
              </a:rPr>
              <a:t>IV – Asignación de obligaciones a los tripulantes.</a:t>
            </a:r>
            <a:endParaRPr lang="es-PE" sz="18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rabicParenBoth"/>
              <a:tabLst>
                <a:tab pos="540385" algn="l"/>
              </a:tabLst>
            </a:pPr>
            <a:r>
              <a:rPr lang="es-MX" sz="1200" dirty="0" smtClean="0">
                <a:effectLst/>
                <a:latin typeface="Arial" panose="020B0604020202020204" pitchFamily="34" charset="0"/>
                <a:ea typeface="Times New Roman" panose="02020603050405020304" pitchFamily="18" charset="0"/>
              </a:rPr>
              <a:t>V – Lugar de salida.</a:t>
            </a:r>
            <a:endParaRPr lang="es-PE" sz="18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rabicParenBoth"/>
              <a:tabLst>
                <a:tab pos="540385" algn="l"/>
              </a:tabLst>
            </a:pPr>
            <a:r>
              <a:rPr lang="es-MX" sz="1200" dirty="0" smtClean="0">
                <a:effectLst/>
                <a:latin typeface="Arial" panose="020B0604020202020204" pitchFamily="34" charset="0"/>
                <a:ea typeface="Times New Roman" panose="02020603050405020304" pitchFamily="18" charset="0"/>
              </a:rPr>
              <a:t>VI – Lugar de llegada.</a:t>
            </a:r>
            <a:endParaRPr lang="es-PE" sz="18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rabicParenBoth"/>
              <a:tabLst>
                <a:tab pos="540385" algn="l"/>
              </a:tabLst>
            </a:pPr>
            <a:r>
              <a:rPr lang="es-MX" sz="1200" dirty="0" smtClean="0">
                <a:effectLst/>
                <a:latin typeface="Arial" panose="020B0604020202020204" pitchFamily="34" charset="0"/>
                <a:ea typeface="Times New Roman" panose="02020603050405020304" pitchFamily="18" charset="0"/>
              </a:rPr>
              <a:t>VII – Hora de salida.</a:t>
            </a:r>
            <a:endParaRPr lang="es-PE" sz="18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rabicParenBoth"/>
              <a:tabLst>
                <a:tab pos="540385" algn="l"/>
              </a:tabLst>
            </a:pPr>
            <a:r>
              <a:rPr lang="es-MX" sz="1200" dirty="0" smtClean="0">
                <a:effectLst/>
                <a:latin typeface="Arial" panose="020B0604020202020204" pitchFamily="34" charset="0"/>
                <a:ea typeface="Times New Roman" panose="02020603050405020304" pitchFamily="18" charset="0"/>
              </a:rPr>
              <a:t>VIII – Hora de llegada.</a:t>
            </a:r>
            <a:endParaRPr lang="es-PE" sz="18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rabicParenBoth"/>
              <a:tabLst>
                <a:tab pos="540385" algn="l"/>
              </a:tabLst>
            </a:pPr>
            <a:r>
              <a:rPr lang="es-MX" sz="1200" dirty="0" smtClean="0">
                <a:effectLst/>
                <a:latin typeface="Arial" panose="020B0604020202020204" pitchFamily="34" charset="0"/>
                <a:ea typeface="Times New Roman" panose="02020603050405020304" pitchFamily="18" charset="0"/>
              </a:rPr>
              <a:t>IX – Horas de vuelo.</a:t>
            </a:r>
            <a:endParaRPr lang="es-PE" sz="18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rabicParenBoth"/>
              <a:tabLst>
                <a:tab pos="540385" algn="l"/>
              </a:tabLst>
            </a:pPr>
            <a:r>
              <a:rPr lang="es-MX" sz="1200" dirty="0" smtClean="0">
                <a:effectLst/>
                <a:latin typeface="Arial" panose="020B0604020202020204" pitchFamily="34" charset="0"/>
                <a:ea typeface="Times New Roman" panose="02020603050405020304" pitchFamily="18" charset="0"/>
              </a:rPr>
              <a:t>X – Naturaleza del vuelo (regular o no regular).</a:t>
            </a:r>
            <a:endParaRPr lang="es-PE" sz="18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rabicParenBoth"/>
              <a:tabLst>
                <a:tab pos="540385" algn="l"/>
              </a:tabLst>
            </a:pPr>
            <a:r>
              <a:rPr lang="es-MX" sz="1200" dirty="0" smtClean="0">
                <a:effectLst/>
                <a:latin typeface="Arial" panose="020B0604020202020204" pitchFamily="34" charset="0"/>
                <a:ea typeface="Times New Roman" panose="02020603050405020304" pitchFamily="18" charset="0"/>
              </a:rPr>
              <a:t>XI – Incidentes, u observaciones en caso de haberlas.</a:t>
            </a:r>
            <a:endParaRPr lang="es-PE" sz="18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rabicParenBoth"/>
              <a:tabLst>
                <a:tab pos="540385" algn="l"/>
              </a:tabLst>
            </a:pPr>
            <a:r>
              <a:rPr lang="es-MX" sz="1200" dirty="0" smtClean="0">
                <a:effectLst/>
                <a:latin typeface="Arial" panose="020B0604020202020204" pitchFamily="34" charset="0"/>
                <a:ea typeface="Times New Roman" panose="02020603050405020304" pitchFamily="18" charset="0"/>
              </a:rPr>
              <a:t>XII - Firma de la persona a cargo.</a:t>
            </a:r>
          </a:p>
          <a:p>
            <a:pPr marL="342900" marR="0" lvl="0" indent="-342900" algn="just">
              <a:spcBef>
                <a:spcPts val="600"/>
              </a:spcBef>
              <a:spcAft>
                <a:spcPts val="600"/>
              </a:spcAft>
              <a:buFont typeface="+mj-lt"/>
              <a:buAutoNum type="arabicParenBoth"/>
              <a:tabLst>
                <a:tab pos="540385" algn="l"/>
              </a:tabLst>
            </a:pPr>
            <a:endParaRPr lang="es-PE" sz="1800" dirty="0" smtClean="0">
              <a:effectLst/>
              <a:latin typeface="Times New Roman" panose="02020603050405020304" pitchFamily="18" charset="0"/>
              <a:ea typeface="Times New Roman" panose="02020603050405020304" pitchFamily="18" charset="0"/>
            </a:endParaRPr>
          </a:p>
          <a:p>
            <a:pPr marL="800100" marR="0" indent="-800100" algn="just">
              <a:spcBef>
                <a:spcPts val="600"/>
              </a:spcBef>
              <a:spcAft>
                <a:spcPts val="600"/>
              </a:spcAft>
              <a:tabLst>
                <a:tab pos="228600" algn="l"/>
                <a:tab pos="449580" algn="l"/>
              </a:tabLst>
            </a:pPr>
            <a:r>
              <a:rPr lang="es-MX" sz="1200" b="1" dirty="0" smtClean="0">
                <a:solidFill>
                  <a:srgbClr val="000000"/>
                </a:solidFill>
                <a:effectLst/>
                <a:latin typeface="Arial" panose="020B0604020202020204" pitchFamily="34" charset="0"/>
                <a:ea typeface="Times New Roman" panose="02020603050405020304" pitchFamily="18" charset="0"/>
              </a:rPr>
              <a:t>121.2875	Registros del sistema de gestión de la seguridad operacional  </a:t>
            </a:r>
            <a:endParaRPr lang="es-PE" sz="1200" dirty="0" smtClean="0">
              <a:effectLst/>
              <a:latin typeface="Arial" panose="020B0604020202020204" pitchFamily="34" charset="0"/>
              <a:ea typeface="Times New Roman" panose="02020603050405020304" pitchFamily="18" charset="0"/>
            </a:endParaRPr>
          </a:p>
          <a:p>
            <a:pPr marL="342900" marR="0" lvl="0" indent="-342900" algn="just">
              <a:spcBef>
                <a:spcPts val="600"/>
              </a:spcBef>
              <a:spcAft>
                <a:spcPts val="600"/>
              </a:spcAft>
              <a:buFont typeface="+mj-lt"/>
              <a:buAutoNum type="alphaLcParenBoth"/>
              <a:tabLst>
                <a:tab pos="228600" algn="l"/>
              </a:tabLst>
            </a:pPr>
            <a:r>
              <a:rPr lang="es-MX" sz="1200" dirty="0" smtClean="0">
                <a:solidFill>
                  <a:srgbClr val="000000"/>
                </a:solidFill>
                <a:effectLst/>
                <a:latin typeface="Arial" panose="020B0604020202020204" pitchFamily="34" charset="0"/>
                <a:ea typeface="Times New Roman" panose="02020603050405020304" pitchFamily="18" charset="0"/>
              </a:rPr>
              <a:t>El explotador establecerá un sistema de registros de seguridad operacional que:</a:t>
            </a:r>
            <a:endParaRPr lang="es-PE" sz="1200" dirty="0" smtClean="0">
              <a:effectLst/>
              <a:latin typeface="Arial" panose="020B0604020202020204" pitchFamily="34" charset="0"/>
              <a:ea typeface="Times New Roman" panose="02020603050405020304" pitchFamily="18" charset="0"/>
            </a:endParaRPr>
          </a:p>
          <a:p>
            <a:pPr marL="742950" marR="0" lvl="1" indent="-285750" algn="just">
              <a:spcBef>
                <a:spcPts val="600"/>
              </a:spcBef>
              <a:spcAft>
                <a:spcPts val="600"/>
              </a:spcAft>
              <a:buFont typeface="+mj-lt"/>
              <a:buAutoNum type="arabicParenBoth"/>
              <a:tabLst>
                <a:tab pos="228600" algn="l"/>
                <a:tab pos="457200" algn="l"/>
              </a:tabLst>
            </a:pPr>
            <a:r>
              <a:rPr lang="es-MX" sz="1200" dirty="0" smtClean="0">
                <a:solidFill>
                  <a:srgbClr val="000000"/>
                </a:solidFill>
                <a:effectLst/>
                <a:latin typeface="Arial" panose="020B0604020202020204" pitchFamily="34" charset="0"/>
                <a:ea typeface="Times New Roman" panose="02020603050405020304" pitchFamily="18" charset="0"/>
              </a:rPr>
              <a:t>asegure la generación y conservación de todos los registros necesarios para documentar y apoyar los requisitos operacionales;</a:t>
            </a:r>
          </a:p>
          <a:p>
            <a:pPr marL="742950" marR="0" lvl="1" indent="-285750" algn="just">
              <a:spcBef>
                <a:spcPts val="600"/>
              </a:spcBef>
              <a:spcAft>
                <a:spcPts val="600"/>
              </a:spcAft>
              <a:buFont typeface="+mj-lt"/>
              <a:buAutoNum type="arabicParenBoth"/>
              <a:tabLst>
                <a:tab pos="228600" algn="l"/>
                <a:tab pos="457200" algn="l"/>
              </a:tabLst>
            </a:pPr>
            <a:endParaRPr lang="es-MX" sz="1200" dirty="0" smtClean="0">
              <a:solidFill>
                <a:srgbClr val="000000"/>
              </a:solidFill>
              <a:effectLst/>
              <a:latin typeface="Arial" panose="020B0604020202020204" pitchFamily="34" charset="0"/>
              <a:ea typeface="Times New Roman" panose="02020603050405020304" pitchFamily="18" charset="0"/>
            </a:endParaRPr>
          </a:p>
          <a:p>
            <a:pPr marL="742950" marR="0" lvl="1" indent="-285750" algn="just">
              <a:spcBef>
                <a:spcPts val="600"/>
              </a:spcBef>
              <a:spcAft>
                <a:spcPts val="600"/>
              </a:spcAft>
              <a:buFont typeface="+mj-lt"/>
              <a:buAutoNum type="arabicParenBoth"/>
              <a:tabLst>
                <a:tab pos="228600" algn="l"/>
                <a:tab pos="457200" algn="l"/>
              </a:tabLst>
            </a:pPr>
            <a:r>
              <a:rPr lang="en-US" sz="1200" dirty="0" err="1" smtClean="0">
                <a:solidFill>
                  <a:srgbClr val="000000"/>
                </a:solidFill>
                <a:effectLst/>
                <a:latin typeface="Times New Roman" panose="02020603050405020304" pitchFamily="18" charset="0"/>
                <a:ea typeface="Times New Roman" panose="02020603050405020304" pitchFamily="18" charset="0"/>
              </a:rPr>
              <a:t>provea</a:t>
            </a:r>
            <a:r>
              <a:rPr lang="en-US" sz="1200" dirty="0" smtClean="0">
                <a:solidFill>
                  <a:srgbClr val="000000"/>
                </a:solidFill>
                <a:effectLst/>
                <a:latin typeface="Times New Roman" panose="02020603050405020304" pitchFamily="18" charset="0"/>
                <a:ea typeface="Times New Roman" panose="02020603050405020304" pitchFamily="18" charset="0"/>
              </a:rPr>
              <a:t> </a:t>
            </a:r>
            <a:r>
              <a:rPr lang="en-US" sz="1200" dirty="0" err="1" smtClean="0">
                <a:solidFill>
                  <a:srgbClr val="000000"/>
                </a:solidFill>
                <a:effectLst/>
                <a:latin typeface="Times New Roman" panose="02020603050405020304" pitchFamily="18" charset="0"/>
                <a:ea typeface="Times New Roman" panose="02020603050405020304" pitchFamily="18" charset="0"/>
              </a:rPr>
              <a:t>los</a:t>
            </a:r>
            <a:r>
              <a:rPr lang="en-US" sz="1200" dirty="0" smtClean="0">
                <a:solidFill>
                  <a:srgbClr val="000000"/>
                </a:solidFill>
                <a:effectLst/>
                <a:latin typeface="Times New Roman" panose="02020603050405020304" pitchFamily="18" charset="0"/>
                <a:ea typeface="Times New Roman" panose="02020603050405020304" pitchFamily="18" charset="0"/>
              </a:rPr>
              <a:t> </a:t>
            </a:r>
            <a:r>
              <a:rPr lang="en-US" sz="1200" dirty="0" err="1" smtClean="0">
                <a:solidFill>
                  <a:srgbClr val="000000"/>
                </a:solidFill>
                <a:effectLst/>
                <a:latin typeface="Times New Roman" panose="02020603050405020304" pitchFamily="18" charset="0"/>
                <a:ea typeface="Times New Roman" panose="02020603050405020304" pitchFamily="18" charset="0"/>
              </a:rPr>
              <a:t>procesos</a:t>
            </a:r>
            <a:r>
              <a:rPr lang="en-US" sz="1200" dirty="0" smtClean="0">
                <a:solidFill>
                  <a:srgbClr val="000000"/>
                </a:solidFill>
                <a:effectLst/>
                <a:latin typeface="Times New Roman" panose="02020603050405020304" pitchFamily="18" charset="0"/>
                <a:ea typeface="Times New Roman" panose="02020603050405020304" pitchFamily="18" charset="0"/>
              </a:rPr>
              <a:t> de control </a:t>
            </a:r>
            <a:r>
              <a:rPr lang="en-US" sz="1200" dirty="0" err="1" smtClean="0">
                <a:solidFill>
                  <a:srgbClr val="000000"/>
                </a:solidFill>
                <a:effectLst/>
                <a:latin typeface="Times New Roman" panose="02020603050405020304" pitchFamily="18" charset="0"/>
                <a:ea typeface="Times New Roman" panose="02020603050405020304" pitchFamily="18" charset="0"/>
              </a:rPr>
              <a:t>necesarios</a:t>
            </a:r>
            <a:r>
              <a:rPr lang="en-US" sz="1200" dirty="0" smtClean="0">
                <a:solidFill>
                  <a:srgbClr val="000000"/>
                </a:solidFill>
                <a:effectLst/>
                <a:latin typeface="Times New Roman" panose="02020603050405020304" pitchFamily="18" charset="0"/>
                <a:ea typeface="Times New Roman" panose="02020603050405020304" pitchFamily="18" charset="0"/>
              </a:rPr>
              <a:t> para </a:t>
            </a:r>
            <a:r>
              <a:rPr lang="en-US" sz="1200" dirty="0" err="1" smtClean="0">
                <a:solidFill>
                  <a:srgbClr val="000000"/>
                </a:solidFill>
                <a:effectLst/>
                <a:latin typeface="Times New Roman" panose="02020603050405020304" pitchFamily="18" charset="0"/>
                <a:ea typeface="Times New Roman" panose="02020603050405020304" pitchFamily="18" charset="0"/>
              </a:rPr>
              <a:t>asegurar</a:t>
            </a:r>
            <a:r>
              <a:rPr lang="en-US" sz="1200" dirty="0" smtClean="0">
                <a:solidFill>
                  <a:srgbClr val="000000"/>
                </a:solidFill>
                <a:effectLst/>
                <a:latin typeface="Times New Roman" panose="02020603050405020304" pitchFamily="18" charset="0"/>
                <a:ea typeface="Times New Roman" panose="02020603050405020304" pitchFamily="18" charset="0"/>
              </a:rPr>
              <a:t> la </a:t>
            </a:r>
            <a:r>
              <a:rPr lang="en-US" sz="1200" dirty="0" err="1" smtClean="0">
                <a:solidFill>
                  <a:srgbClr val="000000"/>
                </a:solidFill>
                <a:effectLst/>
                <a:latin typeface="Times New Roman" panose="02020603050405020304" pitchFamily="18" charset="0"/>
                <a:ea typeface="Times New Roman" panose="02020603050405020304" pitchFamily="18" charset="0"/>
              </a:rPr>
              <a:t>identificación</a:t>
            </a:r>
            <a:r>
              <a:rPr lang="en-US" sz="1200" dirty="0" smtClean="0">
                <a:solidFill>
                  <a:srgbClr val="000000"/>
                </a:solidFill>
                <a:effectLst/>
                <a:latin typeface="Times New Roman" panose="02020603050405020304" pitchFamily="18" charset="0"/>
                <a:ea typeface="Times New Roman" panose="02020603050405020304" pitchFamily="18" charset="0"/>
              </a:rPr>
              <a:t>, </a:t>
            </a:r>
            <a:r>
              <a:rPr lang="en-US" sz="1200" dirty="0" err="1" smtClean="0">
                <a:solidFill>
                  <a:srgbClr val="000000"/>
                </a:solidFill>
                <a:effectLst/>
                <a:latin typeface="Times New Roman" panose="02020603050405020304" pitchFamily="18" charset="0"/>
                <a:ea typeface="Times New Roman" panose="02020603050405020304" pitchFamily="18" charset="0"/>
              </a:rPr>
              <a:t>legibilidad</a:t>
            </a:r>
            <a:r>
              <a:rPr lang="en-US" sz="1200" dirty="0" smtClean="0">
                <a:solidFill>
                  <a:srgbClr val="000000"/>
                </a:solidFill>
                <a:effectLst/>
                <a:latin typeface="Times New Roman" panose="02020603050405020304" pitchFamily="18" charset="0"/>
                <a:ea typeface="Times New Roman" panose="02020603050405020304" pitchFamily="18" charset="0"/>
              </a:rPr>
              <a:t>, </a:t>
            </a:r>
            <a:r>
              <a:rPr lang="en-US" sz="1200" dirty="0" err="1" smtClean="0">
                <a:solidFill>
                  <a:srgbClr val="000000"/>
                </a:solidFill>
                <a:effectLst/>
                <a:latin typeface="Times New Roman" panose="02020603050405020304" pitchFamily="18" charset="0"/>
                <a:ea typeface="Times New Roman" panose="02020603050405020304" pitchFamily="18" charset="0"/>
              </a:rPr>
              <a:t>almacenaje</a:t>
            </a:r>
            <a:r>
              <a:rPr lang="en-US" sz="1200" dirty="0" smtClean="0">
                <a:solidFill>
                  <a:srgbClr val="000000"/>
                </a:solidFill>
                <a:effectLst/>
                <a:latin typeface="Times New Roman" panose="02020603050405020304" pitchFamily="18" charset="0"/>
                <a:ea typeface="Times New Roman" panose="02020603050405020304" pitchFamily="18" charset="0"/>
              </a:rPr>
              <a:t>, </a:t>
            </a:r>
            <a:r>
              <a:rPr lang="en-US" sz="1200" dirty="0" err="1" smtClean="0">
                <a:solidFill>
                  <a:srgbClr val="000000"/>
                </a:solidFill>
                <a:effectLst/>
                <a:latin typeface="Times New Roman" panose="02020603050405020304" pitchFamily="18" charset="0"/>
                <a:ea typeface="Times New Roman" panose="02020603050405020304" pitchFamily="18" charset="0"/>
              </a:rPr>
              <a:t>protección</a:t>
            </a:r>
            <a:r>
              <a:rPr lang="en-US" sz="1200" dirty="0" smtClean="0">
                <a:solidFill>
                  <a:srgbClr val="000000"/>
                </a:solidFill>
                <a:effectLst/>
                <a:latin typeface="Times New Roman" panose="02020603050405020304" pitchFamily="18" charset="0"/>
                <a:ea typeface="Times New Roman" panose="02020603050405020304" pitchFamily="18" charset="0"/>
              </a:rPr>
              <a:t>, </a:t>
            </a:r>
            <a:r>
              <a:rPr lang="en-US" sz="1200" dirty="0" err="1" smtClean="0">
                <a:solidFill>
                  <a:srgbClr val="000000"/>
                </a:solidFill>
                <a:effectLst/>
                <a:latin typeface="Times New Roman" panose="02020603050405020304" pitchFamily="18" charset="0"/>
                <a:ea typeface="Times New Roman" panose="02020603050405020304" pitchFamily="18" charset="0"/>
              </a:rPr>
              <a:t>archivo</a:t>
            </a:r>
            <a:r>
              <a:rPr lang="en-US" sz="1200" dirty="0" smtClean="0">
                <a:solidFill>
                  <a:srgbClr val="000000"/>
                </a:solidFill>
                <a:effectLst/>
                <a:latin typeface="Times New Roman" panose="02020603050405020304" pitchFamily="18" charset="0"/>
                <a:ea typeface="Times New Roman" panose="02020603050405020304" pitchFamily="18" charset="0"/>
              </a:rPr>
              <a:t>, </a:t>
            </a:r>
            <a:r>
              <a:rPr lang="en-US" sz="1200" dirty="0" err="1" smtClean="0">
                <a:solidFill>
                  <a:srgbClr val="000000"/>
                </a:solidFill>
                <a:effectLst/>
                <a:latin typeface="Times New Roman" panose="02020603050405020304" pitchFamily="18" charset="0"/>
                <a:ea typeface="Times New Roman" panose="02020603050405020304" pitchFamily="18" charset="0"/>
              </a:rPr>
              <a:t>recuperación</a:t>
            </a:r>
            <a:r>
              <a:rPr lang="en-US" sz="1200" dirty="0" smtClean="0">
                <a:solidFill>
                  <a:srgbClr val="000000"/>
                </a:solidFill>
                <a:effectLst/>
                <a:latin typeface="Times New Roman" panose="02020603050405020304" pitchFamily="18" charset="0"/>
                <a:ea typeface="Times New Roman" panose="02020603050405020304" pitchFamily="18" charset="0"/>
              </a:rPr>
              <a:t>, </a:t>
            </a:r>
            <a:r>
              <a:rPr lang="en-US" sz="1200" dirty="0" err="1" smtClean="0">
                <a:solidFill>
                  <a:srgbClr val="000000"/>
                </a:solidFill>
                <a:effectLst/>
                <a:latin typeface="Times New Roman" panose="02020603050405020304" pitchFamily="18" charset="0"/>
                <a:ea typeface="Times New Roman" panose="02020603050405020304" pitchFamily="18" charset="0"/>
              </a:rPr>
              <a:t>tiempo</a:t>
            </a:r>
            <a:r>
              <a:rPr lang="en-US" sz="1200" dirty="0" smtClean="0">
                <a:solidFill>
                  <a:srgbClr val="000000"/>
                </a:solidFill>
                <a:effectLst/>
                <a:latin typeface="Times New Roman" panose="02020603050405020304" pitchFamily="18" charset="0"/>
                <a:ea typeface="Times New Roman" panose="02020603050405020304" pitchFamily="18" charset="0"/>
              </a:rPr>
              <a:t> de </a:t>
            </a:r>
            <a:r>
              <a:rPr lang="en-US" sz="1200" dirty="0" err="1" smtClean="0">
                <a:solidFill>
                  <a:srgbClr val="000000"/>
                </a:solidFill>
                <a:effectLst/>
                <a:latin typeface="Times New Roman" panose="02020603050405020304" pitchFamily="18" charset="0"/>
                <a:ea typeface="Times New Roman" panose="02020603050405020304" pitchFamily="18" charset="0"/>
              </a:rPr>
              <a:t>conservación</a:t>
            </a:r>
            <a:r>
              <a:rPr lang="en-US" sz="1200" dirty="0" smtClean="0">
                <a:solidFill>
                  <a:srgbClr val="000000"/>
                </a:solidFill>
                <a:effectLst/>
                <a:latin typeface="Times New Roman" panose="02020603050405020304" pitchFamily="18" charset="0"/>
                <a:ea typeface="Times New Roman" panose="02020603050405020304" pitchFamily="18" charset="0"/>
              </a:rPr>
              <a:t> y la </a:t>
            </a:r>
            <a:r>
              <a:rPr lang="en-US" sz="1200" dirty="0" err="1" smtClean="0">
                <a:solidFill>
                  <a:srgbClr val="000000"/>
                </a:solidFill>
                <a:effectLst/>
                <a:latin typeface="Times New Roman" panose="02020603050405020304" pitchFamily="18" charset="0"/>
                <a:ea typeface="Times New Roman" panose="02020603050405020304" pitchFamily="18" charset="0"/>
              </a:rPr>
              <a:t>disposición</a:t>
            </a:r>
            <a:r>
              <a:rPr lang="en-US" sz="1200" dirty="0" smtClean="0">
                <a:solidFill>
                  <a:srgbClr val="000000"/>
                </a:solidFill>
                <a:effectLst/>
                <a:latin typeface="Times New Roman" panose="02020603050405020304" pitchFamily="18" charset="0"/>
                <a:ea typeface="Times New Roman" panose="02020603050405020304" pitchFamily="18" charset="0"/>
              </a:rPr>
              <a:t> de </a:t>
            </a:r>
            <a:r>
              <a:rPr lang="en-US" sz="1200" dirty="0" err="1" smtClean="0">
                <a:solidFill>
                  <a:srgbClr val="000000"/>
                </a:solidFill>
                <a:effectLst/>
                <a:latin typeface="Times New Roman" panose="02020603050405020304" pitchFamily="18" charset="0"/>
                <a:ea typeface="Times New Roman" panose="02020603050405020304" pitchFamily="18" charset="0"/>
              </a:rPr>
              <a:t>los</a:t>
            </a:r>
            <a:r>
              <a:rPr lang="en-US" sz="1200" dirty="0" smtClean="0">
                <a:solidFill>
                  <a:srgbClr val="000000"/>
                </a:solidFill>
                <a:effectLst/>
                <a:latin typeface="Times New Roman" panose="02020603050405020304" pitchFamily="18" charset="0"/>
                <a:ea typeface="Times New Roman" panose="02020603050405020304" pitchFamily="18" charset="0"/>
              </a:rPr>
              <a:t> </a:t>
            </a:r>
            <a:r>
              <a:rPr lang="en-US" sz="1200" dirty="0" err="1" smtClean="0">
                <a:solidFill>
                  <a:srgbClr val="000000"/>
                </a:solidFill>
                <a:effectLst/>
                <a:latin typeface="Times New Roman" panose="02020603050405020304" pitchFamily="18" charset="0"/>
                <a:ea typeface="Times New Roman" panose="02020603050405020304" pitchFamily="18" charset="0"/>
              </a:rPr>
              <a:t>registros</a:t>
            </a:r>
            <a:r>
              <a:rPr lang="en-US" sz="1200" dirty="0" smtClean="0">
                <a:solidFill>
                  <a:srgbClr val="000000"/>
                </a:solidFill>
                <a:effectLst/>
                <a:latin typeface="Times New Roman" panose="02020603050405020304" pitchFamily="18" charset="0"/>
                <a:ea typeface="Times New Roman" panose="02020603050405020304" pitchFamily="18" charset="0"/>
              </a:rPr>
              <a:t>. </a:t>
            </a:r>
          </a:p>
          <a:p>
            <a:pPr marL="742950" marR="0" lvl="1" indent="-285750" algn="just">
              <a:spcBef>
                <a:spcPts val="600"/>
              </a:spcBef>
              <a:spcAft>
                <a:spcPts val="600"/>
              </a:spcAft>
              <a:buFont typeface="+mj-lt"/>
              <a:buAutoNum type="arabicParenBoth"/>
              <a:tabLst>
                <a:tab pos="228600" algn="l"/>
                <a:tab pos="457200" algn="l"/>
              </a:tabLst>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44</a:t>
            </a:fld>
            <a:endParaRPr lang="id-ID"/>
          </a:p>
        </p:txBody>
      </p:sp>
    </p:spTree>
    <p:extLst>
      <p:ext uri="{BB962C8B-B14F-4D97-AF65-F5344CB8AC3E}">
        <p14:creationId xmlns:p14="http://schemas.microsoft.com/office/powerpoint/2010/main" val="1389262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0100" marR="0" indent="-800100" algn="just">
              <a:spcBef>
                <a:spcPts val="600"/>
              </a:spcBef>
              <a:spcAft>
                <a:spcPts val="600"/>
              </a:spcAft>
              <a:tabLst>
                <a:tab pos="228600" algn="l"/>
                <a:tab pos="449580" algn="l"/>
              </a:tabLst>
            </a:pPr>
            <a:r>
              <a:rPr lang="es-MX" sz="1200" b="1" dirty="0" smtClean="0">
                <a:solidFill>
                  <a:srgbClr val="000000"/>
                </a:solidFill>
                <a:effectLst/>
                <a:latin typeface="Arial" panose="020B0604020202020204" pitchFamily="34" charset="0"/>
                <a:ea typeface="Times New Roman" panose="02020603050405020304" pitchFamily="18" charset="0"/>
              </a:rPr>
              <a:t>121.2875	Registros del sistema de gestión de la seguridad operacional  </a:t>
            </a:r>
          </a:p>
          <a:p>
            <a:pPr marL="800100" marR="0" indent="-800100" algn="just">
              <a:spcBef>
                <a:spcPts val="600"/>
              </a:spcBef>
              <a:spcAft>
                <a:spcPts val="600"/>
              </a:spcAft>
              <a:tabLst>
                <a:tab pos="228600" algn="l"/>
                <a:tab pos="449580" algn="l"/>
              </a:tabLst>
            </a:pPr>
            <a:endParaRPr lang="es-PE" sz="1200" dirty="0" smtClean="0">
              <a:effectLst/>
              <a:latin typeface="Arial" panose="020B0604020202020204" pitchFamily="34" charset="0"/>
              <a:ea typeface="Times New Roman" panose="02020603050405020304" pitchFamily="18" charset="0"/>
            </a:endParaRPr>
          </a:p>
          <a:p>
            <a:pPr marL="342900" marR="0" lvl="0" indent="-342900" algn="just">
              <a:spcBef>
                <a:spcPts val="600"/>
              </a:spcBef>
              <a:spcAft>
                <a:spcPts val="600"/>
              </a:spcAft>
              <a:buFont typeface="+mj-lt"/>
              <a:buAutoNum type="alphaLcParenBoth"/>
              <a:tabLst>
                <a:tab pos="228600" algn="l"/>
              </a:tabLst>
            </a:pPr>
            <a:r>
              <a:rPr lang="es-MX" sz="1200" dirty="0" smtClean="0">
                <a:solidFill>
                  <a:srgbClr val="000000"/>
                </a:solidFill>
                <a:effectLst/>
                <a:latin typeface="Arial" panose="020B0604020202020204" pitchFamily="34" charset="0"/>
                <a:ea typeface="Times New Roman" panose="02020603050405020304" pitchFamily="18" charset="0"/>
              </a:rPr>
              <a:t>El explotador establecerá un sistema de registros de seguridad operacional que:</a:t>
            </a:r>
            <a:endParaRPr lang="es-PE" sz="1200" dirty="0" smtClean="0">
              <a:effectLst/>
              <a:latin typeface="Arial" panose="020B0604020202020204" pitchFamily="34" charset="0"/>
              <a:ea typeface="Times New Roman" panose="02020603050405020304" pitchFamily="18" charset="0"/>
            </a:endParaRPr>
          </a:p>
          <a:p>
            <a:pPr marL="742950" marR="0" lvl="1" indent="-285750" algn="just">
              <a:spcBef>
                <a:spcPts val="600"/>
              </a:spcBef>
              <a:spcAft>
                <a:spcPts val="600"/>
              </a:spcAft>
              <a:buFont typeface="+mj-lt"/>
              <a:buAutoNum type="arabicParenBoth"/>
              <a:tabLst>
                <a:tab pos="228600" algn="l"/>
                <a:tab pos="457200" algn="l"/>
              </a:tabLst>
            </a:pPr>
            <a:r>
              <a:rPr lang="es-MX" sz="1200" dirty="0" smtClean="0">
                <a:solidFill>
                  <a:srgbClr val="000000"/>
                </a:solidFill>
                <a:effectLst/>
                <a:latin typeface="Arial" panose="020B0604020202020204" pitchFamily="34" charset="0"/>
                <a:ea typeface="Times New Roman" panose="02020603050405020304" pitchFamily="18" charset="0"/>
              </a:rPr>
              <a:t>asegure la generación y conservación de todos los registros necesarios para documentar y apoyar los requisitos operacionales; y</a:t>
            </a:r>
            <a:endParaRPr lang="es-PE" sz="1200" dirty="0" smtClean="0">
              <a:effectLst/>
              <a:latin typeface="Arial" panose="020B0604020202020204" pitchFamily="34" charset="0"/>
              <a:ea typeface="Times New Roman" panose="02020603050405020304" pitchFamily="18" charset="0"/>
            </a:endParaRPr>
          </a:p>
          <a:p>
            <a:pPr marL="742950" marR="0" lvl="1" indent="-285750" algn="just">
              <a:spcBef>
                <a:spcPts val="600"/>
              </a:spcBef>
              <a:spcAft>
                <a:spcPts val="600"/>
              </a:spcAft>
              <a:buFont typeface="+mj-lt"/>
              <a:buAutoNum type="arabicParenBoth"/>
              <a:tabLst>
                <a:tab pos="228600" algn="l"/>
                <a:tab pos="457200" algn="l"/>
              </a:tabLst>
            </a:pPr>
            <a:r>
              <a:rPr lang="es-MX" sz="1200" dirty="0" smtClean="0">
                <a:solidFill>
                  <a:srgbClr val="000000"/>
                </a:solidFill>
                <a:effectLst/>
                <a:latin typeface="Arial" panose="020B0604020202020204" pitchFamily="34" charset="0"/>
                <a:ea typeface="Times New Roman" panose="02020603050405020304" pitchFamily="18" charset="0"/>
              </a:rPr>
              <a:t>provea los procesos de control necesarios para asegurar la identificación, legibilidad, almacenaje, protección, archivo, recuperación, tiempo de conservación y la disposición de los registros.  </a:t>
            </a:r>
            <a:endParaRPr lang="es-PE" sz="1200" dirty="0" smtClean="0">
              <a:effectLst/>
              <a:latin typeface="Arial" panose="020B0604020202020204" pitchFamily="34" charset="0"/>
              <a:ea typeface="Times New Roman" panose="02020603050405020304" pitchFamily="18" charset="0"/>
            </a:endParaRPr>
          </a:p>
          <a:p>
            <a:pPr marL="0" indent="0" algn="just">
              <a:buNone/>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45</a:t>
            </a:fld>
            <a:endParaRPr lang="id-ID"/>
          </a:p>
        </p:txBody>
      </p:sp>
    </p:spTree>
    <p:extLst>
      <p:ext uri="{BB962C8B-B14F-4D97-AF65-F5344CB8AC3E}">
        <p14:creationId xmlns:p14="http://schemas.microsoft.com/office/powerpoint/2010/main" val="1246005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b="1" dirty="0" smtClean="0"/>
              <a:t>121.1110	Responsabilidad de la aeronavegabilidad</a:t>
            </a:r>
          </a:p>
          <a:p>
            <a:endParaRPr lang="es-PE" b="1" dirty="0" smtClean="0"/>
          </a:p>
          <a:p>
            <a:pPr marL="228600" indent="-228600">
              <a:buAutoNum type="alphaLcParenBoth"/>
            </a:pPr>
            <a:r>
              <a:rPr lang="es-PE" dirty="0" smtClean="0"/>
              <a:t>Cada explotador es responsable por asegurarse de:</a:t>
            </a:r>
          </a:p>
          <a:p>
            <a:pPr marL="228600" indent="-228600">
              <a:buAutoNum type="alphaLcParenBoth"/>
            </a:pPr>
            <a:endParaRPr lang="es-PE" dirty="0" smtClean="0"/>
          </a:p>
          <a:p>
            <a:pPr marL="228600" indent="-228600">
              <a:buAutoNum type="arabicParenBoth"/>
            </a:pPr>
            <a:r>
              <a:rPr lang="es-PE" dirty="0" smtClean="0"/>
              <a:t>que cada aeronave y componentes de aeronaves operados se mantengan en condiciones de aeronavegabilidad;</a:t>
            </a:r>
          </a:p>
          <a:p>
            <a:pPr marL="228600" indent="-228600">
              <a:buAutoNum type="arabicParenBoth"/>
            </a:pPr>
            <a:r>
              <a:rPr lang="es-PE" dirty="0" smtClean="0"/>
              <a:t>que se corrija cualquier defecto o daño que afecte la aeronavegabilidad de una aeronave o componente de aeronave;</a:t>
            </a:r>
          </a:p>
          <a:p>
            <a:r>
              <a:rPr lang="es-PE" dirty="0" smtClean="0"/>
              <a:t>(3)	que el mantenimiento sea ejecutado por una organización de </a:t>
            </a:r>
            <a:r>
              <a:rPr lang="es-PE" dirty="0" err="1" smtClean="0"/>
              <a:t>manteni</a:t>
            </a:r>
            <a:r>
              <a:rPr lang="es-PE" dirty="0" smtClean="0"/>
              <a:t>-miento aprobada (OMA) de acuerdo al LAR 145; </a:t>
            </a:r>
          </a:p>
          <a:p>
            <a:r>
              <a:rPr lang="es-PE" dirty="0" smtClean="0"/>
              <a:t>(4)	que se ejecute el mantenimiento a sus aeronaves en conformidad con el correspondiente programa de mantenimiento aprobado por la AAC del Estado de matrícula, el manual de control de mantenimiento (MCM) y/o las instrucciones para la </a:t>
            </a:r>
            <a:r>
              <a:rPr lang="es-PE" dirty="0" err="1" smtClean="0"/>
              <a:t>aerona-vegabilidad</a:t>
            </a:r>
            <a:r>
              <a:rPr lang="es-PE" dirty="0" smtClean="0"/>
              <a:t> continua actualizadas;</a:t>
            </a:r>
          </a:p>
          <a:p>
            <a:r>
              <a:rPr lang="es-PE" dirty="0" smtClean="0"/>
              <a:t>(5)	el cumplimiento del  análisis de la efectividad del programa de </a:t>
            </a:r>
            <a:r>
              <a:rPr lang="es-PE" dirty="0" err="1" smtClean="0"/>
              <a:t>mante-nimiento</a:t>
            </a:r>
            <a:r>
              <a:rPr lang="es-PE" dirty="0" smtClean="0"/>
              <a:t> aprobado  por la AAC del Estado de matrícula; </a:t>
            </a:r>
          </a:p>
          <a:p>
            <a:r>
              <a:rPr lang="es-PE" dirty="0" smtClean="0"/>
              <a:t>(6)	el cumplimiento de las directrices de aeronavegabilidad aplicables u otros requisitos de aeronavegabilidad es-</a:t>
            </a:r>
            <a:r>
              <a:rPr lang="es-PE" dirty="0" err="1" smtClean="0"/>
              <a:t>tablecidos</a:t>
            </a:r>
            <a:r>
              <a:rPr lang="es-PE" dirty="0" smtClean="0"/>
              <a:t> por el Estado de diseño y cualquier otro requisito de aeronave-</a:t>
            </a:r>
            <a:r>
              <a:rPr lang="es-PE" dirty="0" err="1" smtClean="0"/>
              <a:t>gabilidad</a:t>
            </a:r>
            <a:r>
              <a:rPr lang="es-PE" dirty="0" smtClean="0"/>
              <a:t> continua descrita como obligatorio por la AAC del Estado de matrícula;</a:t>
            </a:r>
          </a:p>
          <a:p>
            <a:r>
              <a:rPr lang="es-PE" dirty="0" smtClean="0"/>
              <a:t>(7)	obtener y evaluar la información re-</a:t>
            </a:r>
            <a:r>
              <a:rPr lang="es-PE" dirty="0" err="1" smtClean="0"/>
              <a:t>lativa</a:t>
            </a:r>
            <a:r>
              <a:rPr lang="es-PE" dirty="0" smtClean="0"/>
              <a:t> al mantenimiento de la </a:t>
            </a:r>
            <a:r>
              <a:rPr lang="es-PE" dirty="0" err="1" smtClean="0"/>
              <a:t>aero</a:t>
            </a:r>
            <a:r>
              <a:rPr lang="es-PE" dirty="0" smtClean="0"/>
              <a:t>-navegabilidad y a las </a:t>
            </a:r>
            <a:r>
              <a:rPr lang="es-PE" dirty="0" err="1" smtClean="0"/>
              <a:t>recomendacio-nes</a:t>
            </a:r>
            <a:r>
              <a:rPr lang="es-PE" dirty="0" smtClean="0"/>
              <a:t> emitidas por el Estado de diseño (boletines de servicio, alertas, etc.); y</a:t>
            </a:r>
          </a:p>
          <a:p>
            <a:r>
              <a:rPr lang="es-PE" dirty="0" smtClean="0"/>
              <a:t>(8)	la validez y vigencia del certificado de aeronavegabilidad de cada una de sus aeronaves operadas.</a:t>
            </a: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10</a:t>
            </a:fld>
            <a:endParaRPr lang="id-ID"/>
          </a:p>
        </p:txBody>
      </p:sp>
    </p:spTree>
    <p:extLst>
      <p:ext uri="{BB962C8B-B14F-4D97-AF65-F5344CB8AC3E}">
        <p14:creationId xmlns:p14="http://schemas.microsoft.com/office/powerpoint/2010/main" val="2816907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b="1" dirty="0" smtClean="0"/>
              <a:t>121.1110	Responsabilidad de la aeronavegabilidad</a:t>
            </a:r>
          </a:p>
          <a:p>
            <a:endParaRPr lang="es-PE" b="1" dirty="0" smtClean="0"/>
          </a:p>
          <a:p>
            <a:pPr marL="228600" indent="-228600">
              <a:buAutoNum type="alphaLcParenBoth"/>
            </a:pPr>
            <a:r>
              <a:rPr lang="es-PE" dirty="0" smtClean="0"/>
              <a:t>Cada explotador es responsable por asegurarse de:</a:t>
            </a:r>
          </a:p>
          <a:p>
            <a:pPr marL="228600" indent="-228600">
              <a:buAutoNum type="alphaLcParenBoth"/>
            </a:pPr>
            <a:endParaRPr lang="es-PE" dirty="0" smtClean="0"/>
          </a:p>
          <a:p>
            <a:pPr marL="228600" indent="-228600">
              <a:buAutoNum type="arabicParenBoth"/>
            </a:pPr>
            <a:r>
              <a:rPr lang="es-PE" dirty="0" smtClean="0"/>
              <a:t>que cada aeronave y componentes de aeronaves operados se mantengan en condiciones de aeronavegabilidad;</a:t>
            </a:r>
          </a:p>
          <a:p>
            <a:pPr marL="228600" indent="-228600">
              <a:buAutoNum type="arabicParenBoth"/>
            </a:pPr>
            <a:r>
              <a:rPr lang="es-PE" dirty="0" smtClean="0"/>
              <a:t>que se corrija cualquier defecto o daño que afecte la aeronavegabilidad de una aeronave o componente de aeronave;</a:t>
            </a:r>
          </a:p>
          <a:p>
            <a:pPr marL="228600" indent="-228600">
              <a:buAutoNum type="arabicParenBoth"/>
            </a:pPr>
            <a:r>
              <a:rPr lang="es-PE" dirty="0" smtClean="0"/>
              <a:t>que el mantenimiento sea ejecutado por una organización de mantenimiento aprobada (OMA) de acuerdo al LAR 145; </a:t>
            </a:r>
          </a:p>
          <a:p>
            <a:pPr marL="228600" indent="-228600">
              <a:buAutoNum type="arabicParenBoth"/>
            </a:pPr>
            <a:r>
              <a:rPr lang="es-PE" dirty="0" smtClean="0"/>
              <a:t>que se ejecute el mantenimiento a sus aeronaves en conformidad con el correspondiente programa de mantenimiento aprobado por la AAC del Estado de matrícula, el manual de control de mantenimiento (MCM) y/o las instrucciones para la aeronavegabilidad continua actualizadas;</a:t>
            </a:r>
          </a:p>
          <a:p>
            <a:pPr marL="228600" indent="-228600">
              <a:buAutoNum type="arabicParenBoth"/>
            </a:pPr>
            <a:r>
              <a:rPr lang="es-PE" dirty="0" smtClean="0"/>
              <a:t>el cumplimiento del  análisis de la efectividad del programa de mantenimiento aprobado  por la AAC del Estado de matrícula; </a:t>
            </a:r>
          </a:p>
          <a:p>
            <a:pPr marL="228600" indent="-228600">
              <a:buAutoNum type="arabicParenBoth"/>
            </a:pPr>
            <a:r>
              <a:rPr lang="es-PE" dirty="0" smtClean="0"/>
              <a:t>el cumplimiento de las directrices de aeronavegabilidad aplicables u otros requisitos de aeronavegabilidad establecidos por el Estado de diseño y cualquier otro requisito de aeronavegabilidad continua descrita como obligatorio por la AAC del Estado de matrícula;</a:t>
            </a:r>
          </a:p>
          <a:p>
            <a:pPr marL="228600" indent="-228600">
              <a:buAutoNum type="arabicParenBoth"/>
            </a:pPr>
            <a:r>
              <a:rPr lang="es-PE" dirty="0" smtClean="0"/>
              <a:t>obtener y evaluar la información relativa al mantenimiento de la aeronavegabilidad y a las recomendaciones emitidas por el Estado de diseño (boletines de servicio, alertas, etc.); y</a:t>
            </a:r>
          </a:p>
          <a:p>
            <a:pPr marL="228600" indent="-228600">
              <a:buAutoNum type="arabicParenBoth"/>
            </a:pPr>
            <a:r>
              <a:rPr lang="es-PE" dirty="0" smtClean="0"/>
              <a:t>la validez y vigencia del certificado de aeronavegabilidad de cada una de sus aeronaves operadas.</a:t>
            </a: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11</a:t>
            </a:fld>
            <a:endParaRPr lang="id-ID"/>
          </a:p>
        </p:txBody>
      </p:sp>
    </p:spTree>
    <p:extLst>
      <p:ext uri="{BB962C8B-B14F-4D97-AF65-F5344CB8AC3E}">
        <p14:creationId xmlns:p14="http://schemas.microsoft.com/office/powerpoint/2010/main" val="1602971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PE" b="0" dirty="0" smtClean="0"/>
              <a:t>Que el certificado de aeronavegabilidad se encuentre </a:t>
            </a:r>
            <a:r>
              <a:rPr lang="es-PE" b="1" dirty="0" smtClean="0"/>
              <a:t>válido</a:t>
            </a:r>
            <a:r>
              <a:rPr lang="es-PE" b="0" dirty="0" smtClean="0"/>
              <a:t>, significa que la aeronave </a:t>
            </a:r>
            <a:r>
              <a:rPr lang="es-PE" b="1" dirty="0" smtClean="0"/>
              <a:t>se mantiene en cumplimiento de su diseño de tipo</a:t>
            </a:r>
            <a:r>
              <a:rPr lang="es-PE" b="0" dirty="0" smtClean="0"/>
              <a:t>.</a:t>
            </a:r>
          </a:p>
          <a:p>
            <a:pPr marL="171450" indent="-171450">
              <a:buFont typeface="Arial" panose="020B0604020202020204" pitchFamily="34" charset="0"/>
              <a:buChar char="•"/>
            </a:pPr>
            <a:r>
              <a:rPr lang="es-PE" b="0" dirty="0" smtClean="0"/>
              <a:t>Que el certificado de aeronavegabilidad se encuentre </a:t>
            </a:r>
            <a:r>
              <a:rPr lang="es-PE" b="1" dirty="0" smtClean="0"/>
              <a:t>vigente</a:t>
            </a:r>
            <a:r>
              <a:rPr lang="es-PE" b="0" dirty="0" smtClean="0"/>
              <a:t> significa que el </a:t>
            </a:r>
            <a:r>
              <a:rPr lang="es-PE" b="1" dirty="0" smtClean="0"/>
              <a:t>plazo de renovación no está vencido</a:t>
            </a:r>
            <a:r>
              <a:rPr lang="es-PE" b="0" dirty="0" smtClean="0"/>
              <a:t> y la aeronave puede seguir operando. </a:t>
            </a:r>
          </a:p>
          <a:p>
            <a:endParaRPr lang="es-PE" b="1" dirty="0" smtClean="0"/>
          </a:p>
          <a:p>
            <a:r>
              <a:rPr lang="es-PE" b="1" dirty="0" smtClean="0"/>
              <a:t>121.1110	Responsabilidad de la aeronavegabilidad</a:t>
            </a:r>
          </a:p>
          <a:p>
            <a:endParaRPr lang="es-PE" b="1" dirty="0" smtClean="0"/>
          </a:p>
          <a:p>
            <a:pPr marL="228600" indent="-228600">
              <a:buAutoNum type="alphaLcParenBoth"/>
            </a:pPr>
            <a:r>
              <a:rPr lang="es-PE" dirty="0" smtClean="0"/>
              <a:t>Cada explotador es responsable por asegurarse de:</a:t>
            </a:r>
          </a:p>
          <a:p>
            <a:pPr marL="228600" indent="-228600">
              <a:buAutoNum type="alphaLcParenBoth"/>
            </a:pPr>
            <a:endParaRPr lang="es-PE" dirty="0" smtClean="0"/>
          </a:p>
          <a:p>
            <a:pPr marL="228600" indent="-228600">
              <a:buAutoNum type="arabicParenBoth"/>
            </a:pPr>
            <a:r>
              <a:rPr lang="es-PE" dirty="0" smtClean="0"/>
              <a:t>que cada aeronave y componentes de aeronaves operados se mantengan en condiciones de aeronavegabilidad;</a:t>
            </a:r>
          </a:p>
          <a:p>
            <a:pPr marL="228600" indent="-228600">
              <a:buAutoNum type="arabicParenBoth"/>
            </a:pPr>
            <a:r>
              <a:rPr lang="es-PE" dirty="0" smtClean="0"/>
              <a:t>que se corrija cualquier defecto o daño que afecte la aeronavegabilidad de una aeronave o componente de aeronave;</a:t>
            </a:r>
          </a:p>
          <a:p>
            <a:pPr marL="228600" indent="-228600">
              <a:buAutoNum type="arabicParenBoth"/>
            </a:pPr>
            <a:r>
              <a:rPr lang="es-PE" dirty="0" smtClean="0"/>
              <a:t>que el mantenimiento sea ejecutado por una organización de mantenimiento aprobada (OMA) de acuerdo al LAR 145; </a:t>
            </a:r>
          </a:p>
          <a:p>
            <a:pPr marL="228600" indent="-228600">
              <a:buAutoNum type="arabicParenBoth"/>
            </a:pPr>
            <a:r>
              <a:rPr lang="es-PE" dirty="0" smtClean="0"/>
              <a:t>que se ejecute el mantenimiento a sus aeronaves en conformidad con el correspondiente programa de mantenimiento aprobado por la AAC del Estado de matrícula, el manual de control de mantenimiento (MCM) y/o las instrucciones para la aeronavegabilidad continua actualizadas;</a:t>
            </a:r>
          </a:p>
          <a:p>
            <a:pPr marL="228600" indent="-228600">
              <a:buAutoNum type="arabicParenBoth"/>
            </a:pPr>
            <a:r>
              <a:rPr lang="es-PE" dirty="0" smtClean="0"/>
              <a:t>el cumplimiento del  análisis de la efectividad del programa de mantenimiento aprobado  por la AAC del Estado de matrícula; </a:t>
            </a:r>
          </a:p>
          <a:p>
            <a:pPr marL="228600" indent="-228600">
              <a:buAutoNum type="arabicParenBoth"/>
            </a:pPr>
            <a:r>
              <a:rPr lang="es-PE" dirty="0" smtClean="0"/>
              <a:t>el cumplimiento de las directrices de aeronavegabilidad aplicables u otros requisitos de aeronavegabilidad establecidos por el Estado de diseño y cualquier otro requisito de aeronavegabilidad continua descrita como obligatorio por la AAC del Estado de matrícula;</a:t>
            </a:r>
          </a:p>
          <a:p>
            <a:pPr marL="228600" indent="-228600">
              <a:buAutoNum type="arabicParenBoth"/>
            </a:pPr>
            <a:r>
              <a:rPr lang="es-PE" dirty="0" smtClean="0"/>
              <a:t>obtener y evaluar la información relativa al mantenimiento de la aeronavegabilidad y a las recomendaciones emitidas por el Estado de diseño (boletines de servicio, alertas, etc.); y</a:t>
            </a:r>
          </a:p>
          <a:p>
            <a:pPr marL="228600" indent="-228600">
              <a:buAutoNum type="arabicParenBoth"/>
            </a:pPr>
            <a:r>
              <a:rPr lang="es-PE" dirty="0" smtClean="0"/>
              <a:t>la validez y vigencia del certificado de aeronavegabilidad de cada una de sus aeronaves operadas.</a:t>
            </a: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12</a:t>
            </a:fld>
            <a:endParaRPr lang="id-ID"/>
          </a:p>
        </p:txBody>
      </p:sp>
    </p:spTree>
    <p:extLst>
      <p:ext uri="{BB962C8B-B14F-4D97-AF65-F5344CB8AC3E}">
        <p14:creationId xmlns:p14="http://schemas.microsoft.com/office/powerpoint/2010/main" val="1464889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b="1" dirty="0" smtClean="0"/>
              <a:t>121.1115	Programa de mantenimiento</a:t>
            </a:r>
          </a:p>
          <a:p>
            <a:endParaRPr lang="es-PE" b="1" dirty="0" smtClean="0"/>
          </a:p>
          <a:p>
            <a:pPr marL="228600" indent="-228600" algn="just">
              <a:buAutoNum type="alphaLcParenBoth"/>
            </a:pPr>
            <a:r>
              <a:rPr lang="es-PE" dirty="0" smtClean="0"/>
              <a:t>El explotador debe disponer para cada aeronave de un programa de mantenimiento, para el uso y orientación del personal de mantenimiento y operacional, aprobado por la AAC del Estado de matrícula, con la siguiente información:</a:t>
            </a:r>
          </a:p>
          <a:p>
            <a:pPr marL="228600" indent="-228600">
              <a:buAutoNum type="alphaLcParenBoth"/>
            </a:pPr>
            <a:endParaRPr lang="es-PE" dirty="0" smtClean="0"/>
          </a:p>
          <a:p>
            <a:pPr marL="685800" lvl="1" indent="-228600" algn="just">
              <a:buAutoNum type="arabicParenBoth"/>
            </a:pPr>
            <a:r>
              <a:rPr lang="es-PE" dirty="0" smtClean="0"/>
              <a:t>las tareas de mantenimiento y los plazos correspondientes en que se realizarán, teniendo en cuenta utilización prevista de la aeronave;</a:t>
            </a:r>
          </a:p>
          <a:p>
            <a:pPr marL="685800" lvl="1" indent="-228600" algn="just">
              <a:buAutoNum type="arabicParenBoth"/>
            </a:pPr>
            <a:r>
              <a:rPr lang="es-PE" dirty="0" smtClean="0"/>
              <a:t>un programa de mantenimiento de integridad estructural, cuando corresponda;</a:t>
            </a:r>
          </a:p>
          <a:p>
            <a:pPr marL="685800" lvl="1" indent="-228600" algn="just">
              <a:buAutoNum type="arabicParenBoth"/>
            </a:pPr>
            <a:r>
              <a:rPr lang="es-PE" dirty="0" smtClean="0"/>
              <a:t>procedimientos para cambiar o apartarse de lo estipulado en los Párrafos (a) (1) y (a) (2) de esta sección; </a:t>
            </a:r>
          </a:p>
          <a:p>
            <a:pPr marL="685800" lvl="1" indent="-228600" algn="just">
              <a:buAutoNum type="arabicParenBoth"/>
            </a:pPr>
            <a:r>
              <a:rPr lang="es-PE" dirty="0" smtClean="0"/>
              <a:t>una indicación de los requisitos de mantenimiento de la certificación;</a:t>
            </a:r>
          </a:p>
          <a:p>
            <a:pPr marL="685800" lvl="1" indent="-228600" algn="just">
              <a:buAutoNum type="arabicParenBoth"/>
            </a:pPr>
            <a:r>
              <a:rPr lang="es-PE" dirty="0" smtClean="0"/>
              <a:t>cuando corresponda, descripciones del programa de confiabilidad y el monitoreo por condición de los sistemas, componentes y motores de la aeronave;</a:t>
            </a:r>
          </a:p>
          <a:p>
            <a:pPr marL="685800" lvl="1" indent="-228600" algn="just">
              <a:buAutoNum type="arabicParenBoth"/>
            </a:pPr>
            <a:r>
              <a:rPr lang="es-PE" dirty="0" smtClean="0"/>
              <a:t>procedimientos para la definición, realización y control de los ítems de inspección requeridas (RII); y</a:t>
            </a:r>
          </a:p>
          <a:p>
            <a:pPr marL="685800" lvl="1" indent="-228600" algn="just">
              <a:buAutoNum type="arabicParenBoth"/>
            </a:pPr>
            <a:r>
              <a:rPr lang="es-PE" dirty="0" smtClean="0"/>
              <a:t>requisitos especiales de mantenimiento para las operaciones EDTO, CAT II y III, PBN, RVSM y MNPS.</a:t>
            </a: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13</a:t>
            </a:fld>
            <a:endParaRPr lang="id-ID"/>
          </a:p>
        </p:txBody>
      </p:sp>
    </p:spTree>
    <p:extLst>
      <p:ext uri="{BB962C8B-B14F-4D97-AF65-F5344CB8AC3E}">
        <p14:creationId xmlns:p14="http://schemas.microsoft.com/office/powerpoint/2010/main" val="3339153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s-PE" b="1" dirty="0" smtClean="0"/>
              <a:t>MEI 121.1115	Programa de mantenimiento</a:t>
            </a:r>
          </a:p>
          <a:p>
            <a:pPr lvl="0"/>
            <a:r>
              <a:rPr lang="es-PE" dirty="0" smtClean="0"/>
              <a:t>(Ver párrafo 121.1115 (a) (1) del LAR 121</a:t>
            </a:r>
          </a:p>
          <a:p>
            <a:pPr lvl="0"/>
            <a:endParaRPr lang="es-PE" dirty="0" smtClean="0"/>
          </a:p>
          <a:p>
            <a:pPr lvl="0"/>
            <a:r>
              <a:rPr lang="es-PE" dirty="0" smtClean="0"/>
              <a:t>Las tareas de mantenimiento y los plazos correspondientes en que se realizarán, teniendo en cuenta la utilización prevista de la aeronave, incluyen aspectos tales como pero no limitados a: </a:t>
            </a:r>
          </a:p>
          <a:p>
            <a:pPr marL="228600" lvl="0" indent="-228600">
              <a:buAutoNum type="arabicPeriod"/>
            </a:pPr>
            <a:r>
              <a:rPr lang="es-PE" dirty="0" smtClean="0"/>
              <a:t>Inspecciones;</a:t>
            </a:r>
          </a:p>
          <a:p>
            <a:pPr marL="228600" lvl="0" indent="-228600">
              <a:buAutoNum type="arabicPeriod"/>
            </a:pPr>
            <a:r>
              <a:rPr lang="es-PE" dirty="0" smtClean="0"/>
              <a:t>mantenimiento calendario;</a:t>
            </a:r>
          </a:p>
          <a:p>
            <a:pPr marL="228600" lvl="0" indent="-228600">
              <a:buAutoNum type="arabicPeriod"/>
            </a:pPr>
            <a:r>
              <a:rPr lang="es-PE" dirty="0" smtClean="0"/>
              <a:t>reparación general (overhaul) y reparaciones; e</a:t>
            </a:r>
          </a:p>
          <a:p>
            <a:pPr marL="228600" lvl="0" indent="-228600">
              <a:buAutoNum type="arabicPeriod"/>
            </a:pPr>
            <a:r>
              <a:rPr lang="es-PE" dirty="0" smtClean="0"/>
              <a:t>inspección estructural.</a:t>
            </a:r>
          </a:p>
          <a:p>
            <a:pPr marL="228600" lvl="0" indent="-228600">
              <a:buAutoNum type="arabicPeriod"/>
            </a:pPr>
            <a:endParaRPr lang="es-PE" dirty="0" smtClean="0"/>
          </a:p>
          <a:p>
            <a:pPr lvl="0"/>
            <a:r>
              <a:rPr lang="es-PE" b="1" dirty="0" smtClean="0"/>
              <a:t>MEI 121.1115 	Programa de mantenimiento</a:t>
            </a:r>
          </a:p>
          <a:p>
            <a:pPr lvl="0"/>
            <a:r>
              <a:rPr lang="es-PE" dirty="0" smtClean="0"/>
              <a:t>(Ver párrafo 121.1115 (a) (2) del LAR 121</a:t>
            </a:r>
          </a:p>
          <a:p>
            <a:pPr lvl="0"/>
            <a:r>
              <a:rPr lang="es-PE" dirty="0" smtClean="0"/>
              <a:t>Cuando se refiere a un programa de mantenimiento de la integridad estructural (SIP) se debe incluir por lo menos: </a:t>
            </a:r>
          </a:p>
          <a:p>
            <a:pPr lvl="0"/>
            <a:endParaRPr lang="es-PE" dirty="0" smtClean="0"/>
          </a:p>
          <a:p>
            <a:pPr marL="228600" lvl="0" indent="-228600">
              <a:buAutoNum type="arabicPeriod"/>
            </a:pPr>
            <a:r>
              <a:rPr lang="es-PE" dirty="0" smtClean="0"/>
              <a:t>inspecciones suplementarias;</a:t>
            </a:r>
          </a:p>
          <a:p>
            <a:pPr marL="228600" lvl="0" indent="-228600">
              <a:buAutoNum type="arabicPeriod"/>
            </a:pPr>
            <a:r>
              <a:rPr lang="es-PE" dirty="0" smtClean="0"/>
              <a:t>prevención y control de la corrosión;</a:t>
            </a:r>
          </a:p>
          <a:p>
            <a:pPr marL="228600" lvl="0" indent="-228600">
              <a:buAutoNum type="arabicPeriod"/>
            </a:pPr>
            <a:r>
              <a:rPr lang="es-PE" dirty="0" smtClean="0"/>
              <a:t>modificación estructural e inspecciones asociadas;</a:t>
            </a:r>
          </a:p>
          <a:p>
            <a:pPr marL="228600" lvl="0" indent="-228600">
              <a:buAutoNum type="arabicPeriod"/>
            </a:pPr>
            <a:r>
              <a:rPr lang="es-PE" dirty="0" smtClean="0"/>
              <a:t>metodología de evaluación de reparaciones; y</a:t>
            </a:r>
          </a:p>
          <a:p>
            <a:pPr marL="228600" lvl="0" indent="-228600">
              <a:buAutoNum type="arabicPeriod"/>
            </a:pPr>
            <a:r>
              <a:rPr lang="es-PE" dirty="0" smtClean="0"/>
              <a:t>revisión de los daños por fatiga extendida (WFD).</a:t>
            </a:r>
          </a:p>
          <a:p>
            <a:pPr lvl="0"/>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14</a:t>
            </a:fld>
            <a:endParaRPr lang="id-ID"/>
          </a:p>
        </p:txBody>
      </p:sp>
    </p:spTree>
    <p:extLst>
      <p:ext uri="{BB962C8B-B14F-4D97-AF65-F5344CB8AC3E}">
        <p14:creationId xmlns:p14="http://schemas.microsoft.com/office/powerpoint/2010/main" val="1595975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sz="1200" b="1" kern="1200" dirty="0" smtClean="0">
                <a:solidFill>
                  <a:schemeClr val="tx1"/>
                </a:solidFill>
                <a:effectLst/>
                <a:latin typeface="+mn-lt"/>
                <a:ea typeface="+mn-ea"/>
                <a:cs typeface="+mn-cs"/>
              </a:rPr>
              <a:t>121.1120	Sistema de vigilancia continua del programa de mantenimiento.</a:t>
            </a:r>
          </a:p>
          <a:p>
            <a:endParaRPr lang="es-PE" sz="1200" kern="1200" dirty="0" smtClean="0">
              <a:solidFill>
                <a:schemeClr val="tx1"/>
              </a:solidFill>
              <a:effectLst/>
              <a:latin typeface="+mn-lt"/>
              <a:ea typeface="+mn-ea"/>
              <a:cs typeface="+mn-cs"/>
            </a:endParaRPr>
          </a:p>
          <a:p>
            <a:r>
              <a:rPr lang="es-PE" sz="1200" kern="1200" dirty="0" smtClean="0">
                <a:solidFill>
                  <a:schemeClr val="tx1"/>
                </a:solidFill>
                <a:effectLst/>
                <a:latin typeface="+mn-lt"/>
                <a:ea typeface="+mn-ea"/>
                <a:cs typeface="+mn-cs"/>
              </a:rPr>
              <a:t>El explotador debe establecer y mantener un </a:t>
            </a:r>
            <a:r>
              <a:rPr lang="es-EC" sz="1200" kern="1200" dirty="0" smtClean="0">
                <a:solidFill>
                  <a:schemeClr val="tx1"/>
                </a:solidFill>
                <a:effectLst/>
                <a:latin typeface="+mn-lt"/>
                <a:ea typeface="+mn-ea"/>
                <a:cs typeface="+mn-cs"/>
              </a:rPr>
              <a:t>sistema </a:t>
            </a:r>
            <a:r>
              <a:rPr lang="es-PE" sz="1200" kern="1200" dirty="0" smtClean="0">
                <a:solidFill>
                  <a:schemeClr val="tx1"/>
                </a:solidFill>
                <a:effectLst/>
                <a:latin typeface="+mn-lt"/>
                <a:ea typeface="+mn-ea"/>
                <a:cs typeface="+mn-cs"/>
              </a:rPr>
              <a:t>de análisis y vigilancia continua de la ejecución y la eficacia de su programa de mantenimiento, para la corrección de cualquier deficiencia en dicho programa.</a:t>
            </a: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16</a:t>
            </a:fld>
            <a:endParaRPr lang="id-ID"/>
          </a:p>
        </p:txBody>
      </p:sp>
    </p:spTree>
    <p:extLst>
      <p:ext uri="{BB962C8B-B14F-4D97-AF65-F5344CB8AC3E}">
        <p14:creationId xmlns:p14="http://schemas.microsoft.com/office/powerpoint/2010/main" val="799231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15/07/2019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1082073978"/>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15/07/2019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307390583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15/07/2019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2470655142"/>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2"/>
            <a:ext cx="12192000" cy="4902199"/>
          </a:xfrm>
        </p:spPr>
        <p:txBody>
          <a:bodyPr/>
          <a:lstStyle/>
          <a:p>
            <a:endParaRPr lang="id-ID"/>
          </a:p>
        </p:txBody>
      </p:sp>
      <p:sp>
        <p:nvSpPr>
          <p:cNvPr id="47" name="Slide Number Placeholder 3"/>
          <p:cNvSpPr txBox="1">
            <a:spLocks/>
          </p:cNvSpPr>
          <p:nvPr userDrawn="1"/>
        </p:nvSpPr>
        <p:spPr>
          <a:xfrm>
            <a:off x="11300373" y="6456736"/>
            <a:ext cx="495300" cy="273844"/>
          </a:xfrm>
          <a:prstGeom prst="rect">
            <a:avLst/>
          </a:prstGeom>
        </p:spPr>
        <p:txBody>
          <a:bodyPr vert="horz" lIns="91440" tIns="45720" rIns="91440" bIns="45720" rtlCol="0" anchor="ctr"/>
          <a:lstStyle>
            <a:defPPr>
              <a:defRPr lang="id-ID"/>
            </a:defPPr>
            <a:lvl1pPr marL="0" algn="ctr" defTabSz="685800" rtl="0" eaLnBrk="1" latinLnBrk="0" hangingPunct="1">
              <a:defRPr sz="1000" b="1" kern="1200">
                <a:solidFill>
                  <a:schemeClr val="bg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751497D4-CBBE-4892-ABDA-4C92B62757A6}" type="slidenum">
              <a:rPr lang="id-ID" sz="1000" smtClean="0"/>
              <a:pPr/>
              <a:t>‹#›</a:t>
            </a:fld>
            <a:endParaRPr lang="id-ID" sz="1000" dirty="0"/>
          </a:p>
        </p:txBody>
      </p:sp>
    </p:spTree>
    <p:extLst>
      <p:ext uri="{BB962C8B-B14F-4D97-AF65-F5344CB8AC3E}">
        <p14:creationId xmlns:p14="http://schemas.microsoft.com/office/powerpoint/2010/main" val="24520551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id-ID"/>
          </a:p>
        </p:txBody>
      </p:sp>
    </p:spTree>
    <p:extLst>
      <p:ext uri="{BB962C8B-B14F-4D97-AF65-F5344CB8AC3E}">
        <p14:creationId xmlns:p14="http://schemas.microsoft.com/office/powerpoint/2010/main" val="3083837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7/15/2019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4210572"/>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7/15/2019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7" name="Group 6"/>
          <p:cNvGrpSpPr/>
          <p:nvPr userDrawn="1"/>
        </p:nvGrpSpPr>
        <p:grpSpPr>
          <a:xfrm>
            <a:off x="317501" y="453287"/>
            <a:ext cx="330732" cy="398189"/>
            <a:chOff x="7767638" y="2651126"/>
            <a:chExt cx="560388" cy="674686"/>
          </a:xfrm>
        </p:grpSpPr>
        <p:sp>
          <p:nvSpPr>
            <p:cNvPr id="8"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01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013"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316825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7/15/2019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3279586"/>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7/15/2019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6428126"/>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839788" y="2505075"/>
            <a:ext cx="5157787" cy="3684588"/>
          </a:xfrm>
        </p:spPr>
        <p:txBody>
          <a:bodyPr/>
          <a:lstStyle/>
          <a:p>
            <a:pPr lvl="0"/>
            <a:r>
              <a:rPr lang="es-ES"/>
              <a:t>Editar los estilos de texto del patrón
Segundo nivel
Tercer nivel
Cuarto nivel
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6" name="Content Placeholder 5"/>
          <p:cNvSpPr>
            <a:spLocks noGrp="1"/>
          </p:cNvSpPr>
          <p:nvPr>
            <p:ph sz="quarter" idx="4"/>
          </p:nvPr>
        </p:nvSpPr>
        <p:spPr>
          <a:xfrm>
            <a:off x="6172200" y="2505075"/>
            <a:ext cx="5183188" cy="3684588"/>
          </a:xfrm>
        </p:spPr>
        <p:txBody>
          <a:bodyPr/>
          <a:lstStyle/>
          <a:p>
            <a:pPr lvl="0"/>
            <a:r>
              <a:rPr lang="es-ES"/>
              <a:t>Editar los estilos de texto del patrón
Segundo nivel
Tercer nivel
Cuarto nivel
Quinto nivel</a:t>
            </a:r>
            <a:endParaRPr lang="en-US" dirty="0"/>
          </a:p>
        </p:txBody>
      </p:sp>
      <p:sp>
        <p:nvSpPr>
          <p:cNvPr id="7" name="Date Placeholder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7/15/2019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0296915"/>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7/15/2019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6" name="Group 5"/>
          <p:cNvGrpSpPr/>
          <p:nvPr userDrawn="1"/>
        </p:nvGrpSpPr>
        <p:grpSpPr>
          <a:xfrm>
            <a:off x="317501" y="453287"/>
            <a:ext cx="330732" cy="398189"/>
            <a:chOff x="7767638" y="2651126"/>
            <a:chExt cx="560388" cy="674686"/>
          </a:xfrm>
        </p:grpSpPr>
        <p:sp>
          <p:nvSpPr>
            <p:cNvPr id="7"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01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013"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43770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15/07/2019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932526168"/>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7/15/2019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1791546"/>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
Segundo nivel
Tercer nivel
Cuarto nivel
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7/15/2019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1238911"/>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7/15/2019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011708"/>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7/15/2019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1402173"/>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7/15/2019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1581430"/>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gallery_04">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p:spPr>
        <p:txBody>
          <a:bodyPr/>
          <a:lstStyle>
            <a:lvl1pPr marL="0" indent="0">
              <a:buNone/>
              <a:defRPr/>
            </a:lvl1pPr>
          </a:lstStyle>
          <a:p>
            <a:endParaRPr lang="en-US"/>
          </a:p>
        </p:txBody>
      </p:sp>
    </p:spTree>
    <p:extLst>
      <p:ext uri="{BB962C8B-B14F-4D97-AF65-F5344CB8AC3E}">
        <p14:creationId xmlns:p14="http://schemas.microsoft.com/office/powerpoint/2010/main" val="317824609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15/07/2019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677934481"/>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61B9360B-7322-4A70-8384-B854D0EB8158}" type="datetime1">
              <a:rPr lang="id-ID" smtClean="0"/>
              <a:t>15/07/2019</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7022827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839788" y="2505075"/>
            <a:ext cx="5157787" cy="3684588"/>
          </a:xfrm>
        </p:spPr>
        <p:txBody>
          <a:bodyPr/>
          <a:lstStyle/>
          <a:p>
            <a:pPr lvl="0"/>
            <a:r>
              <a:rPr lang="es-ES"/>
              <a:t>Editar los estilos de texto del patrón
Segundo nivel
Tercer nivel
Cuarto nivel
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6" name="Content Placeholder 5"/>
          <p:cNvSpPr>
            <a:spLocks noGrp="1"/>
          </p:cNvSpPr>
          <p:nvPr>
            <p:ph sz="quarter" idx="4"/>
          </p:nvPr>
        </p:nvSpPr>
        <p:spPr>
          <a:xfrm>
            <a:off x="6172200" y="2505075"/>
            <a:ext cx="5183188" cy="3684588"/>
          </a:xfrm>
        </p:spPr>
        <p:txBody>
          <a:bodyPr/>
          <a:lstStyle/>
          <a:p>
            <a:pPr lvl="0"/>
            <a:r>
              <a:rPr lang="es-ES"/>
              <a:t>Editar los estilos de texto del patrón
Segundo nivel
Tercer nivel
Cuarto nivel
Quinto nivel</a:t>
            </a:r>
            <a:endParaRPr lang="en-US" dirty="0"/>
          </a:p>
        </p:txBody>
      </p:sp>
      <p:sp>
        <p:nvSpPr>
          <p:cNvPr id="7" name="Date Placeholder 6"/>
          <p:cNvSpPr>
            <a:spLocks noGrp="1"/>
          </p:cNvSpPr>
          <p:nvPr>
            <p:ph type="dt" sz="half" idx="10"/>
          </p:nvPr>
        </p:nvSpPr>
        <p:spPr/>
        <p:txBody>
          <a:bodyPr/>
          <a:lstStyle/>
          <a:p>
            <a:fld id="{61B9360B-7322-4A70-8384-B854D0EB8158}" type="datetime1">
              <a:rPr lang="id-ID" smtClean="0"/>
              <a:t>15/07/2019</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685961153"/>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61B9360B-7322-4A70-8384-B854D0EB8158}" type="datetime1">
              <a:rPr lang="id-ID" smtClean="0"/>
              <a:t>15/07/2019</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751497D4-CBBE-4892-ABDA-4C92B62757A6}" type="slidenum">
              <a:rPr lang="id-ID" smtClean="0"/>
              <a:t>‹#›</a:t>
            </a:fld>
            <a:endParaRPr lang="id-ID"/>
          </a:p>
        </p:txBody>
      </p:sp>
      <p:grpSp>
        <p:nvGrpSpPr>
          <p:cNvPr id="6" name="Group 5"/>
          <p:cNvGrpSpPr/>
          <p:nvPr userDrawn="1"/>
        </p:nvGrpSpPr>
        <p:grpSpPr>
          <a:xfrm>
            <a:off x="263259" y="457200"/>
            <a:ext cx="330732" cy="398189"/>
            <a:chOff x="7767638" y="2651126"/>
            <a:chExt cx="560388" cy="674686"/>
          </a:xfrm>
        </p:grpSpPr>
        <p:sp>
          <p:nvSpPr>
            <p:cNvPr id="7"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p>
          </p:txBody>
        </p:sp>
        <p:sp>
          <p:nvSpPr>
            <p:cNvPr id="8"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p>
          </p:txBody>
        </p:sp>
      </p:grpSp>
    </p:spTree>
    <p:extLst>
      <p:ext uri="{BB962C8B-B14F-4D97-AF65-F5344CB8AC3E}">
        <p14:creationId xmlns:p14="http://schemas.microsoft.com/office/powerpoint/2010/main" val="234572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B9360B-7322-4A70-8384-B854D0EB8158}" type="datetime1">
              <a:rPr lang="id-ID" smtClean="0"/>
              <a:t>15/07/2019</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1383383242"/>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
Segundo nivel
Tercer nivel
Cuarto nivel
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61B9360B-7322-4A70-8384-B854D0EB8158}" type="datetime1">
              <a:rPr lang="id-ID" smtClean="0"/>
              <a:t>15/07/2019</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751497D4-CBBE-4892-ABDA-4C92B62757A6}" type="slidenum">
              <a:rPr lang="id-ID" smtClean="0"/>
              <a:t>‹#›</a:t>
            </a:fld>
            <a:endParaRPr lang="id-ID"/>
          </a:p>
        </p:txBody>
      </p:sp>
      <p:grpSp>
        <p:nvGrpSpPr>
          <p:cNvPr id="8" name="Group 7"/>
          <p:cNvGrpSpPr/>
          <p:nvPr userDrawn="1"/>
        </p:nvGrpSpPr>
        <p:grpSpPr>
          <a:xfrm>
            <a:off x="263259" y="457200"/>
            <a:ext cx="330732" cy="398189"/>
            <a:chOff x="7767638" y="2651126"/>
            <a:chExt cx="560388" cy="674686"/>
          </a:xfrm>
        </p:grpSpPr>
        <p:sp>
          <p:nvSpPr>
            <p:cNvPr id="9"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p>
          </p:txBody>
        </p:sp>
        <p:sp>
          <p:nvSpPr>
            <p:cNvPr id="10"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p>
          </p:txBody>
        </p:sp>
      </p:grpSp>
    </p:spTree>
    <p:extLst>
      <p:ext uri="{BB962C8B-B14F-4D97-AF65-F5344CB8AC3E}">
        <p14:creationId xmlns:p14="http://schemas.microsoft.com/office/powerpoint/2010/main" val="308315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61B9360B-7322-4A70-8384-B854D0EB8158}" type="datetime1">
              <a:rPr lang="id-ID" smtClean="0"/>
              <a:t>15/07/2019</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19360738"/>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B9360B-7322-4A70-8384-B854D0EB8158}" type="datetime1">
              <a:rPr lang="id-ID" smtClean="0"/>
              <a:t>15/07/2019</a:t>
            </a:fld>
            <a:endParaRPr lang="id-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1497D4-CBBE-4892-ABDA-4C92B62757A6}" type="slidenum">
              <a:rPr lang="id-ID" smtClean="0"/>
              <a:t>‹#›</a:t>
            </a:fld>
            <a:endParaRPr lang="id-ID"/>
          </a:p>
        </p:txBody>
      </p:sp>
    </p:spTree>
    <p:extLst>
      <p:ext uri="{BB962C8B-B14F-4D97-AF65-F5344CB8AC3E}">
        <p14:creationId xmlns:p14="http://schemas.microsoft.com/office/powerpoint/2010/main" val="1523820951"/>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40" r:id="rId12"/>
    <p:sldLayoutId id="214748392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7/15/2019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8762823"/>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hyperlink" Target="http://www.google.com.pe/url?sa=i&amp;rct=j&amp;q=&amp;esrc=s&amp;source=images&amp;cd=&amp;ved=0ahUKEwjzvdic2aDXAhUDuxQKHSJPDgYQjRwIBw&amp;url=http://www.airspeedaviationllc.com/Eclipse.html&amp;psig=AOvVaw0ogx4tJlMuFflQpbHUIWhn&amp;ust=1509739771592444"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hyperlink" Target="https://www.google.com.pe/url?sa=i&amp;rct=j&amp;q=&amp;esrc=s&amp;source=images&amp;cd=&amp;cad=rja&amp;uact=8&amp;ved=0ahUKEwjAt7jVsKbXAhWo5IMKHV5zBawQjRwIBw&amp;url=https://www.wired.com/2011/06/ff_blackboxes/&amp;psig=AOvVaw2buJpnD34EmTS8oTG6crJr&amp;ust=1509935078622425" TargetMode="External"/><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3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hyperlink" Target="https://www.google.com.pe/url?sa=i&amp;rct=j&amp;q=&amp;esrc=s&amp;source=images&amp;cd=&amp;cad=rja&amp;uact=8&amp;ved=0ahUKEwj7pNbxsqbXAhVK_4MKHeFiBIEQjRwIBw&amp;url=https://qf32.aero/2014/02/12/mayday-mayday/&amp;psig=AOvVaw3m24v4F8qmv0twpYd1VpQt&amp;ust=1509935665348870" TargetMode="External"/><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27.jpeg"/></Relationships>
</file>

<file path=ppt/slides/_rels/slide3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hyperlink" Target="http://www.google.com.pe/url?sa=i&amp;rct=j&amp;q=&amp;esrc=s&amp;source=images&amp;cd=&amp;cad=rja&amp;uact=8&amp;ved=0ahUKEwjd5-iWuqbXAhXH5CYKHVOpC1gQjRwIBw&amp;url=http://siliconprairienews.com/2014/11/investment-iowa/&amp;psig=AOvVaw3QayPuD5uYhRWVOD2XwRas&amp;ust=1509937632067158" TargetMode="External"/><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30.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2ahUKEwiW-ZWNirXjAhWD2FkKHQ6XAHgQjRx6BAgBEAU&amp;url=/url?sa%3Di%26rct%3Dj%26q%3D%26esrc%3Ds%26source%3Dimages%26cd%3D%26ved%3D%26url%3Dhttps%3A%2F%2Fwww.af.mil%2FNews%2FPhotos%2Figphoto%2F2000188469%2F%26psig%3DAOvVaw3Fs2K6M-yWZS0E9CMkXZwl%26ust%3D1563216674447081&amp;psig=AOvVaw3Fs2K6M-yWZS0E9CMkXZwl&amp;ust=1563216674447081"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4" name="Freeform 5"/>
          <p:cNvSpPr>
            <a:spLocks/>
          </p:cNvSpPr>
          <p:nvPr/>
        </p:nvSpPr>
        <p:spPr bwMode="auto">
          <a:xfrm>
            <a:off x="-157043" y="2107070"/>
            <a:ext cx="5779026" cy="4595031"/>
          </a:xfrm>
          <a:custGeom>
            <a:avLst/>
            <a:gdLst>
              <a:gd name="T0" fmla="*/ 0 w 820"/>
              <a:gd name="T1" fmla="*/ 652 h 652"/>
              <a:gd name="T2" fmla="*/ 656 w 820"/>
              <a:gd name="T3" fmla="*/ 0 h 652"/>
              <a:gd name="T4" fmla="*/ 820 w 820"/>
              <a:gd name="T5" fmla="*/ 164 h 652"/>
              <a:gd name="T6" fmla="*/ 329 w 820"/>
              <a:gd name="T7" fmla="*/ 652 h 652"/>
              <a:gd name="T8" fmla="*/ 0 w 820"/>
              <a:gd name="T9" fmla="*/ 652 h 652"/>
            </a:gdLst>
            <a:ahLst/>
            <a:cxnLst>
              <a:cxn ang="0">
                <a:pos x="T0" y="T1"/>
              </a:cxn>
              <a:cxn ang="0">
                <a:pos x="T2" y="T3"/>
              </a:cxn>
              <a:cxn ang="0">
                <a:pos x="T4" y="T5"/>
              </a:cxn>
              <a:cxn ang="0">
                <a:pos x="T6" y="T7"/>
              </a:cxn>
              <a:cxn ang="0">
                <a:pos x="T8" y="T9"/>
              </a:cxn>
            </a:cxnLst>
            <a:rect l="0" t="0" r="r" b="b"/>
            <a:pathLst>
              <a:path w="820" h="652">
                <a:moveTo>
                  <a:pt x="0" y="652"/>
                </a:moveTo>
                <a:lnTo>
                  <a:pt x="656" y="0"/>
                </a:lnTo>
                <a:lnTo>
                  <a:pt x="820" y="164"/>
                </a:lnTo>
                <a:lnTo>
                  <a:pt x="329" y="652"/>
                </a:lnTo>
                <a:lnTo>
                  <a:pt x="0" y="652"/>
                </a:lnTo>
                <a:close/>
              </a:path>
            </a:pathLst>
          </a:custGeom>
          <a:solidFill>
            <a:schemeClr val="accent1">
              <a:lumMod val="75000"/>
              <a:alpha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6"/>
          <p:cNvSpPr>
            <a:spLocks/>
          </p:cNvSpPr>
          <p:nvPr/>
        </p:nvSpPr>
        <p:spPr bwMode="auto">
          <a:xfrm>
            <a:off x="-152400" y="-18230"/>
            <a:ext cx="4623220" cy="3453320"/>
          </a:xfrm>
          <a:custGeom>
            <a:avLst/>
            <a:gdLst>
              <a:gd name="T0" fmla="*/ 656 w 656"/>
              <a:gd name="T1" fmla="*/ 326 h 490"/>
              <a:gd name="T2" fmla="*/ 329 w 656"/>
              <a:gd name="T3" fmla="*/ 0 h 490"/>
              <a:gd name="T4" fmla="*/ 0 w 656"/>
              <a:gd name="T5" fmla="*/ 0 h 490"/>
              <a:gd name="T6" fmla="*/ 491 w 656"/>
              <a:gd name="T7" fmla="*/ 490 h 490"/>
              <a:gd name="T8" fmla="*/ 656 w 656"/>
              <a:gd name="T9" fmla="*/ 326 h 490"/>
            </a:gdLst>
            <a:ahLst/>
            <a:cxnLst>
              <a:cxn ang="0">
                <a:pos x="T0" y="T1"/>
              </a:cxn>
              <a:cxn ang="0">
                <a:pos x="T2" y="T3"/>
              </a:cxn>
              <a:cxn ang="0">
                <a:pos x="T4" y="T5"/>
              </a:cxn>
              <a:cxn ang="0">
                <a:pos x="T6" y="T7"/>
              </a:cxn>
              <a:cxn ang="0">
                <a:pos x="T8" y="T9"/>
              </a:cxn>
            </a:cxnLst>
            <a:rect l="0" t="0" r="r" b="b"/>
            <a:pathLst>
              <a:path w="656" h="490">
                <a:moveTo>
                  <a:pt x="656" y="326"/>
                </a:moveTo>
                <a:lnTo>
                  <a:pt x="329" y="0"/>
                </a:lnTo>
                <a:lnTo>
                  <a:pt x="0" y="0"/>
                </a:lnTo>
                <a:lnTo>
                  <a:pt x="491" y="490"/>
                </a:lnTo>
                <a:lnTo>
                  <a:pt x="656" y="326"/>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5"/>
          <p:cNvSpPr>
            <a:spLocks/>
          </p:cNvSpPr>
          <p:nvPr/>
        </p:nvSpPr>
        <p:spPr bwMode="auto">
          <a:xfrm>
            <a:off x="2172024" y="2279285"/>
            <a:ext cx="5779026" cy="4595031"/>
          </a:xfrm>
          <a:custGeom>
            <a:avLst/>
            <a:gdLst>
              <a:gd name="T0" fmla="*/ 0 w 820"/>
              <a:gd name="T1" fmla="*/ 652 h 652"/>
              <a:gd name="T2" fmla="*/ 656 w 820"/>
              <a:gd name="T3" fmla="*/ 0 h 652"/>
              <a:gd name="T4" fmla="*/ 820 w 820"/>
              <a:gd name="T5" fmla="*/ 164 h 652"/>
              <a:gd name="T6" fmla="*/ 329 w 820"/>
              <a:gd name="T7" fmla="*/ 652 h 652"/>
              <a:gd name="T8" fmla="*/ 0 w 820"/>
              <a:gd name="T9" fmla="*/ 652 h 652"/>
            </a:gdLst>
            <a:ahLst/>
            <a:cxnLst>
              <a:cxn ang="0">
                <a:pos x="T0" y="T1"/>
              </a:cxn>
              <a:cxn ang="0">
                <a:pos x="T2" y="T3"/>
              </a:cxn>
              <a:cxn ang="0">
                <a:pos x="T4" y="T5"/>
              </a:cxn>
              <a:cxn ang="0">
                <a:pos x="T6" y="T7"/>
              </a:cxn>
              <a:cxn ang="0">
                <a:pos x="T8" y="T9"/>
              </a:cxn>
            </a:cxnLst>
            <a:rect l="0" t="0" r="r" b="b"/>
            <a:pathLst>
              <a:path w="820" h="652">
                <a:moveTo>
                  <a:pt x="0" y="652"/>
                </a:moveTo>
                <a:lnTo>
                  <a:pt x="656" y="0"/>
                </a:lnTo>
                <a:lnTo>
                  <a:pt x="820" y="164"/>
                </a:lnTo>
                <a:lnTo>
                  <a:pt x="329" y="652"/>
                </a:lnTo>
                <a:lnTo>
                  <a:pt x="0" y="652"/>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s-PE"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Freeform 6"/>
          <p:cNvSpPr>
            <a:spLocks/>
          </p:cNvSpPr>
          <p:nvPr/>
        </p:nvSpPr>
        <p:spPr bwMode="auto">
          <a:xfrm>
            <a:off x="2172024" y="-18230"/>
            <a:ext cx="4623220" cy="3453320"/>
          </a:xfrm>
          <a:custGeom>
            <a:avLst/>
            <a:gdLst>
              <a:gd name="T0" fmla="*/ 656 w 656"/>
              <a:gd name="T1" fmla="*/ 326 h 490"/>
              <a:gd name="T2" fmla="*/ 329 w 656"/>
              <a:gd name="T3" fmla="*/ 0 h 490"/>
              <a:gd name="T4" fmla="*/ 0 w 656"/>
              <a:gd name="T5" fmla="*/ 0 h 490"/>
              <a:gd name="T6" fmla="*/ 491 w 656"/>
              <a:gd name="T7" fmla="*/ 490 h 490"/>
              <a:gd name="T8" fmla="*/ 656 w 656"/>
              <a:gd name="T9" fmla="*/ 326 h 490"/>
            </a:gdLst>
            <a:ahLst/>
            <a:cxnLst>
              <a:cxn ang="0">
                <a:pos x="T0" y="T1"/>
              </a:cxn>
              <a:cxn ang="0">
                <a:pos x="T2" y="T3"/>
              </a:cxn>
              <a:cxn ang="0">
                <a:pos x="T4" y="T5"/>
              </a:cxn>
              <a:cxn ang="0">
                <a:pos x="T6" y="T7"/>
              </a:cxn>
              <a:cxn ang="0">
                <a:pos x="T8" y="T9"/>
              </a:cxn>
            </a:cxnLst>
            <a:rect l="0" t="0" r="r" b="b"/>
            <a:pathLst>
              <a:path w="656" h="490">
                <a:moveTo>
                  <a:pt x="656" y="326"/>
                </a:moveTo>
                <a:lnTo>
                  <a:pt x="329" y="0"/>
                </a:lnTo>
                <a:lnTo>
                  <a:pt x="0" y="0"/>
                </a:lnTo>
                <a:lnTo>
                  <a:pt x="491" y="490"/>
                </a:lnTo>
                <a:lnTo>
                  <a:pt x="656" y="326"/>
                </a:lnTo>
                <a:close/>
              </a:path>
            </a:pathLst>
          </a:custGeom>
          <a:solidFill>
            <a:schemeClr val="accent1">
              <a:lumMod val="75000"/>
              <a:alpha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s-PE"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itle 236"/>
          <p:cNvSpPr txBox="1">
            <a:spLocks/>
          </p:cNvSpPr>
          <p:nvPr/>
        </p:nvSpPr>
        <p:spPr>
          <a:xfrm rot="18883833">
            <a:off x="982334" y="3408802"/>
            <a:ext cx="6075064" cy="150480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E" sz="5400" b="1" dirty="0" smtClean="0">
                <a:solidFill>
                  <a:schemeClr val="bg2"/>
                </a:solidFill>
              </a:rPr>
              <a:t>Curso GSI AIR</a:t>
            </a:r>
            <a:endParaRPr lang="es-PE" sz="5400" b="1" dirty="0">
              <a:solidFill>
                <a:schemeClr val="bg2"/>
              </a:solidFill>
            </a:endParaRPr>
          </a:p>
        </p:txBody>
      </p:sp>
      <p:sp>
        <p:nvSpPr>
          <p:cNvPr id="11" name="Title 236"/>
          <p:cNvSpPr txBox="1">
            <a:spLocks/>
          </p:cNvSpPr>
          <p:nvPr/>
        </p:nvSpPr>
        <p:spPr>
          <a:xfrm rot="18883833">
            <a:off x="2352309" y="4532671"/>
            <a:ext cx="4665693" cy="78416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E" sz="5000" dirty="0" smtClean="0">
                <a:solidFill>
                  <a:schemeClr val="bg2"/>
                </a:solidFill>
              </a:rPr>
              <a:t>Chile - 2019</a:t>
            </a:r>
            <a:endParaRPr lang="es-PE" sz="5000" dirty="0">
              <a:solidFill>
                <a:schemeClr val="bg2"/>
              </a:solidFill>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3841" y="3924628"/>
            <a:ext cx="2514600" cy="2000250"/>
          </a:xfrm>
          <a:prstGeom prst="rect">
            <a:avLst/>
          </a:prstGeom>
        </p:spPr>
      </p:pic>
      <p:sp>
        <p:nvSpPr>
          <p:cNvPr id="13" name="TextBox 12">
            <a:extLst>
              <a:ext uri="{FF2B5EF4-FFF2-40B4-BE49-F238E27FC236}">
                <a16:creationId xmlns:a16="http://schemas.microsoft.com/office/drawing/2014/main" id="{B7A7A9B9-1D80-45BF-B8F4-018984F0A00F}"/>
              </a:ext>
            </a:extLst>
          </p:cNvPr>
          <p:cNvSpPr txBox="1"/>
          <p:nvPr/>
        </p:nvSpPr>
        <p:spPr>
          <a:xfrm>
            <a:off x="7388035" y="442147"/>
            <a:ext cx="4539628" cy="1938992"/>
          </a:xfrm>
          <a:prstGeom prst="rect">
            <a:avLst/>
          </a:prstGeom>
          <a:noFill/>
        </p:spPr>
        <p:txBody>
          <a:bodyPr wrap="square" rtlCol="0">
            <a:spAutoFit/>
          </a:bodyPr>
          <a:lstStyle/>
          <a:p>
            <a:pPr algn="ctr"/>
            <a:r>
              <a:rPr lang="es-PE" sz="4000" b="1" smtClean="0">
                <a:solidFill>
                  <a:schemeClr val="bg1"/>
                </a:solidFill>
                <a:latin typeface="+mj-lt"/>
              </a:rPr>
              <a:t>Módulo </a:t>
            </a:r>
            <a:r>
              <a:rPr lang="es-PE" sz="4000" b="1" smtClean="0">
                <a:solidFill>
                  <a:schemeClr val="bg1"/>
                </a:solidFill>
                <a:latin typeface="+mj-lt"/>
              </a:rPr>
              <a:t>24 </a:t>
            </a:r>
            <a:r>
              <a:rPr lang="es-PE" sz="4000" b="1" dirty="0" smtClean="0">
                <a:solidFill>
                  <a:schemeClr val="bg1"/>
                </a:solidFill>
                <a:latin typeface="+mj-lt"/>
              </a:rPr>
              <a:t>- </a:t>
            </a:r>
            <a:r>
              <a:rPr lang="es-PE" sz="4000" b="1" dirty="0">
                <a:solidFill>
                  <a:schemeClr val="bg1"/>
                </a:solidFill>
                <a:latin typeface="+mj-lt"/>
              </a:rPr>
              <a:t>LAR </a:t>
            </a:r>
            <a:r>
              <a:rPr lang="es-PE" sz="4000" b="1" dirty="0" smtClean="0">
                <a:solidFill>
                  <a:schemeClr val="bg1"/>
                </a:solidFill>
                <a:latin typeface="+mj-lt"/>
              </a:rPr>
              <a:t>121</a:t>
            </a:r>
            <a:endParaRPr lang="es-PE" sz="4000" b="1" dirty="0">
              <a:solidFill>
                <a:schemeClr val="bg1"/>
              </a:solidFill>
              <a:latin typeface="+mj-lt"/>
            </a:endParaRPr>
          </a:p>
          <a:p>
            <a:pPr algn="ctr"/>
            <a:r>
              <a:rPr lang="es-PE" sz="4000" b="1" dirty="0">
                <a:solidFill>
                  <a:schemeClr val="bg1"/>
                </a:solidFill>
                <a:latin typeface="+mj-lt"/>
              </a:rPr>
              <a:t>Control y requisitos de mantenimiento</a:t>
            </a:r>
          </a:p>
        </p:txBody>
      </p:sp>
    </p:spTree>
    <p:extLst>
      <p:ext uri="{BB962C8B-B14F-4D97-AF65-F5344CB8AC3E}">
        <p14:creationId xmlns:p14="http://schemas.microsoft.com/office/powerpoint/2010/main" val="3920186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10"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9" grpId="0" animBg="1"/>
      <p:bldP spid="20" grpId="0" animBg="1"/>
      <p:bldP spid="10" grpId="0"/>
      <p:bldP spid="11"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344906"/>
            <a:ext cx="9106317" cy="858253"/>
          </a:xfrm>
        </p:spPr>
        <p:txBody>
          <a:bodyPr anchor="t">
            <a:normAutofit/>
          </a:bodyPr>
          <a:lstStyle/>
          <a:p>
            <a:r>
              <a:rPr lang="es-PE" sz="4000" b="1" dirty="0"/>
              <a:t>Responsabilidad de la aeronavegabilidad</a:t>
            </a:r>
          </a:p>
        </p:txBody>
      </p:sp>
      <p:sp>
        <p:nvSpPr>
          <p:cNvPr id="4" name="Text Placeholder 3"/>
          <p:cNvSpPr>
            <a:spLocks noGrp="1"/>
          </p:cNvSpPr>
          <p:nvPr>
            <p:ph type="body" sz="half" idx="2"/>
          </p:nvPr>
        </p:nvSpPr>
        <p:spPr>
          <a:xfrm>
            <a:off x="839787" y="1370972"/>
            <a:ext cx="5480802" cy="5221705"/>
          </a:xfrm>
        </p:spPr>
        <p:txBody>
          <a:bodyPr>
            <a:noAutofit/>
          </a:bodyPr>
          <a:lstStyle/>
          <a:p>
            <a:pPr marL="342900" lvl="0" indent="-342900" algn="just" defTabSz="457200">
              <a:lnSpc>
                <a:spcPct val="100000"/>
              </a:lnSpc>
              <a:spcBef>
                <a:spcPts val="600"/>
              </a:spcBef>
              <a:spcAft>
                <a:spcPts val="600"/>
              </a:spcAft>
              <a:buFont typeface="Arial" panose="020B0604020202020204" pitchFamily="34" charset="0"/>
              <a:buChar char="•"/>
            </a:pPr>
            <a:r>
              <a:rPr lang="es-PE" sz="2600" dirty="0">
                <a:latin typeface="+mj-lt"/>
              </a:rPr>
              <a:t>que el mantenimiento sea </a:t>
            </a:r>
            <a:r>
              <a:rPr lang="es-PE" sz="2600" b="1" dirty="0">
                <a:solidFill>
                  <a:srgbClr val="C00000"/>
                </a:solidFill>
                <a:latin typeface="+mj-lt"/>
              </a:rPr>
              <a:t>ejecutado por una organización de mantenimiento aprobada </a:t>
            </a:r>
            <a:r>
              <a:rPr lang="es-PE" sz="2600" dirty="0">
                <a:solidFill>
                  <a:srgbClr val="3C3C3C"/>
                </a:solidFill>
                <a:latin typeface="+mj-lt"/>
              </a:rPr>
              <a:t>(</a:t>
            </a:r>
            <a:r>
              <a:rPr lang="es-PE" sz="2600" dirty="0">
                <a:latin typeface="+mj-lt"/>
              </a:rPr>
              <a:t>OMA) de acuerdo al LAR 145;</a:t>
            </a:r>
          </a:p>
          <a:p>
            <a:pPr marL="342900" lvl="0" indent="-342900" algn="just" defTabSz="457200">
              <a:lnSpc>
                <a:spcPct val="100000"/>
              </a:lnSpc>
              <a:spcBef>
                <a:spcPts val="600"/>
              </a:spcBef>
              <a:spcAft>
                <a:spcPts val="600"/>
              </a:spcAft>
              <a:buFont typeface="Arial" panose="020B0604020202020204" pitchFamily="34" charset="0"/>
              <a:buChar char="•"/>
            </a:pPr>
            <a:r>
              <a:rPr lang="es-PE" sz="2600" dirty="0">
                <a:latin typeface="+mj-lt"/>
              </a:rPr>
              <a:t>que se ejecute el mantenimiento a sus aeronaves en conformidad con el correspondiente programa de mantenimiento</a:t>
            </a:r>
            <a:r>
              <a:rPr lang="es-PE" sz="2600" dirty="0">
                <a:solidFill>
                  <a:srgbClr val="3C3C3C"/>
                </a:solidFill>
                <a:latin typeface="+mj-lt"/>
              </a:rPr>
              <a:t> </a:t>
            </a:r>
            <a:r>
              <a:rPr lang="es-PE" sz="2600" b="1" dirty="0">
                <a:solidFill>
                  <a:srgbClr val="C00000"/>
                </a:solidFill>
                <a:latin typeface="+mj-lt"/>
              </a:rPr>
              <a:t>aprobado por la AAC del Estado de matrícula</a:t>
            </a:r>
            <a:r>
              <a:rPr lang="es-PE" sz="2600" dirty="0">
                <a:latin typeface="+mj-lt"/>
              </a:rPr>
              <a:t>, el MCM y/o las instrucciones de aeronavegabilidad continua actualizadas.</a:t>
            </a:r>
          </a:p>
        </p:txBody>
      </p:sp>
      <p:sp>
        <p:nvSpPr>
          <p:cNvPr id="5" name="Slide Number Placeholder 4"/>
          <p:cNvSpPr>
            <a:spLocks noGrp="1"/>
          </p:cNvSpPr>
          <p:nvPr>
            <p:ph type="sldNum" sz="quarter" idx="12"/>
          </p:nvPr>
        </p:nvSpPr>
        <p:spPr/>
        <p:txBody>
          <a:bodyPr/>
          <a:lstStyle/>
          <a:p>
            <a:fld id="{751497D4-CBBE-4892-ABDA-4C92B62757A6}" type="slidenum">
              <a:rPr lang="id-ID" smtClean="0"/>
              <a:t>10</a:t>
            </a:fld>
            <a:endParaRPr lang="id-ID"/>
          </a:p>
        </p:txBody>
      </p:sp>
      <p:pic>
        <p:nvPicPr>
          <p:cNvPr id="8" name="Picture Placeholder 6"/>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3620" r="4835"/>
          <a:stretch/>
        </p:blipFill>
        <p:spPr>
          <a:xfrm>
            <a:off x="6663256" y="1434223"/>
            <a:ext cx="5216003" cy="4796456"/>
          </a:xfrm>
        </p:spPr>
      </p:pic>
    </p:spTree>
    <p:extLst>
      <p:ext uri="{BB962C8B-B14F-4D97-AF65-F5344CB8AC3E}">
        <p14:creationId xmlns:p14="http://schemas.microsoft.com/office/powerpoint/2010/main" val="284542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344906"/>
            <a:ext cx="10710528" cy="858253"/>
          </a:xfrm>
        </p:spPr>
        <p:txBody>
          <a:bodyPr anchor="t">
            <a:normAutofit/>
          </a:bodyPr>
          <a:lstStyle/>
          <a:p>
            <a:r>
              <a:rPr lang="es-PE" sz="4000" b="1" dirty="0"/>
              <a:t>Responsabilidad de la aeronavegabilidad</a:t>
            </a:r>
          </a:p>
        </p:txBody>
      </p:sp>
      <p:sp>
        <p:nvSpPr>
          <p:cNvPr id="4" name="Text Placeholder 3"/>
          <p:cNvSpPr>
            <a:spLocks noGrp="1"/>
          </p:cNvSpPr>
          <p:nvPr>
            <p:ph type="body" sz="half" idx="2"/>
          </p:nvPr>
        </p:nvSpPr>
        <p:spPr>
          <a:xfrm>
            <a:off x="839788" y="1349292"/>
            <a:ext cx="5416633" cy="5205663"/>
          </a:xfrm>
        </p:spPr>
        <p:txBody>
          <a:bodyPr>
            <a:noAutofit/>
          </a:bodyPr>
          <a:lstStyle/>
          <a:p>
            <a:pPr marL="342900" lvl="0" indent="-342900" algn="just" defTabSz="457200">
              <a:lnSpc>
                <a:spcPct val="100000"/>
              </a:lnSpc>
              <a:spcBef>
                <a:spcPts val="600"/>
              </a:spcBef>
              <a:spcAft>
                <a:spcPts val="600"/>
              </a:spcAft>
              <a:buFont typeface="Arial" panose="020B0604020202020204" pitchFamily="34" charset="0"/>
              <a:buChar char="•"/>
            </a:pPr>
            <a:r>
              <a:rPr lang="es-PE" sz="2600" dirty="0">
                <a:latin typeface="+mj-lt"/>
              </a:rPr>
              <a:t>el cumplimiento del  </a:t>
            </a:r>
            <a:r>
              <a:rPr lang="es-PE" sz="2600" b="1" dirty="0">
                <a:solidFill>
                  <a:srgbClr val="C00000"/>
                </a:solidFill>
                <a:latin typeface="+mj-lt"/>
              </a:rPr>
              <a:t>análisis de la efectividad</a:t>
            </a:r>
            <a:r>
              <a:rPr lang="es-PE" sz="2600" dirty="0">
                <a:solidFill>
                  <a:srgbClr val="3C3C3C"/>
                </a:solidFill>
                <a:latin typeface="+mj-lt"/>
              </a:rPr>
              <a:t> </a:t>
            </a:r>
            <a:r>
              <a:rPr lang="es-PE" sz="2600" dirty="0">
                <a:latin typeface="+mj-lt"/>
              </a:rPr>
              <a:t>del programa de mantenimiento aprobado por la AAC del Estado de matrícula;</a:t>
            </a:r>
          </a:p>
          <a:p>
            <a:pPr marL="342900" lvl="0" indent="-342900" algn="just" defTabSz="457200">
              <a:lnSpc>
                <a:spcPct val="100000"/>
              </a:lnSpc>
              <a:spcBef>
                <a:spcPts val="600"/>
              </a:spcBef>
              <a:spcAft>
                <a:spcPts val="600"/>
              </a:spcAft>
              <a:buFont typeface="Arial" panose="020B0604020202020204" pitchFamily="34" charset="0"/>
              <a:buChar char="•"/>
            </a:pPr>
            <a:r>
              <a:rPr lang="es-PE" sz="2600" dirty="0">
                <a:latin typeface="+mj-lt"/>
              </a:rPr>
              <a:t>el cumplimiento de las </a:t>
            </a:r>
            <a:r>
              <a:rPr lang="es-PE" sz="2600" b="1" dirty="0">
                <a:solidFill>
                  <a:srgbClr val="C00000"/>
                </a:solidFill>
                <a:latin typeface="+mj-lt"/>
              </a:rPr>
              <a:t>directrices de aeronavegabilidad</a:t>
            </a:r>
            <a:r>
              <a:rPr lang="es-PE" sz="2600" dirty="0">
                <a:latin typeface="+mj-lt"/>
              </a:rPr>
              <a:t> aplicables u otros requisitos de aeronavegabilidad establecidos por el Estado de diseño y cualquier otro requisito de aeronavegabilidad continua descrita como obligatorio por la AAC del Estado de matrícula.</a:t>
            </a:r>
          </a:p>
        </p:txBody>
      </p:sp>
      <p:sp>
        <p:nvSpPr>
          <p:cNvPr id="5" name="Slide Number Placeholder 4"/>
          <p:cNvSpPr>
            <a:spLocks noGrp="1"/>
          </p:cNvSpPr>
          <p:nvPr>
            <p:ph type="sldNum" sz="quarter" idx="12"/>
          </p:nvPr>
        </p:nvSpPr>
        <p:spPr/>
        <p:txBody>
          <a:bodyPr/>
          <a:lstStyle/>
          <a:p>
            <a:fld id="{751497D4-CBBE-4892-ABDA-4C92B62757A6}" type="slidenum">
              <a:rPr lang="id-ID" smtClean="0"/>
              <a:t>11</a:t>
            </a:fld>
            <a:endParaRPr lang="id-ID" dirty="0"/>
          </a:p>
        </p:txBody>
      </p:sp>
      <p:pic>
        <p:nvPicPr>
          <p:cNvPr id="7" name="Picture Placeholder 7"/>
          <p:cNvPicPr>
            <a:picLocks noGrp="1" noChangeAspect="1"/>
          </p:cNvPicPr>
          <p:nvPr>
            <p:ph idx="1"/>
          </p:nvPr>
        </p:nvPicPr>
        <p:blipFill rotWithShape="1">
          <a:blip r:embed="rId3">
            <a:extLst>
              <a:ext uri="{28A0092B-C50C-407E-A947-70E740481C1C}">
                <a14:useLocalDpi xmlns:a14="http://schemas.microsoft.com/office/drawing/2010/main" val="0"/>
              </a:ext>
            </a:extLst>
          </a:blip>
          <a:srcRect l="19663" r="12884"/>
          <a:stretch/>
        </p:blipFill>
        <p:spPr>
          <a:xfrm>
            <a:off x="6497055" y="1349375"/>
            <a:ext cx="5422232" cy="4873625"/>
          </a:xfrm>
        </p:spPr>
      </p:pic>
    </p:spTree>
    <p:extLst>
      <p:ext uri="{BB962C8B-B14F-4D97-AF65-F5344CB8AC3E}">
        <p14:creationId xmlns:p14="http://schemas.microsoft.com/office/powerpoint/2010/main" val="334058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344906"/>
            <a:ext cx="7261475" cy="858253"/>
          </a:xfrm>
        </p:spPr>
        <p:txBody>
          <a:bodyPr anchor="t">
            <a:normAutofit fontScale="90000"/>
          </a:bodyPr>
          <a:lstStyle/>
          <a:p>
            <a:r>
              <a:rPr lang="es-PE" sz="4000" b="1" dirty="0"/>
              <a:t>Responsabilidad de la aeronavegabilidad</a:t>
            </a:r>
          </a:p>
        </p:txBody>
      </p:sp>
      <p:sp>
        <p:nvSpPr>
          <p:cNvPr id="4" name="Text Placeholder 3"/>
          <p:cNvSpPr>
            <a:spLocks noGrp="1"/>
          </p:cNvSpPr>
          <p:nvPr>
            <p:ph type="body" sz="half" idx="2"/>
          </p:nvPr>
        </p:nvSpPr>
        <p:spPr>
          <a:xfrm>
            <a:off x="839788" y="1716505"/>
            <a:ext cx="5689349" cy="4838450"/>
          </a:xfrm>
        </p:spPr>
        <p:txBody>
          <a:bodyPr>
            <a:noAutofit/>
          </a:bodyPr>
          <a:lstStyle/>
          <a:p>
            <a:pPr marL="342900" lvl="0" indent="-342900" algn="just" defTabSz="457200">
              <a:lnSpc>
                <a:spcPct val="100000"/>
              </a:lnSpc>
              <a:spcBef>
                <a:spcPts val="600"/>
              </a:spcBef>
              <a:spcAft>
                <a:spcPts val="600"/>
              </a:spcAft>
              <a:buFont typeface="Arial" panose="020B0604020202020204" pitchFamily="34" charset="0"/>
              <a:buChar char="•"/>
            </a:pPr>
            <a:r>
              <a:rPr lang="es-PE" sz="2800" dirty="0">
                <a:solidFill>
                  <a:srgbClr val="474747"/>
                </a:solidFill>
                <a:latin typeface="+mj-lt"/>
              </a:rPr>
              <a:t>obtener y evaluar la información relativa al mantenimiento de la aeronavegabilidad y a las recomendaciones emitidas por el Estado de diseño (boletines de servicio, alertas, etc.); y</a:t>
            </a:r>
          </a:p>
          <a:p>
            <a:pPr marL="342900" lvl="0" indent="-342900" algn="just" defTabSz="457200">
              <a:lnSpc>
                <a:spcPct val="100000"/>
              </a:lnSpc>
              <a:spcBef>
                <a:spcPts val="600"/>
              </a:spcBef>
              <a:spcAft>
                <a:spcPts val="600"/>
              </a:spcAft>
              <a:buFont typeface="Arial" panose="020B0604020202020204" pitchFamily="34" charset="0"/>
              <a:buChar char="•"/>
            </a:pPr>
            <a:r>
              <a:rPr lang="es-PE" sz="2800" dirty="0">
                <a:solidFill>
                  <a:srgbClr val="474747"/>
                </a:solidFill>
                <a:latin typeface="+mj-lt"/>
              </a:rPr>
              <a:t>la </a:t>
            </a:r>
            <a:r>
              <a:rPr lang="es-PE" sz="2800" b="1" dirty="0">
                <a:solidFill>
                  <a:srgbClr val="C00000"/>
                </a:solidFill>
                <a:latin typeface="+mj-lt"/>
              </a:rPr>
              <a:t>validez y vigencia </a:t>
            </a:r>
            <a:r>
              <a:rPr lang="es-PE" sz="2800" dirty="0">
                <a:solidFill>
                  <a:srgbClr val="474747"/>
                </a:solidFill>
                <a:latin typeface="+mj-lt"/>
              </a:rPr>
              <a:t>del certificado de aeronavegabilidad de cada una de sus aeronaves operadas.</a:t>
            </a:r>
          </a:p>
        </p:txBody>
      </p:sp>
      <p:sp>
        <p:nvSpPr>
          <p:cNvPr id="5" name="Slide Number Placeholder 4"/>
          <p:cNvSpPr>
            <a:spLocks noGrp="1"/>
          </p:cNvSpPr>
          <p:nvPr>
            <p:ph type="sldNum" sz="quarter" idx="12"/>
          </p:nvPr>
        </p:nvSpPr>
        <p:spPr/>
        <p:txBody>
          <a:bodyPr/>
          <a:lstStyle/>
          <a:p>
            <a:fld id="{751497D4-CBBE-4892-ABDA-4C92B62757A6}" type="slidenum">
              <a:rPr lang="id-ID" smtClean="0"/>
              <a:t>12</a:t>
            </a:fld>
            <a:endParaRPr lang="id-ID"/>
          </a:p>
        </p:txBody>
      </p:sp>
      <p:pic>
        <p:nvPicPr>
          <p:cNvPr id="8" name="Picture 2" descr="Resultado de imagen para service bulletin aircraft">
            <a:hlinkClick r:id="rId3"/>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l="6458" r="6458"/>
          <a:stretch>
            <a:fillRect/>
          </a:stretch>
        </p:blipFill>
        <p:spPr bwMode="auto">
          <a:xfrm>
            <a:off x="7140966" y="0"/>
            <a:ext cx="5051034"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449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a:xfrm>
            <a:off x="0" y="2"/>
            <a:ext cx="8710863" cy="6857998"/>
          </a:xfrm>
        </p:spPr>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4" r="-355"/>
          <a:stretch/>
        </p:blipFill>
        <p:spPr bwMode="auto">
          <a:xfrm>
            <a:off x="0" y="2"/>
            <a:ext cx="9320463" cy="6865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rot="5400000">
            <a:off x="3833026" y="2038420"/>
            <a:ext cx="2981907" cy="1138773"/>
          </a:xfrm>
          <a:prstGeom prst="rect">
            <a:avLst/>
          </a:prstGeom>
          <a:noFill/>
        </p:spPr>
        <p:txBody>
          <a:bodyPr wrap="none" lIns="91440" tIns="45720" rIns="91440" bIns="45720">
            <a:spAutoFit/>
          </a:bodyPr>
          <a:lstStyle/>
          <a:p>
            <a:pPr algn="ctr"/>
            <a:r>
              <a:rPr lang="en-US" sz="3400" b="1" cap="none" spc="0" dirty="0" smtClean="0">
                <a:ln w="1905"/>
                <a:solidFill>
                  <a:srgbClr val="FF0000"/>
                </a:solidFill>
                <a:effectLst>
                  <a:innerShdw blurRad="69850" dist="43180" dir="5400000">
                    <a:srgbClr val="000000">
                      <a:alpha val="65000"/>
                    </a:srgbClr>
                  </a:innerShdw>
                </a:effectLst>
              </a:rPr>
              <a:t>Programa de </a:t>
            </a:r>
          </a:p>
          <a:p>
            <a:pPr algn="ctr"/>
            <a:r>
              <a:rPr lang="en-US" sz="3400" b="1" cap="none" spc="0" dirty="0" smtClean="0">
                <a:ln w="1905"/>
                <a:solidFill>
                  <a:srgbClr val="FF0000"/>
                </a:solidFill>
                <a:effectLst>
                  <a:innerShdw blurRad="69850" dist="43180" dir="5400000">
                    <a:srgbClr val="000000">
                      <a:alpha val="65000"/>
                    </a:srgbClr>
                  </a:innerShdw>
                </a:effectLst>
              </a:rPr>
              <a:t>mantenimiento</a:t>
            </a:r>
            <a:endParaRPr lang="en-US" sz="3400" b="1" cap="none" spc="0" dirty="0">
              <a:ln w="1905"/>
              <a:solidFill>
                <a:srgbClr val="FF0000"/>
              </a:solidFill>
              <a:effectLst>
                <a:innerShdw blurRad="69850" dist="43180" dir="5400000">
                  <a:srgbClr val="000000">
                    <a:alpha val="65000"/>
                  </a:srgbClr>
                </a:innerShdw>
              </a:effectLst>
            </a:endParaRPr>
          </a:p>
        </p:txBody>
      </p:sp>
      <p:sp>
        <p:nvSpPr>
          <p:cNvPr id="10" name="Rectangle 9"/>
          <p:cNvSpPr/>
          <p:nvPr/>
        </p:nvSpPr>
        <p:spPr>
          <a:xfrm>
            <a:off x="5245767" y="4459705"/>
            <a:ext cx="6737685" cy="219777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lvl="1" algn="just" defTabSz="457200">
              <a:spcBef>
                <a:spcPct val="20000"/>
              </a:spcBef>
            </a:pPr>
            <a:r>
              <a:rPr lang="es-PE" sz="2400" i="1" dirty="0">
                <a:solidFill>
                  <a:srgbClr val="FFFFFF"/>
                </a:solidFill>
                <a:latin typeface="Georgia"/>
                <a:cs typeface="Georgia"/>
              </a:rPr>
              <a:t>El explotador debe disponer para cada aeronave de un programa de mantenimiento, para el uso y orientación del personal de mantenimiento y operacional, </a:t>
            </a:r>
            <a:r>
              <a:rPr lang="es-PE" sz="2400" b="1" i="1" dirty="0">
                <a:solidFill>
                  <a:srgbClr val="FFFF00"/>
                </a:solidFill>
                <a:latin typeface="Georgia"/>
                <a:cs typeface="Georgia"/>
              </a:rPr>
              <a:t>aprobado por la AAC del Estado de matrícula</a:t>
            </a:r>
            <a:r>
              <a:rPr lang="es-PE" sz="2400" i="1" dirty="0">
                <a:solidFill>
                  <a:srgbClr val="FFFFFF"/>
                </a:solidFill>
                <a:latin typeface="Georgia"/>
                <a:cs typeface="Georgia"/>
              </a:rPr>
              <a:t>.</a:t>
            </a:r>
          </a:p>
        </p:txBody>
      </p:sp>
    </p:spTree>
    <p:extLst>
      <p:ext uri="{BB962C8B-B14F-4D97-AF65-F5344CB8AC3E}">
        <p14:creationId xmlns:p14="http://schemas.microsoft.com/office/powerpoint/2010/main" val="188261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s-PE" b="1" dirty="0" smtClean="0"/>
              <a:t>Contenido del programa de mantenimiento</a:t>
            </a:r>
            <a:endParaRPr lang="es-PE" b="1" dirty="0"/>
          </a:p>
        </p:txBody>
      </p:sp>
      <p:sp>
        <p:nvSpPr>
          <p:cNvPr id="4" name="Slide Number Placeholder 3"/>
          <p:cNvSpPr>
            <a:spLocks noGrp="1"/>
          </p:cNvSpPr>
          <p:nvPr>
            <p:ph type="sldNum" sz="quarter" idx="12"/>
          </p:nvPr>
        </p:nvSpPr>
        <p:spPr/>
        <p:txBody>
          <a:bodyPr/>
          <a:lstStyle/>
          <a:p>
            <a:fld id="{751497D4-CBBE-4892-ABDA-4C92B62757A6}" type="slidenum">
              <a:rPr lang="id-ID" smtClean="0"/>
              <a:t>14</a:t>
            </a:fld>
            <a:endParaRPr lang="id-ID"/>
          </a:p>
        </p:txBody>
      </p:sp>
      <p:sp>
        <p:nvSpPr>
          <p:cNvPr id="5" name="Rectangle 4"/>
          <p:cNvSpPr/>
          <p:nvPr/>
        </p:nvSpPr>
        <p:spPr>
          <a:xfrm>
            <a:off x="659219" y="3463841"/>
            <a:ext cx="2084975" cy="937773"/>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latin typeface="Open Sans"/>
                <a:cs typeface="Open Sans"/>
              </a:rPr>
              <a:t>Programa de mantenimiento</a:t>
            </a:r>
            <a:endParaRPr lang="en-US" sz="1600" b="1" dirty="0">
              <a:latin typeface="Open Sans"/>
              <a:cs typeface="Open Sans"/>
            </a:endParaRPr>
          </a:p>
        </p:txBody>
      </p:sp>
      <p:cxnSp>
        <p:nvCxnSpPr>
          <p:cNvPr id="6" name="Straight Connector 5"/>
          <p:cNvCxnSpPr/>
          <p:nvPr/>
        </p:nvCxnSpPr>
        <p:spPr bwMode="auto">
          <a:xfrm>
            <a:off x="2970806" y="1421006"/>
            <a:ext cx="503930" cy="0"/>
          </a:xfrm>
          <a:prstGeom prst="line">
            <a:avLst/>
          </a:prstGeom>
          <a:ln>
            <a:solidFill>
              <a:schemeClr val="accent1">
                <a:lumMod val="50000"/>
              </a:schemeClr>
            </a:solidFill>
            <a:prstDash val="sysDash"/>
          </a:ln>
        </p:spPr>
        <p:style>
          <a:lnRef idx="1">
            <a:schemeClr val="dk1"/>
          </a:lnRef>
          <a:fillRef idx="0">
            <a:schemeClr val="dk1"/>
          </a:fillRef>
          <a:effectRef idx="0">
            <a:schemeClr val="dk1"/>
          </a:effectRef>
          <a:fontRef idx="minor">
            <a:schemeClr val="tx1"/>
          </a:fontRef>
        </p:style>
      </p:cxnSp>
      <p:cxnSp>
        <p:nvCxnSpPr>
          <p:cNvPr id="7" name="Straight Connector 6"/>
          <p:cNvCxnSpPr/>
          <p:nvPr/>
        </p:nvCxnSpPr>
        <p:spPr bwMode="auto">
          <a:xfrm>
            <a:off x="2955383" y="1421006"/>
            <a:ext cx="0" cy="2220912"/>
          </a:xfrm>
          <a:prstGeom prst="line">
            <a:avLst/>
          </a:prstGeom>
          <a:ln>
            <a:solidFill>
              <a:schemeClr val="accent1">
                <a:lumMod val="50000"/>
              </a:schemeClr>
            </a:solidFill>
            <a:prstDash val="sysDash"/>
          </a:ln>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bwMode="auto">
          <a:xfrm flipH="1">
            <a:off x="2744194" y="3641376"/>
            <a:ext cx="211189" cy="0"/>
          </a:xfrm>
          <a:prstGeom prst="line">
            <a:avLst/>
          </a:prstGeom>
          <a:ln>
            <a:solidFill>
              <a:schemeClr val="accent1">
                <a:lumMod val="50000"/>
              </a:schemeClr>
            </a:solidFill>
            <a:prstDash val="sysDash"/>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bwMode="auto">
          <a:xfrm flipH="1">
            <a:off x="2744194" y="4251092"/>
            <a:ext cx="211189" cy="0"/>
          </a:xfrm>
          <a:prstGeom prst="line">
            <a:avLst/>
          </a:prstGeom>
          <a:ln>
            <a:solidFill>
              <a:schemeClr val="accent1">
                <a:lumMod val="50000"/>
              </a:schemeClr>
            </a:solidFill>
            <a:prstDash val="sysDash"/>
          </a:ln>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bwMode="auto">
          <a:xfrm>
            <a:off x="2955383" y="4261627"/>
            <a:ext cx="0" cy="2220910"/>
          </a:xfrm>
          <a:prstGeom prst="line">
            <a:avLst/>
          </a:prstGeom>
          <a:ln>
            <a:solidFill>
              <a:schemeClr val="accent1">
                <a:lumMod val="50000"/>
              </a:schemeClr>
            </a:solidFill>
            <a:prstDash val="sysDash"/>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bwMode="auto">
          <a:xfrm>
            <a:off x="2970806" y="6470622"/>
            <a:ext cx="503930" cy="0"/>
          </a:xfrm>
          <a:prstGeom prst="line">
            <a:avLst/>
          </a:prstGeom>
          <a:ln>
            <a:solidFill>
              <a:schemeClr val="accent1">
                <a:lumMod val="50000"/>
              </a:schemeClr>
            </a:solidFill>
            <a:prstDash val="sysDash"/>
          </a:ln>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bwMode="auto">
          <a:xfrm>
            <a:off x="3043613" y="2276667"/>
            <a:ext cx="471833" cy="0"/>
          </a:xfrm>
          <a:prstGeom prst="line">
            <a:avLst/>
          </a:prstGeom>
          <a:ln>
            <a:solidFill>
              <a:schemeClr val="accent1">
                <a:lumMod val="50000"/>
              </a:schemeClr>
            </a:solidFill>
            <a:prstDash val="sysDash"/>
          </a:ln>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bwMode="auto">
          <a:xfrm>
            <a:off x="3017498" y="2276667"/>
            <a:ext cx="0" cy="1464558"/>
          </a:xfrm>
          <a:prstGeom prst="line">
            <a:avLst/>
          </a:prstGeom>
          <a:ln>
            <a:solidFill>
              <a:schemeClr val="accent1">
                <a:lumMod val="50000"/>
              </a:schemeClr>
            </a:solidFill>
            <a:prstDash val="sysDash"/>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bwMode="auto">
          <a:xfrm flipH="1">
            <a:off x="2744194" y="3709913"/>
            <a:ext cx="273304" cy="0"/>
          </a:xfrm>
          <a:prstGeom prst="line">
            <a:avLst/>
          </a:prstGeom>
          <a:ln>
            <a:solidFill>
              <a:schemeClr val="accent1">
                <a:lumMod val="50000"/>
              </a:schemeClr>
            </a:solidFill>
            <a:prstDash val="sysDash"/>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bwMode="auto">
          <a:xfrm flipH="1">
            <a:off x="2744194" y="4166833"/>
            <a:ext cx="273304" cy="0"/>
          </a:xfrm>
          <a:prstGeom prst="line">
            <a:avLst/>
          </a:prstGeom>
          <a:ln>
            <a:solidFill>
              <a:schemeClr val="accent1">
                <a:lumMod val="50000"/>
              </a:schemeClr>
            </a:solidFill>
            <a:prstDash val="sysDash"/>
          </a:ln>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bwMode="auto">
          <a:xfrm>
            <a:off x="3017498" y="4159811"/>
            <a:ext cx="0" cy="1438896"/>
          </a:xfrm>
          <a:prstGeom prst="line">
            <a:avLst/>
          </a:prstGeom>
          <a:ln>
            <a:solidFill>
              <a:schemeClr val="accent1">
                <a:lumMod val="50000"/>
              </a:schemeClr>
            </a:solidFill>
            <a:prstDash val="sysDash"/>
          </a:ln>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bwMode="auto">
          <a:xfrm>
            <a:off x="3033212" y="5611010"/>
            <a:ext cx="471833" cy="0"/>
          </a:xfrm>
          <a:prstGeom prst="line">
            <a:avLst/>
          </a:prstGeom>
          <a:ln>
            <a:solidFill>
              <a:schemeClr val="accent1">
                <a:lumMod val="50000"/>
              </a:schemeClr>
            </a:solidFill>
            <a:prstDash val="sysDash"/>
          </a:ln>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bwMode="auto">
          <a:xfrm>
            <a:off x="3065540" y="4734699"/>
            <a:ext cx="454276" cy="0"/>
          </a:xfrm>
          <a:prstGeom prst="line">
            <a:avLst/>
          </a:prstGeom>
          <a:ln>
            <a:solidFill>
              <a:schemeClr val="accent1">
                <a:lumMod val="50000"/>
              </a:schemeClr>
            </a:solidFill>
            <a:prstDash val="sysDash"/>
          </a:ln>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bwMode="auto">
          <a:xfrm>
            <a:off x="3065540" y="3115955"/>
            <a:ext cx="442946" cy="0"/>
          </a:xfrm>
          <a:prstGeom prst="line">
            <a:avLst/>
          </a:prstGeom>
          <a:ln>
            <a:solidFill>
              <a:schemeClr val="accent1">
                <a:lumMod val="50000"/>
              </a:schemeClr>
            </a:solidFill>
            <a:prstDash val="sysDash"/>
          </a:ln>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bwMode="auto">
          <a:xfrm>
            <a:off x="3073401" y="3115955"/>
            <a:ext cx="0" cy="718006"/>
          </a:xfrm>
          <a:prstGeom prst="line">
            <a:avLst/>
          </a:prstGeom>
          <a:ln>
            <a:solidFill>
              <a:schemeClr val="accent1">
                <a:lumMod val="50000"/>
              </a:schemeClr>
            </a:solidFill>
            <a:prstDash val="sysDash"/>
          </a:ln>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bwMode="auto">
          <a:xfrm flipH="1">
            <a:off x="2744194" y="3830961"/>
            <a:ext cx="329207" cy="0"/>
          </a:xfrm>
          <a:prstGeom prst="line">
            <a:avLst/>
          </a:prstGeom>
          <a:ln>
            <a:solidFill>
              <a:schemeClr val="accent1">
                <a:lumMod val="50000"/>
              </a:schemeClr>
            </a:solidFill>
            <a:prstDash val="sysDash"/>
          </a:ln>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bwMode="auto">
          <a:xfrm flipH="1">
            <a:off x="2744194" y="4061509"/>
            <a:ext cx="329207" cy="0"/>
          </a:xfrm>
          <a:prstGeom prst="line">
            <a:avLst/>
          </a:prstGeom>
          <a:ln>
            <a:solidFill>
              <a:schemeClr val="accent1">
                <a:lumMod val="50000"/>
              </a:schemeClr>
            </a:solidFill>
            <a:prstDash val="sysDash"/>
          </a:ln>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bwMode="auto">
          <a:xfrm>
            <a:off x="3073401" y="4068530"/>
            <a:ext cx="0" cy="687458"/>
          </a:xfrm>
          <a:prstGeom prst="line">
            <a:avLst/>
          </a:prstGeom>
          <a:ln>
            <a:solidFill>
              <a:schemeClr val="accent1">
                <a:lumMod val="50000"/>
              </a:schemeClr>
            </a:solidFill>
            <a:prstDash val="sysDash"/>
          </a:ln>
        </p:spPr>
        <p:style>
          <a:lnRef idx="1">
            <a:schemeClr val="dk1"/>
          </a:lnRef>
          <a:fillRef idx="0">
            <a:schemeClr val="dk1"/>
          </a:fillRef>
          <a:effectRef idx="0">
            <a:schemeClr val="dk1"/>
          </a:effectRef>
          <a:fontRef idx="minor">
            <a:schemeClr val="tx1"/>
          </a:fontRef>
        </p:style>
      </p:cxnSp>
      <p:sp>
        <p:nvSpPr>
          <p:cNvPr id="24" name="Rectangle 23"/>
          <p:cNvSpPr/>
          <p:nvPr/>
        </p:nvSpPr>
        <p:spPr>
          <a:xfrm>
            <a:off x="3350647" y="1106847"/>
            <a:ext cx="8199669" cy="691396"/>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PE" sz="2000" dirty="0" smtClean="0">
                <a:latin typeface="Open Sans"/>
                <a:cs typeface="Open Sans"/>
              </a:rPr>
              <a:t>Las </a:t>
            </a:r>
            <a:r>
              <a:rPr lang="es-PE" sz="2000" dirty="0">
                <a:latin typeface="Open Sans"/>
                <a:cs typeface="Open Sans"/>
              </a:rPr>
              <a:t>tareas de mantenimiento y los plazos correspondientes en que se realizarán, teniendo en cuenta utilización prevista de la aeronave</a:t>
            </a:r>
            <a:endParaRPr lang="en-US" sz="2000" dirty="0">
              <a:latin typeface="Open Sans"/>
              <a:cs typeface="Open Sans"/>
            </a:endParaRPr>
          </a:p>
        </p:txBody>
      </p:sp>
      <p:sp>
        <p:nvSpPr>
          <p:cNvPr id="25" name="Rectangle 24"/>
          <p:cNvSpPr/>
          <p:nvPr/>
        </p:nvSpPr>
        <p:spPr>
          <a:xfrm>
            <a:off x="3350647" y="1941675"/>
            <a:ext cx="8199669" cy="691396"/>
          </a:xfrm>
          <a:prstGeom prst="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PE" sz="2000" dirty="0" smtClean="0">
                <a:latin typeface="Open Sans"/>
                <a:cs typeface="Open Sans"/>
              </a:rPr>
              <a:t>Un </a:t>
            </a:r>
            <a:r>
              <a:rPr lang="es-PE" sz="2000" dirty="0">
                <a:latin typeface="Open Sans"/>
                <a:cs typeface="Open Sans"/>
              </a:rPr>
              <a:t>programa de mantenimiento de integridad estructural, cuando corresponda</a:t>
            </a:r>
            <a:endParaRPr lang="en-US" sz="2000" dirty="0">
              <a:latin typeface="Open Sans"/>
              <a:cs typeface="Open Sans"/>
            </a:endParaRPr>
          </a:p>
        </p:txBody>
      </p:sp>
      <p:sp>
        <p:nvSpPr>
          <p:cNvPr id="26" name="Rectangle 25"/>
          <p:cNvSpPr/>
          <p:nvPr/>
        </p:nvSpPr>
        <p:spPr>
          <a:xfrm>
            <a:off x="3350647" y="2780964"/>
            <a:ext cx="8199669" cy="691396"/>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PE" sz="2000" dirty="0" smtClean="0">
                <a:latin typeface="Open Sans"/>
                <a:cs typeface="Open Sans"/>
              </a:rPr>
              <a:t>Procedimientos </a:t>
            </a:r>
            <a:r>
              <a:rPr lang="es-PE" sz="2000" dirty="0">
                <a:latin typeface="Open Sans"/>
                <a:cs typeface="Open Sans"/>
              </a:rPr>
              <a:t>para cambiar o apartarse de lo estipulado en los Párrafos (a) (1) y (a) (2)</a:t>
            </a:r>
            <a:endParaRPr lang="en-US" sz="2000" dirty="0">
              <a:latin typeface="Open Sans"/>
              <a:cs typeface="Open Sans"/>
            </a:endParaRPr>
          </a:p>
        </p:txBody>
      </p:sp>
      <p:sp>
        <p:nvSpPr>
          <p:cNvPr id="27" name="Rectangle 26"/>
          <p:cNvSpPr/>
          <p:nvPr/>
        </p:nvSpPr>
        <p:spPr>
          <a:xfrm>
            <a:off x="3350647" y="4399707"/>
            <a:ext cx="8199669" cy="691396"/>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PE" sz="1700" dirty="0" smtClean="0">
                <a:latin typeface="Open Sans"/>
                <a:cs typeface="Open Sans"/>
              </a:rPr>
              <a:t>Cuando </a:t>
            </a:r>
            <a:r>
              <a:rPr lang="es-PE" sz="1700" dirty="0">
                <a:latin typeface="Open Sans"/>
                <a:cs typeface="Open Sans"/>
              </a:rPr>
              <a:t>corresponda, descripciones del programa de confiabilidad y el monitoreo por condición de los sistemas, componentes y motores de la aeronave</a:t>
            </a:r>
            <a:endParaRPr lang="en-US" sz="1700" dirty="0">
              <a:latin typeface="Open Sans"/>
              <a:cs typeface="Open Sans"/>
            </a:endParaRPr>
          </a:p>
        </p:txBody>
      </p:sp>
      <p:sp>
        <p:nvSpPr>
          <p:cNvPr id="28" name="Rectangle 27"/>
          <p:cNvSpPr/>
          <p:nvPr/>
        </p:nvSpPr>
        <p:spPr>
          <a:xfrm>
            <a:off x="3350647" y="5219156"/>
            <a:ext cx="8199669" cy="691396"/>
          </a:xfrm>
          <a:prstGeom prst="rect">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PE" sz="2000" dirty="0" smtClean="0">
                <a:latin typeface="Open Sans"/>
                <a:cs typeface="Open Sans"/>
              </a:rPr>
              <a:t>Procedimientos </a:t>
            </a:r>
            <a:r>
              <a:rPr lang="es-PE" sz="2000" dirty="0">
                <a:latin typeface="Open Sans"/>
                <a:cs typeface="Open Sans"/>
              </a:rPr>
              <a:t>para la definición, realización y control de los ítems de inspección requeridas (</a:t>
            </a:r>
            <a:r>
              <a:rPr lang="es-PE" sz="2000" dirty="0" smtClean="0">
                <a:latin typeface="Open Sans"/>
                <a:cs typeface="Open Sans"/>
              </a:rPr>
              <a:t>RII)</a:t>
            </a:r>
            <a:endParaRPr lang="en-US" sz="2000" dirty="0">
              <a:latin typeface="Open Sans"/>
              <a:cs typeface="Open Sans"/>
            </a:endParaRPr>
          </a:p>
        </p:txBody>
      </p:sp>
      <p:sp>
        <p:nvSpPr>
          <p:cNvPr id="29" name="Rectangle 28"/>
          <p:cNvSpPr/>
          <p:nvPr/>
        </p:nvSpPr>
        <p:spPr>
          <a:xfrm>
            <a:off x="3350647" y="6030079"/>
            <a:ext cx="8199669" cy="691396"/>
          </a:xfrm>
          <a:prstGeom prst="rect">
            <a:avLst/>
          </a:prstGeom>
          <a:gradFill flip="none" rotWithShape="1">
            <a:gsLst>
              <a:gs pos="0">
                <a:srgbClr val="996633">
                  <a:shade val="30000"/>
                  <a:satMod val="115000"/>
                </a:srgbClr>
              </a:gs>
              <a:gs pos="50000">
                <a:srgbClr val="996633">
                  <a:shade val="67500"/>
                  <a:satMod val="115000"/>
                </a:srgbClr>
              </a:gs>
              <a:gs pos="100000">
                <a:srgbClr val="996633">
                  <a:shade val="100000"/>
                  <a:satMod val="11500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PE" sz="2000" dirty="0" smtClean="0">
                <a:latin typeface="Open Sans"/>
                <a:cs typeface="Open Sans"/>
              </a:rPr>
              <a:t>Requisitos </a:t>
            </a:r>
            <a:r>
              <a:rPr lang="es-PE" sz="2000" dirty="0">
                <a:latin typeface="Open Sans"/>
                <a:cs typeface="Open Sans"/>
              </a:rPr>
              <a:t>especiales de mantenimiento para las operaciones EDTO, CAT II y III, PBN, RVSM y MNPS</a:t>
            </a:r>
            <a:endParaRPr lang="en-US" sz="2000" dirty="0">
              <a:latin typeface="Open Sans"/>
              <a:cs typeface="Open Sans"/>
            </a:endParaRPr>
          </a:p>
        </p:txBody>
      </p:sp>
      <p:sp>
        <p:nvSpPr>
          <p:cNvPr id="30" name="Rectangle 29"/>
          <p:cNvSpPr/>
          <p:nvPr/>
        </p:nvSpPr>
        <p:spPr>
          <a:xfrm>
            <a:off x="3350647" y="3599917"/>
            <a:ext cx="8199669" cy="691396"/>
          </a:xfrm>
          <a:prstGeom prst="rect">
            <a:avLst/>
          </a:prstGeom>
          <a:gradFill flip="none" rotWithShape="1">
            <a:gsLst>
              <a:gs pos="0">
                <a:srgbClr val="C0392B">
                  <a:shade val="30000"/>
                  <a:satMod val="115000"/>
                </a:srgbClr>
              </a:gs>
              <a:gs pos="50000">
                <a:srgbClr val="C0392B">
                  <a:shade val="67500"/>
                  <a:satMod val="115000"/>
                </a:srgbClr>
              </a:gs>
              <a:gs pos="100000">
                <a:srgbClr val="C0392B">
                  <a:shade val="100000"/>
                  <a:satMod val="11500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PE" sz="2000" dirty="0" smtClean="0">
                <a:latin typeface="Open Sans"/>
                <a:cs typeface="Open Sans"/>
              </a:rPr>
              <a:t>Una </a:t>
            </a:r>
            <a:r>
              <a:rPr lang="es-PE" sz="2000" dirty="0">
                <a:latin typeface="Open Sans"/>
                <a:cs typeface="Open Sans"/>
              </a:rPr>
              <a:t>indicación de los requisitos de mantenimiento de la certificación</a:t>
            </a:r>
            <a:endParaRPr lang="en-US" sz="2000" dirty="0">
              <a:latin typeface="Open Sans"/>
              <a:cs typeface="Open Sans"/>
            </a:endParaRPr>
          </a:p>
        </p:txBody>
      </p:sp>
      <p:cxnSp>
        <p:nvCxnSpPr>
          <p:cNvPr id="31" name="Straight Connector 30"/>
          <p:cNvCxnSpPr>
            <a:stCxn id="30" idx="1"/>
            <a:endCxn id="5" idx="3"/>
          </p:cNvCxnSpPr>
          <p:nvPr/>
        </p:nvCxnSpPr>
        <p:spPr bwMode="auto">
          <a:xfrm flipH="1" flipV="1">
            <a:off x="2744194" y="3932728"/>
            <a:ext cx="606453" cy="12887"/>
          </a:xfrm>
          <a:prstGeom prst="line">
            <a:avLst/>
          </a:prstGeom>
          <a:ln>
            <a:solidFill>
              <a:schemeClr val="accent1">
                <a:lumMod val="50000"/>
              </a:schemeClr>
            </a:solidFill>
            <a:prstDash val="sys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12139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0-#ppt_h/2"/>
                                          </p:val>
                                        </p:tav>
                                        <p:tav tm="100000">
                                          <p:val>
                                            <p:strVal val="#ppt_y"/>
                                          </p:val>
                                        </p:tav>
                                      </p:tavLst>
                                    </p:anim>
                                  </p:childTnLst>
                                </p:cTn>
                              </p:par>
                              <p:par>
                                <p:cTn id="41" presetID="2" presetClass="entr" presetSubtype="1"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0-#ppt_h/2"/>
                                          </p:val>
                                        </p:tav>
                                        <p:tav tm="100000">
                                          <p:val>
                                            <p:strVal val="#ppt_y"/>
                                          </p:val>
                                        </p:tav>
                                      </p:tavLst>
                                    </p:anim>
                                  </p:childTnLst>
                                </p:cTn>
                              </p:par>
                              <p:par>
                                <p:cTn id="45" presetID="2" presetClass="entr" presetSubtype="1"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0-#ppt_h/2"/>
                                          </p:val>
                                        </p:tav>
                                        <p:tav tm="100000">
                                          <p:val>
                                            <p:strVal val="#ppt_y"/>
                                          </p:val>
                                        </p:tav>
                                      </p:tavLst>
                                    </p:anim>
                                  </p:childTnLst>
                                </p:cTn>
                              </p:par>
                              <p:par>
                                <p:cTn id="49" presetID="2" presetClass="entr" presetSubtype="1"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0-#ppt_h/2"/>
                                          </p:val>
                                        </p:tav>
                                        <p:tav tm="100000">
                                          <p:val>
                                            <p:strVal val="#ppt_y"/>
                                          </p:val>
                                        </p:tav>
                                      </p:tavLst>
                                    </p:anim>
                                  </p:childTnLst>
                                </p:cTn>
                              </p:par>
                              <p:par>
                                <p:cTn id="53" presetID="2" presetClass="entr" presetSubtype="1"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0-#ppt_h/2"/>
                                          </p:val>
                                        </p:tav>
                                        <p:tav tm="100000">
                                          <p:val>
                                            <p:strVal val="#ppt_y"/>
                                          </p:val>
                                        </p:tav>
                                      </p:tavLst>
                                    </p:anim>
                                  </p:childTnLst>
                                </p:cTn>
                              </p:par>
                              <p:par>
                                <p:cTn id="57" presetID="2" presetClass="entr" presetSubtype="1" fill="hold" nodeType="with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additive="base">
                                        <p:cTn id="59" dur="500" fill="hold"/>
                                        <p:tgtEl>
                                          <p:spTgt spid="17"/>
                                        </p:tgtEl>
                                        <p:attrNameLst>
                                          <p:attrName>ppt_x</p:attrName>
                                        </p:attrNameLst>
                                      </p:cBhvr>
                                      <p:tavLst>
                                        <p:tav tm="0">
                                          <p:val>
                                            <p:strVal val="#ppt_x"/>
                                          </p:val>
                                        </p:tav>
                                        <p:tav tm="100000">
                                          <p:val>
                                            <p:strVal val="#ppt_x"/>
                                          </p:val>
                                        </p:tav>
                                      </p:tavLst>
                                    </p:anim>
                                    <p:anim calcmode="lin" valueType="num">
                                      <p:cBhvr additive="base">
                                        <p:cTn id="60" dur="500" fill="hold"/>
                                        <p:tgtEl>
                                          <p:spTgt spid="17"/>
                                        </p:tgtEl>
                                        <p:attrNameLst>
                                          <p:attrName>ppt_y</p:attrName>
                                        </p:attrNameLst>
                                      </p:cBhvr>
                                      <p:tavLst>
                                        <p:tav tm="0">
                                          <p:val>
                                            <p:strVal val="0-#ppt_h/2"/>
                                          </p:val>
                                        </p:tav>
                                        <p:tav tm="100000">
                                          <p:val>
                                            <p:strVal val="#ppt_y"/>
                                          </p:val>
                                        </p:tav>
                                      </p:tavLst>
                                    </p:anim>
                                  </p:childTnLst>
                                </p:cTn>
                              </p:par>
                              <p:par>
                                <p:cTn id="61" presetID="2" presetClass="entr" presetSubtype="1" fill="hold" nodeType="with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additive="base">
                                        <p:cTn id="63" dur="500" fill="hold"/>
                                        <p:tgtEl>
                                          <p:spTgt spid="18"/>
                                        </p:tgtEl>
                                        <p:attrNameLst>
                                          <p:attrName>ppt_x</p:attrName>
                                        </p:attrNameLst>
                                      </p:cBhvr>
                                      <p:tavLst>
                                        <p:tav tm="0">
                                          <p:val>
                                            <p:strVal val="#ppt_x"/>
                                          </p:val>
                                        </p:tav>
                                        <p:tav tm="100000">
                                          <p:val>
                                            <p:strVal val="#ppt_x"/>
                                          </p:val>
                                        </p:tav>
                                      </p:tavLst>
                                    </p:anim>
                                    <p:anim calcmode="lin" valueType="num">
                                      <p:cBhvr additive="base">
                                        <p:cTn id="64" dur="500" fill="hold"/>
                                        <p:tgtEl>
                                          <p:spTgt spid="18"/>
                                        </p:tgtEl>
                                        <p:attrNameLst>
                                          <p:attrName>ppt_y</p:attrName>
                                        </p:attrNameLst>
                                      </p:cBhvr>
                                      <p:tavLst>
                                        <p:tav tm="0">
                                          <p:val>
                                            <p:strVal val="0-#ppt_h/2"/>
                                          </p:val>
                                        </p:tav>
                                        <p:tav tm="100000">
                                          <p:val>
                                            <p:strVal val="#ppt_y"/>
                                          </p:val>
                                        </p:tav>
                                      </p:tavLst>
                                    </p:anim>
                                  </p:childTnLst>
                                </p:cTn>
                              </p:par>
                              <p:par>
                                <p:cTn id="65" presetID="2" presetClass="entr" presetSubtype="1" fill="hold" nodeType="with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additive="base">
                                        <p:cTn id="67" dur="500" fill="hold"/>
                                        <p:tgtEl>
                                          <p:spTgt spid="19"/>
                                        </p:tgtEl>
                                        <p:attrNameLst>
                                          <p:attrName>ppt_x</p:attrName>
                                        </p:attrNameLst>
                                      </p:cBhvr>
                                      <p:tavLst>
                                        <p:tav tm="0">
                                          <p:val>
                                            <p:strVal val="#ppt_x"/>
                                          </p:val>
                                        </p:tav>
                                        <p:tav tm="100000">
                                          <p:val>
                                            <p:strVal val="#ppt_x"/>
                                          </p:val>
                                        </p:tav>
                                      </p:tavLst>
                                    </p:anim>
                                    <p:anim calcmode="lin" valueType="num">
                                      <p:cBhvr additive="base">
                                        <p:cTn id="68" dur="500" fill="hold"/>
                                        <p:tgtEl>
                                          <p:spTgt spid="19"/>
                                        </p:tgtEl>
                                        <p:attrNameLst>
                                          <p:attrName>ppt_y</p:attrName>
                                        </p:attrNameLst>
                                      </p:cBhvr>
                                      <p:tavLst>
                                        <p:tav tm="0">
                                          <p:val>
                                            <p:strVal val="0-#ppt_h/2"/>
                                          </p:val>
                                        </p:tav>
                                        <p:tav tm="100000">
                                          <p:val>
                                            <p:strVal val="#ppt_y"/>
                                          </p:val>
                                        </p:tav>
                                      </p:tavLst>
                                    </p:anim>
                                  </p:childTnLst>
                                </p:cTn>
                              </p:par>
                              <p:par>
                                <p:cTn id="69" presetID="2" presetClass="entr" presetSubtype="1" fill="hold" nodeType="withEffect">
                                  <p:stCondLst>
                                    <p:cond delay="0"/>
                                  </p:stCondLst>
                                  <p:childTnLst>
                                    <p:set>
                                      <p:cBhvr>
                                        <p:cTn id="70" dur="1" fill="hold">
                                          <p:stCondLst>
                                            <p:cond delay="0"/>
                                          </p:stCondLst>
                                        </p:cTn>
                                        <p:tgtEl>
                                          <p:spTgt spid="20"/>
                                        </p:tgtEl>
                                        <p:attrNameLst>
                                          <p:attrName>style.visibility</p:attrName>
                                        </p:attrNameLst>
                                      </p:cBhvr>
                                      <p:to>
                                        <p:strVal val="visible"/>
                                      </p:to>
                                    </p:set>
                                    <p:anim calcmode="lin" valueType="num">
                                      <p:cBhvr additive="base">
                                        <p:cTn id="71" dur="500" fill="hold"/>
                                        <p:tgtEl>
                                          <p:spTgt spid="20"/>
                                        </p:tgtEl>
                                        <p:attrNameLst>
                                          <p:attrName>ppt_x</p:attrName>
                                        </p:attrNameLst>
                                      </p:cBhvr>
                                      <p:tavLst>
                                        <p:tav tm="0">
                                          <p:val>
                                            <p:strVal val="#ppt_x"/>
                                          </p:val>
                                        </p:tav>
                                        <p:tav tm="100000">
                                          <p:val>
                                            <p:strVal val="#ppt_x"/>
                                          </p:val>
                                        </p:tav>
                                      </p:tavLst>
                                    </p:anim>
                                    <p:anim calcmode="lin" valueType="num">
                                      <p:cBhvr additive="base">
                                        <p:cTn id="72" dur="500" fill="hold"/>
                                        <p:tgtEl>
                                          <p:spTgt spid="20"/>
                                        </p:tgtEl>
                                        <p:attrNameLst>
                                          <p:attrName>ppt_y</p:attrName>
                                        </p:attrNameLst>
                                      </p:cBhvr>
                                      <p:tavLst>
                                        <p:tav tm="0">
                                          <p:val>
                                            <p:strVal val="0-#ppt_h/2"/>
                                          </p:val>
                                        </p:tav>
                                        <p:tav tm="100000">
                                          <p:val>
                                            <p:strVal val="#ppt_y"/>
                                          </p:val>
                                        </p:tav>
                                      </p:tavLst>
                                    </p:anim>
                                  </p:childTnLst>
                                </p:cTn>
                              </p:par>
                              <p:par>
                                <p:cTn id="73" presetID="2" presetClass="entr" presetSubtype="1"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additive="base">
                                        <p:cTn id="75" dur="500" fill="hold"/>
                                        <p:tgtEl>
                                          <p:spTgt spid="21"/>
                                        </p:tgtEl>
                                        <p:attrNameLst>
                                          <p:attrName>ppt_x</p:attrName>
                                        </p:attrNameLst>
                                      </p:cBhvr>
                                      <p:tavLst>
                                        <p:tav tm="0">
                                          <p:val>
                                            <p:strVal val="#ppt_x"/>
                                          </p:val>
                                        </p:tav>
                                        <p:tav tm="100000">
                                          <p:val>
                                            <p:strVal val="#ppt_x"/>
                                          </p:val>
                                        </p:tav>
                                      </p:tavLst>
                                    </p:anim>
                                    <p:anim calcmode="lin" valueType="num">
                                      <p:cBhvr additive="base">
                                        <p:cTn id="76" dur="500" fill="hold"/>
                                        <p:tgtEl>
                                          <p:spTgt spid="21"/>
                                        </p:tgtEl>
                                        <p:attrNameLst>
                                          <p:attrName>ppt_y</p:attrName>
                                        </p:attrNameLst>
                                      </p:cBhvr>
                                      <p:tavLst>
                                        <p:tav tm="0">
                                          <p:val>
                                            <p:strVal val="0-#ppt_h/2"/>
                                          </p:val>
                                        </p:tav>
                                        <p:tav tm="100000">
                                          <p:val>
                                            <p:strVal val="#ppt_y"/>
                                          </p:val>
                                        </p:tav>
                                      </p:tavLst>
                                    </p:anim>
                                  </p:childTnLst>
                                </p:cTn>
                              </p:par>
                              <p:par>
                                <p:cTn id="77" presetID="2" presetClass="entr" presetSubtype="1" fill="hold" nodeType="withEffect">
                                  <p:stCondLst>
                                    <p:cond delay="0"/>
                                  </p:stCondLst>
                                  <p:childTnLst>
                                    <p:set>
                                      <p:cBhvr>
                                        <p:cTn id="78" dur="1" fill="hold">
                                          <p:stCondLst>
                                            <p:cond delay="0"/>
                                          </p:stCondLst>
                                        </p:cTn>
                                        <p:tgtEl>
                                          <p:spTgt spid="22"/>
                                        </p:tgtEl>
                                        <p:attrNameLst>
                                          <p:attrName>style.visibility</p:attrName>
                                        </p:attrNameLst>
                                      </p:cBhvr>
                                      <p:to>
                                        <p:strVal val="visible"/>
                                      </p:to>
                                    </p:set>
                                    <p:anim calcmode="lin" valueType="num">
                                      <p:cBhvr additive="base">
                                        <p:cTn id="79" dur="500" fill="hold"/>
                                        <p:tgtEl>
                                          <p:spTgt spid="22"/>
                                        </p:tgtEl>
                                        <p:attrNameLst>
                                          <p:attrName>ppt_x</p:attrName>
                                        </p:attrNameLst>
                                      </p:cBhvr>
                                      <p:tavLst>
                                        <p:tav tm="0">
                                          <p:val>
                                            <p:strVal val="#ppt_x"/>
                                          </p:val>
                                        </p:tav>
                                        <p:tav tm="100000">
                                          <p:val>
                                            <p:strVal val="#ppt_x"/>
                                          </p:val>
                                        </p:tav>
                                      </p:tavLst>
                                    </p:anim>
                                    <p:anim calcmode="lin" valueType="num">
                                      <p:cBhvr additive="base">
                                        <p:cTn id="80" dur="500" fill="hold"/>
                                        <p:tgtEl>
                                          <p:spTgt spid="22"/>
                                        </p:tgtEl>
                                        <p:attrNameLst>
                                          <p:attrName>ppt_y</p:attrName>
                                        </p:attrNameLst>
                                      </p:cBhvr>
                                      <p:tavLst>
                                        <p:tav tm="0">
                                          <p:val>
                                            <p:strVal val="0-#ppt_h/2"/>
                                          </p:val>
                                        </p:tav>
                                        <p:tav tm="100000">
                                          <p:val>
                                            <p:strVal val="#ppt_y"/>
                                          </p:val>
                                        </p:tav>
                                      </p:tavLst>
                                    </p:anim>
                                  </p:childTnLst>
                                </p:cTn>
                              </p:par>
                              <p:par>
                                <p:cTn id="81" presetID="2" presetClass="entr" presetSubtype="1" fill="hold" nodeType="withEffect">
                                  <p:stCondLst>
                                    <p:cond delay="0"/>
                                  </p:stCondLst>
                                  <p:childTnLst>
                                    <p:set>
                                      <p:cBhvr>
                                        <p:cTn id="82" dur="1" fill="hold">
                                          <p:stCondLst>
                                            <p:cond delay="0"/>
                                          </p:stCondLst>
                                        </p:cTn>
                                        <p:tgtEl>
                                          <p:spTgt spid="23"/>
                                        </p:tgtEl>
                                        <p:attrNameLst>
                                          <p:attrName>style.visibility</p:attrName>
                                        </p:attrNameLst>
                                      </p:cBhvr>
                                      <p:to>
                                        <p:strVal val="visible"/>
                                      </p:to>
                                    </p:set>
                                    <p:anim calcmode="lin" valueType="num">
                                      <p:cBhvr additive="base">
                                        <p:cTn id="83" dur="500" fill="hold"/>
                                        <p:tgtEl>
                                          <p:spTgt spid="23"/>
                                        </p:tgtEl>
                                        <p:attrNameLst>
                                          <p:attrName>ppt_x</p:attrName>
                                        </p:attrNameLst>
                                      </p:cBhvr>
                                      <p:tavLst>
                                        <p:tav tm="0">
                                          <p:val>
                                            <p:strVal val="#ppt_x"/>
                                          </p:val>
                                        </p:tav>
                                        <p:tav tm="100000">
                                          <p:val>
                                            <p:strVal val="#ppt_x"/>
                                          </p:val>
                                        </p:tav>
                                      </p:tavLst>
                                    </p:anim>
                                    <p:anim calcmode="lin" valueType="num">
                                      <p:cBhvr additive="base">
                                        <p:cTn id="84" dur="500" fill="hold"/>
                                        <p:tgtEl>
                                          <p:spTgt spid="23"/>
                                        </p:tgtEl>
                                        <p:attrNameLst>
                                          <p:attrName>ppt_y</p:attrName>
                                        </p:attrNameLst>
                                      </p:cBhvr>
                                      <p:tavLst>
                                        <p:tav tm="0">
                                          <p:val>
                                            <p:strVal val="0-#ppt_h/2"/>
                                          </p:val>
                                        </p:tav>
                                        <p:tav tm="100000">
                                          <p:val>
                                            <p:strVal val="#ppt_y"/>
                                          </p:val>
                                        </p:tav>
                                      </p:tavLst>
                                    </p:anim>
                                  </p:childTnLst>
                                </p:cTn>
                              </p:par>
                              <p:par>
                                <p:cTn id="85" presetID="2" presetClass="entr" presetSubtype="1" fill="hold" grpId="0" nodeType="withEffect">
                                  <p:stCondLst>
                                    <p:cond delay="0"/>
                                  </p:stCondLst>
                                  <p:childTnLst>
                                    <p:set>
                                      <p:cBhvr>
                                        <p:cTn id="86" dur="1" fill="hold">
                                          <p:stCondLst>
                                            <p:cond delay="0"/>
                                          </p:stCondLst>
                                        </p:cTn>
                                        <p:tgtEl>
                                          <p:spTgt spid="24"/>
                                        </p:tgtEl>
                                        <p:attrNameLst>
                                          <p:attrName>style.visibility</p:attrName>
                                        </p:attrNameLst>
                                      </p:cBhvr>
                                      <p:to>
                                        <p:strVal val="visible"/>
                                      </p:to>
                                    </p:set>
                                    <p:anim calcmode="lin" valueType="num">
                                      <p:cBhvr additive="base">
                                        <p:cTn id="87" dur="500" fill="hold"/>
                                        <p:tgtEl>
                                          <p:spTgt spid="24"/>
                                        </p:tgtEl>
                                        <p:attrNameLst>
                                          <p:attrName>ppt_x</p:attrName>
                                        </p:attrNameLst>
                                      </p:cBhvr>
                                      <p:tavLst>
                                        <p:tav tm="0">
                                          <p:val>
                                            <p:strVal val="#ppt_x"/>
                                          </p:val>
                                        </p:tav>
                                        <p:tav tm="100000">
                                          <p:val>
                                            <p:strVal val="#ppt_x"/>
                                          </p:val>
                                        </p:tav>
                                      </p:tavLst>
                                    </p:anim>
                                    <p:anim calcmode="lin" valueType="num">
                                      <p:cBhvr additive="base">
                                        <p:cTn id="88" dur="500" fill="hold"/>
                                        <p:tgtEl>
                                          <p:spTgt spid="24"/>
                                        </p:tgtEl>
                                        <p:attrNameLst>
                                          <p:attrName>ppt_y</p:attrName>
                                        </p:attrNameLst>
                                      </p:cBhvr>
                                      <p:tavLst>
                                        <p:tav tm="0">
                                          <p:val>
                                            <p:strVal val="0-#ppt_h/2"/>
                                          </p:val>
                                        </p:tav>
                                        <p:tav tm="100000">
                                          <p:val>
                                            <p:strVal val="#ppt_y"/>
                                          </p:val>
                                        </p:tav>
                                      </p:tavLst>
                                    </p:anim>
                                  </p:childTnLst>
                                </p:cTn>
                              </p:par>
                              <p:par>
                                <p:cTn id="89" presetID="2" presetClass="entr" presetSubtype="1" fill="hold" grpId="0" nodeType="withEffect">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cBhvr additive="base">
                                        <p:cTn id="91" dur="500" fill="hold"/>
                                        <p:tgtEl>
                                          <p:spTgt spid="25"/>
                                        </p:tgtEl>
                                        <p:attrNameLst>
                                          <p:attrName>ppt_x</p:attrName>
                                        </p:attrNameLst>
                                      </p:cBhvr>
                                      <p:tavLst>
                                        <p:tav tm="0">
                                          <p:val>
                                            <p:strVal val="#ppt_x"/>
                                          </p:val>
                                        </p:tav>
                                        <p:tav tm="100000">
                                          <p:val>
                                            <p:strVal val="#ppt_x"/>
                                          </p:val>
                                        </p:tav>
                                      </p:tavLst>
                                    </p:anim>
                                    <p:anim calcmode="lin" valueType="num">
                                      <p:cBhvr additive="base">
                                        <p:cTn id="92" dur="500" fill="hold"/>
                                        <p:tgtEl>
                                          <p:spTgt spid="25"/>
                                        </p:tgtEl>
                                        <p:attrNameLst>
                                          <p:attrName>ppt_y</p:attrName>
                                        </p:attrNameLst>
                                      </p:cBhvr>
                                      <p:tavLst>
                                        <p:tav tm="0">
                                          <p:val>
                                            <p:strVal val="0-#ppt_h/2"/>
                                          </p:val>
                                        </p:tav>
                                        <p:tav tm="100000">
                                          <p:val>
                                            <p:strVal val="#ppt_y"/>
                                          </p:val>
                                        </p:tav>
                                      </p:tavLst>
                                    </p:anim>
                                  </p:childTnLst>
                                </p:cTn>
                              </p:par>
                              <p:par>
                                <p:cTn id="93" presetID="2" presetClass="entr" presetSubtype="1" fill="hold" grpId="0" nodeType="withEffect">
                                  <p:stCondLst>
                                    <p:cond delay="0"/>
                                  </p:stCondLst>
                                  <p:childTnLst>
                                    <p:set>
                                      <p:cBhvr>
                                        <p:cTn id="94" dur="1" fill="hold">
                                          <p:stCondLst>
                                            <p:cond delay="0"/>
                                          </p:stCondLst>
                                        </p:cTn>
                                        <p:tgtEl>
                                          <p:spTgt spid="26"/>
                                        </p:tgtEl>
                                        <p:attrNameLst>
                                          <p:attrName>style.visibility</p:attrName>
                                        </p:attrNameLst>
                                      </p:cBhvr>
                                      <p:to>
                                        <p:strVal val="visible"/>
                                      </p:to>
                                    </p:set>
                                    <p:anim calcmode="lin" valueType="num">
                                      <p:cBhvr additive="base">
                                        <p:cTn id="95" dur="500" fill="hold"/>
                                        <p:tgtEl>
                                          <p:spTgt spid="26"/>
                                        </p:tgtEl>
                                        <p:attrNameLst>
                                          <p:attrName>ppt_x</p:attrName>
                                        </p:attrNameLst>
                                      </p:cBhvr>
                                      <p:tavLst>
                                        <p:tav tm="0">
                                          <p:val>
                                            <p:strVal val="#ppt_x"/>
                                          </p:val>
                                        </p:tav>
                                        <p:tav tm="100000">
                                          <p:val>
                                            <p:strVal val="#ppt_x"/>
                                          </p:val>
                                        </p:tav>
                                      </p:tavLst>
                                    </p:anim>
                                    <p:anim calcmode="lin" valueType="num">
                                      <p:cBhvr additive="base">
                                        <p:cTn id="96" dur="500" fill="hold"/>
                                        <p:tgtEl>
                                          <p:spTgt spid="26"/>
                                        </p:tgtEl>
                                        <p:attrNameLst>
                                          <p:attrName>ppt_y</p:attrName>
                                        </p:attrNameLst>
                                      </p:cBhvr>
                                      <p:tavLst>
                                        <p:tav tm="0">
                                          <p:val>
                                            <p:strVal val="0-#ppt_h/2"/>
                                          </p:val>
                                        </p:tav>
                                        <p:tav tm="100000">
                                          <p:val>
                                            <p:strVal val="#ppt_y"/>
                                          </p:val>
                                        </p:tav>
                                      </p:tavLst>
                                    </p:anim>
                                  </p:childTnLst>
                                </p:cTn>
                              </p:par>
                              <p:par>
                                <p:cTn id="97" presetID="2" presetClass="entr" presetSubtype="1" fill="hold" grpId="0" nodeType="withEffect">
                                  <p:stCondLst>
                                    <p:cond delay="0"/>
                                  </p:stCondLst>
                                  <p:childTnLst>
                                    <p:set>
                                      <p:cBhvr>
                                        <p:cTn id="98" dur="1" fill="hold">
                                          <p:stCondLst>
                                            <p:cond delay="0"/>
                                          </p:stCondLst>
                                        </p:cTn>
                                        <p:tgtEl>
                                          <p:spTgt spid="27"/>
                                        </p:tgtEl>
                                        <p:attrNameLst>
                                          <p:attrName>style.visibility</p:attrName>
                                        </p:attrNameLst>
                                      </p:cBhvr>
                                      <p:to>
                                        <p:strVal val="visible"/>
                                      </p:to>
                                    </p:set>
                                    <p:anim calcmode="lin" valueType="num">
                                      <p:cBhvr additive="base">
                                        <p:cTn id="99" dur="500" fill="hold"/>
                                        <p:tgtEl>
                                          <p:spTgt spid="27"/>
                                        </p:tgtEl>
                                        <p:attrNameLst>
                                          <p:attrName>ppt_x</p:attrName>
                                        </p:attrNameLst>
                                      </p:cBhvr>
                                      <p:tavLst>
                                        <p:tav tm="0">
                                          <p:val>
                                            <p:strVal val="#ppt_x"/>
                                          </p:val>
                                        </p:tav>
                                        <p:tav tm="100000">
                                          <p:val>
                                            <p:strVal val="#ppt_x"/>
                                          </p:val>
                                        </p:tav>
                                      </p:tavLst>
                                    </p:anim>
                                    <p:anim calcmode="lin" valueType="num">
                                      <p:cBhvr additive="base">
                                        <p:cTn id="100" dur="500" fill="hold"/>
                                        <p:tgtEl>
                                          <p:spTgt spid="27"/>
                                        </p:tgtEl>
                                        <p:attrNameLst>
                                          <p:attrName>ppt_y</p:attrName>
                                        </p:attrNameLst>
                                      </p:cBhvr>
                                      <p:tavLst>
                                        <p:tav tm="0">
                                          <p:val>
                                            <p:strVal val="0-#ppt_h/2"/>
                                          </p:val>
                                        </p:tav>
                                        <p:tav tm="100000">
                                          <p:val>
                                            <p:strVal val="#ppt_y"/>
                                          </p:val>
                                        </p:tav>
                                      </p:tavLst>
                                    </p:anim>
                                  </p:childTnLst>
                                </p:cTn>
                              </p:par>
                              <p:par>
                                <p:cTn id="101" presetID="2" presetClass="entr" presetSubtype="1" fill="hold" grpId="0" nodeType="withEffect">
                                  <p:stCondLst>
                                    <p:cond delay="0"/>
                                  </p:stCondLst>
                                  <p:childTnLst>
                                    <p:set>
                                      <p:cBhvr>
                                        <p:cTn id="102" dur="1" fill="hold">
                                          <p:stCondLst>
                                            <p:cond delay="0"/>
                                          </p:stCondLst>
                                        </p:cTn>
                                        <p:tgtEl>
                                          <p:spTgt spid="28"/>
                                        </p:tgtEl>
                                        <p:attrNameLst>
                                          <p:attrName>style.visibility</p:attrName>
                                        </p:attrNameLst>
                                      </p:cBhvr>
                                      <p:to>
                                        <p:strVal val="visible"/>
                                      </p:to>
                                    </p:set>
                                    <p:anim calcmode="lin" valueType="num">
                                      <p:cBhvr additive="base">
                                        <p:cTn id="103" dur="500" fill="hold"/>
                                        <p:tgtEl>
                                          <p:spTgt spid="28"/>
                                        </p:tgtEl>
                                        <p:attrNameLst>
                                          <p:attrName>ppt_x</p:attrName>
                                        </p:attrNameLst>
                                      </p:cBhvr>
                                      <p:tavLst>
                                        <p:tav tm="0">
                                          <p:val>
                                            <p:strVal val="#ppt_x"/>
                                          </p:val>
                                        </p:tav>
                                        <p:tav tm="100000">
                                          <p:val>
                                            <p:strVal val="#ppt_x"/>
                                          </p:val>
                                        </p:tav>
                                      </p:tavLst>
                                    </p:anim>
                                    <p:anim calcmode="lin" valueType="num">
                                      <p:cBhvr additive="base">
                                        <p:cTn id="104" dur="500" fill="hold"/>
                                        <p:tgtEl>
                                          <p:spTgt spid="28"/>
                                        </p:tgtEl>
                                        <p:attrNameLst>
                                          <p:attrName>ppt_y</p:attrName>
                                        </p:attrNameLst>
                                      </p:cBhvr>
                                      <p:tavLst>
                                        <p:tav tm="0">
                                          <p:val>
                                            <p:strVal val="0-#ppt_h/2"/>
                                          </p:val>
                                        </p:tav>
                                        <p:tav tm="100000">
                                          <p:val>
                                            <p:strVal val="#ppt_y"/>
                                          </p:val>
                                        </p:tav>
                                      </p:tavLst>
                                    </p:anim>
                                  </p:childTnLst>
                                </p:cTn>
                              </p:par>
                              <p:par>
                                <p:cTn id="105" presetID="2" presetClass="entr" presetSubtype="1" fill="hold" grpId="0" nodeType="withEffect">
                                  <p:stCondLst>
                                    <p:cond delay="0"/>
                                  </p:stCondLst>
                                  <p:childTnLst>
                                    <p:set>
                                      <p:cBhvr>
                                        <p:cTn id="106" dur="1" fill="hold">
                                          <p:stCondLst>
                                            <p:cond delay="0"/>
                                          </p:stCondLst>
                                        </p:cTn>
                                        <p:tgtEl>
                                          <p:spTgt spid="29"/>
                                        </p:tgtEl>
                                        <p:attrNameLst>
                                          <p:attrName>style.visibility</p:attrName>
                                        </p:attrNameLst>
                                      </p:cBhvr>
                                      <p:to>
                                        <p:strVal val="visible"/>
                                      </p:to>
                                    </p:set>
                                    <p:anim calcmode="lin" valueType="num">
                                      <p:cBhvr additive="base">
                                        <p:cTn id="107" dur="500" fill="hold"/>
                                        <p:tgtEl>
                                          <p:spTgt spid="29"/>
                                        </p:tgtEl>
                                        <p:attrNameLst>
                                          <p:attrName>ppt_x</p:attrName>
                                        </p:attrNameLst>
                                      </p:cBhvr>
                                      <p:tavLst>
                                        <p:tav tm="0">
                                          <p:val>
                                            <p:strVal val="#ppt_x"/>
                                          </p:val>
                                        </p:tav>
                                        <p:tav tm="100000">
                                          <p:val>
                                            <p:strVal val="#ppt_x"/>
                                          </p:val>
                                        </p:tav>
                                      </p:tavLst>
                                    </p:anim>
                                    <p:anim calcmode="lin" valueType="num">
                                      <p:cBhvr additive="base">
                                        <p:cTn id="108" dur="500" fill="hold"/>
                                        <p:tgtEl>
                                          <p:spTgt spid="29"/>
                                        </p:tgtEl>
                                        <p:attrNameLst>
                                          <p:attrName>ppt_y</p:attrName>
                                        </p:attrNameLst>
                                      </p:cBhvr>
                                      <p:tavLst>
                                        <p:tav tm="0">
                                          <p:val>
                                            <p:strVal val="0-#ppt_h/2"/>
                                          </p:val>
                                        </p:tav>
                                        <p:tav tm="100000">
                                          <p:val>
                                            <p:strVal val="#ppt_y"/>
                                          </p:val>
                                        </p:tav>
                                      </p:tavLst>
                                    </p:anim>
                                  </p:childTnLst>
                                </p:cTn>
                              </p:par>
                              <p:par>
                                <p:cTn id="109" presetID="2" presetClass="entr" presetSubtype="1" fill="hold" grpId="0" nodeType="withEffect">
                                  <p:stCondLst>
                                    <p:cond delay="0"/>
                                  </p:stCondLst>
                                  <p:childTnLst>
                                    <p:set>
                                      <p:cBhvr>
                                        <p:cTn id="110" dur="1" fill="hold">
                                          <p:stCondLst>
                                            <p:cond delay="0"/>
                                          </p:stCondLst>
                                        </p:cTn>
                                        <p:tgtEl>
                                          <p:spTgt spid="30"/>
                                        </p:tgtEl>
                                        <p:attrNameLst>
                                          <p:attrName>style.visibility</p:attrName>
                                        </p:attrNameLst>
                                      </p:cBhvr>
                                      <p:to>
                                        <p:strVal val="visible"/>
                                      </p:to>
                                    </p:set>
                                    <p:anim calcmode="lin" valueType="num">
                                      <p:cBhvr additive="base">
                                        <p:cTn id="111" dur="500" fill="hold"/>
                                        <p:tgtEl>
                                          <p:spTgt spid="30"/>
                                        </p:tgtEl>
                                        <p:attrNameLst>
                                          <p:attrName>ppt_x</p:attrName>
                                        </p:attrNameLst>
                                      </p:cBhvr>
                                      <p:tavLst>
                                        <p:tav tm="0">
                                          <p:val>
                                            <p:strVal val="#ppt_x"/>
                                          </p:val>
                                        </p:tav>
                                        <p:tav tm="100000">
                                          <p:val>
                                            <p:strVal val="#ppt_x"/>
                                          </p:val>
                                        </p:tav>
                                      </p:tavLst>
                                    </p:anim>
                                    <p:anim calcmode="lin" valueType="num">
                                      <p:cBhvr additive="base">
                                        <p:cTn id="112" dur="500" fill="hold"/>
                                        <p:tgtEl>
                                          <p:spTgt spid="30"/>
                                        </p:tgtEl>
                                        <p:attrNameLst>
                                          <p:attrName>ppt_y</p:attrName>
                                        </p:attrNameLst>
                                      </p:cBhvr>
                                      <p:tavLst>
                                        <p:tav tm="0">
                                          <p:val>
                                            <p:strVal val="0-#ppt_h/2"/>
                                          </p:val>
                                        </p:tav>
                                        <p:tav tm="100000">
                                          <p:val>
                                            <p:strVal val="#ppt_y"/>
                                          </p:val>
                                        </p:tav>
                                      </p:tavLst>
                                    </p:anim>
                                  </p:childTnLst>
                                </p:cTn>
                              </p:par>
                              <p:par>
                                <p:cTn id="113" presetID="2" presetClass="entr" presetSubtype="1" fill="hold" nodeType="withEffect">
                                  <p:stCondLst>
                                    <p:cond delay="0"/>
                                  </p:stCondLst>
                                  <p:childTnLst>
                                    <p:set>
                                      <p:cBhvr>
                                        <p:cTn id="114" dur="1" fill="hold">
                                          <p:stCondLst>
                                            <p:cond delay="0"/>
                                          </p:stCondLst>
                                        </p:cTn>
                                        <p:tgtEl>
                                          <p:spTgt spid="31"/>
                                        </p:tgtEl>
                                        <p:attrNameLst>
                                          <p:attrName>style.visibility</p:attrName>
                                        </p:attrNameLst>
                                      </p:cBhvr>
                                      <p:to>
                                        <p:strVal val="visible"/>
                                      </p:to>
                                    </p:set>
                                    <p:anim calcmode="lin" valueType="num">
                                      <p:cBhvr additive="base">
                                        <p:cTn id="115" dur="500" fill="hold"/>
                                        <p:tgtEl>
                                          <p:spTgt spid="31"/>
                                        </p:tgtEl>
                                        <p:attrNameLst>
                                          <p:attrName>ppt_x</p:attrName>
                                        </p:attrNameLst>
                                      </p:cBhvr>
                                      <p:tavLst>
                                        <p:tav tm="0">
                                          <p:val>
                                            <p:strVal val="#ppt_x"/>
                                          </p:val>
                                        </p:tav>
                                        <p:tav tm="100000">
                                          <p:val>
                                            <p:strVal val="#ppt_x"/>
                                          </p:val>
                                        </p:tav>
                                      </p:tavLst>
                                    </p:anim>
                                    <p:anim calcmode="lin" valueType="num">
                                      <p:cBhvr additive="base">
                                        <p:cTn id="116"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24" grpId="0" animBg="1"/>
      <p:bldP spid="25" grpId="0" animBg="1"/>
      <p:bldP spid="26" grpId="0" animBg="1"/>
      <p:bldP spid="27" grpId="0" animBg="1"/>
      <p:bldP spid="28" grpId="0" animBg="1"/>
      <p:bldP spid="29" grpId="0" animBg="1"/>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8200" y="93949"/>
            <a:ext cx="10515600" cy="1121320"/>
          </a:xfrm>
        </p:spPr>
        <p:txBody>
          <a:bodyPr/>
          <a:lstStyle/>
          <a:p>
            <a:r>
              <a:rPr lang="es-PE" b="1" dirty="0"/>
              <a:t>Contenido del programa de mantenimiento</a:t>
            </a:r>
            <a:endParaRPr lang="en-US" b="1" dirty="0"/>
          </a:p>
        </p:txBody>
      </p:sp>
      <p:grpSp>
        <p:nvGrpSpPr>
          <p:cNvPr id="4" name="Group 3"/>
          <p:cNvGrpSpPr/>
          <p:nvPr/>
        </p:nvGrpSpPr>
        <p:grpSpPr>
          <a:xfrm>
            <a:off x="807931" y="1553153"/>
            <a:ext cx="884057" cy="715395"/>
            <a:chOff x="8438368" y="202797"/>
            <a:chExt cx="402431" cy="325654"/>
          </a:xfrm>
        </p:grpSpPr>
        <p:sp>
          <p:nvSpPr>
            <p:cNvPr id="5" name="Chevron 4"/>
            <p:cNvSpPr/>
            <p:nvPr userDrawn="1"/>
          </p:nvSpPr>
          <p:spPr>
            <a:xfrm>
              <a:off x="8438368" y="202797"/>
              <a:ext cx="402431" cy="325652"/>
            </a:xfrm>
            <a:prstGeom prst="chevron">
              <a:avLst>
                <a:gd name="adj" fmla="val 2429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6" name="Freeform 5"/>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1">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grpSp>
        <p:nvGrpSpPr>
          <p:cNvPr id="29" name="Group 28"/>
          <p:cNvGrpSpPr/>
          <p:nvPr/>
        </p:nvGrpSpPr>
        <p:grpSpPr>
          <a:xfrm>
            <a:off x="1521232" y="2768758"/>
            <a:ext cx="884057" cy="715395"/>
            <a:chOff x="8438368" y="202797"/>
            <a:chExt cx="402431" cy="325654"/>
          </a:xfrm>
        </p:grpSpPr>
        <p:sp>
          <p:nvSpPr>
            <p:cNvPr id="30" name="Chevron 29"/>
            <p:cNvSpPr/>
            <p:nvPr userDrawn="1"/>
          </p:nvSpPr>
          <p:spPr>
            <a:xfrm>
              <a:off x="8438368" y="202797"/>
              <a:ext cx="402431" cy="325652"/>
            </a:xfrm>
            <a:prstGeom prst="chevron">
              <a:avLst>
                <a:gd name="adj" fmla="val 2429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31" name="Freeform 30"/>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2">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grpSp>
        <p:nvGrpSpPr>
          <p:cNvPr id="39" name="Group 38"/>
          <p:cNvGrpSpPr/>
          <p:nvPr/>
        </p:nvGrpSpPr>
        <p:grpSpPr>
          <a:xfrm>
            <a:off x="2235248" y="4213776"/>
            <a:ext cx="884057" cy="715395"/>
            <a:chOff x="8438368" y="202797"/>
            <a:chExt cx="402431" cy="325654"/>
          </a:xfrm>
        </p:grpSpPr>
        <p:sp>
          <p:nvSpPr>
            <p:cNvPr id="40" name="Chevron 39"/>
            <p:cNvSpPr/>
            <p:nvPr userDrawn="1"/>
          </p:nvSpPr>
          <p:spPr>
            <a:xfrm>
              <a:off x="8438368" y="202797"/>
              <a:ext cx="402431" cy="325652"/>
            </a:xfrm>
            <a:prstGeom prst="chevron">
              <a:avLst>
                <a:gd name="adj" fmla="val 2429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41" name="Freeform 40"/>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3">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grpSp>
        <p:nvGrpSpPr>
          <p:cNvPr id="48" name="Group 47"/>
          <p:cNvGrpSpPr/>
          <p:nvPr/>
        </p:nvGrpSpPr>
        <p:grpSpPr>
          <a:xfrm>
            <a:off x="2962958" y="5417415"/>
            <a:ext cx="884057" cy="715395"/>
            <a:chOff x="8438368" y="202797"/>
            <a:chExt cx="402431" cy="325654"/>
          </a:xfrm>
        </p:grpSpPr>
        <p:sp>
          <p:nvSpPr>
            <p:cNvPr id="49" name="Chevron 48"/>
            <p:cNvSpPr/>
            <p:nvPr userDrawn="1"/>
          </p:nvSpPr>
          <p:spPr>
            <a:xfrm>
              <a:off x="8438368" y="202797"/>
              <a:ext cx="402431" cy="325652"/>
            </a:xfrm>
            <a:prstGeom prst="chevron">
              <a:avLst>
                <a:gd name="adj" fmla="val 2429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50" name="Freeform 49"/>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4">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sp>
        <p:nvSpPr>
          <p:cNvPr id="51" name="Rectangle 50"/>
          <p:cNvSpPr/>
          <p:nvPr/>
        </p:nvSpPr>
        <p:spPr>
          <a:xfrm>
            <a:off x="1706408" y="1334920"/>
            <a:ext cx="8240928" cy="1107996"/>
          </a:xfrm>
          <a:prstGeom prst="rect">
            <a:avLst/>
          </a:prstGeom>
        </p:spPr>
        <p:txBody>
          <a:bodyPr wrap="square">
            <a:spAutoFit/>
          </a:bodyPr>
          <a:lstStyle/>
          <a:p>
            <a:pPr algn="just">
              <a:spcBef>
                <a:spcPts val="600"/>
              </a:spcBef>
              <a:spcAft>
                <a:spcPts val="600"/>
              </a:spcAft>
            </a:pPr>
            <a:r>
              <a:rPr lang="es-PE" sz="2200" dirty="0"/>
              <a:t>El programa de mantenimiento debe </a:t>
            </a:r>
            <a:r>
              <a:rPr lang="es-PE" sz="2200" b="1" dirty="0">
                <a:solidFill>
                  <a:srgbClr val="C00000"/>
                </a:solidFill>
              </a:rPr>
              <a:t>identificar las tareas y los plazos </a:t>
            </a:r>
            <a:r>
              <a:rPr lang="es-PE" sz="2200" dirty="0"/>
              <a:t>de mantenimiento que se hayan estipulado como </a:t>
            </a:r>
            <a:r>
              <a:rPr lang="es-PE" sz="2200" b="1" dirty="0">
                <a:solidFill>
                  <a:srgbClr val="C00000"/>
                </a:solidFill>
              </a:rPr>
              <a:t>obligatorios</a:t>
            </a:r>
            <a:r>
              <a:rPr lang="es-PE" sz="2200" dirty="0"/>
              <a:t> por la AAC del Estado de diseño</a:t>
            </a:r>
            <a:endParaRPr lang="id-ID" sz="2200" dirty="0"/>
          </a:p>
        </p:txBody>
      </p:sp>
      <p:sp>
        <p:nvSpPr>
          <p:cNvPr id="52" name="Rectangle 51"/>
          <p:cNvSpPr/>
          <p:nvPr/>
        </p:nvSpPr>
        <p:spPr>
          <a:xfrm>
            <a:off x="2421827" y="2511661"/>
            <a:ext cx="8240928" cy="1446550"/>
          </a:xfrm>
          <a:prstGeom prst="rect">
            <a:avLst/>
          </a:prstGeom>
        </p:spPr>
        <p:txBody>
          <a:bodyPr wrap="square">
            <a:spAutoFit/>
          </a:bodyPr>
          <a:lstStyle/>
          <a:p>
            <a:pPr algn="just">
              <a:spcBef>
                <a:spcPts val="600"/>
              </a:spcBef>
              <a:spcAft>
                <a:spcPts val="600"/>
              </a:spcAft>
            </a:pPr>
            <a:r>
              <a:rPr lang="es-PE" sz="2200" dirty="0"/>
              <a:t>El programa de mantenimiento debe desarrollarse basándose en la información relativa al programa de mantenimiento que haya proporcionado el Estado de diseño o el organismo responsable del diseño de tipo y la experiencia del explotador</a:t>
            </a:r>
            <a:endParaRPr lang="id-ID" sz="2200" dirty="0"/>
          </a:p>
        </p:txBody>
      </p:sp>
      <p:sp>
        <p:nvSpPr>
          <p:cNvPr id="53" name="Rectangle 52"/>
          <p:cNvSpPr/>
          <p:nvPr/>
        </p:nvSpPr>
        <p:spPr>
          <a:xfrm>
            <a:off x="3132872" y="4015726"/>
            <a:ext cx="8240928" cy="1107996"/>
          </a:xfrm>
          <a:prstGeom prst="rect">
            <a:avLst/>
          </a:prstGeom>
        </p:spPr>
        <p:txBody>
          <a:bodyPr wrap="square">
            <a:spAutoFit/>
          </a:bodyPr>
          <a:lstStyle/>
          <a:p>
            <a:pPr algn="just">
              <a:spcBef>
                <a:spcPts val="600"/>
              </a:spcBef>
              <a:spcAft>
                <a:spcPts val="600"/>
              </a:spcAft>
            </a:pPr>
            <a:r>
              <a:rPr lang="es-PE" sz="2200" dirty="0"/>
              <a:t>El explotador en el diseño y aplicación de su programa de mantenimiento debe observar los principios relativos a factores humanos</a:t>
            </a:r>
          </a:p>
        </p:txBody>
      </p:sp>
      <p:sp>
        <p:nvSpPr>
          <p:cNvPr id="54" name="Rectangle 53"/>
          <p:cNvSpPr/>
          <p:nvPr/>
        </p:nvSpPr>
        <p:spPr>
          <a:xfrm>
            <a:off x="3848291" y="5183569"/>
            <a:ext cx="8240928" cy="1107996"/>
          </a:xfrm>
          <a:prstGeom prst="rect">
            <a:avLst/>
          </a:prstGeom>
        </p:spPr>
        <p:txBody>
          <a:bodyPr wrap="square">
            <a:spAutoFit/>
          </a:bodyPr>
          <a:lstStyle/>
          <a:p>
            <a:pPr algn="just">
              <a:spcBef>
                <a:spcPts val="600"/>
              </a:spcBef>
              <a:spcAft>
                <a:spcPts val="600"/>
              </a:spcAft>
            </a:pPr>
            <a:r>
              <a:rPr lang="es-PE" sz="2200" dirty="0"/>
              <a:t>Se debe enviar copia de todas las enmiendas introducidas en el programa de mantenimiento a todos los organismos o personas que hayan recibido dicho </a:t>
            </a:r>
            <a:r>
              <a:rPr lang="es-PE" sz="2200" dirty="0" smtClean="0"/>
              <a:t>programa</a:t>
            </a:r>
            <a:endParaRPr lang="es-PE" sz="2200" dirty="0"/>
          </a:p>
        </p:txBody>
      </p:sp>
      <p:grpSp>
        <p:nvGrpSpPr>
          <p:cNvPr id="59" name="Group 58"/>
          <p:cNvGrpSpPr/>
          <p:nvPr/>
        </p:nvGrpSpPr>
        <p:grpSpPr>
          <a:xfrm>
            <a:off x="1147447" y="1758113"/>
            <a:ext cx="323803" cy="305475"/>
            <a:chOff x="3498850" y="1541463"/>
            <a:chExt cx="504825" cy="476250"/>
          </a:xfrm>
          <a:solidFill>
            <a:schemeClr val="bg2"/>
          </a:solidFill>
        </p:grpSpPr>
        <p:sp>
          <p:nvSpPr>
            <p:cNvPr id="60" name="Oval 5"/>
            <p:cNvSpPr>
              <a:spLocks noChangeArrowheads="1"/>
            </p:cNvSpPr>
            <p:nvPr/>
          </p:nvSpPr>
          <p:spPr bwMode="auto">
            <a:xfrm>
              <a:off x="3743325" y="1801813"/>
              <a:ext cx="61913" cy="619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1" name="Freeform 6"/>
            <p:cNvSpPr>
              <a:spLocks noEditPoints="1"/>
            </p:cNvSpPr>
            <p:nvPr/>
          </p:nvSpPr>
          <p:spPr bwMode="auto">
            <a:xfrm>
              <a:off x="3498850" y="1541463"/>
              <a:ext cx="504825" cy="476250"/>
            </a:xfrm>
            <a:custGeom>
              <a:avLst/>
              <a:gdLst>
                <a:gd name="T0" fmla="*/ 116 w 132"/>
                <a:gd name="T1" fmla="*/ 48 h 124"/>
                <a:gd name="T2" fmla="*/ 116 w 132"/>
                <a:gd name="T3" fmla="*/ 22 h 124"/>
                <a:gd name="T4" fmla="*/ 104 w 132"/>
                <a:gd name="T5" fmla="*/ 0 h 124"/>
                <a:gd name="T6" fmla="*/ 22 w 132"/>
                <a:gd name="T7" fmla="*/ 0 h 124"/>
                <a:gd name="T8" fmla="*/ 0 w 132"/>
                <a:gd name="T9" fmla="*/ 102 h 124"/>
                <a:gd name="T10" fmla="*/ 94 w 132"/>
                <a:gd name="T11" fmla="*/ 124 h 124"/>
                <a:gd name="T12" fmla="*/ 116 w 132"/>
                <a:gd name="T13" fmla="*/ 96 h 124"/>
                <a:gd name="T14" fmla="*/ 116 w 132"/>
                <a:gd name="T15" fmla="*/ 48 h 124"/>
                <a:gd name="T16" fmla="*/ 88 w 132"/>
                <a:gd name="T17" fmla="*/ 8 h 124"/>
                <a:gd name="T18" fmla="*/ 108 w 132"/>
                <a:gd name="T19" fmla="*/ 12 h 124"/>
                <a:gd name="T20" fmla="*/ 108 w 132"/>
                <a:gd name="T21" fmla="*/ 24 h 124"/>
                <a:gd name="T22" fmla="*/ 104 w 132"/>
                <a:gd name="T23" fmla="*/ 36 h 124"/>
                <a:gd name="T24" fmla="*/ 104 w 132"/>
                <a:gd name="T25" fmla="*/ 32 h 124"/>
                <a:gd name="T26" fmla="*/ 104 w 132"/>
                <a:gd name="T27" fmla="*/ 16 h 124"/>
                <a:gd name="T28" fmla="*/ 16 w 132"/>
                <a:gd name="T29" fmla="*/ 12 h 124"/>
                <a:gd name="T30" fmla="*/ 12 w 132"/>
                <a:gd name="T31" fmla="*/ 24 h 124"/>
                <a:gd name="T32" fmla="*/ 8 w 132"/>
                <a:gd name="T33" fmla="*/ 22 h 124"/>
                <a:gd name="T34" fmla="*/ 100 w 132"/>
                <a:gd name="T35" fmla="*/ 20 h 124"/>
                <a:gd name="T36" fmla="*/ 16 w 132"/>
                <a:gd name="T37" fmla="*/ 16 h 124"/>
                <a:gd name="T38" fmla="*/ 100 w 132"/>
                <a:gd name="T39" fmla="*/ 20 h 124"/>
                <a:gd name="T40" fmla="*/ 100 w 132"/>
                <a:gd name="T41" fmla="*/ 28 h 124"/>
                <a:gd name="T42" fmla="*/ 16 w 132"/>
                <a:gd name="T43" fmla="*/ 24 h 124"/>
                <a:gd name="T44" fmla="*/ 100 w 132"/>
                <a:gd name="T45" fmla="*/ 32 h 124"/>
                <a:gd name="T46" fmla="*/ 88 w 132"/>
                <a:gd name="T47" fmla="*/ 36 h 124"/>
                <a:gd name="T48" fmla="*/ 16 w 132"/>
                <a:gd name="T49" fmla="*/ 35 h 124"/>
                <a:gd name="T50" fmla="*/ 100 w 132"/>
                <a:gd name="T51" fmla="*/ 32 h 124"/>
                <a:gd name="T52" fmla="*/ 94 w 132"/>
                <a:gd name="T53" fmla="*/ 116 h 124"/>
                <a:gd name="T54" fmla="*/ 8 w 132"/>
                <a:gd name="T55" fmla="*/ 102 h 124"/>
                <a:gd name="T56" fmla="*/ 22 w 132"/>
                <a:gd name="T57" fmla="*/ 44 h 124"/>
                <a:gd name="T58" fmla="*/ 104 w 132"/>
                <a:gd name="T59" fmla="*/ 44 h 124"/>
                <a:gd name="T60" fmla="*/ 108 w 132"/>
                <a:gd name="T61" fmla="*/ 56 h 124"/>
                <a:gd name="T62" fmla="*/ 52 w 132"/>
                <a:gd name="T63" fmla="*/ 76 h 124"/>
                <a:gd name="T64" fmla="*/ 108 w 132"/>
                <a:gd name="T65" fmla="*/ 96 h 124"/>
                <a:gd name="T66" fmla="*/ 113 w 132"/>
                <a:gd name="T67" fmla="*/ 88 h 124"/>
                <a:gd name="T68" fmla="*/ 60 w 132"/>
                <a:gd name="T69" fmla="*/ 76 h 124"/>
                <a:gd name="T70" fmla="*/ 108 w 132"/>
                <a:gd name="T71" fmla="*/ 64 h 124"/>
                <a:gd name="T72" fmla="*/ 115 w 132"/>
                <a:gd name="T73" fmla="*/ 59 h 124"/>
                <a:gd name="T74" fmla="*/ 120 w 132"/>
                <a:gd name="T75" fmla="*/ 7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24">
                  <a:moveTo>
                    <a:pt x="116" y="48"/>
                  </a:moveTo>
                  <a:cubicBezTo>
                    <a:pt x="116" y="48"/>
                    <a:pt x="116" y="48"/>
                    <a:pt x="116" y="48"/>
                  </a:cubicBezTo>
                  <a:cubicBezTo>
                    <a:pt x="116" y="24"/>
                    <a:pt x="116" y="24"/>
                    <a:pt x="116" y="24"/>
                  </a:cubicBezTo>
                  <a:cubicBezTo>
                    <a:pt x="116" y="22"/>
                    <a:pt x="116" y="22"/>
                    <a:pt x="116" y="22"/>
                  </a:cubicBezTo>
                  <a:cubicBezTo>
                    <a:pt x="116" y="12"/>
                    <a:pt x="116" y="12"/>
                    <a:pt x="116" y="12"/>
                  </a:cubicBezTo>
                  <a:cubicBezTo>
                    <a:pt x="116" y="5"/>
                    <a:pt x="111" y="0"/>
                    <a:pt x="104" y="0"/>
                  </a:cubicBezTo>
                  <a:cubicBezTo>
                    <a:pt x="88" y="0"/>
                    <a:pt x="88" y="0"/>
                    <a:pt x="88" y="0"/>
                  </a:cubicBezTo>
                  <a:cubicBezTo>
                    <a:pt x="22" y="0"/>
                    <a:pt x="22" y="0"/>
                    <a:pt x="22" y="0"/>
                  </a:cubicBezTo>
                  <a:cubicBezTo>
                    <a:pt x="10" y="0"/>
                    <a:pt x="0" y="10"/>
                    <a:pt x="0" y="22"/>
                  </a:cubicBezTo>
                  <a:cubicBezTo>
                    <a:pt x="0" y="102"/>
                    <a:pt x="0" y="102"/>
                    <a:pt x="0" y="102"/>
                  </a:cubicBezTo>
                  <a:cubicBezTo>
                    <a:pt x="0" y="114"/>
                    <a:pt x="10" y="124"/>
                    <a:pt x="22" y="124"/>
                  </a:cubicBezTo>
                  <a:cubicBezTo>
                    <a:pt x="94" y="124"/>
                    <a:pt x="94" y="124"/>
                    <a:pt x="94" y="124"/>
                  </a:cubicBezTo>
                  <a:cubicBezTo>
                    <a:pt x="106" y="124"/>
                    <a:pt x="116" y="114"/>
                    <a:pt x="116" y="102"/>
                  </a:cubicBezTo>
                  <a:cubicBezTo>
                    <a:pt x="116" y="96"/>
                    <a:pt x="116" y="96"/>
                    <a:pt x="116" y="96"/>
                  </a:cubicBezTo>
                  <a:cubicBezTo>
                    <a:pt x="116" y="96"/>
                    <a:pt x="116" y="96"/>
                    <a:pt x="116" y="96"/>
                  </a:cubicBezTo>
                  <a:cubicBezTo>
                    <a:pt x="132" y="84"/>
                    <a:pt x="132" y="60"/>
                    <a:pt x="116" y="48"/>
                  </a:cubicBezTo>
                  <a:close/>
                  <a:moveTo>
                    <a:pt x="22" y="8"/>
                  </a:moveTo>
                  <a:cubicBezTo>
                    <a:pt x="88" y="8"/>
                    <a:pt x="88" y="8"/>
                    <a:pt x="88" y="8"/>
                  </a:cubicBezTo>
                  <a:cubicBezTo>
                    <a:pt x="104" y="8"/>
                    <a:pt x="104" y="8"/>
                    <a:pt x="104" y="8"/>
                  </a:cubicBezTo>
                  <a:cubicBezTo>
                    <a:pt x="106" y="8"/>
                    <a:pt x="108" y="10"/>
                    <a:pt x="108" y="12"/>
                  </a:cubicBezTo>
                  <a:cubicBezTo>
                    <a:pt x="108" y="22"/>
                    <a:pt x="108" y="22"/>
                    <a:pt x="108" y="22"/>
                  </a:cubicBezTo>
                  <a:cubicBezTo>
                    <a:pt x="108" y="24"/>
                    <a:pt x="108" y="24"/>
                    <a:pt x="108" y="24"/>
                  </a:cubicBezTo>
                  <a:cubicBezTo>
                    <a:pt x="108" y="37"/>
                    <a:pt x="108" y="37"/>
                    <a:pt x="108" y="37"/>
                  </a:cubicBezTo>
                  <a:cubicBezTo>
                    <a:pt x="107" y="36"/>
                    <a:pt x="105" y="36"/>
                    <a:pt x="104" y="36"/>
                  </a:cubicBezTo>
                  <a:cubicBezTo>
                    <a:pt x="104" y="36"/>
                    <a:pt x="104" y="36"/>
                    <a:pt x="104" y="36"/>
                  </a:cubicBezTo>
                  <a:cubicBezTo>
                    <a:pt x="104" y="32"/>
                    <a:pt x="104" y="32"/>
                    <a:pt x="104" y="32"/>
                  </a:cubicBezTo>
                  <a:cubicBezTo>
                    <a:pt x="104" y="24"/>
                    <a:pt x="104" y="24"/>
                    <a:pt x="104" y="24"/>
                  </a:cubicBezTo>
                  <a:cubicBezTo>
                    <a:pt x="104" y="16"/>
                    <a:pt x="104" y="16"/>
                    <a:pt x="104" y="16"/>
                  </a:cubicBezTo>
                  <a:cubicBezTo>
                    <a:pt x="104" y="14"/>
                    <a:pt x="102" y="12"/>
                    <a:pt x="100" y="12"/>
                  </a:cubicBezTo>
                  <a:cubicBezTo>
                    <a:pt x="16" y="12"/>
                    <a:pt x="16" y="12"/>
                    <a:pt x="16" y="12"/>
                  </a:cubicBezTo>
                  <a:cubicBezTo>
                    <a:pt x="14" y="12"/>
                    <a:pt x="12" y="14"/>
                    <a:pt x="12" y="16"/>
                  </a:cubicBezTo>
                  <a:cubicBezTo>
                    <a:pt x="12" y="24"/>
                    <a:pt x="12" y="24"/>
                    <a:pt x="12" y="24"/>
                  </a:cubicBezTo>
                  <a:cubicBezTo>
                    <a:pt x="12" y="32"/>
                    <a:pt x="12" y="32"/>
                    <a:pt x="12" y="32"/>
                  </a:cubicBezTo>
                  <a:cubicBezTo>
                    <a:pt x="10" y="29"/>
                    <a:pt x="8" y="26"/>
                    <a:pt x="8" y="22"/>
                  </a:cubicBezTo>
                  <a:cubicBezTo>
                    <a:pt x="8" y="14"/>
                    <a:pt x="14" y="8"/>
                    <a:pt x="22" y="8"/>
                  </a:cubicBezTo>
                  <a:close/>
                  <a:moveTo>
                    <a:pt x="100" y="20"/>
                  </a:moveTo>
                  <a:cubicBezTo>
                    <a:pt x="16" y="20"/>
                    <a:pt x="16" y="20"/>
                    <a:pt x="16" y="20"/>
                  </a:cubicBezTo>
                  <a:cubicBezTo>
                    <a:pt x="16" y="16"/>
                    <a:pt x="16" y="16"/>
                    <a:pt x="16" y="16"/>
                  </a:cubicBezTo>
                  <a:cubicBezTo>
                    <a:pt x="100" y="16"/>
                    <a:pt x="100" y="16"/>
                    <a:pt x="100" y="16"/>
                  </a:cubicBezTo>
                  <a:lnTo>
                    <a:pt x="100" y="20"/>
                  </a:lnTo>
                  <a:close/>
                  <a:moveTo>
                    <a:pt x="100" y="24"/>
                  </a:moveTo>
                  <a:cubicBezTo>
                    <a:pt x="100" y="28"/>
                    <a:pt x="100" y="28"/>
                    <a:pt x="100" y="28"/>
                  </a:cubicBezTo>
                  <a:cubicBezTo>
                    <a:pt x="16" y="28"/>
                    <a:pt x="16" y="28"/>
                    <a:pt x="16" y="28"/>
                  </a:cubicBezTo>
                  <a:cubicBezTo>
                    <a:pt x="16" y="24"/>
                    <a:pt x="16" y="24"/>
                    <a:pt x="16" y="24"/>
                  </a:cubicBezTo>
                  <a:lnTo>
                    <a:pt x="100" y="24"/>
                  </a:lnTo>
                  <a:close/>
                  <a:moveTo>
                    <a:pt x="100" y="32"/>
                  </a:moveTo>
                  <a:cubicBezTo>
                    <a:pt x="100" y="36"/>
                    <a:pt x="100" y="36"/>
                    <a:pt x="100" y="36"/>
                  </a:cubicBezTo>
                  <a:cubicBezTo>
                    <a:pt x="88" y="36"/>
                    <a:pt x="88" y="36"/>
                    <a:pt x="88" y="36"/>
                  </a:cubicBezTo>
                  <a:cubicBezTo>
                    <a:pt x="22" y="36"/>
                    <a:pt x="22" y="36"/>
                    <a:pt x="22" y="36"/>
                  </a:cubicBezTo>
                  <a:cubicBezTo>
                    <a:pt x="20" y="36"/>
                    <a:pt x="18" y="35"/>
                    <a:pt x="16" y="35"/>
                  </a:cubicBezTo>
                  <a:cubicBezTo>
                    <a:pt x="16" y="32"/>
                    <a:pt x="16" y="32"/>
                    <a:pt x="16" y="32"/>
                  </a:cubicBezTo>
                  <a:lnTo>
                    <a:pt x="100" y="32"/>
                  </a:lnTo>
                  <a:close/>
                  <a:moveTo>
                    <a:pt x="108" y="102"/>
                  </a:moveTo>
                  <a:cubicBezTo>
                    <a:pt x="108" y="110"/>
                    <a:pt x="102" y="116"/>
                    <a:pt x="94" y="116"/>
                  </a:cubicBezTo>
                  <a:cubicBezTo>
                    <a:pt x="22" y="116"/>
                    <a:pt x="22" y="116"/>
                    <a:pt x="22" y="116"/>
                  </a:cubicBezTo>
                  <a:cubicBezTo>
                    <a:pt x="14" y="116"/>
                    <a:pt x="8" y="110"/>
                    <a:pt x="8" y="102"/>
                  </a:cubicBezTo>
                  <a:cubicBezTo>
                    <a:pt x="8" y="39"/>
                    <a:pt x="8" y="39"/>
                    <a:pt x="8" y="39"/>
                  </a:cubicBezTo>
                  <a:cubicBezTo>
                    <a:pt x="12" y="42"/>
                    <a:pt x="17" y="44"/>
                    <a:pt x="22" y="44"/>
                  </a:cubicBezTo>
                  <a:cubicBezTo>
                    <a:pt x="88" y="44"/>
                    <a:pt x="88" y="44"/>
                    <a:pt x="88" y="44"/>
                  </a:cubicBezTo>
                  <a:cubicBezTo>
                    <a:pt x="104" y="44"/>
                    <a:pt x="104" y="44"/>
                    <a:pt x="104" y="44"/>
                  </a:cubicBezTo>
                  <a:cubicBezTo>
                    <a:pt x="106" y="44"/>
                    <a:pt x="108" y="46"/>
                    <a:pt x="108" y="48"/>
                  </a:cubicBezTo>
                  <a:cubicBezTo>
                    <a:pt x="108" y="56"/>
                    <a:pt x="108" y="56"/>
                    <a:pt x="108" y="56"/>
                  </a:cubicBezTo>
                  <a:cubicBezTo>
                    <a:pt x="72" y="56"/>
                    <a:pt x="72" y="56"/>
                    <a:pt x="72" y="56"/>
                  </a:cubicBezTo>
                  <a:cubicBezTo>
                    <a:pt x="61" y="56"/>
                    <a:pt x="52" y="65"/>
                    <a:pt x="52" y="76"/>
                  </a:cubicBezTo>
                  <a:cubicBezTo>
                    <a:pt x="52" y="87"/>
                    <a:pt x="61" y="96"/>
                    <a:pt x="72" y="96"/>
                  </a:cubicBezTo>
                  <a:cubicBezTo>
                    <a:pt x="108" y="96"/>
                    <a:pt x="108" y="96"/>
                    <a:pt x="108" y="96"/>
                  </a:cubicBezTo>
                  <a:lnTo>
                    <a:pt x="108" y="102"/>
                  </a:lnTo>
                  <a:close/>
                  <a:moveTo>
                    <a:pt x="113" y="88"/>
                  </a:moveTo>
                  <a:cubicBezTo>
                    <a:pt x="72" y="88"/>
                    <a:pt x="72" y="88"/>
                    <a:pt x="72" y="88"/>
                  </a:cubicBezTo>
                  <a:cubicBezTo>
                    <a:pt x="65" y="88"/>
                    <a:pt x="60" y="83"/>
                    <a:pt x="60" y="76"/>
                  </a:cubicBezTo>
                  <a:cubicBezTo>
                    <a:pt x="60" y="69"/>
                    <a:pt x="65" y="64"/>
                    <a:pt x="72" y="64"/>
                  </a:cubicBezTo>
                  <a:cubicBezTo>
                    <a:pt x="108" y="64"/>
                    <a:pt x="108" y="64"/>
                    <a:pt x="108" y="64"/>
                  </a:cubicBezTo>
                  <a:cubicBezTo>
                    <a:pt x="110" y="64"/>
                    <a:pt x="113" y="63"/>
                    <a:pt x="114" y="61"/>
                  </a:cubicBezTo>
                  <a:cubicBezTo>
                    <a:pt x="115" y="60"/>
                    <a:pt x="115" y="60"/>
                    <a:pt x="115" y="59"/>
                  </a:cubicBezTo>
                  <a:cubicBezTo>
                    <a:pt x="115" y="59"/>
                    <a:pt x="116" y="59"/>
                    <a:pt x="116" y="59"/>
                  </a:cubicBezTo>
                  <a:cubicBezTo>
                    <a:pt x="118" y="62"/>
                    <a:pt x="120" y="67"/>
                    <a:pt x="120" y="72"/>
                  </a:cubicBezTo>
                  <a:cubicBezTo>
                    <a:pt x="120" y="78"/>
                    <a:pt x="118" y="84"/>
                    <a:pt x="113" y="8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62" name="Group 61"/>
          <p:cNvGrpSpPr/>
          <p:nvPr/>
        </p:nvGrpSpPr>
        <p:grpSpPr>
          <a:xfrm>
            <a:off x="3296053" y="5624010"/>
            <a:ext cx="303206" cy="302205"/>
            <a:chOff x="2437300" y="1144829"/>
            <a:chExt cx="400024" cy="398703"/>
          </a:xfrm>
          <a:solidFill>
            <a:schemeClr val="bg2"/>
          </a:solidFill>
        </p:grpSpPr>
        <p:sp>
          <p:nvSpPr>
            <p:cNvPr id="63" name="Freeform 129"/>
            <p:cNvSpPr>
              <a:spLocks noEditPoints="1"/>
            </p:cNvSpPr>
            <p:nvPr/>
          </p:nvSpPr>
          <p:spPr bwMode="auto">
            <a:xfrm>
              <a:off x="2437300" y="1144829"/>
              <a:ext cx="400024" cy="398703"/>
            </a:xfrm>
            <a:custGeom>
              <a:avLst/>
              <a:gdLst>
                <a:gd name="T0" fmla="*/ 88 w 128"/>
                <a:gd name="T1" fmla="*/ 0 h 128"/>
                <a:gd name="T2" fmla="*/ 48 w 128"/>
                <a:gd name="T3" fmla="*/ 40 h 128"/>
                <a:gd name="T4" fmla="*/ 51 w 128"/>
                <a:gd name="T5" fmla="*/ 55 h 128"/>
                <a:gd name="T6" fmla="*/ 2 w 128"/>
                <a:gd name="T7" fmla="*/ 103 h 128"/>
                <a:gd name="T8" fmla="*/ 0 w 128"/>
                <a:gd name="T9" fmla="*/ 108 h 128"/>
                <a:gd name="T10" fmla="*/ 0 w 128"/>
                <a:gd name="T11" fmla="*/ 120 h 128"/>
                <a:gd name="T12" fmla="*/ 8 w 128"/>
                <a:gd name="T13" fmla="*/ 128 h 128"/>
                <a:gd name="T14" fmla="*/ 20 w 128"/>
                <a:gd name="T15" fmla="*/ 128 h 128"/>
                <a:gd name="T16" fmla="*/ 25 w 128"/>
                <a:gd name="T17" fmla="*/ 126 h 128"/>
                <a:gd name="T18" fmla="*/ 31 w 128"/>
                <a:gd name="T19" fmla="*/ 120 h 128"/>
                <a:gd name="T20" fmla="*/ 40 w 128"/>
                <a:gd name="T21" fmla="*/ 120 h 128"/>
                <a:gd name="T22" fmla="*/ 48 w 128"/>
                <a:gd name="T23" fmla="*/ 112 h 128"/>
                <a:gd name="T24" fmla="*/ 48 w 128"/>
                <a:gd name="T25" fmla="*/ 104 h 128"/>
                <a:gd name="T26" fmla="*/ 56 w 128"/>
                <a:gd name="T27" fmla="*/ 104 h 128"/>
                <a:gd name="T28" fmla="*/ 64 w 128"/>
                <a:gd name="T29" fmla="*/ 96 h 128"/>
                <a:gd name="T30" fmla="*/ 64 w 128"/>
                <a:gd name="T31" fmla="*/ 87 h 128"/>
                <a:gd name="T32" fmla="*/ 73 w 128"/>
                <a:gd name="T33" fmla="*/ 77 h 128"/>
                <a:gd name="T34" fmla="*/ 88 w 128"/>
                <a:gd name="T35" fmla="*/ 80 h 128"/>
                <a:gd name="T36" fmla="*/ 128 w 128"/>
                <a:gd name="T37" fmla="*/ 40 h 128"/>
                <a:gd name="T38" fmla="*/ 88 w 128"/>
                <a:gd name="T39" fmla="*/ 0 h 128"/>
                <a:gd name="T40" fmla="*/ 88 w 128"/>
                <a:gd name="T41" fmla="*/ 72 h 128"/>
                <a:gd name="T42" fmla="*/ 72 w 128"/>
                <a:gd name="T43" fmla="*/ 67 h 128"/>
                <a:gd name="T44" fmla="*/ 70 w 128"/>
                <a:gd name="T45" fmla="*/ 69 h 128"/>
                <a:gd name="T46" fmla="*/ 66 w 128"/>
                <a:gd name="T47" fmla="*/ 73 h 128"/>
                <a:gd name="T48" fmla="*/ 58 w 128"/>
                <a:gd name="T49" fmla="*/ 81 h 128"/>
                <a:gd name="T50" fmla="*/ 56 w 128"/>
                <a:gd name="T51" fmla="*/ 87 h 128"/>
                <a:gd name="T52" fmla="*/ 56 w 128"/>
                <a:gd name="T53" fmla="*/ 96 h 128"/>
                <a:gd name="T54" fmla="*/ 48 w 128"/>
                <a:gd name="T55" fmla="*/ 96 h 128"/>
                <a:gd name="T56" fmla="*/ 40 w 128"/>
                <a:gd name="T57" fmla="*/ 104 h 128"/>
                <a:gd name="T58" fmla="*/ 40 w 128"/>
                <a:gd name="T59" fmla="*/ 112 h 128"/>
                <a:gd name="T60" fmla="*/ 31 w 128"/>
                <a:gd name="T61" fmla="*/ 112 h 128"/>
                <a:gd name="T62" fmla="*/ 25 w 128"/>
                <a:gd name="T63" fmla="*/ 114 h 128"/>
                <a:gd name="T64" fmla="*/ 19 w 128"/>
                <a:gd name="T65" fmla="*/ 120 h 128"/>
                <a:gd name="T66" fmla="*/ 8 w 128"/>
                <a:gd name="T67" fmla="*/ 120 h 128"/>
                <a:gd name="T68" fmla="*/ 8 w 128"/>
                <a:gd name="T69" fmla="*/ 109 h 128"/>
                <a:gd name="T70" fmla="*/ 55 w 128"/>
                <a:gd name="T71" fmla="*/ 62 h 128"/>
                <a:gd name="T72" fmla="*/ 55 w 128"/>
                <a:gd name="T73" fmla="*/ 62 h 128"/>
                <a:gd name="T74" fmla="*/ 61 w 128"/>
                <a:gd name="T75" fmla="*/ 56 h 128"/>
                <a:gd name="T76" fmla="*/ 56 w 128"/>
                <a:gd name="T77" fmla="*/ 40 h 128"/>
                <a:gd name="T78" fmla="*/ 88 w 128"/>
                <a:gd name="T79" fmla="*/ 8 h 128"/>
                <a:gd name="T80" fmla="*/ 120 w 128"/>
                <a:gd name="T81" fmla="*/ 40 h 128"/>
                <a:gd name="T82" fmla="*/ 88 w 128"/>
                <a:gd name="T83" fmla="*/ 7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8" h="128">
                  <a:moveTo>
                    <a:pt x="88" y="0"/>
                  </a:moveTo>
                  <a:cubicBezTo>
                    <a:pt x="66" y="0"/>
                    <a:pt x="48" y="18"/>
                    <a:pt x="48" y="40"/>
                  </a:cubicBezTo>
                  <a:cubicBezTo>
                    <a:pt x="48" y="45"/>
                    <a:pt x="49" y="50"/>
                    <a:pt x="51" y="55"/>
                  </a:cubicBezTo>
                  <a:cubicBezTo>
                    <a:pt x="2" y="103"/>
                    <a:pt x="2" y="103"/>
                    <a:pt x="2" y="103"/>
                  </a:cubicBezTo>
                  <a:cubicBezTo>
                    <a:pt x="1" y="105"/>
                    <a:pt x="0" y="106"/>
                    <a:pt x="0" y="108"/>
                  </a:cubicBezTo>
                  <a:cubicBezTo>
                    <a:pt x="0" y="120"/>
                    <a:pt x="0" y="120"/>
                    <a:pt x="0" y="120"/>
                  </a:cubicBezTo>
                  <a:cubicBezTo>
                    <a:pt x="0" y="124"/>
                    <a:pt x="4" y="128"/>
                    <a:pt x="8" y="128"/>
                  </a:cubicBezTo>
                  <a:cubicBezTo>
                    <a:pt x="20" y="128"/>
                    <a:pt x="20" y="128"/>
                    <a:pt x="20" y="128"/>
                  </a:cubicBezTo>
                  <a:cubicBezTo>
                    <a:pt x="22" y="128"/>
                    <a:pt x="23" y="127"/>
                    <a:pt x="25" y="126"/>
                  </a:cubicBezTo>
                  <a:cubicBezTo>
                    <a:pt x="31" y="120"/>
                    <a:pt x="31" y="120"/>
                    <a:pt x="31" y="120"/>
                  </a:cubicBezTo>
                  <a:cubicBezTo>
                    <a:pt x="40" y="120"/>
                    <a:pt x="40" y="120"/>
                    <a:pt x="40" y="120"/>
                  </a:cubicBezTo>
                  <a:cubicBezTo>
                    <a:pt x="44" y="120"/>
                    <a:pt x="48" y="116"/>
                    <a:pt x="48" y="112"/>
                  </a:cubicBezTo>
                  <a:cubicBezTo>
                    <a:pt x="48" y="104"/>
                    <a:pt x="48" y="104"/>
                    <a:pt x="48" y="104"/>
                  </a:cubicBezTo>
                  <a:cubicBezTo>
                    <a:pt x="56" y="104"/>
                    <a:pt x="56" y="104"/>
                    <a:pt x="56" y="104"/>
                  </a:cubicBezTo>
                  <a:cubicBezTo>
                    <a:pt x="60" y="104"/>
                    <a:pt x="64" y="100"/>
                    <a:pt x="64" y="96"/>
                  </a:cubicBezTo>
                  <a:cubicBezTo>
                    <a:pt x="64" y="87"/>
                    <a:pt x="64" y="87"/>
                    <a:pt x="64" y="87"/>
                  </a:cubicBezTo>
                  <a:cubicBezTo>
                    <a:pt x="73" y="77"/>
                    <a:pt x="73" y="77"/>
                    <a:pt x="73" y="77"/>
                  </a:cubicBezTo>
                  <a:cubicBezTo>
                    <a:pt x="78" y="79"/>
                    <a:pt x="83" y="80"/>
                    <a:pt x="88" y="80"/>
                  </a:cubicBezTo>
                  <a:cubicBezTo>
                    <a:pt x="110" y="80"/>
                    <a:pt x="128" y="62"/>
                    <a:pt x="128" y="40"/>
                  </a:cubicBezTo>
                  <a:cubicBezTo>
                    <a:pt x="128" y="18"/>
                    <a:pt x="110" y="0"/>
                    <a:pt x="88" y="0"/>
                  </a:cubicBezTo>
                  <a:close/>
                  <a:moveTo>
                    <a:pt x="88" y="72"/>
                  </a:moveTo>
                  <a:cubicBezTo>
                    <a:pt x="82" y="72"/>
                    <a:pt x="77" y="70"/>
                    <a:pt x="72" y="67"/>
                  </a:cubicBezTo>
                  <a:cubicBezTo>
                    <a:pt x="70" y="69"/>
                    <a:pt x="70" y="69"/>
                    <a:pt x="70" y="69"/>
                  </a:cubicBezTo>
                  <a:cubicBezTo>
                    <a:pt x="66" y="73"/>
                    <a:pt x="66" y="73"/>
                    <a:pt x="66" y="73"/>
                  </a:cubicBezTo>
                  <a:cubicBezTo>
                    <a:pt x="58" y="81"/>
                    <a:pt x="58" y="81"/>
                    <a:pt x="58" y="81"/>
                  </a:cubicBezTo>
                  <a:cubicBezTo>
                    <a:pt x="57" y="82"/>
                    <a:pt x="56" y="85"/>
                    <a:pt x="56" y="87"/>
                  </a:cubicBezTo>
                  <a:cubicBezTo>
                    <a:pt x="56" y="96"/>
                    <a:pt x="56" y="96"/>
                    <a:pt x="56" y="96"/>
                  </a:cubicBezTo>
                  <a:cubicBezTo>
                    <a:pt x="48" y="96"/>
                    <a:pt x="48" y="96"/>
                    <a:pt x="48" y="96"/>
                  </a:cubicBezTo>
                  <a:cubicBezTo>
                    <a:pt x="44" y="96"/>
                    <a:pt x="40" y="100"/>
                    <a:pt x="40" y="104"/>
                  </a:cubicBezTo>
                  <a:cubicBezTo>
                    <a:pt x="40" y="112"/>
                    <a:pt x="40" y="112"/>
                    <a:pt x="40" y="112"/>
                  </a:cubicBezTo>
                  <a:cubicBezTo>
                    <a:pt x="31" y="112"/>
                    <a:pt x="31" y="112"/>
                    <a:pt x="31" y="112"/>
                  </a:cubicBezTo>
                  <a:cubicBezTo>
                    <a:pt x="29" y="112"/>
                    <a:pt x="26" y="113"/>
                    <a:pt x="25" y="114"/>
                  </a:cubicBezTo>
                  <a:cubicBezTo>
                    <a:pt x="19" y="120"/>
                    <a:pt x="19" y="120"/>
                    <a:pt x="19" y="120"/>
                  </a:cubicBezTo>
                  <a:cubicBezTo>
                    <a:pt x="8" y="120"/>
                    <a:pt x="8" y="120"/>
                    <a:pt x="8" y="120"/>
                  </a:cubicBezTo>
                  <a:cubicBezTo>
                    <a:pt x="8" y="109"/>
                    <a:pt x="8" y="109"/>
                    <a:pt x="8" y="109"/>
                  </a:cubicBezTo>
                  <a:cubicBezTo>
                    <a:pt x="55" y="62"/>
                    <a:pt x="55" y="62"/>
                    <a:pt x="55" y="62"/>
                  </a:cubicBezTo>
                  <a:cubicBezTo>
                    <a:pt x="55" y="62"/>
                    <a:pt x="55" y="62"/>
                    <a:pt x="55" y="62"/>
                  </a:cubicBezTo>
                  <a:cubicBezTo>
                    <a:pt x="61" y="56"/>
                    <a:pt x="61" y="56"/>
                    <a:pt x="61" y="56"/>
                  </a:cubicBezTo>
                  <a:cubicBezTo>
                    <a:pt x="58" y="51"/>
                    <a:pt x="56" y="46"/>
                    <a:pt x="56" y="40"/>
                  </a:cubicBezTo>
                  <a:cubicBezTo>
                    <a:pt x="56" y="22"/>
                    <a:pt x="70" y="8"/>
                    <a:pt x="88" y="8"/>
                  </a:cubicBezTo>
                  <a:cubicBezTo>
                    <a:pt x="106" y="8"/>
                    <a:pt x="120" y="22"/>
                    <a:pt x="120" y="40"/>
                  </a:cubicBezTo>
                  <a:cubicBezTo>
                    <a:pt x="120" y="58"/>
                    <a:pt x="106" y="72"/>
                    <a:pt x="88" y="7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4" name="Freeform 130"/>
            <p:cNvSpPr>
              <a:spLocks noEditPoints="1"/>
            </p:cNvSpPr>
            <p:nvPr/>
          </p:nvSpPr>
          <p:spPr bwMode="auto">
            <a:xfrm>
              <a:off x="2686820" y="1193678"/>
              <a:ext cx="100336" cy="100336"/>
            </a:xfrm>
            <a:custGeom>
              <a:avLst/>
              <a:gdLst>
                <a:gd name="T0" fmla="*/ 31 w 32"/>
                <a:gd name="T1" fmla="*/ 17 h 32"/>
                <a:gd name="T2" fmla="*/ 15 w 32"/>
                <a:gd name="T3" fmla="*/ 1 h 32"/>
                <a:gd name="T4" fmla="*/ 12 w 32"/>
                <a:gd name="T5" fmla="*/ 0 h 32"/>
                <a:gd name="T6" fmla="*/ 0 w 32"/>
                <a:gd name="T7" fmla="*/ 12 h 32"/>
                <a:gd name="T8" fmla="*/ 0 w 32"/>
                <a:gd name="T9" fmla="*/ 13 h 32"/>
                <a:gd name="T10" fmla="*/ 1 w 32"/>
                <a:gd name="T11" fmla="*/ 15 h 32"/>
                <a:gd name="T12" fmla="*/ 17 w 32"/>
                <a:gd name="T13" fmla="*/ 31 h 32"/>
                <a:gd name="T14" fmla="*/ 20 w 32"/>
                <a:gd name="T15" fmla="*/ 32 h 32"/>
                <a:gd name="T16" fmla="*/ 32 w 32"/>
                <a:gd name="T17" fmla="*/ 20 h 32"/>
                <a:gd name="T18" fmla="*/ 32 w 32"/>
                <a:gd name="T19" fmla="*/ 19 h 32"/>
                <a:gd name="T20" fmla="*/ 31 w 32"/>
                <a:gd name="T21" fmla="*/ 17 h 32"/>
                <a:gd name="T22" fmla="*/ 19 w 32"/>
                <a:gd name="T23" fmla="*/ 28 h 32"/>
                <a:gd name="T24" fmla="*/ 4 w 32"/>
                <a:gd name="T25" fmla="*/ 13 h 32"/>
                <a:gd name="T26" fmla="*/ 13 w 32"/>
                <a:gd name="T27" fmla="*/ 4 h 32"/>
                <a:gd name="T28" fmla="*/ 28 w 32"/>
                <a:gd name="T29" fmla="*/ 19 h 32"/>
                <a:gd name="T30" fmla="*/ 19 w 32"/>
                <a:gd name="T31"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32">
                  <a:moveTo>
                    <a:pt x="31" y="17"/>
                  </a:moveTo>
                  <a:cubicBezTo>
                    <a:pt x="27" y="11"/>
                    <a:pt x="21" y="5"/>
                    <a:pt x="15" y="1"/>
                  </a:cubicBezTo>
                  <a:cubicBezTo>
                    <a:pt x="14" y="0"/>
                    <a:pt x="13" y="0"/>
                    <a:pt x="12" y="0"/>
                  </a:cubicBezTo>
                  <a:cubicBezTo>
                    <a:pt x="6" y="2"/>
                    <a:pt x="2" y="6"/>
                    <a:pt x="0" y="12"/>
                  </a:cubicBezTo>
                  <a:cubicBezTo>
                    <a:pt x="0" y="12"/>
                    <a:pt x="0" y="12"/>
                    <a:pt x="0" y="13"/>
                  </a:cubicBezTo>
                  <a:cubicBezTo>
                    <a:pt x="0" y="14"/>
                    <a:pt x="0" y="14"/>
                    <a:pt x="1" y="15"/>
                  </a:cubicBezTo>
                  <a:cubicBezTo>
                    <a:pt x="5" y="21"/>
                    <a:pt x="11" y="27"/>
                    <a:pt x="17" y="31"/>
                  </a:cubicBezTo>
                  <a:cubicBezTo>
                    <a:pt x="18" y="32"/>
                    <a:pt x="19" y="32"/>
                    <a:pt x="20" y="32"/>
                  </a:cubicBezTo>
                  <a:cubicBezTo>
                    <a:pt x="26" y="30"/>
                    <a:pt x="30" y="26"/>
                    <a:pt x="32" y="20"/>
                  </a:cubicBezTo>
                  <a:cubicBezTo>
                    <a:pt x="32" y="20"/>
                    <a:pt x="32" y="20"/>
                    <a:pt x="32" y="19"/>
                  </a:cubicBezTo>
                  <a:cubicBezTo>
                    <a:pt x="32" y="18"/>
                    <a:pt x="32" y="18"/>
                    <a:pt x="31" y="17"/>
                  </a:cubicBezTo>
                  <a:close/>
                  <a:moveTo>
                    <a:pt x="19" y="28"/>
                  </a:moveTo>
                  <a:cubicBezTo>
                    <a:pt x="13" y="24"/>
                    <a:pt x="8" y="19"/>
                    <a:pt x="4" y="13"/>
                  </a:cubicBezTo>
                  <a:cubicBezTo>
                    <a:pt x="6" y="8"/>
                    <a:pt x="8" y="6"/>
                    <a:pt x="13" y="4"/>
                  </a:cubicBezTo>
                  <a:cubicBezTo>
                    <a:pt x="19" y="8"/>
                    <a:pt x="24" y="13"/>
                    <a:pt x="28" y="19"/>
                  </a:cubicBezTo>
                  <a:cubicBezTo>
                    <a:pt x="26" y="24"/>
                    <a:pt x="24" y="26"/>
                    <a:pt x="19" y="2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65" name="Freeform 60"/>
          <p:cNvSpPr>
            <a:spLocks noEditPoints="1"/>
          </p:cNvSpPr>
          <p:nvPr/>
        </p:nvSpPr>
        <p:spPr bwMode="auto">
          <a:xfrm>
            <a:off x="1842135" y="2974850"/>
            <a:ext cx="303206" cy="303206"/>
          </a:xfrm>
          <a:custGeom>
            <a:avLst/>
            <a:gdLst>
              <a:gd name="T0" fmla="*/ 126 w 128"/>
              <a:gd name="T1" fmla="*/ 1 h 128"/>
              <a:gd name="T2" fmla="*/ 124 w 128"/>
              <a:gd name="T3" fmla="*/ 0 h 128"/>
              <a:gd name="T4" fmla="*/ 122 w 128"/>
              <a:gd name="T5" fmla="*/ 1 h 128"/>
              <a:gd name="T6" fmla="*/ 2 w 128"/>
              <a:gd name="T7" fmla="*/ 81 h 128"/>
              <a:gd name="T8" fmla="*/ 0 w 128"/>
              <a:gd name="T9" fmla="*/ 84 h 128"/>
              <a:gd name="T10" fmla="*/ 3 w 128"/>
              <a:gd name="T11" fmla="*/ 88 h 128"/>
              <a:gd name="T12" fmla="*/ 34 w 128"/>
              <a:gd name="T13" fmla="*/ 100 h 128"/>
              <a:gd name="T14" fmla="*/ 49 w 128"/>
              <a:gd name="T15" fmla="*/ 126 h 128"/>
              <a:gd name="T16" fmla="*/ 52 w 128"/>
              <a:gd name="T17" fmla="*/ 128 h 128"/>
              <a:gd name="T18" fmla="*/ 52 w 128"/>
              <a:gd name="T19" fmla="*/ 128 h 128"/>
              <a:gd name="T20" fmla="*/ 55 w 128"/>
              <a:gd name="T21" fmla="*/ 126 h 128"/>
              <a:gd name="T22" fmla="*/ 64 w 128"/>
              <a:gd name="T23" fmla="*/ 112 h 128"/>
              <a:gd name="T24" fmla="*/ 103 w 128"/>
              <a:gd name="T25" fmla="*/ 128 h 128"/>
              <a:gd name="T26" fmla="*/ 104 w 128"/>
              <a:gd name="T27" fmla="*/ 128 h 128"/>
              <a:gd name="T28" fmla="*/ 106 w 128"/>
              <a:gd name="T29" fmla="*/ 127 h 128"/>
              <a:gd name="T30" fmla="*/ 108 w 128"/>
              <a:gd name="T31" fmla="*/ 125 h 128"/>
              <a:gd name="T32" fmla="*/ 128 w 128"/>
              <a:gd name="T33" fmla="*/ 5 h 128"/>
              <a:gd name="T34" fmla="*/ 126 w 128"/>
              <a:gd name="T35" fmla="*/ 1 h 128"/>
              <a:gd name="T36" fmla="*/ 13 w 128"/>
              <a:gd name="T37" fmla="*/ 83 h 128"/>
              <a:gd name="T38" fmla="*/ 105 w 128"/>
              <a:gd name="T39" fmla="*/ 21 h 128"/>
              <a:gd name="T40" fmla="*/ 38 w 128"/>
              <a:gd name="T41" fmla="*/ 93 h 128"/>
              <a:gd name="T42" fmla="*/ 37 w 128"/>
              <a:gd name="T43" fmla="*/ 93 h 128"/>
              <a:gd name="T44" fmla="*/ 13 w 128"/>
              <a:gd name="T45" fmla="*/ 83 h 128"/>
              <a:gd name="T46" fmla="*/ 41 w 128"/>
              <a:gd name="T47" fmla="*/ 96 h 128"/>
              <a:gd name="T48" fmla="*/ 41 w 128"/>
              <a:gd name="T49" fmla="*/ 96 h 128"/>
              <a:gd name="T50" fmla="*/ 117 w 128"/>
              <a:gd name="T51" fmla="*/ 15 h 128"/>
              <a:gd name="T52" fmla="*/ 52 w 128"/>
              <a:gd name="T53" fmla="*/ 116 h 128"/>
              <a:gd name="T54" fmla="*/ 41 w 128"/>
              <a:gd name="T55" fmla="*/ 96 h 128"/>
              <a:gd name="T56" fmla="*/ 101 w 128"/>
              <a:gd name="T57" fmla="*/ 118 h 128"/>
              <a:gd name="T58" fmla="*/ 67 w 128"/>
              <a:gd name="T59" fmla="*/ 105 h 128"/>
              <a:gd name="T60" fmla="*/ 64 w 128"/>
              <a:gd name="T61" fmla="*/ 104 h 128"/>
              <a:gd name="T62" fmla="*/ 117 w 128"/>
              <a:gd name="T63" fmla="*/ 23 h 128"/>
              <a:gd name="T64" fmla="*/ 101 w 128"/>
              <a:gd name="T65" fmla="*/ 11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8" h="128">
                <a:moveTo>
                  <a:pt x="126" y="1"/>
                </a:moveTo>
                <a:cubicBezTo>
                  <a:pt x="126" y="0"/>
                  <a:pt x="125" y="0"/>
                  <a:pt x="124" y="0"/>
                </a:cubicBezTo>
                <a:cubicBezTo>
                  <a:pt x="123" y="0"/>
                  <a:pt x="122" y="0"/>
                  <a:pt x="122" y="1"/>
                </a:cubicBezTo>
                <a:cubicBezTo>
                  <a:pt x="2" y="81"/>
                  <a:pt x="2" y="81"/>
                  <a:pt x="2" y="81"/>
                </a:cubicBezTo>
                <a:cubicBezTo>
                  <a:pt x="1" y="81"/>
                  <a:pt x="0" y="83"/>
                  <a:pt x="0" y="84"/>
                </a:cubicBezTo>
                <a:cubicBezTo>
                  <a:pt x="0" y="86"/>
                  <a:pt x="1" y="87"/>
                  <a:pt x="3" y="88"/>
                </a:cubicBezTo>
                <a:cubicBezTo>
                  <a:pt x="34" y="100"/>
                  <a:pt x="34" y="100"/>
                  <a:pt x="34" y="100"/>
                </a:cubicBezTo>
                <a:cubicBezTo>
                  <a:pt x="49" y="126"/>
                  <a:pt x="49" y="126"/>
                  <a:pt x="49" y="126"/>
                </a:cubicBezTo>
                <a:cubicBezTo>
                  <a:pt x="49" y="127"/>
                  <a:pt x="51" y="128"/>
                  <a:pt x="52" y="128"/>
                </a:cubicBezTo>
                <a:cubicBezTo>
                  <a:pt x="52" y="128"/>
                  <a:pt x="52" y="128"/>
                  <a:pt x="52" y="128"/>
                </a:cubicBezTo>
                <a:cubicBezTo>
                  <a:pt x="53" y="128"/>
                  <a:pt x="55" y="127"/>
                  <a:pt x="55" y="126"/>
                </a:cubicBezTo>
                <a:cubicBezTo>
                  <a:pt x="64" y="112"/>
                  <a:pt x="64" y="112"/>
                  <a:pt x="64" y="112"/>
                </a:cubicBezTo>
                <a:cubicBezTo>
                  <a:pt x="103" y="128"/>
                  <a:pt x="103" y="128"/>
                  <a:pt x="103" y="128"/>
                </a:cubicBezTo>
                <a:cubicBezTo>
                  <a:pt x="103" y="128"/>
                  <a:pt x="103" y="128"/>
                  <a:pt x="104" y="128"/>
                </a:cubicBezTo>
                <a:cubicBezTo>
                  <a:pt x="105" y="128"/>
                  <a:pt x="105" y="128"/>
                  <a:pt x="106" y="127"/>
                </a:cubicBezTo>
                <a:cubicBezTo>
                  <a:pt x="107" y="127"/>
                  <a:pt x="108" y="126"/>
                  <a:pt x="108" y="125"/>
                </a:cubicBezTo>
                <a:cubicBezTo>
                  <a:pt x="128" y="5"/>
                  <a:pt x="128" y="5"/>
                  <a:pt x="128" y="5"/>
                </a:cubicBezTo>
                <a:cubicBezTo>
                  <a:pt x="128" y="3"/>
                  <a:pt x="128" y="2"/>
                  <a:pt x="126" y="1"/>
                </a:cubicBezTo>
                <a:close/>
                <a:moveTo>
                  <a:pt x="13" y="83"/>
                </a:moveTo>
                <a:cubicBezTo>
                  <a:pt x="105" y="21"/>
                  <a:pt x="105" y="21"/>
                  <a:pt x="105" y="21"/>
                </a:cubicBezTo>
                <a:cubicBezTo>
                  <a:pt x="38" y="93"/>
                  <a:pt x="38" y="93"/>
                  <a:pt x="38" y="93"/>
                </a:cubicBezTo>
                <a:cubicBezTo>
                  <a:pt x="37" y="93"/>
                  <a:pt x="37" y="93"/>
                  <a:pt x="37" y="93"/>
                </a:cubicBezTo>
                <a:lnTo>
                  <a:pt x="13" y="83"/>
                </a:lnTo>
                <a:close/>
                <a:moveTo>
                  <a:pt x="41" y="96"/>
                </a:moveTo>
                <a:cubicBezTo>
                  <a:pt x="41" y="96"/>
                  <a:pt x="41" y="96"/>
                  <a:pt x="41" y="96"/>
                </a:cubicBezTo>
                <a:cubicBezTo>
                  <a:pt x="117" y="15"/>
                  <a:pt x="117" y="15"/>
                  <a:pt x="117" y="15"/>
                </a:cubicBezTo>
                <a:cubicBezTo>
                  <a:pt x="52" y="116"/>
                  <a:pt x="52" y="116"/>
                  <a:pt x="52" y="116"/>
                </a:cubicBezTo>
                <a:lnTo>
                  <a:pt x="41" y="96"/>
                </a:lnTo>
                <a:close/>
                <a:moveTo>
                  <a:pt x="101" y="118"/>
                </a:moveTo>
                <a:cubicBezTo>
                  <a:pt x="67" y="105"/>
                  <a:pt x="67" y="105"/>
                  <a:pt x="67" y="105"/>
                </a:cubicBezTo>
                <a:cubicBezTo>
                  <a:pt x="66" y="104"/>
                  <a:pt x="65" y="104"/>
                  <a:pt x="64" y="104"/>
                </a:cubicBezTo>
                <a:cubicBezTo>
                  <a:pt x="117" y="23"/>
                  <a:pt x="117" y="23"/>
                  <a:pt x="117" y="23"/>
                </a:cubicBezTo>
                <a:lnTo>
                  <a:pt x="101" y="118"/>
                </a:lnTo>
                <a:close/>
              </a:path>
            </a:pathLst>
          </a:custGeom>
          <a:solidFill>
            <a:schemeClr val="bg2"/>
          </a:solidFill>
          <a:ln>
            <a:noFill/>
          </a:ln>
          <a:extLst/>
        </p:spPr>
        <p:txBody>
          <a:bodyPr vert="horz" wrap="square" lIns="91440" tIns="45720" rIns="91440" bIns="45720" numCol="1" anchor="t" anchorCtr="0" compatLnSpc="1">
            <a:prstTxWarp prst="textNoShape">
              <a:avLst/>
            </a:prstTxWarp>
          </a:bodyPr>
          <a:lstStyle/>
          <a:p>
            <a:endParaRPr lang="id-ID"/>
          </a:p>
        </p:txBody>
      </p:sp>
      <p:grpSp>
        <p:nvGrpSpPr>
          <p:cNvPr id="66" name="Group 65"/>
          <p:cNvGrpSpPr/>
          <p:nvPr/>
        </p:nvGrpSpPr>
        <p:grpSpPr>
          <a:xfrm>
            <a:off x="2568345" y="4439381"/>
            <a:ext cx="303207" cy="264180"/>
            <a:chOff x="837205" y="5167510"/>
            <a:chExt cx="400024" cy="348536"/>
          </a:xfrm>
          <a:solidFill>
            <a:schemeClr val="bg2"/>
          </a:solidFill>
        </p:grpSpPr>
        <p:sp>
          <p:nvSpPr>
            <p:cNvPr id="67" name="Freeform 44"/>
            <p:cNvSpPr>
              <a:spLocks noEditPoints="1"/>
            </p:cNvSpPr>
            <p:nvPr/>
          </p:nvSpPr>
          <p:spPr bwMode="auto">
            <a:xfrm>
              <a:off x="837205" y="5167510"/>
              <a:ext cx="400024" cy="286486"/>
            </a:xfrm>
            <a:custGeom>
              <a:avLst/>
              <a:gdLst>
                <a:gd name="T0" fmla="*/ 128 w 128"/>
                <a:gd name="T1" fmla="*/ 24 h 92"/>
                <a:gd name="T2" fmla="*/ 119 w 128"/>
                <a:gd name="T3" fmla="*/ 12 h 92"/>
                <a:gd name="T4" fmla="*/ 67 w 128"/>
                <a:gd name="T5" fmla="*/ 0 h 92"/>
                <a:gd name="T6" fmla="*/ 64 w 128"/>
                <a:gd name="T7" fmla="*/ 0 h 92"/>
                <a:gd name="T8" fmla="*/ 61 w 128"/>
                <a:gd name="T9" fmla="*/ 0 h 92"/>
                <a:gd name="T10" fmla="*/ 9 w 128"/>
                <a:gd name="T11" fmla="*/ 12 h 92"/>
                <a:gd name="T12" fmla="*/ 0 w 128"/>
                <a:gd name="T13" fmla="*/ 24 h 92"/>
                <a:gd name="T14" fmla="*/ 9 w 128"/>
                <a:gd name="T15" fmla="*/ 36 h 92"/>
                <a:gd name="T16" fmla="*/ 20 w 128"/>
                <a:gd name="T17" fmla="*/ 38 h 92"/>
                <a:gd name="T18" fmla="*/ 20 w 128"/>
                <a:gd name="T19" fmla="*/ 72 h 92"/>
                <a:gd name="T20" fmla="*/ 64 w 128"/>
                <a:gd name="T21" fmla="*/ 92 h 92"/>
                <a:gd name="T22" fmla="*/ 108 w 128"/>
                <a:gd name="T23" fmla="*/ 72 h 92"/>
                <a:gd name="T24" fmla="*/ 108 w 128"/>
                <a:gd name="T25" fmla="*/ 38 h 92"/>
                <a:gd name="T26" fmla="*/ 119 w 128"/>
                <a:gd name="T27" fmla="*/ 36 h 92"/>
                <a:gd name="T28" fmla="*/ 128 w 128"/>
                <a:gd name="T29" fmla="*/ 24 h 92"/>
                <a:gd name="T30" fmla="*/ 100 w 128"/>
                <a:gd name="T31" fmla="*/ 72 h 92"/>
                <a:gd name="T32" fmla="*/ 64 w 128"/>
                <a:gd name="T33" fmla="*/ 84 h 92"/>
                <a:gd name="T34" fmla="*/ 28 w 128"/>
                <a:gd name="T35" fmla="*/ 72 h 92"/>
                <a:gd name="T36" fmla="*/ 28 w 128"/>
                <a:gd name="T37" fmla="*/ 40 h 92"/>
                <a:gd name="T38" fmla="*/ 61 w 128"/>
                <a:gd name="T39" fmla="*/ 48 h 92"/>
                <a:gd name="T40" fmla="*/ 64 w 128"/>
                <a:gd name="T41" fmla="*/ 48 h 92"/>
                <a:gd name="T42" fmla="*/ 67 w 128"/>
                <a:gd name="T43" fmla="*/ 48 h 92"/>
                <a:gd name="T44" fmla="*/ 100 w 128"/>
                <a:gd name="T45" fmla="*/ 40 h 92"/>
                <a:gd name="T46" fmla="*/ 100 w 128"/>
                <a:gd name="T47" fmla="*/ 72 h 92"/>
                <a:gd name="T48" fmla="*/ 65 w 128"/>
                <a:gd name="T49" fmla="*/ 40 h 92"/>
                <a:gd name="T50" fmla="*/ 64 w 128"/>
                <a:gd name="T51" fmla="*/ 40 h 92"/>
                <a:gd name="T52" fmla="*/ 63 w 128"/>
                <a:gd name="T53" fmla="*/ 40 h 92"/>
                <a:gd name="T54" fmla="*/ 11 w 128"/>
                <a:gd name="T55" fmla="*/ 28 h 92"/>
                <a:gd name="T56" fmla="*/ 8 w 128"/>
                <a:gd name="T57" fmla="*/ 24 h 92"/>
                <a:gd name="T58" fmla="*/ 11 w 128"/>
                <a:gd name="T59" fmla="*/ 20 h 92"/>
                <a:gd name="T60" fmla="*/ 63 w 128"/>
                <a:gd name="T61" fmla="*/ 8 h 92"/>
                <a:gd name="T62" fmla="*/ 64 w 128"/>
                <a:gd name="T63" fmla="*/ 8 h 92"/>
                <a:gd name="T64" fmla="*/ 65 w 128"/>
                <a:gd name="T65" fmla="*/ 8 h 92"/>
                <a:gd name="T66" fmla="*/ 117 w 128"/>
                <a:gd name="T67" fmla="*/ 20 h 92"/>
                <a:gd name="T68" fmla="*/ 120 w 128"/>
                <a:gd name="T69" fmla="*/ 24 h 92"/>
                <a:gd name="T70" fmla="*/ 117 w 128"/>
                <a:gd name="T71" fmla="*/ 28 h 92"/>
                <a:gd name="T72" fmla="*/ 65 w 128"/>
                <a:gd name="T73" fmla="*/ 4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92">
                  <a:moveTo>
                    <a:pt x="128" y="24"/>
                  </a:moveTo>
                  <a:cubicBezTo>
                    <a:pt x="128" y="18"/>
                    <a:pt x="124" y="14"/>
                    <a:pt x="119" y="12"/>
                  </a:cubicBezTo>
                  <a:cubicBezTo>
                    <a:pt x="67" y="0"/>
                    <a:pt x="67" y="0"/>
                    <a:pt x="67" y="0"/>
                  </a:cubicBezTo>
                  <a:cubicBezTo>
                    <a:pt x="66" y="0"/>
                    <a:pt x="65" y="0"/>
                    <a:pt x="64" y="0"/>
                  </a:cubicBezTo>
                  <a:cubicBezTo>
                    <a:pt x="63" y="0"/>
                    <a:pt x="62" y="0"/>
                    <a:pt x="61" y="0"/>
                  </a:cubicBezTo>
                  <a:cubicBezTo>
                    <a:pt x="9" y="12"/>
                    <a:pt x="9" y="12"/>
                    <a:pt x="9" y="12"/>
                  </a:cubicBezTo>
                  <a:cubicBezTo>
                    <a:pt x="4" y="14"/>
                    <a:pt x="0" y="18"/>
                    <a:pt x="0" y="24"/>
                  </a:cubicBezTo>
                  <a:cubicBezTo>
                    <a:pt x="0" y="30"/>
                    <a:pt x="4" y="34"/>
                    <a:pt x="9" y="36"/>
                  </a:cubicBezTo>
                  <a:cubicBezTo>
                    <a:pt x="20" y="38"/>
                    <a:pt x="20" y="38"/>
                    <a:pt x="20" y="38"/>
                  </a:cubicBezTo>
                  <a:cubicBezTo>
                    <a:pt x="20" y="72"/>
                    <a:pt x="20" y="72"/>
                    <a:pt x="20" y="72"/>
                  </a:cubicBezTo>
                  <a:cubicBezTo>
                    <a:pt x="20" y="83"/>
                    <a:pt x="32" y="92"/>
                    <a:pt x="64" y="92"/>
                  </a:cubicBezTo>
                  <a:cubicBezTo>
                    <a:pt x="96" y="92"/>
                    <a:pt x="108" y="83"/>
                    <a:pt x="108" y="72"/>
                  </a:cubicBezTo>
                  <a:cubicBezTo>
                    <a:pt x="108" y="38"/>
                    <a:pt x="108" y="38"/>
                    <a:pt x="108" y="38"/>
                  </a:cubicBezTo>
                  <a:cubicBezTo>
                    <a:pt x="119" y="36"/>
                    <a:pt x="119" y="36"/>
                    <a:pt x="119" y="36"/>
                  </a:cubicBezTo>
                  <a:cubicBezTo>
                    <a:pt x="124" y="34"/>
                    <a:pt x="128" y="30"/>
                    <a:pt x="128" y="24"/>
                  </a:cubicBezTo>
                  <a:close/>
                  <a:moveTo>
                    <a:pt x="100" y="72"/>
                  </a:moveTo>
                  <a:cubicBezTo>
                    <a:pt x="100" y="76"/>
                    <a:pt x="88" y="84"/>
                    <a:pt x="64" y="84"/>
                  </a:cubicBezTo>
                  <a:cubicBezTo>
                    <a:pt x="40" y="84"/>
                    <a:pt x="28" y="76"/>
                    <a:pt x="28" y="72"/>
                  </a:cubicBezTo>
                  <a:cubicBezTo>
                    <a:pt x="28" y="40"/>
                    <a:pt x="28" y="40"/>
                    <a:pt x="28" y="40"/>
                  </a:cubicBezTo>
                  <a:cubicBezTo>
                    <a:pt x="61" y="48"/>
                    <a:pt x="61" y="48"/>
                    <a:pt x="61" y="48"/>
                  </a:cubicBezTo>
                  <a:cubicBezTo>
                    <a:pt x="62" y="48"/>
                    <a:pt x="63" y="48"/>
                    <a:pt x="64" y="48"/>
                  </a:cubicBezTo>
                  <a:cubicBezTo>
                    <a:pt x="65" y="48"/>
                    <a:pt x="66" y="48"/>
                    <a:pt x="67" y="48"/>
                  </a:cubicBezTo>
                  <a:cubicBezTo>
                    <a:pt x="100" y="40"/>
                    <a:pt x="100" y="40"/>
                    <a:pt x="100" y="40"/>
                  </a:cubicBezTo>
                  <a:lnTo>
                    <a:pt x="100" y="72"/>
                  </a:lnTo>
                  <a:close/>
                  <a:moveTo>
                    <a:pt x="65" y="40"/>
                  </a:moveTo>
                  <a:cubicBezTo>
                    <a:pt x="65" y="40"/>
                    <a:pt x="64" y="40"/>
                    <a:pt x="64" y="40"/>
                  </a:cubicBezTo>
                  <a:cubicBezTo>
                    <a:pt x="64" y="40"/>
                    <a:pt x="63" y="40"/>
                    <a:pt x="63" y="40"/>
                  </a:cubicBezTo>
                  <a:cubicBezTo>
                    <a:pt x="11" y="28"/>
                    <a:pt x="11" y="28"/>
                    <a:pt x="11" y="28"/>
                  </a:cubicBezTo>
                  <a:cubicBezTo>
                    <a:pt x="9" y="27"/>
                    <a:pt x="8" y="26"/>
                    <a:pt x="8" y="24"/>
                  </a:cubicBezTo>
                  <a:cubicBezTo>
                    <a:pt x="8" y="22"/>
                    <a:pt x="9" y="21"/>
                    <a:pt x="11" y="20"/>
                  </a:cubicBezTo>
                  <a:cubicBezTo>
                    <a:pt x="63" y="8"/>
                    <a:pt x="63" y="8"/>
                    <a:pt x="63" y="8"/>
                  </a:cubicBezTo>
                  <a:cubicBezTo>
                    <a:pt x="63" y="8"/>
                    <a:pt x="64" y="8"/>
                    <a:pt x="64" y="8"/>
                  </a:cubicBezTo>
                  <a:cubicBezTo>
                    <a:pt x="64" y="8"/>
                    <a:pt x="65" y="8"/>
                    <a:pt x="65" y="8"/>
                  </a:cubicBezTo>
                  <a:cubicBezTo>
                    <a:pt x="117" y="20"/>
                    <a:pt x="117" y="20"/>
                    <a:pt x="117" y="20"/>
                  </a:cubicBezTo>
                  <a:cubicBezTo>
                    <a:pt x="119" y="21"/>
                    <a:pt x="120" y="22"/>
                    <a:pt x="120" y="24"/>
                  </a:cubicBezTo>
                  <a:cubicBezTo>
                    <a:pt x="120" y="26"/>
                    <a:pt x="119" y="27"/>
                    <a:pt x="117" y="28"/>
                  </a:cubicBezTo>
                  <a:lnTo>
                    <a:pt x="65" y="4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8" name="Freeform 45"/>
            <p:cNvSpPr>
              <a:spLocks/>
            </p:cNvSpPr>
            <p:nvPr/>
          </p:nvSpPr>
          <p:spPr bwMode="auto">
            <a:xfrm>
              <a:off x="1200263" y="5291610"/>
              <a:ext cx="23764" cy="137302"/>
            </a:xfrm>
            <a:custGeom>
              <a:avLst/>
              <a:gdLst>
                <a:gd name="T0" fmla="*/ 0 w 8"/>
                <a:gd name="T1" fmla="*/ 4 h 44"/>
                <a:gd name="T2" fmla="*/ 0 w 8"/>
                <a:gd name="T3" fmla="*/ 40 h 44"/>
                <a:gd name="T4" fmla="*/ 4 w 8"/>
                <a:gd name="T5" fmla="*/ 44 h 44"/>
                <a:gd name="T6" fmla="*/ 8 w 8"/>
                <a:gd name="T7" fmla="*/ 40 h 44"/>
                <a:gd name="T8" fmla="*/ 8 w 8"/>
                <a:gd name="T9" fmla="*/ 4 h 44"/>
                <a:gd name="T10" fmla="*/ 4 w 8"/>
                <a:gd name="T11" fmla="*/ 0 h 44"/>
                <a:gd name="T12" fmla="*/ 0 w 8"/>
                <a:gd name="T13" fmla="*/ 4 h 44"/>
              </a:gdLst>
              <a:ahLst/>
              <a:cxnLst>
                <a:cxn ang="0">
                  <a:pos x="T0" y="T1"/>
                </a:cxn>
                <a:cxn ang="0">
                  <a:pos x="T2" y="T3"/>
                </a:cxn>
                <a:cxn ang="0">
                  <a:pos x="T4" y="T5"/>
                </a:cxn>
                <a:cxn ang="0">
                  <a:pos x="T6" y="T7"/>
                </a:cxn>
                <a:cxn ang="0">
                  <a:pos x="T8" y="T9"/>
                </a:cxn>
                <a:cxn ang="0">
                  <a:pos x="T10" y="T11"/>
                </a:cxn>
                <a:cxn ang="0">
                  <a:pos x="T12" y="T13"/>
                </a:cxn>
              </a:cxnLst>
              <a:rect l="0" t="0" r="r" b="b"/>
              <a:pathLst>
                <a:path w="8" h="44">
                  <a:moveTo>
                    <a:pt x="0" y="4"/>
                  </a:moveTo>
                  <a:cubicBezTo>
                    <a:pt x="0" y="40"/>
                    <a:pt x="0" y="40"/>
                    <a:pt x="0" y="40"/>
                  </a:cubicBezTo>
                  <a:cubicBezTo>
                    <a:pt x="0" y="42"/>
                    <a:pt x="2" y="44"/>
                    <a:pt x="4" y="44"/>
                  </a:cubicBezTo>
                  <a:cubicBezTo>
                    <a:pt x="6" y="44"/>
                    <a:pt x="8" y="42"/>
                    <a:pt x="8" y="40"/>
                  </a:cubicBezTo>
                  <a:cubicBezTo>
                    <a:pt x="8" y="4"/>
                    <a:pt x="8" y="4"/>
                    <a:pt x="8" y="4"/>
                  </a:cubicBezTo>
                  <a:cubicBezTo>
                    <a:pt x="8" y="2"/>
                    <a:pt x="6" y="0"/>
                    <a:pt x="4" y="0"/>
                  </a:cubicBezTo>
                  <a:cubicBezTo>
                    <a:pt x="2" y="0"/>
                    <a:pt x="0" y="2"/>
                    <a:pt x="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9" name="Oval 46"/>
            <p:cNvSpPr>
              <a:spLocks noChangeArrowheads="1"/>
            </p:cNvSpPr>
            <p:nvPr/>
          </p:nvSpPr>
          <p:spPr bwMode="auto">
            <a:xfrm>
              <a:off x="1187061" y="5442114"/>
              <a:ext cx="50168" cy="73932"/>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70" name="TextBox 69"/>
          <p:cNvSpPr txBox="1"/>
          <p:nvPr/>
        </p:nvSpPr>
        <p:spPr>
          <a:xfrm>
            <a:off x="27642" y="1637046"/>
            <a:ext cx="857035" cy="523220"/>
          </a:xfrm>
          <a:prstGeom prst="rect">
            <a:avLst/>
          </a:prstGeom>
          <a:noFill/>
        </p:spPr>
        <p:txBody>
          <a:bodyPr wrap="square" rtlCol="0">
            <a:spAutoFit/>
          </a:bodyPr>
          <a:lstStyle/>
          <a:p>
            <a:pPr algn="r"/>
            <a:r>
              <a:rPr lang="en-US" sz="2800" dirty="0">
                <a:solidFill>
                  <a:schemeClr val="accent1"/>
                </a:solidFill>
                <a:latin typeface="Bebas" pitchFamily="2" charset="0"/>
              </a:rPr>
              <a:t>01</a:t>
            </a:r>
            <a:endParaRPr lang="id-ID" sz="2800" dirty="0">
              <a:solidFill>
                <a:schemeClr val="accent1"/>
              </a:solidFill>
              <a:latin typeface="Bebas" pitchFamily="2" charset="0"/>
            </a:endParaRPr>
          </a:p>
        </p:txBody>
      </p:sp>
      <p:sp>
        <p:nvSpPr>
          <p:cNvPr id="71" name="TextBox 70"/>
          <p:cNvSpPr txBox="1"/>
          <p:nvPr/>
        </p:nvSpPr>
        <p:spPr>
          <a:xfrm>
            <a:off x="725025" y="2852651"/>
            <a:ext cx="857035" cy="523220"/>
          </a:xfrm>
          <a:prstGeom prst="rect">
            <a:avLst/>
          </a:prstGeom>
          <a:noFill/>
        </p:spPr>
        <p:txBody>
          <a:bodyPr wrap="square" rtlCol="0">
            <a:spAutoFit/>
          </a:bodyPr>
          <a:lstStyle/>
          <a:p>
            <a:pPr algn="r"/>
            <a:r>
              <a:rPr lang="en-US" sz="2800" dirty="0">
                <a:solidFill>
                  <a:schemeClr val="accent2"/>
                </a:solidFill>
                <a:latin typeface="Bebas" pitchFamily="2" charset="0"/>
              </a:rPr>
              <a:t>02</a:t>
            </a:r>
            <a:endParaRPr lang="id-ID" sz="2800" dirty="0">
              <a:solidFill>
                <a:schemeClr val="accent2"/>
              </a:solidFill>
              <a:latin typeface="Bebas" pitchFamily="2" charset="0"/>
            </a:endParaRPr>
          </a:p>
        </p:txBody>
      </p:sp>
      <p:sp>
        <p:nvSpPr>
          <p:cNvPr id="72" name="TextBox 71"/>
          <p:cNvSpPr txBox="1"/>
          <p:nvPr/>
        </p:nvSpPr>
        <p:spPr>
          <a:xfrm>
            <a:off x="1483516" y="4297669"/>
            <a:ext cx="857035" cy="523220"/>
          </a:xfrm>
          <a:prstGeom prst="rect">
            <a:avLst/>
          </a:prstGeom>
          <a:noFill/>
        </p:spPr>
        <p:txBody>
          <a:bodyPr wrap="square" rtlCol="0">
            <a:spAutoFit/>
          </a:bodyPr>
          <a:lstStyle/>
          <a:p>
            <a:pPr algn="r"/>
            <a:r>
              <a:rPr lang="en-US" sz="2800" dirty="0">
                <a:solidFill>
                  <a:schemeClr val="accent3"/>
                </a:solidFill>
                <a:latin typeface="Bebas" pitchFamily="2" charset="0"/>
              </a:rPr>
              <a:t>03</a:t>
            </a:r>
            <a:endParaRPr lang="id-ID" sz="2800" dirty="0">
              <a:solidFill>
                <a:schemeClr val="accent3"/>
              </a:solidFill>
              <a:latin typeface="Bebas" pitchFamily="2" charset="0"/>
            </a:endParaRPr>
          </a:p>
        </p:txBody>
      </p:sp>
      <p:sp>
        <p:nvSpPr>
          <p:cNvPr id="73" name="TextBox 72"/>
          <p:cNvSpPr txBox="1"/>
          <p:nvPr/>
        </p:nvSpPr>
        <p:spPr>
          <a:xfrm>
            <a:off x="2180898" y="5522570"/>
            <a:ext cx="857035" cy="523220"/>
          </a:xfrm>
          <a:prstGeom prst="rect">
            <a:avLst/>
          </a:prstGeom>
          <a:noFill/>
        </p:spPr>
        <p:txBody>
          <a:bodyPr wrap="square" rtlCol="0">
            <a:spAutoFit/>
          </a:bodyPr>
          <a:lstStyle/>
          <a:p>
            <a:pPr algn="r"/>
            <a:r>
              <a:rPr lang="en-US" sz="2800" dirty="0">
                <a:solidFill>
                  <a:schemeClr val="accent4"/>
                </a:solidFill>
                <a:latin typeface="Bebas" pitchFamily="2" charset="0"/>
              </a:rPr>
              <a:t>04</a:t>
            </a:r>
            <a:endParaRPr lang="id-ID" sz="2800" dirty="0">
              <a:solidFill>
                <a:schemeClr val="accent4"/>
              </a:solidFill>
              <a:latin typeface="Bebas" pitchFamily="2" charset="0"/>
            </a:endParaRPr>
          </a:p>
        </p:txBody>
      </p:sp>
    </p:spTree>
    <p:extLst>
      <p:ext uri="{BB962C8B-B14F-4D97-AF65-F5344CB8AC3E}">
        <p14:creationId xmlns:p14="http://schemas.microsoft.com/office/powerpoint/2010/main" val="3787415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1000"/>
                                        <p:tgtEl>
                                          <p:spTgt spid="51"/>
                                        </p:tgtEl>
                                      </p:cBhvr>
                                    </p:animEffect>
                                    <p:anim calcmode="lin" valueType="num">
                                      <p:cBhvr>
                                        <p:cTn id="13" dur="1000" fill="hold"/>
                                        <p:tgtEl>
                                          <p:spTgt spid="51"/>
                                        </p:tgtEl>
                                        <p:attrNameLst>
                                          <p:attrName>ppt_x</p:attrName>
                                        </p:attrNameLst>
                                      </p:cBhvr>
                                      <p:tavLst>
                                        <p:tav tm="0">
                                          <p:val>
                                            <p:strVal val="#ppt_x"/>
                                          </p:val>
                                        </p:tav>
                                        <p:tav tm="100000">
                                          <p:val>
                                            <p:strVal val="#ppt_x"/>
                                          </p:val>
                                        </p:tav>
                                      </p:tavLst>
                                    </p:anim>
                                    <p:anim calcmode="lin" valueType="num">
                                      <p:cBhvr>
                                        <p:cTn id="14" dur="1000" fill="hold"/>
                                        <p:tgtEl>
                                          <p:spTgt spid="51"/>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1000"/>
                                        <p:tgtEl>
                                          <p:spTgt spid="59"/>
                                        </p:tgtEl>
                                      </p:cBhvr>
                                    </p:animEffect>
                                    <p:anim calcmode="lin" valueType="num">
                                      <p:cBhvr>
                                        <p:cTn id="18" dur="1000" fill="hold"/>
                                        <p:tgtEl>
                                          <p:spTgt spid="59"/>
                                        </p:tgtEl>
                                        <p:attrNameLst>
                                          <p:attrName>ppt_x</p:attrName>
                                        </p:attrNameLst>
                                      </p:cBhvr>
                                      <p:tavLst>
                                        <p:tav tm="0">
                                          <p:val>
                                            <p:strVal val="#ppt_x"/>
                                          </p:val>
                                        </p:tav>
                                        <p:tav tm="100000">
                                          <p:val>
                                            <p:strVal val="#ppt_x"/>
                                          </p:val>
                                        </p:tav>
                                      </p:tavLst>
                                    </p:anim>
                                    <p:anim calcmode="lin" valueType="num">
                                      <p:cBhvr>
                                        <p:cTn id="19" dur="1000" fill="hold"/>
                                        <p:tgtEl>
                                          <p:spTgt spid="59"/>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1000"/>
                                        <p:tgtEl>
                                          <p:spTgt spid="70"/>
                                        </p:tgtEl>
                                      </p:cBhvr>
                                    </p:animEffect>
                                    <p:anim calcmode="lin" valueType="num">
                                      <p:cBhvr>
                                        <p:cTn id="23" dur="1000" fill="hold"/>
                                        <p:tgtEl>
                                          <p:spTgt spid="70"/>
                                        </p:tgtEl>
                                        <p:attrNameLst>
                                          <p:attrName>ppt_x</p:attrName>
                                        </p:attrNameLst>
                                      </p:cBhvr>
                                      <p:tavLst>
                                        <p:tav tm="0">
                                          <p:val>
                                            <p:strVal val="#ppt_x"/>
                                          </p:val>
                                        </p:tav>
                                        <p:tav tm="100000">
                                          <p:val>
                                            <p:strVal val="#ppt_x"/>
                                          </p:val>
                                        </p:tav>
                                      </p:tavLst>
                                    </p:anim>
                                    <p:anim calcmode="lin" valueType="num">
                                      <p:cBhvr>
                                        <p:cTn id="24"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anim calcmode="lin" valueType="num">
                                      <p:cBhvr>
                                        <p:cTn id="30" dur="1000" fill="hold"/>
                                        <p:tgtEl>
                                          <p:spTgt spid="29"/>
                                        </p:tgtEl>
                                        <p:attrNameLst>
                                          <p:attrName>ppt_x</p:attrName>
                                        </p:attrNameLst>
                                      </p:cBhvr>
                                      <p:tavLst>
                                        <p:tav tm="0">
                                          <p:val>
                                            <p:strVal val="#ppt_x"/>
                                          </p:val>
                                        </p:tav>
                                        <p:tav tm="100000">
                                          <p:val>
                                            <p:strVal val="#ppt_x"/>
                                          </p:val>
                                        </p:tav>
                                      </p:tavLst>
                                    </p:anim>
                                    <p:anim calcmode="lin" valueType="num">
                                      <p:cBhvr>
                                        <p:cTn id="31" dur="1000" fill="hold"/>
                                        <p:tgtEl>
                                          <p:spTgt spid="29"/>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fade">
                                      <p:cBhvr>
                                        <p:cTn id="34" dur="1000"/>
                                        <p:tgtEl>
                                          <p:spTgt spid="52"/>
                                        </p:tgtEl>
                                      </p:cBhvr>
                                    </p:animEffect>
                                    <p:anim calcmode="lin" valueType="num">
                                      <p:cBhvr>
                                        <p:cTn id="35" dur="1000" fill="hold"/>
                                        <p:tgtEl>
                                          <p:spTgt spid="52"/>
                                        </p:tgtEl>
                                        <p:attrNameLst>
                                          <p:attrName>ppt_x</p:attrName>
                                        </p:attrNameLst>
                                      </p:cBhvr>
                                      <p:tavLst>
                                        <p:tav tm="0">
                                          <p:val>
                                            <p:strVal val="#ppt_x"/>
                                          </p:val>
                                        </p:tav>
                                        <p:tav tm="100000">
                                          <p:val>
                                            <p:strVal val="#ppt_x"/>
                                          </p:val>
                                        </p:tav>
                                      </p:tavLst>
                                    </p:anim>
                                    <p:anim calcmode="lin" valueType="num">
                                      <p:cBhvr>
                                        <p:cTn id="36" dur="1000" fill="hold"/>
                                        <p:tgtEl>
                                          <p:spTgt spid="52"/>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fade">
                                      <p:cBhvr>
                                        <p:cTn id="39" dur="1000"/>
                                        <p:tgtEl>
                                          <p:spTgt spid="65"/>
                                        </p:tgtEl>
                                      </p:cBhvr>
                                    </p:animEffect>
                                    <p:anim calcmode="lin" valueType="num">
                                      <p:cBhvr>
                                        <p:cTn id="40" dur="1000" fill="hold"/>
                                        <p:tgtEl>
                                          <p:spTgt spid="65"/>
                                        </p:tgtEl>
                                        <p:attrNameLst>
                                          <p:attrName>ppt_x</p:attrName>
                                        </p:attrNameLst>
                                      </p:cBhvr>
                                      <p:tavLst>
                                        <p:tav tm="0">
                                          <p:val>
                                            <p:strVal val="#ppt_x"/>
                                          </p:val>
                                        </p:tav>
                                        <p:tav tm="100000">
                                          <p:val>
                                            <p:strVal val="#ppt_x"/>
                                          </p:val>
                                        </p:tav>
                                      </p:tavLst>
                                    </p:anim>
                                    <p:anim calcmode="lin" valueType="num">
                                      <p:cBhvr>
                                        <p:cTn id="41" dur="1000" fill="hold"/>
                                        <p:tgtEl>
                                          <p:spTgt spid="65"/>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71"/>
                                        </p:tgtEl>
                                        <p:attrNameLst>
                                          <p:attrName>style.visibility</p:attrName>
                                        </p:attrNameLst>
                                      </p:cBhvr>
                                      <p:to>
                                        <p:strVal val="visible"/>
                                      </p:to>
                                    </p:set>
                                    <p:animEffect transition="in" filter="fade">
                                      <p:cBhvr>
                                        <p:cTn id="44" dur="1000"/>
                                        <p:tgtEl>
                                          <p:spTgt spid="71"/>
                                        </p:tgtEl>
                                      </p:cBhvr>
                                    </p:animEffect>
                                    <p:anim calcmode="lin" valueType="num">
                                      <p:cBhvr>
                                        <p:cTn id="45" dur="1000" fill="hold"/>
                                        <p:tgtEl>
                                          <p:spTgt spid="71"/>
                                        </p:tgtEl>
                                        <p:attrNameLst>
                                          <p:attrName>ppt_x</p:attrName>
                                        </p:attrNameLst>
                                      </p:cBhvr>
                                      <p:tavLst>
                                        <p:tav tm="0">
                                          <p:val>
                                            <p:strVal val="#ppt_x"/>
                                          </p:val>
                                        </p:tav>
                                        <p:tav tm="100000">
                                          <p:val>
                                            <p:strVal val="#ppt_x"/>
                                          </p:val>
                                        </p:tav>
                                      </p:tavLst>
                                    </p:anim>
                                    <p:anim calcmode="lin" valueType="num">
                                      <p:cBhvr>
                                        <p:cTn id="46"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nodeType="click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1000"/>
                                        <p:tgtEl>
                                          <p:spTgt spid="39"/>
                                        </p:tgtEl>
                                      </p:cBhvr>
                                    </p:animEffect>
                                    <p:anim calcmode="lin" valueType="num">
                                      <p:cBhvr>
                                        <p:cTn id="52" dur="1000" fill="hold"/>
                                        <p:tgtEl>
                                          <p:spTgt spid="39"/>
                                        </p:tgtEl>
                                        <p:attrNameLst>
                                          <p:attrName>ppt_x</p:attrName>
                                        </p:attrNameLst>
                                      </p:cBhvr>
                                      <p:tavLst>
                                        <p:tav tm="0">
                                          <p:val>
                                            <p:strVal val="#ppt_x"/>
                                          </p:val>
                                        </p:tav>
                                        <p:tav tm="100000">
                                          <p:val>
                                            <p:strVal val="#ppt_x"/>
                                          </p:val>
                                        </p:tav>
                                      </p:tavLst>
                                    </p:anim>
                                    <p:anim calcmode="lin" valueType="num">
                                      <p:cBhvr>
                                        <p:cTn id="53" dur="1000" fill="hold"/>
                                        <p:tgtEl>
                                          <p:spTgt spid="39"/>
                                        </p:tgtEl>
                                        <p:attrNameLst>
                                          <p:attrName>ppt_y</p:attrName>
                                        </p:attrNameLst>
                                      </p:cBhvr>
                                      <p:tavLst>
                                        <p:tav tm="0">
                                          <p:val>
                                            <p:strVal val="#ppt_y-.1"/>
                                          </p:val>
                                        </p:tav>
                                        <p:tav tm="100000">
                                          <p:val>
                                            <p:strVal val="#ppt_y"/>
                                          </p:val>
                                        </p:tav>
                                      </p:tavLst>
                                    </p:anim>
                                  </p:childTnLst>
                                </p:cTn>
                              </p:par>
                              <p:par>
                                <p:cTn id="54" presetID="47" presetClass="entr" presetSubtype="0" fill="hold" grpId="0" nodeType="with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fade">
                                      <p:cBhvr>
                                        <p:cTn id="56" dur="1000"/>
                                        <p:tgtEl>
                                          <p:spTgt spid="53"/>
                                        </p:tgtEl>
                                      </p:cBhvr>
                                    </p:animEffect>
                                    <p:anim calcmode="lin" valueType="num">
                                      <p:cBhvr>
                                        <p:cTn id="57" dur="1000" fill="hold"/>
                                        <p:tgtEl>
                                          <p:spTgt spid="53"/>
                                        </p:tgtEl>
                                        <p:attrNameLst>
                                          <p:attrName>ppt_x</p:attrName>
                                        </p:attrNameLst>
                                      </p:cBhvr>
                                      <p:tavLst>
                                        <p:tav tm="0">
                                          <p:val>
                                            <p:strVal val="#ppt_x"/>
                                          </p:val>
                                        </p:tav>
                                        <p:tav tm="100000">
                                          <p:val>
                                            <p:strVal val="#ppt_x"/>
                                          </p:val>
                                        </p:tav>
                                      </p:tavLst>
                                    </p:anim>
                                    <p:anim calcmode="lin" valueType="num">
                                      <p:cBhvr>
                                        <p:cTn id="58" dur="1000" fill="hold"/>
                                        <p:tgtEl>
                                          <p:spTgt spid="53"/>
                                        </p:tgtEl>
                                        <p:attrNameLst>
                                          <p:attrName>ppt_y</p:attrName>
                                        </p:attrNameLst>
                                      </p:cBhvr>
                                      <p:tavLst>
                                        <p:tav tm="0">
                                          <p:val>
                                            <p:strVal val="#ppt_y-.1"/>
                                          </p:val>
                                        </p:tav>
                                        <p:tav tm="100000">
                                          <p:val>
                                            <p:strVal val="#ppt_y"/>
                                          </p:val>
                                        </p:tav>
                                      </p:tavLst>
                                    </p:anim>
                                  </p:childTnLst>
                                </p:cTn>
                              </p:par>
                              <p:par>
                                <p:cTn id="59" presetID="47" presetClass="entr" presetSubtype="0" fill="hold" nodeType="withEffect">
                                  <p:stCondLst>
                                    <p:cond delay="0"/>
                                  </p:stCondLst>
                                  <p:childTnLst>
                                    <p:set>
                                      <p:cBhvr>
                                        <p:cTn id="60" dur="1" fill="hold">
                                          <p:stCondLst>
                                            <p:cond delay="0"/>
                                          </p:stCondLst>
                                        </p:cTn>
                                        <p:tgtEl>
                                          <p:spTgt spid="66"/>
                                        </p:tgtEl>
                                        <p:attrNameLst>
                                          <p:attrName>style.visibility</p:attrName>
                                        </p:attrNameLst>
                                      </p:cBhvr>
                                      <p:to>
                                        <p:strVal val="visible"/>
                                      </p:to>
                                    </p:set>
                                    <p:animEffect transition="in" filter="fade">
                                      <p:cBhvr>
                                        <p:cTn id="61" dur="1000"/>
                                        <p:tgtEl>
                                          <p:spTgt spid="66"/>
                                        </p:tgtEl>
                                      </p:cBhvr>
                                    </p:animEffect>
                                    <p:anim calcmode="lin" valueType="num">
                                      <p:cBhvr>
                                        <p:cTn id="62" dur="1000" fill="hold"/>
                                        <p:tgtEl>
                                          <p:spTgt spid="66"/>
                                        </p:tgtEl>
                                        <p:attrNameLst>
                                          <p:attrName>ppt_x</p:attrName>
                                        </p:attrNameLst>
                                      </p:cBhvr>
                                      <p:tavLst>
                                        <p:tav tm="0">
                                          <p:val>
                                            <p:strVal val="#ppt_x"/>
                                          </p:val>
                                        </p:tav>
                                        <p:tav tm="100000">
                                          <p:val>
                                            <p:strVal val="#ppt_x"/>
                                          </p:val>
                                        </p:tav>
                                      </p:tavLst>
                                    </p:anim>
                                    <p:anim calcmode="lin" valueType="num">
                                      <p:cBhvr>
                                        <p:cTn id="63" dur="1000" fill="hold"/>
                                        <p:tgtEl>
                                          <p:spTgt spid="66"/>
                                        </p:tgtEl>
                                        <p:attrNameLst>
                                          <p:attrName>ppt_y</p:attrName>
                                        </p:attrNameLst>
                                      </p:cBhvr>
                                      <p:tavLst>
                                        <p:tav tm="0">
                                          <p:val>
                                            <p:strVal val="#ppt_y-.1"/>
                                          </p:val>
                                        </p:tav>
                                        <p:tav tm="100000">
                                          <p:val>
                                            <p:strVal val="#ppt_y"/>
                                          </p:val>
                                        </p:tav>
                                      </p:tavLst>
                                    </p:anim>
                                  </p:childTnLst>
                                </p:cTn>
                              </p:par>
                              <p:par>
                                <p:cTn id="64" presetID="47" presetClass="entr" presetSubtype="0" fill="hold" grpId="0" nodeType="withEffect">
                                  <p:stCondLst>
                                    <p:cond delay="0"/>
                                  </p:stCondLst>
                                  <p:childTnLst>
                                    <p:set>
                                      <p:cBhvr>
                                        <p:cTn id="65" dur="1" fill="hold">
                                          <p:stCondLst>
                                            <p:cond delay="0"/>
                                          </p:stCondLst>
                                        </p:cTn>
                                        <p:tgtEl>
                                          <p:spTgt spid="72"/>
                                        </p:tgtEl>
                                        <p:attrNameLst>
                                          <p:attrName>style.visibility</p:attrName>
                                        </p:attrNameLst>
                                      </p:cBhvr>
                                      <p:to>
                                        <p:strVal val="visible"/>
                                      </p:to>
                                    </p:set>
                                    <p:animEffect transition="in" filter="fade">
                                      <p:cBhvr>
                                        <p:cTn id="66" dur="1000"/>
                                        <p:tgtEl>
                                          <p:spTgt spid="72"/>
                                        </p:tgtEl>
                                      </p:cBhvr>
                                    </p:animEffect>
                                    <p:anim calcmode="lin" valueType="num">
                                      <p:cBhvr>
                                        <p:cTn id="67" dur="1000" fill="hold"/>
                                        <p:tgtEl>
                                          <p:spTgt spid="72"/>
                                        </p:tgtEl>
                                        <p:attrNameLst>
                                          <p:attrName>ppt_x</p:attrName>
                                        </p:attrNameLst>
                                      </p:cBhvr>
                                      <p:tavLst>
                                        <p:tav tm="0">
                                          <p:val>
                                            <p:strVal val="#ppt_x"/>
                                          </p:val>
                                        </p:tav>
                                        <p:tav tm="100000">
                                          <p:val>
                                            <p:strVal val="#ppt_x"/>
                                          </p:val>
                                        </p:tav>
                                      </p:tavLst>
                                    </p:anim>
                                    <p:anim calcmode="lin" valueType="num">
                                      <p:cBhvr>
                                        <p:cTn id="68"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7" presetClass="entr" presetSubtype="0" fill="hold" nodeType="click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fade">
                                      <p:cBhvr>
                                        <p:cTn id="73" dur="1000"/>
                                        <p:tgtEl>
                                          <p:spTgt spid="48"/>
                                        </p:tgtEl>
                                      </p:cBhvr>
                                    </p:animEffect>
                                    <p:anim calcmode="lin" valueType="num">
                                      <p:cBhvr>
                                        <p:cTn id="74" dur="1000" fill="hold"/>
                                        <p:tgtEl>
                                          <p:spTgt spid="48"/>
                                        </p:tgtEl>
                                        <p:attrNameLst>
                                          <p:attrName>ppt_x</p:attrName>
                                        </p:attrNameLst>
                                      </p:cBhvr>
                                      <p:tavLst>
                                        <p:tav tm="0">
                                          <p:val>
                                            <p:strVal val="#ppt_x"/>
                                          </p:val>
                                        </p:tav>
                                        <p:tav tm="100000">
                                          <p:val>
                                            <p:strVal val="#ppt_x"/>
                                          </p:val>
                                        </p:tav>
                                      </p:tavLst>
                                    </p:anim>
                                    <p:anim calcmode="lin" valueType="num">
                                      <p:cBhvr>
                                        <p:cTn id="75" dur="1000" fill="hold"/>
                                        <p:tgtEl>
                                          <p:spTgt spid="48"/>
                                        </p:tgtEl>
                                        <p:attrNameLst>
                                          <p:attrName>ppt_y</p:attrName>
                                        </p:attrNameLst>
                                      </p:cBhvr>
                                      <p:tavLst>
                                        <p:tav tm="0">
                                          <p:val>
                                            <p:strVal val="#ppt_y-.1"/>
                                          </p:val>
                                        </p:tav>
                                        <p:tav tm="100000">
                                          <p:val>
                                            <p:strVal val="#ppt_y"/>
                                          </p:val>
                                        </p:tav>
                                      </p:tavLst>
                                    </p:anim>
                                  </p:childTnLst>
                                </p:cTn>
                              </p:par>
                              <p:par>
                                <p:cTn id="76" presetID="47" presetClass="entr" presetSubtype="0" fill="hold" grpId="0" nodeType="withEffect">
                                  <p:stCondLst>
                                    <p:cond delay="0"/>
                                  </p:stCondLst>
                                  <p:childTnLst>
                                    <p:set>
                                      <p:cBhvr>
                                        <p:cTn id="77" dur="1" fill="hold">
                                          <p:stCondLst>
                                            <p:cond delay="0"/>
                                          </p:stCondLst>
                                        </p:cTn>
                                        <p:tgtEl>
                                          <p:spTgt spid="54"/>
                                        </p:tgtEl>
                                        <p:attrNameLst>
                                          <p:attrName>style.visibility</p:attrName>
                                        </p:attrNameLst>
                                      </p:cBhvr>
                                      <p:to>
                                        <p:strVal val="visible"/>
                                      </p:to>
                                    </p:set>
                                    <p:animEffect transition="in" filter="fade">
                                      <p:cBhvr>
                                        <p:cTn id="78" dur="1000"/>
                                        <p:tgtEl>
                                          <p:spTgt spid="54"/>
                                        </p:tgtEl>
                                      </p:cBhvr>
                                    </p:animEffect>
                                    <p:anim calcmode="lin" valueType="num">
                                      <p:cBhvr>
                                        <p:cTn id="79" dur="1000" fill="hold"/>
                                        <p:tgtEl>
                                          <p:spTgt spid="54"/>
                                        </p:tgtEl>
                                        <p:attrNameLst>
                                          <p:attrName>ppt_x</p:attrName>
                                        </p:attrNameLst>
                                      </p:cBhvr>
                                      <p:tavLst>
                                        <p:tav tm="0">
                                          <p:val>
                                            <p:strVal val="#ppt_x"/>
                                          </p:val>
                                        </p:tav>
                                        <p:tav tm="100000">
                                          <p:val>
                                            <p:strVal val="#ppt_x"/>
                                          </p:val>
                                        </p:tav>
                                      </p:tavLst>
                                    </p:anim>
                                    <p:anim calcmode="lin" valueType="num">
                                      <p:cBhvr>
                                        <p:cTn id="80" dur="1000" fill="hold"/>
                                        <p:tgtEl>
                                          <p:spTgt spid="54"/>
                                        </p:tgtEl>
                                        <p:attrNameLst>
                                          <p:attrName>ppt_y</p:attrName>
                                        </p:attrNameLst>
                                      </p:cBhvr>
                                      <p:tavLst>
                                        <p:tav tm="0">
                                          <p:val>
                                            <p:strVal val="#ppt_y-.1"/>
                                          </p:val>
                                        </p:tav>
                                        <p:tav tm="100000">
                                          <p:val>
                                            <p:strVal val="#ppt_y"/>
                                          </p:val>
                                        </p:tav>
                                      </p:tavLst>
                                    </p:anim>
                                  </p:childTnLst>
                                </p:cTn>
                              </p:par>
                              <p:par>
                                <p:cTn id="81" presetID="47" presetClass="entr" presetSubtype="0" fill="hold" nodeType="withEffect">
                                  <p:stCondLst>
                                    <p:cond delay="0"/>
                                  </p:stCondLst>
                                  <p:childTnLst>
                                    <p:set>
                                      <p:cBhvr>
                                        <p:cTn id="82" dur="1" fill="hold">
                                          <p:stCondLst>
                                            <p:cond delay="0"/>
                                          </p:stCondLst>
                                        </p:cTn>
                                        <p:tgtEl>
                                          <p:spTgt spid="62"/>
                                        </p:tgtEl>
                                        <p:attrNameLst>
                                          <p:attrName>style.visibility</p:attrName>
                                        </p:attrNameLst>
                                      </p:cBhvr>
                                      <p:to>
                                        <p:strVal val="visible"/>
                                      </p:to>
                                    </p:set>
                                    <p:animEffect transition="in" filter="fade">
                                      <p:cBhvr>
                                        <p:cTn id="83" dur="1000"/>
                                        <p:tgtEl>
                                          <p:spTgt spid="62"/>
                                        </p:tgtEl>
                                      </p:cBhvr>
                                    </p:animEffect>
                                    <p:anim calcmode="lin" valueType="num">
                                      <p:cBhvr>
                                        <p:cTn id="84" dur="1000" fill="hold"/>
                                        <p:tgtEl>
                                          <p:spTgt spid="62"/>
                                        </p:tgtEl>
                                        <p:attrNameLst>
                                          <p:attrName>ppt_x</p:attrName>
                                        </p:attrNameLst>
                                      </p:cBhvr>
                                      <p:tavLst>
                                        <p:tav tm="0">
                                          <p:val>
                                            <p:strVal val="#ppt_x"/>
                                          </p:val>
                                        </p:tav>
                                        <p:tav tm="100000">
                                          <p:val>
                                            <p:strVal val="#ppt_x"/>
                                          </p:val>
                                        </p:tav>
                                      </p:tavLst>
                                    </p:anim>
                                    <p:anim calcmode="lin" valueType="num">
                                      <p:cBhvr>
                                        <p:cTn id="85" dur="1000" fill="hold"/>
                                        <p:tgtEl>
                                          <p:spTgt spid="62"/>
                                        </p:tgtEl>
                                        <p:attrNameLst>
                                          <p:attrName>ppt_y</p:attrName>
                                        </p:attrNameLst>
                                      </p:cBhvr>
                                      <p:tavLst>
                                        <p:tav tm="0">
                                          <p:val>
                                            <p:strVal val="#ppt_y-.1"/>
                                          </p:val>
                                        </p:tav>
                                        <p:tav tm="100000">
                                          <p:val>
                                            <p:strVal val="#ppt_y"/>
                                          </p:val>
                                        </p:tav>
                                      </p:tavLst>
                                    </p:anim>
                                  </p:childTnLst>
                                </p:cTn>
                              </p:par>
                              <p:par>
                                <p:cTn id="86" presetID="47" presetClass="entr" presetSubtype="0" fill="hold" grpId="0" nodeType="withEffect">
                                  <p:stCondLst>
                                    <p:cond delay="0"/>
                                  </p:stCondLst>
                                  <p:childTnLst>
                                    <p:set>
                                      <p:cBhvr>
                                        <p:cTn id="87" dur="1" fill="hold">
                                          <p:stCondLst>
                                            <p:cond delay="0"/>
                                          </p:stCondLst>
                                        </p:cTn>
                                        <p:tgtEl>
                                          <p:spTgt spid="73"/>
                                        </p:tgtEl>
                                        <p:attrNameLst>
                                          <p:attrName>style.visibility</p:attrName>
                                        </p:attrNameLst>
                                      </p:cBhvr>
                                      <p:to>
                                        <p:strVal val="visible"/>
                                      </p:to>
                                    </p:set>
                                    <p:animEffect transition="in" filter="fade">
                                      <p:cBhvr>
                                        <p:cTn id="88" dur="1000"/>
                                        <p:tgtEl>
                                          <p:spTgt spid="73"/>
                                        </p:tgtEl>
                                      </p:cBhvr>
                                    </p:animEffect>
                                    <p:anim calcmode="lin" valueType="num">
                                      <p:cBhvr>
                                        <p:cTn id="89" dur="1000" fill="hold"/>
                                        <p:tgtEl>
                                          <p:spTgt spid="73"/>
                                        </p:tgtEl>
                                        <p:attrNameLst>
                                          <p:attrName>ppt_x</p:attrName>
                                        </p:attrNameLst>
                                      </p:cBhvr>
                                      <p:tavLst>
                                        <p:tav tm="0">
                                          <p:val>
                                            <p:strVal val="#ppt_x"/>
                                          </p:val>
                                        </p:tav>
                                        <p:tav tm="100000">
                                          <p:val>
                                            <p:strVal val="#ppt_x"/>
                                          </p:val>
                                        </p:tav>
                                      </p:tavLst>
                                    </p:anim>
                                    <p:anim calcmode="lin" valueType="num">
                                      <p:cBhvr>
                                        <p:cTn id="90"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P spid="54" grpId="0"/>
      <p:bldP spid="65" grpId="0" animBg="1"/>
      <p:bldP spid="70" grpId="0"/>
      <p:bldP spid="71" grpId="0"/>
      <p:bldP spid="72" grpId="0"/>
      <p:bldP spid="7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2"/>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813" b="7813"/>
          <a:stretch>
            <a:fillRect/>
          </a:stretch>
        </p:blipFill>
        <p:spPr>
          <a:xfrm>
            <a:off x="0" y="0"/>
            <a:ext cx="12192000" cy="6858000"/>
          </a:xfrm>
        </p:spPr>
      </p:pic>
      <p:sp>
        <p:nvSpPr>
          <p:cNvPr id="6" name="Rectangle 5"/>
          <p:cNvSpPr/>
          <p:nvPr/>
        </p:nvSpPr>
        <p:spPr>
          <a:xfrm>
            <a:off x="102968" y="4534133"/>
            <a:ext cx="6382892" cy="219777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lvl="1" algn="just" defTabSz="457200">
              <a:spcBef>
                <a:spcPct val="20000"/>
              </a:spcBef>
            </a:pPr>
            <a:r>
              <a:rPr lang="es-PE" sz="2400" i="1" dirty="0">
                <a:solidFill>
                  <a:srgbClr val="FFFFFF"/>
                </a:solidFill>
                <a:latin typeface="Georgia"/>
                <a:cs typeface="Georgia"/>
              </a:rPr>
              <a:t>El explotador debe establecer y mantener un sistema de análisis y vigilancia continua de la ejecución y la eficacia de su programa de mantenimiento, para la corrección de cualquier deficiencia en dicho programa.</a:t>
            </a:r>
          </a:p>
        </p:txBody>
      </p:sp>
    </p:spTree>
    <p:extLst>
      <p:ext uri="{BB962C8B-B14F-4D97-AF65-F5344CB8AC3E}">
        <p14:creationId xmlns:p14="http://schemas.microsoft.com/office/powerpoint/2010/main" val="133452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344906"/>
            <a:ext cx="10710528" cy="858253"/>
          </a:xfrm>
        </p:spPr>
        <p:txBody>
          <a:bodyPr anchor="t">
            <a:normAutofit/>
          </a:bodyPr>
          <a:lstStyle/>
          <a:p>
            <a:r>
              <a:rPr lang="es-PE" sz="4000" b="1" dirty="0"/>
              <a:t>Gestión de la aeronavegabilidad continua </a:t>
            </a:r>
          </a:p>
        </p:txBody>
      </p:sp>
      <p:sp>
        <p:nvSpPr>
          <p:cNvPr id="4" name="Text Placeholder 3"/>
          <p:cNvSpPr>
            <a:spLocks noGrp="1"/>
          </p:cNvSpPr>
          <p:nvPr>
            <p:ph type="body" sz="half" idx="2"/>
          </p:nvPr>
        </p:nvSpPr>
        <p:spPr>
          <a:xfrm>
            <a:off x="839788" y="1116900"/>
            <a:ext cx="5416633" cy="5508708"/>
          </a:xfrm>
        </p:spPr>
        <p:txBody>
          <a:bodyPr>
            <a:noAutofit/>
          </a:bodyPr>
          <a:lstStyle/>
          <a:p>
            <a:pPr lvl="0" algn="just" defTabSz="457200">
              <a:lnSpc>
                <a:spcPct val="100000"/>
              </a:lnSpc>
              <a:spcBef>
                <a:spcPts val="600"/>
              </a:spcBef>
              <a:spcAft>
                <a:spcPts val="600"/>
              </a:spcAft>
            </a:pPr>
            <a:r>
              <a:rPr lang="es-PE" sz="2800" dirty="0">
                <a:solidFill>
                  <a:srgbClr val="3C3C3C"/>
                </a:solidFill>
                <a:latin typeface="+mj-lt"/>
              </a:rPr>
              <a:t>El explotador debe disponer de un departamento de gestión de la aeronavegabilidad continua para:</a:t>
            </a:r>
          </a:p>
          <a:p>
            <a:pPr marL="457200" lvl="0" indent="-457200" algn="just" defTabSz="457200">
              <a:lnSpc>
                <a:spcPct val="100000"/>
              </a:lnSpc>
              <a:spcBef>
                <a:spcPts val="600"/>
              </a:spcBef>
              <a:spcAft>
                <a:spcPts val="600"/>
              </a:spcAft>
              <a:buFont typeface="Arial" panose="020B0604020202020204" pitchFamily="34" charset="0"/>
              <a:buChar char="•"/>
            </a:pPr>
            <a:r>
              <a:rPr lang="es-PE" sz="2800" dirty="0">
                <a:solidFill>
                  <a:srgbClr val="3C3C3C"/>
                </a:solidFill>
                <a:latin typeface="+mj-lt"/>
              </a:rPr>
              <a:t>efectuar adecuada y satisfactoriamente </a:t>
            </a:r>
            <a:r>
              <a:rPr lang="es-PE" sz="2800" dirty="0" smtClean="0">
                <a:solidFill>
                  <a:srgbClr val="3C3C3C"/>
                </a:solidFill>
                <a:latin typeface="+mj-lt"/>
              </a:rPr>
              <a:t>sus responsabilidades de aeronavegabilidad</a:t>
            </a:r>
            <a:r>
              <a:rPr lang="es-PE" sz="2800" dirty="0">
                <a:solidFill>
                  <a:srgbClr val="3C3C3C"/>
                </a:solidFill>
                <a:latin typeface="+mj-lt"/>
              </a:rPr>
              <a:t>; y</a:t>
            </a:r>
          </a:p>
          <a:p>
            <a:pPr marL="457200" lvl="0" indent="-457200" algn="just" defTabSz="457200">
              <a:lnSpc>
                <a:spcPct val="100000"/>
              </a:lnSpc>
              <a:spcBef>
                <a:spcPts val="600"/>
              </a:spcBef>
              <a:spcAft>
                <a:spcPts val="600"/>
              </a:spcAft>
              <a:buFont typeface="Arial" panose="020B0604020202020204" pitchFamily="34" charset="0"/>
              <a:buChar char="•"/>
            </a:pPr>
            <a:r>
              <a:rPr lang="es-PE" sz="2800" dirty="0">
                <a:solidFill>
                  <a:srgbClr val="3C3C3C"/>
                </a:solidFill>
                <a:latin typeface="+mj-lt"/>
              </a:rPr>
              <a:t>controlar y evaluar la experiencia en mantenimiento y operacional con respecto al mantenimiento de la aeronavegabilidad continua. </a:t>
            </a:r>
          </a:p>
        </p:txBody>
      </p:sp>
      <p:sp>
        <p:nvSpPr>
          <p:cNvPr id="5" name="Slide Number Placeholder 4"/>
          <p:cNvSpPr>
            <a:spLocks noGrp="1"/>
          </p:cNvSpPr>
          <p:nvPr>
            <p:ph type="sldNum" sz="quarter" idx="12"/>
          </p:nvPr>
        </p:nvSpPr>
        <p:spPr/>
        <p:txBody>
          <a:bodyPr/>
          <a:lstStyle/>
          <a:p>
            <a:fld id="{751497D4-CBBE-4892-ABDA-4C92B62757A6}" type="slidenum">
              <a:rPr lang="id-ID" smtClean="0"/>
              <a:t>17</a:t>
            </a:fld>
            <a:endParaRPr lang="id-ID"/>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608763" y="2066396"/>
            <a:ext cx="5340350" cy="3560233"/>
          </a:xfrm>
        </p:spPr>
      </p:pic>
    </p:spTree>
    <p:extLst>
      <p:ext uri="{BB962C8B-B14F-4D97-AF65-F5344CB8AC3E}">
        <p14:creationId xmlns:p14="http://schemas.microsoft.com/office/powerpoint/2010/main" val="235585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E:\Fotos JB\Renovación OMA LP marzo 2017\IMG_6171.JPG"/>
          <p:cNvPicPr>
            <a:picLocks noGrp="1" noChangeAspect="1" noChangeArrowheads="1"/>
          </p:cNvPicPr>
          <p:nvPr>
            <p:ph type="pic" sz="quarter" idx="13"/>
          </p:nvPr>
        </p:nvPicPr>
        <p:blipFill>
          <a:blip r:embed="rId3" cstate="print">
            <a:extLst>
              <a:ext uri="{28A0092B-C50C-407E-A947-70E740481C1C}">
                <a14:useLocalDpi xmlns:a14="http://schemas.microsoft.com/office/drawing/2010/main" val="0"/>
              </a:ext>
            </a:extLst>
          </a:blip>
          <a:srcRect t="12504" b="12504"/>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02018" y="4678325"/>
            <a:ext cx="6550216" cy="2042945"/>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lvl="1" algn="just" defTabSz="457200">
              <a:spcBef>
                <a:spcPct val="20000"/>
              </a:spcBef>
            </a:pPr>
            <a:r>
              <a:rPr lang="es-PE" sz="2000" i="1" dirty="0">
                <a:solidFill>
                  <a:srgbClr val="FFFFFF"/>
                </a:solidFill>
                <a:latin typeface="Georgia"/>
                <a:cs typeface="Georgia"/>
              </a:rPr>
              <a:t>El departamento de gestión de la aeronavegabilidad continua del explotador debe </a:t>
            </a:r>
            <a:r>
              <a:rPr lang="es-PE" sz="2000" b="1" i="1" dirty="0">
                <a:solidFill>
                  <a:srgbClr val="FFFF00"/>
                </a:solidFill>
                <a:latin typeface="Georgia"/>
                <a:cs typeface="Georgia"/>
              </a:rPr>
              <a:t>disponer de oficinas aceptables</a:t>
            </a:r>
            <a:r>
              <a:rPr lang="es-PE" sz="2000" i="1" dirty="0">
                <a:solidFill>
                  <a:srgbClr val="FFFFFF"/>
                </a:solidFill>
                <a:latin typeface="Georgia"/>
                <a:cs typeface="Georgia"/>
              </a:rPr>
              <a:t> así como medios suficientes y apropiados, en lugares adecuados, para el personal encargado de la gestión y supervisión de las actividades de aeronavegabilidad continua.</a:t>
            </a:r>
          </a:p>
        </p:txBody>
      </p:sp>
    </p:spTree>
    <p:extLst>
      <p:ext uri="{BB962C8B-B14F-4D97-AF65-F5344CB8AC3E}">
        <p14:creationId xmlns:p14="http://schemas.microsoft.com/office/powerpoint/2010/main" val="51918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3824" b="13824"/>
          <a:stretch>
            <a:fillRect/>
          </a:stretch>
        </p:blipFill>
        <p:spPr>
          <a:xfrm>
            <a:off x="0" y="0"/>
            <a:ext cx="12192000" cy="6858000"/>
          </a:xfrm>
        </p:spPr>
      </p:pic>
      <p:sp>
        <p:nvSpPr>
          <p:cNvPr id="12" name="Rectangle 11"/>
          <p:cNvSpPr/>
          <p:nvPr/>
        </p:nvSpPr>
        <p:spPr>
          <a:xfrm>
            <a:off x="5826642" y="4678326"/>
            <a:ext cx="6156811" cy="1979149"/>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lvl="1" algn="just" defTabSz="457200">
              <a:spcBef>
                <a:spcPct val="20000"/>
              </a:spcBef>
            </a:pPr>
            <a:r>
              <a:rPr lang="es-PE" sz="2400" i="1" dirty="0">
                <a:solidFill>
                  <a:srgbClr val="FFFFFF"/>
                </a:solidFill>
                <a:latin typeface="Georgia"/>
                <a:cs typeface="Georgia"/>
              </a:rPr>
              <a:t>El director o responsable de mantenimiento del explotador debe nombrar a un responsable de la gestión y supervisión de las actividades de la aeronavegabilidad continua.</a:t>
            </a:r>
          </a:p>
        </p:txBody>
      </p:sp>
    </p:spTree>
    <p:extLst>
      <p:ext uri="{BB962C8B-B14F-4D97-AF65-F5344CB8AC3E}">
        <p14:creationId xmlns:p14="http://schemas.microsoft.com/office/powerpoint/2010/main" val="409198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rotWithShape="1">
          <a:blip r:embed="rId2"/>
          <a:srcRect l="-163" t="32315" r="163" b="22987"/>
          <a:stretch/>
        </p:blipFill>
        <p:spPr>
          <a:xfrm>
            <a:off x="0" y="0"/>
            <a:ext cx="12192000" cy="6858000"/>
          </a:xfrm>
          <a:prstGeom prst="rect">
            <a:avLst/>
          </a:prstGeom>
        </p:spPr>
      </p:pic>
      <p:sp>
        <p:nvSpPr>
          <p:cNvPr id="4" name="Rectangle 3"/>
          <p:cNvSpPr/>
          <p:nvPr/>
        </p:nvSpPr>
        <p:spPr>
          <a:xfrm>
            <a:off x="272716" y="3946359"/>
            <a:ext cx="7700210" cy="2711116"/>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algn="just">
              <a:spcBef>
                <a:spcPts val="600"/>
              </a:spcBef>
              <a:spcAft>
                <a:spcPts val="600"/>
              </a:spcAft>
            </a:pPr>
            <a:r>
              <a:rPr lang="es-PE" sz="2400" i="1" dirty="0">
                <a:latin typeface="Georgia" panose="02040502050405020303" pitchFamily="18" charset="0"/>
              </a:rPr>
              <a:t>Proporcionar los fundamentos básicos del contenido de los requisitos  establecidos en </a:t>
            </a:r>
            <a:r>
              <a:rPr lang="es-PE" sz="2400" i="1" dirty="0" smtClean="0">
                <a:latin typeface="Georgia" panose="02040502050405020303" pitchFamily="18" charset="0"/>
              </a:rPr>
              <a:t>el reglamento </a:t>
            </a:r>
            <a:r>
              <a:rPr lang="es-PE" sz="2400" i="1" dirty="0">
                <a:latin typeface="Georgia" panose="02040502050405020303" pitchFamily="18" charset="0"/>
              </a:rPr>
              <a:t>LAR </a:t>
            </a:r>
            <a:r>
              <a:rPr lang="es-PE" sz="2400" i="1" dirty="0" smtClean="0">
                <a:latin typeface="Georgia" panose="02040502050405020303" pitchFamily="18" charset="0"/>
              </a:rPr>
              <a:t>121 </a:t>
            </a:r>
            <a:r>
              <a:rPr lang="es-PE" sz="2400" i="1" dirty="0">
                <a:latin typeface="Georgia" panose="02040502050405020303" pitchFamily="18" charset="0"/>
              </a:rPr>
              <a:t>con </a:t>
            </a:r>
            <a:r>
              <a:rPr lang="es-PE" sz="2400" b="1" i="1" dirty="0">
                <a:solidFill>
                  <a:srgbClr val="FFFF00"/>
                </a:solidFill>
                <a:latin typeface="Georgia" panose="02040502050405020303" pitchFamily="18" charset="0"/>
              </a:rPr>
              <a:t>respecto al mantenimiento y control de la aeronavegabilidad</a:t>
            </a:r>
            <a:r>
              <a:rPr lang="es-PE" sz="2400" i="1" dirty="0">
                <a:latin typeface="Georgia" panose="02040502050405020303" pitchFamily="18" charset="0"/>
              </a:rPr>
              <a:t> que un explotador debe cumplir para garantizar el mantenimiento de la  aeronavegabilidad de las aeronaves bajo su control.</a:t>
            </a:r>
          </a:p>
        </p:txBody>
      </p:sp>
    </p:spTree>
    <p:extLst>
      <p:ext uri="{BB962C8B-B14F-4D97-AF65-F5344CB8AC3E}">
        <p14:creationId xmlns:p14="http://schemas.microsoft.com/office/powerpoint/2010/main" val="1953811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3"/>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7" b="27"/>
          <a:stretch>
            <a:fillRect/>
          </a:stretch>
        </p:blipFill>
        <p:spPr>
          <a:xfrm>
            <a:off x="0" y="0"/>
            <a:ext cx="12192000" cy="6858000"/>
          </a:xfrm>
        </p:spPr>
      </p:pic>
      <p:sp>
        <p:nvSpPr>
          <p:cNvPr id="8" name="Rectangle 7"/>
          <p:cNvSpPr/>
          <p:nvPr/>
        </p:nvSpPr>
        <p:spPr>
          <a:xfrm>
            <a:off x="4980562" y="4327452"/>
            <a:ext cx="7002891" cy="2330024"/>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lvl="1" algn="just" defTabSz="457200">
              <a:spcBef>
                <a:spcPct val="20000"/>
              </a:spcBef>
            </a:pPr>
            <a:r>
              <a:rPr lang="es-PE" sz="2400" i="1" dirty="0">
                <a:solidFill>
                  <a:srgbClr val="FFFFFF"/>
                </a:solidFill>
                <a:latin typeface="Georgia"/>
                <a:cs typeface="Georgia"/>
              </a:rPr>
              <a:t>El departamento de gestión de la aeronavegabilidad continua del explotador debe </a:t>
            </a:r>
            <a:r>
              <a:rPr lang="es-PE" sz="2400" b="1" i="1" dirty="0">
                <a:solidFill>
                  <a:srgbClr val="FFFF00"/>
                </a:solidFill>
                <a:latin typeface="Georgia"/>
                <a:cs typeface="Georgia"/>
              </a:rPr>
              <a:t>disponer de suficiente personal </a:t>
            </a:r>
            <a:r>
              <a:rPr lang="es-PE" sz="2400" i="1" dirty="0">
                <a:solidFill>
                  <a:srgbClr val="FFFFFF"/>
                </a:solidFill>
                <a:latin typeface="Georgia"/>
                <a:cs typeface="Georgia"/>
              </a:rPr>
              <a:t>debidamente calificado para el trabajo previsto de gestión y supervisión de las actividades de aeronavegabilidad continua.</a:t>
            </a:r>
          </a:p>
        </p:txBody>
      </p:sp>
    </p:spTree>
    <p:extLst>
      <p:ext uri="{BB962C8B-B14F-4D97-AF65-F5344CB8AC3E}">
        <p14:creationId xmlns:p14="http://schemas.microsoft.com/office/powerpoint/2010/main" val="3620019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01331" y="2923387"/>
            <a:ext cx="1987550" cy="955865"/>
          </a:xfrm>
          <a:prstGeom prst="rect">
            <a:avLst/>
          </a:prstGeom>
          <a:solidFill>
            <a:schemeClr val="accent1">
              <a:lumMod val="50000"/>
            </a:schemeClr>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PE" sz="2000" b="1" i="0" u="none" strike="noStrike" kern="0" cap="none" spc="0" normalizeH="0" baseline="0" noProof="0" dirty="0" smtClean="0">
                <a:ln>
                  <a:noFill/>
                </a:ln>
                <a:solidFill>
                  <a:srgbClr val="FFFFFF"/>
                </a:solidFill>
                <a:effectLst/>
                <a:uLnTx/>
                <a:uFillTx/>
                <a:latin typeface="Open Sans"/>
                <a:ea typeface="+mn-ea"/>
                <a:cs typeface="Open Sans"/>
              </a:rPr>
              <a:t>El explotador debe:</a:t>
            </a:r>
          </a:p>
        </p:txBody>
      </p:sp>
      <p:grpSp>
        <p:nvGrpSpPr>
          <p:cNvPr id="2" name="Group 1"/>
          <p:cNvGrpSpPr/>
          <p:nvPr/>
        </p:nvGrpSpPr>
        <p:grpSpPr>
          <a:xfrm>
            <a:off x="481264" y="192505"/>
            <a:ext cx="4520068" cy="6420985"/>
            <a:chOff x="481264" y="192505"/>
            <a:chExt cx="4520068" cy="6420985"/>
          </a:xfrm>
        </p:grpSpPr>
        <p:grpSp>
          <p:nvGrpSpPr>
            <p:cNvPr id="5" name="Group 99"/>
            <p:cNvGrpSpPr>
              <a:grpSpLocks/>
            </p:cNvGrpSpPr>
            <p:nvPr/>
          </p:nvGrpSpPr>
          <p:grpSpPr bwMode="auto">
            <a:xfrm>
              <a:off x="3314407" y="834783"/>
              <a:ext cx="1686925" cy="5208325"/>
              <a:chOff x="2369261" y="1924050"/>
              <a:chExt cx="1211428" cy="2197100"/>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p:grpSpPr>
          <p:cxnSp>
            <p:nvCxnSpPr>
              <p:cNvPr id="11" name="Straight Connector 10"/>
              <p:cNvCxnSpPr/>
              <p:nvPr/>
            </p:nvCxnSpPr>
            <p:spPr>
              <a:xfrm>
                <a:off x="2369261" y="1924050"/>
                <a:ext cx="995781" cy="0"/>
              </a:xfrm>
              <a:prstGeom prst="line">
                <a:avLst/>
              </a:prstGeom>
              <a:grpFill/>
              <a:ln w="9525" cap="flat" cmpd="sng" algn="ctr">
                <a:solidFill>
                  <a:schemeClr val="accent1"/>
                </a:solidFill>
                <a:prstDash val="sysDash"/>
              </a:ln>
              <a:effectLst/>
            </p:spPr>
          </p:cxnSp>
          <p:cxnSp>
            <p:nvCxnSpPr>
              <p:cNvPr id="12" name="Straight Connector 11"/>
              <p:cNvCxnSpPr/>
              <p:nvPr/>
            </p:nvCxnSpPr>
            <p:spPr>
              <a:xfrm>
                <a:off x="3365042" y="1924050"/>
                <a:ext cx="0" cy="973138"/>
              </a:xfrm>
              <a:prstGeom prst="line">
                <a:avLst/>
              </a:prstGeom>
              <a:grpFill/>
              <a:ln w="9525" cap="flat" cmpd="sng" algn="ctr">
                <a:solidFill>
                  <a:schemeClr val="accent1"/>
                </a:solidFill>
                <a:prstDash val="sysDash"/>
              </a:ln>
              <a:effectLst/>
            </p:spPr>
          </p:cxnSp>
          <p:cxnSp>
            <p:nvCxnSpPr>
              <p:cNvPr id="13" name="Straight Connector 12"/>
              <p:cNvCxnSpPr/>
              <p:nvPr/>
            </p:nvCxnSpPr>
            <p:spPr>
              <a:xfrm>
                <a:off x="3365042" y="2897188"/>
                <a:ext cx="215647" cy="0"/>
              </a:xfrm>
              <a:prstGeom prst="line">
                <a:avLst/>
              </a:prstGeom>
              <a:grpFill/>
              <a:ln w="9525" cap="flat" cmpd="sng" algn="ctr">
                <a:solidFill>
                  <a:schemeClr val="accent1"/>
                </a:solidFill>
                <a:prstDash val="sysDash"/>
              </a:ln>
              <a:effectLst/>
            </p:spPr>
          </p:cxnSp>
          <p:cxnSp>
            <p:nvCxnSpPr>
              <p:cNvPr id="14" name="Straight Connector 13"/>
              <p:cNvCxnSpPr/>
              <p:nvPr/>
            </p:nvCxnSpPr>
            <p:spPr>
              <a:xfrm>
                <a:off x="3365042" y="3092450"/>
                <a:ext cx="215647" cy="0"/>
              </a:xfrm>
              <a:prstGeom prst="line">
                <a:avLst/>
              </a:prstGeom>
              <a:grpFill/>
              <a:ln w="9525" cap="flat" cmpd="sng" algn="ctr">
                <a:solidFill>
                  <a:schemeClr val="accent1"/>
                </a:solidFill>
                <a:prstDash val="sysDash"/>
              </a:ln>
              <a:effectLst/>
            </p:spPr>
          </p:cxnSp>
          <p:cxnSp>
            <p:nvCxnSpPr>
              <p:cNvPr id="15" name="Straight Connector 14"/>
              <p:cNvCxnSpPr/>
              <p:nvPr/>
            </p:nvCxnSpPr>
            <p:spPr>
              <a:xfrm>
                <a:off x="3365042" y="3097213"/>
                <a:ext cx="0" cy="1023937"/>
              </a:xfrm>
              <a:prstGeom prst="line">
                <a:avLst/>
              </a:prstGeom>
              <a:grpFill/>
              <a:ln w="9525" cap="flat" cmpd="sng" algn="ctr">
                <a:solidFill>
                  <a:schemeClr val="accent1"/>
                </a:solidFill>
                <a:prstDash val="sysDash"/>
              </a:ln>
              <a:effectLst/>
            </p:spPr>
          </p:cxnSp>
          <p:cxnSp>
            <p:nvCxnSpPr>
              <p:cNvPr id="16" name="Straight Connector 15"/>
              <p:cNvCxnSpPr/>
              <p:nvPr/>
            </p:nvCxnSpPr>
            <p:spPr>
              <a:xfrm>
                <a:off x="2369261" y="4121150"/>
                <a:ext cx="995781" cy="0"/>
              </a:xfrm>
              <a:prstGeom prst="line">
                <a:avLst/>
              </a:prstGeom>
              <a:grpFill/>
              <a:ln w="9525" cap="flat" cmpd="sng" algn="ctr">
                <a:solidFill>
                  <a:schemeClr val="accent1"/>
                </a:solidFill>
                <a:prstDash val="sysDash"/>
              </a:ln>
              <a:effectLst/>
            </p:spPr>
          </p:cxnSp>
          <p:cxnSp>
            <p:nvCxnSpPr>
              <p:cNvPr id="17" name="Straight Connector 16"/>
              <p:cNvCxnSpPr/>
              <p:nvPr/>
            </p:nvCxnSpPr>
            <p:spPr>
              <a:xfrm>
                <a:off x="2369261" y="2419350"/>
                <a:ext cx="932356" cy="0"/>
              </a:xfrm>
              <a:prstGeom prst="line">
                <a:avLst/>
              </a:prstGeom>
              <a:grpFill/>
              <a:ln w="9525" cap="flat" cmpd="sng" algn="ctr">
                <a:solidFill>
                  <a:schemeClr val="accent1"/>
                </a:solidFill>
                <a:prstDash val="sysDash"/>
              </a:ln>
              <a:effectLst/>
            </p:spPr>
          </p:cxnSp>
          <p:cxnSp>
            <p:nvCxnSpPr>
              <p:cNvPr id="18" name="Straight Connector 17"/>
              <p:cNvCxnSpPr/>
              <p:nvPr/>
            </p:nvCxnSpPr>
            <p:spPr>
              <a:xfrm>
                <a:off x="3301617" y="2410621"/>
                <a:ext cx="0" cy="521492"/>
              </a:xfrm>
              <a:prstGeom prst="line">
                <a:avLst/>
              </a:prstGeom>
              <a:grpFill/>
              <a:ln w="9525" cap="flat" cmpd="sng" algn="ctr">
                <a:solidFill>
                  <a:schemeClr val="accent1"/>
                </a:solidFill>
                <a:prstDash val="sysDash"/>
              </a:ln>
              <a:effectLst/>
            </p:spPr>
          </p:cxnSp>
          <p:cxnSp>
            <p:nvCxnSpPr>
              <p:cNvPr id="19" name="Straight Connector 18"/>
              <p:cNvCxnSpPr/>
              <p:nvPr/>
            </p:nvCxnSpPr>
            <p:spPr>
              <a:xfrm>
                <a:off x="3301617" y="2938463"/>
                <a:ext cx="279072" cy="0"/>
              </a:xfrm>
              <a:prstGeom prst="line">
                <a:avLst/>
              </a:prstGeom>
              <a:grpFill/>
              <a:ln w="9525" cap="flat" cmpd="sng" algn="ctr">
                <a:solidFill>
                  <a:schemeClr val="accent1"/>
                </a:solidFill>
                <a:prstDash val="sysDash"/>
              </a:ln>
              <a:effectLst/>
            </p:spPr>
          </p:cxnSp>
          <p:cxnSp>
            <p:nvCxnSpPr>
              <p:cNvPr id="20" name="Straight Connector 19"/>
              <p:cNvCxnSpPr/>
              <p:nvPr/>
            </p:nvCxnSpPr>
            <p:spPr>
              <a:xfrm>
                <a:off x="3301617" y="3054350"/>
                <a:ext cx="279072" cy="0"/>
              </a:xfrm>
              <a:prstGeom prst="line">
                <a:avLst/>
              </a:prstGeom>
              <a:grpFill/>
              <a:ln w="9525" cap="flat" cmpd="sng" algn="ctr">
                <a:solidFill>
                  <a:schemeClr val="accent1"/>
                </a:solidFill>
                <a:prstDash val="sysDash"/>
              </a:ln>
              <a:effectLst/>
            </p:spPr>
          </p:cxnSp>
          <p:cxnSp>
            <p:nvCxnSpPr>
              <p:cNvPr id="21" name="Straight Connector 20"/>
              <p:cNvCxnSpPr/>
              <p:nvPr/>
            </p:nvCxnSpPr>
            <p:spPr>
              <a:xfrm>
                <a:off x="3301617" y="3051175"/>
                <a:ext cx="0" cy="511175"/>
              </a:xfrm>
              <a:prstGeom prst="line">
                <a:avLst/>
              </a:prstGeom>
              <a:grpFill/>
              <a:ln w="9525" cap="flat" cmpd="sng" algn="ctr">
                <a:solidFill>
                  <a:schemeClr val="accent1"/>
                </a:solidFill>
                <a:prstDash val="sysDash"/>
              </a:ln>
              <a:effectLst/>
            </p:spPr>
          </p:cxnSp>
          <p:cxnSp>
            <p:nvCxnSpPr>
              <p:cNvPr id="22" name="Straight Connector 21"/>
              <p:cNvCxnSpPr/>
              <p:nvPr/>
            </p:nvCxnSpPr>
            <p:spPr>
              <a:xfrm>
                <a:off x="2369261" y="3562350"/>
                <a:ext cx="932356" cy="0"/>
              </a:xfrm>
              <a:prstGeom prst="line">
                <a:avLst/>
              </a:prstGeom>
              <a:grpFill/>
              <a:ln w="9525" cap="flat" cmpd="sng" algn="ctr">
                <a:solidFill>
                  <a:schemeClr val="accent1"/>
                </a:solidFill>
                <a:prstDash val="sysDash"/>
              </a:ln>
              <a:effectLst/>
            </p:spPr>
          </p:cxnSp>
          <p:cxnSp>
            <p:nvCxnSpPr>
              <p:cNvPr id="23" name="Straight Connector 22"/>
              <p:cNvCxnSpPr/>
              <p:nvPr/>
            </p:nvCxnSpPr>
            <p:spPr>
              <a:xfrm>
                <a:off x="2369261" y="3006725"/>
                <a:ext cx="1211428" cy="0"/>
              </a:xfrm>
              <a:prstGeom prst="line">
                <a:avLst/>
              </a:prstGeom>
              <a:grpFill/>
              <a:ln w="9525" cap="flat" cmpd="sng" algn="ctr">
                <a:solidFill>
                  <a:schemeClr val="accent1"/>
                </a:solidFill>
                <a:prstDash val="sysDash"/>
              </a:ln>
              <a:effectLst/>
            </p:spPr>
          </p:cxnSp>
        </p:grpSp>
        <p:sp>
          <p:nvSpPr>
            <p:cNvPr id="6" name="Rectangle 5"/>
            <p:cNvSpPr/>
            <p:nvPr/>
          </p:nvSpPr>
          <p:spPr>
            <a:xfrm>
              <a:off x="481264" y="192505"/>
              <a:ext cx="4001919" cy="1152448"/>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w="9525" cap="flat" cmpd="sng" algn="ctr">
              <a:noFill/>
              <a:prstDash val="solid"/>
            </a:ln>
            <a:effectLst/>
          </p:spPr>
          <p:txBody>
            <a:bodyPr rtlCol="0" anchor="ct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s-PE" sz="2000" b="0" i="0" u="none" strike="noStrike" kern="0" cap="none" spc="0" normalizeH="0" baseline="0" noProof="0" dirty="0" smtClean="0">
                  <a:ln>
                    <a:noFill/>
                  </a:ln>
                  <a:solidFill>
                    <a:srgbClr val="FFFFFF"/>
                  </a:solidFill>
                  <a:effectLst/>
                  <a:uLnTx/>
                  <a:uFillTx/>
                  <a:latin typeface="Open Sans"/>
                  <a:ea typeface="+mn-ea"/>
                  <a:cs typeface="Open Sans"/>
                </a:rPr>
                <a:t>Definir y supervisar la efectividad de un programa de mantenimiento para cada aeronave</a:t>
              </a:r>
            </a:p>
          </p:txBody>
        </p:sp>
        <p:sp>
          <p:nvSpPr>
            <p:cNvPr id="7" name="Rectangle 6"/>
            <p:cNvSpPr/>
            <p:nvPr/>
          </p:nvSpPr>
          <p:spPr>
            <a:xfrm>
              <a:off x="481264" y="1450954"/>
              <a:ext cx="4001919" cy="1146915"/>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w="9525" cap="flat" cmpd="sng" algn="ctr">
              <a:noFill/>
              <a:prstDash val="solid"/>
            </a:ln>
            <a:effectLst/>
          </p:spPr>
          <p:txBody>
            <a:bodyPr rtlCol="0" anchor="ct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smtClean="0">
                  <a:ln>
                    <a:noFill/>
                  </a:ln>
                  <a:solidFill>
                    <a:srgbClr val="FFFFFF"/>
                  </a:solidFill>
                  <a:effectLst/>
                  <a:uLnTx/>
                  <a:uFillTx/>
                  <a:latin typeface="Open Sans"/>
                  <a:ea typeface="+mn-ea"/>
                  <a:cs typeface="Open Sans"/>
                </a:rPr>
                <a:t>Garantizar que las modificaciones y reparaciones mayores sean realizadas con datos aprobados por el Estado de matrícula</a:t>
              </a:r>
            </a:p>
          </p:txBody>
        </p:sp>
        <p:sp>
          <p:nvSpPr>
            <p:cNvPr id="8" name="Rectangle 7"/>
            <p:cNvSpPr/>
            <p:nvPr/>
          </p:nvSpPr>
          <p:spPr>
            <a:xfrm>
              <a:off x="481264" y="2835208"/>
              <a:ext cx="4001919" cy="114402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w="9525" cap="flat" cmpd="sng" algn="ctr">
              <a:noFill/>
              <a:prstDash val="solid"/>
            </a:ln>
            <a:effectLst/>
          </p:spPr>
          <p:txBody>
            <a:bodyPr rtlCol="0" anchor="ct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smtClean="0">
                  <a:ln>
                    <a:noFill/>
                  </a:ln>
                  <a:solidFill>
                    <a:srgbClr val="FFFFFF"/>
                  </a:solidFill>
                  <a:effectLst/>
                  <a:uLnTx/>
                  <a:uFillTx/>
                  <a:latin typeface="Open Sans"/>
                  <a:ea typeface="+mn-ea"/>
                  <a:cs typeface="Open Sans"/>
                </a:rPr>
                <a:t>Garantizar que todo el mantenimiento sea llevado a cabo de acuerdo con el programa de mantenimiento aprobado</a:t>
              </a:r>
            </a:p>
          </p:txBody>
        </p:sp>
        <p:sp>
          <p:nvSpPr>
            <p:cNvPr id="9" name="Rectangle 8"/>
            <p:cNvSpPr/>
            <p:nvPr/>
          </p:nvSpPr>
          <p:spPr>
            <a:xfrm>
              <a:off x="481264" y="4174908"/>
              <a:ext cx="4001919" cy="112789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w="9525" cap="flat" cmpd="sng" algn="ctr">
              <a:noFill/>
              <a:prstDash val="solid"/>
            </a:ln>
            <a:effectLst/>
          </p:spPr>
          <p:txBody>
            <a:bodyPr rtlCol="0" anchor="ct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s-PE" sz="2000" b="0" i="0" u="none" strike="noStrike" kern="0" cap="none" spc="0" normalizeH="0" baseline="0" noProof="0" dirty="0" smtClean="0">
                  <a:ln>
                    <a:noFill/>
                  </a:ln>
                  <a:solidFill>
                    <a:srgbClr val="FFFFFF"/>
                  </a:solidFill>
                  <a:effectLst/>
                  <a:uLnTx/>
                  <a:uFillTx/>
                  <a:latin typeface="Open Sans"/>
                  <a:ea typeface="+mn-ea"/>
                  <a:cs typeface="Open Sans"/>
                </a:rPr>
                <a:t>Garantizar que se cumplan todas las ADs que sean aplicables a sus aeronaves y componentes</a:t>
              </a:r>
            </a:p>
          </p:txBody>
        </p:sp>
        <p:sp>
          <p:nvSpPr>
            <p:cNvPr id="10" name="Rectangle 9"/>
            <p:cNvSpPr/>
            <p:nvPr/>
          </p:nvSpPr>
          <p:spPr>
            <a:xfrm>
              <a:off x="481264" y="5529814"/>
              <a:ext cx="4001919" cy="1083676"/>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w="9525" cap="flat" cmpd="sng" algn="ctr">
              <a:noFill/>
              <a:prstDash val="solid"/>
            </a:ln>
            <a:effectLst/>
          </p:spPr>
          <p:txBody>
            <a:bodyPr rtlCol="0" anchor="ct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s-PE" sz="2000" b="0" i="0" u="none" strike="noStrike" kern="0" cap="none" spc="0" normalizeH="0" baseline="0" noProof="0" dirty="0" smtClean="0">
                  <a:ln>
                    <a:noFill/>
                  </a:ln>
                  <a:solidFill>
                    <a:srgbClr val="FFFFFF"/>
                  </a:solidFill>
                  <a:effectLst/>
                  <a:uLnTx/>
                  <a:uFillTx/>
                  <a:latin typeface="Open Sans"/>
                  <a:ea typeface="+mn-ea"/>
                  <a:cs typeface="Open Sans"/>
                </a:rPr>
                <a:t>Garantizar que todos los defectos descubiertos sean corregidos por una OMA</a:t>
              </a:r>
            </a:p>
          </p:txBody>
        </p:sp>
      </p:grpSp>
      <p:grpSp>
        <p:nvGrpSpPr>
          <p:cNvPr id="4" name="Group 3"/>
          <p:cNvGrpSpPr/>
          <p:nvPr/>
        </p:nvGrpSpPr>
        <p:grpSpPr>
          <a:xfrm>
            <a:off x="6988878" y="291246"/>
            <a:ext cx="4850195" cy="6430229"/>
            <a:chOff x="6988878" y="291246"/>
            <a:chExt cx="4850195" cy="6430229"/>
          </a:xfrm>
        </p:grpSpPr>
        <p:grpSp>
          <p:nvGrpSpPr>
            <p:cNvPr id="25" name="Group 100"/>
            <p:cNvGrpSpPr>
              <a:grpSpLocks/>
            </p:cNvGrpSpPr>
            <p:nvPr/>
          </p:nvGrpSpPr>
          <p:grpSpPr bwMode="auto">
            <a:xfrm flipH="1">
              <a:off x="6988878" y="834789"/>
              <a:ext cx="1813679" cy="5208329"/>
              <a:chOff x="2369261" y="1924050"/>
              <a:chExt cx="1211428" cy="2197100"/>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p:grpSpPr>
          <p:cxnSp>
            <p:nvCxnSpPr>
              <p:cNvPr id="31" name="Straight Connector 30"/>
              <p:cNvCxnSpPr/>
              <p:nvPr/>
            </p:nvCxnSpPr>
            <p:spPr>
              <a:xfrm>
                <a:off x="2369261" y="1924050"/>
                <a:ext cx="995781" cy="0"/>
              </a:xfrm>
              <a:prstGeom prst="line">
                <a:avLst/>
              </a:prstGeom>
              <a:grpFill/>
              <a:ln w="9525" cap="flat" cmpd="sng" algn="ctr">
                <a:solidFill>
                  <a:schemeClr val="accent1"/>
                </a:solidFill>
                <a:prstDash val="sysDash"/>
              </a:ln>
              <a:effectLst/>
            </p:spPr>
          </p:cxnSp>
          <p:cxnSp>
            <p:nvCxnSpPr>
              <p:cNvPr id="32" name="Straight Connector 31"/>
              <p:cNvCxnSpPr/>
              <p:nvPr/>
            </p:nvCxnSpPr>
            <p:spPr>
              <a:xfrm>
                <a:off x="3365042" y="1924050"/>
                <a:ext cx="0" cy="973138"/>
              </a:xfrm>
              <a:prstGeom prst="line">
                <a:avLst/>
              </a:prstGeom>
              <a:grpFill/>
              <a:ln w="9525" cap="flat" cmpd="sng" algn="ctr">
                <a:solidFill>
                  <a:schemeClr val="accent1"/>
                </a:solidFill>
                <a:prstDash val="sysDash"/>
              </a:ln>
              <a:effectLst/>
            </p:spPr>
          </p:cxnSp>
          <p:cxnSp>
            <p:nvCxnSpPr>
              <p:cNvPr id="33" name="Straight Connector 32"/>
              <p:cNvCxnSpPr/>
              <p:nvPr/>
            </p:nvCxnSpPr>
            <p:spPr>
              <a:xfrm>
                <a:off x="3365042" y="2897188"/>
                <a:ext cx="215647" cy="0"/>
              </a:xfrm>
              <a:prstGeom prst="line">
                <a:avLst/>
              </a:prstGeom>
              <a:grpFill/>
              <a:ln w="9525" cap="flat" cmpd="sng" algn="ctr">
                <a:solidFill>
                  <a:schemeClr val="accent1"/>
                </a:solidFill>
                <a:prstDash val="sysDash"/>
              </a:ln>
              <a:effectLst/>
            </p:spPr>
          </p:cxnSp>
          <p:cxnSp>
            <p:nvCxnSpPr>
              <p:cNvPr id="34" name="Straight Connector 33"/>
              <p:cNvCxnSpPr/>
              <p:nvPr/>
            </p:nvCxnSpPr>
            <p:spPr>
              <a:xfrm>
                <a:off x="3365042" y="3092450"/>
                <a:ext cx="215647" cy="0"/>
              </a:xfrm>
              <a:prstGeom prst="line">
                <a:avLst/>
              </a:prstGeom>
              <a:grpFill/>
              <a:ln w="9525" cap="flat" cmpd="sng" algn="ctr">
                <a:solidFill>
                  <a:schemeClr val="accent1"/>
                </a:solidFill>
                <a:prstDash val="sysDash"/>
              </a:ln>
              <a:effectLst/>
            </p:spPr>
          </p:cxnSp>
          <p:cxnSp>
            <p:nvCxnSpPr>
              <p:cNvPr id="35" name="Straight Connector 34"/>
              <p:cNvCxnSpPr/>
              <p:nvPr/>
            </p:nvCxnSpPr>
            <p:spPr>
              <a:xfrm flipH="1">
                <a:off x="3365042" y="3097213"/>
                <a:ext cx="0" cy="1023937"/>
              </a:xfrm>
              <a:prstGeom prst="line">
                <a:avLst/>
              </a:prstGeom>
              <a:grpFill/>
              <a:ln w="9525" cap="flat" cmpd="sng" algn="ctr">
                <a:solidFill>
                  <a:schemeClr val="accent1"/>
                </a:solidFill>
                <a:prstDash val="sysDash"/>
              </a:ln>
              <a:effectLst/>
            </p:spPr>
          </p:cxnSp>
          <p:cxnSp>
            <p:nvCxnSpPr>
              <p:cNvPr id="36" name="Straight Connector 35"/>
              <p:cNvCxnSpPr/>
              <p:nvPr/>
            </p:nvCxnSpPr>
            <p:spPr>
              <a:xfrm>
                <a:off x="2369261" y="4121150"/>
                <a:ext cx="995781" cy="0"/>
              </a:xfrm>
              <a:prstGeom prst="line">
                <a:avLst/>
              </a:prstGeom>
              <a:grpFill/>
              <a:ln w="9525" cap="flat" cmpd="sng" algn="ctr">
                <a:solidFill>
                  <a:schemeClr val="accent1"/>
                </a:solidFill>
                <a:prstDash val="sysDash"/>
              </a:ln>
              <a:effectLst/>
            </p:spPr>
          </p:cxnSp>
          <p:cxnSp>
            <p:nvCxnSpPr>
              <p:cNvPr id="37" name="Straight Connector 36"/>
              <p:cNvCxnSpPr/>
              <p:nvPr/>
            </p:nvCxnSpPr>
            <p:spPr>
              <a:xfrm>
                <a:off x="2369261" y="2438411"/>
                <a:ext cx="932356" cy="0"/>
              </a:xfrm>
              <a:prstGeom prst="line">
                <a:avLst/>
              </a:prstGeom>
              <a:grpFill/>
              <a:ln w="9525" cap="flat" cmpd="sng" algn="ctr">
                <a:solidFill>
                  <a:schemeClr val="accent1"/>
                </a:solidFill>
                <a:prstDash val="sysDash"/>
              </a:ln>
              <a:effectLst/>
            </p:spPr>
          </p:cxnSp>
          <p:cxnSp>
            <p:nvCxnSpPr>
              <p:cNvPr id="38" name="Straight Connector 37"/>
              <p:cNvCxnSpPr/>
              <p:nvPr/>
            </p:nvCxnSpPr>
            <p:spPr>
              <a:xfrm flipH="1">
                <a:off x="3301617" y="2438411"/>
                <a:ext cx="0" cy="493702"/>
              </a:xfrm>
              <a:prstGeom prst="line">
                <a:avLst/>
              </a:prstGeom>
              <a:grpFill/>
              <a:ln w="9525" cap="flat" cmpd="sng" algn="ctr">
                <a:solidFill>
                  <a:schemeClr val="accent1"/>
                </a:solidFill>
                <a:prstDash val="sysDash"/>
              </a:ln>
              <a:effectLst/>
            </p:spPr>
          </p:cxnSp>
          <p:cxnSp>
            <p:nvCxnSpPr>
              <p:cNvPr id="39" name="Straight Connector 38"/>
              <p:cNvCxnSpPr/>
              <p:nvPr/>
            </p:nvCxnSpPr>
            <p:spPr>
              <a:xfrm>
                <a:off x="3301617" y="2938463"/>
                <a:ext cx="279072" cy="0"/>
              </a:xfrm>
              <a:prstGeom prst="line">
                <a:avLst/>
              </a:prstGeom>
              <a:grpFill/>
              <a:ln w="9525" cap="flat" cmpd="sng" algn="ctr">
                <a:solidFill>
                  <a:schemeClr val="accent1"/>
                </a:solidFill>
                <a:prstDash val="sysDash"/>
              </a:ln>
              <a:effectLst/>
            </p:spPr>
          </p:cxnSp>
          <p:cxnSp>
            <p:nvCxnSpPr>
              <p:cNvPr id="40" name="Straight Connector 39"/>
              <p:cNvCxnSpPr/>
              <p:nvPr/>
            </p:nvCxnSpPr>
            <p:spPr>
              <a:xfrm>
                <a:off x="3301617" y="3054350"/>
                <a:ext cx="279072" cy="0"/>
              </a:xfrm>
              <a:prstGeom prst="line">
                <a:avLst/>
              </a:prstGeom>
              <a:grpFill/>
              <a:ln w="9525" cap="flat" cmpd="sng" algn="ctr">
                <a:solidFill>
                  <a:schemeClr val="accent1"/>
                </a:solidFill>
                <a:prstDash val="sysDash"/>
              </a:ln>
              <a:effectLst/>
            </p:spPr>
          </p:cxnSp>
          <p:cxnSp>
            <p:nvCxnSpPr>
              <p:cNvPr id="41" name="Straight Connector 40"/>
              <p:cNvCxnSpPr/>
              <p:nvPr/>
            </p:nvCxnSpPr>
            <p:spPr>
              <a:xfrm flipH="1">
                <a:off x="3301617" y="3051175"/>
                <a:ext cx="0" cy="536567"/>
              </a:xfrm>
              <a:prstGeom prst="line">
                <a:avLst/>
              </a:prstGeom>
              <a:grpFill/>
              <a:ln w="9525" cap="flat" cmpd="sng" algn="ctr">
                <a:solidFill>
                  <a:schemeClr val="accent1"/>
                </a:solidFill>
                <a:prstDash val="sysDash"/>
              </a:ln>
              <a:effectLst/>
            </p:spPr>
          </p:cxnSp>
          <p:cxnSp>
            <p:nvCxnSpPr>
              <p:cNvPr id="42" name="Straight Connector 41"/>
              <p:cNvCxnSpPr/>
              <p:nvPr/>
            </p:nvCxnSpPr>
            <p:spPr>
              <a:xfrm>
                <a:off x="2369261" y="3587742"/>
                <a:ext cx="932356" cy="0"/>
              </a:xfrm>
              <a:prstGeom prst="line">
                <a:avLst/>
              </a:prstGeom>
              <a:grpFill/>
              <a:ln w="9525" cap="flat" cmpd="sng" algn="ctr">
                <a:solidFill>
                  <a:schemeClr val="accent1"/>
                </a:solidFill>
                <a:prstDash val="sysDash"/>
              </a:ln>
              <a:effectLst/>
            </p:spPr>
          </p:cxnSp>
          <p:cxnSp>
            <p:nvCxnSpPr>
              <p:cNvPr id="43" name="Straight Connector 42"/>
              <p:cNvCxnSpPr/>
              <p:nvPr/>
            </p:nvCxnSpPr>
            <p:spPr>
              <a:xfrm>
                <a:off x="2369261" y="3006725"/>
                <a:ext cx="1211428" cy="1"/>
              </a:xfrm>
              <a:prstGeom prst="line">
                <a:avLst/>
              </a:prstGeom>
              <a:grpFill/>
              <a:ln w="9525" cap="flat" cmpd="sng" algn="ctr">
                <a:solidFill>
                  <a:schemeClr val="accent1"/>
                </a:solidFill>
                <a:prstDash val="sysDash"/>
              </a:ln>
              <a:effectLst/>
            </p:spPr>
          </p:cxnSp>
        </p:grpSp>
        <p:sp>
          <p:nvSpPr>
            <p:cNvPr id="26" name="Rectangle 25"/>
            <p:cNvSpPr/>
            <p:nvPr/>
          </p:nvSpPr>
          <p:spPr>
            <a:xfrm>
              <a:off x="7641930" y="291246"/>
              <a:ext cx="4197143" cy="1053708"/>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w="9525" cap="flat" cmpd="sng" algn="ctr">
              <a:no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s-PE" sz="2000" b="0" i="0" u="none" strike="noStrike" kern="0" cap="none" spc="0" normalizeH="0" baseline="0" noProof="0" dirty="0" smtClean="0">
                  <a:ln>
                    <a:noFill/>
                  </a:ln>
                  <a:solidFill>
                    <a:srgbClr val="FFFFFF"/>
                  </a:solidFill>
                  <a:effectLst/>
                  <a:uLnTx/>
                  <a:uFillTx/>
                  <a:latin typeface="Open Sans"/>
                  <a:ea typeface="+mn-ea"/>
                  <a:cs typeface="Open Sans"/>
                </a:rPr>
                <a:t>Controlar el cumplimiento del programa de mantenimiento</a:t>
              </a:r>
            </a:p>
          </p:txBody>
        </p:sp>
        <p:sp>
          <p:nvSpPr>
            <p:cNvPr id="27" name="Rectangle 26"/>
            <p:cNvSpPr/>
            <p:nvPr/>
          </p:nvSpPr>
          <p:spPr>
            <a:xfrm>
              <a:off x="7641930" y="1550433"/>
              <a:ext cx="4197143" cy="1047439"/>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w="9525" cap="flat" cmpd="sng" algn="ctr">
              <a:no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s-PE" sz="2000" b="0" i="0" u="none" strike="noStrike" kern="0" cap="none" spc="0" normalizeH="0" baseline="0" noProof="0" dirty="0" smtClean="0">
                  <a:ln>
                    <a:noFill/>
                  </a:ln>
                  <a:solidFill>
                    <a:srgbClr val="FFFFFF"/>
                  </a:solidFill>
                  <a:effectLst/>
                  <a:uLnTx/>
                  <a:uFillTx/>
                  <a:latin typeface="Open Sans"/>
                  <a:ea typeface="+mn-ea"/>
                  <a:cs typeface="Open Sans"/>
                </a:rPr>
                <a:t>Controlar el remplazo de componentes de aeronaves con vida limitada</a:t>
              </a:r>
            </a:p>
          </p:txBody>
        </p:sp>
        <p:sp>
          <p:nvSpPr>
            <p:cNvPr id="28" name="Rectangle 27"/>
            <p:cNvSpPr/>
            <p:nvPr/>
          </p:nvSpPr>
          <p:spPr>
            <a:xfrm>
              <a:off x="7641930" y="2835211"/>
              <a:ext cx="4197143" cy="1144024"/>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w="9525" cap="flat" cmpd="sng" algn="ctr">
              <a:no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s-PE" sz="2000" b="0" i="0" u="none" strike="noStrike" kern="0" cap="none" spc="0" normalizeH="0" baseline="0" noProof="0" dirty="0" smtClean="0">
                  <a:ln>
                    <a:noFill/>
                  </a:ln>
                  <a:solidFill>
                    <a:srgbClr val="FFFFFF"/>
                  </a:solidFill>
                  <a:effectLst/>
                  <a:uLnTx/>
                  <a:uFillTx/>
                  <a:latin typeface="Open Sans"/>
                  <a:ea typeface="+mn-ea"/>
                  <a:cs typeface="Open Sans"/>
                </a:rPr>
                <a:t>Controlar y conservar todos los registros de mantenimiento de las aeronaves</a:t>
              </a:r>
            </a:p>
          </p:txBody>
        </p:sp>
        <p:sp>
          <p:nvSpPr>
            <p:cNvPr id="29" name="Rectangle 28"/>
            <p:cNvSpPr/>
            <p:nvPr/>
          </p:nvSpPr>
          <p:spPr>
            <a:xfrm>
              <a:off x="7641930" y="4137526"/>
              <a:ext cx="4197143" cy="1225825"/>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w="9525" cap="flat" cmpd="sng" algn="ctr">
              <a:no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s-PE" sz="2000" b="0" i="0" u="none" strike="noStrike" kern="0" cap="none" spc="0" normalizeH="0" baseline="0" noProof="0" dirty="0" smtClean="0">
                  <a:ln>
                    <a:noFill/>
                  </a:ln>
                  <a:solidFill>
                    <a:srgbClr val="FFFFFF"/>
                  </a:solidFill>
                  <a:effectLst/>
                  <a:uLnTx/>
                  <a:uFillTx/>
                  <a:latin typeface="Open Sans"/>
                  <a:ea typeface="+mn-ea"/>
                  <a:cs typeface="Open Sans"/>
                </a:rPr>
                <a:t>Asegurarse de que la declaración de masa y centrado refleja el estado actual de la aeronave</a:t>
              </a:r>
            </a:p>
          </p:txBody>
        </p:sp>
        <p:sp>
          <p:nvSpPr>
            <p:cNvPr id="30" name="Rectangle 29"/>
            <p:cNvSpPr/>
            <p:nvPr/>
          </p:nvSpPr>
          <p:spPr>
            <a:xfrm>
              <a:off x="7641930" y="5529813"/>
              <a:ext cx="4197143" cy="1191662"/>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w="9525" cap="flat" cmpd="sng" algn="ctr">
              <a:no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s-PE" sz="2000" b="0" i="0" u="none" strike="noStrike" kern="0" cap="none" spc="0" normalizeH="0" baseline="0" noProof="0" dirty="0" smtClean="0">
                  <a:ln>
                    <a:noFill/>
                  </a:ln>
                  <a:solidFill>
                    <a:srgbClr val="FFFFFF"/>
                  </a:solidFill>
                  <a:effectLst/>
                  <a:uLnTx/>
                  <a:uFillTx/>
                  <a:latin typeface="Open Sans"/>
                  <a:ea typeface="+mn-ea"/>
                  <a:cs typeface="Open Sans"/>
                </a:rPr>
                <a:t>Mantener y utilizar los datos de mantenimiento actuales que sean aplicables</a:t>
              </a:r>
            </a:p>
          </p:txBody>
        </p:sp>
      </p:grpSp>
    </p:spTree>
    <p:extLst>
      <p:ext uri="{BB962C8B-B14F-4D97-AF65-F5344CB8AC3E}">
        <p14:creationId xmlns:p14="http://schemas.microsoft.com/office/powerpoint/2010/main" val="320999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0-#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3"/>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813" b="7813"/>
          <a:stretch>
            <a:fillRect/>
          </a:stretch>
        </p:blipFill>
        <p:spPr>
          <a:xfrm>
            <a:off x="0" y="0"/>
            <a:ext cx="12192000" cy="6858000"/>
          </a:xfrm>
        </p:spPr>
      </p:pic>
      <p:sp>
        <p:nvSpPr>
          <p:cNvPr id="7" name="Rectangle 6"/>
          <p:cNvSpPr/>
          <p:nvPr/>
        </p:nvSpPr>
        <p:spPr>
          <a:xfrm>
            <a:off x="153381" y="4444409"/>
            <a:ext cx="6056034" cy="2308759"/>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lvl="1" algn="just" defTabSz="457200">
              <a:spcBef>
                <a:spcPct val="20000"/>
              </a:spcBef>
            </a:pPr>
            <a:r>
              <a:rPr lang="es-PE" sz="2200" i="1" dirty="0" smtClean="0">
                <a:solidFill>
                  <a:srgbClr val="FFFFFF"/>
                </a:solidFill>
                <a:latin typeface="Georgia"/>
                <a:cs typeface="Georgia"/>
              </a:rPr>
              <a:t>El </a:t>
            </a:r>
            <a:r>
              <a:rPr lang="es-PE" sz="2200" i="1" dirty="0">
                <a:solidFill>
                  <a:srgbClr val="FFFFFF"/>
                </a:solidFill>
                <a:latin typeface="Georgia"/>
                <a:cs typeface="Georgia"/>
              </a:rPr>
              <a:t>departamento de gestión de la </a:t>
            </a:r>
            <a:r>
              <a:rPr lang="es-PE" sz="2200" i="1" dirty="0" smtClean="0">
                <a:solidFill>
                  <a:srgbClr val="FFFFFF"/>
                </a:solidFill>
                <a:latin typeface="Georgia"/>
                <a:cs typeface="Georgia"/>
              </a:rPr>
              <a:t>aeronavegabilidad </a:t>
            </a:r>
            <a:r>
              <a:rPr lang="es-PE" sz="2200" i="1" dirty="0">
                <a:solidFill>
                  <a:srgbClr val="FFFFFF"/>
                </a:solidFill>
                <a:latin typeface="Georgia"/>
                <a:cs typeface="Georgia"/>
              </a:rPr>
              <a:t>continua del explotador debe asegurar que la aeronave sea mantenida por una </a:t>
            </a:r>
            <a:r>
              <a:rPr lang="es-PE" sz="2200" b="1" i="1" dirty="0">
                <a:solidFill>
                  <a:srgbClr val="FFFF00"/>
                </a:solidFill>
                <a:latin typeface="Georgia"/>
                <a:cs typeface="Georgia"/>
              </a:rPr>
              <a:t>organización de mantenimiento aprobada y habilitada</a:t>
            </a:r>
            <a:r>
              <a:rPr lang="es-PE" sz="2200" i="1" dirty="0">
                <a:solidFill>
                  <a:srgbClr val="FFFFFF"/>
                </a:solidFill>
                <a:latin typeface="Georgia"/>
                <a:cs typeface="Georgia"/>
              </a:rPr>
              <a:t> según el LAR 145 para los servicios requeridos.</a:t>
            </a:r>
          </a:p>
        </p:txBody>
      </p:sp>
    </p:spTree>
    <p:extLst>
      <p:ext uri="{BB962C8B-B14F-4D97-AF65-F5344CB8AC3E}">
        <p14:creationId xmlns:p14="http://schemas.microsoft.com/office/powerpoint/2010/main" val="146670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5025" y="254871"/>
            <a:ext cx="10648775" cy="960398"/>
          </a:xfrm>
        </p:spPr>
        <p:txBody>
          <a:bodyPr>
            <a:noAutofit/>
          </a:bodyPr>
          <a:lstStyle/>
          <a:p>
            <a:pPr algn="just"/>
            <a:r>
              <a:rPr lang="es-PE" sz="2800" dirty="0"/>
              <a:t>El departamento de gestión de la aeronavegabilidad continua del explotador debe asegurar que se realice un contrato entre la OMA y el explotador donde se defina claramente:</a:t>
            </a:r>
          </a:p>
        </p:txBody>
      </p:sp>
      <p:grpSp>
        <p:nvGrpSpPr>
          <p:cNvPr id="4" name="Group 3"/>
          <p:cNvGrpSpPr/>
          <p:nvPr/>
        </p:nvGrpSpPr>
        <p:grpSpPr>
          <a:xfrm>
            <a:off x="807931" y="1745657"/>
            <a:ext cx="884057" cy="715395"/>
            <a:chOff x="8438368" y="202797"/>
            <a:chExt cx="402431" cy="325654"/>
          </a:xfrm>
        </p:grpSpPr>
        <p:sp>
          <p:nvSpPr>
            <p:cNvPr id="5" name="Chevron 4"/>
            <p:cNvSpPr/>
            <p:nvPr userDrawn="1"/>
          </p:nvSpPr>
          <p:spPr>
            <a:xfrm>
              <a:off x="8438368" y="202797"/>
              <a:ext cx="402431" cy="325652"/>
            </a:xfrm>
            <a:prstGeom prst="chevron">
              <a:avLst>
                <a:gd name="adj" fmla="val 2429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6" name="Freeform 5"/>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1">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grpSp>
        <p:nvGrpSpPr>
          <p:cNvPr id="29" name="Group 28"/>
          <p:cNvGrpSpPr/>
          <p:nvPr/>
        </p:nvGrpSpPr>
        <p:grpSpPr>
          <a:xfrm>
            <a:off x="1521232" y="2848968"/>
            <a:ext cx="884057" cy="715395"/>
            <a:chOff x="8438368" y="202797"/>
            <a:chExt cx="402431" cy="325654"/>
          </a:xfrm>
        </p:grpSpPr>
        <p:sp>
          <p:nvSpPr>
            <p:cNvPr id="30" name="Chevron 29"/>
            <p:cNvSpPr/>
            <p:nvPr userDrawn="1"/>
          </p:nvSpPr>
          <p:spPr>
            <a:xfrm>
              <a:off x="8438368" y="202797"/>
              <a:ext cx="402431" cy="325652"/>
            </a:xfrm>
            <a:prstGeom prst="chevron">
              <a:avLst>
                <a:gd name="adj" fmla="val 2429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31" name="Freeform 30"/>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2">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grpSp>
        <p:nvGrpSpPr>
          <p:cNvPr id="39" name="Group 38"/>
          <p:cNvGrpSpPr/>
          <p:nvPr/>
        </p:nvGrpSpPr>
        <p:grpSpPr>
          <a:xfrm>
            <a:off x="2235248" y="4213776"/>
            <a:ext cx="884057" cy="715395"/>
            <a:chOff x="8438368" y="202797"/>
            <a:chExt cx="402431" cy="325654"/>
          </a:xfrm>
        </p:grpSpPr>
        <p:sp>
          <p:nvSpPr>
            <p:cNvPr id="40" name="Chevron 39"/>
            <p:cNvSpPr/>
            <p:nvPr userDrawn="1"/>
          </p:nvSpPr>
          <p:spPr>
            <a:xfrm>
              <a:off x="8438368" y="202797"/>
              <a:ext cx="402431" cy="325652"/>
            </a:xfrm>
            <a:prstGeom prst="chevron">
              <a:avLst>
                <a:gd name="adj" fmla="val 2429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41" name="Freeform 40"/>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3">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grpSp>
        <p:nvGrpSpPr>
          <p:cNvPr id="48" name="Group 47"/>
          <p:cNvGrpSpPr/>
          <p:nvPr/>
        </p:nvGrpSpPr>
        <p:grpSpPr>
          <a:xfrm>
            <a:off x="2962958" y="5609919"/>
            <a:ext cx="884057" cy="715395"/>
            <a:chOff x="8438368" y="202797"/>
            <a:chExt cx="402431" cy="325654"/>
          </a:xfrm>
        </p:grpSpPr>
        <p:sp>
          <p:nvSpPr>
            <p:cNvPr id="49" name="Chevron 48"/>
            <p:cNvSpPr/>
            <p:nvPr userDrawn="1"/>
          </p:nvSpPr>
          <p:spPr>
            <a:xfrm>
              <a:off x="8438368" y="202797"/>
              <a:ext cx="402431" cy="325652"/>
            </a:xfrm>
            <a:prstGeom prst="chevron">
              <a:avLst>
                <a:gd name="adj" fmla="val 2429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50" name="Freeform 49"/>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4">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sp>
        <p:nvSpPr>
          <p:cNvPr id="51" name="Rectangle 50"/>
          <p:cNvSpPr/>
          <p:nvPr/>
        </p:nvSpPr>
        <p:spPr>
          <a:xfrm>
            <a:off x="1690239" y="1655588"/>
            <a:ext cx="8240928" cy="892552"/>
          </a:xfrm>
          <a:prstGeom prst="rect">
            <a:avLst/>
          </a:prstGeom>
        </p:spPr>
        <p:txBody>
          <a:bodyPr wrap="square">
            <a:spAutoFit/>
          </a:bodyPr>
          <a:lstStyle/>
          <a:p>
            <a:pPr algn="just">
              <a:spcBef>
                <a:spcPts val="600"/>
              </a:spcBef>
              <a:spcAft>
                <a:spcPts val="600"/>
              </a:spcAft>
            </a:pPr>
            <a:r>
              <a:rPr lang="es-PE" sz="2600" dirty="0">
                <a:latin typeface="+mj-lt"/>
              </a:rPr>
              <a:t>los servicios de mantenimiento que están siendo contratados</a:t>
            </a:r>
            <a:endParaRPr lang="id-ID" sz="2600" dirty="0">
              <a:latin typeface="+mj-lt"/>
            </a:endParaRPr>
          </a:p>
        </p:txBody>
      </p:sp>
      <p:sp>
        <p:nvSpPr>
          <p:cNvPr id="52" name="Rectangle 51"/>
          <p:cNvSpPr/>
          <p:nvPr/>
        </p:nvSpPr>
        <p:spPr>
          <a:xfrm>
            <a:off x="2421827" y="2543745"/>
            <a:ext cx="8240928" cy="1292662"/>
          </a:xfrm>
          <a:prstGeom prst="rect">
            <a:avLst/>
          </a:prstGeom>
        </p:spPr>
        <p:txBody>
          <a:bodyPr wrap="square">
            <a:spAutoFit/>
          </a:bodyPr>
          <a:lstStyle/>
          <a:p>
            <a:pPr algn="just">
              <a:spcBef>
                <a:spcPts val="600"/>
              </a:spcBef>
              <a:spcAft>
                <a:spcPts val="600"/>
              </a:spcAft>
            </a:pPr>
            <a:r>
              <a:rPr lang="es-PE" sz="2600" dirty="0">
                <a:latin typeface="+mj-lt"/>
              </a:rPr>
              <a:t>la disponibilidad de los datos de mantenimiento necesarios para los servicios; como las tarjetas de trabajo, ordenes de ingeniería, </a:t>
            </a:r>
            <a:r>
              <a:rPr lang="es-PE" sz="2600" dirty="0" smtClean="0">
                <a:latin typeface="+mj-lt"/>
              </a:rPr>
              <a:t>etc.</a:t>
            </a:r>
            <a:endParaRPr lang="id-ID" sz="2600" dirty="0">
              <a:latin typeface="+mj-lt"/>
            </a:endParaRPr>
          </a:p>
        </p:txBody>
      </p:sp>
      <p:sp>
        <p:nvSpPr>
          <p:cNvPr id="53" name="Rectangle 52"/>
          <p:cNvSpPr/>
          <p:nvPr/>
        </p:nvSpPr>
        <p:spPr>
          <a:xfrm>
            <a:off x="3132872" y="4063852"/>
            <a:ext cx="8240928" cy="892552"/>
          </a:xfrm>
          <a:prstGeom prst="rect">
            <a:avLst/>
          </a:prstGeom>
        </p:spPr>
        <p:txBody>
          <a:bodyPr wrap="square">
            <a:spAutoFit/>
          </a:bodyPr>
          <a:lstStyle/>
          <a:p>
            <a:pPr algn="just">
              <a:spcBef>
                <a:spcPts val="600"/>
              </a:spcBef>
              <a:spcAft>
                <a:spcPts val="600"/>
              </a:spcAft>
            </a:pPr>
            <a:r>
              <a:rPr lang="es-PE" sz="2600" dirty="0">
                <a:latin typeface="+mj-lt"/>
              </a:rPr>
              <a:t>la necesidad de supervisión por parte del explotador de los servicios que están siendo ejecutados</a:t>
            </a:r>
          </a:p>
        </p:txBody>
      </p:sp>
      <p:sp>
        <p:nvSpPr>
          <p:cNvPr id="54" name="Rectangle 53"/>
          <p:cNvSpPr/>
          <p:nvPr/>
        </p:nvSpPr>
        <p:spPr>
          <a:xfrm>
            <a:off x="3848291" y="5295863"/>
            <a:ext cx="8240928" cy="1292662"/>
          </a:xfrm>
          <a:prstGeom prst="rect">
            <a:avLst/>
          </a:prstGeom>
        </p:spPr>
        <p:txBody>
          <a:bodyPr wrap="square">
            <a:spAutoFit/>
          </a:bodyPr>
          <a:lstStyle/>
          <a:p>
            <a:pPr algn="just">
              <a:spcBef>
                <a:spcPts val="600"/>
              </a:spcBef>
              <a:spcAft>
                <a:spcPts val="600"/>
              </a:spcAft>
            </a:pPr>
            <a:r>
              <a:rPr lang="es-PE" sz="2600" dirty="0">
                <a:latin typeface="+mj-lt"/>
              </a:rPr>
              <a:t>la responsabilidad del explotador de instruir a los certificadores de conformidad de mantenimiento de la OMA LAR 145 de acuerdo a su MCM</a:t>
            </a:r>
          </a:p>
        </p:txBody>
      </p:sp>
      <p:grpSp>
        <p:nvGrpSpPr>
          <p:cNvPr id="59" name="Group 58"/>
          <p:cNvGrpSpPr/>
          <p:nvPr/>
        </p:nvGrpSpPr>
        <p:grpSpPr>
          <a:xfrm>
            <a:off x="1147447" y="1950617"/>
            <a:ext cx="323803" cy="305475"/>
            <a:chOff x="3498850" y="1541463"/>
            <a:chExt cx="504825" cy="476250"/>
          </a:xfrm>
          <a:solidFill>
            <a:schemeClr val="bg2"/>
          </a:solidFill>
        </p:grpSpPr>
        <p:sp>
          <p:nvSpPr>
            <p:cNvPr id="60" name="Oval 5"/>
            <p:cNvSpPr>
              <a:spLocks noChangeArrowheads="1"/>
            </p:cNvSpPr>
            <p:nvPr/>
          </p:nvSpPr>
          <p:spPr bwMode="auto">
            <a:xfrm>
              <a:off x="3743325" y="1801813"/>
              <a:ext cx="61913" cy="619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1" name="Freeform 6"/>
            <p:cNvSpPr>
              <a:spLocks noEditPoints="1"/>
            </p:cNvSpPr>
            <p:nvPr/>
          </p:nvSpPr>
          <p:spPr bwMode="auto">
            <a:xfrm>
              <a:off x="3498850" y="1541463"/>
              <a:ext cx="504825" cy="476250"/>
            </a:xfrm>
            <a:custGeom>
              <a:avLst/>
              <a:gdLst>
                <a:gd name="T0" fmla="*/ 116 w 132"/>
                <a:gd name="T1" fmla="*/ 48 h 124"/>
                <a:gd name="T2" fmla="*/ 116 w 132"/>
                <a:gd name="T3" fmla="*/ 22 h 124"/>
                <a:gd name="T4" fmla="*/ 104 w 132"/>
                <a:gd name="T5" fmla="*/ 0 h 124"/>
                <a:gd name="T6" fmla="*/ 22 w 132"/>
                <a:gd name="T7" fmla="*/ 0 h 124"/>
                <a:gd name="T8" fmla="*/ 0 w 132"/>
                <a:gd name="T9" fmla="*/ 102 h 124"/>
                <a:gd name="T10" fmla="*/ 94 w 132"/>
                <a:gd name="T11" fmla="*/ 124 h 124"/>
                <a:gd name="T12" fmla="*/ 116 w 132"/>
                <a:gd name="T13" fmla="*/ 96 h 124"/>
                <a:gd name="T14" fmla="*/ 116 w 132"/>
                <a:gd name="T15" fmla="*/ 48 h 124"/>
                <a:gd name="T16" fmla="*/ 88 w 132"/>
                <a:gd name="T17" fmla="*/ 8 h 124"/>
                <a:gd name="T18" fmla="*/ 108 w 132"/>
                <a:gd name="T19" fmla="*/ 12 h 124"/>
                <a:gd name="T20" fmla="*/ 108 w 132"/>
                <a:gd name="T21" fmla="*/ 24 h 124"/>
                <a:gd name="T22" fmla="*/ 104 w 132"/>
                <a:gd name="T23" fmla="*/ 36 h 124"/>
                <a:gd name="T24" fmla="*/ 104 w 132"/>
                <a:gd name="T25" fmla="*/ 32 h 124"/>
                <a:gd name="T26" fmla="*/ 104 w 132"/>
                <a:gd name="T27" fmla="*/ 16 h 124"/>
                <a:gd name="T28" fmla="*/ 16 w 132"/>
                <a:gd name="T29" fmla="*/ 12 h 124"/>
                <a:gd name="T30" fmla="*/ 12 w 132"/>
                <a:gd name="T31" fmla="*/ 24 h 124"/>
                <a:gd name="T32" fmla="*/ 8 w 132"/>
                <a:gd name="T33" fmla="*/ 22 h 124"/>
                <a:gd name="T34" fmla="*/ 100 w 132"/>
                <a:gd name="T35" fmla="*/ 20 h 124"/>
                <a:gd name="T36" fmla="*/ 16 w 132"/>
                <a:gd name="T37" fmla="*/ 16 h 124"/>
                <a:gd name="T38" fmla="*/ 100 w 132"/>
                <a:gd name="T39" fmla="*/ 20 h 124"/>
                <a:gd name="T40" fmla="*/ 100 w 132"/>
                <a:gd name="T41" fmla="*/ 28 h 124"/>
                <a:gd name="T42" fmla="*/ 16 w 132"/>
                <a:gd name="T43" fmla="*/ 24 h 124"/>
                <a:gd name="T44" fmla="*/ 100 w 132"/>
                <a:gd name="T45" fmla="*/ 32 h 124"/>
                <a:gd name="T46" fmla="*/ 88 w 132"/>
                <a:gd name="T47" fmla="*/ 36 h 124"/>
                <a:gd name="T48" fmla="*/ 16 w 132"/>
                <a:gd name="T49" fmla="*/ 35 h 124"/>
                <a:gd name="T50" fmla="*/ 100 w 132"/>
                <a:gd name="T51" fmla="*/ 32 h 124"/>
                <a:gd name="T52" fmla="*/ 94 w 132"/>
                <a:gd name="T53" fmla="*/ 116 h 124"/>
                <a:gd name="T54" fmla="*/ 8 w 132"/>
                <a:gd name="T55" fmla="*/ 102 h 124"/>
                <a:gd name="T56" fmla="*/ 22 w 132"/>
                <a:gd name="T57" fmla="*/ 44 h 124"/>
                <a:gd name="T58" fmla="*/ 104 w 132"/>
                <a:gd name="T59" fmla="*/ 44 h 124"/>
                <a:gd name="T60" fmla="*/ 108 w 132"/>
                <a:gd name="T61" fmla="*/ 56 h 124"/>
                <a:gd name="T62" fmla="*/ 52 w 132"/>
                <a:gd name="T63" fmla="*/ 76 h 124"/>
                <a:gd name="T64" fmla="*/ 108 w 132"/>
                <a:gd name="T65" fmla="*/ 96 h 124"/>
                <a:gd name="T66" fmla="*/ 113 w 132"/>
                <a:gd name="T67" fmla="*/ 88 h 124"/>
                <a:gd name="T68" fmla="*/ 60 w 132"/>
                <a:gd name="T69" fmla="*/ 76 h 124"/>
                <a:gd name="T70" fmla="*/ 108 w 132"/>
                <a:gd name="T71" fmla="*/ 64 h 124"/>
                <a:gd name="T72" fmla="*/ 115 w 132"/>
                <a:gd name="T73" fmla="*/ 59 h 124"/>
                <a:gd name="T74" fmla="*/ 120 w 132"/>
                <a:gd name="T75" fmla="*/ 7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24">
                  <a:moveTo>
                    <a:pt x="116" y="48"/>
                  </a:moveTo>
                  <a:cubicBezTo>
                    <a:pt x="116" y="48"/>
                    <a:pt x="116" y="48"/>
                    <a:pt x="116" y="48"/>
                  </a:cubicBezTo>
                  <a:cubicBezTo>
                    <a:pt x="116" y="24"/>
                    <a:pt x="116" y="24"/>
                    <a:pt x="116" y="24"/>
                  </a:cubicBezTo>
                  <a:cubicBezTo>
                    <a:pt x="116" y="22"/>
                    <a:pt x="116" y="22"/>
                    <a:pt x="116" y="22"/>
                  </a:cubicBezTo>
                  <a:cubicBezTo>
                    <a:pt x="116" y="12"/>
                    <a:pt x="116" y="12"/>
                    <a:pt x="116" y="12"/>
                  </a:cubicBezTo>
                  <a:cubicBezTo>
                    <a:pt x="116" y="5"/>
                    <a:pt x="111" y="0"/>
                    <a:pt x="104" y="0"/>
                  </a:cubicBezTo>
                  <a:cubicBezTo>
                    <a:pt x="88" y="0"/>
                    <a:pt x="88" y="0"/>
                    <a:pt x="88" y="0"/>
                  </a:cubicBezTo>
                  <a:cubicBezTo>
                    <a:pt x="22" y="0"/>
                    <a:pt x="22" y="0"/>
                    <a:pt x="22" y="0"/>
                  </a:cubicBezTo>
                  <a:cubicBezTo>
                    <a:pt x="10" y="0"/>
                    <a:pt x="0" y="10"/>
                    <a:pt x="0" y="22"/>
                  </a:cubicBezTo>
                  <a:cubicBezTo>
                    <a:pt x="0" y="102"/>
                    <a:pt x="0" y="102"/>
                    <a:pt x="0" y="102"/>
                  </a:cubicBezTo>
                  <a:cubicBezTo>
                    <a:pt x="0" y="114"/>
                    <a:pt x="10" y="124"/>
                    <a:pt x="22" y="124"/>
                  </a:cubicBezTo>
                  <a:cubicBezTo>
                    <a:pt x="94" y="124"/>
                    <a:pt x="94" y="124"/>
                    <a:pt x="94" y="124"/>
                  </a:cubicBezTo>
                  <a:cubicBezTo>
                    <a:pt x="106" y="124"/>
                    <a:pt x="116" y="114"/>
                    <a:pt x="116" y="102"/>
                  </a:cubicBezTo>
                  <a:cubicBezTo>
                    <a:pt x="116" y="96"/>
                    <a:pt x="116" y="96"/>
                    <a:pt x="116" y="96"/>
                  </a:cubicBezTo>
                  <a:cubicBezTo>
                    <a:pt x="116" y="96"/>
                    <a:pt x="116" y="96"/>
                    <a:pt x="116" y="96"/>
                  </a:cubicBezTo>
                  <a:cubicBezTo>
                    <a:pt x="132" y="84"/>
                    <a:pt x="132" y="60"/>
                    <a:pt x="116" y="48"/>
                  </a:cubicBezTo>
                  <a:close/>
                  <a:moveTo>
                    <a:pt x="22" y="8"/>
                  </a:moveTo>
                  <a:cubicBezTo>
                    <a:pt x="88" y="8"/>
                    <a:pt x="88" y="8"/>
                    <a:pt x="88" y="8"/>
                  </a:cubicBezTo>
                  <a:cubicBezTo>
                    <a:pt x="104" y="8"/>
                    <a:pt x="104" y="8"/>
                    <a:pt x="104" y="8"/>
                  </a:cubicBezTo>
                  <a:cubicBezTo>
                    <a:pt x="106" y="8"/>
                    <a:pt x="108" y="10"/>
                    <a:pt x="108" y="12"/>
                  </a:cubicBezTo>
                  <a:cubicBezTo>
                    <a:pt x="108" y="22"/>
                    <a:pt x="108" y="22"/>
                    <a:pt x="108" y="22"/>
                  </a:cubicBezTo>
                  <a:cubicBezTo>
                    <a:pt x="108" y="24"/>
                    <a:pt x="108" y="24"/>
                    <a:pt x="108" y="24"/>
                  </a:cubicBezTo>
                  <a:cubicBezTo>
                    <a:pt x="108" y="37"/>
                    <a:pt x="108" y="37"/>
                    <a:pt x="108" y="37"/>
                  </a:cubicBezTo>
                  <a:cubicBezTo>
                    <a:pt x="107" y="36"/>
                    <a:pt x="105" y="36"/>
                    <a:pt x="104" y="36"/>
                  </a:cubicBezTo>
                  <a:cubicBezTo>
                    <a:pt x="104" y="36"/>
                    <a:pt x="104" y="36"/>
                    <a:pt x="104" y="36"/>
                  </a:cubicBezTo>
                  <a:cubicBezTo>
                    <a:pt x="104" y="32"/>
                    <a:pt x="104" y="32"/>
                    <a:pt x="104" y="32"/>
                  </a:cubicBezTo>
                  <a:cubicBezTo>
                    <a:pt x="104" y="24"/>
                    <a:pt x="104" y="24"/>
                    <a:pt x="104" y="24"/>
                  </a:cubicBezTo>
                  <a:cubicBezTo>
                    <a:pt x="104" y="16"/>
                    <a:pt x="104" y="16"/>
                    <a:pt x="104" y="16"/>
                  </a:cubicBezTo>
                  <a:cubicBezTo>
                    <a:pt x="104" y="14"/>
                    <a:pt x="102" y="12"/>
                    <a:pt x="100" y="12"/>
                  </a:cubicBezTo>
                  <a:cubicBezTo>
                    <a:pt x="16" y="12"/>
                    <a:pt x="16" y="12"/>
                    <a:pt x="16" y="12"/>
                  </a:cubicBezTo>
                  <a:cubicBezTo>
                    <a:pt x="14" y="12"/>
                    <a:pt x="12" y="14"/>
                    <a:pt x="12" y="16"/>
                  </a:cubicBezTo>
                  <a:cubicBezTo>
                    <a:pt x="12" y="24"/>
                    <a:pt x="12" y="24"/>
                    <a:pt x="12" y="24"/>
                  </a:cubicBezTo>
                  <a:cubicBezTo>
                    <a:pt x="12" y="32"/>
                    <a:pt x="12" y="32"/>
                    <a:pt x="12" y="32"/>
                  </a:cubicBezTo>
                  <a:cubicBezTo>
                    <a:pt x="10" y="29"/>
                    <a:pt x="8" y="26"/>
                    <a:pt x="8" y="22"/>
                  </a:cubicBezTo>
                  <a:cubicBezTo>
                    <a:pt x="8" y="14"/>
                    <a:pt x="14" y="8"/>
                    <a:pt x="22" y="8"/>
                  </a:cubicBezTo>
                  <a:close/>
                  <a:moveTo>
                    <a:pt x="100" y="20"/>
                  </a:moveTo>
                  <a:cubicBezTo>
                    <a:pt x="16" y="20"/>
                    <a:pt x="16" y="20"/>
                    <a:pt x="16" y="20"/>
                  </a:cubicBezTo>
                  <a:cubicBezTo>
                    <a:pt x="16" y="16"/>
                    <a:pt x="16" y="16"/>
                    <a:pt x="16" y="16"/>
                  </a:cubicBezTo>
                  <a:cubicBezTo>
                    <a:pt x="100" y="16"/>
                    <a:pt x="100" y="16"/>
                    <a:pt x="100" y="16"/>
                  </a:cubicBezTo>
                  <a:lnTo>
                    <a:pt x="100" y="20"/>
                  </a:lnTo>
                  <a:close/>
                  <a:moveTo>
                    <a:pt x="100" y="24"/>
                  </a:moveTo>
                  <a:cubicBezTo>
                    <a:pt x="100" y="28"/>
                    <a:pt x="100" y="28"/>
                    <a:pt x="100" y="28"/>
                  </a:cubicBezTo>
                  <a:cubicBezTo>
                    <a:pt x="16" y="28"/>
                    <a:pt x="16" y="28"/>
                    <a:pt x="16" y="28"/>
                  </a:cubicBezTo>
                  <a:cubicBezTo>
                    <a:pt x="16" y="24"/>
                    <a:pt x="16" y="24"/>
                    <a:pt x="16" y="24"/>
                  </a:cubicBezTo>
                  <a:lnTo>
                    <a:pt x="100" y="24"/>
                  </a:lnTo>
                  <a:close/>
                  <a:moveTo>
                    <a:pt x="100" y="32"/>
                  </a:moveTo>
                  <a:cubicBezTo>
                    <a:pt x="100" y="36"/>
                    <a:pt x="100" y="36"/>
                    <a:pt x="100" y="36"/>
                  </a:cubicBezTo>
                  <a:cubicBezTo>
                    <a:pt x="88" y="36"/>
                    <a:pt x="88" y="36"/>
                    <a:pt x="88" y="36"/>
                  </a:cubicBezTo>
                  <a:cubicBezTo>
                    <a:pt x="22" y="36"/>
                    <a:pt x="22" y="36"/>
                    <a:pt x="22" y="36"/>
                  </a:cubicBezTo>
                  <a:cubicBezTo>
                    <a:pt x="20" y="36"/>
                    <a:pt x="18" y="35"/>
                    <a:pt x="16" y="35"/>
                  </a:cubicBezTo>
                  <a:cubicBezTo>
                    <a:pt x="16" y="32"/>
                    <a:pt x="16" y="32"/>
                    <a:pt x="16" y="32"/>
                  </a:cubicBezTo>
                  <a:lnTo>
                    <a:pt x="100" y="32"/>
                  </a:lnTo>
                  <a:close/>
                  <a:moveTo>
                    <a:pt x="108" y="102"/>
                  </a:moveTo>
                  <a:cubicBezTo>
                    <a:pt x="108" y="110"/>
                    <a:pt x="102" y="116"/>
                    <a:pt x="94" y="116"/>
                  </a:cubicBezTo>
                  <a:cubicBezTo>
                    <a:pt x="22" y="116"/>
                    <a:pt x="22" y="116"/>
                    <a:pt x="22" y="116"/>
                  </a:cubicBezTo>
                  <a:cubicBezTo>
                    <a:pt x="14" y="116"/>
                    <a:pt x="8" y="110"/>
                    <a:pt x="8" y="102"/>
                  </a:cubicBezTo>
                  <a:cubicBezTo>
                    <a:pt x="8" y="39"/>
                    <a:pt x="8" y="39"/>
                    <a:pt x="8" y="39"/>
                  </a:cubicBezTo>
                  <a:cubicBezTo>
                    <a:pt x="12" y="42"/>
                    <a:pt x="17" y="44"/>
                    <a:pt x="22" y="44"/>
                  </a:cubicBezTo>
                  <a:cubicBezTo>
                    <a:pt x="88" y="44"/>
                    <a:pt x="88" y="44"/>
                    <a:pt x="88" y="44"/>
                  </a:cubicBezTo>
                  <a:cubicBezTo>
                    <a:pt x="104" y="44"/>
                    <a:pt x="104" y="44"/>
                    <a:pt x="104" y="44"/>
                  </a:cubicBezTo>
                  <a:cubicBezTo>
                    <a:pt x="106" y="44"/>
                    <a:pt x="108" y="46"/>
                    <a:pt x="108" y="48"/>
                  </a:cubicBezTo>
                  <a:cubicBezTo>
                    <a:pt x="108" y="56"/>
                    <a:pt x="108" y="56"/>
                    <a:pt x="108" y="56"/>
                  </a:cubicBezTo>
                  <a:cubicBezTo>
                    <a:pt x="72" y="56"/>
                    <a:pt x="72" y="56"/>
                    <a:pt x="72" y="56"/>
                  </a:cubicBezTo>
                  <a:cubicBezTo>
                    <a:pt x="61" y="56"/>
                    <a:pt x="52" y="65"/>
                    <a:pt x="52" y="76"/>
                  </a:cubicBezTo>
                  <a:cubicBezTo>
                    <a:pt x="52" y="87"/>
                    <a:pt x="61" y="96"/>
                    <a:pt x="72" y="96"/>
                  </a:cubicBezTo>
                  <a:cubicBezTo>
                    <a:pt x="108" y="96"/>
                    <a:pt x="108" y="96"/>
                    <a:pt x="108" y="96"/>
                  </a:cubicBezTo>
                  <a:lnTo>
                    <a:pt x="108" y="102"/>
                  </a:lnTo>
                  <a:close/>
                  <a:moveTo>
                    <a:pt x="113" y="88"/>
                  </a:moveTo>
                  <a:cubicBezTo>
                    <a:pt x="72" y="88"/>
                    <a:pt x="72" y="88"/>
                    <a:pt x="72" y="88"/>
                  </a:cubicBezTo>
                  <a:cubicBezTo>
                    <a:pt x="65" y="88"/>
                    <a:pt x="60" y="83"/>
                    <a:pt x="60" y="76"/>
                  </a:cubicBezTo>
                  <a:cubicBezTo>
                    <a:pt x="60" y="69"/>
                    <a:pt x="65" y="64"/>
                    <a:pt x="72" y="64"/>
                  </a:cubicBezTo>
                  <a:cubicBezTo>
                    <a:pt x="108" y="64"/>
                    <a:pt x="108" y="64"/>
                    <a:pt x="108" y="64"/>
                  </a:cubicBezTo>
                  <a:cubicBezTo>
                    <a:pt x="110" y="64"/>
                    <a:pt x="113" y="63"/>
                    <a:pt x="114" y="61"/>
                  </a:cubicBezTo>
                  <a:cubicBezTo>
                    <a:pt x="115" y="60"/>
                    <a:pt x="115" y="60"/>
                    <a:pt x="115" y="59"/>
                  </a:cubicBezTo>
                  <a:cubicBezTo>
                    <a:pt x="115" y="59"/>
                    <a:pt x="116" y="59"/>
                    <a:pt x="116" y="59"/>
                  </a:cubicBezTo>
                  <a:cubicBezTo>
                    <a:pt x="118" y="62"/>
                    <a:pt x="120" y="67"/>
                    <a:pt x="120" y="72"/>
                  </a:cubicBezTo>
                  <a:cubicBezTo>
                    <a:pt x="120" y="78"/>
                    <a:pt x="118" y="84"/>
                    <a:pt x="113" y="8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62" name="Group 61"/>
          <p:cNvGrpSpPr/>
          <p:nvPr/>
        </p:nvGrpSpPr>
        <p:grpSpPr>
          <a:xfrm>
            <a:off x="3296053" y="5816514"/>
            <a:ext cx="303206" cy="302205"/>
            <a:chOff x="2437300" y="1144829"/>
            <a:chExt cx="400024" cy="398703"/>
          </a:xfrm>
          <a:solidFill>
            <a:schemeClr val="bg2"/>
          </a:solidFill>
        </p:grpSpPr>
        <p:sp>
          <p:nvSpPr>
            <p:cNvPr id="63" name="Freeform 129"/>
            <p:cNvSpPr>
              <a:spLocks noEditPoints="1"/>
            </p:cNvSpPr>
            <p:nvPr/>
          </p:nvSpPr>
          <p:spPr bwMode="auto">
            <a:xfrm>
              <a:off x="2437300" y="1144829"/>
              <a:ext cx="400024" cy="398703"/>
            </a:xfrm>
            <a:custGeom>
              <a:avLst/>
              <a:gdLst>
                <a:gd name="T0" fmla="*/ 88 w 128"/>
                <a:gd name="T1" fmla="*/ 0 h 128"/>
                <a:gd name="T2" fmla="*/ 48 w 128"/>
                <a:gd name="T3" fmla="*/ 40 h 128"/>
                <a:gd name="T4" fmla="*/ 51 w 128"/>
                <a:gd name="T5" fmla="*/ 55 h 128"/>
                <a:gd name="T6" fmla="*/ 2 w 128"/>
                <a:gd name="T7" fmla="*/ 103 h 128"/>
                <a:gd name="T8" fmla="*/ 0 w 128"/>
                <a:gd name="T9" fmla="*/ 108 h 128"/>
                <a:gd name="T10" fmla="*/ 0 w 128"/>
                <a:gd name="T11" fmla="*/ 120 h 128"/>
                <a:gd name="T12" fmla="*/ 8 w 128"/>
                <a:gd name="T13" fmla="*/ 128 h 128"/>
                <a:gd name="T14" fmla="*/ 20 w 128"/>
                <a:gd name="T15" fmla="*/ 128 h 128"/>
                <a:gd name="T16" fmla="*/ 25 w 128"/>
                <a:gd name="T17" fmla="*/ 126 h 128"/>
                <a:gd name="T18" fmla="*/ 31 w 128"/>
                <a:gd name="T19" fmla="*/ 120 h 128"/>
                <a:gd name="T20" fmla="*/ 40 w 128"/>
                <a:gd name="T21" fmla="*/ 120 h 128"/>
                <a:gd name="T22" fmla="*/ 48 w 128"/>
                <a:gd name="T23" fmla="*/ 112 h 128"/>
                <a:gd name="T24" fmla="*/ 48 w 128"/>
                <a:gd name="T25" fmla="*/ 104 h 128"/>
                <a:gd name="T26" fmla="*/ 56 w 128"/>
                <a:gd name="T27" fmla="*/ 104 h 128"/>
                <a:gd name="T28" fmla="*/ 64 w 128"/>
                <a:gd name="T29" fmla="*/ 96 h 128"/>
                <a:gd name="T30" fmla="*/ 64 w 128"/>
                <a:gd name="T31" fmla="*/ 87 h 128"/>
                <a:gd name="T32" fmla="*/ 73 w 128"/>
                <a:gd name="T33" fmla="*/ 77 h 128"/>
                <a:gd name="T34" fmla="*/ 88 w 128"/>
                <a:gd name="T35" fmla="*/ 80 h 128"/>
                <a:gd name="T36" fmla="*/ 128 w 128"/>
                <a:gd name="T37" fmla="*/ 40 h 128"/>
                <a:gd name="T38" fmla="*/ 88 w 128"/>
                <a:gd name="T39" fmla="*/ 0 h 128"/>
                <a:gd name="T40" fmla="*/ 88 w 128"/>
                <a:gd name="T41" fmla="*/ 72 h 128"/>
                <a:gd name="T42" fmla="*/ 72 w 128"/>
                <a:gd name="T43" fmla="*/ 67 h 128"/>
                <a:gd name="T44" fmla="*/ 70 w 128"/>
                <a:gd name="T45" fmla="*/ 69 h 128"/>
                <a:gd name="T46" fmla="*/ 66 w 128"/>
                <a:gd name="T47" fmla="*/ 73 h 128"/>
                <a:gd name="T48" fmla="*/ 58 w 128"/>
                <a:gd name="T49" fmla="*/ 81 h 128"/>
                <a:gd name="T50" fmla="*/ 56 w 128"/>
                <a:gd name="T51" fmla="*/ 87 h 128"/>
                <a:gd name="T52" fmla="*/ 56 w 128"/>
                <a:gd name="T53" fmla="*/ 96 h 128"/>
                <a:gd name="T54" fmla="*/ 48 w 128"/>
                <a:gd name="T55" fmla="*/ 96 h 128"/>
                <a:gd name="T56" fmla="*/ 40 w 128"/>
                <a:gd name="T57" fmla="*/ 104 h 128"/>
                <a:gd name="T58" fmla="*/ 40 w 128"/>
                <a:gd name="T59" fmla="*/ 112 h 128"/>
                <a:gd name="T60" fmla="*/ 31 w 128"/>
                <a:gd name="T61" fmla="*/ 112 h 128"/>
                <a:gd name="T62" fmla="*/ 25 w 128"/>
                <a:gd name="T63" fmla="*/ 114 h 128"/>
                <a:gd name="T64" fmla="*/ 19 w 128"/>
                <a:gd name="T65" fmla="*/ 120 h 128"/>
                <a:gd name="T66" fmla="*/ 8 w 128"/>
                <a:gd name="T67" fmla="*/ 120 h 128"/>
                <a:gd name="T68" fmla="*/ 8 w 128"/>
                <a:gd name="T69" fmla="*/ 109 h 128"/>
                <a:gd name="T70" fmla="*/ 55 w 128"/>
                <a:gd name="T71" fmla="*/ 62 h 128"/>
                <a:gd name="T72" fmla="*/ 55 w 128"/>
                <a:gd name="T73" fmla="*/ 62 h 128"/>
                <a:gd name="T74" fmla="*/ 61 w 128"/>
                <a:gd name="T75" fmla="*/ 56 h 128"/>
                <a:gd name="T76" fmla="*/ 56 w 128"/>
                <a:gd name="T77" fmla="*/ 40 h 128"/>
                <a:gd name="T78" fmla="*/ 88 w 128"/>
                <a:gd name="T79" fmla="*/ 8 h 128"/>
                <a:gd name="T80" fmla="*/ 120 w 128"/>
                <a:gd name="T81" fmla="*/ 40 h 128"/>
                <a:gd name="T82" fmla="*/ 88 w 128"/>
                <a:gd name="T83" fmla="*/ 7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8" h="128">
                  <a:moveTo>
                    <a:pt x="88" y="0"/>
                  </a:moveTo>
                  <a:cubicBezTo>
                    <a:pt x="66" y="0"/>
                    <a:pt x="48" y="18"/>
                    <a:pt x="48" y="40"/>
                  </a:cubicBezTo>
                  <a:cubicBezTo>
                    <a:pt x="48" y="45"/>
                    <a:pt x="49" y="50"/>
                    <a:pt x="51" y="55"/>
                  </a:cubicBezTo>
                  <a:cubicBezTo>
                    <a:pt x="2" y="103"/>
                    <a:pt x="2" y="103"/>
                    <a:pt x="2" y="103"/>
                  </a:cubicBezTo>
                  <a:cubicBezTo>
                    <a:pt x="1" y="105"/>
                    <a:pt x="0" y="106"/>
                    <a:pt x="0" y="108"/>
                  </a:cubicBezTo>
                  <a:cubicBezTo>
                    <a:pt x="0" y="120"/>
                    <a:pt x="0" y="120"/>
                    <a:pt x="0" y="120"/>
                  </a:cubicBezTo>
                  <a:cubicBezTo>
                    <a:pt x="0" y="124"/>
                    <a:pt x="4" y="128"/>
                    <a:pt x="8" y="128"/>
                  </a:cubicBezTo>
                  <a:cubicBezTo>
                    <a:pt x="20" y="128"/>
                    <a:pt x="20" y="128"/>
                    <a:pt x="20" y="128"/>
                  </a:cubicBezTo>
                  <a:cubicBezTo>
                    <a:pt x="22" y="128"/>
                    <a:pt x="23" y="127"/>
                    <a:pt x="25" y="126"/>
                  </a:cubicBezTo>
                  <a:cubicBezTo>
                    <a:pt x="31" y="120"/>
                    <a:pt x="31" y="120"/>
                    <a:pt x="31" y="120"/>
                  </a:cubicBezTo>
                  <a:cubicBezTo>
                    <a:pt x="40" y="120"/>
                    <a:pt x="40" y="120"/>
                    <a:pt x="40" y="120"/>
                  </a:cubicBezTo>
                  <a:cubicBezTo>
                    <a:pt x="44" y="120"/>
                    <a:pt x="48" y="116"/>
                    <a:pt x="48" y="112"/>
                  </a:cubicBezTo>
                  <a:cubicBezTo>
                    <a:pt x="48" y="104"/>
                    <a:pt x="48" y="104"/>
                    <a:pt x="48" y="104"/>
                  </a:cubicBezTo>
                  <a:cubicBezTo>
                    <a:pt x="56" y="104"/>
                    <a:pt x="56" y="104"/>
                    <a:pt x="56" y="104"/>
                  </a:cubicBezTo>
                  <a:cubicBezTo>
                    <a:pt x="60" y="104"/>
                    <a:pt x="64" y="100"/>
                    <a:pt x="64" y="96"/>
                  </a:cubicBezTo>
                  <a:cubicBezTo>
                    <a:pt x="64" y="87"/>
                    <a:pt x="64" y="87"/>
                    <a:pt x="64" y="87"/>
                  </a:cubicBezTo>
                  <a:cubicBezTo>
                    <a:pt x="73" y="77"/>
                    <a:pt x="73" y="77"/>
                    <a:pt x="73" y="77"/>
                  </a:cubicBezTo>
                  <a:cubicBezTo>
                    <a:pt x="78" y="79"/>
                    <a:pt x="83" y="80"/>
                    <a:pt x="88" y="80"/>
                  </a:cubicBezTo>
                  <a:cubicBezTo>
                    <a:pt x="110" y="80"/>
                    <a:pt x="128" y="62"/>
                    <a:pt x="128" y="40"/>
                  </a:cubicBezTo>
                  <a:cubicBezTo>
                    <a:pt x="128" y="18"/>
                    <a:pt x="110" y="0"/>
                    <a:pt x="88" y="0"/>
                  </a:cubicBezTo>
                  <a:close/>
                  <a:moveTo>
                    <a:pt x="88" y="72"/>
                  </a:moveTo>
                  <a:cubicBezTo>
                    <a:pt x="82" y="72"/>
                    <a:pt x="77" y="70"/>
                    <a:pt x="72" y="67"/>
                  </a:cubicBezTo>
                  <a:cubicBezTo>
                    <a:pt x="70" y="69"/>
                    <a:pt x="70" y="69"/>
                    <a:pt x="70" y="69"/>
                  </a:cubicBezTo>
                  <a:cubicBezTo>
                    <a:pt x="66" y="73"/>
                    <a:pt x="66" y="73"/>
                    <a:pt x="66" y="73"/>
                  </a:cubicBezTo>
                  <a:cubicBezTo>
                    <a:pt x="58" y="81"/>
                    <a:pt x="58" y="81"/>
                    <a:pt x="58" y="81"/>
                  </a:cubicBezTo>
                  <a:cubicBezTo>
                    <a:pt x="57" y="82"/>
                    <a:pt x="56" y="85"/>
                    <a:pt x="56" y="87"/>
                  </a:cubicBezTo>
                  <a:cubicBezTo>
                    <a:pt x="56" y="96"/>
                    <a:pt x="56" y="96"/>
                    <a:pt x="56" y="96"/>
                  </a:cubicBezTo>
                  <a:cubicBezTo>
                    <a:pt x="48" y="96"/>
                    <a:pt x="48" y="96"/>
                    <a:pt x="48" y="96"/>
                  </a:cubicBezTo>
                  <a:cubicBezTo>
                    <a:pt x="44" y="96"/>
                    <a:pt x="40" y="100"/>
                    <a:pt x="40" y="104"/>
                  </a:cubicBezTo>
                  <a:cubicBezTo>
                    <a:pt x="40" y="112"/>
                    <a:pt x="40" y="112"/>
                    <a:pt x="40" y="112"/>
                  </a:cubicBezTo>
                  <a:cubicBezTo>
                    <a:pt x="31" y="112"/>
                    <a:pt x="31" y="112"/>
                    <a:pt x="31" y="112"/>
                  </a:cubicBezTo>
                  <a:cubicBezTo>
                    <a:pt x="29" y="112"/>
                    <a:pt x="26" y="113"/>
                    <a:pt x="25" y="114"/>
                  </a:cubicBezTo>
                  <a:cubicBezTo>
                    <a:pt x="19" y="120"/>
                    <a:pt x="19" y="120"/>
                    <a:pt x="19" y="120"/>
                  </a:cubicBezTo>
                  <a:cubicBezTo>
                    <a:pt x="8" y="120"/>
                    <a:pt x="8" y="120"/>
                    <a:pt x="8" y="120"/>
                  </a:cubicBezTo>
                  <a:cubicBezTo>
                    <a:pt x="8" y="109"/>
                    <a:pt x="8" y="109"/>
                    <a:pt x="8" y="109"/>
                  </a:cubicBezTo>
                  <a:cubicBezTo>
                    <a:pt x="55" y="62"/>
                    <a:pt x="55" y="62"/>
                    <a:pt x="55" y="62"/>
                  </a:cubicBezTo>
                  <a:cubicBezTo>
                    <a:pt x="55" y="62"/>
                    <a:pt x="55" y="62"/>
                    <a:pt x="55" y="62"/>
                  </a:cubicBezTo>
                  <a:cubicBezTo>
                    <a:pt x="61" y="56"/>
                    <a:pt x="61" y="56"/>
                    <a:pt x="61" y="56"/>
                  </a:cubicBezTo>
                  <a:cubicBezTo>
                    <a:pt x="58" y="51"/>
                    <a:pt x="56" y="46"/>
                    <a:pt x="56" y="40"/>
                  </a:cubicBezTo>
                  <a:cubicBezTo>
                    <a:pt x="56" y="22"/>
                    <a:pt x="70" y="8"/>
                    <a:pt x="88" y="8"/>
                  </a:cubicBezTo>
                  <a:cubicBezTo>
                    <a:pt x="106" y="8"/>
                    <a:pt x="120" y="22"/>
                    <a:pt x="120" y="40"/>
                  </a:cubicBezTo>
                  <a:cubicBezTo>
                    <a:pt x="120" y="58"/>
                    <a:pt x="106" y="72"/>
                    <a:pt x="88" y="7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4" name="Freeform 130"/>
            <p:cNvSpPr>
              <a:spLocks noEditPoints="1"/>
            </p:cNvSpPr>
            <p:nvPr/>
          </p:nvSpPr>
          <p:spPr bwMode="auto">
            <a:xfrm>
              <a:off x="2686820" y="1193678"/>
              <a:ext cx="100336" cy="100336"/>
            </a:xfrm>
            <a:custGeom>
              <a:avLst/>
              <a:gdLst>
                <a:gd name="T0" fmla="*/ 31 w 32"/>
                <a:gd name="T1" fmla="*/ 17 h 32"/>
                <a:gd name="T2" fmla="*/ 15 w 32"/>
                <a:gd name="T3" fmla="*/ 1 h 32"/>
                <a:gd name="T4" fmla="*/ 12 w 32"/>
                <a:gd name="T5" fmla="*/ 0 h 32"/>
                <a:gd name="T6" fmla="*/ 0 w 32"/>
                <a:gd name="T7" fmla="*/ 12 h 32"/>
                <a:gd name="T8" fmla="*/ 0 w 32"/>
                <a:gd name="T9" fmla="*/ 13 h 32"/>
                <a:gd name="T10" fmla="*/ 1 w 32"/>
                <a:gd name="T11" fmla="*/ 15 h 32"/>
                <a:gd name="T12" fmla="*/ 17 w 32"/>
                <a:gd name="T13" fmla="*/ 31 h 32"/>
                <a:gd name="T14" fmla="*/ 20 w 32"/>
                <a:gd name="T15" fmla="*/ 32 h 32"/>
                <a:gd name="T16" fmla="*/ 32 w 32"/>
                <a:gd name="T17" fmla="*/ 20 h 32"/>
                <a:gd name="T18" fmla="*/ 32 w 32"/>
                <a:gd name="T19" fmla="*/ 19 h 32"/>
                <a:gd name="T20" fmla="*/ 31 w 32"/>
                <a:gd name="T21" fmla="*/ 17 h 32"/>
                <a:gd name="T22" fmla="*/ 19 w 32"/>
                <a:gd name="T23" fmla="*/ 28 h 32"/>
                <a:gd name="T24" fmla="*/ 4 w 32"/>
                <a:gd name="T25" fmla="*/ 13 h 32"/>
                <a:gd name="T26" fmla="*/ 13 w 32"/>
                <a:gd name="T27" fmla="*/ 4 h 32"/>
                <a:gd name="T28" fmla="*/ 28 w 32"/>
                <a:gd name="T29" fmla="*/ 19 h 32"/>
                <a:gd name="T30" fmla="*/ 19 w 32"/>
                <a:gd name="T31"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32">
                  <a:moveTo>
                    <a:pt x="31" y="17"/>
                  </a:moveTo>
                  <a:cubicBezTo>
                    <a:pt x="27" y="11"/>
                    <a:pt x="21" y="5"/>
                    <a:pt x="15" y="1"/>
                  </a:cubicBezTo>
                  <a:cubicBezTo>
                    <a:pt x="14" y="0"/>
                    <a:pt x="13" y="0"/>
                    <a:pt x="12" y="0"/>
                  </a:cubicBezTo>
                  <a:cubicBezTo>
                    <a:pt x="6" y="2"/>
                    <a:pt x="2" y="6"/>
                    <a:pt x="0" y="12"/>
                  </a:cubicBezTo>
                  <a:cubicBezTo>
                    <a:pt x="0" y="12"/>
                    <a:pt x="0" y="12"/>
                    <a:pt x="0" y="13"/>
                  </a:cubicBezTo>
                  <a:cubicBezTo>
                    <a:pt x="0" y="14"/>
                    <a:pt x="0" y="14"/>
                    <a:pt x="1" y="15"/>
                  </a:cubicBezTo>
                  <a:cubicBezTo>
                    <a:pt x="5" y="21"/>
                    <a:pt x="11" y="27"/>
                    <a:pt x="17" y="31"/>
                  </a:cubicBezTo>
                  <a:cubicBezTo>
                    <a:pt x="18" y="32"/>
                    <a:pt x="19" y="32"/>
                    <a:pt x="20" y="32"/>
                  </a:cubicBezTo>
                  <a:cubicBezTo>
                    <a:pt x="26" y="30"/>
                    <a:pt x="30" y="26"/>
                    <a:pt x="32" y="20"/>
                  </a:cubicBezTo>
                  <a:cubicBezTo>
                    <a:pt x="32" y="20"/>
                    <a:pt x="32" y="20"/>
                    <a:pt x="32" y="19"/>
                  </a:cubicBezTo>
                  <a:cubicBezTo>
                    <a:pt x="32" y="18"/>
                    <a:pt x="32" y="18"/>
                    <a:pt x="31" y="17"/>
                  </a:cubicBezTo>
                  <a:close/>
                  <a:moveTo>
                    <a:pt x="19" y="28"/>
                  </a:moveTo>
                  <a:cubicBezTo>
                    <a:pt x="13" y="24"/>
                    <a:pt x="8" y="19"/>
                    <a:pt x="4" y="13"/>
                  </a:cubicBezTo>
                  <a:cubicBezTo>
                    <a:pt x="6" y="8"/>
                    <a:pt x="8" y="6"/>
                    <a:pt x="13" y="4"/>
                  </a:cubicBezTo>
                  <a:cubicBezTo>
                    <a:pt x="19" y="8"/>
                    <a:pt x="24" y="13"/>
                    <a:pt x="28" y="19"/>
                  </a:cubicBezTo>
                  <a:cubicBezTo>
                    <a:pt x="26" y="24"/>
                    <a:pt x="24" y="26"/>
                    <a:pt x="19" y="2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65" name="Freeform 60"/>
          <p:cNvSpPr>
            <a:spLocks noEditPoints="1"/>
          </p:cNvSpPr>
          <p:nvPr/>
        </p:nvSpPr>
        <p:spPr bwMode="auto">
          <a:xfrm>
            <a:off x="1842135" y="3055060"/>
            <a:ext cx="303206" cy="303206"/>
          </a:xfrm>
          <a:custGeom>
            <a:avLst/>
            <a:gdLst>
              <a:gd name="T0" fmla="*/ 126 w 128"/>
              <a:gd name="T1" fmla="*/ 1 h 128"/>
              <a:gd name="T2" fmla="*/ 124 w 128"/>
              <a:gd name="T3" fmla="*/ 0 h 128"/>
              <a:gd name="T4" fmla="*/ 122 w 128"/>
              <a:gd name="T5" fmla="*/ 1 h 128"/>
              <a:gd name="T6" fmla="*/ 2 w 128"/>
              <a:gd name="T7" fmla="*/ 81 h 128"/>
              <a:gd name="T8" fmla="*/ 0 w 128"/>
              <a:gd name="T9" fmla="*/ 84 h 128"/>
              <a:gd name="T10" fmla="*/ 3 w 128"/>
              <a:gd name="T11" fmla="*/ 88 h 128"/>
              <a:gd name="T12" fmla="*/ 34 w 128"/>
              <a:gd name="T13" fmla="*/ 100 h 128"/>
              <a:gd name="T14" fmla="*/ 49 w 128"/>
              <a:gd name="T15" fmla="*/ 126 h 128"/>
              <a:gd name="T16" fmla="*/ 52 w 128"/>
              <a:gd name="T17" fmla="*/ 128 h 128"/>
              <a:gd name="T18" fmla="*/ 52 w 128"/>
              <a:gd name="T19" fmla="*/ 128 h 128"/>
              <a:gd name="T20" fmla="*/ 55 w 128"/>
              <a:gd name="T21" fmla="*/ 126 h 128"/>
              <a:gd name="T22" fmla="*/ 64 w 128"/>
              <a:gd name="T23" fmla="*/ 112 h 128"/>
              <a:gd name="T24" fmla="*/ 103 w 128"/>
              <a:gd name="T25" fmla="*/ 128 h 128"/>
              <a:gd name="T26" fmla="*/ 104 w 128"/>
              <a:gd name="T27" fmla="*/ 128 h 128"/>
              <a:gd name="T28" fmla="*/ 106 w 128"/>
              <a:gd name="T29" fmla="*/ 127 h 128"/>
              <a:gd name="T30" fmla="*/ 108 w 128"/>
              <a:gd name="T31" fmla="*/ 125 h 128"/>
              <a:gd name="T32" fmla="*/ 128 w 128"/>
              <a:gd name="T33" fmla="*/ 5 h 128"/>
              <a:gd name="T34" fmla="*/ 126 w 128"/>
              <a:gd name="T35" fmla="*/ 1 h 128"/>
              <a:gd name="T36" fmla="*/ 13 w 128"/>
              <a:gd name="T37" fmla="*/ 83 h 128"/>
              <a:gd name="T38" fmla="*/ 105 w 128"/>
              <a:gd name="T39" fmla="*/ 21 h 128"/>
              <a:gd name="T40" fmla="*/ 38 w 128"/>
              <a:gd name="T41" fmla="*/ 93 h 128"/>
              <a:gd name="T42" fmla="*/ 37 w 128"/>
              <a:gd name="T43" fmla="*/ 93 h 128"/>
              <a:gd name="T44" fmla="*/ 13 w 128"/>
              <a:gd name="T45" fmla="*/ 83 h 128"/>
              <a:gd name="T46" fmla="*/ 41 w 128"/>
              <a:gd name="T47" fmla="*/ 96 h 128"/>
              <a:gd name="T48" fmla="*/ 41 w 128"/>
              <a:gd name="T49" fmla="*/ 96 h 128"/>
              <a:gd name="T50" fmla="*/ 117 w 128"/>
              <a:gd name="T51" fmla="*/ 15 h 128"/>
              <a:gd name="T52" fmla="*/ 52 w 128"/>
              <a:gd name="T53" fmla="*/ 116 h 128"/>
              <a:gd name="T54" fmla="*/ 41 w 128"/>
              <a:gd name="T55" fmla="*/ 96 h 128"/>
              <a:gd name="T56" fmla="*/ 101 w 128"/>
              <a:gd name="T57" fmla="*/ 118 h 128"/>
              <a:gd name="T58" fmla="*/ 67 w 128"/>
              <a:gd name="T59" fmla="*/ 105 h 128"/>
              <a:gd name="T60" fmla="*/ 64 w 128"/>
              <a:gd name="T61" fmla="*/ 104 h 128"/>
              <a:gd name="T62" fmla="*/ 117 w 128"/>
              <a:gd name="T63" fmla="*/ 23 h 128"/>
              <a:gd name="T64" fmla="*/ 101 w 128"/>
              <a:gd name="T65" fmla="*/ 11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8" h="128">
                <a:moveTo>
                  <a:pt x="126" y="1"/>
                </a:moveTo>
                <a:cubicBezTo>
                  <a:pt x="126" y="0"/>
                  <a:pt x="125" y="0"/>
                  <a:pt x="124" y="0"/>
                </a:cubicBezTo>
                <a:cubicBezTo>
                  <a:pt x="123" y="0"/>
                  <a:pt x="122" y="0"/>
                  <a:pt x="122" y="1"/>
                </a:cubicBezTo>
                <a:cubicBezTo>
                  <a:pt x="2" y="81"/>
                  <a:pt x="2" y="81"/>
                  <a:pt x="2" y="81"/>
                </a:cubicBezTo>
                <a:cubicBezTo>
                  <a:pt x="1" y="81"/>
                  <a:pt x="0" y="83"/>
                  <a:pt x="0" y="84"/>
                </a:cubicBezTo>
                <a:cubicBezTo>
                  <a:pt x="0" y="86"/>
                  <a:pt x="1" y="87"/>
                  <a:pt x="3" y="88"/>
                </a:cubicBezTo>
                <a:cubicBezTo>
                  <a:pt x="34" y="100"/>
                  <a:pt x="34" y="100"/>
                  <a:pt x="34" y="100"/>
                </a:cubicBezTo>
                <a:cubicBezTo>
                  <a:pt x="49" y="126"/>
                  <a:pt x="49" y="126"/>
                  <a:pt x="49" y="126"/>
                </a:cubicBezTo>
                <a:cubicBezTo>
                  <a:pt x="49" y="127"/>
                  <a:pt x="51" y="128"/>
                  <a:pt x="52" y="128"/>
                </a:cubicBezTo>
                <a:cubicBezTo>
                  <a:pt x="52" y="128"/>
                  <a:pt x="52" y="128"/>
                  <a:pt x="52" y="128"/>
                </a:cubicBezTo>
                <a:cubicBezTo>
                  <a:pt x="53" y="128"/>
                  <a:pt x="55" y="127"/>
                  <a:pt x="55" y="126"/>
                </a:cubicBezTo>
                <a:cubicBezTo>
                  <a:pt x="64" y="112"/>
                  <a:pt x="64" y="112"/>
                  <a:pt x="64" y="112"/>
                </a:cubicBezTo>
                <a:cubicBezTo>
                  <a:pt x="103" y="128"/>
                  <a:pt x="103" y="128"/>
                  <a:pt x="103" y="128"/>
                </a:cubicBezTo>
                <a:cubicBezTo>
                  <a:pt x="103" y="128"/>
                  <a:pt x="103" y="128"/>
                  <a:pt x="104" y="128"/>
                </a:cubicBezTo>
                <a:cubicBezTo>
                  <a:pt x="105" y="128"/>
                  <a:pt x="105" y="128"/>
                  <a:pt x="106" y="127"/>
                </a:cubicBezTo>
                <a:cubicBezTo>
                  <a:pt x="107" y="127"/>
                  <a:pt x="108" y="126"/>
                  <a:pt x="108" y="125"/>
                </a:cubicBezTo>
                <a:cubicBezTo>
                  <a:pt x="128" y="5"/>
                  <a:pt x="128" y="5"/>
                  <a:pt x="128" y="5"/>
                </a:cubicBezTo>
                <a:cubicBezTo>
                  <a:pt x="128" y="3"/>
                  <a:pt x="128" y="2"/>
                  <a:pt x="126" y="1"/>
                </a:cubicBezTo>
                <a:close/>
                <a:moveTo>
                  <a:pt x="13" y="83"/>
                </a:moveTo>
                <a:cubicBezTo>
                  <a:pt x="105" y="21"/>
                  <a:pt x="105" y="21"/>
                  <a:pt x="105" y="21"/>
                </a:cubicBezTo>
                <a:cubicBezTo>
                  <a:pt x="38" y="93"/>
                  <a:pt x="38" y="93"/>
                  <a:pt x="38" y="93"/>
                </a:cubicBezTo>
                <a:cubicBezTo>
                  <a:pt x="37" y="93"/>
                  <a:pt x="37" y="93"/>
                  <a:pt x="37" y="93"/>
                </a:cubicBezTo>
                <a:lnTo>
                  <a:pt x="13" y="83"/>
                </a:lnTo>
                <a:close/>
                <a:moveTo>
                  <a:pt x="41" y="96"/>
                </a:moveTo>
                <a:cubicBezTo>
                  <a:pt x="41" y="96"/>
                  <a:pt x="41" y="96"/>
                  <a:pt x="41" y="96"/>
                </a:cubicBezTo>
                <a:cubicBezTo>
                  <a:pt x="117" y="15"/>
                  <a:pt x="117" y="15"/>
                  <a:pt x="117" y="15"/>
                </a:cubicBezTo>
                <a:cubicBezTo>
                  <a:pt x="52" y="116"/>
                  <a:pt x="52" y="116"/>
                  <a:pt x="52" y="116"/>
                </a:cubicBezTo>
                <a:lnTo>
                  <a:pt x="41" y="96"/>
                </a:lnTo>
                <a:close/>
                <a:moveTo>
                  <a:pt x="101" y="118"/>
                </a:moveTo>
                <a:cubicBezTo>
                  <a:pt x="67" y="105"/>
                  <a:pt x="67" y="105"/>
                  <a:pt x="67" y="105"/>
                </a:cubicBezTo>
                <a:cubicBezTo>
                  <a:pt x="66" y="104"/>
                  <a:pt x="65" y="104"/>
                  <a:pt x="64" y="104"/>
                </a:cubicBezTo>
                <a:cubicBezTo>
                  <a:pt x="117" y="23"/>
                  <a:pt x="117" y="23"/>
                  <a:pt x="117" y="23"/>
                </a:cubicBezTo>
                <a:lnTo>
                  <a:pt x="101" y="118"/>
                </a:lnTo>
                <a:close/>
              </a:path>
            </a:pathLst>
          </a:custGeom>
          <a:solidFill>
            <a:schemeClr val="bg2"/>
          </a:solidFill>
          <a:ln>
            <a:noFill/>
          </a:ln>
          <a:extLst/>
        </p:spPr>
        <p:txBody>
          <a:bodyPr vert="horz" wrap="square" lIns="91440" tIns="45720" rIns="91440" bIns="45720" numCol="1" anchor="t" anchorCtr="0" compatLnSpc="1">
            <a:prstTxWarp prst="textNoShape">
              <a:avLst/>
            </a:prstTxWarp>
          </a:bodyPr>
          <a:lstStyle/>
          <a:p>
            <a:endParaRPr lang="id-ID"/>
          </a:p>
        </p:txBody>
      </p:sp>
      <p:grpSp>
        <p:nvGrpSpPr>
          <p:cNvPr id="66" name="Group 65"/>
          <p:cNvGrpSpPr/>
          <p:nvPr/>
        </p:nvGrpSpPr>
        <p:grpSpPr>
          <a:xfrm>
            <a:off x="2568345" y="4439381"/>
            <a:ext cx="303207" cy="264180"/>
            <a:chOff x="837205" y="5167510"/>
            <a:chExt cx="400024" cy="348536"/>
          </a:xfrm>
          <a:solidFill>
            <a:schemeClr val="bg2"/>
          </a:solidFill>
        </p:grpSpPr>
        <p:sp>
          <p:nvSpPr>
            <p:cNvPr id="67" name="Freeform 44"/>
            <p:cNvSpPr>
              <a:spLocks noEditPoints="1"/>
            </p:cNvSpPr>
            <p:nvPr/>
          </p:nvSpPr>
          <p:spPr bwMode="auto">
            <a:xfrm>
              <a:off x="837205" y="5167510"/>
              <a:ext cx="400024" cy="286486"/>
            </a:xfrm>
            <a:custGeom>
              <a:avLst/>
              <a:gdLst>
                <a:gd name="T0" fmla="*/ 128 w 128"/>
                <a:gd name="T1" fmla="*/ 24 h 92"/>
                <a:gd name="T2" fmla="*/ 119 w 128"/>
                <a:gd name="T3" fmla="*/ 12 h 92"/>
                <a:gd name="T4" fmla="*/ 67 w 128"/>
                <a:gd name="T5" fmla="*/ 0 h 92"/>
                <a:gd name="T6" fmla="*/ 64 w 128"/>
                <a:gd name="T7" fmla="*/ 0 h 92"/>
                <a:gd name="T8" fmla="*/ 61 w 128"/>
                <a:gd name="T9" fmla="*/ 0 h 92"/>
                <a:gd name="T10" fmla="*/ 9 w 128"/>
                <a:gd name="T11" fmla="*/ 12 h 92"/>
                <a:gd name="T12" fmla="*/ 0 w 128"/>
                <a:gd name="T13" fmla="*/ 24 h 92"/>
                <a:gd name="T14" fmla="*/ 9 w 128"/>
                <a:gd name="T15" fmla="*/ 36 h 92"/>
                <a:gd name="T16" fmla="*/ 20 w 128"/>
                <a:gd name="T17" fmla="*/ 38 h 92"/>
                <a:gd name="T18" fmla="*/ 20 w 128"/>
                <a:gd name="T19" fmla="*/ 72 h 92"/>
                <a:gd name="T20" fmla="*/ 64 w 128"/>
                <a:gd name="T21" fmla="*/ 92 h 92"/>
                <a:gd name="T22" fmla="*/ 108 w 128"/>
                <a:gd name="T23" fmla="*/ 72 h 92"/>
                <a:gd name="T24" fmla="*/ 108 w 128"/>
                <a:gd name="T25" fmla="*/ 38 h 92"/>
                <a:gd name="T26" fmla="*/ 119 w 128"/>
                <a:gd name="T27" fmla="*/ 36 h 92"/>
                <a:gd name="T28" fmla="*/ 128 w 128"/>
                <a:gd name="T29" fmla="*/ 24 h 92"/>
                <a:gd name="T30" fmla="*/ 100 w 128"/>
                <a:gd name="T31" fmla="*/ 72 h 92"/>
                <a:gd name="T32" fmla="*/ 64 w 128"/>
                <a:gd name="T33" fmla="*/ 84 h 92"/>
                <a:gd name="T34" fmla="*/ 28 w 128"/>
                <a:gd name="T35" fmla="*/ 72 h 92"/>
                <a:gd name="T36" fmla="*/ 28 w 128"/>
                <a:gd name="T37" fmla="*/ 40 h 92"/>
                <a:gd name="T38" fmla="*/ 61 w 128"/>
                <a:gd name="T39" fmla="*/ 48 h 92"/>
                <a:gd name="T40" fmla="*/ 64 w 128"/>
                <a:gd name="T41" fmla="*/ 48 h 92"/>
                <a:gd name="T42" fmla="*/ 67 w 128"/>
                <a:gd name="T43" fmla="*/ 48 h 92"/>
                <a:gd name="T44" fmla="*/ 100 w 128"/>
                <a:gd name="T45" fmla="*/ 40 h 92"/>
                <a:gd name="T46" fmla="*/ 100 w 128"/>
                <a:gd name="T47" fmla="*/ 72 h 92"/>
                <a:gd name="T48" fmla="*/ 65 w 128"/>
                <a:gd name="T49" fmla="*/ 40 h 92"/>
                <a:gd name="T50" fmla="*/ 64 w 128"/>
                <a:gd name="T51" fmla="*/ 40 h 92"/>
                <a:gd name="T52" fmla="*/ 63 w 128"/>
                <a:gd name="T53" fmla="*/ 40 h 92"/>
                <a:gd name="T54" fmla="*/ 11 w 128"/>
                <a:gd name="T55" fmla="*/ 28 h 92"/>
                <a:gd name="T56" fmla="*/ 8 w 128"/>
                <a:gd name="T57" fmla="*/ 24 h 92"/>
                <a:gd name="T58" fmla="*/ 11 w 128"/>
                <a:gd name="T59" fmla="*/ 20 h 92"/>
                <a:gd name="T60" fmla="*/ 63 w 128"/>
                <a:gd name="T61" fmla="*/ 8 h 92"/>
                <a:gd name="T62" fmla="*/ 64 w 128"/>
                <a:gd name="T63" fmla="*/ 8 h 92"/>
                <a:gd name="T64" fmla="*/ 65 w 128"/>
                <a:gd name="T65" fmla="*/ 8 h 92"/>
                <a:gd name="T66" fmla="*/ 117 w 128"/>
                <a:gd name="T67" fmla="*/ 20 h 92"/>
                <a:gd name="T68" fmla="*/ 120 w 128"/>
                <a:gd name="T69" fmla="*/ 24 h 92"/>
                <a:gd name="T70" fmla="*/ 117 w 128"/>
                <a:gd name="T71" fmla="*/ 28 h 92"/>
                <a:gd name="T72" fmla="*/ 65 w 128"/>
                <a:gd name="T73" fmla="*/ 4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92">
                  <a:moveTo>
                    <a:pt x="128" y="24"/>
                  </a:moveTo>
                  <a:cubicBezTo>
                    <a:pt x="128" y="18"/>
                    <a:pt x="124" y="14"/>
                    <a:pt x="119" y="12"/>
                  </a:cubicBezTo>
                  <a:cubicBezTo>
                    <a:pt x="67" y="0"/>
                    <a:pt x="67" y="0"/>
                    <a:pt x="67" y="0"/>
                  </a:cubicBezTo>
                  <a:cubicBezTo>
                    <a:pt x="66" y="0"/>
                    <a:pt x="65" y="0"/>
                    <a:pt x="64" y="0"/>
                  </a:cubicBezTo>
                  <a:cubicBezTo>
                    <a:pt x="63" y="0"/>
                    <a:pt x="62" y="0"/>
                    <a:pt x="61" y="0"/>
                  </a:cubicBezTo>
                  <a:cubicBezTo>
                    <a:pt x="9" y="12"/>
                    <a:pt x="9" y="12"/>
                    <a:pt x="9" y="12"/>
                  </a:cubicBezTo>
                  <a:cubicBezTo>
                    <a:pt x="4" y="14"/>
                    <a:pt x="0" y="18"/>
                    <a:pt x="0" y="24"/>
                  </a:cubicBezTo>
                  <a:cubicBezTo>
                    <a:pt x="0" y="30"/>
                    <a:pt x="4" y="34"/>
                    <a:pt x="9" y="36"/>
                  </a:cubicBezTo>
                  <a:cubicBezTo>
                    <a:pt x="20" y="38"/>
                    <a:pt x="20" y="38"/>
                    <a:pt x="20" y="38"/>
                  </a:cubicBezTo>
                  <a:cubicBezTo>
                    <a:pt x="20" y="72"/>
                    <a:pt x="20" y="72"/>
                    <a:pt x="20" y="72"/>
                  </a:cubicBezTo>
                  <a:cubicBezTo>
                    <a:pt x="20" y="83"/>
                    <a:pt x="32" y="92"/>
                    <a:pt x="64" y="92"/>
                  </a:cubicBezTo>
                  <a:cubicBezTo>
                    <a:pt x="96" y="92"/>
                    <a:pt x="108" y="83"/>
                    <a:pt x="108" y="72"/>
                  </a:cubicBezTo>
                  <a:cubicBezTo>
                    <a:pt x="108" y="38"/>
                    <a:pt x="108" y="38"/>
                    <a:pt x="108" y="38"/>
                  </a:cubicBezTo>
                  <a:cubicBezTo>
                    <a:pt x="119" y="36"/>
                    <a:pt x="119" y="36"/>
                    <a:pt x="119" y="36"/>
                  </a:cubicBezTo>
                  <a:cubicBezTo>
                    <a:pt x="124" y="34"/>
                    <a:pt x="128" y="30"/>
                    <a:pt x="128" y="24"/>
                  </a:cubicBezTo>
                  <a:close/>
                  <a:moveTo>
                    <a:pt x="100" y="72"/>
                  </a:moveTo>
                  <a:cubicBezTo>
                    <a:pt x="100" y="76"/>
                    <a:pt x="88" y="84"/>
                    <a:pt x="64" y="84"/>
                  </a:cubicBezTo>
                  <a:cubicBezTo>
                    <a:pt x="40" y="84"/>
                    <a:pt x="28" y="76"/>
                    <a:pt x="28" y="72"/>
                  </a:cubicBezTo>
                  <a:cubicBezTo>
                    <a:pt x="28" y="40"/>
                    <a:pt x="28" y="40"/>
                    <a:pt x="28" y="40"/>
                  </a:cubicBezTo>
                  <a:cubicBezTo>
                    <a:pt x="61" y="48"/>
                    <a:pt x="61" y="48"/>
                    <a:pt x="61" y="48"/>
                  </a:cubicBezTo>
                  <a:cubicBezTo>
                    <a:pt x="62" y="48"/>
                    <a:pt x="63" y="48"/>
                    <a:pt x="64" y="48"/>
                  </a:cubicBezTo>
                  <a:cubicBezTo>
                    <a:pt x="65" y="48"/>
                    <a:pt x="66" y="48"/>
                    <a:pt x="67" y="48"/>
                  </a:cubicBezTo>
                  <a:cubicBezTo>
                    <a:pt x="100" y="40"/>
                    <a:pt x="100" y="40"/>
                    <a:pt x="100" y="40"/>
                  </a:cubicBezTo>
                  <a:lnTo>
                    <a:pt x="100" y="72"/>
                  </a:lnTo>
                  <a:close/>
                  <a:moveTo>
                    <a:pt x="65" y="40"/>
                  </a:moveTo>
                  <a:cubicBezTo>
                    <a:pt x="65" y="40"/>
                    <a:pt x="64" y="40"/>
                    <a:pt x="64" y="40"/>
                  </a:cubicBezTo>
                  <a:cubicBezTo>
                    <a:pt x="64" y="40"/>
                    <a:pt x="63" y="40"/>
                    <a:pt x="63" y="40"/>
                  </a:cubicBezTo>
                  <a:cubicBezTo>
                    <a:pt x="11" y="28"/>
                    <a:pt x="11" y="28"/>
                    <a:pt x="11" y="28"/>
                  </a:cubicBezTo>
                  <a:cubicBezTo>
                    <a:pt x="9" y="27"/>
                    <a:pt x="8" y="26"/>
                    <a:pt x="8" y="24"/>
                  </a:cubicBezTo>
                  <a:cubicBezTo>
                    <a:pt x="8" y="22"/>
                    <a:pt x="9" y="21"/>
                    <a:pt x="11" y="20"/>
                  </a:cubicBezTo>
                  <a:cubicBezTo>
                    <a:pt x="63" y="8"/>
                    <a:pt x="63" y="8"/>
                    <a:pt x="63" y="8"/>
                  </a:cubicBezTo>
                  <a:cubicBezTo>
                    <a:pt x="63" y="8"/>
                    <a:pt x="64" y="8"/>
                    <a:pt x="64" y="8"/>
                  </a:cubicBezTo>
                  <a:cubicBezTo>
                    <a:pt x="64" y="8"/>
                    <a:pt x="65" y="8"/>
                    <a:pt x="65" y="8"/>
                  </a:cubicBezTo>
                  <a:cubicBezTo>
                    <a:pt x="117" y="20"/>
                    <a:pt x="117" y="20"/>
                    <a:pt x="117" y="20"/>
                  </a:cubicBezTo>
                  <a:cubicBezTo>
                    <a:pt x="119" y="21"/>
                    <a:pt x="120" y="22"/>
                    <a:pt x="120" y="24"/>
                  </a:cubicBezTo>
                  <a:cubicBezTo>
                    <a:pt x="120" y="26"/>
                    <a:pt x="119" y="27"/>
                    <a:pt x="117" y="28"/>
                  </a:cubicBezTo>
                  <a:lnTo>
                    <a:pt x="65" y="4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8" name="Freeform 45"/>
            <p:cNvSpPr>
              <a:spLocks/>
            </p:cNvSpPr>
            <p:nvPr/>
          </p:nvSpPr>
          <p:spPr bwMode="auto">
            <a:xfrm>
              <a:off x="1200263" y="5291610"/>
              <a:ext cx="23764" cy="137302"/>
            </a:xfrm>
            <a:custGeom>
              <a:avLst/>
              <a:gdLst>
                <a:gd name="T0" fmla="*/ 0 w 8"/>
                <a:gd name="T1" fmla="*/ 4 h 44"/>
                <a:gd name="T2" fmla="*/ 0 w 8"/>
                <a:gd name="T3" fmla="*/ 40 h 44"/>
                <a:gd name="T4" fmla="*/ 4 w 8"/>
                <a:gd name="T5" fmla="*/ 44 h 44"/>
                <a:gd name="T6" fmla="*/ 8 w 8"/>
                <a:gd name="T7" fmla="*/ 40 h 44"/>
                <a:gd name="T8" fmla="*/ 8 w 8"/>
                <a:gd name="T9" fmla="*/ 4 h 44"/>
                <a:gd name="T10" fmla="*/ 4 w 8"/>
                <a:gd name="T11" fmla="*/ 0 h 44"/>
                <a:gd name="T12" fmla="*/ 0 w 8"/>
                <a:gd name="T13" fmla="*/ 4 h 44"/>
              </a:gdLst>
              <a:ahLst/>
              <a:cxnLst>
                <a:cxn ang="0">
                  <a:pos x="T0" y="T1"/>
                </a:cxn>
                <a:cxn ang="0">
                  <a:pos x="T2" y="T3"/>
                </a:cxn>
                <a:cxn ang="0">
                  <a:pos x="T4" y="T5"/>
                </a:cxn>
                <a:cxn ang="0">
                  <a:pos x="T6" y="T7"/>
                </a:cxn>
                <a:cxn ang="0">
                  <a:pos x="T8" y="T9"/>
                </a:cxn>
                <a:cxn ang="0">
                  <a:pos x="T10" y="T11"/>
                </a:cxn>
                <a:cxn ang="0">
                  <a:pos x="T12" y="T13"/>
                </a:cxn>
              </a:cxnLst>
              <a:rect l="0" t="0" r="r" b="b"/>
              <a:pathLst>
                <a:path w="8" h="44">
                  <a:moveTo>
                    <a:pt x="0" y="4"/>
                  </a:moveTo>
                  <a:cubicBezTo>
                    <a:pt x="0" y="40"/>
                    <a:pt x="0" y="40"/>
                    <a:pt x="0" y="40"/>
                  </a:cubicBezTo>
                  <a:cubicBezTo>
                    <a:pt x="0" y="42"/>
                    <a:pt x="2" y="44"/>
                    <a:pt x="4" y="44"/>
                  </a:cubicBezTo>
                  <a:cubicBezTo>
                    <a:pt x="6" y="44"/>
                    <a:pt x="8" y="42"/>
                    <a:pt x="8" y="40"/>
                  </a:cubicBezTo>
                  <a:cubicBezTo>
                    <a:pt x="8" y="4"/>
                    <a:pt x="8" y="4"/>
                    <a:pt x="8" y="4"/>
                  </a:cubicBezTo>
                  <a:cubicBezTo>
                    <a:pt x="8" y="2"/>
                    <a:pt x="6" y="0"/>
                    <a:pt x="4" y="0"/>
                  </a:cubicBezTo>
                  <a:cubicBezTo>
                    <a:pt x="2" y="0"/>
                    <a:pt x="0" y="2"/>
                    <a:pt x="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9" name="Oval 46"/>
            <p:cNvSpPr>
              <a:spLocks noChangeArrowheads="1"/>
            </p:cNvSpPr>
            <p:nvPr/>
          </p:nvSpPr>
          <p:spPr bwMode="auto">
            <a:xfrm>
              <a:off x="1187061" y="5442114"/>
              <a:ext cx="50168" cy="73932"/>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70" name="TextBox 69"/>
          <p:cNvSpPr txBox="1"/>
          <p:nvPr/>
        </p:nvSpPr>
        <p:spPr>
          <a:xfrm>
            <a:off x="27642" y="1829550"/>
            <a:ext cx="857035" cy="523220"/>
          </a:xfrm>
          <a:prstGeom prst="rect">
            <a:avLst/>
          </a:prstGeom>
          <a:noFill/>
        </p:spPr>
        <p:txBody>
          <a:bodyPr wrap="square" rtlCol="0">
            <a:spAutoFit/>
          </a:bodyPr>
          <a:lstStyle/>
          <a:p>
            <a:pPr algn="r"/>
            <a:r>
              <a:rPr lang="en-US" sz="2800" dirty="0">
                <a:solidFill>
                  <a:schemeClr val="accent1"/>
                </a:solidFill>
                <a:latin typeface="Bebas" pitchFamily="2" charset="0"/>
              </a:rPr>
              <a:t>01</a:t>
            </a:r>
            <a:endParaRPr lang="id-ID" sz="2800" dirty="0">
              <a:solidFill>
                <a:schemeClr val="accent1"/>
              </a:solidFill>
              <a:latin typeface="Bebas" pitchFamily="2" charset="0"/>
            </a:endParaRPr>
          </a:p>
        </p:txBody>
      </p:sp>
      <p:sp>
        <p:nvSpPr>
          <p:cNvPr id="71" name="TextBox 70"/>
          <p:cNvSpPr txBox="1"/>
          <p:nvPr/>
        </p:nvSpPr>
        <p:spPr>
          <a:xfrm>
            <a:off x="725025" y="2932861"/>
            <a:ext cx="857035" cy="523220"/>
          </a:xfrm>
          <a:prstGeom prst="rect">
            <a:avLst/>
          </a:prstGeom>
          <a:noFill/>
        </p:spPr>
        <p:txBody>
          <a:bodyPr wrap="square" rtlCol="0">
            <a:spAutoFit/>
          </a:bodyPr>
          <a:lstStyle/>
          <a:p>
            <a:pPr algn="r"/>
            <a:r>
              <a:rPr lang="en-US" sz="2800" dirty="0">
                <a:solidFill>
                  <a:schemeClr val="accent2"/>
                </a:solidFill>
                <a:latin typeface="Bebas" pitchFamily="2" charset="0"/>
              </a:rPr>
              <a:t>02</a:t>
            </a:r>
            <a:endParaRPr lang="id-ID" sz="2800" dirty="0">
              <a:solidFill>
                <a:schemeClr val="accent2"/>
              </a:solidFill>
              <a:latin typeface="Bebas" pitchFamily="2" charset="0"/>
            </a:endParaRPr>
          </a:p>
        </p:txBody>
      </p:sp>
      <p:sp>
        <p:nvSpPr>
          <p:cNvPr id="72" name="TextBox 71"/>
          <p:cNvSpPr txBox="1"/>
          <p:nvPr/>
        </p:nvSpPr>
        <p:spPr>
          <a:xfrm>
            <a:off x="1483516" y="4297669"/>
            <a:ext cx="857035" cy="523220"/>
          </a:xfrm>
          <a:prstGeom prst="rect">
            <a:avLst/>
          </a:prstGeom>
          <a:noFill/>
        </p:spPr>
        <p:txBody>
          <a:bodyPr wrap="square" rtlCol="0">
            <a:spAutoFit/>
          </a:bodyPr>
          <a:lstStyle/>
          <a:p>
            <a:pPr algn="r"/>
            <a:r>
              <a:rPr lang="en-US" sz="2800" dirty="0">
                <a:solidFill>
                  <a:schemeClr val="accent3"/>
                </a:solidFill>
                <a:latin typeface="Bebas" pitchFamily="2" charset="0"/>
              </a:rPr>
              <a:t>03</a:t>
            </a:r>
            <a:endParaRPr lang="id-ID" sz="2800" dirty="0">
              <a:solidFill>
                <a:schemeClr val="accent3"/>
              </a:solidFill>
              <a:latin typeface="Bebas" pitchFamily="2" charset="0"/>
            </a:endParaRPr>
          </a:p>
        </p:txBody>
      </p:sp>
      <p:sp>
        <p:nvSpPr>
          <p:cNvPr id="73" name="TextBox 72"/>
          <p:cNvSpPr txBox="1"/>
          <p:nvPr/>
        </p:nvSpPr>
        <p:spPr>
          <a:xfrm>
            <a:off x="2180898" y="5715074"/>
            <a:ext cx="857035" cy="523220"/>
          </a:xfrm>
          <a:prstGeom prst="rect">
            <a:avLst/>
          </a:prstGeom>
          <a:noFill/>
        </p:spPr>
        <p:txBody>
          <a:bodyPr wrap="square" rtlCol="0">
            <a:spAutoFit/>
          </a:bodyPr>
          <a:lstStyle/>
          <a:p>
            <a:pPr algn="r"/>
            <a:r>
              <a:rPr lang="en-US" sz="2800" dirty="0">
                <a:solidFill>
                  <a:schemeClr val="accent4"/>
                </a:solidFill>
                <a:latin typeface="Bebas" pitchFamily="2" charset="0"/>
              </a:rPr>
              <a:t>04</a:t>
            </a:r>
            <a:endParaRPr lang="id-ID" sz="2800" dirty="0">
              <a:solidFill>
                <a:schemeClr val="accent4"/>
              </a:solidFill>
              <a:latin typeface="Bebas" pitchFamily="2" charset="0"/>
            </a:endParaRPr>
          </a:p>
        </p:txBody>
      </p:sp>
    </p:spTree>
    <p:extLst>
      <p:ext uri="{BB962C8B-B14F-4D97-AF65-F5344CB8AC3E}">
        <p14:creationId xmlns:p14="http://schemas.microsoft.com/office/powerpoint/2010/main" val="1333627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1000"/>
                                        <p:tgtEl>
                                          <p:spTgt spid="51"/>
                                        </p:tgtEl>
                                      </p:cBhvr>
                                    </p:animEffect>
                                    <p:anim calcmode="lin" valueType="num">
                                      <p:cBhvr>
                                        <p:cTn id="13" dur="1000" fill="hold"/>
                                        <p:tgtEl>
                                          <p:spTgt spid="51"/>
                                        </p:tgtEl>
                                        <p:attrNameLst>
                                          <p:attrName>ppt_x</p:attrName>
                                        </p:attrNameLst>
                                      </p:cBhvr>
                                      <p:tavLst>
                                        <p:tav tm="0">
                                          <p:val>
                                            <p:strVal val="#ppt_x"/>
                                          </p:val>
                                        </p:tav>
                                        <p:tav tm="100000">
                                          <p:val>
                                            <p:strVal val="#ppt_x"/>
                                          </p:val>
                                        </p:tav>
                                      </p:tavLst>
                                    </p:anim>
                                    <p:anim calcmode="lin" valueType="num">
                                      <p:cBhvr>
                                        <p:cTn id="14" dur="1000" fill="hold"/>
                                        <p:tgtEl>
                                          <p:spTgt spid="51"/>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1000"/>
                                        <p:tgtEl>
                                          <p:spTgt spid="59"/>
                                        </p:tgtEl>
                                      </p:cBhvr>
                                    </p:animEffect>
                                    <p:anim calcmode="lin" valueType="num">
                                      <p:cBhvr>
                                        <p:cTn id="18" dur="1000" fill="hold"/>
                                        <p:tgtEl>
                                          <p:spTgt spid="59"/>
                                        </p:tgtEl>
                                        <p:attrNameLst>
                                          <p:attrName>ppt_x</p:attrName>
                                        </p:attrNameLst>
                                      </p:cBhvr>
                                      <p:tavLst>
                                        <p:tav tm="0">
                                          <p:val>
                                            <p:strVal val="#ppt_x"/>
                                          </p:val>
                                        </p:tav>
                                        <p:tav tm="100000">
                                          <p:val>
                                            <p:strVal val="#ppt_x"/>
                                          </p:val>
                                        </p:tav>
                                      </p:tavLst>
                                    </p:anim>
                                    <p:anim calcmode="lin" valueType="num">
                                      <p:cBhvr>
                                        <p:cTn id="19" dur="1000" fill="hold"/>
                                        <p:tgtEl>
                                          <p:spTgt spid="59"/>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1000"/>
                                        <p:tgtEl>
                                          <p:spTgt spid="70"/>
                                        </p:tgtEl>
                                      </p:cBhvr>
                                    </p:animEffect>
                                    <p:anim calcmode="lin" valueType="num">
                                      <p:cBhvr>
                                        <p:cTn id="23" dur="1000" fill="hold"/>
                                        <p:tgtEl>
                                          <p:spTgt spid="70"/>
                                        </p:tgtEl>
                                        <p:attrNameLst>
                                          <p:attrName>ppt_x</p:attrName>
                                        </p:attrNameLst>
                                      </p:cBhvr>
                                      <p:tavLst>
                                        <p:tav tm="0">
                                          <p:val>
                                            <p:strVal val="#ppt_x"/>
                                          </p:val>
                                        </p:tav>
                                        <p:tav tm="100000">
                                          <p:val>
                                            <p:strVal val="#ppt_x"/>
                                          </p:val>
                                        </p:tav>
                                      </p:tavLst>
                                    </p:anim>
                                    <p:anim calcmode="lin" valueType="num">
                                      <p:cBhvr>
                                        <p:cTn id="24"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anim calcmode="lin" valueType="num">
                                      <p:cBhvr>
                                        <p:cTn id="30" dur="1000" fill="hold"/>
                                        <p:tgtEl>
                                          <p:spTgt spid="29"/>
                                        </p:tgtEl>
                                        <p:attrNameLst>
                                          <p:attrName>ppt_x</p:attrName>
                                        </p:attrNameLst>
                                      </p:cBhvr>
                                      <p:tavLst>
                                        <p:tav tm="0">
                                          <p:val>
                                            <p:strVal val="#ppt_x"/>
                                          </p:val>
                                        </p:tav>
                                        <p:tav tm="100000">
                                          <p:val>
                                            <p:strVal val="#ppt_x"/>
                                          </p:val>
                                        </p:tav>
                                      </p:tavLst>
                                    </p:anim>
                                    <p:anim calcmode="lin" valueType="num">
                                      <p:cBhvr>
                                        <p:cTn id="31" dur="1000" fill="hold"/>
                                        <p:tgtEl>
                                          <p:spTgt spid="29"/>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fade">
                                      <p:cBhvr>
                                        <p:cTn id="34" dur="1000"/>
                                        <p:tgtEl>
                                          <p:spTgt spid="52"/>
                                        </p:tgtEl>
                                      </p:cBhvr>
                                    </p:animEffect>
                                    <p:anim calcmode="lin" valueType="num">
                                      <p:cBhvr>
                                        <p:cTn id="35" dur="1000" fill="hold"/>
                                        <p:tgtEl>
                                          <p:spTgt spid="52"/>
                                        </p:tgtEl>
                                        <p:attrNameLst>
                                          <p:attrName>ppt_x</p:attrName>
                                        </p:attrNameLst>
                                      </p:cBhvr>
                                      <p:tavLst>
                                        <p:tav tm="0">
                                          <p:val>
                                            <p:strVal val="#ppt_x"/>
                                          </p:val>
                                        </p:tav>
                                        <p:tav tm="100000">
                                          <p:val>
                                            <p:strVal val="#ppt_x"/>
                                          </p:val>
                                        </p:tav>
                                      </p:tavLst>
                                    </p:anim>
                                    <p:anim calcmode="lin" valueType="num">
                                      <p:cBhvr>
                                        <p:cTn id="36" dur="1000" fill="hold"/>
                                        <p:tgtEl>
                                          <p:spTgt spid="52"/>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fade">
                                      <p:cBhvr>
                                        <p:cTn id="39" dur="1000"/>
                                        <p:tgtEl>
                                          <p:spTgt spid="65"/>
                                        </p:tgtEl>
                                      </p:cBhvr>
                                    </p:animEffect>
                                    <p:anim calcmode="lin" valueType="num">
                                      <p:cBhvr>
                                        <p:cTn id="40" dur="1000" fill="hold"/>
                                        <p:tgtEl>
                                          <p:spTgt spid="65"/>
                                        </p:tgtEl>
                                        <p:attrNameLst>
                                          <p:attrName>ppt_x</p:attrName>
                                        </p:attrNameLst>
                                      </p:cBhvr>
                                      <p:tavLst>
                                        <p:tav tm="0">
                                          <p:val>
                                            <p:strVal val="#ppt_x"/>
                                          </p:val>
                                        </p:tav>
                                        <p:tav tm="100000">
                                          <p:val>
                                            <p:strVal val="#ppt_x"/>
                                          </p:val>
                                        </p:tav>
                                      </p:tavLst>
                                    </p:anim>
                                    <p:anim calcmode="lin" valueType="num">
                                      <p:cBhvr>
                                        <p:cTn id="41" dur="1000" fill="hold"/>
                                        <p:tgtEl>
                                          <p:spTgt spid="65"/>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71"/>
                                        </p:tgtEl>
                                        <p:attrNameLst>
                                          <p:attrName>style.visibility</p:attrName>
                                        </p:attrNameLst>
                                      </p:cBhvr>
                                      <p:to>
                                        <p:strVal val="visible"/>
                                      </p:to>
                                    </p:set>
                                    <p:animEffect transition="in" filter="fade">
                                      <p:cBhvr>
                                        <p:cTn id="44" dur="1000"/>
                                        <p:tgtEl>
                                          <p:spTgt spid="71"/>
                                        </p:tgtEl>
                                      </p:cBhvr>
                                    </p:animEffect>
                                    <p:anim calcmode="lin" valueType="num">
                                      <p:cBhvr>
                                        <p:cTn id="45" dur="1000" fill="hold"/>
                                        <p:tgtEl>
                                          <p:spTgt spid="71"/>
                                        </p:tgtEl>
                                        <p:attrNameLst>
                                          <p:attrName>ppt_x</p:attrName>
                                        </p:attrNameLst>
                                      </p:cBhvr>
                                      <p:tavLst>
                                        <p:tav tm="0">
                                          <p:val>
                                            <p:strVal val="#ppt_x"/>
                                          </p:val>
                                        </p:tav>
                                        <p:tav tm="100000">
                                          <p:val>
                                            <p:strVal val="#ppt_x"/>
                                          </p:val>
                                        </p:tav>
                                      </p:tavLst>
                                    </p:anim>
                                    <p:anim calcmode="lin" valueType="num">
                                      <p:cBhvr>
                                        <p:cTn id="46"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nodeType="click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1000"/>
                                        <p:tgtEl>
                                          <p:spTgt spid="39"/>
                                        </p:tgtEl>
                                      </p:cBhvr>
                                    </p:animEffect>
                                    <p:anim calcmode="lin" valueType="num">
                                      <p:cBhvr>
                                        <p:cTn id="52" dur="1000" fill="hold"/>
                                        <p:tgtEl>
                                          <p:spTgt spid="39"/>
                                        </p:tgtEl>
                                        <p:attrNameLst>
                                          <p:attrName>ppt_x</p:attrName>
                                        </p:attrNameLst>
                                      </p:cBhvr>
                                      <p:tavLst>
                                        <p:tav tm="0">
                                          <p:val>
                                            <p:strVal val="#ppt_x"/>
                                          </p:val>
                                        </p:tav>
                                        <p:tav tm="100000">
                                          <p:val>
                                            <p:strVal val="#ppt_x"/>
                                          </p:val>
                                        </p:tav>
                                      </p:tavLst>
                                    </p:anim>
                                    <p:anim calcmode="lin" valueType="num">
                                      <p:cBhvr>
                                        <p:cTn id="53" dur="1000" fill="hold"/>
                                        <p:tgtEl>
                                          <p:spTgt spid="39"/>
                                        </p:tgtEl>
                                        <p:attrNameLst>
                                          <p:attrName>ppt_y</p:attrName>
                                        </p:attrNameLst>
                                      </p:cBhvr>
                                      <p:tavLst>
                                        <p:tav tm="0">
                                          <p:val>
                                            <p:strVal val="#ppt_y-.1"/>
                                          </p:val>
                                        </p:tav>
                                        <p:tav tm="100000">
                                          <p:val>
                                            <p:strVal val="#ppt_y"/>
                                          </p:val>
                                        </p:tav>
                                      </p:tavLst>
                                    </p:anim>
                                  </p:childTnLst>
                                </p:cTn>
                              </p:par>
                              <p:par>
                                <p:cTn id="54" presetID="47" presetClass="entr" presetSubtype="0" fill="hold" grpId="0" nodeType="with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fade">
                                      <p:cBhvr>
                                        <p:cTn id="56" dur="1000"/>
                                        <p:tgtEl>
                                          <p:spTgt spid="53"/>
                                        </p:tgtEl>
                                      </p:cBhvr>
                                    </p:animEffect>
                                    <p:anim calcmode="lin" valueType="num">
                                      <p:cBhvr>
                                        <p:cTn id="57" dur="1000" fill="hold"/>
                                        <p:tgtEl>
                                          <p:spTgt spid="53"/>
                                        </p:tgtEl>
                                        <p:attrNameLst>
                                          <p:attrName>ppt_x</p:attrName>
                                        </p:attrNameLst>
                                      </p:cBhvr>
                                      <p:tavLst>
                                        <p:tav tm="0">
                                          <p:val>
                                            <p:strVal val="#ppt_x"/>
                                          </p:val>
                                        </p:tav>
                                        <p:tav tm="100000">
                                          <p:val>
                                            <p:strVal val="#ppt_x"/>
                                          </p:val>
                                        </p:tav>
                                      </p:tavLst>
                                    </p:anim>
                                    <p:anim calcmode="lin" valueType="num">
                                      <p:cBhvr>
                                        <p:cTn id="58" dur="1000" fill="hold"/>
                                        <p:tgtEl>
                                          <p:spTgt spid="53"/>
                                        </p:tgtEl>
                                        <p:attrNameLst>
                                          <p:attrName>ppt_y</p:attrName>
                                        </p:attrNameLst>
                                      </p:cBhvr>
                                      <p:tavLst>
                                        <p:tav tm="0">
                                          <p:val>
                                            <p:strVal val="#ppt_y-.1"/>
                                          </p:val>
                                        </p:tav>
                                        <p:tav tm="100000">
                                          <p:val>
                                            <p:strVal val="#ppt_y"/>
                                          </p:val>
                                        </p:tav>
                                      </p:tavLst>
                                    </p:anim>
                                  </p:childTnLst>
                                </p:cTn>
                              </p:par>
                              <p:par>
                                <p:cTn id="59" presetID="47" presetClass="entr" presetSubtype="0" fill="hold" nodeType="withEffect">
                                  <p:stCondLst>
                                    <p:cond delay="0"/>
                                  </p:stCondLst>
                                  <p:childTnLst>
                                    <p:set>
                                      <p:cBhvr>
                                        <p:cTn id="60" dur="1" fill="hold">
                                          <p:stCondLst>
                                            <p:cond delay="0"/>
                                          </p:stCondLst>
                                        </p:cTn>
                                        <p:tgtEl>
                                          <p:spTgt spid="66"/>
                                        </p:tgtEl>
                                        <p:attrNameLst>
                                          <p:attrName>style.visibility</p:attrName>
                                        </p:attrNameLst>
                                      </p:cBhvr>
                                      <p:to>
                                        <p:strVal val="visible"/>
                                      </p:to>
                                    </p:set>
                                    <p:animEffect transition="in" filter="fade">
                                      <p:cBhvr>
                                        <p:cTn id="61" dur="1000"/>
                                        <p:tgtEl>
                                          <p:spTgt spid="66"/>
                                        </p:tgtEl>
                                      </p:cBhvr>
                                    </p:animEffect>
                                    <p:anim calcmode="lin" valueType="num">
                                      <p:cBhvr>
                                        <p:cTn id="62" dur="1000" fill="hold"/>
                                        <p:tgtEl>
                                          <p:spTgt spid="66"/>
                                        </p:tgtEl>
                                        <p:attrNameLst>
                                          <p:attrName>ppt_x</p:attrName>
                                        </p:attrNameLst>
                                      </p:cBhvr>
                                      <p:tavLst>
                                        <p:tav tm="0">
                                          <p:val>
                                            <p:strVal val="#ppt_x"/>
                                          </p:val>
                                        </p:tav>
                                        <p:tav tm="100000">
                                          <p:val>
                                            <p:strVal val="#ppt_x"/>
                                          </p:val>
                                        </p:tav>
                                      </p:tavLst>
                                    </p:anim>
                                    <p:anim calcmode="lin" valueType="num">
                                      <p:cBhvr>
                                        <p:cTn id="63" dur="1000" fill="hold"/>
                                        <p:tgtEl>
                                          <p:spTgt spid="66"/>
                                        </p:tgtEl>
                                        <p:attrNameLst>
                                          <p:attrName>ppt_y</p:attrName>
                                        </p:attrNameLst>
                                      </p:cBhvr>
                                      <p:tavLst>
                                        <p:tav tm="0">
                                          <p:val>
                                            <p:strVal val="#ppt_y-.1"/>
                                          </p:val>
                                        </p:tav>
                                        <p:tav tm="100000">
                                          <p:val>
                                            <p:strVal val="#ppt_y"/>
                                          </p:val>
                                        </p:tav>
                                      </p:tavLst>
                                    </p:anim>
                                  </p:childTnLst>
                                </p:cTn>
                              </p:par>
                              <p:par>
                                <p:cTn id="64" presetID="47" presetClass="entr" presetSubtype="0" fill="hold" grpId="0" nodeType="withEffect">
                                  <p:stCondLst>
                                    <p:cond delay="0"/>
                                  </p:stCondLst>
                                  <p:childTnLst>
                                    <p:set>
                                      <p:cBhvr>
                                        <p:cTn id="65" dur="1" fill="hold">
                                          <p:stCondLst>
                                            <p:cond delay="0"/>
                                          </p:stCondLst>
                                        </p:cTn>
                                        <p:tgtEl>
                                          <p:spTgt spid="72"/>
                                        </p:tgtEl>
                                        <p:attrNameLst>
                                          <p:attrName>style.visibility</p:attrName>
                                        </p:attrNameLst>
                                      </p:cBhvr>
                                      <p:to>
                                        <p:strVal val="visible"/>
                                      </p:to>
                                    </p:set>
                                    <p:animEffect transition="in" filter="fade">
                                      <p:cBhvr>
                                        <p:cTn id="66" dur="1000"/>
                                        <p:tgtEl>
                                          <p:spTgt spid="72"/>
                                        </p:tgtEl>
                                      </p:cBhvr>
                                    </p:animEffect>
                                    <p:anim calcmode="lin" valueType="num">
                                      <p:cBhvr>
                                        <p:cTn id="67" dur="1000" fill="hold"/>
                                        <p:tgtEl>
                                          <p:spTgt spid="72"/>
                                        </p:tgtEl>
                                        <p:attrNameLst>
                                          <p:attrName>ppt_x</p:attrName>
                                        </p:attrNameLst>
                                      </p:cBhvr>
                                      <p:tavLst>
                                        <p:tav tm="0">
                                          <p:val>
                                            <p:strVal val="#ppt_x"/>
                                          </p:val>
                                        </p:tav>
                                        <p:tav tm="100000">
                                          <p:val>
                                            <p:strVal val="#ppt_x"/>
                                          </p:val>
                                        </p:tav>
                                      </p:tavLst>
                                    </p:anim>
                                    <p:anim calcmode="lin" valueType="num">
                                      <p:cBhvr>
                                        <p:cTn id="68"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7" presetClass="entr" presetSubtype="0" fill="hold" nodeType="click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fade">
                                      <p:cBhvr>
                                        <p:cTn id="73" dur="1000"/>
                                        <p:tgtEl>
                                          <p:spTgt spid="48"/>
                                        </p:tgtEl>
                                      </p:cBhvr>
                                    </p:animEffect>
                                    <p:anim calcmode="lin" valueType="num">
                                      <p:cBhvr>
                                        <p:cTn id="74" dur="1000" fill="hold"/>
                                        <p:tgtEl>
                                          <p:spTgt spid="48"/>
                                        </p:tgtEl>
                                        <p:attrNameLst>
                                          <p:attrName>ppt_x</p:attrName>
                                        </p:attrNameLst>
                                      </p:cBhvr>
                                      <p:tavLst>
                                        <p:tav tm="0">
                                          <p:val>
                                            <p:strVal val="#ppt_x"/>
                                          </p:val>
                                        </p:tav>
                                        <p:tav tm="100000">
                                          <p:val>
                                            <p:strVal val="#ppt_x"/>
                                          </p:val>
                                        </p:tav>
                                      </p:tavLst>
                                    </p:anim>
                                    <p:anim calcmode="lin" valueType="num">
                                      <p:cBhvr>
                                        <p:cTn id="75" dur="1000" fill="hold"/>
                                        <p:tgtEl>
                                          <p:spTgt spid="48"/>
                                        </p:tgtEl>
                                        <p:attrNameLst>
                                          <p:attrName>ppt_y</p:attrName>
                                        </p:attrNameLst>
                                      </p:cBhvr>
                                      <p:tavLst>
                                        <p:tav tm="0">
                                          <p:val>
                                            <p:strVal val="#ppt_y-.1"/>
                                          </p:val>
                                        </p:tav>
                                        <p:tav tm="100000">
                                          <p:val>
                                            <p:strVal val="#ppt_y"/>
                                          </p:val>
                                        </p:tav>
                                      </p:tavLst>
                                    </p:anim>
                                  </p:childTnLst>
                                </p:cTn>
                              </p:par>
                              <p:par>
                                <p:cTn id="76" presetID="47" presetClass="entr" presetSubtype="0" fill="hold" grpId="0" nodeType="withEffect">
                                  <p:stCondLst>
                                    <p:cond delay="0"/>
                                  </p:stCondLst>
                                  <p:childTnLst>
                                    <p:set>
                                      <p:cBhvr>
                                        <p:cTn id="77" dur="1" fill="hold">
                                          <p:stCondLst>
                                            <p:cond delay="0"/>
                                          </p:stCondLst>
                                        </p:cTn>
                                        <p:tgtEl>
                                          <p:spTgt spid="54"/>
                                        </p:tgtEl>
                                        <p:attrNameLst>
                                          <p:attrName>style.visibility</p:attrName>
                                        </p:attrNameLst>
                                      </p:cBhvr>
                                      <p:to>
                                        <p:strVal val="visible"/>
                                      </p:to>
                                    </p:set>
                                    <p:animEffect transition="in" filter="fade">
                                      <p:cBhvr>
                                        <p:cTn id="78" dur="1000"/>
                                        <p:tgtEl>
                                          <p:spTgt spid="54"/>
                                        </p:tgtEl>
                                      </p:cBhvr>
                                    </p:animEffect>
                                    <p:anim calcmode="lin" valueType="num">
                                      <p:cBhvr>
                                        <p:cTn id="79" dur="1000" fill="hold"/>
                                        <p:tgtEl>
                                          <p:spTgt spid="54"/>
                                        </p:tgtEl>
                                        <p:attrNameLst>
                                          <p:attrName>ppt_x</p:attrName>
                                        </p:attrNameLst>
                                      </p:cBhvr>
                                      <p:tavLst>
                                        <p:tav tm="0">
                                          <p:val>
                                            <p:strVal val="#ppt_x"/>
                                          </p:val>
                                        </p:tav>
                                        <p:tav tm="100000">
                                          <p:val>
                                            <p:strVal val="#ppt_x"/>
                                          </p:val>
                                        </p:tav>
                                      </p:tavLst>
                                    </p:anim>
                                    <p:anim calcmode="lin" valueType="num">
                                      <p:cBhvr>
                                        <p:cTn id="80" dur="1000" fill="hold"/>
                                        <p:tgtEl>
                                          <p:spTgt spid="54"/>
                                        </p:tgtEl>
                                        <p:attrNameLst>
                                          <p:attrName>ppt_y</p:attrName>
                                        </p:attrNameLst>
                                      </p:cBhvr>
                                      <p:tavLst>
                                        <p:tav tm="0">
                                          <p:val>
                                            <p:strVal val="#ppt_y-.1"/>
                                          </p:val>
                                        </p:tav>
                                        <p:tav tm="100000">
                                          <p:val>
                                            <p:strVal val="#ppt_y"/>
                                          </p:val>
                                        </p:tav>
                                      </p:tavLst>
                                    </p:anim>
                                  </p:childTnLst>
                                </p:cTn>
                              </p:par>
                              <p:par>
                                <p:cTn id="81" presetID="47" presetClass="entr" presetSubtype="0" fill="hold" nodeType="withEffect">
                                  <p:stCondLst>
                                    <p:cond delay="0"/>
                                  </p:stCondLst>
                                  <p:childTnLst>
                                    <p:set>
                                      <p:cBhvr>
                                        <p:cTn id="82" dur="1" fill="hold">
                                          <p:stCondLst>
                                            <p:cond delay="0"/>
                                          </p:stCondLst>
                                        </p:cTn>
                                        <p:tgtEl>
                                          <p:spTgt spid="62"/>
                                        </p:tgtEl>
                                        <p:attrNameLst>
                                          <p:attrName>style.visibility</p:attrName>
                                        </p:attrNameLst>
                                      </p:cBhvr>
                                      <p:to>
                                        <p:strVal val="visible"/>
                                      </p:to>
                                    </p:set>
                                    <p:animEffect transition="in" filter="fade">
                                      <p:cBhvr>
                                        <p:cTn id="83" dur="1000"/>
                                        <p:tgtEl>
                                          <p:spTgt spid="62"/>
                                        </p:tgtEl>
                                      </p:cBhvr>
                                    </p:animEffect>
                                    <p:anim calcmode="lin" valueType="num">
                                      <p:cBhvr>
                                        <p:cTn id="84" dur="1000" fill="hold"/>
                                        <p:tgtEl>
                                          <p:spTgt spid="62"/>
                                        </p:tgtEl>
                                        <p:attrNameLst>
                                          <p:attrName>ppt_x</p:attrName>
                                        </p:attrNameLst>
                                      </p:cBhvr>
                                      <p:tavLst>
                                        <p:tav tm="0">
                                          <p:val>
                                            <p:strVal val="#ppt_x"/>
                                          </p:val>
                                        </p:tav>
                                        <p:tav tm="100000">
                                          <p:val>
                                            <p:strVal val="#ppt_x"/>
                                          </p:val>
                                        </p:tav>
                                      </p:tavLst>
                                    </p:anim>
                                    <p:anim calcmode="lin" valueType="num">
                                      <p:cBhvr>
                                        <p:cTn id="85" dur="1000" fill="hold"/>
                                        <p:tgtEl>
                                          <p:spTgt spid="62"/>
                                        </p:tgtEl>
                                        <p:attrNameLst>
                                          <p:attrName>ppt_y</p:attrName>
                                        </p:attrNameLst>
                                      </p:cBhvr>
                                      <p:tavLst>
                                        <p:tav tm="0">
                                          <p:val>
                                            <p:strVal val="#ppt_y-.1"/>
                                          </p:val>
                                        </p:tav>
                                        <p:tav tm="100000">
                                          <p:val>
                                            <p:strVal val="#ppt_y"/>
                                          </p:val>
                                        </p:tav>
                                      </p:tavLst>
                                    </p:anim>
                                  </p:childTnLst>
                                </p:cTn>
                              </p:par>
                              <p:par>
                                <p:cTn id="86" presetID="47" presetClass="entr" presetSubtype="0" fill="hold" grpId="0" nodeType="withEffect">
                                  <p:stCondLst>
                                    <p:cond delay="0"/>
                                  </p:stCondLst>
                                  <p:childTnLst>
                                    <p:set>
                                      <p:cBhvr>
                                        <p:cTn id="87" dur="1" fill="hold">
                                          <p:stCondLst>
                                            <p:cond delay="0"/>
                                          </p:stCondLst>
                                        </p:cTn>
                                        <p:tgtEl>
                                          <p:spTgt spid="73"/>
                                        </p:tgtEl>
                                        <p:attrNameLst>
                                          <p:attrName>style.visibility</p:attrName>
                                        </p:attrNameLst>
                                      </p:cBhvr>
                                      <p:to>
                                        <p:strVal val="visible"/>
                                      </p:to>
                                    </p:set>
                                    <p:animEffect transition="in" filter="fade">
                                      <p:cBhvr>
                                        <p:cTn id="88" dur="1000"/>
                                        <p:tgtEl>
                                          <p:spTgt spid="73"/>
                                        </p:tgtEl>
                                      </p:cBhvr>
                                    </p:animEffect>
                                    <p:anim calcmode="lin" valueType="num">
                                      <p:cBhvr>
                                        <p:cTn id="89" dur="1000" fill="hold"/>
                                        <p:tgtEl>
                                          <p:spTgt spid="73"/>
                                        </p:tgtEl>
                                        <p:attrNameLst>
                                          <p:attrName>ppt_x</p:attrName>
                                        </p:attrNameLst>
                                      </p:cBhvr>
                                      <p:tavLst>
                                        <p:tav tm="0">
                                          <p:val>
                                            <p:strVal val="#ppt_x"/>
                                          </p:val>
                                        </p:tav>
                                        <p:tav tm="100000">
                                          <p:val>
                                            <p:strVal val="#ppt_x"/>
                                          </p:val>
                                        </p:tav>
                                      </p:tavLst>
                                    </p:anim>
                                    <p:anim calcmode="lin" valueType="num">
                                      <p:cBhvr>
                                        <p:cTn id="90"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P spid="54" grpId="0"/>
      <p:bldP spid="65" grpId="0" animBg="1"/>
      <p:bldP spid="70" grpId="0"/>
      <p:bldP spid="71" grpId="0"/>
      <p:bldP spid="72" grpId="0"/>
      <p:bldP spid="7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3"/>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6396" b="16396"/>
          <a:stretch>
            <a:fillRect/>
          </a:stretch>
        </p:blipFill>
        <p:spPr>
          <a:xfrm>
            <a:off x="0" y="0"/>
            <a:ext cx="12192000" cy="5462588"/>
          </a:xfrm>
        </p:spPr>
      </p:pic>
      <p:sp>
        <p:nvSpPr>
          <p:cNvPr id="10" name="Rectangle 9"/>
          <p:cNvSpPr/>
          <p:nvPr/>
        </p:nvSpPr>
        <p:spPr>
          <a:xfrm>
            <a:off x="4980562" y="4305782"/>
            <a:ext cx="7002891" cy="235169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lvl="1" algn="just" defTabSz="457200">
              <a:spcBef>
                <a:spcPts val="600"/>
              </a:spcBef>
              <a:spcAft>
                <a:spcPts val="600"/>
              </a:spcAft>
            </a:pPr>
            <a:r>
              <a:rPr lang="es-PE" sz="2200" i="1" dirty="0">
                <a:solidFill>
                  <a:srgbClr val="FFFFFF"/>
                </a:solidFill>
                <a:latin typeface="Georgia"/>
                <a:cs typeface="Georgia"/>
              </a:rPr>
              <a:t>El explotador debe desarrollar y mantener actualizado un MCM para el </a:t>
            </a:r>
            <a:r>
              <a:rPr lang="es-PE" sz="2200" b="1" i="1" dirty="0">
                <a:solidFill>
                  <a:srgbClr val="FFFF00"/>
                </a:solidFill>
                <a:latin typeface="Georgia"/>
                <a:cs typeface="Georgia"/>
              </a:rPr>
              <a:t>uso y orientación </a:t>
            </a:r>
            <a:r>
              <a:rPr lang="es-PE" sz="2200" i="1" dirty="0">
                <a:solidFill>
                  <a:srgbClr val="FFFFFF"/>
                </a:solidFill>
                <a:latin typeface="Georgia"/>
                <a:cs typeface="Georgia"/>
              </a:rPr>
              <a:t>del personal de gestión de la aeronavegabilidad continua y operacional del explotador y de la OMA responsable del mantenimiento, y que su contenido incluya por lo menos lo indicado en el </a:t>
            </a:r>
            <a:r>
              <a:rPr lang="es-PE" sz="2200" b="1" i="1" dirty="0">
                <a:solidFill>
                  <a:srgbClr val="FFFF00"/>
                </a:solidFill>
                <a:latin typeface="Georgia"/>
                <a:cs typeface="Georgia"/>
              </a:rPr>
              <a:t>Apéndice </a:t>
            </a:r>
            <a:r>
              <a:rPr lang="es-PE" sz="2200" b="1" i="1" dirty="0" smtClean="0">
                <a:solidFill>
                  <a:srgbClr val="FFFF00"/>
                </a:solidFill>
                <a:latin typeface="Georgia"/>
                <a:cs typeface="Georgia"/>
              </a:rPr>
              <a:t>S </a:t>
            </a:r>
            <a:r>
              <a:rPr lang="es-PE" sz="2200" i="1" dirty="0" smtClean="0">
                <a:solidFill>
                  <a:srgbClr val="FFFFFF"/>
                </a:solidFill>
                <a:latin typeface="Georgia"/>
                <a:cs typeface="Georgia"/>
              </a:rPr>
              <a:t>del reglamento 121.</a:t>
            </a:r>
            <a:endParaRPr lang="es-PE" sz="2200" b="1" i="1" dirty="0">
              <a:solidFill>
                <a:srgbClr val="FFFF00"/>
              </a:solidFill>
              <a:latin typeface="Georgia"/>
              <a:cs typeface="Georgia"/>
            </a:endParaRPr>
          </a:p>
        </p:txBody>
      </p:sp>
      <p:sp>
        <p:nvSpPr>
          <p:cNvPr id="11" name="Rectangle 10"/>
          <p:cNvSpPr/>
          <p:nvPr/>
        </p:nvSpPr>
        <p:spPr>
          <a:xfrm rot="20941158">
            <a:off x="4059390" y="435683"/>
            <a:ext cx="3803798" cy="2123658"/>
          </a:xfrm>
          <a:prstGeom prst="rect">
            <a:avLst/>
          </a:prstGeom>
          <a:noFill/>
        </p:spPr>
        <p:txBody>
          <a:bodyPr wrap="none" lIns="91440" tIns="45720" rIns="91440" bIns="45720">
            <a:spAutoFit/>
          </a:bodyPr>
          <a:lstStyle/>
          <a:p>
            <a:pPr algn="ctr"/>
            <a:r>
              <a:rPr lang="en-US" sz="4400" b="1" cap="none" spc="0" dirty="0" smtClean="0">
                <a:ln w="1905"/>
                <a:solidFill>
                  <a:srgbClr val="002060"/>
                </a:solidFill>
                <a:effectLst>
                  <a:innerShdw blurRad="69850" dist="43180" dir="5400000">
                    <a:srgbClr val="000000">
                      <a:alpha val="65000"/>
                    </a:srgbClr>
                  </a:innerShdw>
                </a:effectLst>
              </a:rPr>
              <a:t>Manual de </a:t>
            </a:r>
          </a:p>
          <a:p>
            <a:pPr algn="ctr"/>
            <a:r>
              <a:rPr lang="en-US" sz="4400" b="1" dirty="0" smtClean="0">
                <a:ln w="1905"/>
                <a:solidFill>
                  <a:srgbClr val="002060"/>
                </a:solidFill>
                <a:effectLst>
                  <a:innerShdw blurRad="69850" dist="43180" dir="5400000">
                    <a:srgbClr val="000000">
                      <a:alpha val="65000"/>
                    </a:srgbClr>
                  </a:innerShdw>
                </a:effectLst>
              </a:rPr>
              <a:t>Control de </a:t>
            </a:r>
          </a:p>
          <a:p>
            <a:pPr algn="ctr"/>
            <a:r>
              <a:rPr lang="en-US" sz="4400" b="1" cap="none" spc="0" dirty="0" smtClean="0">
                <a:ln w="1905"/>
                <a:solidFill>
                  <a:srgbClr val="002060"/>
                </a:solidFill>
                <a:effectLst>
                  <a:innerShdw blurRad="69850" dist="43180" dir="5400000">
                    <a:srgbClr val="000000">
                      <a:alpha val="65000"/>
                    </a:srgbClr>
                  </a:innerShdw>
                </a:effectLst>
              </a:rPr>
              <a:t>mantenimiento</a:t>
            </a:r>
            <a:endParaRPr lang="en-US" sz="4400" b="1" cap="none" spc="0" dirty="0">
              <a:ln w="1905"/>
              <a:solidFill>
                <a:srgbClr val="002060"/>
              </a:soli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40864089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1288"/>
            <a:ext cx="10515600" cy="780769"/>
          </a:xfrm>
        </p:spPr>
        <p:txBody>
          <a:bodyPr/>
          <a:lstStyle/>
          <a:p>
            <a:r>
              <a:rPr lang="en-US" b="1" dirty="0" err="1" smtClean="0"/>
              <a:t>Apéndice</a:t>
            </a:r>
            <a:r>
              <a:rPr lang="en-US" b="1" dirty="0" smtClean="0"/>
              <a:t> S</a:t>
            </a:r>
            <a:endParaRPr lang="es-PE" b="1" dirty="0"/>
          </a:p>
        </p:txBody>
      </p:sp>
      <p:sp>
        <p:nvSpPr>
          <p:cNvPr id="5" name="Content Placeholder 4"/>
          <p:cNvSpPr>
            <a:spLocks noGrp="1"/>
          </p:cNvSpPr>
          <p:nvPr>
            <p:ph sz="half" idx="1"/>
          </p:nvPr>
        </p:nvSpPr>
        <p:spPr>
          <a:xfrm>
            <a:off x="340488" y="899787"/>
            <a:ext cx="5620474" cy="5958213"/>
          </a:xfrm>
        </p:spPr>
        <p:txBody>
          <a:bodyPr>
            <a:normAutofit fontScale="70000" lnSpcReduction="20000"/>
          </a:bodyPr>
          <a:lstStyle/>
          <a:p>
            <a:pPr marL="404813" indent="-404813" algn="just">
              <a:lnSpc>
                <a:spcPct val="120000"/>
              </a:lnSpc>
              <a:spcBef>
                <a:spcPts val="600"/>
              </a:spcBef>
              <a:spcAft>
                <a:spcPts val="600"/>
              </a:spcAft>
              <a:buNone/>
            </a:pPr>
            <a:r>
              <a:rPr lang="es-PE" sz="2400" dirty="0"/>
              <a:t>a)	procedimientos requeridos por el explotador aéreo para asegurar que:</a:t>
            </a:r>
          </a:p>
          <a:p>
            <a:pPr marL="914400" lvl="1" indent="-457200" algn="just">
              <a:lnSpc>
                <a:spcPct val="120000"/>
              </a:lnSpc>
              <a:spcBef>
                <a:spcPts val="600"/>
              </a:spcBef>
              <a:spcAft>
                <a:spcPts val="600"/>
              </a:spcAft>
              <a:buNone/>
              <a:tabLst>
                <a:tab pos="914400" algn="l"/>
              </a:tabLst>
            </a:pPr>
            <a:r>
              <a:rPr lang="es-PE" sz="2000" dirty="0"/>
              <a:t>i)	</a:t>
            </a:r>
            <a:r>
              <a:rPr lang="es-PE" sz="2200" dirty="0"/>
              <a:t>cada aeronave es </a:t>
            </a:r>
            <a:r>
              <a:rPr lang="es-PE" sz="2200" b="1" dirty="0">
                <a:solidFill>
                  <a:srgbClr val="C00000"/>
                </a:solidFill>
              </a:rPr>
              <a:t>mantenida</a:t>
            </a:r>
            <a:r>
              <a:rPr lang="es-PE" sz="2200" dirty="0"/>
              <a:t> en condición aeronavegable;</a:t>
            </a:r>
          </a:p>
          <a:p>
            <a:pPr marL="914400" lvl="1" indent="-457200" algn="just">
              <a:lnSpc>
                <a:spcPct val="120000"/>
              </a:lnSpc>
              <a:spcBef>
                <a:spcPts val="600"/>
              </a:spcBef>
              <a:spcAft>
                <a:spcPts val="600"/>
              </a:spcAft>
              <a:buAutoNum type="romanLcParenR" startAt="2"/>
              <a:tabLst>
                <a:tab pos="914400" algn="l"/>
              </a:tabLst>
            </a:pPr>
            <a:r>
              <a:rPr lang="es-PE" sz="2200" dirty="0" smtClean="0"/>
              <a:t>los </a:t>
            </a:r>
            <a:r>
              <a:rPr lang="es-PE" sz="2200" b="1" dirty="0">
                <a:solidFill>
                  <a:srgbClr val="C00000"/>
                </a:solidFill>
              </a:rPr>
              <a:t>equipos operacionales y de emergencia </a:t>
            </a:r>
            <a:r>
              <a:rPr lang="es-PE" sz="2200" dirty="0"/>
              <a:t>necesarios para el vuelo previsto se encuentren operativos; </a:t>
            </a:r>
            <a:r>
              <a:rPr lang="es-PE" sz="2200" dirty="0" smtClean="0"/>
              <a:t>y</a:t>
            </a:r>
          </a:p>
          <a:p>
            <a:pPr marL="914400" lvl="1" indent="-457200" algn="just">
              <a:lnSpc>
                <a:spcPct val="120000"/>
              </a:lnSpc>
              <a:spcBef>
                <a:spcPts val="600"/>
              </a:spcBef>
              <a:spcAft>
                <a:spcPts val="600"/>
              </a:spcAft>
              <a:buAutoNum type="romanLcParenR" startAt="2"/>
              <a:tabLst>
                <a:tab pos="914400" algn="l"/>
              </a:tabLst>
            </a:pPr>
            <a:r>
              <a:rPr lang="es-PE" sz="2200" dirty="0" smtClean="0"/>
              <a:t>el </a:t>
            </a:r>
            <a:r>
              <a:rPr lang="es-PE" sz="2200" b="1" dirty="0">
                <a:solidFill>
                  <a:srgbClr val="C00000"/>
                </a:solidFill>
              </a:rPr>
              <a:t>certificado de aeronavegabilidad </a:t>
            </a:r>
            <a:r>
              <a:rPr lang="es-PE" sz="2200" dirty="0"/>
              <a:t>de cada aeronave permanezcan válidos.</a:t>
            </a:r>
          </a:p>
          <a:p>
            <a:pPr marL="404813" indent="-404813" algn="just">
              <a:lnSpc>
                <a:spcPct val="120000"/>
              </a:lnSpc>
              <a:spcBef>
                <a:spcPts val="600"/>
              </a:spcBef>
              <a:spcAft>
                <a:spcPts val="600"/>
              </a:spcAft>
              <a:buNone/>
            </a:pPr>
            <a:r>
              <a:rPr lang="es-PE" sz="2400" dirty="0"/>
              <a:t>b)	una descripción de los </a:t>
            </a:r>
            <a:r>
              <a:rPr lang="es-PE" sz="2400" b="1" dirty="0">
                <a:solidFill>
                  <a:srgbClr val="C00000"/>
                </a:solidFill>
              </a:rPr>
              <a:t>acuerdos administrativos </a:t>
            </a:r>
            <a:r>
              <a:rPr lang="es-PE" sz="2400" dirty="0"/>
              <a:t>entre el explotador aéreo y la OMA, incluida la forma de cómo se revisarán los acuerdos;</a:t>
            </a:r>
          </a:p>
          <a:p>
            <a:pPr marL="457200" indent="-457200" algn="just">
              <a:lnSpc>
                <a:spcPct val="120000"/>
              </a:lnSpc>
              <a:spcBef>
                <a:spcPts val="600"/>
              </a:spcBef>
              <a:spcAft>
                <a:spcPts val="600"/>
              </a:spcAft>
              <a:buAutoNum type="alphaLcParenR" startAt="3"/>
            </a:pPr>
            <a:r>
              <a:rPr lang="es-PE" sz="2400" dirty="0" smtClean="0"/>
              <a:t>procedimientos </a:t>
            </a:r>
            <a:r>
              <a:rPr lang="es-PE" sz="2400" dirty="0"/>
              <a:t>de mantenimiento y procedimiento para </a:t>
            </a:r>
            <a:r>
              <a:rPr lang="es-PE" sz="2400" b="1" dirty="0">
                <a:solidFill>
                  <a:srgbClr val="C00000"/>
                </a:solidFill>
              </a:rPr>
              <a:t>completar y firmar </a:t>
            </a:r>
            <a:r>
              <a:rPr lang="es-PE" sz="2400" dirty="0"/>
              <a:t>la certificación de conformidad de mantenimiento (visto bueno) por una organización de mantenimiento</a:t>
            </a:r>
            <a:r>
              <a:rPr lang="es-PE" sz="2400" dirty="0" smtClean="0"/>
              <a:t>;</a:t>
            </a:r>
          </a:p>
          <a:p>
            <a:pPr marL="457200" indent="-457200" algn="just">
              <a:lnSpc>
                <a:spcPct val="120000"/>
              </a:lnSpc>
              <a:spcBef>
                <a:spcPts val="600"/>
              </a:spcBef>
              <a:spcAft>
                <a:spcPts val="600"/>
              </a:spcAft>
              <a:buAutoNum type="alphaLcParenR" startAt="3"/>
            </a:pPr>
            <a:r>
              <a:rPr lang="es-PE" sz="2400" dirty="0"/>
              <a:t>los </a:t>
            </a:r>
            <a:r>
              <a:rPr lang="es-PE" sz="2400" b="1" dirty="0">
                <a:solidFill>
                  <a:srgbClr val="C00000"/>
                </a:solidFill>
              </a:rPr>
              <a:t>nombres y responsabilidades </a:t>
            </a:r>
            <a:r>
              <a:rPr lang="es-PE" sz="2400" dirty="0"/>
              <a:t>de la persona o grupo de personas empleadas para asegurar que todo el mantenimiento es cumplido de acuerdo a lo establecido en el MCM</a:t>
            </a:r>
            <a:r>
              <a:rPr lang="es-PE" sz="2400" dirty="0" smtClean="0"/>
              <a:t>;</a:t>
            </a:r>
            <a:endParaRPr lang="es-PE" sz="2400" dirty="0"/>
          </a:p>
        </p:txBody>
      </p:sp>
      <p:sp>
        <p:nvSpPr>
          <p:cNvPr id="6" name="Content Placeholder 5"/>
          <p:cNvSpPr>
            <a:spLocks noGrp="1"/>
          </p:cNvSpPr>
          <p:nvPr>
            <p:ph sz="half" idx="2"/>
          </p:nvPr>
        </p:nvSpPr>
        <p:spPr>
          <a:xfrm>
            <a:off x="6389225" y="899787"/>
            <a:ext cx="5578033" cy="5958213"/>
          </a:xfrm>
        </p:spPr>
        <p:txBody>
          <a:bodyPr>
            <a:normAutofit fontScale="70000" lnSpcReduction="20000"/>
          </a:bodyPr>
          <a:lstStyle/>
          <a:p>
            <a:pPr marL="404813" indent="-404813" algn="just">
              <a:lnSpc>
                <a:spcPct val="120000"/>
              </a:lnSpc>
              <a:spcBef>
                <a:spcPts val="600"/>
              </a:spcBef>
              <a:spcAft>
                <a:spcPts val="600"/>
              </a:spcAft>
              <a:buNone/>
            </a:pPr>
            <a:r>
              <a:rPr lang="es-PE" sz="2400" dirty="0" smtClean="0"/>
              <a:t>e</a:t>
            </a:r>
            <a:r>
              <a:rPr lang="es-PE" sz="2400" dirty="0"/>
              <a:t>)	una </a:t>
            </a:r>
            <a:r>
              <a:rPr lang="es-PE" sz="2400" b="1" dirty="0">
                <a:solidFill>
                  <a:srgbClr val="C00000"/>
                </a:solidFill>
              </a:rPr>
              <a:t>referencia del programa de mantenimiento </a:t>
            </a:r>
            <a:r>
              <a:rPr lang="es-PE" sz="2400" dirty="0"/>
              <a:t>para cada tipo de aeronave operada;</a:t>
            </a:r>
          </a:p>
          <a:p>
            <a:pPr marL="404813" indent="-404813" algn="just">
              <a:lnSpc>
                <a:spcPct val="120000"/>
              </a:lnSpc>
              <a:spcBef>
                <a:spcPts val="600"/>
              </a:spcBef>
              <a:spcAft>
                <a:spcPts val="600"/>
              </a:spcAft>
              <a:buNone/>
            </a:pPr>
            <a:r>
              <a:rPr lang="es-PE" sz="2400" dirty="0"/>
              <a:t>f)	procedimientos para </a:t>
            </a:r>
            <a:r>
              <a:rPr lang="es-PE" sz="2400" b="1" dirty="0">
                <a:solidFill>
                  <a:srgbClr val="C00000"/>
                </a:solidFill>
              </a:rPr>
              <a:t>completar y conservar los registros </a:t>
            </a:r>
            <a:r>
              <a:rPr lang="es-PE" sz="2400" dirty="0"/>
              <a:t>de mantenimiento del explotador aéreo;</a:t>
            </a:r>
          </a:p>
          <a:p>
            <a:pPr marL="404813" indent="-404813" algn="just">
              <a:lnSpc>
                <a:spcPct val="120000"/>
              </a:lnSpc>
              <a:spcBef>
                <a:spcPts val="600"/>
              </a:spcBef>
              <a:spcAft>
                <a:spcPts val="600"/>
              </a:spcAft>
              <a:buNone/>
            </a:pPr>
            <a:r>
              <a:rPr lang="es-PE" sz="2400" dirty="0"/>
              <a:t>g)	procedimientos para el </a:t>
            </a:r>
            <a:r>
              <a:rPr lang="es-PE" sz="2400" b="1" dirty="0">
                <a:solidFill>
                  <a:srgbClr val="C00000"/>
                </a:solidFill>
              </a:rPr>
              <a:t>monitoreo, evaluación y reportes </a:t>
            </a:r>
            <a:r>
              <a:rPr lang="es-PE" sz="2400" dirty="0"/>
              <a:t>de mantenimiento y experiencias operacionales para ser informada al Estado de matrícula;</a:t>
            </a:r>
          </a:p>
          <a:p>
            <a:pPr marL="457200" indent="-457200" algn="just">
              <a:lnSpc>
                <a:spcPct val="120000"/>
              </a:lnSpc>
              <a:spcBef>
                <a:spcPts val="600"/>
              </a:spcBef>
              <a:spcAft>
                <a:spcPts val="600"/>
              </a:spcAft>
              <a:buAutoNum type="alphaLcParenR" startAt="8"/>
            </a:pPr>
            <a:r>
              <a:rPr lang="es-PE" sz="2400" dirty="0" smtClean="0"/>
              <a:t>procedimiento </a:t>
            </a:r>
            <a:r>
              <a:rPr lang="es-PE" sz="2400" dirty="0"/>
              <a:t>para cumplir con </a:t>
            </a:r>
            <a:r>
              <a:rPr lang="es-PE" sz="2400" b="1" dirty="0">
                <a:solidFill>
                  <a:srgbClr val="C00000"/>
                </a:solidFill>
              </a:rPr>
              <a:t>informar las fallas, casos de mal funcionamiento, defectos </a:t>
            </a:r>
            <a:r>
              <a:rPr lang="es-PE" sz="2400" dirty="0"/>
              <a:t>y otros sucesos que tengan o pudieran tener efectos adversos sobre el mantenimiento de aeronavegabilidad a la organización responsable del diseño de tipo y a las autoridades encargadas de la </a:t>
            </a:r>
            <a:r>
              <a:rPr lang="es-PE" sz="2400" dirty="0" smtClean="0"/>
              <a:t>aeronavegabilidad;</a:t>
            </a:r>
          </a:p>
          <a:p>
            <a:pPr marL="457200" indent="-457200" algn="just">
              <a:lnSpc>
                <a:spcPct val="120000"/>
              </a:lnSpc>
              <a:spcBef>
                <a:spcPts val="600"/>
              </a:spcBef>
              <a:spcAft>
                <a:spcPts val="600"/>
              </a:spcAft>
              <a:buAutoNum type="alphaLcParenR" startAt="8"/>
            </a:pPr>
            <a:r>
              <a:rPr lang="es-PE" sz="2400" dirty="0" smtClean="0"/>
              <a:t>procedimiento </a:t>
            </a:r>
            <a:r>
              <a:rPr lang="es-PE" sz="2400" dirty="0"/>
              <a:t>para la </a:t>
            </a:r>
            <a:r>
              <a:rPr lang="es-PE" sz="2400" b="1" dirty="0">
                <a:solidFill>
                  <a:srgbClr val="C00000"/>
                </a:solidFill>
              </a:rPr>
              <a:t>evaluación de la información de la aeronavegabilidad continua </a:t>
            </a:r>
            <a:r>
              <a:rPr lang="es-PE" sz="2400" dirty="0"/>
              <a:t>y las recomendaciones disponibles de la organización responsable del diseño de tipo, y para implementar las acciones resultantes consideradas necesarias como resultado de la evaluación de acuerdo con los procedimientos aceptables por el Estado de matrícula;</a:t>
            </a:r>
          </a:p>
        </p:txBody>
      </p:sp>
    </p:spTree>
    <p:extLst>
      <p:ext uri="{BB962C8B-B14F-4D97-AF65-F5344CB8AC3E}">
        <p14:creationId xmlns:p14="http://schemas.microsoft.com/office/powerpoint/2010/main" val="3468182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500"/>
                                        <p:tgtEl>
                                          <p:spTgt spid="5">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fade">
                                      <p:cBhvr>
                                        <p:cTn id="26" dur="500"/>
                                        <p:tgtEl>
                                          <p:spTgt spid="5">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fade">
                                      <p:cBhvr>
                                        <p:cTn id="31" dur="500"/>
                                        <p:tgtEl>
                                          <p:spTgt spid="5">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xEl>
                                              <p:pRg st="0" end="0"/>
                                            </p:txEl>
                                          </p:spTgt>
                                        </p:tgtEl>
                                        <p:attrNameLst>
                                          <p:attrName>style.visibility</p:attrName>
                                        </p:attrNameLst>
                                      </p:cBhvr>
                                      <p:to>
                                        <p:strVal val="visible"/>
                                      </p:to>
                                    </p:set>
                                    <p:animEffect transition="in" filter="fade">
                                      <p:cBhvr>
                                        <p:cTn id="36" dur="500"/>
                                        <p:tgtEl>
                                          <p:spTgt spid="6">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
                                            <p:txEl>
                                              <p:pRg st="1" end="1"/>
                                            </p:txEl>
                                          </p:spTgt>
                                        </p:tgtEl>
                                        <p:attrNameLst>
                                          <p:attrName>style.visibility</p:attrName>
                                        </p:attrNameLst>
                                      </p:cBhvr>
                                      <p:to>
                                        <p:strVal val="visible"/>
                                      </p:to>
                                    </p:set>
                                    <p:animEffect transition="in" filter="fade">
                                      <p:cBhvr>
                                        <p:cTn id="41" dur="500"/>
                                        <p:tgtEl>
                                          <p:spTgt spid="6">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
                                            <p:txEl>
                                              <p:pRg st="2" end="2"/>
                                            </p:txEl>
                                          </p:spTgt>
                                        </p:tgtEl>
                                        <p:attrNameLst>
                                          <p:attrName>style.visibility</p:attrName>
                                        </p:attrNameLst>
                                      </p:cBhvr>
                                      <p:to>
                                        <p:strVal val="visible"/>
                                      </p:to>
                                    </p:set>
                                    <p:animEffect transition="in" filter="fade">
                                      <p:cBhvr>
                                        <p:cTn id="46" dur="500"/>
                                        <p:tgtEl>
                                          <p:spTgt spid="6">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
                                            <p:txEl>
                                              <p:pRg st="3" end="3"/>
                                            </p:txEl>
                                          </p:spTgt>
                                        </p:tgtEl>
                                        <p:attrNameLst>
                                          <p:attrName>style.visibility</p:attrName>
                                        </p:attrNameLst>
                                      </p:cBhvr>
                                      <p:to>
                                        <p:strVal val="visible"/>
                                      </p:to>
                                    </p:set>
                                    <p:animEffect transition="in" filter="fade">
                                      <p:cBhvr>
                                        <p:cTn id="51" dur="500"/>
                                        <p:tgtEl>
                                          <p:spTgt spid="6">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
                                            <p:txEl>
                                              <p:pRg st="4" end="4"/>
                                            </p:txEl>
                                          </p:spTgt>
                                        </p:tgtEl>
                                        <p:attrNameLst>
                                          <p:attrName>style.visibility</p:attrName>
                                        </p:attrNameLst>
                                      </p:cBhvr>
                                      <p:to>
                                        <p:strVal val="visible"/>
                                      </p:to>
                                    </p:set>
                                    <p:animEffect transition="in" filter="fade">
                                      <p:cBhvr>
                                        <p:cTn id="56"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1288"/>
            <a:ext cx="10515600" cy="780769"/>
          </a:xfrm>
        </p:spPr>
        <p:txBody>
          <a:bodyPr/>
          <a:lstStyle/>
          <a:p>
            <a:r>
              <a:rPr lang="es-PE" b="1" dirty="0" smtClean="0"/>
              <a:t>Apéndice S</a:t>
            </a:r>
            <a:endParaRPr lang="es-PE" b="1" dirty="0"/>
          </a:p>
        </p:txBody>
      </p:sp>
      <p:sp>
        <p:nvSpPr>
          <p:cNvPr id="5" name="Content Placeholder 4"/>
          <p:cNvSpPr>
            <a:spLocks noGrp="1"/>
          </p:cNvSpPr>
          <p:nvPr>
            <p:ph sz="half" idx="1"/>
          </p:nvPr>
        </p:nvSpPr>
        <p:spPr>
          <a:xfrm>
            <a:off x="340488" y="899787"/>
            <a:ext cx="5620474" cy="5958213"/>
          </a:xfrm>
        </p:spPr>
        <p:txBody>
          <a:bodyPr>
            <a:noAutofit/>
          </a:bodyPr>
          <a:lstStyle/>
          <a:p>
            <a:pPr marL="404813" indent="-404813" algn="just">
              <a:lnSpc>
                <a:spcPct val="100000"/>
              </a:lnSpc>
              <a:spcBef>
                <a:spcPts val="400"/>
              </a:spcBef>
              <a:spcAft>
                <a:spcPts val="400"/>
              </a:spcAft>
              <a:buNone/>
            </a:pPr>
            <a:r>
              <a:rPr lang="es-PE" sz="1800" dirty="0"/>
              <a:t>j)	procedimiento para </a:t>
            </a:r>
            <a:r>
              <a:rPr lang="es-PE" sz="1800" b="1" dirty="0">
                <a:solidFill>
                  <a:srgbClr val="C00000"/>
                </a:solidFill>
              </a:rPr>
              <a:t>implementar acciones resultantes </a:t>
            </a:r>
            <a:r>
              <a:rPr lang="es-PE" sz="1800" dirty="0"/>
              <a:t>de la información de aeronavegabilidad continua obligatoria (MCAI) y, si es aplicable, como sus medios alternativos de cumplimiento son requeridos y cumplidos;</a:t>
            </a:r>
          </a:p>
          <a:p>
            <a:pPr marL="404813" indent="-404813" algn="just">
              <a:lnSpc>
                <a:spcPct val="100000"/>
              </a:lnSpc>
              <a:spcBef>
                <a:spcPts val="400"/>
              </a:spcBef>
              <a:spcAft>
                <a:spcPts val="400"/>
              </a:spcAft>
              <a:buNone/>
            </a:pPr>
            <a:r>
              <a:rPr lang="es-PE" sz="1800" dirty="0"/>
              <a:t>k)	una descripción del establecimiento y mantenimiento de un sistema de </a:t>
            </a:r>
            <a:r>
              <a:rPr lang="es-PE" sz="1800" b="1" dirty="0">
                <a:solidFill>
                  <a:srgbClr val="C00000"/>
                </a:solidFill>
              </a:rPr>
              <a:t>análisis y monitoreo continuo </a:t>
            </a:r>
            <a:r>
              <a:rPr lang="es-PE" sz="1800" dirty="0"/>
              <a:t>del rendimiento y la eficiencia de los programas de mantenimiento, con el fin de corregir cualquier deficiencia en el programa;</a:t>
            </a:r>
          </a:p>
          <a:p>
            <a:pPr marL="404813" indent="-404813" algn="just">
              <a:lnSpc>
                <a:spcPct val="100000"/>
              </a:lnSpc>
              <a:spcBef>
                <a:spcPts val="400"/>
              </a:spcBef>
              <a:spcAft>
                <a:spcPts val="400"/>
              </a:spcAft>
              <a:buNone/>
            </a:pPr>
            <a:r>
              <a:rPr lang="es-PE" sz="1800" dirty="0"/>
              <a:t>l)	procedimientos para </a:t>
            </a:r>
            <a:r>
              <a:rPr lang="es-PE" sz="1800" b="1" dirty="0">
                <a:solidFill>
                  <a:srgbClr val="C00000"/>
                </a:solidFill>
              </a:rPr>
              <a:t>operaciones de navegación especial</a:t>
            </a:r>
            <a:r>
              <a:rPr lang="es-PE" sz="1800" dirty="0"/>
              <a:t> (EDTO, CAT II y CAT III, PBN (RNP / RNAV), RVSM, MNPS; cuando sea aplicable;</a:t>
            </a:r>
          </a:p>
          <a:p>
            <a:pPr marL="404813" indent="-404813" algn="just">
              <a:lnSpc>
                <a:spcPct val="100000"/>
              </a:lnSpc>
              <a:spcBef>
                <a:spcPts val="400"/>
              </a:spcBef>
              <a:spcAft>
                <a:spcPts val="400"/>
              </a:spcAft>
              <a:buNone/>
            </a:pPr>
            <a:r>
              <a:rPr lang="es-PE" sz="1800" dirty="0"/>
              <a:t>m)	una descripción de los </a:t>
            </a:r>
            <a:r>
              <a:rPr lang="es-PE" sz="1800" b="1" dirty="0">
                <a:solidFill>
                  <a:srgbClr val="C00000"/>
                </a:solidFill>
              </a:rPr>
              <a:t>tipos y modelos de aeronaves </a:t>
            </a:r>
            <a:r>
              <a:rPr lang="es-PE" sz="1800" dirty="0"/>
              <a:t>a las que aplica el manual;</a:t>
            </a:r>
          </a:p>
          <a:p>
            <a:pPr marL="457200" indent="-457200" algn="just">
              <a:lnSpc>
                <a:spcPct val="100000"/>
              </a:lnSpc>
              <a:spcBef>
                <a:spcPts val="400"/>
              </a:spcBef>
              <a:spcAft>
                <a:spcPts val="400"/>
              </a:spcAft>
              <a:buAutoNum type="alphaLcParenR" startAt="14"/>
            </a:pPr>
            <a:r>
              <a:rPr lang="es-PE" sz="1800" dirty="0" smtClean="0"/>
              <a:t>procedimiento </a:t>
            </a:r>
            <a:r>
              <a:rPr lang="es-PE" sz="1800" dirty="0"/>
              <a:t>para asegurar que los </a:t>
            </a:r>
            <a:r>
              <a:rPr lang="es-PE" sz="1800" b="1" dirty="0">
                <a:solidFill>
                  <a:srgbClr val="C00000"/>
                </a:solidFill>
              </a:rPr>
              <a:t>sistemas inoperativos y componentes</a:t>
            </a:r>
            <a:r>
              <a:rPr lang="es-PE" sz="1800" dirty="0"/>
              <a:t> que afecten la aeronavegabilidad se registren y </a:t>
            </a:r>
            <a:r>
              <a:rPr lang="es-PE" sz="1800" dirty="0" smtClean="0"/>
              <a:t>rectifiquen;</a:t>
            </a:r>
          </a:p>
        </p:txBody>
      </p:sp>
      <p:sp>
        <p:nvSpPr>
          <p:cNvPr id="6" name="Content Placeholder 5"/>
          <p:cNvSpPr>
            <a:spLocks noGrp="1"/>
          </p:cNvSpPr>
          <p:nvPr>
            <p:ph sz="half" idx="2"/>
          </p:nvPr>
        </p:nvSpPr>
        <p:spPr>
          <a:xfrm>
            <a:off x="6389225" y="899787"/>
            <a:ext cx="5578033" cy="5958213"/>
          </a:xfrm>
        </p:spPr>
        <p:txBody>
          <a:bodyPr>
            <a:normAutofit fontScale="70000" lnSpcReduction="20000"/>
          </a:bodyPr>
          <a:lstStyle/>
          <a:p>
            <a:pPr marL="404813" indent="-404813" algn="just">
              <a:lnSpc>
                <a:spcPct val="120000"/>
              </a:lnSpc>
              <a:spcBef>
                <a:spcPts val="600"/>
              </a:spcBef>
              <a:spcAft>
                <a:spcPts val="600"/>
              </a:spcAft>
              <a:buFont typeface="+mj-lt"/>
              <a:buAutoNum type="alphaLcParenR" startAt="15"/>
            </a:pPr>
            <a:r>
              <a:rPr lang="es-PE" sz="2600" dirty="0"/>
              <a:t>procedimiento para </a:t>
            </a:r>
            <a:r>
              <a:rPr lang="es-PE" sz="2600" b="1" dirty="0">
                <a:solidFill>
                  <a:srgbClr val="C00000"/>
                </a:solidFill>
              </a:rPr>
              <a:t>informar al Estado de matrícula  </a:t>
            </a:r>
            <a:r>
              <a:rPr lang="es-PE" sz="2600" dirty="0"/>
              <a:t>las ocurrencias importantes en servicio; </a:t>
            </a:r>
          </a:p>
          <a:p>
            <a:pPr marL="404813" indent="-404813" algn="just">
              <a:lnSpc>
                <a:spcPct val="120000"/>
              </a:lnSpc>
              <a:spcBef>
                <a:spcPts val="600"/>
              </a:spcBef>
              <a:spcAft>
                <a:spcPts val="600"/>
              </a:spcAft>
              <a:buFont typeface="+mj-lt"/>
              <a:buAutoNum type="alphaLcParenR" startAt="15"/>
            </a:pPr>
            <a:r>
              <a:rPr lang="es-PE" sz="2600" dirty="0" smtClean="0"/>
              <a:t>procedimiento </a:t>
            </a:r>
            <a:r>
              <a:rPr lang="es-PE" sz="2600" dirty="0"/>
              <a:t>para </a:t>
            </a:r>
            <a:r>
              <a:rPr lang="es-PE" sz="2600" b="1" dirty="0">
                <a:solidFill>
                  <a:srgbClr val="C00000"/>
                </a:solidFill>
              </a:rPr>
              <a:t>completar y firmar una certificación de conformidad </a:t>
            </a:r>
            <a:r>
              <a:rPr lang="es-PE" sz="2600" dirty="0"/>
              <a:t>de mantenimiento para las aeronaves y sus partes que han sido objeto de mantenimiento, la cual deberá tener como mínimo:</a:t>
            </a:r>
          </a:p>
          <a:p>
            <a:pPr marL="798513" indent="-404813" algn="just">
              <a:lnSpc>
                <a:spcPct val="120000"/>
              </a:lnSpc>
              <a:spcBef>
                <a:spcPts val="600"/>
              </a:spcBef>
              <a:spcAft>
                <a:spcPts val="600"/>
              </a:spcAft>
              <a:buNone/>
            </a:pPr>
            <a:r>
              <a:rPr lang="es-PE" sz="2400" dirty="0"/>
              <a:t>i)	</a:t>
            </a:r>
            <a:r>
              <a:rPr lang="es-PE" sz="2300" dirty="0"/>
              <a:t>detalles del mantenimiento cumplido incluyendo la referencia detallada de los datos aprobados utilizados. Cuando sea apropiado, una declaración de que todos los ítems requeridos a ser inspeccionados fueron inspeccionados por una persona calificada quien determinará que el trabajo fue completado satisfactoriamente;</a:t>
            </a:r>
          </a:p>
          <a:p>
            <a:pPr marL="798513" indent="-404813" algn="just">
              <a:lnSpc>
                <a:spcPct val="120000"/>
              </a:lnSpc>
              <a:spcBef>
                <a:spcPts val="600"/>
              </a:spcBef>
              <a:spcAft>
                <a:spcPts val="600"/>
              </a:spcAft>
              <a:buNone/>
            </a:pPr>
            <a:r>
              <a:rPr lang="es-PE" sz="2300" dirty="0"/>
              <a:t>ii)	la fecha en la que el mantenimiento fue completado y el total de horas de vuelo y ciclos;</a:t>
            </a:r>
          </a:p>
          <a:p>
            <a:pPr marL="798513" indent="-404813" algn="just">
              <a:lnSpc>
                <a:spcPct val="120000"/>
              </a:lnSpc>
              <a:spcBef>
                <a:spcPts val="600"/>
              </a:spcBef>
              <a:spcAft>
                <a:spcPts val="600"/>
              </a:spcAft>
              <a:buNone/>
            </a:pPr>
            <a:r>
              <a:rPr lang="es-PE" sz="2300" dirty="0"/>
              <a:t>iii)	la identificación de la OMA; y</a:t>
            </a:r>
          </a:p>
          <a:p>
            <a:pPr marL="798513" indent="-404813" algn="just">
              <a:lnSpc>
                <a:spcPct val="120000"/>
              </a:lnSpc>
              <a:spcBef>
                <a:spcPts val="600"/>
              </a:spcBef>
              <a:spcAft>
                <a:spcPts val="600"/>
              </a:spcAft>
              <a:buNone/>
            </a:pPr>
            <a:r>
              <a:rPr lang="es-PE" sz="2300" dirty="0"/>
              <a:t>iv)	la identificación y autorizaciones de la persona que firmó la certificación de conformidad de mantenimiento</a:t>
            </a:r>
            <a:r>
              <a:rPr lang="es-PE" sz="2300" dirty="0" smtClean="0"/>
              <a:t>.</a:t>
            </a:r>
            <a:endParaRPr lang="es-PE" sz="2300" dirty="0"/>
          </a:p>
        </p:txBody>
      </p:sp>
    </p:spTree>
    <p:extLst>
      <p:ext uri="{BB962C8B-B14F-4D97-AF65-F5344CB8AC3E}">
        <p14:creationId xmlns:p14="http://schemas.microsoft.com/office/powerpoint/2010/main" val="3848760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fade">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fade">
                                      <p:cBhvr>
                                        <p:cTn id="37" dur="500"/>
                                        <p:tgtEl>
                                          <p:spTgt spid="6">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Effect transition="in" filter="fade">
                                      <p:cBhvr>
                                        <p:cTn id="42" dur="500"/>
                                        <p:tgtEl>
                                          <p:spTgt spid="6">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animEffect transition="in" filter="fade">
                                      <p:cBhvr>
                                        <p:cTn id="47" dur="500"/>
                                        <p:tgtEl>
                                          <p:spTgt spid="6">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xEl>
                                              <p:pRg st="4" end="4"/>
                                            </p:txEl>
                                          </p:spTgt>
                                        </p:tgtEl>
                                        <p:attrNameLst>
                                          <p:attrName>style.visibility</p:attrName>
                                        </p:attrNameLst>
                                      </p:cBhvr>
                                      <p:to>
                                        <p:strVal val="visible"/>
                                      </p:to>
                                    </p:set>
                                    <p:animEffect transition="in" filter="fade">
                                      <p:cBhvr>
                                        <p:cTn id="52" dur="500"/>
                                        <p:tgtEl>
                                          <p:spTgt spid="6">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
                                            <p:txEl>
                                              <p:pRg st="5" end="5"/>
                                            </p:txEl>
                                          </p:spTgt>
                                        </p:tgtEl>
                                        <p:attrNameLst>
                                          <p:attrName>style.visibility</p:attrName>
                                        </p:attrNameLst>
                                      </p:cBhvr>
                                      <p:to>
                                        <p:strVal val="visible"/>
                                      </p:to>
                                    </p:set>
                                    <p:animEffect transition="in" filter="fade">
                                      <p:cBhvr>
                                        <p:cTn id="57"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0482" y="269632"/>
            <a:ext cx="10515600" cy="780769"/>
          </a:xfrm>
        </p:spPr>
        <p:txBody>
          <a:bodyPr/>
          <a:lstStyle/>
          <a:p>
            <a:r>
              <a:rPr lang="es-PE" b="1" dirty="0" smtClean="0"/>
              <a:t>Apéndice S</a:t>
            </a:r>
            <a:endParaRPr lang="es-PE" b="1" dirty="0"/>
          </a:p>
        </p:txBody>
      </p:sp>
      <p:sp>
        <p:nvSpPr>
          <p:cNvPr id="5" name="Content Placeholder 4"/>
          <p:cNvSpPr>
            <a:spLocks noGrp="1"/>
          </p:cNvSpPr>
          <p:nvPr>
            <p:ph sz="half" idx="1"/>
          </p:nvPr>
        </p:nvSpPr>
        <p:spPr>
          <a:xfrm>
            <a:off x="555584" y="1307938"/>
            <a:ext cx="11065397" cy="5230021"/>
          </a:xfrm>
        </p:spPr>
        <p:txBody>
          <a:bodyPr>
            <a:noAutofit/>
          </a:bodyPr>
          <a:lstStyle/>
          <a:p>
            <a:pPr marL="404813" indent="-404813" algn="just">
              <a:lnSpc>
                <a:spcPct val="100000"/>
              </a:lnSpc>
              <a:spcBef>
                <a:spcPts val="400"/>
              </a:spcBef>
              <a:spcAft>
                <a:spcPts val="400"/>
              </a:spcAft>
              <a:buNone/>
            </a:pPr>
            <a:r>
              <a:rPr lang="es-PE" sz="2000" dirty="0"/>
              <a:t>q)	Procedimientos </a:t>
            </a:r>
            <a:r>
              <a:rPr lang="es-PE" sz="2000" b="1" dirty="0">
                <a:solidFill>
                  <a:srgbClr val="C00000"/>
                </a:solidFill>
              </a:rPr>
              <a:t>adicionales</a:t>
            </a:r>
            <a:r>
              <a:rPr lang="es-PE" sz="2000" dirty="0"/>
              <a:t> podrían ser necesarios para asegurar el cumplimiento de las responsabilidades del personal de mantenimiento de la OMA y los requisitos del programa de mantenimiento de las aeronaves. Se recomiendan los siguientes procedimientos:</a:t>
            </a:r>
          </a:p>
          <a:p>
            <a:pPr marL="862013" lvl="1" indent="-404813" algn="just">
              <a:lnSpc>
                <a:spcPct val="100000"/>
              </a:lnSpc>
              <a:spcBef>
                <a:spcPts val="400"/>
              </a:spcBef>
              <a:spcAft>
                <a:spcPts val="400"/>
              </a:spcAft>
              <a:buNone/>
            </a:pPr>
            <a:r>
              <a:rPr lang="es-PE" sz="2000" dirty="0"/>
              <a:t>1)	procedimiento para garantizar que la aeronave se mantenga de conformidad con el programa de mantenimiento;</a:t>
            </a:r>
          </a:p>
          <a:p>
            <a:pPr marL="862013" lvl="1" indent="-404813" algn="just">
              <a:lnSpc>
                <a:spcPct val="100000"/>
              </a:lnSpc>
              <a:spcBef>
                <a:spcPts val="400"/>
              </a:spcBef>
              <a:spcAft>
                <a:spcPts val="400"/>
              </a:spcAft>
              <a:buNone/>
            </a:pPr>
            <a:r>
              <a:rPr lang="es-PE" sz="2000" dirty="0"/>
              <a:t>2)	una descripción del </a:t>
            </a:r>
            <a:r>
              <a:rPr lang="es-PE" sz="2000" b="1" u="sng" dirty="0"/>
              <a:t>sistema de gestión de la seguridad operacional </a:t>
            </a:r>
            <a:r>
              <a:rPr lang="es-PE" sz="2000" dirty="0"/>
              <a:t>del explotador;</a:t>
            </a:r>
          </a:p>
          <a:p>
            <a:pPr marL="862013" lvl="1" indent="-404813" algn="just">
              <a:lnSpc>
                <a:spcPct val="100000"/>
              </a:lnSpc>
              <a:spcBef>
                <a:spcPts val="400"/>
              </a:spcBef>
              <a:spcAft>
                <a:spcPts val="400"/>
              </a:spcAft>
              <a:buNone/>
            </a:pPr>
            <a:r>
              <a:rPr lang="es-PE" sz="2000" dirty="0"/>
              <a:t>3)	procedimiento para cambiar o apartarse de las tareas de mantenimiento y sus plazos o de la inspección estructural, cuando existen tareas que no tienen designación obligatoria del Estado diseño;</a:t>
            </a:r>
          </a:p>
          <a:p>
            <a:pPr marL="862013" lvl="1" indent="-404813" algn="just">
              <a:lnSpc>
                <a:spcPct val="100000"/>
              </a:lnSpc>
              <a:spcBef>
                <a:spcPts val="400"/>
              </a:spcBef>
              <a:spcAft>
                <a:spcPts val="400"/>
              </a:spcAft>
              <a:buNone/>
            </a:pPr>
            <a:r>
              <a:rPr lang="es-PE" sz="2000" dirty="0"/>
              <a:t>4)	procedimiento para la designación, realización y control de los ítems de inspección requeridas (RII);</a:t>
            </a:r>
          </a:p>
          <a:p>
            <a:pPr marL="862013" lvl="1" indent="-404813" algn="just">
              <a:lnSpc>
                <a:spcPct val="100000"/>
              </a:lnSpc>
              <a:spcBef>
                <a:spcPts val="400"/>
              </a:spcBef>
              <a:spcAft>
                <a:spcPts val="400"/>
              </a:spcAft>
              <a:buNone/>
            </a:pPr>
            <a:r>
              <a:rPr lang="es-PE" sz="2000" dirty="0"/>
              <a:t>5)	procedimiento para asegurar que las modificaciones y reparaciones cumplen con los requisitos de aeronavegabilidad del Estado de matrícula; y</a:t>
            </a:r>
          </a:p>
          <a:p>
            <a:pPr marL="862013" lvl="1" indent="-404813" algn="just">
              <a:lnSpc>
                <a:spcPct val="100000"/>
              </a:lnSpc>
              <a:spcBef>
                <a:spcPts val="400"/>
              </a:spcBef>
              <a:spcAft>
                <a:spcPts val="400"/>
              </a:spcAft>
              <a:buNone/>
            </a:pPr>
            <a:r>
              <a:rPr lang="es-PE" sz="2000" dirty="0"/>
              <a:t>6)	procedimiento para la </a:t>
            </a:r>
            <a:r>
              <a:rPr lang="es-PE" sz="2000" b="1" dirty="0">
                <a:solidFill>
                  <a:srgbClr val="C00000"/>
                </a:solidFill>
              </a:rPr>
              <a:t>revisión y control del MCM</a:t>
            </a:r>
            <a:r>
              <a:rPr lang="es-PE" sz="2000" dirty="0"/>
              <a:t>.</a:t>
            </a:r>
          </a:p>
          <a:p>
            <a:pPr marL="404813" indent="-404813" algn="just">
              <a:lnSpc>
                <a:spcPct val="100000"/>
              </a:lnSpc>
              <a:spcBef>
                <a:spcPts val="400"/>
              </a:spcBef>
              <a:spcAft>
                <a:spcPts val="400"/>
              </a:spcAft>
              <a:buNone/>
            </a:pPr>
            <a:endParaRPr lang="es-PE" sz="2000" dirty="0" smtClean="0"/>
          </a:p>
        </p:txBody>
      </p:sp>
    </p:spTree>
    <p:extLst>
      <p:ext uri="{BB962C8B-B14F-4D97-AF65-F5344CB8AC3E}">
        <p14:creationId xmlns:p14="http://schemas.microsoft.com/office/powerpoint/2010/main" val="1776702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1000"/>
                                        <p:tgtEl>
                                          <p:spTgt spid="5">
                                            <p:txEl>
                                              <p:pRg st="1" end="1"/>
                                            </p:txEl>
                                          </p:spTgt>
                                        </p:tgtEl>
                                      </p:cBhvr>
                                    </p:animEffect>
                                    <p:anim calcmode="lin" valueType="num">
                                      <p:cBhvr>
                                        <p:cTn id="14"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anim calcmode="lin" valueType="num">
                                      <p:cBhvr>
                                        <p:cTn id="2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fade">
                                      <p:cBhvr>
                                        <p:cTn id="25" dur="1000"/>
                                        <p:tgtEl>
                                          <p:spTgt spid="5">
                                            <p:txEl>
                                              <p:pRg st="3" end="3"/>
                                            </p:txEl>
                                          </p:spTgt>
                                        </p:tgtEl>
                                      </p:cBhvr>
                                    </p:animEffect>
                                    <p:anim calcmode="lin" valueType="num">
                                      <p:cBhvr>
                                        <p:cTn id="26"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grpId="0" nodeType="after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Effect transition="in" filter="fade">
                                      <p:cBhvr>
                                        <p:cTn id="31" dur="1000"/>
                                        <p:tgtEl>
                                          <p:spTgt spid="5">
                                            <p:txEl>
                                              <p:pRg st="4" end="4"/>
                                            </p:txEl>
                                          </p:spTgt>
                                        </p:tgtEl>
                                      </p:cBhvr>
                                    </p:animEffect>
                                    <p:anim calcmode="lin" valueType="num">
                                      <p:cBhvr>
                                        <p:cTn id="3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7" presetClass="entr" presetSubtype="0" fill="hold" grpId="0" nodeType="after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1000"/>
                                        <p:tgtEl>
                                          <p:spTgt spid="5">
                                            <p:txEl>
                                              <p:pRg st="5" end="5"/>
                                            </p:txEl>
                                          </p:spTgt>
                                        </p:tgtEl>
                                      </p:cBhvr>
                                    </p:animEffect>
                                    <p:anim calcmode="lin" valueType="num">
                                      <p:cBhvr>
                                        <p:cTn id="38"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7" presetClass="entr" presetSubtype="0" fill="hold" grpId="0" nodeType="after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Effect transition="in" filter="fade">
                                      <p:cBhvr>
                                        <p:cTn id="43" dur="1000"/>
                                        <p:tgtEl>
                                          <p:spTgt spid="5">
                                            <p:txEl>
                                              <p:pRg st="6" end="6"/>
                                            </p:txEl>
                                          </p:spTgt>
                                        </p:tgtEl>
                                      </p:cBhvr>
                                    </p:animEffect>
                                    <p:anim calcmode="lin" valueType="num">
                                      <p:cBhvr>
                                        <p:cTn id="44"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8200" y="254871"/>
            <a:ext cx="10515600" cy="960398"/>
          </a:xfrm>
        </p:spPr>
        <p:txBody>
          <a:bodyPr/>
          <a:lstStyle/>
          <a:p>
            <a:r>
              <a:rPr lang="es-PE" b="1" dirty="0" smtClean="0"/>
              <a:t>Manual de control de mantenimiento (MCM)</a:t>
            </a:r>
            <a:endParaRPr lang="en-US" b="1" dirty="0"/>
          </a:p>
        </p:txBody>
      </p:sp>
      <p:grpSp>
        <p:nvGrpSpPr>
          <p:cNvPr id="4" name="Group 3"/>
          <p:cNvGrpSpPr/>
          <p:nvPr/>
        </p:nvGrpSpPr>
        <p:grpSpPr>
          <a:xfrm>
            <a:off x="807931" y="1553153"/>
            <a:ext cx="884057" cy="715395"/>
            <a:chOff x="8438368" y="202797"/>
            <a:chExt cx="402431" cy="325654"/>
          </a:xfrm>
        </p:grpSpPr>
        <p:sp>
          <p:nvSpPr>
            <p:cNvPr id="5" name="Chevron 4"/>
            <p:cNvSpPr/>
            <p:nvPr userDrawn="1"/>
          </p:nvSpPr>
          <p:spPr>
            <a:xfrm>
              <a:off x="8438368" y="202797"/>
              <a:ext cx="402431" cy="325652"/>
            </a:xfrm>
            <a:prstGeom prst="chevron">
              <a:avLst>
                <a:gd name="adj" fmla="val 2429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6" name="Freeform 5"/>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1">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grpSp>
        <p:nvGrpSpPr>
          <p:cNvPr id="29" name="Group 28"/>
          <p:cNvGrpSpPr/>
          <p:nvPr/>
        </p:nvGrpSpPr>
        <p:grpSpPr>
          <a:xfrm>
            <a:off x="1521232" y="2768758"/>
            <a:ext cx="884057" cy="715395"/>
            <a:chOff x="8438368" y="202797"/>
            <a:chExt cx="402431" cy="325654"/>
          </a:xfrm>
        </p:grpSpPr>
        <p:sp>
          <p:nvSpPr>
            <p:cNvPr id="30" name="Chevron 29"/>
            <p:cNvSpPr/>
            <p:nvPr userDrawn="1"/>
          </p:nvSpPr>
          <p:spPr>
            <a:xfrm>
              <a:off x="8438368" y="202797"/>
              <a:ext cx="402431" cy="325652"/>
            </a:xfrm>
            <a:prstGeom prst="chevron">
              <a:avLst>
                <a:gd name="adj" fmla="val 2429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31" name="Freeform 30"/>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2">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grpSp>
        <p:nvGrpSpPr>
          <p:cNvPr id="39" name="Group 38"/>
          <p:cNvGrpSpPr/>
          <p:nvPr/>
        </p:nvGrpSpPr>
        <p:grpSpPr>
          <a:xfrm>
            <a:off x="2235248" y="4213776"/>
            <a:ext cx="884057" cy="715395"/>
            <a:chOff x="8438368" y="202797"/>
            <a:chExt cx="402431" cy="325654"/>
          </a:xfrm>
        </p:grpSpPr>
        <p:sp>
          <p:nvSpPr>
            <p:cNvPr id="40" name="Chevron 39"/>
            <p:cNvSpPr/>
            <p:nvPr userDrawn="1"/>
          </p:nvSpPr>
          <p:spPr>
            <a:xfrm>
              <a:off x="8438368" y="202797"/>
              <a:ext cx="402431" cy="325652"/>
            </a:xfrm>
            <a:prstGeom prst="chevron">
              <a:avLst>
                <a:gd name="adj" fmla="val 2429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41" name="Freeform 40"/>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3">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grpSp>
        <p:nvGrpSpPr>
          <p:cNvPr id="48" name="Group 47"/>
          <p:cNvGrpSpPr/>
          <p:nvPr/>
        </p:nvGrpSpPr>
        <p:grpSpPr>
          <a:xfrm>
            <a:off x="2962958" y="5417415"/>
            <a:ext cx="884057" cy="715395"/>
            <a:chOff x="8438368" y="202797"/>
            <a:chExt cx="402431" cy="325654"/>
          </a:xfrm>
        </p:grpSpPr>
        <p:sp>
          <p:nvSpPr>
            <p:cNvPr id="49" name="Chevron 48"/>
            <p:cNvSpPr/>
            <p:nvPr userDrawn="1"/>
          </p:nvSpPr>
          <p:spPr>
            <a:xfrm>
              <a:off x="8438368" y="202797"/>
              <a:ext cx="402431" cy="325652"/>
            </a:xfrm>
            <a:prstGeom prst="chevron">
              <a:avLst>
                <a:gd name="adj" fmla="val 2429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50" name="Freeform 49"/>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4">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sp>
        <p:nvSpPr>
          <p:cNvPr id="51" name="Rectangle 50"/>
          <p:cNvSpPr/>
          <p:nvPr/>
        </p:nvSpPr>
        <p:spPr>
          <a:xfrm>
            <a:off x="1734020" y="1483379"/>
            <a:ext cx="8240928" cy="769441"/>
          </a:xfrm>
          <a:prstGeom prst="rect">
            <a:avLst/>
          </a:prstGeom>
        </p:spPr>
        <p:txBody>
          <a:bodyPr wrap="square">
            <a:spAutoFit/>
          </a:bodyPr>
          <a:lstStyle/>
          <a:p>
            <a:pPr algn="just">
              <a:spcBef>
                <a:spcPts val="600"/>
              </a:spcBef>
              <a:spcAft>
                <a:spcPts val="600"/>
              </a:spcAft>
            </a:pPr>
            <a:r>
              <a:rPr lang="es-PE" sz="2200" dirty="0"/>
              <a:t>El manual de control de mantenimiento debe ser </a:t>
            </a:r>
            <a:r>
              <a:rPr lang="es-PE" sz="2200" b="1" dirty="0">
                <a:solidFill>
                  <a:srgbClr val="C00000"/>
                </a:solidFill>
              </a:rPr>
              <a:t>aceptable</a:t>
            </a:r>
            <a:r>
              <a:rPr lang="es-PE" sz="2200" dirty="0"/>
              <a:t> para la AAC del Estado de matrícula</a:t>
            </a:r>
            <a:endParaRPr lang="id-ID" sz="2200" dirty="0"/>
          </a:p>
        </p:txBody>
      </p:sp>
      <p:sp>
        <p:nvSpPr>
          <p:cNvPr id="52" name="Rectangle 51"/>
          <p:cNvSpPr/>
          <p:nvPr/>
        </p:nvSpPr>
        <p:spPr>
          <a:xfrm>
            <a:off x="2421827" y="2546386"/>
            <a:ext cx="8240928" cy="1107996"/>
          </a:xfrm>
          <a:prstGeom prst="rect">
            <a:avLst/>
          </a:prstGeom>
        </p:spPr>
        <p:txBody>
          <a:bodyPr wrap="square">
            <a:spAutoFit/>
          </a:bodyPr>
          <a:lstStyle/>
          <a:p>
            <a:pPr algn="just">
              <a:spcBef>
                <a:spcPts val="600"/>
              </a:spcBef>
              <a:spcAft>
                <a:spcPts val="600"/>
              </a:spcAft>
            </a:pPr>
            <a:r>
              <a:rPr lang="es-PE" sz="2200" dirty="0"/>
              <a:t>Cada explotador </a:t>
            </a:r>
            <a:r>
              <a:rPr lang="es-PE" sz="2200" b="1" dirty="0">
                <a:solidFill>
                  <a:srgbClr val="C00000"/>
                </a:solidFill>
              </a:rPr>
              <a:t>debe proveer </a:t>
            </a:r>
            <a:r>
              <a:rPr lang="es-PE" sz="2200" dirty="0"/>
              <a:t>a la AAC del Estado del explotador y a la AAC del Estado de matrícula de la aeronave, si es diferente a la AAC del explotador, </a:t>
            </a:r>
            <a:r>
              <a:rPr lang="es-PE" sz="2200" b="1" dirty="0">
                <a:solidFill>
                  <a:srgbClr val="C00000"/>
                </a:solidFill>
              </a:rPr>
              <a:t>una copia </a:t>
            </a:r>
            <a:r>
              <a:rPr lang="es-PE" sz="2200" dirty="0"/>
              <a:t>del MCM y las subsecuentes enmiendas</a:t>
            </a:r>
          </a:p>
        </p:txBody>
      </p:sp>
      <p:sp>
        <p:nvSpPr>
          <p:cNvPr id="53" name="Rectangle 52"/>
          <p:cNvSpPr/>
          <p:nvPr/>
        </p:nvSpPr>
        <p:spPr>
          <a:xfrm>
            <a:off x="3132872" y="4015726"/>
            <a:ext cx="8240928" cy="1107996"/>
          </a:xfrm>
          <a:prstGeom prst="rect">
            <a:avLst/>
          </a:prstGeom>
        </p:spPr>
        <p:txBody>
          <a:bodyPr wrap="square">
            <a:spAutoFit/>
          </a:bodyPr>
          <a:lstStyle/>
          <a:p>
            <a:pPr algn="just">
              <a:spcBef>
                <a:spcPts val="600"/>
              </a:spcBef>
              <a:spcAft>
                <a:spcPts val="600"/>
              </a:spcAft>
            </a:pPr>
            <a:r>
              <a:rPr lang="es-PE" sz="2200" dirty="0"/>
              <a:t>El explotador debe </a:t>
            </a:r>
            <a:r>
              <a:rPr lang="es-PE" sz="2200" b="1" dirty="0">
                <a:solidFill>
                  <a:srgbClr val="C00000"/>
                </a:solidFill>
              </a:rPr>
              <a:t>enviar copia </a:t>
            </a:r>
            <a:r>
              <a:rPr lang="es-PE" sz="2200" dirty="0"/>
              <a:t>de todas las enmiendas introducidas a su MCM a </a:t>
            </a:r>
            <a:r>
              <a:rPr lang="es-PE" sz="2200" b="1" dirty="0">
                <a:solidFill>
                  <a:srgbClr val="C00000"/>
                </a:solidFill>
              </a:rPr>
              <a:t>todos los organismos o personas </a:t>
            </a:r>
            <a:r>
              <a:rPr lang="es-PE" sz="2200" dirty="0"/>
              <a:t>que hayan recibido el manual</a:t>
            </a:r>
          </a:p>
        </p:txBody>
      </p:sp>
      <p:sp>
        <p:nvSpPr>
          <p:cNvPr id="54" name="Rectangle 53"/>
          <p:cNvSpPr/>
          <p:nvPr/>
        </p:nvSpPr>
        <p:spPr>
          <a:xfrm>
            <a:off x="3827396" y="5364747"/>
            <a:ext cx="8240928" cy="769441"/>
          </a:xfrm>
          <a:prstGeom prst="rect">
            <a:avLst/>
          </a:prstGeom>
        </p:spPr>
        <p:txBody>
          <a:bodyPr wrap="square">
            <a:spAutoFit/>
          </a:bodyPr>
          <a:lstStyle/>
          <a:p>
            <a:pPr algn="just">
              <a:spcBef>
                <a:spcPts val="600"/>
              </a:spcBef>
              <a:spcAft>
                <a:spcPts val="600"/>
              </a:spcAft>
            </a:pPr>
            <a:r>
              <a:rPr lang="es-PE" sz="2200" dirty="0"/>
              <a:t>El MCM y cualquier enmienda al mismo, deberá </a:t>
            </a:r>
            <a:r>
              <a:rPr lang="es-PE" sz="2200" b="1" dirty="0">
                <a:solidFill>
                  <a:srgbClr val="C00000"/>
                </a:solidFill>
              </a:rPr>
              <a:t>observar</a:t>
            </a:r>
            <a:r>
              <a:rPr lang="es-PE" sz="2200" dirty="0"/>
              <a:t> en su diseño los </a:t>
            </a:r>
            <a:r>
              <a:rPr lang="es-PE" sz="2200" b="1" dirty="0">
                <a:solidFill>
                  <a:srgbClr val="C00000"/>
                </a:solidFill>
              </a:rPr>
              <a:t>principios de factores humanos</a:t>
            </a:r>
          </a:p>
        </p:txBody>
      </p:sp>
      <p:grpSp>
        <p:nvGrpSpPr>
          <p:cNvPr id="62" name="Group 61"/>
          <p:cNvGrpSpPr/>
          <p:nvPr/>
        </p:nvGrpSpPr>
        <p:grpSpPr>
          <a:xfrm>
            <a:off x="3296053" y="5624010"/>
            <a:ext cx="303206" cy="302205"/>
            <a:chOff x="2437300" y="1144829"/>
            <a:chExt cx="400024" cy="398703"/>
          </a:xfrm>
          <a:solidFill>
            <a:schemeClr val="bg2"/>
          </a:solidFill>
        </p:grpSpPr>
        <p:sp>
          <p:nvSpPr>
            <p:cNvPr id="63" name="Freeform 129"/>
            <p:cNvSpPr>
              <a:spLocks noEditPoints="1"/>
            </p:cNvSpPr>
            <p:nvPr/>
          </p:nvSpPr>
          <p:spPr bwMode="auto">
            <a:xfrm>
              <a:off x="2437300" y="1144829"/>
              <a:ext cx="400024" cy="398703"/>
            </a:xfrm>
            <a:custGeom>
              <a:avLst/>
              <a:gdLst>
                <a:gd name="T0" fmla="*/ 88 w 128"/>
                <a:gd name="T1" fmla="*/ 0 h 128"/>
                <a:gd name="T2" fmla="*/ 48 w 128"/>
                <a:gd name="T3" fmla="*/ 40 h 128"/>
                <a:gd name="T4" fmla="*/ 51 w 128"/>
                <a:gd name="T5" fmla="*/ 55 h 128"/>
                <a:gd name="T6" fmla="*/ 2 w 128"/>
                <a:gd name="T7" fmla="*/ 103 h 128"/>
                <a:gd name="T8" fmla="*/ 0 w 128"/>
                <a:gd name="T9" fmla="*/ 108 h 128"/>
                <a:gd name="T10" fmla="*/ 0 w 128"/>
                <a:gd name="T11" fmla="*/ 120 h 128"/>
                <a:gd name="T12" fmla="*/ 8 w 128"/>
                <a:gd name="T13" fmla="*/ 128 h 128"/>
                <a:gd name="T14" fmla="*/ 20 w 128"/>
                <a:gd name="T15" fmla="*/ 128 h 128"/>
                <a:gd name="T16" fmla="*/ 25 w 128"/>
                <a:gd name="T17" fmla="*/ 126 h 128"/>
                <a:gd name="T18" fmla="*/ 31 w 128"/>
                <a:gd name="T19" fmla="*/ 120 h 128"/>
                <a:gd name="T20" fmla="*/ 40 w 128"/>
                <a:gd name="T21" fmla="*/ 120 h 128"/>
                <a:gd name="T22" fmla="*/ 48 w 128"/>
                <a:gd name="T23" fmla="*/ 112 h 128"/>
                <a:gd name="T24" fmla="*/ 48 w 128"/>
                <a:gd name="T25" fmla="*/ 104 h 128"/>
                <a:gd name="T26" fmla="*/ 56 w 128"/>
                <a:gd name="T27" fmla="*/ 104 h 128"/>
                <a:gd name="T28" fmla="*/ 64 w 128"/>
                <a:gd name="T29" fmla="*/ 96 h 128"/>
                <a:gd name="T30" fmla="*/ 64 w 128"/>
                <a:gd name="T31" fmla="*/ 87 h 128"/>
                <a:gd name="T32" fmla="*/ 73 w 128"/>
                <a:gd name="T33" fmla="*/ 77 h 128"/>
                <a:gd name="T34" fmla="*/ 88 w 128"/>
                <a:gd name="T35" fmla="*/ 80 h 128"/>
                <a:gd name="T36" fmla="*/ 128 w 128"/>
                <a:gd name="T37" fmla="*/ 40 h 128"/>
                <a:gd name="T38" fmla="*/ 88 w 128"/>
                <a:gd name="T39" fmla="*/ 0 h 128"/>
                <a:gd name="T40" fmla="*/ 88 w 128"/>
                <a:gd name="T41" fmla="*/ 72 h 128"/>
                <a:gd name="T42" fmla="*/ 72 w 128"/>
                <a:gd name="T43" fmla="*/ 67 h 128"/>
                <a:gd name="T44" fmla="*/ 70 w 128"/>
                <a:gd name="T45" fmla="*/ 69 h 128"/>
                <a:gd name="T46" fmla="*/ 66 w 128"/>
                <a:gd name="T47" fmla="*/ 73 h 128"/>
                <a:gd name="T48" fmla="*/ 58 w 128"/>
                <a:gd name="T49" fmla="*/ 81 h 128"/>
                <a:gd name="T50" fmla="*/ 56 w 128"/>
                <a:gd name="T51" fmla="*/ 87 h 128"/>
                <a:gd name="T52" fmla="*/ 56 w 128"/>
                <a:gd name="T53" fmla="*/ 96 h 128"/>
                <a:gd name="T54" fmla="*/ 48 w 128"/>
                <a:gd name="T55" fmla="*/ 96 h 128"/>
                <a:gd name="T56" fmla="*/ 40 w 128"/>
                <a:gd name="T57" fmla="*/ 104 h 128"/>
                <a:gd name="T58" fmla="*/ 40 w 128"/>
                <a:gd name="T59" fmla="*/ 112 h 128"/>
                <a:gd name="T60" fmla="*/ 31 w 128"/>
                <a:gd name="T61" fmla="*/ 112 h 128"/>
                <a:gd name="T62" fmla="*/ 25 w 128"/>
                <a:gd name="T63" fmla="*/ 114 h 128"/>
                <a:gd name="T64" fmla="*/ 19 w 128"/>
                <a:gd name="T65" fmla="*/ 120 h 128"/>
                <a:gd name="T66" fmla="*/ 8 w 128"/>
                <a:gd name="T67" fmla="*/ 120 h 128"/>
                <a:gd name="T68" fmla="*/ 8 w 128"/>
                <a:gd name="T69" fmla="*/ 109 h 128"/>
                <a:gd name="T70" fmla="*/ 55 w 128"/>
                <a:gd name="T71" fmla="*/ 62 h 128"/>
                <a:gd name="T72" fmla="*/ 55 w 128"/>
                <a:gd name="T73" fmla="*/ 62 h 128"/>
                <a:gd name="T74" fmla="*/ 61 w 128"/>
                <a:gd name="T75" fmla="*/ 56 h 128"/>
                <a:gd name="T76" fmla="*/ 56 w 128"/>
                <a:gd name="T77" fmla="*/ 40 h 128"/>
                <a:gd name="T78" fmla="*/ 88 w 128"/>
                <a:gd name="T79" fmla="*/ 8 h 128"/>
                <a:gd name="T80" fmla="*/ 120 w 128"/>
                <a:gd name="T81" fmla="*/ 40 h 128"/>
                <a:gd name="T82" fmla="*/ 88 w 128"/>
                <a:gd name="T83" fmla="*/ 7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8" h="128">
                  <a:moveTo>
                    <a:pt x="88" y="0"/>
                  </a:moveTo>
                  <a:cubicBezTo>
                    <a:pt x="66" y="0"/>
                    <a:pt x="48" y="18"/>
                    <a:pt x="48" y="40"/>
                  </a:cubicBezTo>
                  <a:cubicBezTo>
                    <a:pt x="48" y="45"/>
                    <a:pt x="49" y="50"/>
                    <a:pt x="51" y="55"/>
                  </a:cubicBezTo>
                  <a:cubicBezTo>
                    <a:pt x="2" y="103"/>
                    <a:pt x="2" y="103"/>
                    <a:pt x="2" y="103"/>
                  </a:cubicBezTo>
                  <a:cubicBezTo>
                    <a:pt x="1" y="105"/>
                    <a:pt x="0" y="106"/>
                    <a:pt x="0" y="108"/>
                  </a:cubicBezTo>
                  <a:cubicBezTo>
                    <a:pt x="0" y="120"/>
                    <a:pt x="0" y="120"/>
                    <a:pt x="0" y="120"/>
                  </a:cubicBezTo>
                  <a:cubicBezTo>
                    <a:pt x="0" y="124"/>
                    <a:pt x="4" y="128"/>
                    <a:pt x="8" y="128"/>
                  </a:cubicBezTo>
                  <a:cubicBezTo>
                    <a:pt x="20" y="128"/>
                    <a:pt x="20" y="128"/>
                    <a:pt x="20" y="128"/>
                  </a:cubicBezTo>
                  <a:cubicBezTo>
                    <a:pt x="22" y="128"/>
                    <a:pt x="23" y="127"/>
                    <a:pt x="25" y="126"/>
                  </a:cubicBezTo>
                  <a:cubicBezTo>
                    <a:pt x="31" y="120"/>
                    <a:pt x="31" y="120"/>
                    <a:pt x="31" y="120"/>
                  </a:cubicBezTo>
                  <a:cubicBezTo>
                    <a:pt x="40" y="120"/>
                    <a:pt x="40" y="120"/>
                    <a:pt x="40" y="120"/>
                  </a:cubicBezTo>
                  <a:cubicBezTo>
                    <a:pt x="44" y="120"/>
                    <a:pt x="48" y="116"/>
                    <a:pt x="48" y="112"/>
                  </a:cubicBezTo>
                  <a:cubicBezTo>
                    <a:pt x="48" y="104"/>
                    <a:pt x="48" y="104"/>
                    <a:pt x="48" y="104"/>
                  </a:cubicBezTo>
                  <a:cubicBezTo>
                    <a:pt x="56" y="104"/>
                    <a:pt x="56" y="104"/>
                    <a:pt x="56" y="104"/>
                  </a:cubicBezTo>
                  <a:cubicBezTo>
                    <a:pt x="60" y="104"/>
                    <a:pt x="64" y="100"/>
                    <a:pt x="64" y="96"/>
                  </a:cubicBezTo>
                  <a:cubicBezTo>
                    <a:pt x="64" y="87"/>
                    <a:pt x="64" y="87"/>
                    <a:pt x="64" y="87"/>
                  </a:cubicBezTo>
                  <a:cubicBezTo>
                    <a:pt x="73" y="77"/>
                    <a:pt x="73" y="77"/>
                    <a:pt x="73" y="77"/>
                  </a:cubicBezTo>
                  <a:cubicBezTo>
                    <a:pt x="78" y="79"/>
                    <a:pt x="83" y="80"/>
                    <a:pt x="88" y="80"/>
                  </a:cubicBezTo>
                  <a:cubicBezTo>
                    <a:pt x="110" y="80"/>
                    <a:pt x="128" y="62"/>
                    <a:pt x="128" y="40"/>
                  </a:cubicBezTo>
                  <a:cubicBezTo>
                    <a:pt x="128" y="18"/>
                    <a:pt x="110" y="0"/>
                    <a:pt x="88" y="0"/>
                  </a:cubicBezTo>
                  <a:close/>
                  <a:moveTo>
                    <a:pt x="88" y="72"/>
                  </a:moveTo>
                  <a:cubicBezTo>
                    <a:pt x="82" y="72"/>
                    <a:pt x="77" y="70"/>
                    <a:pt x="72" y="67"/>
                  </a:cubicBezTo>
                  <a:cubicBezTo>
                    <a:pt x="70" y="69"/>
                    <a:pt x="70" y="69"/>
                    <a:pt x="70" y="69"/>
                  </a:cubicBezTo>
                  <a:cubicBezTo>
                    <a:pt x="66" y="73"/>
                    <a:pt x="66" y="73"/>
                    <a:pt x="66" y="73"/>
                  </a:cubicBezTo>
                  <a:cubicBezTo>
                    <a:pt x="58" y="81"/>
                    <a:pt x="58" y="81"/>
                    <a:pt x="58" y="81"/>
                  </a:cubicBezTo>
                  <a:cubicBezTo>
                    <a:pt x="57" y="82"/>
                    <a:pt x="56" y="85"/>
                    <a:pt x="56" y="87"/>
                  </a:cubicBezTo>
                  <a:cubicBezTo>
                    <a:pt x="56" y="96"/>
                    <a:pt x="56" y="96"/>
                    <a:pt x="56" y="96"/>
                  </a:cubicBezTo>
                  <a:cubicBezTo>
                    <a:pt x="48" y="96"/>
                    <a:pt x="48" y="96"/>
                    <a:pt x="48" y="96"/>
                  </a:cubicBezTo>
                  <a:cubicBezTo>
                    <a:pt x="44" y="96"/>
                    <a:pt x="40" y="100"/>
                    <a:pt x="40" y="104"/>
                  </a:cubicBezTo>
                  <a:cubicBezTo>
                    <a:pt x="40" y="112"/>
                    <a:pt x="40" y="112"/>
                    <a:pt x="40" y="112"/>
                  </a:cubicBezTo>
                  <a:cubicBezTo>
                    <a:pt x="31" y="112"/>
                    <a:pt x="31" y="112"/>
                    <a:pt x="31" y="112"/>
                  </a:cubicBezTo>
                  <a:cubicBezTo>
                    <a:pt x="29" y="112"/>
                    <a:pt x="26" y="113"/>
                    <a:pt x="25" y="114"/>
                  </a:cubicBezTo>
                  <a:cubicBezTo>
                    <a:pt x="19" y="120"/>
                    <a:pt x="19" y="120"/>
                    <a:pt x="19" y="120"/>
                  </a:cubicBezTo>
                  <a:cubicBezTo>
                    <a:pt x="8" y="120"/>
                    <a:pt x="8" y="120"/>
                    <a:pt x="8" y="120"/>
                  </a:cubicBezTo>
                  <a:cubicBezTo>
                    <a:pt x="8" y="109"/>
                    <a:pt x="8" y="109"/>
                    <a:pt x="8" y="109"/>
                  </a:cubicBezTo>
                  <a:cubicBezTo>
                    <a:pt x="55" y="62"/>
                    <a:pt x="55" y="62"/>
                    <a:pt x="55" y="62"/>
                  </a:cubicBezTo>
                  <a:cubicBezTo>
                    <a:pt x="55" y="62"/>
                    <a:pt x="55" y="62"/>
                    <a:pt x="55" y="62"/>
                  </a:cubicBezTo>
                  <a:cubicBezTo>
                    <a:pt x="61" y="56"/>
                    <a:pt x="61" y="56"/>
                    <a:pt x="61" y="56"/>
                  </a:cubicBezTo>
                  <a:cubicBezTo>
                    <a:pt x="58" y="51"/>
                    <a:pt x="56" y="46"/>
                    <a:pt x="56" y="40"/>
                  </a:cubicBezTo>
                  <a:cubicBezTo>
                    <a:pt x="56" y="22"/>
                    <a:pt x="70" y="8"/>
                    <a:pt x="88" y="8"/>
                  </a:cubicBezTo>
                  <a:cubicBezTo>
                    <a:pt x="106" y="8"/>
                    <a:pt x="120" y="22"/>
                    <a:pt x="120" y="40"/>
                  </a:cubicBezTo>
                  <a:cubicBezTo>
                    <a:pt x="120" y="58"/>
                    <a:pt x="106" y="72"/>
                    <a:pt x="88" y="7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4" name="Freeform 130"/>
            <p:cNvSpPr>
              <a:spLocks noEditPoints="1"/>
            </p:cNvSpPr>
            <p:nvPr/>
          </p:nvSpPr>
          <p:spPr bwMode="auto">
            <a:xfrm>
              <a:off x="2686820" y="1193678"/>
              <a:ext cx="100336" cy="100336"/>
            </a:xfrm>
            <a:custGeom>
              <a:avLst/>
              <a:gdLst>
                <a:gd name="T0" fmla="*/ 31 w 32"/>
                <a:gd name="T1" fmla="*/ 17 h 32"/>
                <a:gd name="T2" fmla="*/ 15 w 32"/>
                <a:gd name="T3" fmla="*/ 1 h 32"/>
                <a:gd name="T4" fmla="*/ 12 w 32"/>
                <a:gd name="T5" fmla="*/ 0 h 32"/>
                <a:gd name="T6" fmla="*/ 0 w 32"/>
                <a:gd name="T7" fmla="*/ 12 h 32"/>
                <a:gd name="T8" fmla="*/ 0 w 32"/>
                <a:gd name="T9" fmla="*/ 13 h 32"/>
                <a:gd name="T10" fmla="*/ 1 w 32"/>
                <a:gd name="T11" fmla="*/ 15 h 32"/>
                <a:gd name="T12" fmla="*/ 17 w 32"/>
                <a:gd name="T13" fmla="*/ 31 h 32"/>
                <a:gd name="T14" fmla="*/ 20 w 32"/>
                <a:gd name="T15" fmla="*/ 32 h 32"/>
                <a:gd name="T16" fmla="*/ 32 w 32"/>
                <a:gd name="T17" fmla="*/ 20 h 32"/>
                <a:gd name="T18" fmla="*/ 32 w 32"/>
                <a:gd name="T19" fmla="*/ 19 h 32"/>
                <a:gd name="T20" fmla="*/ 31 w 32"/>
                <a:gd name="T21" fmla="*/ 17 h 32"/>
                <a:gd name="T22" fmla="*/ 19 w 32"/>
                <a:gd name="T23" fmla="*/ 28 h 32"/>
                <a:gd name="T24" fmla="*/ 4 w 32"/>
                <a:gd name="T25" fmla="*/ 13 h 32"/>
                <a:gd name="T26" fmla="*/ 13 w 32"/>
                <a:gd name="T27" fmla="*/ 4 h 32"/>
                <a:gd name="T28" fmla="*/ 28 w 32"/>
                <a:gd name="T29" fmla="*/ 19 h 32"/>
                <a:gd name="T30" fmla="*/ 19 w 32"/>
                <a:gd name="T31"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32">
                  <a:moveTo>
                    <a:pt x="31" y="17"/>
                  </a:moveTo>
                  <a:cubicBezTo>
                    <a:pt x="27" y="11"/>
                    <a:pt x="21" y="5"/>
                    <a:pt x="15" y="1"/>
                  </a:cubicBezTo>
                  <a:cubicBezTo>
                    <a:pt x="14" y="0"/>
                    <a:pt x="13" y="0"/>
                    <a:pt x="12" y="0"/>
                  </a:cubicBezTo>
                  <a:cubicBezTo>
                    <a:pt x="6" y="2"/>
                    <a:pt x="2" y="6"/>
                    <a:pt x="0" y="12"/>
                  </a:cubicBezTo>
                  <a:cubicBezTo>
                    <a:pt x="0" y="12"/>
                    <a:pt x="0" y="12"/>
                    <a:pt x="0" y="13"/>
                  </a:cubicBezTo>
                  <a:cubicBezTo>
                    <a:pt x="0" y="14"/>
                    <a:pt x="0" y="14"/>
                    <a:pt x="1" y="15"/>
                  </a:cubicBezTo>
                  <a:cubicBezTo>
                    <a:pt x="5" y="21"/>
                    <a:pt x="11" y="27"/>
                    <a:pt x="17" y="31"/>
                  </a:cubicBezTo>
                  <a:cubicBezTo>
                    <a:pt x="18" y="32"/>
                    <a:pt x="19" y="32"/>
                    <a:pt x="20" y="32"/>
                  </a:cubicBezTo>
                  <a:cubicBezTo>
                    <a:pt x="26" y="30"/>
                    <a:pt x="30" y="26"/>
                    <a:pt x="32" y="20"/>
                  </a:cubicBezTo>
                  <a:cubicBezTo>
                    <a:pt x="32" y="20"/>
                    <a:pt x="32" y="20"/>
                    <a:pt x="32" y="19"/>
                  </a:cubicBezTo>
                  <a:cubicBezTo>
                    <a:pt x="32" y="18"/>
                    <a:pt x="32" y="18"/>
                    <a:pt x="31" y="17"/>
                  </a:cubicBezTo>
                  <a:close/>
                  <a:moveTo>
                    <a:pt x="19" y="28"/>
                  </a:moveTo>
                  <a:cubicBezTo>
                    <a:pt x="13" y="24"/>
                    <a:pt x="8" y="19"/>
                    <a:pt x="4" y="13"/>
                  </a:cubicBezTo>
                  <a:cubicBezTo>
                    <a:pt x="6" y="8"/>
                    <a:pt x="8" y="6"/>
                    <a:pt x="13" y="4"/>
                  </a:cubicBezTo>
                  <a:cubicBezTo>
                    <a:pt x="19" y="8"/>
                    <a:pt x="24" y="13"/>
                    <a:pt x="28" y="19"/>
                  </a:cubicBezTo>
                  <a:cubicBezTo>
                    <a:pt x="26" y="24"/>
                    <a:pt x="24" y="26"/>
                    <a:pt x="19" y="2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70" name="TextBox 69"/>
          <p:cNvSpPr txBox="1"/>
          <p:nvPr/>
        </p:nvSpPr>
        <p:spPr>
          <a:xfrm>
            <a:off x="27642" y="1637046"/>
            <a:ext cx="857035" cy="523220"/>
          </a:xfrm>
          <a:prstGeom prst="rect">
            <a:avLst/>
          </a:prstGeom>
          <a:noFill/>
        </p:spPr>
        <p:txBody>
          <a:bodyPr wrap="square" rtlCol="0">
            <a:spAutoFit/>
          </a:bodyPr>
          <a:lstStyle/>
          <a:p>
            <a:pPr algn="r"/>
            <a:r>
              <a:rPr lang="en-US" sz="2800" dirty="0">
                <a:solidFill>
                  <a:schemeClr val="accent1"/>
                </a:solidFill>
                <a:latin typeface="Bebas" pitchFamily="2" charset="0"/>
              </a:rPr>
              <a:t>01</a:t>
            </a:r>
            <a:endParaRPr lang="id-ID" sz="2800" dirty="0">
              <a:solidFill>
                <a:schemeClr val="accent1"/>
              </a:solidFill>
              <a:latin typeface="Bebas" pitchFamily="2" charset="0"/>
            </a:endParaRPr>
          </a:p>
        </p:txBody>
      </p:sp>
      <p:sp>
        <p:nvSpPr>
          <p:cNvPr id="71" name="TextBox 70"/>
          <p:cNvSpPr txBox="1"/>
          <p:nvPr/>
        </p:nvSpPr>
        <p:spPr>
          <a:xfrm>
            <a:off x="725025" y="2852651"/>
            <a:ext cx="857035" cy="523220"/>
          </a:xfrm>
          <a:prstGeom prst="rect">
            <a:avLst/>
          </a:prstGeom>
          <a:noFill/>
        </p:spPr>
        <p:txBody>
          <a:bodyPr wrap="square" rtlCol="0">
            <a:spAutoFit/>
          </a:bodyPr>
          <a:lstStyle/>
          <a:p>
            <a:pPr algn="r"/>
            <a:r>
              <a:rPr lang="en-US" sz="2800" dirty="0">
                <a:solidFill>
                  <a:schemeClr val="accent2"/>
                </a:solidFill>
                <a:latin typeface="Bebas" pitchFamily="2" charset="0"/>
              </a:rPr>
              <a:t>02</a:t>
            </a:r>
            <a:endParaRPr lang="id-ID" sz="2800" dirty="0">
              <a:solidFill>
                <a:schemeClr val="accent2"/>
              </a:solidFill>
              <a:latin typeface="Bebas" pitchFamily="2" charset="0"/>
            </a:endParaRPr>
          </a:p>
        </p:txBody>
      </p:sp>
      <p:sp>
        <p:nvSpPr>
          <p:cNvPr id="72" name="TextBox 71"/>
          <p:cNvSpPr txBox="1"/>
          <p:nvPr/>
        </p:nvSpPr>
        <p:spPr>
          <a:xfrm>
            <a:off x="1483516" y="4297669"/>
            <a:ext cx="857035" cy="523220"/>
          </a:xfrm>
          <a:prstGeom prst="rect">
            <a:avLst/>
          </a:prstGeom>
          <a:noFill/>
        </p:spPr>
        <p:txBody>
          <a:bodyPr wrap="square" rtlCol="0">
            <a:spAutoFit/>
          </a:bodyPr>
          <a:lstStyle/>
          <a:p>
            <a:pPr algn="r"/>
            <a:r>
              <a:rPr lang="en-US" sz="2800" dirty="0">
                <a:solidFill>
                  <a:schemeClr val="accent3"/>
                </a:solidFill>
                <a:latin typeface="Bebas" pitchFamily="2" charset="0"/>
              </a:rPr>
              <a:t>03</a:t>
            </a:r>
            <a:endParaRPr lang="id-ID" sz="2800" dirty="0">
              <a:solidFill>
                <a:schemeClr val="accent3"/>
              </a:solidFill>
              <a:latin typeface="Bebas" pitchFamily="2" charset="0"/>
            </a:endParaRPr>
          </a:p>
        </p:txBody>
      </p:sp>
      <p:sp>
        <p:nvSpPr>
          <p:cNvPr id="73" name="TextBox 72"/>
          <p:cNvSpPr txBox="1"/>
          <p:nvPr/>
        </p:nvSpPr>
        <p:spPr>
          <a:xfrm>
            <a:off x="2180898" y="5522570"/>
            <a:ext cx="857035" cy="523220"/>
          </a:xfrm>
          <a:prstGeom prst="rect">
            <a:avLst/>
          </a:prstGeom>
          <a:noFill/>
        </p:spPr>
        <p:txBody>
          <a:bodyPr wrap="square" rtlCol="0">
            <a:spAutoFit/>
          </a:bodyPr>
          <a:lstStyle/>
          <a:p>
            <a:pPr algn="r"/>
            <a:r>
              <a:rPr lang="en-US" sz="2800" dirty="0">
                <a:solidFill>
                  <a:schemeClr val="accent4"/>
                </a:solidFill>
                <a:latin typeface="Bebas" pitchFamily="2" charset="0"/>
              </a:rPr>
              <a:t>04</a:t>
            </a:r>
            <a:endParaRPr lang="id-ID" sz="2800" dirty="0">
              <a:solidFill>
                <a:schemeClr val="accent4"/>
              </a:solidFill>
              <a:latin typeface="Bebas" pitchFamily="2" charset="0"/>
            </a:endParaRPr>
          </a:p>
        </p:txBody>
      </p:sp>
      <p:grpSp>
        <p:nvGrpSpPr>
          <p:cNvPr id="34" name="Group 33"/>
          <p:cNvGrpSpPr/>
          <p:nvPr/>
        </p:nvGrpSpPr>
        <p:grpSpPr>
          <a:xfrm>
            <a:off x="1116560" y="1719371"/>
            <a:ext cx="341795" cy="376566"/>
            <a:chOff x="7000875" y="1649413"/>
            <a:chExt cx="419101" cy="415924"/>
          </a:xfrm>
          <a:solidFill>
            <a:schemeClr val="bg2">
              <a:lumMod val="90000"/>
            </a:schemeClr>
          </a:solidFill>
        </p:grpSpPr>
        <p:sp>
          <p:nvSpPr>
            <p:cNvPr id="35" name="Freeform 49"/>
            <p:cNvSpPr>
              <a:spLocks noEditPoints="1"/>
            </p:cNvSpPr>
            <p:nvPr/>
          </p:nvSpPr>
          <p:spPr bwMode="auto">
            <a:xfrm>
              <a:off x="7339013" y="1854200"/>
              <a:ext cx="80963" cy="211137"/>
            </a:xfrm>
            <a:custGeom>
              <a:avLst/>
              <a:gdLst/>
              <a:ahLst/>
              <a:cxnLst>
                <a:cxn ang="0">
                  <a:pos x="19" y="102"/>
                </a:cxn>
                <a:cxn ang="0">
                  <a:pos x="15" y="104"/>
                </a:cxn>
                <a:cxn ang="0">
                  <a:pos x="12" y="107"/>
                </a:cxn>
                <a:cxn ang="0">
                  <a:pos x="11" y="111"/>
                </a:cxn>
                <a:cxn ang="0">
                  <a:pos x="11" y="115"/>
                </a:cxn>
                <a:cxn ang="0">
                  <a:pos x="12" y="118"/>
                </a:cxn>
                <a:cxn ang="0">
                  <a:pos x="15" y="121"/>
                </a:cxn>
                <a:cxn ang="0">
                  <a:pos x="19" y="123"/>
                </a:cxn>
                <a:cxn ang="0">
                  <a:pos x="23" y="123"/>
                </a:cxn>
                <a:cxn ang="0">
                  <a:pos x="27" y="121"/>
                </a:cxn>
                <a:cxn ang="0">
                  <a:pos x="30" y="118"/>
                </a:cxn>
                <a:cxn ang="0">
                  <a:pos x="31" y="115"/>
                </a:cxn>
                <a:cxn ang="0">
                  <a:pos x="31" y="111"/>
                </a:cxn>
                <a:cxn ang="0">
                  <a:pos x="30" y="107"/>
                </a:cxn>
                <a:cxn ang="0">
                  <a:pos x="27" y="104"/>
                </a:cxn>
                <a:cxn ang="0">
                  <a:pos x="23" y="102"/>
                </a:cxn>
                <a:cxn ang="0">
                  <a:pos x="13" y="0"/>
                </a:cxn>
                <a:cxn ang="0">
                  <a:pos x="41" y="1"/>
                </a:cxn>
                <a:cxn ang="0">
                  <a:pos x="46" y="3"/>
                </a:cxn>
                <a:cxn ang="0">
                  <a:pos x="49" y="6"/>
                </a:cxn>
                <a:cxn ang="0">
                  <a:pos x="51" y="11"/>
                </a:cxn>
                <a:cxn ang="0">
                  <a:pos x="51" y="121"/>
                </a:cxn>
                <a:cxn ang="0">
                  <a:pos x="50" y="125"/>
                </a:cxn>
                <a:cxn ang="0">
                  <a:pos x="48" y="130"/>
                </a:cxn>
                <a:cxn ang="0">
                  <a:pos x="43" y="132"/>
                </a:cxn>
                <a:cxn ang="0">
                  <a:pos x="38" y="133"/>
                </a:cxn>
                <a:cxn ang="0">
                  <a:pos x="10" y="133"/>
                </a:cxn>
                <a:cxn ang="0">
                  <a:pos x="6" y="131"/>
                </a:cxn>
                <a:cxn ang="0">
                  <a:pos x="3" y="128"/>
                </a:cxn>
                <a:cxn ang="0">
                  <a:pos x="1" y="123"/>
                </a:cxn>
                <a:cxn ang="0">
                  <a:pos x="0" y="13"/>
                </a:cxn>
                <a:cxn ang="0">
                  <a:pos x="1" y="8"/>
                </a:cxn>
                <a:cxn ang="0">
                  <a:pos x="4" y="4"/>
                </a:cxn>
                <a:cxn ang="0">
                  <a:pos x="8" y="1"/>
                </a:cxn>
                <a:cxn ang="0">
                  <a:pos x="13" y="0"/>
                </a:cxn>
              </a:cxnLst>
              <a:rect l="0" t="0" r="r" b="b"/>
              <a:pathLst>
                <a:path w="51" h="133">
                  <a:moveTo>
                    <a:pt x="21" y="102"/>
                  </a:moveTo>
                  <a:lnTo>
                    <a:pt x="19" y="102"/>
                  </a:lnTo>
                  <a:lnTo>
                    <a:pt x="17" y="103"/>
                  </a:lnTo>
                  <a:lnTo>
                    <a:pt x="15" y="104"/>
                  </a:lnTo>
                  <a:lnTo>
                    <a:pt x="14" y="105"/>
                  </a:lnTo>
                  <a:lnTo>
                    <a:pt x="12" y="107"/>
                  </a:lnTo>
                  <a:lnTo>
                    <a:pt x="11" y="109"/>
                  </a:lnTo>
                  <a:lnTo>
                    <a:pt x="11" y="111"/>
                  </a:lnTo>
                  <a:lnTo>
                    <a:pt x="10" y="113"/>
                  </a:lnTo>
                  <a:lnTo>
                    <a:pt x="11" y="115"/>
                  </a:lnTo>
                  <a:lnTo>
                    <a:pt x="11" y="117"/>
                  </a:lnTo>
                  <a:lnTo>
                    <a:pt x="12" y="118"/>
                  </a:lnTo>
                  <a:lnTo>
                    <a:pt x="14" y="120"/>
                  </a:lnTo>
                  <a:lnTo>
                    <a:pt x="15" y="121"/>
                  </a:lnTo>
                  <a:lnTo>
                    <a:pt x="17" y="122"/>
                  </a:lnTo>
                  <a:lnTo>
                    <a:pt x="19" y="123"/>
                  </a:lnTo>
                  <a:lnTo>
                    <a:pt x="21" y="123"/>
                  </a:lnTo>
                  <a:lnTo>
                    <a:pt x="23" y="123"/>
                  </a:lnTo>
                  <a:lnTo>
                    <a:pt x="25" y="122"/>
                  </a:lnTo>
                  <a:lnTo>
                    <a:pt x="27" y="121"/>
                  </a:lnTo>
                  <a:lnTo>
                    <a:pt x="28" y="120"/>
                  </a:lnTo>
                  <a:lnTo>
                    <a:pt x="30" y="118"/>
                  </a:lnTo>
                  <a:lnTo>
                    <a:pt x="31" y="117"/>
                  </a:lnTo>
                  <a:lnTo>
                    <a:pt x="31" y="115"/>
                  </a:lnTo>
                  <a:lnTo>
                    <a:pt x="31" y="113"/>
                  </a:lnTo>
                  <a:lnTo>
                    <a:pt x="31" y="111"/>
                  </a:lnTo>
                  <a:lnTo>
                    <a:pt x="31" y="109"/>
                  </a:lnTo>
                  <a:lnTo>
                    <a:pt x="30" y="107"/>
                  </a:lnTo>
                  <a:lnTo>
                    <a:pt x="28" y="105"/>
                  </a:lnTo>
                  <a:lnTo>
                    <a:pt x="27" y="104"/>
                  </a:lnTo>
                  <a:lnTo>
                    <a:pt x="25" y="103"/>
                  </a:lnTo>
                  <a:lnTo>
                    <a:pt x="23" y="102"/>
                  </a:lnTo>
                  <a:lnTo>
                    <a:pt x="21" y="102"/>
                  </a:lnTo>
                  <a:close/>
                  <a:moveTo>
                    <a:pt x="13" y="0"/>
                  </a:moveTo>
                  <a:lnTo>
                    <a:pt x="38" y="0"/>
                  </a:lnTo>
                  <a:lnTo>
                    <a:pt x="41" y="1"/>
                  </a:lnTo>
                  <a:lnTo>
                    <a:pt x="43" y="1"/>
                  </a:lnTo>
                  <a:lnTo>
                    <a:pt x="46" y="3"/>
                  </a:lnTo>
                  <a:lnTo>
                    <a:pt x="48" y="4"/>
                  </a:lnTo>
                  <a:lnTo>
                    <a:pt x="49" y="6"/>
                  </a:lnTo>
                  <a:lnTo>
                    <a:pt x="50" y="8"/>
                  </a:lnTo>
                  <a:lnTo>
                    <a:pt x="51" y="11"/>
                  </a:lnTo>
                  <a:lnTo>
                    <a:pt x="51" y="13"/>
                  </a:lnTo>
                  <a:lnTo>
                    <a:pt x="51" y="121"/>
                  </a:lnTo>
                  <a:lnTo>
                    <a:pt x="51" y="123"/>
                  </a:lnTo>
                  <a:lnTo>
                    <a:pt x="50" y="125"/>
                  </a:lnTo>
                  <a:lnTo>
                    <a:pt x="49" y="128"/>
                  </a:lnTo>
                  <a:lnTo>
                    <a:pt x="48" y="130"/>
                  </a:lnTo>
                  <a:lnTo>
                    <a:pt x="46" y="131"/>
                  </a:lnTo>
                  <a:lnTo>
                    <a:pt x="43" y="132"/>
                  </a:lnTo>
                  <a:lnTo>
                    <a:pt x="41" y="133"/>
                  </a:lnTo>
                  <a:lnTo>
                    <a:pt x="38" y="133"/>
                  </a:lnTo>
                  <a:lnTo>
                    <a:pt x="13" y="133"/>
                  </a:lnTo>
                  <a:lnTo>
                    <a:pt x="10" y="133"/>
                  </a:lnTo>
                  <a:lnTo>
                    <a:pt x="8" y="132"/>
                  </a:lnTo>
                  <a:lnTo>
                    <a:pt x="6" y="131"/>
                  </a:lnTo>
                  <a:lnTo>
                    <a:pt x="4" y="130"/>
                  </a:lnTo>
                  <a:lnTo>
                    <a:pt x="3" y="128"/>
                  </a:lnTo>
                  <a:lnTo>
                    <a:pt x="1" y="125"/>
                  </a:lnTo>
                  <a:lnTo>
                    <a:pt x="1" y="123"/>
                  </a:lnTo>
                  <a:lnTo>
                    <a:pt x="0" y="121"/>
                  </a:lnTo>
                  <a:lnTo>
                    <a:pt x="0" y="13"/>
                  </a:lnTo>
                  <a:lnTo>
                    <a:pt x="1" y="11"/>
                  </a:lnTo>
                  <a:lnTo>
                    <a:pt x="1" y="8"/>
                  </a:lnTo>
                  <a:lnTo>
                    <a:pt x="3" y="6"/>
                  </a:lnTo>
                  <a:lnTo>
                    <a:pt x="4" y="4"/>
                  </a:lnTo>
                  <a:lnTo>
                    <a:pt x="6" y="3"/>
                  </a:lnTo>
                  <a:lnTo>
                    <a:pt x="8" y="1"/>
                  </a:lnTo>
                  <a:lnTo>
                    <a:pt x="10" y="1"/>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36" name="Freeform 50"/>
            <p:cNvSpPr>
              <a:spLocks/>
            </p:cNvSpPr>
            <p:nvPr/>
          </p:nvSpPr>
          <p:spPr bwMode="auto">
            <a:xfrm>
              <a:off x="7000875" y="1649413"/>
              <a:ext cx="317500" cy="392112"/>
            </a:xfrm>
            <a:custGeom>
              <a:avLst/>
              <a:gdLst/>
              <a:ahLst/>
              <a:cxnLst>
                <a:cxn ang="0">
                  <a:pos x="156" y="1"/>
                </a:cxn>
                <a:cxn ang="0">
                  <a:pos x="166" y="5"/>
                </a:cxn>
                <a:cxn ang="0">
                  <a:pos x="170" y="12"/>
                </a:cxn>
                <a:cxn ang="0">
                  <a:pos x="169" y="26"/>
                </a:cxn>
                <a:cxn ang="0">
                  <a:pos x="166" y="39"/>
                </a:cxn>
                <a:cxn ang="0">
                  <a:pos x="163" y="54"/>
                </a:cxn>
                <a:cxn ang="0">
                  <a:pos x="165" y="74"/>
                </a:cxn>
                <a:cxn ang="0">
                  <a:pos x="170" y="92"/>
                </a:cxn>
                <a:cxn ang="0">
                  <a:pos x="177" y="109"/>
                </a:cxn>
                <a:cxn ang="0">
                  <a:pos x="185" y="123"/>
                </a:cxn>
                <a:cxn ang="0">
                  <a:pos x="192" y="133"/>
                </a:cxn>
                <a:cxn ang="0">
                  <a:pos x="198" y="140"/>
                </a:cxn>
                <a:cxn ang="0">
                  <a:pos x="199" y="143"/>
                </a:cxn>
                <a:cxn ang="0">
                  <a:pos x="199" y="244"/>
                </a:cxn>
                <a:cxn ang="0">
                  <a:pos x="193" y="247"/>
                </a:cxn>
                <a:cxn ang="0">
                  <a:pos x="30" y="247"/>
                </a:cxn>
                <a:cxn ang="0">
                  <a:pos x="19" y="247"/>
                </a:cxn>
                <a:cxn ang="0">
                  <a:pos x="13" y="247"/>
                </a:cxn>
                <a:cxn ang="0">
                  <a:pos x="8" y="246"/>
                </a:cxn>
                <a:cxn ang="0">
                  <a:pos x="2" y="239"/>
                </a:cxn>
                <a:cxn ang="0">
                  <a:pos x="0" y="227"/>
                </a:cxn>
                <a:cxn ang="0">
                  <a:pos x="4" y="217"/>
                </a:cxn>
                <a:cxn ang="0">
                  <a:pos x="13" y="214"/>
                </a:cxn>
                <a:cxn ang="0">
                  <a:pos x="4" y="210"/>
                </a:cxn>
                <a:cxn ang="0">
                  <a:pos x="0" y="200"/>
                </a:cxn>
                <a:cxn ang="0">
                  <a:pos x="2" y="189"/>
                </a:cxn>
                <a:cxn ang="0">
                  <a:pos x="8" y="181"/>
                </a:cxn>
                <a:cxn ang="0">
                  <a:pos x="8" y="179"/>
                </a:cxn>
                <a:cxn ang="0">
                  <a:pos x="2" y="172"/>
                </a:cxn>
                <a:cxn ang="0">
                  <a:pos x="0" y="161"/>
                </a:cxn>
                <a:cxn ang="0">
                  <a:pos x="4" y="151"/>
                </a:cxn>
                <a:cxn ang="0">
                  <a:pos x="13" y="147"/>
                </a:cxn>
                <a:cxn ang="0">
                  <a:pos x="4" y="143"/>
                </a:cxn>
                <a:cxn ang="0">
                  <a:pos x="0" y="133"/>
                </a:cxn>
                <a:cxn ang="0">
                  <a:pos x="1" y="122"/>
                </a:cxn>
                <a:cxn ang="0">
                  <a:pos x="5" y="115"/>
                </a:cxn>
                <a:cxn ang="0">
                  <a:pos x="13" y="112"/>
                </a:cxn>
                <a:cxn ang="0">
                  <a:pos x="24" y="112"/>
                </a:cxn>
                <a:cxn ang="0">
                  <a:pos x="40" y="113"/>
                </a:cxn>
                <a:cxn ang="0">
                  <a:pos x="60" y="114"/>
                </a:cxn>
                <a:cxn ang="0">
                  <a:pos x="80" y="113"/>
                </a:cxn>
                <a:cxn ang="0">
                  <a:pos x="97" y="109"/>
                </a:cxn>
                <a:cxn ang="0">
                  <a:pos x="110" y="103"/>
                </a:cxn>
                <a:cxn ang="0">
                  <a:pos x="117" y="95"/>
                </a:cxn>
                <a:cxn ang="0">
                  <a:pos x="118" y="83"/>
                </a:cxn>
                <a:cxn ang="0">
                  <a:pos x="117" y="66"/>
                </a:cxn>
                <a:cxn ang="0">
                  <a:pos x="116" y="48"/>
                </a:cxn>
                <a:cxn ang="0">
                  <a:pos x="116" y="32"/>
                </a:cxn>
                <a:cxn ang="0">
                  <a:pos x="118" y="21"/>
                </a:cxn>
                <a:cxn ang="0">
                  <a:pos x="121" y="15"/>
                </a:cxn>
                <a:cxn ang="0">
                  <a:pos x="125" y="9"/>
                </a:cxn>
                <a:cxn ang="0">
                  <a:pos x="133" y="3"/>
                </a:cxn>
                <a:cxn ang="0">
                  <a:pos x="144" y="0"/>
                </a:cxn>
              </a:cxnLst>
              <a:rect l="0" t="0" r="r" b="b"/>
              <a:pathLst>
                <a:path w="200" h="247">
                  <a:moveTo>
                    <a:pt x="144" y="0"/>
                  </a:moveTo>
                  <a:lnTo>
                    <a:pt x="148" y="0"/>
                  </a:lnTo>
                  <a:lnTo>
                    <a:pt x="152" y="0"/>
                  </a:lnTo>
                  <a:lnTo>
                    <a:pt x="156" y="1"/>
                  </a:lnTo>
                  <a:lnTo>
                    <a:pt x="159" y="2"/>
                  </a:lnTo>
                  <a:lnTo>
                    <a:pt x="162" y="3"/>
                  </a:lnTo>
                  <a:lnTo>
                    <a:pt x="164" y="4"/>
                  </a:lnTo>
                  <a:lnTo>
                    <a:pt x="166" y="5"/>
                  </a:lnTo>
                  <a:lnTo>
                    <a:pt x="168" y="6"/>
                  </a:lnTo>
                  <a:lnTo>
                    <a:pt x="169" y="8"/>
                  </a:lnTo>
                  <a:lnTo>
                    <a:pt x="170" y="10"/>
                  </a:lnTo>
                  <a:lnTo>
                    <a:pt x="170" y="12"/>
                  </a:lnTo>
                  <a:lnTo>
                    <a:pt x="170" y="14"/>
                  </a:lnTo>
                  <a:lnTo>
                    <a:pt x="170" y="18"/>
                  </a:lnTo>
                  <a:lnTo>
                    <a:pt x="169" y="22"/>
                  </a:lnTo>
                  <a:lnTo>
                    <a:pt x="169" y="26"/>
                  </a:lnTo>
                  <a:lnTo>
                    <a:pt x="168" y="29"/>
                  </a:lnTo>
                  <a:lnTo>
                    <a:pt x="167" y="32"/>
                  </a:lnTo>
                  <a:lnTo>
                    <a:pt x="166" y="36"/>
                  </a:lnTo>
                  <a:lnTo>
                    <a:pt x="166" y="39"/>
                  </a:lnTo>
                  <a:lnTo>
                    <a:pt x="165" y="43"/>
                  </a:lnTo>
                  <a:lnTo>
                    <a:pt x="164" y="46"/>
                  </a:lnTo>
                  <a:lnTo>
                    <a:pt x="164" y="50"/>
                  </a:lnTo>
                  <a:lnTo>
                    <a:pt x="163" y="54"/>
                  </a:lnTo>
                  <a:lnTo>
                    <a:pt x="163" y="59"/>
                  </a:lnTo>
                  <a:lnTo>
                    <a:pt x="163" y="64"/>
                  </a:lnTo>
                  <a:lnTo>
                    <a:pt x="164" y="69"/>
                  </a:lnTo>
                  <a:lnTo>
                    <a:pt x="165" y="74"/>
                  </a:lnTo>
                  <a:lnTo>
                    <a:pt x="165" y="79"/>
                  </a:lnTo>
                  <a:lnTo>
                    <a:pt x="167" y="83"/>
                  </a:lnTo>
                  <a:lnTo>
                    <a:pt x="168" y="88"/>
                  </a:lnTo>
                  <a:lnTo>
                    <a:pt x="170" y="92"/>
                  </a:lnTo>
                  <a:lnTo>
                    <a:pt x="171" y="97"/>
                  </a:lnTo>
                  <a:lnTo>
                    <a:pt x="173" y="101"/>
                  </a:lnTo>
                  <a:lnTo>
                    <a:pt x="175" y="105"/>
                  </a:lnTo>
                  <a:lnTo>
                    <a:pt x="177" y="109"/>
                  </a:lnTo>
                  <a:lnTo>
                    <a:pt x="179" y="113"/>
                  </a:lnTo>
                  <a:lnTo>
                    <a:pt x="181" y="116"/>
                  </a:lnTo>
                  <a:lnTo>
                    <a:pt x="183" y="120"/>
                  </a:lnTo>
                  <a:lnTo>
                    <a:pt x="185" y="123"/>
                  </a:lnTo>
                  <a:lnTo>
                    <a:pt x="187" y="126"/>
                  </a:lnTo>
                  <a:lnTo>
                    <a:pt x="189" y="129"/>
                  </a:lnTo>
                  <a:lnTo>
                    <a:pt x="191" y="131"/>
                  </a:lnTo>
                  <a:lnTo>
                    <a:pt x="192" y="133"/>
                  </a:lnTo>
                  <a:lnTo>
                    <a:pt x="194" y="135"/>
                  </a:lnTo>
                  <a:lnTo>
                    <a:pt x="195" y="137"/>
                  </a:lnTo>
                  <a:lnTo>
                    <a:pt x="197" y="139"/>
                  </a:lnTo>
                  <a:lnTo>
                    <a:pt x="198" y="140"/>
                  </a:lnTo>
                  <a:lnTo>
                    <a:pt x="198" y="141"/>
                  </a:lnTo>
                  <a:lnTo>
                    <a:pt x="199" y="141"/>
                  </a:lnTo>
                  <a:lnTo>
                    <a:pt x="199" y="141"/>
                  </a:lnTo>
                  <a:lnTo>
                    <a:pt x="199" y="143"/>
                  </a:lnTo>
                  <a:lnTo>
                    <a:pt x="200" y="144"/>
                  </a:lnTo>
                  <a:lnTo>
                    <a:pt x="200" y="241"/>
                  </a:lnTo>
                  <a:lnTo>
                    <a:pt x="199" y="242"/>
                  </a:lnTo>
                  <a:lnTo>
                    <a:pt x="199" y="244"/>
                  </a:lnTo>
                  <a:lnTo>
                    <a:pt x="198" y="245"/>
                  </a:lnTo>
                  <a:lnTo>
                    <a:pt x="196" y="246"/>
                  </a:lnTo>
                  <a:lnTo>
                    <a:pt x="195" y="247"/>
                  </a:lnTo>
                  <a:lnTo>
                    <a:pt x="193" y="247"/>
                  </a:lnTo>
                  <a:lnTo>
                    <a:pt x="90" y="247"/>
                  </a:lnTo>
                  <a:lnTo>
                    <a:pt x="82" y="247"/>
                  </a:lnTo>
                  <a:lnTo>
                    <a:pt x="74" y="247"/>
                  </a:lnTo>
                  <a:lnTo>
                    <a:pt x="30" y="247"/>
                  </a:lnTo>
                  <a:lnTo>
                    <a:pt x="27" y="247"/>
                  </a:lnTo>
                  <a:lnTo>
                    <a:pt x="24" y="247"/>
                  </a:lnTo>
                  <a:lnTo>
                    <a:pt x="21" y="247"/>
                  </a:lnTo>
                  <a:lnTo>
                    <a:pt x="19" y="247"/>
                  </a:lnTo>
                  <a:lnTo>
                    <a:pt x="17" y="247"/>
                  </a:lnTo>
                  <a:lnTo>
                    <a:pt x="16" y="247"/>
                  </a:lnTo>
                  <a:lnTo>
                    <a:pt x="14" y="247"/>
                  </a:lnTo>
                  <a:lnTo>
                    <a:pt x="13" y="247"/>
                  </a:lnTo>
                  <a:lnTo>
                    <a:pt x="13" y="247"/>
                  </a:lnTo>
                  <a:lnTo>
                    <a:pt x="13" y="247"/>
                  </a:lnTo>
                  <a:lnTo>
                    <a:pt x="10" y="247"/>
                  </a:lnTo>
                  <a:lnTo>
                    <a:pt x="8" y="246"/>
                  </a:lnTo>
                  <a:lnTo>
                    <a:pt x="6" y="245"/>
                  </a:lnTo>
                  <a:lnTo>
                    <a:pt x="4" y="243"/>
                  </a:lnTo>
                  <a:lnTo>
                    <a:pt x="3" y="241"/>
                  </a:lnTo>
                  <a:lnTo>
                    <a:pt x="2" y="239"/>
                  </a:lnTo>
                  <a:lnTo>
                    <a:pt x="1" y="236"/>
                  </a:lnTo>
                  <a:lnTo>
                    <a:pt x="0" y="233"/>
                  </a:lnTo>
                  <a:lnTo>
                    <a:pt x="0" y="230"/>
                  </a:lnTo>
                  <a:lnTo>
                    <a:pt x="0" y="227"/>
                  </a:lnTo>
                  <a:lnTo>
                    <a:pt x="1" y="224"/>
                  </a:lnTo>
                  <a:lnTo>
                    <a:pt x="2" y="222"/>
                  </a:lnTo>
                  <a:lnTo>
                    <a:pt x="3" y="219"/>
                  </a:lnTo>
                  <a:lnTo>
                    <a:pt x="4" y="217"/>
                  </a:lnTo>
                  <a:lnTo>
                    <a:pt x="6" y="216"/>
                  </a:lnTo>
                  <a:lnTo>
                    <a:pt x="8" y="215"/>
                  </a:lnTo>
                  <a:lnTo>
                    <a:pt x="10" y="214"/>
                  </a:lnTo>
                  <a:lnTo>
                    <a:pt x="13" y="214"/>
                  </a:lnTo>
                  <a:lnTo>
                    <a:pt x="10" y="213"/>
                  </a:lnTo>
                  <a:lnTo>
                    <a:pt x="8" y="213"/>
                  </a:lnTo>
                  <a:lnTo>
                    <a:pt x="6" y="211"/>
                  </a:lnTo>
                  <a:lnTo>
                    <a:pt x="4" y="210"/>
                  </a:lnTo>
                  <a:lnTo>
                    <a:pt x="3" y="208"/>
                  </a:lnTo>
                  <a:lnTo>
                    <a:pt x="2" y="205"/>
                  </a:lnTo>
                  <a:lnTo>
                    <a:pt x="1" y="203"/>
                  </a:lnTo>
                  <a:lnTo>
                    <a:pt x="0" y="200"/>
                  </a:lnTo>
                  <a:lnTo>
                    <a:pt x="0" y="197"/>
                  </a:lnTo>
                  <a:lnTo>
                    <a:pt x="0" y="194"/>
                  </a:lnTo>
                  <a:lnTo>
                    <a:pt x="1" y="191"/>
                  </a:lnTo>
                  <a:lnTo>
                    <a:pt x="2" y="189"/>
                  </a:lnTo>
                  <a:lnTo>
                    <a:pt x="3" y="186"/>
                  </a:lnTo>
                  <a:lnTo>
                    <a:pt x="4" y="184"/>
                  </a:lnTo>
                  <a:lnTo>
                    <a:pt x="6" y="183"/>
                  </a:lnTo>
                  <a:lnTo>
                    <a:pt x="8" y="181"/>
                  </a:lnTo>
                  <a:lnTo>
                    <a:pt x="10" y="181"/>
                  </a:lnTo>
                  <a:lnTo>
                    <a:pt x="13" y="180"/>
                  </a:lnTo>
                  <a:lnTo>
                    <a:pt x="10" y="180"/>
                  </a:lnTo>
                  <a:lnTo>
                    <a:pt x="8" y="179"/>
                  </a:lnTo>
                  <a:lnTo>
                    <a:pt x="6" y="178"/>
                  </a:lnTo>
                  <a:lnTo>
                    <a:pt x="4" y="176"/>
                  </a:lnTo>
                  <a:lnTo>
                    <a:pt x="3" y="174"/>
                  </a:lnTo>
                  <a:lnTo>
                    <a:pt x="2" y="172"/>
                  </a:lnTo>
                  <a:lnTo>
                    <a:pt x="1" y="169"/>
                  </a:lnTo>
                  <a:lnTo>
                    <a:pt x="0" y="167"/>
                  </a:lnTo>
                  <a:lnTo>
                    <a:pt x="0" y="164"/>
                  </a:lnTo>
                  <a:lnTo>
                    <a:pt x="0" y="161"/>
                  </a:lnTo>
                  <a:lnTo>
                    <a:pt x="1" y="158"/>
                  </a:lnTo>
                  <a:lnTo>
                    <a:pt x="2" y="155"/>
                  </a:lnTo>
                  <a:lnTo>
                    <a:pt x="3" y="153"/>
                  </a:lnTo>
                  <a:lnTo>
                    <a:pt x="4" y="151"/>
                  </a:lnTo>
                  <a:lnTo>
                    <a:pt x="6" y="149"/>
                  </a:lnTo>
                  <a:lnTo>
                    <a:pt x="8" y="148"/>
                  </a:lnTo>
                  <a:lnTo>
                    <a:pt x="10" y="147"/>
                  </a:lnTo>
                  <a:lnTo>
                    <a:pt x="13" y="147"/>
                  </a:lnTo>
                  <a:lnTo>
                    <a:pt x="10" y="147"/>
                  </a:lnTo>
                  <a:lnTo>
                    <a:pt x="8" y="146"/>
                  </a:lnTo>
                  <a:lnTo>
                    <a:pt x="6" y="145"/>
                  </a:lnTo>
                  <a:lnTo>
                    <a:pt x="4" y="143"/>
                  </a:lnTo>
                  <a:lnTo>
                    <a:pt x="3" y="141"/>
                  </a:lnTo>
                  <a:lnTo>
                    <a:pt x="2" y="139"/>
                  </a:lnTo>
                  <a:lnTo>
                    <a:pt x="1" y="136"/>
                  </a:lnTo>
                  <a:lnTo>
                    <a:pt x="0" y="133"/>
                  </a:lnTo>
                  <a:lnTo>
                    <a:pt x="0" y="130"/>
                  </a:lnTo>
                  <a:lnTo>
                    <a:pt x="0" y="127"/>
                  </a:lnTo>
                  <a:lnTo>
                    <a:pt x="0" y="124"/>
                  </a:lnTo>
                  <a:lnTo>
                    <a:pt x="1" y="122"/>
                  </a:lnTo>
                  <a:lnTo>
                    <a:pt x="2" y="119"/>
                  </a:lnTo>
                  <a:lnTo>
                    <a:pt x="2" y="118"/>
                  </a:lnTo>
                  <a:lnTo>
                    <a:pt x="4" y="116"/>
                  </a:lnTo>
                  <a:lnTo>
                    <a:pt x="5" y="115"/>
                  </a:lnTo>
                  <a:lnTo>
                    <a:pt x="7" y="114"/>
                  </a:lnTo>
                  <a:lnTo>
                    <a:pt x="8" y="113"/>
                  </a:lnTo>
                  <a:lnTo>
                    <a:pt x="11" y="113"/>
                  </a:lnTo>
                  <a:lnTo>
                    <a:pt x="13" y="112"/>
                  </a:lnTo>
                  <a:lnTo>
                    <a:pt x="15" y="112"/>
                  </a:lnTo>
                  <a:lnTo>
                    <a:pt x="18" y="112"/>
                  </a:lnTo>
                  <a:lnTo>
                    <a:pt x="21" y="112"/>
                  </a:lnTo>
                  <a:lnTo>
                    <a:pt x="24" y="112"/>
                  </a:lnTo>
                  <a:lnTo>
                    <a:pt x="28" y="112"/>
                  </a:lnTo>
                  <a:lnTo>
                    <a:pt x="32" y="113"/>
                  </a:lnTo>
                  <a:lnTo>
                    <a:pt x="36" y="113"/>
                  </a:lnTo>
                  <a:lnTo>
                    <a:pt x="40" y="113"/>
                  </a:lnTo>
                  <a:lnTo>
                    <a:pt x="45" y="113"/>
                  </a:lnTo>
                  <a:lnTo>
                    <a:pt x="50" y="114"/>
                  </a:lnTo>
                  <a:lnTo>
                    <a:pt x="55" y="114"/>
                  </a:lnTo>
                  <a:lnTo>
                    <a:pt x="60" y="114"/>
                  </a:lnTo>
                  <a:lnTo>
                    <a:pt x="65" y="114"/>
                  </a:lnTo>
                  <a:lnTo>
                    <a:pt x="70" y="113"/>
                  </a:lnTo>
                  <a:lnTo>
                    <a:pt x="75" y="113"/>
                  </a:lnTo>
                  <a:lnTo>
                    <a:pt x="80" y="113"/>
                  </a:lnTo>
                  <a:lnTo>
                    <a:pt x="85" y="112"/>
                  </a:lnTo>
                  <a:lnTo>
                    <a:pt x="89" y="111"/>
                  </a:lnTo>
                  <a:lnTo>
                    <a:pt x="93" y="110"/>
                  </a:lnTo>
                  <a:lnTo>
                    <a:pt x="97" y="109"/>
                  </a:lnTo>
                  <a:lnTo>
                    <a:pt x="101" y="108"/>
                  </a:lnTo>
                  <a:lnTo>
                    <a:pt x="104" y="106"/>
                  </a:lnTo>
                  <a:lnTo>
                    <a:pt x="107" y="105"/>
                  </a:lnTo>
                  <a:lnTo>
                    <a:pt x="110" y="103"/>
                  </a:lnTo>
                  <a:lnTo>
                    <a:pt x="112" y="101"/>
                  </a:lnTo>
                  <a:lnTo>
                    <a:pt x="114" y="99"/>
                  </a:lnTo>
                  <a:lnTo>
                    <a:pt x="116" y="97"/>
                  </a:lnTo>
                  <a:lnTo>
                    <a:pt x="117" y="95"/>
                  </a:lnTo>
                  <a:lnTo>
                    <a:pt x="118" y="93"/>
                  </a:lnTo>
                  <a:lnTo>
                    <a:pt x="118" y="90"/>
                  </a:lnTo>
                  <a:lnTo>
                    <a:pt x="118" y="87"/>
                  </a:lnTo>
                  <a:lnTo>
                    <a:pt x="118" y="83"/>
                  </a:lnTo>
                  <a:lnTo>
                    <a:pt x="118" y="79"/>
                  </a:lnTo>
                  <a:lnTo>
                    <a:pt x="118" y="75"/>
                  </a:lnTo>
                  <a:lnTo>
                    <a:pt x="117" y="71"/>
                  </a:lnTo>
                  <a:lnTo>
                    <a:pt x="117" y="66"/>
                  </a:lnTo>
                  <a:lnTo>
                    <a:pt x="117" y="62"/>
                  </a:lnTo>
                  <a:lnTo>
                    <a:pt x="117" y="57"/>
                  </a:lnTo>
                  <a:lnTo>
                    <a:pt x="117" y="53"/>
                  </a:lnTo>
                  <a:lnTo>
                    <a:pt x="116" y="48"/>
                  </a:lnTo>
                  <a:lnTo>
                    <a:pt x="116" y="44"/>
                  </a:lnTo>
                  <a:lnTo>
                    <a:pt x="116" y="40"/>
                  </a:lnTo>
                  <a:lnTo>
                    <a:pt x="116" y="36"/>
                  </a:lnTo>
                  <a:lnTo>
                    <a:pt x="116" y="32"/>
                  </a:lnTo>
                  <a:lnTo>
                    <a:pt x="117" y="29"/>
                  </a:lnTo>
                  <a:lnTo>
                    <a:pt x="117" y="26"/>
                  </a:lnTo>
                  <a:lnTo>
                    <a:pt x="117" y="23"/>
                  </a:lnTo>
                  <a:lnTo>
                    <a:pt x="118" y="21"/>
                  </a:lnTo>
                  <a:lnTo>
                    <a:pt x="119" y="20"/>
                  </a:lnTo>
                  <a:lnTo>
                    <a:pt x="119" y="19"/>
                  </a:lnTo>
                  <a:lnTo>
                    <a:pt x="120" y="17"/>
                  </a:lnTo>
                  <a:lnTo>
                    <a:pt x="121" y="15"/>
                  </a:lnTo>
                  <a:lnTo>
                    <a:pt x="122" y="14"/>
                  </a:lnTo>
                  <a:lnTo>
                    <a:pt x="123" y="12"/>
                  </a:lnTo>
                  <a:lnTo>
                    <a:pt x="124" y="10"/>
                  </a:lnTo>
                  <a:lnTo>
                    <a:pt x="125" y="9"/>
                  </a:lnTo>
                  <a:lnTo>
                    <a:pt x="127" y="7"/>
                  </a:lnTo>
                  <a:lnTo>
                    <a:pt x="129" y="5"/>
                  </a:lnTo>
                  <a:lnTo>
                    <a:pt x="131" y="4"/>
                  </a:lnTo>
                  <a:lnTo>
                    <a:pt x="133" y="3"/>
                  </a:lnTo>
                  <a:lnTo>
                    <a:pt x="136" y="2"/>
                  </a:lnTo>
                  <a:lnTo>
                    <a:pt x="138" y="1"/>
                  </a:lnTo>
                  <a:lnTo>
                    <a:pt x="141" y="0"/>
                  </a:lnTo>
                  <a:lnTo>
                    <a:pt x="1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grpSp>
        <p:nvGrpSpPr>
          <p:cNvPr id="37" name="Group 36"/>
          <p:cNvGrpSpPr/>
          <p:nvPr/>
        </p:nvGrpSpPr>
        <p:grpSpPr>
          <a:xfrm>
            <a:off x="1844820" y="2993455"/>
            <a:ext cx="373063" cy="315384"/>
            <a:chOff x="5286375" y="2649538"/>
            <a:chExt cx="373063" cy="236538"/>
          </a:xfrm>
          <a:solidFill>
            <a:schemeClr val="bg2">
              <a:lumMod val="90000"/>
            </a:schemeClr>
          </a:solidFill>
        </p:grpSpPr>
        <p:sp>
          <p:nvSpPr>
            <p:cNvPr id="38" name="Freeform 56"/>
            <p:cNvSpPr>
              <a:spLocks noEditPoints="1"/>
            </p:cNvSpPr>
            <p:nvPr/>
          </p:nvSpPr>
          <p:spPr bwMode="auto">
            <a:xfrm>
              <a:off x="5359400" y="2649538"/>
              <a:ext cx="60325" cy="234950"/>
            </a:xfrm>
            <a:custGeom>
              <a:avLst/>
              <a:gdLst/>
              <a:ahLst/>
              <a:cxnLst>
                <a:cxn ang="0">
                  <a:pos x="6" y="135"/>
                </a:cxn>
                <a:cxn ang="0">
                  <a:pos x="6" y="139"/>
                </a:cxn>
                <a:cxn ang="0">
                  <a:pos x="32" y="139"/>
                </a:cxn>
                <a:cxn ang="0">
                  <a:pos x="32" y="135"/>
                </a:cxn>
                <a:cxn ang="0">
                  <a:pos x="6" y="135"/>
                </a:cxn>
                <a:cxn ang="0">
                  <a:pos x="6" y="19"/>
                </a:cxn>
                <a:cxn ang="0">
                  <a:pos x="6" y="23"/>
                </a:cxn>
                <a:cxn ang="0">
                  <a:pos x="32" y="23"/>
                </a:cxn>
                <a:cxn ang="0">
                  <a:pos x="32" y="19"/>
                </a:cxn>
                <a:cxn ang="0">
                  <a:pos x="6" y="19"/>
                </a:cxn>
                <a:cxn ang="0">
                  <a:pos x="6" y="10"/>
                </a:cxn>
                <a:cxn ang="0">
                  <a:pos x="6" y="14"/>
                </a:cxn>
                <a:cxn ang="0">
                  <a:pos x="32" y="14"/>
                </a:cxn>
                <a:cxn ang="0">
                  <a:pos x="32" y="10"/>
                </a:cxn>
                <a:cxn ang="0">
                  <a:pos x="6" y="10"/>
                </a:cxn>
                <a:cxn ang="0">
                  <a:pos x="0" y="0"/>
                </a:cxn>
                <a:cxn ang="0">
                  <a:pos x="38" y="0"/>
                </a:cxn>
                <a:cxn ang="0">
                  <a:pos x="38" y="148"/>
                </a:cxn>
                <a:cxn ang="0">
                  <a:pos x="0" y="148"/>
                </a:cxn>
                <a:cxn ang="0">
                  <a:pos x="0" y="0"/>
                </a:cxn>
              </a:cxnLst>
              <a:rect l="0" t="0" r="r" b="b"/>
              <a:pathLst>
                <a:path w="38" h="148">
                  <a:moveTo>
                    <a:pt x="6" y="135"/>
                  </a:moveTo>
                  <a:lnTo>
                    <a:pt x="6" y="139"/>
                  </a:lnTo>
                  <a:lnTo>
                    <a:pt x="32" y="139"/>
                  </a:lnTo>
                  <a:lnTo>
                    <a:pt x="32" y="135"/>
                  </a:lnTo>
                  <a:lnTo>
                    <a:pt x="6" y="135"/>
                  </a:lnTo>
                  <a:close/>
                  <a:moveTo>
                    <a:pt x="6" y="19"/>
                  </a:moveTo>
                  <a:lnTo>
                    <a:pt x="6" y="23"/>
                  </a:lnTo>
                  <a:lnTo>
                    <a:pt x="32" y="23"/>
                  </a:lnTo>
                  <a:lnTo>
                    <a:pt x="32" y="19"/>
                  </a:lnTo>
                  <a:lnTo>
                    <a:pt x="6" y="19"/>
                  </a:lnTo>
                  <a:close/>
                  <a:moveTo>
                    <a:pt x="6" y="10"/>
                  </a:moveTo>
                  <a:lnTo>
                    <a:pt x="6" y="14"/>
                  </a:lnTo>
                  <a:lnTo>
                    <a:pt x="32" y="14"/>
                  </a:lnTo>
                  <a:lnTo>
                    <a:pt x="32" y="10"/>
                  </a:lnTo>
                  <a:lnTo>
                    <a:pt x="6" y="10"/>
                  </a:lnTo>
                  <a:close/>
                  <a:moveTo>
                    <a:pt x="0" y="0"/>
                  </a:moveTo>
                  <a:lnTo>
                    <a:pt x="38" y="0"/>
                  </a:lnTo>
                  <a:lnTo>
                    <a:pt x="38" y="148"/>
                  </a:lnTo>
                  <a:lnTo>
                    <a:pt x="0" y="14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42" name="Freeform 57"/>
            <p:cNvSpPr>
              <a:spLocks noEditPoints="1"/>
            </p:cNvSpPr>
            <p:nvPr/>
          </p:nvSpPr>
          <p:spPr bwMode="auto">
            <a:xfrm>
              <a:off x="5286375" y="2651126"/>
              <a:ext cx="60325" cy="234950"/>
            </a:xfrm>
            <a:custGeom>
              <a:avLst/>
              <a:gdLst/>
              <a:ahLst/>
              <a:cxnLst>
                <a:cxn ang="0">
                  <a:pos x="6" y="134"/>
                </a:cxn>
                <a:cxn ang="0">
                  <a:pos x="6" y="138"/>
                </a:cxn>
                <a:cxn ang="0">
                  <a:pos x="32" y="138"/>
                </a:cxn>
                <a:cxn ang="0">
                  <a:pos x="32" y="134"/>
                </a:cxn>
                <a:cxn ang="0">
                  <a:pos x="6" y="134"/>
                </a:cxn>
                <a:cxn ang="0">
                  <a:pos x="6" y="18"/>
                </a:cxn>
                <a:cxn ang="0">
                  <a:pos x="6" y="22"/>
                </a:cxn>
                <a:cxn ang="0">
                  <a:pos x="32" y="22"/>
                </a:cxn>
                <a:cxn ang="0">
                  <a:pos x="32" y="18"/>
                </a:cxn>
                <a:cxn ang="0">
                  <a:pos x="6" y="18"/>
                </a:cxn>
                <a:cxn ang="0">
                  <a:pos x="6" y="9"/>
                </a:cxn>
                <a:cxn ang="0">
                  <a:pos x="6" y="13"/>
                </a:cxn>
                <a:cxn ang="0">
                  <a:pos x="32" y="13"/>
                </a:cxn>
                <a:cxn ang="0">
                  <a:pos x="32" y="9"/>
                </a:cxn>
                <a:cxn ang="0">
                  <a:pos x="6" y="9"/>
                </a:cxn>
                <a:cxn ang="0">
                  <a:pos x="0" y="0"/>
                </a:cxn>
                <a:cxn ang="0">
                  <a:pos x="38" y="0"/>
                </a:cxn>
                <a:cxn ang="0">
                  <a:pos x="38" y="148"/>
                </a:cxn>
                <a:cxn ang="0">
                  <a:pos x="0" y="148"/>
                </a:cxn>
                <a:cxn ang="0">
                  <a:pos x="0" y="0"/>
                </a:cxn>
              </a:cxnLst>
              <a:rect l="0" t="0" r="r" b="b"/>
              <a:pathLst>
                <a:path w="38" h="148">
                  <a:moveTo>
                    <a:pt x="6" y="134"/>
                  </a:moveTo>
                  <a:lnTo>
                    <a:pt x="6" y="138"/>
                  </a:lnTo>
                  <a:lnTo>
                    <a:pt x="32" y="138"/>
                  </a:lnTo>
                  <a:lnTo>
                    <a:pt x="32" y="134"/>
                  </a:lnTo>
                  <a:lnTo>
                    <a:pt x="6" y="134"/>
                  </a:lnTo>
                  <a:close/>
                  <a:moveTo>
                    <a:pt x="6" y="18"/>
                  </a:moveTo>
                  <a:lnTo>
                    <a:pt x="6" y="22"/>
                  </a:lnTo>
                  <a:lnTo>
                    <a:pt x="32" y="22"/>
                  </a:lnTo>
                  <a:lnTo>
                    <a:pt x="32" y="18"/>
                  </a:lnTo>
                  <a:lnTo>
                    <a:pt x="6" y="18"/>
                  </a:lnTo>
                  <a:close/>
                  <a:moveTo>
                    <a:pt x="6" y="9"/>
                  </a:moveTo>
                  <a:lnTo>
                    <a:pt x="6" y="13"/>
                  </a:lnTo>
                  <a:lnTo>
                    <a:pt x="32" y="13"/>
                  </a:lnTo>
                  <a:lnTo>
                    <a:pt x="32" y="9"/>
                  </a:lnTo>
                  <a:lnTo>
                    <a:pt x="6" y="9"/>
                  </a:lnTo>
                  <a:close/>
                  <a:moveTo>
                    <a:pt x="0" y="0"/>
                  </a:moveTo>
                  <a:lnTo>
                    <a:pt x="38" y="0"/>
                  </a:lnTo>
                  <a:lnTo>
                    <a:pt x="38" y="148"/>
                  </a:lnTo>
                  <a:lnTo>
                    <a:pt x="0" y="14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43" name="Freeform 58"/>
            <p:cNvSpPr>
              <a:spLocks noEditPoints="1"/>
            </p:cNvSpPr>
            <p:nvPr/>
          </p:nvSpPr>
          <p:spPr bwMode="auto">
            <a:xfrm>
              <a:off x="5430838" y="2649538"/>
              <a:ext cx="61913" cy="234950"/>
            </a:xfrm>
            <a:custGeom>
              <a:avLst/>
              <a:gdLst/>
              <a:ahLst/>
              <a:cxnLst>
                <a:cxn ang="0">
                  <a:pos x="6" y="135"/>
                </a:cxn>
                <a:cxn ang="0">
                  <a:pos x="6" y="139"/>
                </a:cxn>
                <a:cxn ang="0">
                  <a:pos x="32" y="139"/>
                </a:cxn>
                <a:cxn ang="0">
                  <a:pos x="32" y="135"/>
                </a:cxn>
                <a:cxn ang="0">
                  <a:pos x="6" y="135"/>
                </a:cxn>
                <a:cxn ang="0">
                  <a:pos x="6" y="19"/>
                </a:cxn>
                <a:cxn ang="0">
                  <a:pos x="6" y="23"/>
                </a:cxn>
                <a:cxn ang="0">
                  <a:pos x="32" y="23"/>
                </a:cxn>
                <a:cxn ang="0">
                  <a:pos x="32" y="19"/>
                </a:cxn>
                <a:cxn ang="0">
                  <a:pos x="6" y="19"/>
                </a:cxn>
                <a:cxn ang="0">
                  <a:pos x="6" y="10"/>
                </a:cxn>
                <a:cxn ang="0">
                  <a:pos x="6" y="14"/>
                </a:cxn>
                <a:cxn ang="0">
                  <a:pos x="32" y="14"/>
                </a:cxn>
                <a:cxn ang="0">
                  <a:pos x="32" y="10"/>
                </a:cxn>
                <a:cxn ang="0">
                  <a:pos x="6" y="10"/>
                </a:cxn>
                <a:cxn ang="0">
                  <a:pos x="0" y="0"/>
                </a:cxn>
                <a:cxn ang="0">
                  <a:pos x="39" y="0"/>
                </a:cxn>
                <a:cxn ang="0">
                  <a:pos x="39" y="148"/>
                </a:cxn>
                <a:cxn ang="0">
                  <a:pos x="0" y="148"/>
                </a:cxn>
                <a:cxn ang="0">
                  <a:pos x="0" y="0"/>
                </a:cxn>
              </a:cxnLst>
              <a:rect l="0" t="0" r="r" b="b"/>
              <a:pathLst>
                <a:path w="39" h="148">
                  <a:moveTo>
                    <a:pt x="6" y="135"/>
                  </a:moveTo>
                  <a:lnTo>
                    <a:pt x="6" y="139"/>
                  </a:lnTo>
                  <a:lnTo>
                    <a:pt x="32" y="139"/>
                  </a:lnTo>
                  <a:lnTo>
                    <a:pt x="32" y="135"/>
                  </a:lnTo>
                  <a:lnTo>
                    <a:pt x="6" y="135"/>
                  </a:lnTo>
                  <a:close/>
                  <a:moveTo>
                    <a:pt x="6" y="19"/>
                  </a:moveTo>
                  <a:lnTo>
                    <a:pt x="6" y="23"/>
                  </a:lnTo>
                  <a:lnTo>
                    <a:pt x="32" y="23"/>
                  </a:lnTo>
                  <a:lnTo>
                    <a:pt x="32" y="19"/>
                  </a:lnTo>
                  <a:lnTo>
                    <a:pt x="6" y="19"/>
                  </a:lnTo>
                  <a:close/>
                  <a:moveTo>
                    <a:pt x="6" y="10"/>
                  </a:moveTo>
                  <a:lnTo>
                    <a:pt x="6" y="14"/>
                  </a:lnTo>
                  <a:lnTo>
                    <a:pt x="32" y="14"/>
                  </a:lnTo>
                  <a:lnTo>
                    <a:pt x="32" y="10"/>
                  </a:lnTo>
                  <a:lnTo>
                    <a:pt x="6" y="10"/>
                  </a:lnTo>
                  <a:close/>
                  <a:moveTo>
                    <a:pt x="0" y="0"/>
                  </a:moveTo>
                  <a:lnTo>
                    <a:pt x="39" y="0"/>
                  </a:lnTo>
                  <a:lnTo>
                    <a:pt x="39" y="148"/>
                  </a:lnTo>
                  <a:lnTo>
                    <a:pt x="0" y="14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44" name="Freeform 59"/>
            <p:cNvSpPr>
              <a:spLocks noEditPoints="1"/>
            </p:cNvSpPr>
            <p:nvPr/>
          </p:nvSpPr>
          <p:spPr bwMode="auto">
            <a:xfrm>
              <a:off x="5492750" y="2651126"/>
              <a:ext cx="166688" cy="233363"/>
            </a:xfrm>
            <a:custGeom>
              <a:avLst/>
              <a:gdLst/>
              <a:ahLst/>
              <a:cxnLst>
                <a:cxn ang="0">
                  <a:pos x="93" y="120"/>
                </a:cxn>
                <a:cxn ang="0">
                  <a:pos x="71" y="133"/>
                </a:cxn>
                <a:cxn ang="0">
                  <a:pos x="73" y="136"/>
                </a:cxn>
                <a:cxn ang="0">
                  <a:pos x="95" y="123"/>
                </a:cxn>
                <a:cxn ang="0">
                  <a:pos x="93" y="120"/>
                </a:cxn>
                <a:cxn ang="0">
                  <a:pos x="36" y="19"/>
                </a:cxn>
                <a:cxn ang="0">
                  <a:pos x="16" y="35"/>
                </a:cxn>
                <a:cxn ang="0">
                  <a:pos x="38" y="22"/>
                </a:cxn>
                <a:cxn ang="0">
                  <a:pos x="36" y="19"/>
                </a:cxn>
                <a:cxn ang="0">
                  <a:pos x="32" y="11"/>
                </a:cxn>
                <a:cxn ang="0">
                  <a:pos x="9" y="24"/>
                </a:cxn>
                <a:cxn ang="0">
                  <a:pos x="11" y="27"/>
                </a:cxn>
                <a:cxn ang="0">
                  <a:pos x="34" y="14"/>
                </a:cxn>
                <a:cxn ang="0">
                  <a:pos x="32" y="11"/>
                </a:cxn>
                <a:cxn ang="0">
                  <a:pos x="33" y="0"/>
                </a:cxn>
                <a:cxn ang="0">
                  <a:pos x="105" y="128"/>
                </a:cxn>
                <a:cxn ang="0">
                  <a:pos x="72" y="147"/>
                </a:cxn>
                <a:cxn ang="0">
                  <a:pos x="0" y="19"/>
                </a:cxn>
                <a:cxn ang="0">
                  <a:pos x="33" y="0"/>
                </a:cxn>
              </a:cxnLst>
              <a:rect l="0" t="0" r="r" b="b"/>
              <a:pathLst>
                <a:path w="105" h="147">
                  <a:moveTo>
                    <a:pt x="93" y="120"/>
                  </a:moveTo>
                  <a:lnTo>
                    <a:pt x="71" y="133"/>
                  </a:lnTo>
                  <a:lnTo>
                    <a:pt x="73" y="136"/>
                  </a:lnTo>
                  <a:lnTo>
                    <a:pt x="95" y="123"/>
                  </a:lnTo>
                  <a:lnTo>
                    <a:pt x="93" y="120"/>
                  </a:lnTo>
                  <a:close/>
                  <a:moveTo>
                    <a:pt x="36" y="19"/>
                  </a:moveTo>
                  <a:lnTo>
                    <a:pt x="16" y="35"/>
                  </a:lnTo>
                  <a:lnTo>
                    <a:pt x="38" y="22"/>
                  </a:lnTo>
                  <a:lnTo>
                    <a:pt x="36" y="19"/>
                  </a:lnTo>
                  <a:close/>
                  <a:moveTo>
                    <a:pt x="32" y="11"/>
                  </a:moveTo>
                  <a:lnTo>
                    <a:pt x="9" y="24"/>
                  </a:lnTo>
                  <a:lnTo>
                    <a:pt x="11" y="27"/>
                  </a:lnTo>
                  <a:lnTo>
                    <a:pt x="34" y="14"/>
                  </a:lnTo>
                  <a:lnTo>
                    <a:pt x="32" y="11"/>
                  </a:lnTo>
                  <a:close/>
                  <a:moveTo>
                    <a:pt x="33" y="0"/>
                  </a:moveTo>
                  <a:lnTo>
                    <a:pt x="105" y="128"/>
                  </a:lnTo>
                  <a:lnTo>
                    <a:pt x="72" y="147"/>
                  </a:lnTo>
                  <a:lnTo>
                    <a:pt x="0" y="19"/>
                  </a:lnTo>
                  <a:lnTo>
                    <a:pt x="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grpSp>
        <p:nvGrpSpPr>
          <p:cNvPr id="45" name="Group 44"/>
          <p:cNvGrpSpPr/>
          <p:nvPr/>
        </p:nvGrpSpPr>
        <p:grpSpPr>
          <a:xfrm>
            <a:off x="2518665" y="4366710"/>
            <a:ext cx="317221" cy="338377"/>
            <a:chOff x="8732838" y="4214813"/>
            <a:chExt cx="411162" cy="328613"/>
          </a:xfrm>
          <a:solidFill>
            <a:schemeClr val="bg2"/>
          </a:solidFill>
        </p:grpSpPr>
        <p:sp>
          <p:nvSpPr>
            <p:cNvPr id="46" name="Freeform 885"/>
            <p:cNvSpPr>
              <a:spLocks noEditPoints="1"/>
            </p:cNvSpPr>
            <p:nvPr/>
          </p:nvSpPr>
          <p:spPr bwMode="auto">
            <a:xfrm>
              <a:off x="8904288" y="4214813"/>
              <a:ext cx="239712" cy="157163"/>
            </a:xfrm>
            <a:custGeom>
              <a:avLst/>
              <a:gdLst/>
              <a:ahLst/>
              <a:cxnLst>
                <a:cxn ang="0">
                  <a:pos x="22" y="89"/>
                </a:cxn>
                <a:cxn ang="0">
                  <a:pos x="98" y="58"/>
                </a:cxn>
                <a:cxn ang="0">
                  <a:pos x="82" y="73"/>
                </a:cxn>
                <a:cxn ang="0">
                  <a:pos x="79" y="75"/>
                </a:cxn>
                <a:cxn ang="0">
                  <a:pos x="75" y="75"/>
                </a:cxn>
                <a:cxn ang="0">
                  <a:pos x="72" y="75"/>
                </a:cxn>
                <a:cxn ang="0">
                  <a:pos x="68" y="73"/>
                </a:cxn>
                <a:cxn ang="0">
                  <a:pos x="53" y="58"/>
                </a:cxn>
                <a:cxn ang="0">
                  <a:pos x="105" y="51"/>
                </a:cxn>
                <a:cxn ang="0">
                  <a:pos x="141" y="85"/>
                </a:cxn>
                <a:cxn ang="0">
                  <a:pos x="141" y="15"/>
                </a:cxn>
                <a:cxn ang="0">
                  <a:pos x="10" y="15"/>
                </a:cxn>
                <a:cxn ang="0">
                  <a:pos x="10" y="84"/>
                </a:cxn>
                <a:cxn ang="0">
                  <a:pos x="11" y="86"/>
                </a:cxn>
                <a:cxn ang="0">
                  <a:pos x="10" y="15"/>
                </a:cxn>
                <a:cxn ang="0">
                  <a:pos x="74" y="65"/>
                </a:cxn>
                <a:cxn ang="0">
                  <a:pos x="75" y="66"/>
                </a:cxn>
                <a:cxn ang="0">
                  <a:pos x="77" y="65"/>
                </a:cxn>
                <a:cxn ang="0">
                  <a:pos x="19" y="10"/>
                </a:cxn>
                <a:cxn ang="0">
                  <a:pos x="136" y="0"/>
                </a:cxn>
                <a:cxn ang="0">
                  <a:pos x="141" y="1"/>
                </a:cxn>
                <a:cxn ang="0">
                  <a:pos x="145" y="4"/>
                </a:cxn>
                <a:cxn ang="0">
                  <a:pos x="149" y="8"/>
                </a:cxn>
                <a:cxn ang="0">
                  <a:pos x="150" y="12"/>
                </a:cxn>
                <a:cxn ang="0">
                  <a:pos x="151" y="84"/>
                </a:cxn>
                <a:cxn ang="0">
                  <a:pos x="150" y="89"/>
                </a:cxn>
                <a:cxn ang="0">
                  <a:pos x="147" y="94"/>
                </a:cxn>
                <a:cxn ang="0">
                  <a:pos x="143" y="97"/>
                </a:cxn>
                <a:cxn ang="0">
                  <a:pos x="138" y="99"/>
                </a:cxn>
                <a:cxn ang="0">
                  <a:pos x="15" y="99"/>
                </a:cxn>
                <a:cxn ang="0">
                  <a:pos x="10" y="98"/>
                </a:cxn>
                <a:cxn ang="0">
                  <a:pos x="5" y="95"/>
                </a:cxn>
                <a:cxn ang="0">
                  <a:pos x="2" y="91"/>
                </a:cxn>
                <a:cxn ang="0">
                  <a:pos x="0" y="87"/>
                </a:cxn>
                <a:cxn ang="0">
                  <a:pos x="0" y="15"/>
                </a:cxn>
                <a:cxn ang="0">
                  <a:pos x="1" y="10"/>
                </a:cxn>
                <a:cxn ang="0">
                  <a:pos x="4" y="6"/>
                </a:cxn>
                <a:cxn ang="0">
                  <a:pos x="8" y="2"/>
                </a:cxn>
                <a:cxn ang="0">
                  <a:pos x="12" y="1"/>
                </a:cxn>
              </a:cxnLst>
              <a:rect l="0" t="0" r="r" b="b"/>
              <a:pathLst>
                <a:path w="151" h="99">
                  <a:moveTo>
                    <a:pt x="53" y="58"/>
                  </a:moveTo>
                  <a:lnTo>
                    <a:pt x="22" y="89"/>
                  </a:lnTo>
                  <a:lnTo>
                    <a:pt x="129" y="89"/>
                  </a:lnTo>
                  <a:lnTo>
                    <a:pt x="98" y="58"/>
                  </a:lnTo>
                  <a:lnTo>
                    <a:pt x="84" y="72"/>
                  </a:lnTo>
                  <a:lnTo>
                    <a:pt x="82" y="73"/>
                  </a:lnTo>
                  <a:lnTo>
                    <a:pt x="81" y="74"/>
                  </a:lnTo>
                  <a:lnTo>
                    <a:pt x="79" y="75"/>
                  </a:lnTo>
                  <a:lnTo>
                    <a:pt x="77" y="75"/>
                  </a:lnTo>
                  <a:lnTo>
                    <a:pt x="75" y="75"/>
                  </a:lnTo>
                  <a:lnTo>
                    <a:pt x="73" y="75"/>
                  </a:lnTo>
                  <a:lnTo>
                    <a:pt x="72" y="75"/>
                  </a:lnTo>
                  <a:lnTo>
                    <a:pt x="70" y="74"/>
                  </a:lnTo>
                  <a:lnTo>
                    <a:pt x="68" y="73"/>
                  </a:lnTo>
                  <a:lnTo>
                    <a:pt x="67" y="72"/>
                  </a:lnTo>
                  <a:lnTo>
                    <a:pt x="53" y="58"/>
                  </a:lnTo>
                  <a:close/>
                  <a:moveTo>
                    <a:pt x="141" y="15"/>
                  </a:moveTo>
                  <a:lnTo>
                    <a:pt x="105" y="51"/>
                  </a:lnTo>
                  <a:lnTo>
                    <a:pt x="140" y="86"/>
                  </a:lnTo>
                  <a:lnTo>
                    <a:pt x="141" y="85"/>
                  </a:lnTo>
                  <a:lnTo>
                    <a:pt x="141" y="84"/>
                  </a:lnTo>
                  <a:lnTo>
                    <a:pt x="141" y="15"/>
                  </a:lnTo>
                  <a:lnTo>
                    <a:pt x="141" y="15"/>
                  </a:lnTo>
                  <a:close/>
                  <a:moveTo>
                    <a:pt x="10" y="15"/>
                  </a:moveTo>
                  <a:lnTo>
                    <a:pt x="10" y="15"/>
                  </a:lnTo>
                  <a:lnTo>
                    <a:pt x="10" y="84"/>
                  </a:lnTo>
                  <a:lnTo>
                    <a:pt x="10" y="85"/>
                  </a:lnTo>
                  <a:lnTo>
                    <a:pt x="11" y="86"/>
                  </a:lnTo>
                  <a:lnTo>
                    <a:pt x="46" y="51"/>
                  </a:lnTo>
                  <a:lnTo>
                    <a:pt x="10" y="15"/>
                  </a:lnTo>
                  <a:close/>
                  <a:moveTo>
                    <a:pt x="19" y="10"/>
                  </a:moveTo>
                  <a:lnTo>
                    <a:pt x="74" y="65"/>
                  </a:lnTo>
                  <a:lnTo>
                    <a:pt x="75" y="65"/>
                  </a:lnTo>
                  <a:lnTo>
                    <a:pt x="75" y="66"/>
                  </a:lnTo>
                  <a:lnTo>
                    <a:pt x="76" y="65"/>
                  </a:lnTo>
                  <a:lnTo>
                    <a:pt x="77" y="65"/>
                  </a:lnTo>
                  <a:lnTo>
                    <a:pt x="132" y="10"/>
                  </a:lnTo>
                  <a:lnTo>
                    <a:pt x="19" y="10"/>
                  </a:lnTo>
                  <a:close/>
                  <a:moveTo>
                    <a:pt x="15" y="0"/>
                  </a:moveTo>
                  <a:lnTo>
                    <a:pt x="136" y="0"/>
                  </a:lnTo>
                  <a:lnTo>
                    <a:pt x="138" y="1"/>
                  </a:lnTo>
                  <a:lnTo>
                    <a:pt x="141" y="1"/>
                  </a:lnTo>
                  <a:lnTo>
                    <a:pt x="143" y="2"/>
                  </a:lnTo>
                  <a:lnTo>
                    <a:pt x="145" y="4"/>
                  </a:lnTo>
                  <a:lnTo>
                    <a:pt x="147" y="6"/>
                  </a:lnTo>
                  <a:lnTo>
                    <a:pt x="149" y="8"/>
                  </a:lnTo>
                  <a:lnTo>
                    <a:pt x="150" y="10"/>
                  </a:lnTo>
                  <a:lnTo>
                    <a:pt x="150" y="12"/>
                  </a:lnTo>
                  <a:lnTo>
                    <a:pt x="151" y="15"/>
                  </a:lnTo>
                  <a:lnTo>
                    <a:pt x="151" y="84"/>
                  </a:lnTo>
                  <a:lnTo>
                    <a:pt x="150" y="87"/>
                  </a:lnTo>
                  <a:lnTo>
                    <a:pt x="150" y="89"/>
                  </a:lnTo>
                  <a:lnTo>
                    <a:pt x="149" y="91"/>
                  </a:lnTo>
                  <a:lnTo>
                    <a:pt x="147" y="94"/>
                  </a:lnTo>
                  <a:lnTo>
                    <a:pt x="145" y="95"/>
                  </a:lnTo>
                  <a:lnTo>
                    <a:pt x="143" y="97"/>
                  </a:lnTo>
                  <a:lnTo>
                    <a:pt x="141" y="98"/>
                  </a:lnTo>
                  <a:lnTo>
                    <a:pt x="138" y="99"/>
                  </a:lnTo>
                  <a:lnTo>
                    <a:pt x="136" y="99"/>
                  </a:lnTo>
                  <a:lnTo>
                    <a:pt x="15" y="99"/>
                  </a:lnTo>
                  <a:lnTo>
                    <a:pt x="12" y="99"/>
                  </a:lnTo>
                  <a:lnTo>
                    <a:pt x="10" y="98"/>
                  </a:lnTo>
                  <a:lnTo>
                    <a:pt x="8" y="97"/>
                  </a:lnTo>
                  <a:lnTo>
                    <a:pt x="5" y="95"/>
                  </a:lnTo>
                  <a:lnTo>
                    <a:pt x="4" y="94"/>
                  </a:lnTo>
                  <a:lnTo>
                    <a:pt x="2" y="91"/>
                  </a:lnTo>
                  <a:lnTo>
                    <a:pt x="1" y="89"/>
                  </a:lnTo>
                  <a:lnTo>
                    <a:pt x="0" y="87"/>
                  </a:lnTo>
                  <a:lnTo>
                    <a:pt x="0" y="84"/>
                  </a:lnTo>
                  <a:lnTo>
                    <a:pt x="0" y="15"/>
                  </a:lnTo>
                  <a:lnTo>
                    <a:pt x="0" y="12"/>
                  </a:lnTo>
                  <a:lnTo>
                    <a:pt x="1" y="10"/>
                  </a:lnTo>
                  <a:lnTo>
                    <a:pt x="2" y="8"/>
                  </a:lnTo>
                  <a:lnTo>
                    <a:pt x="4" y="6"/>
                  </a:lnTo>
                  <a:lnTo>
                    <a:pt x="5" y="4"/>
                  </a:lnTo>
                  <a:lnTo>
                    <a:pt x="8" y="2"/>
                  </a:lnTo>
                  <a:lnTo>
                    <a:pt x="10" y="1"/>
                  </a:lnTo>
                  <a:lnTo>
                    <a:pt x="12"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47" name="Freeform 886"/>
            <p:cNvSpPr>
              <a:spLocks noEditPoints="1"/>
            </p:cNvSpPr>
            <p:nvPr/>
          </p:nvSpPr>
          <p:spPr bwMode="auto">
            <a:xfrm>
              <a:off x="8732838" y="4265613"/>
              <a:ext cx="407987" cy="277813"/>
            </a:xfrm>
            <a:custGeom>
              <a:avLst/>
              <a:gdLst/>
              <a:ahLst/>
              <a:cxnLst>
                <a:cxn ang="0">
                  <a:pos x="82" y="153"/>
                </a:cxn>
                <a:cxn ang="0">
                  <a:pos x="80" y="155"/>
                </a:cxn>
                <a:cxn ang="0">
                  <a:pos x="79" y="157"/>
                </a:cxn>
                <a:cxn ang="0">
                  <a:pos x="80" y="160"/>
                </a:cxn>
                <a:cxn ang="0">
                  <a:pos x="82" y="161"/>
                </a:cxn>
                <a:cxn ang="0">
                  <a:pos x="174" y="162"/>
                </a:cxn>
                <a:cxn ang="0">
                  <a:pos x="176" y="161"/>
                </a:cxn>
                <a:cxn ang="0">
                  <a:pos x="178" y="159"/>
                </a:cxn>
                <a:cxn ang="0">
                  <a:pos x="178" y="156"/>
                </a:cxn>
                <a:cxn ang="0">
                  <a:pos x="176" y="154"/>
                </a:cxn>
                <a:cxn ang="0">
                  <a:pos x="174" y="153"/>
                </a:cxn>
                <a:cxn ang="0">
                  <a:pos x="32" y="0"/>
                </a:cxn>
                <a:cxn ang="0">
                  <a:pos x="99" y="26"/>
                </a:cxn>
                <a:cxn ang="0">
                  <a:pos x="45" y="136"/>
                </a:cxn>
                <a:cxn ang="0">
                  <a:pos x="212" y="76"/>
                </a:cxn>
                <a:cxn ang="0">
                  <a:pos x="238" y="139"/>
                </a:cxn>
                <a:cxn ang="0">
                  <a:pos x="248" y="139"/>
                </a:cxn>
                <a:cxn ang="0">
                  <a:pos x="252" y="141"/>
                </a:cxn>
                <a:cxn ang="0">
                  <a:pos x="255" y="144"/>
                </a:cxn>
                <a:cxn ang="0">
                  <a:pos x="257" y="148"/>
                </a:cxn>
                <a:cxn ang="0">
                  <a:pos x="257" y="164"/>
                </a:cxn>
                <a:cxn ang="0">
                  <a:pos x="256" y="168"/>
                </a:cxn>
                <a:cxn ang="0">
                  <a:pos x="253" y="172"/>
                </a:cxn>
                <a:cxn ang="0">
                  <a:pos x="250" y="174"/>
                </a:cxn>
                <a:cxn ang="0">
                  <a:pos x="245" y="175"/>
                </a:cxn>
                <a:cxn ang="0">
                  <a:pos x="9" y="175"/>
                </a:cxn>
                <a:cxn ang="0">
                  <a:pos x="5" y="173"/>
                </a:cxn>
                <a:cxn ang="0">
                  <a:pos x="2" y="170"/>
                </a:cxn>
                <a:cxn ang="0">
                  <a:pos x="0" y="166"/>
                </a:cxn>
                <a:cxn ang="0">
                  <a:pos x="0" y="151"/>
                </a:cxn>
                <a:cxn ang="0">
                  <a:pos x="1" y="146"/>
                </a:cxn>
                <a:cxn ang="0">
                  <a:pos x="3" y="143"/>
                </a:cxn>
                <a:cxn ang="0">
                  <a:pos x="7" y="140"/>
                </a:cxn>
                <a:cxn ang="0">
                  <a:pos x="11" y="139"/>
                </a:cxn>
                <a:cxn ang="0">
                  <a:pos x="19" y="13"/>
                </a:cxn>
                <a:cxn ang="0">
                  <a:pos x="20" y="9"/>
                </a:cxn>
                <a:cxn ang="0">
                  <a:pos x="22" y="5"/>
                </a:cxn>
                <a:cxn ang="0">
                  <a:pos x="25" y="2"/>
                </a:cxn>
                <a:cxn ang="0">
                  <a:pos x="30" y="1"/>
                </a:cxn>
              </a:cxnLst>
              <a:rect l="0" t="0" r="r" b="b"/>
              <a:pathLst>
                <a:path w="257" h="175">
                  <a:moveTo>
                    <a:pt x="83" y="153"/>
                  </a:moveTo>
                  <a:lnTo>
                    <a:pt x="82" y="153"/>
                  </a:lnTo>
                  <a:lnTo>
                    <a:pt x="81" y="154"/>
                  </a:lnTo>
                  <a:lnTo>
                    <a:pt x="80" y="155"/>
                  </a:lnTo>
                  <a:lnTo>
                    <a:pt x="79" y="156"/>
                  </a:lnTo>
                  <a:lnTo>
                    <a:pt x="79" y="157"/>
                  </a:lnTo>
                  <a:lnTo>
                    <a:pt x="79" y="159"/>
                  </a:lnTo>
                  <a:lnTo>
                    <a:pt x="80" y="160"/>
                  </a:lnTo>
                  <a:lnTo>
                    <a:pt x="81" y="161"/>
                  </a:lnTo>
                  <a:lnTo>
                    <a:pt x="82" y="161"/>
                  </a:lnTo>
                  <a:lnTo>
                    <a:pt x="83" y="162"/>
                  </a:lnTo>
                  <a:lnTo>
                    <a:pt x="174" y="162"/>
                  </a:lnTo>
                  <a:lnTo>
                    <a:pt x="175" y="161"/>
                  </a:lnTo>
                  <a:lnTo>
                    <a:pt x="176" y="161"/>
                  </a:lnTo>
                  <a:lnTo>
                    <a:pt x="177" y="160"/>
                  </a:lnTo>
                  <a:lnTo>
                    <a:pt x="178" y="159"/>
                  </a:lnTo>
                  <a:lnTo>
                    <a:pt x="178" y="157"/>
                  </a:lnTo>
                  <a:lnTo>
                    <a:pt x="178" y="156"/>
                  </a:lnTo>
                  <a:lnTo>
                    <a:pt x="177" y="155"/>
                  </a:lnTo>
                  <a:lnTo>
                    <a:pt x="176" y="154"/>
                  </a:lnTo>
                  <a:lnTo>
                    <a:pt x="175" y="153"/>
                  </a:lnTo>
                  <a:lnTo>
                    <a:pt x="174" y="153"/>
                  </a:lnTo>
                  <a:lnTo>
                    <a:pt x="83" y="153"/>
                  </a:lnTo>
                  <a:close/>
                  <a:moveTo>
                    <a:pt x="32" y="0"/>
                  </a:moveTo>
                  <a:lnTo>
                    <a:pt x="99" y="0"/>
                  </a:lnTo>
                  <a:lnTo>
                    <a:pt x="99" y="26"/>
                  </a:lnTo>
                  <a:lnTo>
                    <a:pt x="45" y="26"/>
                  </a:lnTo>
                  <a:lnTo>
                    <a:pt x="45" y="136"/>
                  </a:lnTo>
                  <a:lnTo>
                    <a:pt x="212" y="136"/>
                  </a:lnTo>
                  <a:lnTo>
                    <a:pt x="212" y="76"/>
                  </a:lnTo>
                  <a:lnTo>
                    <a:pt x="238" y="76"/>
                  </a:lnTo>
                  <a:lnTo>
                    <a:pt x="238" y="139"/>
                  </a:lnTo>
                  <a:lnTo>
                    <a:pt x="245" y="139"/>
                  </a:lnTo>
                  <a:lnTo>
                    <a:pt x="248" y="139"/>
                  </a:lnTo>
                  <a:lnTo>
                    <a:pt x="250" y="140"/>
                  </a:lnTo>
                  <a:lnTo>
                    <a:pt x="252" y="141"/>
                  </a:lnTo>
                  <a:lnTo>
                    <a:pt x="253" y="143"/>
                  </a:lnTo>
                  <a:lnTo>
                    <a:pt x="255" y="144"/>
                  </a:lnTo>
                  <a:lnTo>
                    <a:pt x="256" y="146"/>
                  </a:lnTo>
                  <a:lnTo>
                    <a:pt x="257" y="148"/>
                  </a:lnTo>
                  <a:lnTo>
                    <a:pt x="257" y="151"/>
                  </a:lnTo>
                  <a:lnTo>
                    <a:pt x="257" y="164"/>
                  </a:lnTo>
                  <a:lnTo>
                    <a:pt x="257" y="166"/>
                  </a:lnTo>
                  <a:lnTo>
                    <a:pt x="256" y="168"/>
                  </a:lnTo>
                  <a:lnTo>
                    <a:pt x="255" y="170"/>
                  </a:lnTo>
                  <a:lnTo>
                    <a:pt x="253" y="172"/>
                  </a:lnTo>
                  <a:lnTo>
                    <a:pt x="252" y="173"/>
                  </a:lnTo>
                  <a:lnTo>
                    <a:pt x="250" y="174"/>
                  </a:lnTo>
                  <a:lnTo>
                    <a:pt x="248" y="175"/>
                  </a:lnTo>
                  <a:lnTo>
                    <a:pt x="245" y="175"/>
                  </a:lnTo>
                  <a:lnTo>
                    <a:pt x="11" y="175"/>
                  </a:lnTo>
                  <a:lnTo>
                    <a:pt x="9" y="175"/>
                  </a:lnTo>
                  <a:lnTo>
                    <a:pt x="7" y="174"/>
                  </a:lnTo>
                  <a:lnTo>
                    <a:pt x="5" y="173"/>
                  </a:lnTo>
                  <a:lnTo>
                    <a:pt x="3" y="172"/>
                  </a:lnTo>
                  <a:lnTo>
                    <a:pt x="2" y="170"/>
                  </a:lnTo>
                  <a:lnTo>
                    <a:pt x="1" y="168"/>
                  </a:lnTo>
                  <a:lnTo>
                    <a:pt x="0" y="166"/>
                  </a:lnTo>
                  <a:lnTo>
                    <a:pt x="0" y="164"/>
                  </a:lnTo>
                  <a:lnTo>
                    <a:pt x="0" y="151"/>
                  </a:lnTo>
                  <a:lnTo>
                    <a:pt x="0" y="148"/>
                  </a:lnTo>
                  <a:lnTo>
                    <a:pt x="1" y="146"/>
                  </a:lnTo>
                  <a:lnTo>
                    <a:pt x="2" y="144"/>
                  </a:lnTo>
                  <a:lnTo>
                    <a:pt x="3" y="143"/>
                  </a:lnTo>
                  <a:lnTo>
                    <a:pt x="5" y="141"/>
                  </a:lnTo>
                  <a:lnTo>
                    <a:pt x="7" y="140"/>
                  </a:lnTo>
                  <a:lnTo>
                    <a:pt x="9" y="139"/>
                  </a:lnTo>
                  <a:lnTo>
                    <a:pt x="11" y="139"/>
                  </a:lnTo>
                  <a:lnTo>
                    <a:pt x="19" y="139"/>
                  </a:lnTo>
                  <a:lnTo>
                    <a:pt x="19" y="13"/>
                  </a:lnTo>
                  <a:lnTo>
                    <a:pt x="19" y="11"/>
                  </a:lnTo>
                  <a:lnTo>
                    <a:pt x="20" y="9"/>
                  </a:lnTo>
                  <a:lnTo>
                    <a:pt x="21" y="7"/>
                  </a:lnTo>
                  <a:lnTo>
                    <a:pt x="22" y="5"/>
                  </a:lnTo>
                  <a:lnTo>
                    <a:pt x="24" y="3"/>
                  </a:lnTo>
                  <a:lnTo>
                    <a:pt x="25" y="2"/>
                  </a:lnTo>
                  <a:lnTo>
                    <a:pt x="27" y="1"/>
                  </a:lnTo>
                  <a:lnTo>
                    <a:pt x="30" y="1"/>
                  </a:lnTo>
                  <a:lnTo>
                    <a:pt x="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spTree>
    <p:extLst>
      <p:ext uri="{BB962C8B-B14F-4D97-AF65-F5344CB8AC3E}">
        <p14:creationId xmlns:p14="http://schemas.microsoft.com/office/powerpoint/2010/main" val="3167477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1000"/>
                                        <p:tgtEl>
                                          <p:spTgt spid="51"/>
                                        </p:tgtEl>
                                      </p:cBhvr>
                                    </p:animEffect>
                                    <p:anim calcmode="lin" valueType="num">
                                      <p:cBhvr>
                                        <p:cTn id="13" dur="1000" fill="hold"/>
                                        <p:tgtEl>
                                          <p:spTgt spid="51"/>
                                        </p:tgtEl>
                                        <p:attrNameLst>
                                          <p:attrName>ppt_x</p:attrName>
                                        </p:attrNameLst>
                                      </p:cBhvr>
                                      <p:tavLst>
                                        <p:tav tm="0">
                                          <p:val>
                                            <p:strVal val="#ppt_x"/>
                                          </p:val>
                                        </p:tav>
                                        <p:tav tm="100000">
                                          <p:val>
                                            <p:strVal val="#ppt_x"/>
                                          </p:val>
                                        </p:tav>
                                      </p:tavLst>
                                    </p:anim>
                                    <p:anim calcmode="lin" valueType="num">
                                      <p:cBhvr>
                                        <p:cTn id="14" dur="1000" fill="hold"/>
                                        <p:tgtEl>
                                          <p:spTgt spid="5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fade">
                                      <p:cBhvr>
                                        <p:cTn id="17" dur="1000"/>
                                        <p:tgtEl>
                                          <p:spTgt spid="70"/>
                                        </p:tgtEl>
                                      </p:cBhvr>
                                    </p:animEffect>
                                    <p:anim calcmode="lin" valueType="num">
                                      <p:cBhvr>
                                        <p:cTn id="18" dur="1000" fill="hold"/>
                                        <p:tgtEl>
                                          <p:spTgt spid="70"/>
                                        </p:tgtEl>
                                        <p:attrNameLst>
                                          <p:attrName>ppt_x</p:attrName>
                                        </p:attrNameLst>
                                      </p:cBhvr>
                                      <p:tavLst>
                                        <p:tav tm="0">
                                          <p:val>
                                            <p:strVal val="#ppt_x"/>
                                          </p:val>
                                        </p:tav>
                                        <p:tav tm="100000">
                                          <p:val>
                                            <p:strVal val="#ppt_x"/>
                                          </p:val>
                                        </p:tav>
                                      </p:tavLst>
                                    </p:anim>
                                    <p:anim calcmode="lin" valueType="num">
                                      <p:cBhvr>
                                        <p:cTn id="19" dur="1000" fill="hold"/>
                                        <p:tgtEl>
                                          <p:spTgt spid="7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1000"/>
                                        <p:tgtEl>
                                          <p:spTgt spid="34"/>
                                        </p:tgtEl>
                                      </p:cBhvr>
                                    </p:animEffect>
                                    <p:anim calcmode="lin" valueType="num">
                                      <p:cBhvr>
                                        <p:cTn id="23" dur="1000" fill="hold"/>
                                        <p:tgtEl>
                                          <p:spTgt spid="34"/>
                                        </p:tgtEl>
                                        <p:attrNameLst>
                                          <p:attrName>ppt_x</p:attrName>
                                        </p:attrNameLst>
                                      </p:cBhvr>
                                      <p:tavLst>
                                        <p:tav tm="0">
                                          <p:val>
                                            <p:strVal val="#ppt_x"/>
                                          </p:val>
                                        </p:tav>
                                        <p:tav tm="100000">
                                          <p:val>
                                            <p:strVal val="#ppt_x"/>
                                          </p:val>
                                        </p:tav>
                                      </p:tavLst>
                                    </p:anim>
                                    <p:anim calcmode="lin" valueType="num">
                                      <p:cBhvr>
                                        <p:cTn id="2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anim calcmode="lin" valueType="num">
                                      <p:cBhvr>
                                        <p:cTn id="30" dur="1000" fill="hold"/>
                                        <p:tgtEl>
                                          <p:spTgt spid="29"/>
                                        </p:tgtEl>
                                        <p:attrNameLst>
                                          <p:attrName>ppt_x</p:attrName>
                                        </p:attrNameLst>
                                      </p:cBhvr>
                                      <p:tavLst>
                                        <p:tav tm="0">
                                          <p:val>
                                            <p:strVal val="#ppt_x"/>
                                          </p:val>
                                        </p:tav>
                                        <p:tav tm="100000">
                                          <p:val>
                                            <p:strVal val="#ppt_x"/>
                                          </p:val>
                                        </p:tav>
                                      </p:tavLst>
                                    </p:anim>
                                    <p:anim calcmode="lin" valueType="num">
                                      <p:cBhvr>
                                        <p:cTn id="31" dur="1000" fill="hold"/>
                                        <p:tgtEl>
                                          <p:spTgt spid="2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fade">
                                      <p:cBhvr>
                                        <p:cTn id="34" dur="1000"/>
                                        <p:tgtEl>
                                          <p:spTgt spid="52"/>
                                        </p:tgtEl>
                                      </p:cBhvr>
                                    </p:animEffect>
                                    <p:anim calcmode="lin" valueType="num">
                                      <p:cBhvr>
                                        <p:cTn id="35" dur="1000" fill="hold"/>
                                        <p:tgtEl>
                                          <p:spTgt spid="52"/>
                                        </p:tgtEl>
                                        <p:attrNameLst>
                                          <p:attrName>ppt_x</p:attrName>
                                        </p:attrNameLst>
                                      </p:cBhvr>
                                      <p:tavLst>
                                        <p:tav tm="0">
                                          <p:val>
                                            <p:strVal val="#ppt_x"/>
                                          </p:val>
                                        </p:tav>
                                        <p:tav tm="100000">
                                          <p:val>
                                            <p:strVal val="#ppt_x"/>
                                          </p:val>
                                        </p:tav>
                                      </p:tavLst>
                                    </p:anim>
                                    <p:anim calcmode="lin" valueType="num">
                                      <p:cBhvr>
                                        <p:cTn id="36" dur="1000" fill="hold"/>
                                        <p:tgtEl>
                                          <p:spTgt spid="5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71"/>
                                        </p:tgtEl>
                                        <p:attrNameLst>
                                          <p:attrName>style.visibility</p:attrName>
                                        </p:attrNameLst>
                                      </p:cBhvr>
                                      <p:to>
                                        <p:strVal val="visible"/>
                                      </p:to>
                                    </p:set>
                                    <p:animEffect transition="in" filter="fade">
                                      <p:cBhvr>
                                        <p:cTn id="39" dur="1000"/>
                                        <p:tgtEl>
                                          <p:spTgt spid="71"/>
                                        </p:tgtEl>
                                      </p:cBhvr>
                                    </p:animEffect>
                                    <p:anim calcmode="lin" valueType="num">
                                      <p:cBhvr>
                                        <p:cTn id="40" dur="1000" fill="hold"/>
                                        <p:tgtEl>
                                          <p:spTgt spid="71"/>
                                        </p:tgtEl>
                                        <p:attrNameLst>
                                          <p:attrName>ppt_x</p:attrName>
                                        </p:attrNameLst>
                                      </p:cBhvr>
                                      <p:tavLst>
                                        <p:tav tm="0">
                                          <p:val>
                                            <p:strVal val="#ppt_x"/>
                                          </p:val>
                                        </p:tav>
                                        <p:tav tm="100000">
                                          <p:val>
                                            <p:strVal val="#ppt_x"/>
                                          </p:val>
                                        </p:tav>
                                      </p:tavLst>
                                    </p:anim>
                                    <p:anim calcmode="lin" valueType="num">
                                      <p:cBhvr>
                                        <p:cTn id="41" dur="1000" fill="hold"/>
                                        <p:tgtEl>
                                          <p:spTgt spid="71"/>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fade">
                                      <p:cBhvr>
                                        <p:cTn id="44" dur="1000"/>
                                        <p:tgtEl>
                                          <p:spTgt spid="37"/>
                                        </p:tgtEl>
                                      </p:cBhvr>
                                    </p:animEffect>
                                    <p:anim calcmode="lin" valueType="num">
                                      <p:cBhvr>
                                        <p:cTn id="45" dur="1000" fill="hold"/>
                                        <p:tgtEl>
                                          <p:spTgt spid="37"/>
                                        </p:tgtEl>
                                        <p:attrNameLst>
                                          <p:attrName>ppt_x</p:attrName>
                                        </p:attrNameLst>
                                      </p:cBhvr>
                                      <p:tavLst>
                                        <p:tav tm="0">
                                          <p:val>
                                            <p:strVal val="#ppt_x"/>
                                          </p:val>
                                        </p:tav>
                                        <p:tav tm="100000">
                                          <p:val>
                                            <p:strVal val="#ppt_x"/>
                                          </p:val>
                                        </p:tav>
                                      </p:tavLst>
                                    </p:anim>
                                    <p:anim calcmode="lin" valueType="num">
                                      <p:cBhvr>
                                        <p:cTn id="4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1000"/>
                                        <p:tgtEl>
                                          <p:spTgt spid="39"/>
                                        </p:tgtEl>
                                      </p:cBhvr>
                                    </p:animEffect>
                                    <p:anim calcmode="lin" valueType="num">
                                      <p:cBhvr>
                                        <p:cTn id="52" dur="1000" fill="hold"/>
                                        <p:tgtEl>
                                          <p:spTgt spid="39"/>
                                        </p:tgtEl>
                                        <p:attrNameLst>
                                          <p:attrName>ppt_x</p:attrName>
                                        </p:attrNameLst>
                                      </p:cBhvr>
                                      <p:tavLst>
                                        <p:tav tm="0">
                                          <p:val>
                                            <p:strVal val="#ppt_x"/>
                                          </p:val>
                                        </p:tav>
                                        <p:tav tm="100000">
                                          <p:val>
                                            <p:strVal val="#ppt_x"/>
                                          </p:val>
                                        </p:tav>
                                      </p:tavLst>
                                    </p:anim>
                                    <p:anim calcmode="lin" valueType="num">
                                      <p:cBhvr>
                                        <p:cTn id="53" dur="1000" fill="hold"/>
                                        <p:tgtEl>
                                          <p:spTgt spid="39"/>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fade">
                                      <p:cBhvr>
                                        <p:cTn id="56" dur="1000"/>
                                        <p:tgtEl>
                                          <p:spTgt spid="53"/>
                                        </p:tgtEl>
                                      </p:cBhvr>
                                    </p:animEffect>
                                    <p:anim calcmode="lin" valueType="num">
                                      <p:cBhvr>
                                        <p:cTn id="57" dur="1000" fill="hold"/>
                                        <p:tgtEl>
                                          <p:spTgt spid="53"/>
                                        </p:tgtEl>
                                        <p:attrNameLst>
                                          <p:attrName>ppt_x</p:attrName>
                                        </p:attrNameLst>
                                      </p:cBhvr>
                                      <p:tavLst>
                                        <p:tav tm="0">
                                          <p:val>
                                            <p:strVal val="#ppt_x"/>
                                          </p:val>
                                        </p:tav>
                                        <p:tav tm="100000">
                                          <p:val>
                                            <p:strVal val="#ppt_x"/>
                                          </p:val>
                                        </p:tav>
                                      </p:tavLst>
                                    </p:anim>
                                    <p:anim calcmode="lin" valueType="num">
                                      <p:cBhvr>
                                        <p:cTn id="58" dur="1000" fill="hold"/>
                                        <p:tgtEl>
                                          <p:spTgt spid="53"/>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72"/>
                                        </p:tgtEl>
                                        <p:attrNameLst>
                                          <p:attrName>style.visibility</p:attrName>
                                        </p:attrNameLst>
                                      </p:cBhvr>
                                      <p:to>
                                        <p:strVal val="visible"/>
                                      </p:to>
                                    </p:set>
                                    <p:animEffect transition="in" filter="fade">
                                      <p:cBhvr>
                                        <p:cTn id="61" dur="1000"/>
                                        <p:tgtEl>
                                          <p:spTgt spid="72"/>
                                        </p:tgtEl>
                                      </p:cBhvr>
                                    </p:animEffect>
                                    <p:anim calcmode="lin" valueType="num">
                                      <p:cBhvr>
                                        <p:cTn id="62" dur="1000" fill="hold"/>
                                        <p:tgtEl>
                                          <p:spTgt spid="72"/>
                                        </p:tgtEl>
                                        <p:attrNameLst>
                                          <p:attrName>ppt_x</p:attrName>
                                        </p:attrNameLst>
                                      </p:cBhvr>
                                      <p:tavLst>
                                        <p:tav tm="0">
                                          <p:val>
                                            <p:strVal val="#ppt_x"/>
                                          </p:val>
                                        </p:tav>
                                        <p:tav tm="100000">
                                          <p:val>
                                            <p:strVal val="#ppt_x"/>
                                          </p:val>
                                        </p:tav>
                                      </p:tavLst>
                                    </p:anim>
                                    <p:anim calcmode="lin" valueType="num">
                                      <p:cBhvr>
                                        <p:cTn id="63" dur="1000" fill="hold"/>
                                        <p:tgtEl>
                                          <p:spTgt spid="72"/>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45"/>
                                        </p:tgtEl>
                                        <p:attrNameLst>
                                          <p:attrName>style.visibility</p:attrName>
                                        </p:attrNameLst>
                                      </p:cBhvr>
                                      <p:to>
                                        <p:strVal val="visible"/>
                                      </p:to>
                                    </p:set>
                                    <p:animEffect transition="in" filter="fade">
                                      <p:cBhvr>
                                        <p:cTn id="66" dur="1000"/>
                                        <p:tgtEl>
                                          <p:spTgt spid="45"/>
                                        </p:tgtEl>
                                      </p:cBhvr>
                                    </p:animEffect>
                                    <p:anim calcmode="lin" valueType="num">
                                      <p:cBhvr>
                                        <p:cTn id="67" dur="1000" fill="hold"/>
                                        <p:tgtEl>
                                          <p:spTgt spid="45"/>
                                        </p:tgtEl>
                                        <p:attrNameLst>
                                          <p:attrName>ppt_x</p:attrName>
                                        </p:attrNameLst>
                                      </p:cBhvr>
                                      <p:tavLst>
                                        <p:tav tm="0">
                                          <p:val>
                                            <p:strVal val="#ppt_x"/>
                                          </p:val>
                                        </p:tav>
                                        <p:tav tm="100000">
                                          <p:val>
                                            <p:strVal val="#ppt_x"/>
                                          </p:val>
                                        </p:tav>
                                      </p:tavLst>
                                    </p:anim>
                                    <p:anim calcmode="lin" valueType="num">
                                      <p:cBhvr>
                                        <p:cTn id="68"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fade">
                                      <p:cBhvr>
                                        <p:cTn id="73" dur="1000"/>
                                        <p:tgtEl>
                                          <p:spTgt spid="48"/>
                                        </p:tgtEl>
                                      </p:cBhvr>
                                    </p:animEffect>
                                    <p:anim calcmode="lin" valueType="num">
                                      <p:cBhvr>
                                        <p:cTn id="74" dur="1000" fill="hold"/>
                                        <p:tgtEl>
                                          <p:spTgt spid="48"/>
                                        </p:tgtEl>
                                        <p:attrNameLst>
                                          <p:attrName>ppt_x</p:attrName>
                                        </p:attrNameLst>
                                      </p:cBhvr>
                                      <p:tavLst>
                                        <p:tav tm="0">
                                          <p:val>
                                            <p:strVal val="#ppt_x"/>
                                          </p:val>
                                        </p:tav>
                                        <p:tav tm="100000">
                                          <p:val>
                                            <p:strVal val="#ppt_x"/>
                                          </p:val>
                                        </p:tav>
                                      </p:tavLst>
                                    </p:anim>
                                    <p:anim calcmode="lin" valueType="num">
                                      <p:cBhvr>
                                        <p:cTn id="75" dur="1000" fill="hold"/>
                                        <p:tgtEl>
                                          <p:spTgt spid="48"/>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54"/>
                                        </p:tgtEl>
                                        <p:attrNameLst>
                                          <p:attrName>style.visibility</p:attrName>
                                        </p:attrNameLst>
                                      </p:cBhvr>
                                      <p:to>
                                        <p:strVal val="visible"/>
                                      </p:to>
                                    </p:set>
                                    <p:animEffect transition="in" filter="fade">
                                      <p:cBhvr>
                                        <p:cTn id="78" dur="1000"/>
                                        <p:tgtEl>
                                          <p:spTgt spid="54"/>
                                        </p:tgtEl>
                                      </p:cBhvr>
                                    </p:animEffect>
                                    <p:anim calcmode="lin" valueType="num">
                                      <p:cBhvr>
                                        <p:cTn id="79" dur="1000" fill="hold"/>
                                        <p:tgtEl>
                                          <p:spTgt spid="54"/>
                                        </p:tgtEl>
                                        <p:attrNameLst>
                                          <p:attrName>ppt_x</p:attrName>
                                        </p:attrNameLst>
                                      </p:cBhvr>
                                      <p:tavLst>
                                        <p:tav tm="0">
                                          <p:val>
                                            <p:strVal val="#ppt_x"/>
                                          </p:val>
                                        </p:tav>
                                        <p:tav tm="100000">
                                          <p:val>
                                            <p:strVal val="#ppt_x"/>
                                          </p:val>
                                        </p:tav>
                                      </p:tavLst>
                                    </p:anim>
                                    <p:anim calcmode="lin" valueType="num">
                                      <p:cBhvr>
                                        <p:cTn id="80" dur="1000" fill="hold"/>
                                        <p:tgtEl>
                                          <p:spTgt spid="54"/>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62"/>
                                        </p:tgtEl>
                                        <p:attrNameLst>
                                          <p:attrName>style.visibility</p:attrName>
                                        </p:attrNameLst>
                                      </p:cBhvr>
                                      <p:to>
                                        <p:strVal val="visible"/>
                                      </p:to>
                                    </p:set>
                                    <p:animEffect transition="in" filter="fade">
                                      <p:cBhvr>
                                        <p:cTn id="83" dur="1000"/>
                                        <p:tgtEl>
                                          <p:spTgt spid="62"/>
                                        </p:tgtEl>
                                      </p:cBhvr>
                                    </p:animEffect>
                                    <p:anim calcmode="lin" valueType="num">
                                      <p:cBhvr>
                                        <p:cTn id="84" dur="1000" fill="hold"/>
                                        <p:tgtEl>
                                          <p:spTgt spid="62"/>
                                        </p:tgtEl>
                                        <p:attrNameLst>
                                          <p:attrName>ppt_x</p:attrName>
                                        </p:attrNameLst>
                                      </p:cBhvr>
                                      <p:tavLst>
                                        <p:tav tm="0">
                                          <p:val>
                                            <p:strVal val="#ppt_x"/>
                                          </p:val>
                                        </p:tav>
                                        <p:tav tm="100000">
                                          <p:val>
                                            <p:strVal val="#ppt_x"/>
                                          </p:val>
                                        </p:tav>
                                      </p:tavLst>
                                    </p:anim>
                                    <p:anim calcmode="lin" valueType="num">
                                      <p:cBhvr>
                                        <p:cTn id="85" dur="1000" fill="hold"/>
                                        <p:tgtEl>
                                          <p:spTgt spid="62"/>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73"/>
                                        </p:tgtEl>
                                        <p:attrNameLst>
                                          <p:attrName>style.visibility</p:attrName>
                                        </p:attrNameLst>
                                      </p:cBhvr>
                                      <p:to>
                                        <p:strVal val="visible"/>
                                      </p:to>
                                    </p:set>
                                    <p:animEffect transition="in" filter="fade">
                                      <p:cBhvr>
                                        <p:cTn id="88" dur="1000"/>
                                        <p:tgtEl>
                                          <p:spTgt spid="73"/>
                                        </p:tgtEl>
                                      </p:cBhvr>
                                    </p:animEffect>
                                    <p:anim calcmode="lin" valueType="num">
                                      <p:cBhvr>
                                        <p:cTn id="89" dur="1000" fill="hold"/>
                                        <p:tgtEl>
                                          <p:spTgt spid="73"/>
                                        </p:tgtEl>
                                        <p:attrNameLst>
                                          <p:attrName>ppt_x</p:attrName>
                                        </p:attrNameLst>
                                      </p:cBhvr>
                                      <p:tavLst>
                                        <p:tav tm="0">
                                          <p:val>
                                            <p:strVal val="#ppt_x"/>
                                          </p:val>
                                        </p:tav>
                                        <p:tav tm="100000">
                                          <p:val>
                                            <p:strVal val="#ppt_x"/>
                                          </p:val>
                                        </p:tav>
                                      </p:tavLst>
                                    </p:anim>
                                    <p:anim calcmode="lin" valueType="num">
                                      <p:cBhvr>
                                        <p:cTn id="90"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P spid="54" grpId="0"/>
      <p:bldP spid="70" grpId="0"/>
      <p:bldP spid="71" grpId="0"/>
      <p:bldP spid="72" grpId="0"/>
      <p:bldP spid="7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344906"/>
            <a:ext cx="10710528" cy="858253"/>
          </a:xfrm>
        </p:spPr>
        <p:txBody>
          <a:bodyPr anchor="t">
            <a:normAutofit fontScale="90000"/>
          </a:bodyPr>
          <a:lstStyle/>
          <a:p>
            <a:r>
              <a:rPr lang="es-PE" sz="4000" b="1" dirty="0"/>
              <a:t>Sistema de registros de la aeronavegabilidad continua de las aeronaves</a:t>
            </a:r>
          </a:p>
        </p:txBody>
      </p:sp>
      <p:sp>
        <p:nvSpPr>
          <p:cNvPr id="4" name="Text Placeholder 3"/>
          <p:cNvSpPr>
            <a:spLocks noGrp="1"/>
          </p:cNvSpPr>
          <p:nvPr>
            <p:ph type="body" sz="half" idx="2"/>
          </p:nvPr>
        </p:nvSpPr>
        <p:spPr>
          <a:xfrm>
            <a:off x="839788" y="1508760"/>
            <a:ext cx="5789612" cy="5116848"/>
          </a:xfrm>
        </p:spPr>
        <p:txBody>
          <a:bodyPr>
            <a:noAutofit/>
          </a:bodyPr>
          <a:lstStyle/>
          <a:p>
            <a:pPr lvl="0" algn="just" defTabSz="457200">
              <a:lnSpc>
                <a:spcPct val="100000"/>
              </a:lnSpc>
              <a:spcBef>
                <a:spcPts val="600"/>
              </a:spcBef>
              <a:spcAft>
                <a:spcPts val="600"/>
              </a:spcAft>
            </a:pPr>
            <a:r>
              <a:rPr lang="es-PE" sz="2400" dirty="0">
                <a:latin typeface="+mj-lt"/>
              </a:rPr>
              <a:t>El departamento de gestión de la aeronavegabilidad continua del explotador debe asegurarse que se conserven los registros con el siguiente contenido:</a:t>
            </a:r>
          </a:p>
          <a:p>
            <a:pPr marL="342900" lvl="0" indent="-342900" algn="just" defTabSz="457200">
              <a:lnSpc>
                <a:spcPct val="100000"/>
              </a:lnSpc>
              <a:spcBef>
                <a:spcPts val="600"/>
              </a:spcBef>
              <a:spcAft>
                <a:spcPts val="600"/>
              </a:spcAft>
              <a:buFont typeface="Arial" panose="020B0604020202020204" pitchFamily="34" charset="0"/>
              <a:buChar char="•"/>
            </a:pPr>
            <a:r>
              <a:rPr lang="es-PE" sz="2400" dirty="0">
                <a:latin typeface="+mj-lt"/>
              </a:rPr>
              <a:t>Tiempo de servicio de la aeronave, motor, hélice y componentes;</a:t>
            </a:r>
          </a:p>
          <a:p>
            <a:pPr marL="342900" lvl="0" indent="-342900" algn="just" defTabSz="457200">
              <a:lnSpc>
                <a:spcPct val="100000"/>
              </a:lnSpc>
              <a:spcBef>
                <a:spcPts val="600"/>
              </a:spcBef>
              <a:spcAft>
                <a:spcPts val="600"/>
              </a:spcAft>
              <a:buFont typeface="Arial" panose="020B0604020202020204" pitchFamily="34" charset="0"/>
              <a:buChar char="•"/>
            </a:pPr>
            <a:r>
              <a:rPr lang="es-PE" sz="2400" dirty="0">
                <a:latin typeface="+mj-lt"/>
              </a:rPr>
              <a:t>Tiempo de servicio desde el ultimo OVH;</a:t>
            </a:r>
          </a:p>
          <a:p>
            <a:pPr marL="342900" lvl="0" indent="-342900" algn="just" defTabSz="457200">
              <a:lnSpc>
                <a:spcPct val="100000"/>
              </a:lnSpc>
              <a:spcBef>
                <a:spcPts val="600"/>
              </a:spcBef>
              <a:spcAft>
                <a:spcPts val="600"/>
              </a:spcAft>
              <a:buFont typeface="Arial" panose="020B0604020202020204" pitchFamily="34" charset="0"/>
              <a:buChar char="•"/>
            </a:pPr>
            <a:r>
              <a:rPr lang="es-PE" sz="2400" dirty="0">
                <a:latin typeface="+mj-lt"/>
              </a:rPr>
              <a:t>Estado actualizado del cumplimiento de las </a:t>
            </a:r>
            <a:r>
              <a:rPr lang="es-PE" sz="2400" dirty="0" err="1">
                <a:latin typeface="+mj-lt"/>
              </a:rPr>
              <a:t>ADs</a:t>
            </a:r>
            <a:r>
              <a:rPr lang="es-PE" sz="2400" dirty="0">
                <a:latin typeface="+mj-lt"/>
              </a:rPr>
              <a:t>;</a:t>
            </a:r>
          </a:p>
          <a:p>
            <a:pPr marL="342900" lvl="0" indent="-342900" algn="just" defTabSz="457200">
              <a:lnSpc>
                <a:spcPct val="100000"/>
              </a:lnSpc>
              <a:spcBef>
                <a:spcPts val="600"/>
              </a:spcBef>
              <a:spcAft>
                <a:spcPts val="600"/>
              </a:spcAft>
              <a:buFont typeface="Arial" panose="020B0604020202020204" pitchFamily="34" charset="0"/>
              <a:buChar char="•"/>
            </a:pPr>
            <a:r>
              <a:rPr lang="es-PE" sz="2400" dirty="0">
                <a:latin typeface="+mj-lt"/>
              </a:rPr>
              <a:t>registros y datos de mantenimiento aprobados de las modificaciones y reparaciones mayores;</a:t>
            </a:r>
          </a:p>
        </p:txBody>
      </p:sp>
      <p:sp>
        <p:nvSpPr>
          <p:cNvPr id="5" name="Slide Number Placeholder 4"/>
          <p:cNvSpPr>
            <a:spLocks noGrp="1"/>
          </p:cNvSpPr>
          <p:nvPr>
            <p:ph type="sldNum" sz="quarter" idx="12"/>
          </p:nvPr>
        </p:nvSpPr>
        <p:spPr/>
        <p:txBody>
          <a:bodyPr/>
          <a:lstStyle/>
          <a:p>
            <a:fld id="{751497D4-CBBE-4892-ABDA-4C92B62757A6}" type="slidenum">
              <a:rPr lang="id-ID" smtClean="0"/>
              <a:t>29</a:t>
            </a:fld>
            <a:endParaRPr lang="id-ID"/>
          </a:p>
        </p:txBody>
      </p:sp>
      <p:pic>
        <p:nvPicPr>
          <p:cNvPr id="7" name="Picture Placeholder 6"/>
          <p:cNvPicPr>
            <a:picLocks noGrp="1" noChangeAspect="1"/>
          </p:cNvPicPr>
          <p:nvPr>
            <p:ph idx="1"/>
          </p:nvPr>
        </p:nvPicPr>
        <p:blipFill rotWithShape="1">
          <a:blip r:embed="rId3">
            <a:extLst>
              <a:ext uri="{28A0092B-C50C-407E-A947-70E740481C1C}">
                <a14:useLocalDpi xmlns:a14="http://schemas.microsoft.com/office/drawing/2010/main" val="0"/>
              </a:ext>
            </a:extLst>
          </a:blip>
          <a:srcRect l="5852" r="10967"/>
          <a:stretch/>
        </p:blipFill>
        <p:spPr>
          <a:xfrm>
            <a:off x="7125341" y="1508760"/>
            <a:ext cx="4761859" cy="4250799"/>
          </a:xfrm>
        </p:spPr>
      </p:pic>
    </p:spTree>
    <p:extLst>
      <p:ext uri="{BB962C8B-B14F-4D97-AF65-F5344CB8AC3E}">
        <p14:creationId xmlns:p14="http://schemas.microsoft.com/office/powerpoint/2010/main" val="2676751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fade">
                                      <p:cBhvr>
                                        <p:cTn id="23" dur="500"/>
                                        <p:tgtEl>
                                          <p:spTgt spid="4">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292100"/>
            <a:ext cx="3932237" cy="858253"/>
          </a:xfrm>
        </p:spPr>
        <p:txBody>
          <a:bodyPr anchor="t">
            <a:normAutofit/>
          </a:bodyPr>
          <a:lstStyle/>
          <a:p>
            <a:r>
              <a:rPr lang="en-US" sz="5400" b="1" dirty="0" smtClean="0"/>
              <a:t>LAR 121.001</a:t>
            </a:r>
            <a:endParaRPr lang="es-PE" sz="5400" b="1"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524500" y="1564527"/>
            <a:ext cx="6172200" cy="4119470"/>
          </a:xfrm>
        </p:spPr>
      </p:pic>
      <p:sp>
        <p:nvSpPr>
          <p:cNvPr id="4" name="Text Placeholder 3"/>
          <p:cNvSpPr>
            <a:spLocks noGrp="1"/>
          </p:cNvSpPr>
          <p:nvPr>
            <p:ph type="body" sz="half" idx="2"/>
          </p:nvPr>
        </p:nvSpPr>
        <p:spPr>
          <a:xfrm>
            <a:off x="839788" y="1315453"/>
            <a:ext cx="4389938" cy="5229725"/>
          </a:xfrm>
        </p:spPr>
        <p:txBody>
          <a:bodyPr>
            <a:noAutofit/>
          </a:bodyPr>
          <a:lstStyle/>
          <a:p>
            <a:pPr algn="just"/>
            <a:r>
              <a:rPr lang="es-PE" sz="3200" b="1" dirty="0"/>
              <a:t>Avión (aeroplano)</a:t>
            </a:r>
          </a:p>
          <a:p>
            <a:pPr algn="just"/>
            <a:r>
              <a:rPr lang="es-PE" sz="3200" dirty="0"/>
              <a:t>Aerodino propulsado por motor, que debe su sustentación en vuelo principalmente a reacciones aerodinámicas ejercidas sobre superficies que permanecen fijas en determinadas condiciones de vuelo</a:t>
            </a:r>
          </a:p>
          <a:p>
            <a:pPr algn="just"/>
            <a:endParaRPr lang="es-PE" sz="3200" dirty="0"/>
          </a:p>
        </p:txBody>
      </p:sp>
      <p:sp>
        <p:nvSpPr>
          <p:cNvPr id="5" name="Slide Number Placeholder 4"/>
          <p:cNvSpPr>
            <a:spLocks noGrp="1"/>
          </p:cNvSpPr>
          <p:nvPr>
            <p:ph type="sldNum" sz="quarter" idx="12"/>
          </p:nvPr>
        </p:nvSpPr>
        <p:spPr/>
        <p:txBody>
          <a:bodyPr/>
          <a:lstStyle/>
          <a:p>
            <a:fld id="{751497D4-CBBE-4892-ABDA-4C92B62757A6}" type="slidenum">
              <a:rPr lang="id-ID" smtClean="0"/>
              <a:t>3</a:t>
            </a:fld>
            <a:endParaRPr lang="id-ID"/>
          </a:p>
        </p:txBody>
      </p:sp>
    </p:spTree>
    <p:extLst>
      <p:ext uri="{BB962C8B-B14F-4D97-AF65-F5344CB8AC3E}">
        <p14:creationId xmlns:p14="http://schemas.microsoft.com/office/powerpoint/2010/main" val="108761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116306"/>
            <a:ext cx="5911532" cy="1392454"/>
          </a:xfrm>
        </p:spPr>
        <p:txBody>
          <a:bodyPr anchor="t">
            <a:noAutofit/>
          </a:bodyPr>
          <a:lstStyle/>
          <a:p>
            <a:r>
              <a:rPr lang="es-PE" b="1" dirty="0"/>
              <a:t>Sistema de registros de la aeronavegabilidad continua de las aeronaves</a:t>
            </a:r>
          </a:p>
        </p:txBody>
      </p:sp>
      <p:sp>
        <p:nvSpPr>
          <p:cNvPr id="4" name="Text Placeholder 3"/>
          <p:cNvSpPr>
            <a:spLocks noGrp="1"/>
          </p:cNvSpPr>
          <p:nvPr>
            <p:ph type="body" sz="half" idx="2"/>
          </p:nvPr>
        </p:nvSpPr>
        <p:spPr>
          <a:xfrm>
            <a:off x="839788" y="1508760"/>
            <a:ext cx="5789612" cy="5116848"/>
          </a:xfrm>
        </p:spPr>
        <p:txBody>
          <a:bodyPr>
            <a:noAutofit/>
          </a:bodyPr>
          <a:lstStyle/>
          <a:p>
            <a:pPr marL="342900" lvl="0" indent="-342900" algn="just" defTabSz="457200">
              <a:lnSpc>
                <a:spcPct val="100000"/>
              </a:lnSpc>
              <a:spcBef>
                <a:spcPts val="600"/>
              </a:spcBef>
              <a:spcAft>
                <a:spcPts val="600"/>
              </a:spcAft>
              <a:buFont typeface="Arial" panose="020B0604020202020204" pitchFamily="34" charset="0"/>
              <a:buChar char="•"/>
            </a:pPr>
            <a:r>
              <a:rPr lang="es-PE" sz="2400" dirty="0">
                <a:solidFill>
                  <a:srgbClr val="3C3C3C"/>
                </a:solidFill>
                <a:latin typeface="+mj-lt"/>
              </a:rPr>
              <a:t>estado actualizado de cada tipo de tarea de mantenimiento prevista en el programa de mantenimiento utilizado en la aeronave;</a:t>
            </a:r>
          </a:p>
          <a:p>
            <a:pPr marL="342900" lvl="0" indent="-342900" algn="just" defTabSz="457200">
              <a:lnSpc>
                <a:spcPct val="100000"/>
              </a:lnSpc>
              <a:spcBef>
                <a:spcPts val="600"/>
              </a:spcBef>
              <a:spcAft>
                <a:spcPts val="600"/>
              </a:spcAft>
              <a:buFont typeface="Arial" panose="020B0604020202020204" pitchFamily="34" charset="0"/>
              <a:buChar char="•"/>
            </a:pPr>
            <a:r>
              <a:rPr lang="es-PE" sz="2400" dirty="0">
                <a:solidFill>
                  <a:srgbClr val="3C3C3C"/>
                </a:solidFill>
                <a:latin typeface="+mj-lt"/>
              </a:rPr>
              <a:t>cada CCM emitida para la aeronave o componente de aeronave;</a:t>
            </a:r>
          </a:p>
          <a:p>
            <a:pPr marL="342900" lvl="0" indent="-342900" algn="just" defTabSz="457200">
              <a:lnSpc>
                <a:spcPct val="100000"/>
              </a:lnSpc>
              <a:spcBef>
                <a:spcPts val="600"/>
              </a:spcBef>
              <a:spcAft>
                <a:spcPts val="600"/>
              </a:spcAft>
              <a:buFont typeface="Arial" panose="020B0604020202020204" pitchFamily="34" charset="0"/>
              <a:buChar char="•"/>
            </a:pPr>
            <a:r>
              <a:rPr lang="es-PE" sz="2400" dirty="0">
                <a:solidFill>
                  <a:srgbClr val="3C3C3C"/>
                </a:solidFill>
                <a:latin typeface="+mj-lt"/>
              </a:rPr>
              <a:t>registros detallados de los trabajos de mantenimiento;</a:t>
            </a:r>
          </a:p>
          <a:p>
            <a:pPr marL="342900" lvl="0" indent="-342900" algn="just" defTabSz="457200">
              <a:lnSpc>
                <a:spcPct val="100000"/>
              </a:lnSpc>
              <a:spcBef>
                <a:spcPts val="600"/>
              </a:spcBef>
              <a:spcAft>
                <a:spcPts val="600"/>
              </a:spcAft>
              <a:buFont typeface="Arial" panose="020B0604020202020204" pitchFamily="34" charset="0"/>
              <a:buChar char="•"/>
            </a:pPr>
            <a:r>
              <a:rPr lang="es-PE" sz="2400" dirty="0">
                <a:solidFill>
                  <a:srgbClr val="3C3C3C"/>
                </a:solidFill>
                <a:latin typeface="+mj-lt"/>
              </a:rPr>
              <a:t>un registro técnico de vuelo de la aeronave para registrar todas las dificultades, fallas o malfuncionamientos detectados durante la operación de la </a:t>
            </a:r>
            <a:r>
              <a:rPr lang="es-PE" sz="2400" dirty="0" smtClean="0">
                <a:solidFill>
                  <a:srgbClr val="3C3C3C"/>
                </a:solidFill>
                <a:latin typeface="+mj-lt"/>
              </a:rPr>
              <a:t>aeronave;</a:t>
            </a:r>
            <a:endParaRPr lang="es-PE" sz="2400" dirty="0">
              <a:solidFill>
                <a:srgbClr val="3C3C3C"/>
              </a:solidFill>
              <a:latin typeface="+mj-lt"/>
            </a:endParaRPr>
          </a:p>
        </p:txBody>
      </p:sp>
      <p:sp>
        <p:nvSpPr>
          <p:cNvPr id="5" name="Slide Number Placeholder 4"/>
          <p:cNvSpPr>
            <a:spLocks noGrp="1"/>
          </p:cNvSpPr>
          <p:nvPr>
            <p:ph type="sldNum" sz="quarter" idx="12"/>
          </p:nvPr>
        </p:nvSpPr>
        <p:spPr/>
        <p:txBody>
          <a:bodyPr/>
          <a:lstStyle/>
          <a:p>
            <a:fld id="{751497D4-CBBE-4892-ABDA-4C92B62757A6}" type="slidenum">
              <a:rPr lang="id-ID" smtClean="0"/>
              <a:t>30</a:t>
            </a:fld>
            <a:endParaRPr lang="id-ID"/>
          </a:p>
        </p:txBody>
      </p:sp>
      <p:pic>
        <p:nvPicPr>
          <p:cNvPr id="8" name="Picture Placeholder 7"/>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4411" r="23537"/>
          <a:stretch/>
        </p:blipFill>
        <p:spPr>
          <a:xfrm>
            <a:off x="6827520" y="0"/>
            <a:ext cx="5364480" cy="6858000"/>
          </a:xfrm>
        </p:spPr>
      </p:pic>
    </p:spTree>
    <p:extLst>
      <p:ext uri="{BB962C8B-B14F-4D97-AF65-F5344CB8AC3E}">
        <p14:creationId xmlns:p14="http://schemas.microsoft.com/office/powerpoint/2010/main" val="167512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Resultado de imagen para flight data recorder + hd">
            <a:hlinkClick r:id="rId3"/>
          </p:cNvPr>
          <p:cNvPicPr>
            <a:picLocks noGrp="1" noChangeAspect="1" noChangeArrowheads="1"/>
          </p:cNvPicPr>
          <p:nvPr>
            <p:ph type="pic" sz="quarter" idx="13"/>
          </p:nvPr>
        </p:nvPicPr>
        <p:blipFill rotWithShape="1">
          <a:blip r:embed="rId4">
            <a:extLst>
              <a:ext uri="{28A0092B-C50C-407E-A947-70E740481C1C}">
                <a14:useLocalDpi xmlns:a14="http://schemas.microsoft.com/office/drawing/2010/main" val="0"/>
              </a:ext>
            </a:extLst>
          </a:blip>
          <a:srcRect t="16251" b="10489"/>
          <a:stretch/>
        </p:blipFill>
        <p:spPr bwMode="auto">
          <a:xfrm>
            <a:off x="0" y="0"/>
            <a:ext cx="12192000" cy="54260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086888" y="4593265"/>
            <a:ext cx="7002891" cy="2181168"/>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lvl="1" algn="just" defTabSz="457200">
              <a:spcBef>
                <a:spcPts val="600"/>
              </a:spcBef>
              <a:spcAft>
                <a:spcPts val="600"/>
              </a:spcAft>
            </a:pPr>
            <a:r>
              <a:rPr lang="es-PE" sz="2200" i="1" dirty="0" smtClean="0">
                <a:solidFill>
                  <a:srgbClr val="FFFFFF"/>
                </a:solidFill>
                <a:latin typeface="Georgia"/>
                <a:cs typeface="Georgia"/>
              </a:rPr>
              <a:t>Registros </a:t>
            </a:r>
            <a:r>
              <a:rPr lang="es-PE" sz="2200" i="1" dirty="0">
                <a:solidFill>
                  <a:srgbClr val="FFFFFF"/>
                </a:solidFill>
                <a:latin typeface="Georgia"/>
                <a:cs typeface="Georgia"/>
              </a:rPr>
              <a:t>actualizados de los parámetros, ecuaciones de conversión, calibración periódica y otra información sobre el funcionamiento/mantenimiento de los registradores de datos de vuelo (FDR), aplicable a las aeronaves comprendidas en la Sección 121.905</a:t>
            </a:r>
          </a:p>
        </p:txBody>
      </p:sp>
    </p:spTree>
    <p:extLst>
      <p:ext uri="{BB962C8B-B14F-4D97-AF65-F5344CB8AC3E}">
        <p14:creationId xmlns:p14="http://schemas.microsoft.com/office/powerpoint/2010/main" val="410523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3"/>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6632" b="16632"/>
          <a:stretch>
            <a:fillRect/>
          </a:stretch>
        </p:blipFill>
        <p:spPr>
          <a:xfrm>
            <a:off x="0" y="0"/>
            <a:ext cx="12192000" cy="5426075"/>
          </a:xfrm>
        </p:spPr>
      </p:pic>
      <p:sp>
        <p:nvSpPr>
          <p:cNvPr id="8" name="Rectangle 7"/>
          <p:cNvSpPr/>
          <p:nvPr/>
        </p:nvSpPr>
        <p:spPr>
          <a:xfrm>
            <a:off x="4980562" y="4105072"/>
            <a:ext cx="7002891" cy="255240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lvl="1" algn="just" defTabSz="457200">
              <a:spcBef>
                <a:spcPts val="600"/>
              </a:spcBef>
              <a:spcAft>
                <a:spcPts val="600"/>
              </a:spcAft>
            </a:pPr>
            <a:r>
              <a:rPr lang="es-PE" sz="2200" i="1" dirty="0">
                <a:solidFill>
                  <a:srgbClr val="FFFFFF"/>
                </a:solidFill>
                <a:latin typeface="Georgia"/>
                <a:cs typeface="Georgia"/>
              </a:rPr>
              <a:t>Los registros de tiempos de servicio, ultima reparación general (OVH), cumplimiento de </a:t>
            </a:r>
            <a:r>
              <a:rPr lang="es-PE" sz="2200" i="1" dirty="0" err="1">
                <a:solidFill>
                  <a:srgbClr val="FFFFFF"/>
                </a:solidFill>
                <a:latin typeface="Georgia"/>
                <a:cs typeface="Georgia"/>
              </a:rPr>
              <a:t>ADs</a:t>
            </a:r>
            <a:r>
              <a:rPr lang="es-PE" sz="2200" i="1" dirty="0">
                <a:solidFill>
                  <a:srgbClr val="FFFFFF"/>
                </a:solidFill>
                <a:latin typeface="Georgia"/>
                <a:cs typeface="Georgia"/>
              </a:rPr>
              <a:t>, reparaciones y modificaciones mayores, y tareas de acuerdo al programa de mantenimiento se deberán conservar durante un período de </a:t>
            </a:r>
            <a:r>
              <a:rPr lang="es-PE" sz="2200" b="1" i="1" dirty="0">
                <a:solidFill>
                  <a:srgbClr val="FFFF00"/>
                </a:solidFill>
                <a:latin typeface="Georgia"/>
                <a:cs typeface="Georgia"/>
              </a:rPr>
              <a:t>90 días después de retirado permanentemente de servicio </a:t>
            </a:r>
            <a:r>
              <a:rPr lang="es-PE" sz="2200" i="1" dirty="0">
                <a:solidFill>
                  <a:srgbClr val="FFFFFF"/>
                </a:solidFill>
                <a:latin typeface="Georgia"/>
                <a:cs typeface="Georgia"/>
              </a:rPr>
              <a:t>el componente al que se refiere.</a:t>
            </a:r>
          </a:p>
        </p:txBody>
      </p:sp>
    </p:spTree>
    <p:extLst>
      <p:ext uri="{BB962C8B-B14F-4D97-AF65-F5344CB8AC3E}">
        <p14:creationId xmlns:p14="http://schemas.microsoft.com/office/powerpoint/2010/main" val="437827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0129" b="20129"/>
          <a:stretch>
            <a:fillRect/>
          </a:stretch>
        </p:blipFill>
        <p:spPr>
          <a:xfrm>
            <a:off x="0" y="0"/>
            <a:ext cx="12192000" cy="5440363"/>
          </a:xfrm>
        </p:spPr>
      </p:pic>
      <p:sp>
        <p:nvSpPr>
          <p:cNvPr id="7" name="Rectangle 6"/>
          <p:cNvSpPr/>
          <p:nvPr/>
        </p:nvSpPr>
        <p:spPr>
          <a:xfrm>
            <a:off x="4980562" y="4145280"/>
            <a:ext cx="7002891" cy="2512195"/>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lvl="1" algn="just" defTabSz="457200">
              <a:spcBef>
                <a:spcPts val="600"/>
              </a:spcBef>
              <a:spcAft>
                <a:spcPts val="600"/>
              </a:spcAft>
            </a:pPr>
            <a:r>
              <a:rPr lang="es-PE" sz="2200" i="1" dirty="0">
                <a:solidFill>
                  <a:srgbClr val="FFFFFF"/>
                </a:solidFill>
                <a:latin typeface="Georgia"/>
                <a:cs typeface="Georgia"/>
              </a:rPr>
              <a:t>Cada </a:t>
            </a:r>
            <a:r>
              <a:rPr lang="es-PE" sz="2200" i="1" dirty="0" smtClean="0">
                <a:solidFill>
                  <a:srgbClr val="FFFFFF"/>
                </a:solidFill>
                <a:latin typeface="Georgia"/>
                <a:cs typeface="Georgia"/>
              </a:rPr>
              <a:t>CCM se deberá </a:t>
            </a:r>
            <a:r>
              <a:rPr lang="es-PE" sz="2200" i="1" dirty="0">
                <a:solidFill>
                  <a:srgbClr val="FFFFFF"/>
                </a:solidFill>
                <a:latin typeface="Georgia"/>
                <a:cs typeface="Georgia"/>
              </a:rPr>
              <a:t>conservar durante al menos </a:t>
            </a:r>
            <a:r>
              <a:rPr lang="es-PE" sz="2200" b="1" i="1" dirty="0">
                <a:solidFill>
                  <a:srgbClr val="FFFF00"/>
                </a:solidFill>
                <a:latin typeface="Georgia"/>
                <a:cs typeface="Georgia"/>
              </a:rPr>
              <a:t>un año a partir de la emisión del </a:t>
            </a:r>
            <a:r>
              <a:rPr lang="es-PE" sz="2200" b="1" i="1" dirty="0" smtClean="0">
                <a:solidFill>
                  <a:srgbClr val="FFFF00"/>
                </a:solidFill>
                <a:latin typeface="Georgia"/>
                <a:cs typeface="Georgia"/>
              </a:rPr>
              <a:t>CCM </a:t>
            </a:r>
            <a:r>
              <a:rPr lang="es-PE" sz="2200" i="1" dirty="0">
                <a:solidFill>
                  <a:srgbClr val="FFFFFF"/>
                </a:solidFill>
                <a:latin typeface="Georgia"/>
                <a:cs typeface="Georgia"/>
              </a:rPr>
              <a:t>o hasta que se repita o se reemplace por un trabajo o inspección equivalente en </a:t>
            </a:r>
            <a:r>
              <a:rPr lang="es-PE" sz="2200" i="1" dirty="0" smtClean="0">
                <a:solidFill>
                  <a:srgbClr val="FFFFFF"/>
                </a:solidFill>
                <a:latin typeface="Georgia"/>
                <a:cs typeface="Georgia"/>
              </a:rPr>
              <a:t>alcance </a:t>
            </a:r>
            <a:r>
              <a:rPr lang="es-PE" sz="2200" i="1" dirty="0">
                <a:solidFill>
                  <a:srgbClr val="FFFFFF"/>
                </a:solidFill>
                <a:latin typeface="Georgia"/>
                <a:cs typeface="Georgia"/>
              </a:rPr>
              <a:t>y detalle y el </a:t>
            </a:r>
            <a:r>
              <a:rPr lang="es-PE" sz="2200" b="1" i="1" dirty="0">
                <a:solidFill>
                  <a:srgbClr val="FFFF00"/>
                </a:solidFill>
                <a:latin typeface="Georgia"/>
                <a:cs typeface="Georgia"/>
              </a:rPr>
              <a:t>registro </a:t>
            </a:r>
            <a:r>
              <a:rPr lang="es-PE" sz="2200" b="1" i="1" dirty="0" smtClean="0">
                <a:solidFill>
                  <a:srgbClr val="FFFF00"/>
                </a:solidFill>
                <a:latin typeface="Georgia"/>
                <a:cs typeface="Georgia"/>
              </a:rPr>
              <a:t>técnico de vuelo hasta </a:t>
            </a:r>
            <a:r>
              <a:rPr lang="es-PE" sz="2200" b="1" i="1" dirty="0">
                <a:solidFill>
                  <a:srgbClr val="FFFF00"/>
                </a:solidFill>
                <a:latin typeface="Georgia"/>
                <a:cs typeface="Georgia"/>
              </a:rPr>
              <a:t>dos años </a:t>
            </a:r>
            <a:r>
              <a:rPr lang="es-PE" sz="2200" i="1" dirty="0" smtClean="0">
                <a:solidFill>
                  <a:srgbClr val="FFFFFF"/>
                </a:solidFill>
                <a:latin typeface="Georgia"/>
                <a:cs typeface="Georgia"/>
              </a:rPr>
              <a:t>después </a:t>
            </a:r>
            <a:r>
              <a:rPr lang="es-PE" sz="2200" i="1" dirty="0">
                <a:solidFill>
                  <a:srgbClr val="FFFFFF"/>
                </a:solidFill>
                <a:latin typeface="Georgia"/>
                <a:cs typeface="Georgia"/>
              </a:rPr>
              <a:t>de que la aeronave se haya retirado del servicio permanentemente</a:t>
            </a:r>
            <a:r>
              <a:rPr lang="es-PE" sz="2200" i="1" dirty="0" smtClean="0">
                <a:solidFill>
                  <a:srgbClr val="FFFFFF"/>
                </a:solidFill>
                <a:latin typeface="Georgia"/>
                <a:cs typeface="Georgia"/>
              </a:rPr>
              <a:t>.</a:t>
            </a:r>
            <a:endParaRPr lang="es-PE" sz="2200" i="1" dirty="0">
              <a:solidFill>
                <a:srgbClr val="FFFFFF"/>
              </a:solidFill>
              <a:latin typeface="Georgia"/>
              <a:cs typeface="Georgia"/>
            </a:endParaRPr>
          </a:p>
        </p:txBody>
      </p:sp>
    </p:spTree>
    <p:extLst>
      <p:ext uri="{BB962C8B-B14F-4D97-AF65-F5344CB8AC3E}">
        <p14:creationId xmlns:p14="http://schemas.microsoft.com/office/powerpoint/2010/main" val="285215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6"/>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813" b="7813"/>
          <a:stretch>
            <a:fillRect/>
          </a:stretch>
        </p:blipFill>
        <p:spPr>
          <a:xfrm>
            <a:off x="0" y="0"/>
            <a:ext cx="12192000" cy="6858000"/>
          </a:xfrm>
        </p:spPr>
      </p:pic>
      <p:sp>
        <p:nvSpPr>
          <p:cNvPr id="6" name="Rectangle 5"/>
          <p:cNvSpPr/>
          <p:nvPr/>
        </p:nvSpPr>
        <p:spPr>
          <a:xfrm>
            <a:off x="148419" y="4795284"/>
            <a:ext cx="5454939" cy="1953519"/>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lvl="1" algn="just" defTabSz="457200">
              <a:spcBef>
                <a:spcPts val="600"/>
              </a:spcBef>
              <a:spcAft>
                <a:spcPts val="600"/>
              </a:spcAft>
            </a:pPr>
            <a:r>
              <a:rPr lang="es-PE" sz="2400" i="1" dirty="0">
                <a:solidFill>
                  <a:srgbClr val="FFFFFF"/>
                </a:solidFill>
                <a:latin typeface="Georgia"/>
                <a:cs typeface="Georgia"/>
              </a:rPr>
              <a:t>El explotador debe garantizar que se conserven los registros de forma segura para protegerlo de daños, alteraciones y </a:t>
            </a:r>
            <a:r>
              <a:rPr lang="es-PE" sz="2400" i="1" dirty="0" smtClean="0">
                <a:solidFill>
                  <a:srgbClr val="FFFFFF"/>
                </a:solidFill>
                <a:latin typeface="Georgia"/>
                <a:cs typeface="Georgia"/>
              </a:rPr>
              <a:t>robo.</a:t>
            </a:r>
            <a:endParaRPr lang="es-PE" sz="2400" i="1" dirty="0">
              <a:solidFill>
                <a:srgbClr val="FFFFFF"/>
              </a:solidFill>
              <a:latin typeface="Georgia"/>
              <a:cs typeface="Georgia"/>
            </a:endParaRPr>
          </a:p>
        </p:txBody>
      </p:sp>
    </p:spTree>
    <p:extLst>
      <p:ext uri="{BB962C8B-B14F-4D97-AF65-F5344CB8AC3E}">
        <p14:creationId xmlns:p14="http://schemas.microsoft.com/office/powerpoint/2010/main" val="52102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n relacionada">
            <a:hlinkClick r:id="rId3"/>
          </p:cNvPr>
          <p:cNvPicPr>
            <a:picLocks noGrp="1" noChangeAspect="1" noChangeArrowheads="1"/>
          </p:cNvPicPr>
          <p:nvPr>
            <p:ph type="pic" sz="quarter" idx="13"/>
          </p:nvPr>
        </p:nvPicPr>
        <p:blipFill>
          <a:blip r:embed="rId4">
            <a:extLst>
              <a:ext uri="{28A0092B-C50C-407E-A947-70E740481C1C}">
                <a14:useLocalDpi xmlns:a14="http://schemas.microsoft.com/office/drawing/2010/main" val="0"/>
              </a:ext>
            </a:extLst>
          </a:blip>
          <a:srcRect t="10016" b="10016"/>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156251" y="4657060"/>
            <a:ext cx="5827202" cy="2000415"/>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lvl="1" algn="just" defTabSz="457200">
              <a:spcBef>
                <a:spcPts val="600"/>
              </a:spcBef>
              <a:spcAft>
                <a:spcPts val="600"/>
              </a:spcAft>
            </a:pPr>
            <a:r>
              <a:rPr lang="es-PE" sz="2400" i="1" dirty="0">
                <a:solidFill>
                  <a:srgbClr val="FFFFFF"/>
                </a:solidFill>
                <a:latin typeface="Georgia"/>
                <a:cs typeface="Georgia"/>
              </a:rPr>
              <a:t>El explotador debe asegurarse que las autoridades encargadas de la investigación de accidentes dispongan de la información de los registradores de datos de vuelo (FDR</a:t>
            </a:r>
            <a:r>
              <a:rPr lang="es-PE" sz="2400" i="1" dirty="0" smtClean="0">
                <a:solidFill>
                  <a:srgbClr val="FFFFFF"/>
                </a:solidFill>
                <a:latin typeface="Georgia"/>
                <a:cs typeface="Georgia"/>
              </a:rPr>
              <a:t>).</a:t>
            </a:r>
            <a:endParaRPr lang="es-PE" sz="2400" i="1" dirty="0">
              <a:solidFill>
                <a:srgbClr val="FFFFFF"/>
              </a:solidFill>
              <a:latin typeface="Georgia"/>
              <a:cs typeface="Georgia"/>
            </a:endParaRPr>
          </a:p>
        </p:txBody>
      </p:sp>
    </p:spTree>
    <p:extLst>
      <p:ext uri="{BB962C8B-B14F-4D97-AF65-F5344CB8AC3E}">
        <p14:creationId xmlns:p14="http://schemas.microsoft.com/office/powerpoint/2010/main" val="3327044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0"/>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250" t="31099" r="250" b="5193"/>
          <a:stretch/>
        </p:blipFill>
        <p:spPr>
          <a:xfrm>
            <a:off x="0" y="0"/>
            <a:ext cx="12192000" cy="5546725"/>
          </a:xfrm>
        </p:spPr>
      </p:pic>
      <p:sp>
        <p:nvSpPr>
          <p:cNvPr id="9" name="Rectangle 8"/>
          <p:cNvSpPr/>
          <p:nvPr/>
        </p:nvSpPr>
        <p:spPr>
          <a:xfrm>
            <a:off x="134242" y="4366827"/>
            <a:ext cx="7002891" cy="2359795"/>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lvl="1" algn="just" defTabSz="457200">
              <a:spcBef>
                <a:spcPts val="600"/>
              </a:spcBef>
              <a:spcAft>
                <a:spcPts val="600"/>
              </a:spcAft>
            </a:pPr>
            <a:r>
              <a:rPr lang="es-PE" sz="2200" b="1" i="1" dirty="0">
                <a:solidFill>
                  <a:srgbClr val="FFFFFF"/>
                </a:solidFill>
                <a:latin typeface="Georgia"/>
                <a:cs typeface="Georgia"/>
              </a:rPr>
              <a:t>Transferencia de registros de mantenimiento</a:t>
            </a:r>
          </a:p>
          <a:p>
            <a:pPr marL="228600" lvl="1" algn="just" defTabSz="457200">
              <a:spcBef>
                <a:spcPts val="600"/>
              </a:spcBef>
              <a:spcAft>
                <a:spcPts val="600"/>
              </a:spcAft>
            </a:pPr>
            <a:r>
              <a:rPr lang="es-PE" sz="2200" b="1" i="1" dirty="0">
                <a:solidFill>
                  <a:srgbClr val="FFFF00"/>
                </a:solidFill>
                <a:latin typeface="Georgia"/>
                <a:cs typeface="Georgia"/>
              </a:rPr>
              <a:t>Cambio temporal </a:t>
            </a:r>
            <a:r>
              <a:rPr lang="es-PE" sz="2200" i="1" dirty="0">
                <a:solidFill>
                  <a:srgbClr val="FFFFFF"/>
                </a:solidFill>
                <a:latin typeface="Georgia"/>
                <a:cs typeface="Georgia"/>
              </a:rPr>
              <a:t>de explotador, los registros de mantenimiento se deben poner </a:t>
            </a:r>
            <a:r>
              <a:rPr lang="es-PE" sz="2200" b="1" i="1" dirty="0">
                <a:solidFill>
                  <a:srgbClr val="FFFF00"/>
                </a:solidFill>
                <a:latin typeface="Georgia"/>
                <a:cs typeface="Georgia"/>
              </a:rPr>
              <a:t>a disposición </a:t>
            </a:r>
            <a:r>
              <a:rPr lang="es-PE" sz="2200" i="1" dirty="0">
                <a:solidFill>
                  <a:srgbClr val="FFFFFF"/>
                </a:solidFill>
                <a:latin typeface="Georgia"/>
                <a:cs typeface="Georgia"/>
              </a:rPr>
              <a:t>del nuevo explotador. </a:t>
            </a:r>
            <a:r>
              <a:rPr lang="es-PE" sz="2200" b="1" i="1" dirty="0">
                <a:solidFill>
                  <a:srgbClr val="FFFF00"/>
                </a:solidFill>
                <a:latin typeface="Georgia"/>
                <a:cs typeface="Georgia"/>
              </a:rPr>
              <a:t>Cambio permanente </a:t>
            </a:r>
            <a:r>
              <a:rPr lang="es-PE" sz="2200" i="1" dirty="0">
                <a:solidFill>
                  <a:srgbClr val="FFFFFF"/>
                </a:solidFill>
                <a:latin typeface="Georgia"/>
                <a:cs typeface="Georgia"/>
              </a:rPr>
              <a:t>de explotador los registros de mantenimiento deben ser </a:t>
            </a:r>
            <a:r>
              <a:rPr lang="es-PE" sz="2200" b="1" i="1" dirty="0">
                <a:solidFill>
                  <a:srgbClr val="FFFF00"/>
                </a:solidFill>
                <a:latin typeface="Georgia"/>
                <a:cs typeface="Georgia"/>
              </a:rPr>
              <a:t>transferidos</a:t>
            </a:r>
            <a:r>
              <a:rPr lang="es-PE" sz="2200" i="1" dirty="0">
                <a:solidFill>
                  <a:srgbClr val="FFFFFF"/>
                </a:solidFill>
                <a:latin typeface="Georgia"/>
                <a:cs typeface="Georgia"/>
              </a:rPr>
              <a:t> al nuevo </a:t>
            </a:r>
            <a:r>
              <a:rPr lang="es-PE" sz="2200" i="1" dirty="0" smtClean="0">
                <a:solidFill>
                  <a:srgbClr val="FFFFFF"/>
                </a:solidFill>
                <a:latin typeface="Georgia"/>
                <a:cs typeface="Georgia"/>
              </a:rPr>
              <a:t>explotador.</a:t>
            </a:r>
            <a:endParaRPr lang="es-PE" sz="2200" i="1" dirty="0">
              <a:solidFill>
                <a:srgbClr val="FFFFFF"/>
              </a:solidFill>
              <a:latin typeface="Georgia"/>
              <a:cs typeface="Georgia"/>
            </a:endParaRPr>
          </a:p>
        </p:txBody>
      </p:sp>
    </p:spTree>
    <p:extLst>
      <p:ext uri="{BB962C8B-B14F-4D97-AF65-F5344CB8AC3E}">
        <p14:creationId xmlns:p14="http://schemas.microsoft.com/office/powerpoint/2010/main" val="270951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3"/>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0" y="0"/>
            <a:ext cx="12192000" cy="6858000"/>
          </a:xfrm>
        </p:spPr>
      </p:pic>
      <p:sp>
        <p:nvSpPr>
          <p:cNvPr id="8" name="Rectangle 7"/>
          <p:cNvSpPr/>
          <p:nvPr/>
        </p:nvSpPr>
        <p:spPr>
          <a:xfrm>
            <a:off x="138223" y="4774019"/>
            <a:ext cx="6502724" cy="195260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lvl="1" algn="just" defTabSz="457200">
              <a:spcBef>
                <a:spcPts val="600"/>
              </a:spcBef>
              <a:spcAft>
                <a:spcPts val="600"/>
              </a:spcAft>
            </a:pPr>
            <a:r>
              <a:rPr lang="es-PE" sz="2400" i="1" dirty="0">
                <a:solidFill>
                  <a:srgbClr val="FFFFFF"/>
                </a:solidFill>
                <a:latin typeface="Georgia"/>
                <a:cs typeface="Georgia"/>
              </a:rPr>
              <a:t>Un explotador no debe operar una aeronave después de la realización de cualquier mantenimiento, si no se ha realizado conforme al LAR 43.300 y se ha emitido un CCM por una OMA según el LAR 145.330</a:t>
            </a:r>
          </a:p>
        </p:txBody>
      </p:sp>
    </p:spTree>
    <p:extLst>
      <p:ext uri="{BB962C8B-B14F-4D97-AF65-F5344CB8AC3E}">
        <p14:creationId xmlns:p14="http://schemas.microsoft.com/office/powerpoint/2010/main" val="421952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6" descr="Imagen relacionada">
            <a:hlinkClick r:id="rId3"/>
          </p:cNvPr>
          <p:cNvPicPr>
            <a:picLocks noGrp="1" noChangeAspect="1" noChangeArrowheads="1"/>
          </p:cNvPicPr>
          <p:nvPr>
            <p:ph type="pic" sz="quarter" idx="13"/>
          </p:nvPr>
        </p:nvPicPr>
        <p:blipFill rotWithShape="1">
          <a:blip r:embed="rId4">
            <a:extLst>
              <a:ext uri="{28A0092B-C50C-407E-A947-70E740481C1C}">
                <a14:useLocalDpi xmlns:a14="http://schemas.microsoft.com/office/drawing/2010/main" val="0"/>
              </a:ext>
            </a:extLst>
          </a:blip>
          <a:srcRect t="7796" b="779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16521" y="4455042"/>
            <a:ext cx="7002891" cy="2250315"/>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lvl="1" algn="just" defTabSz="457200">
              <a:spcBef>
                <a:spcPts val="600"/>
              </a:spcBef>
              <a:spcAft>
                <a:spcPts val="600"/>
              </a:spcAft>
            </a:pPr>
            <a:r>
              <a:rPr lang="es-PE" sz="2200" b="1" i="1" dirty="0">
                <a:solidFill>
                  <a:srgbClr val="FFFFFF"/>
                </a:solidFill>
                <a:latin typeface="Georgia"/>
                <a:cs typeface="Georgia"/>
              </a:rPr>
              <a:t>Informe de la condición de la aeronavegabilidad</a:t>
            </a:r>
          </a:p>
          <a:p>
            <a:pPr marL="228600" lvl="1" algn="just" defTabSz="457200">
              <a:spcBef>
                <a:spcPts val="600"/>
              </a:spcBef>
              <a:spcAft>
                <a:spcPts val="600"/>
              </a:spcAft>
            </a:pPr>
            <a:r>
              <a:rPr lang="es-PE" sz="2200" i="1" dirty="0" smtClean="0">
                <a:solidFill>
                  <a:srgbClr val="FFFFFF"/>
                </a:solidFill>
                <a:latin typeface="Georgia"/>
                <a:cs typeface="Georgia"/>
              </a:rPr>
              <a:t>El </a:t>
            </a:r>
            <a:r>
              <a:rPr lang="es-PE" sz="2200" i="1" dirty="0">
                <a:solidFill>
                  <a:srgbClr val="FFFFFF"/>
                </a:solidFill>
                <a:latin typeface="Georgia"/>
                <a:cs typeface="Georgia"/>
              </a:rPr>
              <a:t>explotador  debe preparar periódicamente un informe de la condición de la aeronavegabilidad de cada </a:t>
            </a:r>
            <a:r>
              <a:rPr lang="es-PE" sz="2200" i="1" dirty="0" smtClean="0">
                <a:solidFill>
                  <a:srgbClr val="FFFFFF"/>
                </a:solidFill>
                <a:latin typeface="Georgia"/>
                <a:cs typeface="Georgia"/>
              </a:rPr>
              <a:t>aeronave, el cual debe ser </a:t>
            </a:r>
            <a:r>
              <a:rPr lang="es-PE" sz="2200" i="1" dirty="0">
                <a:solidFill>
                  <a:srgbClr val="FFFFFF"/>
                </a:solidFill>
                <a:latin typeface="Georgia"/>
                <a:cs typeface="Georgia"/>
              </a:rPr>
              <a:t>presentado en el plazo, formato y contenido establecido por la </a:t>
            </a:r>
            <a:r>
              <a:rPr lang="es-PE" sz="2200" i="1" dirty="0" smtClean="0">
                <a:solidFill>
                  <a:srgbClr val="FFFFFF"/>
                </a:solidFill>
                <a:latin typeface="Georgia"/>
                <a:cs typeface="Georgia"/>
              </a:rPr>
              <a:t>AAC.</a:t>
            </a:r>
            <a:endParaRPr lang="es-PE" sz="2200" i="1" dirty="0">
              <a:solidFill>
                <a:srgbClr val="FFFFFF"/>
              </a:solidFill>
              <a:latin typeface="Georgia"/>
              <a:cs typeface="Georgia"/>
            </a:endParaRPr>
          </a:p>
        </p:txBody>
      </p:sp>
    </p:spTree>
    <p:extLst>
      <p:ext uri="{BB962C8B-B14F-4D97-AF65-F5344CB8AC3E}">
        <p14:creationId xmlns:p14="http://schemas.microsoft.com/office/powerpoint/2010/main" val="72718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8200" y="254871"/>
            <a:ext cx="10515600" cy="960398"/>
          </a:xfrm>
        </p:spPr>
        <p:txBody>
          <a:bodyPr>
            <a:normAutofit/>
          </a:bodyPr>
          <a:lstStyle/>
          <a:p>
            <a:r>
              <a:rPr lang="es-PE" sz="2000" dirty="0"/>
              <a:t>Para preparar el informe el departamento de gestión de la aeronavegabilidad continua del explotador debe realizar o hacer los arreglos para ejecutar una inspección física de la aeronave, mediante la cual se garantiza que:</a:t>
            </a:r>
          </a:p>
        </p:txBody>
      </p:sp>
      <p:grpSp>
        <p:nvGrpSpPr>
          <p:cNvPr id="4" name="Group 3"/>
          <p:cNvGrpSpPr/>
          <p:nvPr/>
        </p:nvGrpSpPr>
        <p:grpSpPr>
          <a:xfrm>
            <a:off x="807931" y="1857953"/>
            <a:ext cx="884057" cy="715395"/>
            <a:chOff x="8438368" y="202797"/>
            <a:chExt cx="402431" cy="325654"/>
          </a:xfrm>
        </p:grpSpPr>
        <p:sp>
          <p:nvSpPr>
            <p:cNvPr id="5" name="Chevron 4"/>
            <p:cNvSpPr/>
            <p:nvPr userDrawn="1"/>
          </p:nvSpPr>
          <p:spPr>
            <a:xfrm>
              <a:off x="8438368" y="202797"/>
              <a:ext cx="402431" cy="325652"/>
            </a:xfrm>
            <a:prstGeom prst="chevron">
              <a:avLst>
                <a:gd name="adj" fmla="val 2429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6" name="Freeform 5"/>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1">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grpSp>
        <p:nvGrpSpPr>
          <p:cNvPr id="29" name="Group 28"/>
          <p:cNvGrpSpPr/>
          <p:nvPr/>
        </p:nvGrpSpPr>
        <p:grpSpPr>
          <a:xfrm>
            <a:off x="1521232" y="3073558"/>
            <a:ext cx="884057" cy="715395"/>
            <a:chOff x="8438368" y="202797"/>
            <a:chExt cx="402431" cy="325654"/>
          </a:xfrm>
        </p:grpSpPr>
        <p:sp>
          <p:nvSpPr>
            <p:cNvPr id="30" name="Chevron 29"/>
            <p:cNvSpPr/>
            <p:nvPr userDrawn="1"/>
          </p:nvSpPr>
          <p:spPr>
            <a:xfrm>
              <a:off x="8438368" y="202797"/>
              <a:ext cx="402431" cy="325652"/>
            </a:xfrm>
            <a:prstGeom prst="chevron">
              <a:avLst>
                <a:gd name="adj" fmla="val 2429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31" name="Freeform 30"/>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2">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grpSp>
        <p:nvGrpSpPr>
          <p:cNvPr id="39" name="Group 38"/>
          <p:cNvGrpSpPr/>
          <p:nvPr/>
        </p:nvGrpSpPr>
        <p:grpSpPr>
          <a:xfrm>
            <a:off x="2235248" y="4457616"/>
            <a:ext cx="884057" cy="715395"/>
            <a:chOff x="8438368" y="202797"/>
            <a:chExt cx="402431" cy="325654"/>
          </a:xfrm>
        </p:grpSpPr>
        <p:sp>
          <p:nvSpPr>
            <p:cNvPr id="40" name="Chevron 39"/>
            <p:cNvSpPr/>
            <p:nvPr userDrawn="1"/>
          </p:nvSpPr>
          <p:spPr>
            <a:xfrm>
              <a:off x="8438368" y="202797"/>
              <a:ext cx="402431" cy="325652"/>
            </a:xfrm>
            <a:prstGeom prst="chevron">
              <a:avLst>
                <a:gd name="adj" fmla="val 2429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41" name="Freeform 40"/>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3">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grpSp>
        <p:nvGrpSpPr>
          <p:cNvPr id="48" name="Group 47"/>
          <p:cNvGrpSpPr/>
          <p:nvPr/>
        </p:nvGrpSpPr>
        <p:grpSpPr>
          <a:xfrm>
            <a:off x="2962958" y="5722215"/>
            <a:ext cx="884057" cy="715395"/>
            <a:chOff x="8438368" y="202797"/>
            <a:chExt cx="402431" cy="325654"/>
          </a:xfrm>
        </p:grpSpPr>
        <p:sp>
          <p:nvSpPr>
            <p:cNvPr id="49" name="Chevron 48"/>
            <p:cNvSpPr/>
            <p:nvPr userDrawn="1"/>
          </p:nvSpPr>
          <p:spPr>
            <a:xfrm>
              <a:off x="8438368" y="202797"/>
              <a:ext cx="402431" cy="325652"/>
            </a:xfrm>
            <a:prstGeom prst="chevron">
              <a:avLst>
                <a:gd name="adj" fmla="val 2429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50" name="Freeform 49"/>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4">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sp>
        <p:nvSpPr>
          <p:cNvPr id="51" name="Rectangle 50"/>
          <p:cNvSpPr/>
          <p:nvPr/>
        </p:nvSpPr>
        <p:spPr>
          <a:xfrm>
            <a:off x="1707070" y="1732525"/>
            <a:ext cx="8240928" cy="954107"/>
          </a:xfrm>
          <a:prstGeom prst="rect">
            <a:avLst/>
          </a:prstGeom>
        </p:spPr>
        <p:txBody>
          <a:bodyPr wrap="square">
            <a:spAutoFit/>
          </a:bodyPr>
          <a:lstStyle/>
          <a:p>
            <a:pPr algn="just">
              <a:spcBef>
                <a:spcPts val="600"/>
              </a:spcBef>
              <a:spcAft>
                <a:spcPts val="600"/>
              </a:spcAft>
            </a:pPr>
            <a:r>
              <a:rPr lang="es-PE" sz="2800" dirty="0" smtClean="0"/>
              <a:t>Todas </a:t>
            </a:r>
            <a:r>
              <a:rPr lang="es-PE" sz="2800" dirty="0"/>
              <a:t>las marcas y rótulos requeridos están correctamente instalados</a:t>
            </a:r>
            <a:endParaRPr lang="id-ID" sz="2800" dirty="0"/>
          </a:p>
        </p:txBody>
      </p:sp>
      <p:sp>
        <p:nvSpPr>
          <p:cNvPr id="52" name="Rectangle 51"/>
          <p:cNvSpPr/>
          <p:nvPr/>
        </p:nvSpPr>
        <p:spPr>
          <a:xfrm>
            <a:off x="2403540" y="2945951"/>
            <a:ext cx="8240928" cy="954107"/>
          </a:xfrm>
          <a:prstGeom prst="rect">
            <a:avLst/>
          </a:prstGeom>
        </p:spPr>
        <p:txBody>
          <a:bodyPr wrap="square">
            <a:spAutoFit/>
          </a:bodyPr>
          <a:lstStyle/>
          <a:p>
            <a:pPr algn="just">
              <a:spcBef>
                <a:spcPts val="600"/>
              </a:spcBef>
              <a:spcAft>
                <a:spcPts val="600"/>
              </a:spcAft>
            </a:pPr>
            <a:r>
              <a:rPr lang="es-PE" sz="2800" dirty="0" smtClean="0"/>
              <a:t>La </a:t>
            </a:r>
            <a:r>
              <a:rPr lang="es-PE" sz="2800" dirty="0"/>
              <a:t>configuración de la aeronave cumple la documentación </a:t>
            </a:r>
            <a:r>
              <a:rPr lang="es-PE" sz="2800" dirty="0" smtClean="0"/>
              <a:t>aprobada</a:t>
            </a:r>
            <a:endParaRPr lang="es-PE" sz="2800" dirty="0"/>
          </a:p>
        </p:txBody>
      </p:sp>
      <p:sp>
        <p:nvSpPr>
          <p:cNvPr id="53" name="Rectangle 52"/>
          <p:cNvSpPr/>
          <p:nvPr/>
        </p:nvSpPr>
        <p:spPr>
          <a:xfrm>
            <a:off x="3117556" y="4541509"/>
            <a:ext cx="8240928" cy="523220"/>
          </a:xfrm>
          <a:prstGeom prst="rect">
            <a:avLst/>
          </a:prstGeom>
        </p:spPr>
        <p:txBody>
          <a:bodyPr wrap="square">
            <a:spAutoFit/>
          </a:bodyPr>
          <a:lstStyle/>
          <a:p>
            <a:pPr algn="just">
              <a:spcBef>
                <a:spcPts val="600"/>
              </a:spcBef>
              <a:spcAft>
                <a:spcPts val="600"/>
              </a:spcAft>
            </a:pPr>
            <a:r>
              <a:rPr lang="es-PE" sz="2800" dirty="0" smtClean="0"/>
              <a:t>No </a:t>
            </a:r>
            <a:r>
              <a:rPr lang="es-PE" sz="2800" dirty="0"/>
              <a:t>se encuentran defectos evidentes</a:t>
            </a:r>
          </a:p>
        </p:txBody>
      </p:sp>
      <p:sp>
        <p:nvSpPr>
          <p:cNvPr id="54" name="Rectangle 53"/>
          <p:cNvSpPr/>
          <p:nvPr/>
        </p:nvSpPr>
        <p:spPr>
          <a:xfrm>
            <a:off x="3788388" y="5394627"/>
            <a:ext cx="8240928" cy="1384995"/>
          </a:xfrm>
          <a:prstGeom prst="rect">
            <a:avLst/>
          </a:prstGeom>
        </p:spPr>
        <p:txBody>
          <a:bodyPr wrap="square">
            <a:spAutoFit/>
          </a:bodyPr>
          <a:lstStyle/>
          <a:p>
            <a:pPr algn="just">
              <a:spcBef>
                <a:spcPts val="600"/>
              </a:spcBef>
              <a:spcAft>
                <a:spcPts val="600"/>
              </a:spcAft>
            </a:pPr>
            <a:r>
              <a:rPr lang="es-PE" sz="2800" dirty="0" smtClean="0"/>
              <a:t>No </a:t>
            </a:r>
            <a:r>
              <a:rPr lang="es-PE" sz="2800" dirty="0"/>
              <a:t>se encuentran discrepancias entre la aeronave y la revisión documentada de los registros de mantenimiento</a:t>
            </a:r>
            <a:endParaRPr lang="es-PE" sz="2800" b="1" dirty="0">
              <a:solidFill>
                <a:srgbClr val="C00000"/>
              </a:solidFill>
            </a:endParaRPr>
          </a:p>
        </p:txBody>
      </p:sp>
      <p:sp>
        <p:nvSpPr>
          <p:cNvPr id="70" name="TextBox 69"/>
          <p:cNvSpPr txBox="1"/>
          <p:nvPr/>
        </p:nvSpPr>
        <p:spPr>
          <a:xfrm>
            <a:off x="27642" y="1941846"/>
            <a:ext cx="857035" cy="523220"/>
          </a:xfrm>
          <a:prstGeom prst="rect">
            <a:avLst/>
          </a:prstGeom>
          <a:noFill/>
        </p:spPr>
        <p:txBody>
          <a:bodyPr wrap="square" rtlCol="0">
            <a:spAutoFit/>
          </a:bodyPr>
          <a:lstStyle/>
          <a:p>
            <a:pPr algn="r"/>
            <a:r>
              <a:rPr lang="en-US" sz="2800" dirty="0">
                <a:solidFill>
                  <a:schemeClr val="accent1"/>
                </a:solidFill>
                <a:latin typeface="Bebas" pitchFamily="2" charset="0"/>
              </a:rPr>
              <a:t>01</a:t>
            </a:r>
            <a:endParaRPr lang="id-ID" sz="2800" dirty="0">
              <a:solidFill>
                <a:schemeClr val="accent1"/>
              </a:solidFill>
              <a:latin typeface="Bebas" pitchFamily="2" charset="0"/>
            </a:endParaRPr>
          </a:p>
        </p:txBody>
      </p:sp>
      <p:sp>
        <p:nvSpPr>
          <p:cNvPr id="71" name="TextBox 70"/>
          <p:cNvSpPr txBox="1"/>
          <p:nvPr/>
        </p:nvSpPr>
        <p:spPr>
          <a:xfrm>
            <a:off x="725025" y="3157451"/>
            <a:ext cx="857035" cy="523220"/>
          </a:xfrm>
          <a:prstGeom prst="rect">
            <a:avLst/>
          </a:prstGeom>
          <a:noFill/>
        </p:spPr>
        <p:txBody>
          <a:bodyPr wrap="square" rtlCol="0">
            <a:spAutoFit/>
          </a:bodyPr>
          <a:lstStyle/>
          <a:p>
            <a:pPr algn="r"/>
            <a:r>
              <a:rPr lang="en-US" sz="2800" dirty="0">
                <a:solidFill>
                  <a:schemeClr val="accent2"/>
                </a:solidFill>
                <a:latin typeface="Bebas" pitchFamily="2" charset="0"/>
              </a:rPr>
              <a:t>02</a:t>
            </a:r>
            <a:endParaRPr lang="id-ID" sz="2800" dirty="0">
              <a:solidFill>
                <a:schemeClr val="accent2"/>
              </a:solidFill>
              <a:latin typeface="Bebas" pitchFamily="2" charset="0"/>
            </a:endParaRPr>
          </a:p>
        </p:txBody>
      </p:sp>
      <p:sp>
        <p:nvSpPr>
          <p:cNvPr id="72" name="TextBox 71"/>
          <p:cNvSpPr txBox="1"/>
          <p:nvPr/>
        </p:nvSpPr>
        <p:spPr>
          <a:xfrm>
            <a:off x="1483516" y="4541509"/>
            <a:ext cx="857035" cy="523220"/>
          </a:xfrm>
          <a:prstGeom prst="rect">
            <a:avLst/>
          </a:prstGeom>
          <a:noFill/>
        </p:spPr>
        <p:txBody>
          <a:bodyPr wrap="square" rtlCol="0">
            <a:spAutoFit/>
          </a:bodyPr>
          <a:lstStyle/>
          <a:p>
            <a:pPr algn="r"/>
            <a:r>
              <a:rPr lang="en-US" sz="2800" dirty="0">
                <a:solidFill>
                  <a:schemeClr val="accent3"/>
                </a:solidFill>
                <a:latin typeface="Bebas" pitchFamily="2" charset="0"/>
              </a:rPr>
              <a:t>03</a:t>
            </a:r>
            <a:endParaRPr lang="id-ID" sz="2800" dirty="0">
              <a:solidFill>
                <a:schemeClr val="accent3"/>
              </a:solidFill>
              <a:latin typeface="Bebas" pitchFamily="2" charset="0"/>
            </a:endParaRPr>
          </a:p>
        </p:txBody>
      </p:sp>
      <p:sp>
        <p:nvSpPr>
          <p:cNvPr id="73" name="TextBox 72"/>
          <p:cNvSpPr txBox="1"/>
          <p:nvPr/>
        </p:nvSpPr>
        <p:spPr>
          <a:xfrm>
            <a:off x="2180898" y="5827370"/>
            <a:ext cx="857035" cy="523220"/>
          </a:xfrm>
          <a:prstGeom prst="rect">
            <a:avLst/>
          </a:prstGeom>
          <a:noFill/>
        </p:spPr>
        <p:txBody>
          <a:bodyPr wrap="square" rtlCol="0">
            <a:spAutoFit/>
          </a:bodyPr>
          <a:lstStyle/>
          <a:p>
            <a:pPr algn="r"/>
            <a:r>
              <a:rPr lang="en-US" sz="2800" dirty="0">
                <a:solidFill>
                  <a:schemeClr val="accent4"/>
                </a:solidFill>
                <a:latin typeface="Bebas" pitchFamily="2" charset="0"/>
              </a:rPr>
              <a:t>04</a:t>
            </a:r>
            <a:endParaRPr lang="id-ID" sz="2800" dirty="0">
              <a:solidFill>
                <a:schemeClr val="accent4"/>
              </a:solidFill>
              <a:latin typeface="Bebas" pitchFamily="2" charset="0"/>
            </a:endParaRPr>
          </a:p>
        </p:txBody>
      </p:sp>
      <p:grpSp>
        <p:nvGrpSpPr>
          <p:cNvPr id="34" name="Group 33"/>
          <p:cNvGrpSpPr/>
          <p:nvPr/>
        </p:nvGrpSpPr>
        <p:grpSpPr>
          <a:xfrm>
            <a:off x="1116560" y="2024171"/>
            <a:ext cx="341795" cy="376566"/>
            <a:chOff x="7000875" y="1649413"/>
            <a:chExt cx="419101" cy="415924"/>
          </a:xfrm>
          <a:solidFill>
            <a:schemeClr val="bg2">
              <a:lumMod val="90000"/>
            </a:schemeClr>
          </a:solidFill>
        </p:grpSpPr>
        <p:sp>
          <p:nvSpPr>
            <p:cNvPr id="35" name="Freeform 49"/>
            <p:cNvSpPr>
              <a:spLocks noEditPoints="1"/>
            </p:cNvSpPr>
            <p:nvPr/>
          </p:nvSpPr>
          <p:spPr bwMode="auto">
            <a:xfrm>
              <a:off x="7339013" y="1854200"/>
              <a:ext cx="80963" cy="211137"/>
            </a:xfrm>
            <a:custGeom>
              <a:avLst/>
              <a:gdLst/>
              <a:ahLst/>
              <a:cxnLst>
                <a:cxn ang="0">
                  <a:pos x="19" y="102"/>
                </a:cxn>
                <a:cxn ang="0">
                  <a:pos x="15" y="104"/>
                </a:cxn>
                <a:cxn ang="0">
                  <a:pos x="12" y="107"/>
                </a:cxn>
                <a:cxn ang="0">
                  <a:pos x="11" y="111"/>
                </a:cxn>
                <a:cxn ang="0">
                  <a:pos x="11" y="115"/>
                </a:cxn>
                <a:cxn ang="0">
                  <a:pos x="12" y="118"/>
                </a:cxn>
                <a:cxn ang="0">
                  <a:pos x="15" y="121"/>
                </a:cxn>
                <a:cxn ang="0">
                  <a:pos x="19" y="123"/>
                </a:cxn>
                <a:cxn ang="0">
                  <a:pos x="23" y="123"/>
                </a:cxn>
                <a:cxn ang="0">
                  <a:pos x="27" y="121"/>
                </a:cxn>
                <a:cxn ang="0">
                  <a:pos x="30" y="118"/>
                </a:cxn>
                <a:cxn ang="0">
                  <a:pos x="31" y="115"/>
                </a:cxn>
                <a:cxn ang="0">
                  <a:pos x="31" y="111"/>
                </a:cxn>
                <a:cxn ang="0">
                  <a:pos x="30" y="107"/>
                </a:cxn>
                <a:cxn ang="0">
                  <a:pos x="27" y="104"/>
                </a:cxn>
                <a:cxn ang="0">
                  <a:pos x="23" y="102"/>
                </a:cxn>
                <a:cxn ang="0">
                  <a:pos x="13" y="0"/>
                </a:cxn>
                <a:cxn ang="0">
                  <a:pos x="41" y="1"/>
                </a:cxn>
                <a:cxn ang="0">
                  <a:pos x="46" y="3"/>
                </a:cxn>
                <a:cxn ang="0">
                  <a:pos x="49" y="6"/>
                </a:cxn>
                <a:cxn ang="0">
                  <a:pos x="51" y="11"/>
                </a:cxn>
                <a:cxn ang="0">
                  <a:pos x="51" y="121"/>
                </a:cxn>
                <a:cxn ang="0">
                  <a:pos x="50" y="125"/>
                </a:cxn>
                <a:cxn ang="0">
                  <a:pos x="48" y="130"/>
                </a:cxn>
                <a:cxn ang="0">
                  <a:pos x="43" y="132"/>
                </a:cxn>
                <a:cxn ang="0">
                  <a:pos x="38" y="133"/>
                </a:cxn>
                <a:cxn ang="0">
                  <a:pos x="10" y="133"/>
                </a:cxn>
                <a:cxn ang="0">
                  <a:pos x="6" y="131"/>
                </a:cxn>
                <a:cxn ang="0">
                  <a:pos x="3" y="128"/>
                </a:cxn>
                <a:cxn ang="0">
                  <a:pos x="1" y="123"/>
                </a:cxn>
                <a:cxn ang="0">
                  <a:pos x="0" y="13"/>
                </a:cxn>
                <a:cxn ang="0">
                  <a:pos x="1" y="8"/>
                </a:cxn>
                <a:cxn ang="0">
                  <a:pos x="4" y="4"/>
                </a:cxn>
                <a:cxn ang="0">
                  <a:pos x="8" y="1"/>
                </a:cxn>
                <a:cxn ang="0">
                  <a:pos x="13" y="0"/>
                </a:cxn>
              </a:cxnLst>
              <a:rect l="0" t="0" r="r" b="b"/>
              <a:pathLst>
                <a:path w="51" h="133">
                  <a:moveTo>
                    <a:pt x="21" y="102"/>
                  </a:moveTo>
                  <a:lnTo>
                    <a:pt x="19" y="102"/>
                  </a:lnTo>
                  <a:lnTo>
                    <a:pt x="17" y="103"/>
                  </a:lnTo>
                  <a:lnTo>
                    <a:pt x="15" y="104"/>
                  </a:lnTo>
                  <a:lnTo>
                    <a:pt x="14" y="105"/>
                  </a:lnTo>
                  <a:lnTo>
                    <a:pt x="12" y="107"/>
                  </a:lnTo>
                  <a:lnTo>
                    <a:pt x="11" y="109"/>
                  </a:lnTo>
                  <a:lnTo>
                    <a:pt x="11" y="111"/>
                  </a:lnTo>
                  <a:lnTo>
                    <a:pt x="10" y="113"/>
                  </a:lnTo>
                  <a:lnTo>
                    <a:pt x="11" y="115"/>
                  </a:lnTo>
                  <a:lnTo>
                    <a:pt x="11" y="117"/>
                  </a:lnTo>
                  <a:lnTo>
                    <a:pt x="12" y="118"/>
                  </a:lnTo>
                  <a:lnTo>
                    <a:pt x="14" y="120"/>
                  </a:lnTo>
                  <a:lnTo>
                    <a:pt x="15" y="121"/>
                  </a:lnTo>
                  <a:lnTo>
                    <a:pt x="17" y="122"/>
                  </a:lnTo>
                  <a:lnTo>
                    <a:pt x="19" y="123"/>
                  </a:lnTo>
                  <a:lnTo>
                    <a:pt x="21" y="123"/>
                  </a:lnTo>
                  <a:lnTo>
                    <a:pt x="23" y="123"/>
                  </a:lnTo>
                  <a:lnTo>
                    <a:pt x="25" y="122"/>
                  </a:lnTo>
                  <a:lnTo>
                    <a:pt x="27" y="121"/>
                  </a:lnTo>
                  <a:lnTo>
                    <a:pt x="28" y="120"/>
                  </a:lnTo>
                  <a:lnTo>
                    <a:pt x="30" y="118"/>
                  </a:lnTo>
                  <a:lnTo>
                    <a:pt x="31" y="117"/>
                  </a:lnTo>
                  <a:lnTo>
                    <a:pt x="31" y="115"/>
                  </a:lnTo>
                  <a:lnTo>
                    <a:pt x="31" y="113"/>
                  </a:lnTo>
                  <a:lnTo>
                    <a:pt x="31" y="111"/>
                  </a:lnTo>
                  <a:lnTo>
                    <a:pt x="31" y="109"/>
                  </a:lnTo>
                  <a:lnTo>
                    <a:pt x="30" y="107"/>
                  </a:lnTo>
                  <a:lnTo>
                    <a:pt x="28" y="105"/>
                  </a:lnTo>
                  <a:lnTo>
                    <a:pt x="27" y="104"/>
                  </a:lnTo>
                  <a:lnTo>
                    <a:pt x="25" y="103"/>
                  </a:lnTo>
                  <a:lnTo>
                    <a:pt x="23" y="102"/>
                  </a:lnTo>
                  <a:lnTo>
                    <a:pt x="21" y="102"/>
                  </a:lnTo>
                  <a:close/>
                  <a:moveTo>
                    <a:pt x="13" y="0"/>
                  </a:moveTo>
                  <a:lnTo>
                    <a:pt x="38" y="0"/>
                  </a:lnTo>
                  <a:lnTo>
                    <a:pt x="41" y="1"/>
                  </a:lnTo>
                  <a:lnTo>
                    <a:pt x="43" y="1"/>
                  </a:lnTo>
                  <a:lnTo>
                    <a:pt x="46" y="3"/>
                  </a:lnTo>
                  <a:lnTo>
                    <a:pt x="48" y="4"/>
                  </a:lnTo>
                  <a:lnTo>
                    <a:pt x="49" y="6"/>
                  </a:lnTo>
                  <a:lnTo>
                    <a:pt x="50" y="8"/>
                  </a:lnTo>
                  <a:lnTo>
                    <a:pt x="51" y="11"/>
                  </a:lnTo>
                  <a:lnTo>
                    <a:pt x="51" y="13"/>
                  </a:lnTo>
                  <a:lnTo>
                    <a:pt x="51" y="121"/>
                  </a:lnTo>
                  <a:lnTo>
                    <a:pt x="51" y="123"/>
                  </a:lnTo>
                  <a:lnTo>
                    <a:pt x="50" y="125"/>
                  </a:lnTo>
                  <a:lnTo>
                    <a:pt x="49" y="128"/>
                  </a:lnTo>
                  <a:lnTo>
                    <a:pt x="48" y="130"/>
                  </a:lnTo>
                  <a:lnTo>
                    <a:pt x="46" y="131"/>
                  </a:lnTo>
                  <a:lnTo>
                    <a:pt x="43" y="132"/>
                  </a:lnTo>
                  <a:lnTo>
                    <a:pt x="41" y="133"/>
                  </a:lnTo>
                  <a:lnTo>
                    <a:pt x="38" y="133"/>
                  </a:lnTo>
                  <a:lnTo>
                    <a:pt x="13" y="133"/>
                  </a:lnTo>
                  <a:lnTo>
                    <a:pt x="10" y="133"/>
                  </a:lnTo>
                  <a:lnTo>
                    <a:pt x="8" y="132"/>
                  </a:lnTo>
                  <a:lnTo>
                    <a:pt x="6" y="131"/>
                  </a:lnTo>
                  <a:lnTo>
                    <a:pt x="4" y="130"/>
                  </a:lnTo>
                  <a:lnTo>
                    <a:pt x="3" y="128"/>
                  </a:lnTo>
                  <a:lnTo>
                    <a:pt x="1" y="125"/>
                  </a:lnTo>
                  <a:lnTo>
                    <a:pt x="1" y="123"/>
                  </a:lnTo>
                  <a:lnTo>
                    <a:pt x="0" y="121"/>
                  </a:lnTo>
                  <a:lnTo>
                    <a:pt x="0" y="13"/>
                  </a:lnTo>
                  <a:lnTo>
                    <a:pt x="1" y="11"/>
                  </a:lnTo>
                  <a:lnTo>
                    <a:pt x="1" y="8"/>
                  </a:lnTo>
                  <a:lnTo>
                    <a:pt x="3" y="6"/>
                  </a:lnTo>
                  <a:lnTo>
                    <a:pt x="4" y="4"/>
                  </a:lnTo>
                  <a:lnTo>
                    <a:pt x="6" y="3"/>
                  </a:lnTo>
                  <a:lnTo>
                    <a:pt x="8" y="1"/>
                  </a:lnTo>
                  <a:lnTo>
                    <a:pt x="10" y="1"/>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36" name="Freeform 50"/>
            <p:cNvSpPr>
              <a:spLocks/>
            </p:cNvSpPr>
            <p:nvPr/>
          </p:nvSpPr>
          <p:spPr bwMode="auto">
            <a:xfrm>
              <a:off x="7000875" y="1649413"/>
              <a:ext cx="317500" cy="392112"/>
            </a:xfrm>
            <a:custGeom>
              <a:avLst/>
              <a:gdLst/>
              <a:ahLst/>
              <a:cxnLst>
                <a:cxn ang="0">
                  <a:pos x="156" y="1"/>
                </a:cxn>
                <a:cxn ang="0">
                  <a:pos x="166" y="5"/>
                </a:cxn>
                <a:cxn ang="0">
                  <a:pos x="170" y="12"/>
                </a:cxn>
                <a:cxn ang="0">
                  <a:pos x="169" y="26"/>
                </a:cxn>
                <a:cxn ang="0">
                  <a:pos x="166" y="39"/>
                </a:cxn>
                <a:cxn ang="0">
                  <a:pos x="163" y="54"/>
                </a:cxn>
                <a:cxn ang="0">
                  <a:pos x="165" y="74"/>
                </a:cxn>
                <a:cxn ang="0">
                  <a:pos x="170" y="92"/>
                </a:cxn>
                <a:cxn ang="0">
                  <a:pos x="177" y="109"/>
                </a:cxn>
                <a:cxn ang="0">
                  <a:pos x="185" y="123"/>
                </a:cxn>
                <a:cxn ang="0">
                  <a:pos x="192" y="133"/>
                </a:cxn>
                <a:cxn ang="0">
                  <a:pos x="198" y="140"/>
                </a:cxn>
                <a:cxn ang="0">
                  <a:pos x="199" y="143"/>
                </a:cxn>
                <a:cxn ang="0">
                  <a:pos x="199" y="244"/>
                </a:cxn>
                <a:cxn ang="0">
                  <a:pos x="193" y="247"/>
                </a:cxn>
                <a:cxn ang="0">
                  <a:pos x="30" y="247"/>
                </a:cxn>
                <a:cxn ang="0">
                  <a:pos x="19" y="247"/>
                </a:cxn>
                <a:cxn ang="0">
                  <a:pos x="13" y="247"/>
                </a:cxn>
                <a:cxn ang="0">
                  <a:pos x="8" y="246"/>
                </a:cxn>
                <a:cxn ang="0">
                  <a:pos x="2" y="239"/>
                </a:cxn>
                <a:cxn ang="0">
                  <a:pos x="0" y="227"/>
                </a:cxn>
                <a:cxn ang="0">
                  <a:pos x="4" y="217"/>
                </a:cxn>
                <a:cxn ang="0">
                  <a:pos x="13" y="214"/>
                </a:cxn>
                <a:cxn ang="0">
                  <a:pos x="4" y="210"/>
                </a:cxn>
                <a:cxn ang="0">
                  <a:pos x="0" y="200"/>
                </a:cxn>
                <a:cxn ang="0">
                  <a:pos x="2" y="189"/>
                </a:cxn>
                <a:cxn ang="0">
                  <a:pos x="8" y="181"/>
                </a:cxn>
                <a:cxn ang="0">
                  <a:pos x="8" y="179"/>
                </a:cxn>
                <a:cxn ang="0">
                  <a:pos x="2" y="172"/>
                </a:cxn>
                <a:cxn ang="0">
                  <a:pos x="0" y="161"/>
                </a:cxn>
                <a:cxn ang="0">
                  <a:pos x="4" y="151"/>
                </a:cxn>
                <a:cxn ang="0">
                  <a:pos x="13" y="147"/>
                </a:cxn>
                <a:cxn ang="0">
                  <a:pos x="4" y="143"/>
                </a:cxn>
                <a:cxn ang="0">
                  <a:pos x="0" y="133"/>
                </a:cxn>
                <a:cxn ang="0">
                  <a:pos x="1" y="122"/>
                </a:cxn>
                <a:cxn ang="0">
                  <a:pos x="5" y="115"/>
                </a:cxn>
                <a:cxn ang="0">
                  <a:pos x="13" y="112"/>
                </a:cxn>
                <a:cxn ang="0">
                  <a:pos x="24" y="112"/>
                </a:cxn>
                <a:cxn ang="0">
                  <a:pos x="40" y="113"/>
                </a:cxn>
                <a:cxn ang="0">
                  <a:pos x="60" y="114"/>
                </a:cxn>
                <a:cxn ang="0">
                  <a:pos x="80" y="113"/>
                </a:cxn>
                <a:cxn ang="0">
                  <a:pos x="97" y="109"/>
                </a:cxn>
                <a:cxn ang="0">
                  <a:pos x="110" y="103"/>
                </a:cxn>
                <a:cxn ang="0">
                  <a:pos x="117" y="95"/>
                </a:cxn>
                <a:cxn ang="0">
                  <a:pos x="118" y="83"/>
                </a:cxn>
                <a:cxn ang="0">
                  <a:pos x="117" y="66"/>
                </a:cxn>
                <a:cxn ang="0">
                  <a:pos x="116" y="48"/>
                </a:cxn>
                <a:cxn ang="0">
                  <a:pos x="116" y="32"/>
                </a:cxn>
                <a:cxn ang="0">
                  <a:pos x="118" y="21"/>
                </a:cxn>
                <a:cxn ang="0">
                  <a:pos x="121" y="15"/>
                </a:cxn>
                <a:cxn ang="0">
                  <a:pos x="125" y="9"/>
                </a:cxn>
                <a:cxn ang="0">
                  <a:pos x="133" y="3"/>
                </a:cxn>
                <a:cxn ang="0">
                  <a:pos x="144" y="0"/>
                </a:cxn>
              </a:cxnLst>
              <a:rect l="0" t="0" r="r" b="b"/>
              <a:pathLst>
                <a:path w="200" h="247">
                  <a:moveTo>
                    <a:pt x="144" y="0"/>
                  </a:moveTo>
                  <a:lnTo>
                    <a:pt x="148" y="0"/>
                  </a:lnTo>
                  <a:lnTo>
                    <a:pt x="152" y="0"/>
                  </a:lnTo>
                  <a:lnTo>
                    <a:pt x="156" y="1"/>
                  </a:lnTo>
                  <a:lnTo>
                    <a:pt x="159" y="2"/>
                  </a:lnTo>
                  <a:lnTo>
                    <a:pt x="162" y="3"/>
                  </a:lnTo>
                  <a:lnTo>
                    <a:pt x="164" y="4"/>
                  </a:lnTo>
                  <a:lnTo>
                    <a:pt x="166" y="5"/>
                  </a:lnTo>
                  <a:lnTo>
                    <a:pt x="168" y="6"/>
                  </a:lnTo>
                  <a:lnTo>
                    <a:pt x="169" y="8"/>
                  </a:lnTo>
                  <a:lnTo>
                    <a:pt x="170" y="10"/>
                  </a:lnTo>
                  <a:lnTo>
                    <a:pt x="170" y="12"/>
                  </a:lnTo>
                  <a:lnTo>
                    <a:pt x="170" y="14"/>
                  </a:lnTo>
                  <a:lnTo>
                    <a:pt x="170" y="18"/>
                  </a:lnTo>
                  <a:lnTo>
                    <a:pt x="169" y="22"/>
                  </a:lnTo>
                  <a:lnTo>
                    <a:pt x="169" y="26"/>
                  </a:lnTo>
                  <a:lnTo>
                    <a:pt x="168" y="29"/>
                  </a:lnTo>
                  <a:lnTo>
                    <a:pt x="167" y="32"/>
                  </a:lnTo>
                  <a:lnTo>
                    <a:pt x="166" y="36"/>
                  </a:lnTo>
                  <a:lnTo>
                    <a:pt x="166" y="39"/>
                  </a:lnTo>
                  <a:lnTo>
                    <a:pt x="165" y="43"/>
                  </a:lnTo>
                  <a:lnTo>
                    <a:pt x="164" y="46"/>
                  </a:lnTo>
                  <a:lnTo>
                    <a:pt x="164" y="50"/>
                  </a:lnTo>
                  <a:lnTo>
                    <a:pt x="163" y="54"/>
                  </a:lnTo>
                  <a:lnTo>
                    <a:pt x="163" y="59"/>
                  </a:lnTo>
                  <a:lnTo>
                    <a:pt x="163" y="64"/>
                  </a:lnTo>
                  <a:lnTo>
                    <a:pt x="164" y="69"/>
                  </a:lnTo>
                  <a:lnTo>
                    <a:pt x="165" y="74"/>
                  </a:lnTo>
                  <a:lnTo>
                    <a:pt x="165" y="79"/>
                  </a:lnTo>
                  <a:lnTo>
                    <a:pt x="167" y="83"/>
                  </a:lnTo>
                  <a:lnTo>
                    <a:pt x="168" y="88"/>
                  </a:lnTo>
                  <a:lnTo>
                    <a:pt x="170" y="92"/>
                  </a:lnTo>
                  <a:lnTo>
                    <a:pt x="171" y="97"/>
                  </a:lnTo>
                  <a:lnTo>
                    <a:pt x="173" y="101"/>
                  </a:lnTo>
                  <a:lnTo>
                    <a:pt x="175" y="105"/>
                  </a:lnTo>
                  <a:lnTo>
                    <a:pt x="177" y="109"/>
                  </a:lnTo>
                  <a:lnTo>
                    <a:pt x="179" y="113"/>
                  </a:lnTo>
                  <a:lnTo>
                    <a:pt x="181" y="116"/>
                  </a:lnTo>
                  <a:lnTo>
                    <a:pt x="183" y="120"/>
                  </a:lnTo>
                  <a:lnTo>
                    <a:pt x="185" y="123"/>
                  </a:lnTo>
                  <a:lnTo>
                    <a:pt x="187" y="126"/>
                  </a:lnTo>
                  <a:lnTo>
                    <a:pt x="189" y="129"/>
                  </a:lnTo>
                  <a:lnTo>
                    <a:pt x="191" y="131"/>
                  </a:lnTo>
                  <a:lnTo>
                    <a:pt x="192" y="133"/>
                  </a:lnTo>
                  <a:lnTo>
                    <a:pt x="194" y="135"/>
                  </a:lnTo>
                  <a:lnTo>
                    <a:pt x="195" y="137"/>
                  </a:lnTo>
                  <a:lnTo>
                    <a:pt x="197" y="139"/>
                  </a:lnTo>
                  <a:lnTo>
                    <a:pt x="198" y="140"/>
                  </a:lnTo>
                  <a:lnTo>
                    <a:pt x="198" y="141"/>
                  </a:lnTo>
                  <a:lnTo>
                    <a:pt x="199" y="141"/>
                  </a:lnTo>
                  <a:lnTo>
                    <a:pt x="199" y="141"/>
                  </a:lnTo>
                  <a:lnTo>
                    <a:pt x="199" y="143"/>
                  </a:lnTo>
                  <a:lnTo>
                    <a:pt x="200" y="144"/>
                  </a:lnTo>
                  <a:lnTo>
                    <a:pt x="200" y="241"/>
                  </a:lnTo>
                  <a:lnTo>
                    <a:pt x="199" y="242"/>
                  </a:lnTo>
                  <a:lnTo>
                    <a:pt x="199" y="244"/>
                  </a:lnTo>
                  <a:lnTo>
                    <a:pt x="198" y="245"/>
                  </a:lnTo>
                  <a:lnTo>
                    <a:pt x="196" y="246"/>
                  </a:lnTo>
                  <a:lnTo>
                    <a:pt x="195" y="247"/>
                  </a:lnTo>
                  <a:lnTo>
                    <a:pt x="193" y="247"/>
                  </a:lnTo>
                  <a:lnTo>
                    <a:pt x="90" y="247"/>
                  </a:lnTo>
                  <a:lnTo>
                    <a:pt x="82" y="247"/>
                  </a:lnTo>
                  <a:lnTo>
                    <a:pt x="74" y="247"/>
                  </a:lnTo>
                  <a:lnTo>
                    <a:pt x="30" y="247"/>
                  </a:lnTo>
                  <a:lnTo>
                    <a:pt x="27" y="247"/>
                  </a:lnTo>
                  <a:lnTo>
                    <a:pt x="24" y="247"/>
                  </a:lnTo>
                  <a:lnTo>
                    <a:pt x="21" y="247"/>
                  </a:lnTo>
                  <a:lnTo>
                    <a:pt x="19" y="247"/>
                  </a:lnTo>
                  <a:lnTo>
                    <a:pt x="17" y="247"/>
                  </a:lnTo>
                  <a:lnTo>
                    <a:pt x="16" y="247"/>
                  </a:lnTo>
                  <a:lnTo>
                    <a:pt x="14" y="247"/>
                  </a:lnTo>
                  <a:lnTo>
                    <a:pt x="13" y="247"/>
                  </a:lnTo>
                  <a:lnTo>
                    <a:pt x="13" y="247"/>
                  </a:lnTo>
                  <a:lnTo>
                    <a:pt x="13" y="247"/>
                  </a:lnTo>
                  <a:lnTo>
                    <a:pt x="10" y="247"/>
                  </a:lnTo>
                  <a:lnTo>
                    <a:pt x="8" y="246"/>
                  </a:lnTo>
                  <a:lnTo>
                    <a:pt x="6" y="245"/>
                  </a:lnTo>
                  <a:lnTo>
                    <a:pt x="4" y="243"/>
                  </a:lnTo>
                  <a:lnTo>
                    <a:pt x="3" y="241"/>
                  </a:lnTo>
                  <a:lnTo>
                    <a:pt x="2" y="239"/>
                  </a:lnTo>
                  <a:lnTo>
                    <a:pt x="1" y="236"/>
                  </a:lnTo>
                  <a:lnTo>
                    <a:pt x="0" y="233"/>
                  </a:lnTo>
                  <a:lnTo>
                    <a:pt x="0" y="230"/>
                  </a:lnTo>
                  <a:lnTo>
                    <a:pt x="0" y="227"/>
                  </a:lnTo>
                  <a:lnTo>
                    <a:pt x="1" y="224"/>
                  </a:lnTo>
                  <a:lnTo>
                    <a:pt x="2" y="222"/>
                  </a:lnTo>
                  <a:lnTo>
                    <a:pt x="3" y="219"/>
                  </a:lnTo>
                  <a:lnTo>
                    <a:pt x="4" y="217"/>
                  </a:lnTo>
                  <a:lnTo>
                    <a:pt x="6" y="216"/>
                  </a:lnTo>
                  <a:lnTo>
                    <a:pt x="8" y="215"/>
                  </a:lnTo>
                  <a:lnTo>
                    <a:pt x="10" y="214"/>
                  </a:lnTo>
                  <a:lnTo>
                    <a:pt x="13" y="214"/>
                  </a:lnTo>
                  <a:lnTo>
                    <a:pt x="10" y="213"/>
                  </a:lnTo>
                  <a:lnTo>
                    <a:pt x="8" y="213"/>
                  </a:lnTo>
                  <a:lnTo>
                    <a:pt x="6" y="211"/>
                  </a:lnTo>
                  <a:lnTo>
                    <a:pt x="4" y="210"/>
                  </a:lnTo>
                  <a:lnTo>
                    <a:pt x="3" y="208"/>
                  </a:lnTo>
                  <a:lnTo>
                    <a:pt x="2" y="205"/>
                  </a:lnTo>
                  <a:lnTo>
                    <a:pt x="1" y="203"/>
                  </a:lnTo>
                  <a:lnTo>
                    <a:pt x="0" y="200"/>
                  </a:lnTo>
                  <a:lnTo>
                    <a:pt x="0" y="197"/>
                  </a:lnTo>
                  <a:lnTo>
                    <a:pt x="0" y="194"/>
                  </a:lnTo>
                  <a:lnTo>
                    <a:pt x="1" y="191"/>
                  </a:lnTo>
                  <a:lnTo>
                    <a:pt x="2" y="189"/>
                  </a:lnTo>
                  <a:lnTo>
                    <a:pt x="3" y="186"/>
                  </a:lnTo>
                  <a:lnTo>
                    <a:pt x="4" y="184"/>
                  </a:lnTo>
                  <a:lnTo>
                    <a:pt x="6" y="183"/>
                  </a:lnTo>
                  <a:lnTo>
                    <a:pt x="8" y="181"/>
                  </a:lnTo>
                  <a:lnTo>
                    <a:pt x="10" y="181"/>
                  </a:lnTo>
                  <a:lnTo>
                    <a:pt x="13" y="180"/>
                  </a:lnTo>
                  <a:lnTo>
                    <a:pt x="10" y="180"/>
                  </a:lnTo>
                  <a:lnTo>
                    <a:pt x="8" y="179"/>
                  </a:lnTo>
                  <a:lnTo>
                    <a:pt x="6" y="178"/>
                  </a:lnTo>
                  <a:lnTo>
                    <a:pt x="4" y="176"/>
                  </a:lnTo>
                  <a:lnTo>
                    <a:pt x="3" y="174"/>
                  </a:lnTo>
                  <a:lnTo>
                    <a:pt x="2" y="172"/>
                  </a:lnTo>
                  <a:lnTo>
                    <a:pt x="1" y="169"/>
                  </a:lnTo>
                  <a:lnTo>
                    <a:pt x="0" y="167"/>
                  </a:lnTo>
                  <a:lnTo>
                    <a:pt x="0" y="164"/>
                  </a:lnTo>
                  <a:lnTo>
                    <a:pt x="0" y="161"/>
                  </a:lnTo>
                  <a:lnTo>
                    <a:pt x="1" y="158"/>
                  </a:lnTo>
                  <a:lnTo>
                    <a:pt x="2" y="155"/>
                  </a:lnTo>
                  <a:lnTo>
                    <a:pt x="3" y="153"/>
                  </a:lnTo>
                  <a:lnTo>
                    <a:pt x="4" y="151"/>
                  </a:lnTo>
                  <a:lnTo>
                    <a:pt x="6" y="149"/>
                  </a:lnTo>
                  <a:lnTo>
                    <a:pt x="8" y="148"/>
                  </a:lnTo>
                  <a:lnTo>
                    <a:pt x="10" y="147"/>
                  </a:lnTo>
                  <a:lnTo>
                    <a:pt x="13" y="147"/>
                  </a:lnTo>
                  <a:lnTo>
                    <a:pt x="10" y="147"/>
                  </a:lnTo>
                  <a:lnTo>
                    <a:pt x="8" y="146"/>
                  </a:lnTo>
                  <a:lnTo>
                    <a:pt x="6" y="145"/>
                  </a:lnTo>
                  <a:lnTo>
                    <a:pt x="4" y="143"/>
                  </a:lnTo>
                  <a:lnTo>
                    <a:pt x="3" y="141"/>
                  </a:lnTo>
                  <a:lnTo>
                    <a:pt x="2" y="139"/>
                  </a:lnTo>
                  <a:lnTo>
                    <a:pt x="1" y="136"/>
                  </a:lnTo>
                  <a:lnTo>
                    <a:pt x="0" y="133"/>
                  </a:lnTo>
                  <a:lnTo>
                    <a:pt x="0" y="130"/>
                  </a:lnTo>
                  <a:lnTo>
                    <a:pt x="0" y="127"/>
                  </a:lnTo>
                  <a:lnTo>
                    <a:pt x="0" y="124"/>
                  </a:lnTo>
                  <a:lnTo>
                    <a:pt x="1" y="122"/>
                  </a:lnTo>
                  <a:lnTo>
                    <a:pt x="2" y="119"/>
                  </a:lnTo>
                  <a:lnTo>
                    <a:pt x="2" y="118"/>
                  </a:lnTo>
                  <a:lnTo>
                    <a:pt x="4" y="116"/>
                  </a:lnTo>
                  <a:lnTo>
                    <a:pt x="5" y="115"/>
                  </a:lnTo>
                  <a:lnTo>
                    <a:pt x="7" y="114"/>
                  </a:lnTo>
                  <a:lnTo>
                    <a:pt x="8" y="113"/>
                  </a:lnTo>
                  <a:lnTo>
                    <a:pt x="11" y="113"/>
                  </a:lnTo>
                  <a:lnTo>
                    <a:pt x="13" y="112"/>
                  </a:lnTo>
                  <a:lnTo>
                    <a:pt x="15" y="112"/>
                  </a:lnTo>
                  <a:lnTo>
                    <a:pt x="18" y="112"/>
                  </a:lnTo>
                  <a:lnTo>
                    <a:pt x="21" y="112"/>
                  </a:lnTo>
                  <a:lnTo>
                    <a:pt x="24" y="112"/>
                  </a:lnTo>
                  <a:lnTo>
                    <a:pt x="28" y="112"/>
                  </a:lnTo>
                  <a:lnTo>
                    <a:pt x="32" y="113"/>
                  </a:lnTo>
                  <a:lnTo>
                    <a:pt x="36" y="113"/>
                  </a:lnTo>
                  <a:lnTo>
                    <a:pt x="40" y="113"/>
                  </a:lnTo>
                  <a:lnTo>
                    <a:pt x="45" y="113"/>
                  </a:lnTo>
                  <a:lnTo>
                    <a:pt x="50" y="114"/>
                  </a:lnTo>
                  <a:lnTo>
                    <a:pt x="55" y="114"/>
                  </a:lnTo>
                  <a:lnTo>
                    <a:pt x="60" y="114"/>
                  </a:lnTo>
                  <a:lnTo>
                    <a:pt x="65" y="114"/>
                  </a:lnTo>
                  <a:lnTo>
                    <a:pt x="70" y="113"/>
                  </a:lnTo>
                  <a:lnTo>
                    <a:pt x="75" y="113"/>
                  </a:lnTo>
                  <a:lnTo>
                    <a:pt x="80" y="113"/>
                  </a:lnTo>
                  <a:lnTo>
                    <a:pt x="85" y="112"/>
                  </a:lnTo>
                  <a:lnTo>
                    <a:pt x="89" y="111"/>
                  </a:lnTo>
                  <a:lnTo>
                    <a:pt x="93" y="110"/>
                  </a:lnTo>
                  <a:lnTo>
                    <a:pt x="97" y="109"/>
                  </a:lnTo>
                  <a:lnTo>
                    <a:pt x="101" y="108"/>
                  </a:lnTo>
                  <a:lnTo>
                    <a:pt x="104" y="106"/>
                  </a:lnTo>
                  <a:lnTo>
                    <a:pt x="107" y="105"/>
                  </a:lnTo>
                  <a:lnTo>
                    <a:pt x="110" y="103"/>
                  </a:lnTo>
                  <a:lnTo>
                    <a:pt x="112" y="101"/>
                  </a:lnTo>
                  <a:lnTo>
                    <a:pt x="114" y="99"/>
                  </a:lnTo>
                  <a:lnTo>
                    <a:pt x="116" y="97"/>
                  </a:lnTo>
                  <a:lnTo>
                    <a:pt x="117" y="95"/>
                  </a:lnTo>
                  <a:lnTo>
                    <a:pt x="118" y="93"/>
                  </a:lnTo>
                  <a:lnTo>
                    <a:pt x="118" y="90"/>
                  </a:lnTo>
                  <a:lnTo>
                    <a:pt x="118" y="87"/>
                  </a:lnTo>
                  <a:lnTo>
                    <a:pt x="118" y="83"/>
                  </a:lnTo>
                  <a:lnTo>
                    <a:pt x="118" y="79"/>
                  </a:lnTo>
                  <a:lnTo>
                    <a:pt x="118" y="75"/>
                  </a:lnTo>
                  <a:lnTo>
                    <a:pt x="117" y="71"/>
                  </a:lnTo>
                  <a:lnTo>
                    <a:pt x="117" y="66"/>
                  </a:lnTo>
                  <a:lnTo>
                    <a:pt x="117" y="62"/>
                  </a:lnTo>
                  <a:lnTo>
                    <a:pt x="117" y="57"/>
                  </a:lnTo>
                  <a:lnTo>
                    <a:pt x="117" y="53"/>
                  </a:lnTo>
                  <a:lnTo>
                    <a:pt x="116" y="48"/>
                  </a:lnTo>
                  <a:lnTo>
                    <a:pt x="116" y="44"/>
                  </a:lnTo>
                  <a:lnTo>
                    <a:pt x="116" y="40"/>
                  </a:lnTo>
                  <a:lnTo>
                    <a:pt x="116" y="36"/>
                  </a:lnTo>
                  <a:lnTo>
                    <a:pt x="116" y="32"/>
                  </a:lnTo>
                  <a:lnTo>
                    <a:pt x="117" y="29"/>
                  </a:lnTo>
                  <a:lnTo>
                    <a:pt x="117" y="26"/>
                  </a:lnTo>
                  <a:lnTo>
                    <a:pt x="117" y="23"/>
                  </a:lnTo>
                  <a:lnTo>
                    <a:pt x="118" y="21"/>
                  </a:lnTo>
                  <a:lnTo>
                    <a:pt x="119" y="20"/>
                  </a:lnTo>
                  <a:lnTo>
                    <a:pt x="119" y="19"/>
                  </a:lnTo>
                  <a:lnTo>
                    <a:pt x="120" y="17"/>
                  </a:lnTo>
                  <a:lnTo>
                    <a:pt x="121" y="15"/>
                  </a:lnTo>
                  <a:lnTo>
                    <a:pt x="122" y="14"/>
                  </a:lnTo>
                  <a:lnTo>
                    <a:pt x="123" y="12"/>
                  </a:lnTo>
                  <a:lnTo>
                    <a:pt x="124" y="10"/>
                  </a:lnTo>
                  <a:lnTo>
                    <a:pt x="125" y="9"/>
                  </a:lnTo>
                  <a:lnTo>
                    <a:pt x="127" y="7"/>
                  </a:lnTo>
                  <a:lnTo>
                    <a:pt x="129" y="5"/>
                  </a:lnTo>
                  <a:lnTo>
                    <a:pt x="131" y="4"/>
                  </a:lnTo>
                  <a:lnTo>
                    <a:pt x="133" y="3"/>
                  </a:lnTo>
                  <a:lnTo>
                    <a:pt x="136" y="2"/>
                  </a:lnTo>
                  <a:lnTo>
                    <a:pt x="138" y="1"/>
                  </a:lnTo>
                  <a:lnTo>
                    <a:pt x="141" y="0"/>
                  </a:lnTo>
                  <a:lnTo>
                    <a:pt x="1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sp>
        <p:nvSpPr>
          <p:cNvPr id="55" name="Freeform 498"/>
          <p:cNvSpPr>
            <a:spLocks noEditPoints="1"/>
          </p:cNvSpPr>
          <p:nvPr/>
        </p:nvSpPr>
        <p:spPr bwMode="auto">
          <a:xfrm>
            <a:off x="1790898" y="3214772"/>
            <a:ext cx="342976" cy="465899"/>
          </a:xfrm>
          <a:custGeom>
            <a:avLst/>
            <a:gdLst/>
            <a:ahLst/>
            <a:cxnLst>
              <a:cxn ang="0">
                <a:pos x="225" y="17"/>
              </a:cxn>
              <a:cxn ang="0">
                <a:pos x="230" y="21"/>
              </a:cxn>
              <a:cxn ang="0">
                <a:pos x="239" y="28"/>
              </a:cxn>
              <a:cxn ang="0">
                <a:pos x="246" y="37"/>
              </a:cxn>
              <a:cxn ang="0">
                <a:pos x="250" y="42"/>
              </a:cxn>
              <a:cxn ang="0">
                <a:pos x="251" y="34"/>
              </a:cxn>
              <a:cxn ang="0">
                <a:pos x="249" y="26"/>
              </a:cxn>
              <a:cxn ang="0">
                <a:pos x="243" y="20"/>
              </a:cxn>
              <a:cxn ang="0">
                <a:pos x="236" y="16"/>
              </a:cxn>
              <a:cxn ang="0">
                <a:pos x="248" y="0"/>
              </a:cxn>
              <a:cxn ang="0">
                <a:pos x="254" y="1"/>
              </a:cxn>
              <a:cxn ang="0">
                <a:pos x="258" y="4"/>
              </a:cxn>
              <a:cxn ang="0">
                <a:pos x="262" y="7"/>
              </a:cxn>
              <a:cxn ang="0">
                <a:pos x="264" y="11"/>
              </a:cxn>
              <a:cxn ang="0">
                <a:pos x="266" y="17"/>
              </a:cxn>
              <a:cxn ang="0">
                <a:pos x="266" y="24"/>
              </a:cxn>
              <a:cxn ang="0">
                <a:pos x="264" y="33"/>
              </a:cxn>
              <a:cxn ang="0">
                <a:pos x="259" y="43"/>
              </a:cxn>
              <a:cxn ang="0">
                <a:pos x="252" y="55"/>
              </a:cxn>
              <a:cxn ang="0">
                <a:pos x="242" y="69"/>
              </a:cxn>
              <a:cxn ang="0">
                <a:pos x="229" y="84"/>
              </a:cxn>
              <a:cxn ang="0">
                <a:pos x="246" y="221"/>
              </a:cxn>
              <a:cxn ang="0">
                <a:pos x="245" y="224"/>
              </a:cxn>
              <a:cxn ang="0">
                <a:pos x="222" y="246"/>
              </a:cxn>
              <a:cxn ang="0">
                <a:pos x="218" y="246"/>
              </a:cxn>
              <a:cxn ang="0">
                <a:pos x="160" y="155"/>
              </a:cxn>
              <a:cxn ang="0">
                <a:pos x="130" y="177"/>
              </a:cxn>
              <a:cxn ang="0">
                <a:pos x="100" y="198"/>
              </a:cxn>
              <a:cxn ang="0">
                <a:pos x="97" y="256"/>
              </a:cxn>
              <a:cxn ang="0">
                <a:pos x="95" y="259"/>
              </a:cxn>
              <a:cxn ang="0">
                <a:pos x="82" y="271"/>
              </a:cxn>
              <a:cxn ang="0">
                <a:pos x="79" y="270"/>
              </a:cxn>
              <a:cxn ang="0">
                <a:pos x="56" y="214"/>
              </a:cxn>
              <a:cxn ang="0">
                <a:pos x="1" y="191"/>
              </a:cxn>
              <a:cxn ang="0">
                <a:pos x="0" y="189"/>
              </a:cxn>
              <a:cxn ang="0">
                <a:pos x="2" y="184"/>
              </a:cxn>
              <a:cxn ang="0">
                <a:pos x="14" y="173"/>
              </a:cxn>
              <a:cxn ang="0">
                <a:pos x="65" y="179"/>
              </a:cxn>
              <a:cxn ang="0">
                <a:pos x="85" y="149"/>
              </a:cxn>
              <a:cxn ang="0">
                <a:pos x="107" y="118"/>
              </a:cxn>
              <a:cxn ang="0">
                <a:pos x="26" y="50"/>
              </a:cxn>
              <a:cxn ang="0">
                <a:pos x="24" y="46"/>
              </a:cxn>
              <a:cxn ang="0">
                <a:pos x="26" y="43"/>
              </a:cxn>
              <a:cxn ang="0">
                <a:pos x="48" y="21"/>
              </a:cxn>
              <a:cxn ang="0">
                <a:pos x="178" y="44"/>
              </a:cxn>
              <a:cxn ang="0">
                <a:pos x="194" y="29"/>
              </a:cxn>
              <a:cxn ang="0">
                <a:pos x="208" y="17"/>
              </a:cxn>
              <a:cxn ang="0">
                <a:pos x="220" y="9"/>
              </a:cxn>
              <a:cxn ang="0">
                <a:pos x="231" y="4"/>
              </a:cxn>
              <a:cxn ang="0">
                <a:pos x="240" y="1"/>
              </a:cxn>
              <a:cxn ang="0">
                <a:pos x="248" y="0"/>
              </a:cxn>
            </a:cxnLst>
            <a:rect l="0" t="0" r="r" b="b"/>
            <a:pathLst>
              <a:path w="266" h="271">
                <a:moveTo>
                  <a:pt x="230" y="16"/>
                </a:moveTo>
                <a:lnTo>
                  <a:pt x="228" y="16"/>
                </a:lnTo>
                <a:lnTo>
                  <a:pt x="225" y="17"/>
                </a:lnTo>
                <a:lnTo>
                  <a:pt x="223" y="18"/>
                </a:lnTo>
                <a:lnTo>
                  <a:pt x="226" y="19"/>
                </a:lnTo>
                <a:lnTo>
                  <a:pt x="230" y="21"/>
                </a:lnTo>
                <a:lnTo>
                  <a:pt x="233" y="23"/>
                </a:lnTo>
                <a:lnTo>
                  <a:pt x="236" y="26"/>
                </a:lnTo>
                <a:lnTo>
                  <a:pt x="239" y="28"/>
                </a:lnTo>
                <a:lnTo>
                  <a:pt x="241" y="31"/>
                </a:lnTo>
                <a:lnTo>
                  <a:pt x="243" y="34"/>
                </a:lnTo>
                <a:lnTo>
                  <a:pt x="246" y="37"/>
                </a:lnTo>
                <a:lnTo>
                  <a:pt x="247" y="41"/>
                </a:lnTo>
                <a:lnTo>
                  <a:pt x="249" y="44"/>
                </a:lnTo>
                <a:lnTo>
                  <a:pt x="250" y="42"/>
                </a:lnTo>
                <a:lnTo>
                  <a:pt x="251" y="39"/>
                </a:lnTo>
                <a:lnTo>
                  <a:pt x="251" y="37"/>
                </a:lnTo>
                <a:lnTo>
                  <a:pt x="251" y="34"/>
                </a:lnTo>
                <a:lnTo>
                  <a:pt x="251" y="31"/>
                </a:lnTo>
                <a:lnTo>
                  <a:pt x="250" y="29"/>
                </a:lnTo>
                <a:lnTo>
                  <a:pt x="249" y="26"/>
                </a:lnTo>
                <a:lnTo>
                  <a:pt x="247" y="24"/>
                </a:lnTo>
                <a:lnTo>
                  <a:pt x="245" y="21"/>
                </a:lnTo>
                <a:lnTo>
                  <a:pt x="243" y="20"/>
                </a:lnTo>
                <a:lnTo>
                  <a:pt x="241" y="18"/>
                </a:lnTo>
                <a:lnTo>
                  <a:pt x="238" y="17"/>
                </a:lnTo>
                <a:lnTo>
                  <a:pt x="236" y="16"/>
                </a:lnTo>
                <a:lnTo>
                  <a:pt x="233" y="16"/>
                </a:lnTo>
                <a:lnTo>
                  <a:pt x="230" y="16"/>
                </a:lnTo>
                <a:close/>
                <a:moveTo>
                  <a:pt x="248" y="0"/>
                </a:moveTo>
                <a:lnTo>
                  <a:pt x="250" y="1"/>
                </a:lnTo>
                <a:lnTo>
                  <a:pt x="252" y="1"/>
                </a:lnTo>
                <a:lnTo>
                  <a:pt x="254" y="1"/>
                </a:lnTo>
                <a:lnTo>
                  <a:pt x="255" y="2"/>
                </a:lnTo>
                <a:lnTo>
                  <a:pt x="257" y="3"/>
                </a:lnTo>
                <a:lnTo>
                  <a:pt x="258" y="4"/>
                </a:lnTo>
                <a:lnTo>
                  <a:pt x="260" y="5"/>
                </a:lnTo>
                <a:lnTo>
                  <a:pt x="261" y="6"/>
                </a:lnTo>
                <a:lnTo>
                  <a:pt x="262" y="7"/>
                </a:lnTo>
                <a:lnTo>
                  <a:pt x="263" y="8"/>
                </a:lnTo>
                <a:lnTo>
                  <a:pt x="264" y="10"/>
                </a:lnTo>
                <a:lnTo>
                  <a:pt x="264" y="11"/>
                </a:lnTo>
                <a:lnTo>
                  <a:pt x="265" y="13"/>
                </a:lnTo>
                <a:lnTo>
                  <a:pt x="265" y="15"/>
                </a:lnTo>
                <a:lnTo>
                  <a:pt x="266" y="17"/>
                </a:lnTo>
                <a:lnTo>
                  <a:pt x="266" y="19"/>
                </a:lnTo>
                <a:lnTo>
                  <a:pt x="266" y="22"/>
                </a:lnTo>
                <a:lnTo>
                  <a:pt x="266" y="24"/>
                </a:lnTo>
                <a:lnTo>
                  <a:pt x="265" y="27"/>
                </a:lnTo>
                <a:lnTo>
                  <a:pt x="265" y="30"/>
                </a:lnTo>
                <a:lnTo>
                  <a:pt x="264" y="33"/>
                </a:lnTo>
                <a:lnTo>
                  <a:pt x="262" y="36"/>
                </a:lnTo>
                <a:lnTo>
                  <a:pt x="261" y="40"/>
                </a:lnTo>
                <a:lnTo>
                  <a:pt x="259" y="43"/>
                </a:lnTo>
                <a:lnTo>
                  <a:pt x="257" y="47"/>
                </a:lnTo>
                <a:lnTo>
                  <a:pt x="255" y="51"/>
                </a:lnTo>
                <a:lnTo>
                  <a:pt x="252" y="55"/>
                </a:lnTo>
                <a:lnTo>
                  <a:pt x="249" y="60"/>
                </a:lnTo>
                <a:lnTo>
                  <a:pt x="246" y="64"/>
                </a:lnTo>
                <a:lnTo>
                  <a:pt x="242" y="69"/>
                </a:lnTo>
                <a:lnTo>
                  <a:pt x="238" y="74"/>
                </a:lnTo>
                <a:lnTo>
                  <a:pt x="234" y="79"/>
                </a:lnTo>
                <a:lnTo>
                  <a:pt x="229" y="84"/>
                </a:lnTo>
                <a:lnTo>
                  <a:pt x="223" y="90"/>
                </a:lnTo>
                <a:lnTo>
                  <a:pt x="246" y="220"/>
                </a:lnTo>
                <a:lnTo>
                  <a:pt x="246" y="221"/>
                </a:lnTo>
                <a:lnTo>
                  <a:pt x="246" y="222"/>
                </a:lnTo>
                <a:lnTo>
                  <a:pt x="245" y="223"/>
                </a:lnTo>
                <a:lnTo>
                  <a:pt x="245" y="224"/>
                </a:lnTo>
                <a:lnTo>
                  <a:pt x="224" y="245"/>
                </a:lnTo>
                <a:lnTo>
                  <a:pt x="223" y="246"/>
                </a:lnTo>
                <a:lnTo>
                  <a:pt x="222" y="246"/>
                </a:lnTo>
                <a:lnTo>
                  <a:pt x="221" y="246"/>
                </a:lnTo>
                <a:lnTo>
                  <a:pt x="219" y="246"/>
                </a:lnTo>
                <a:lnTo>
                  <a:pt x="218" y="246"/>
                </a:lnTo>
                <a:lnTo>
                  <a:pt x="217" y="245"/>
                </a:lnTo>
                <a:lnTo>
                  <a:pt x="216" y="244"/>
                </a:lnTo>
                <a:lnTo>
                  <a:pt x="160" y="155"/>
                </a:lnTo>
                <a:lnTo>
                  <a:pt x="150" y="163"/>
                </a:lnTo>
                <a:lnTo>
                  <a:pt x="140" y="170"/>
                </a:lnTo>
                <a:lnTo>
                  <a:pt x="130" y="177"/>
                </a:lnTo>
                <a:lnTo>
                  <a:pt x="120" y="184"/>
                </a:lnTo>
                <a:lnTo>
                  <a:pt x="110" y="191"/>
                </a:lnTo>
                <a:lnTo>
                  <a:pt x="100" y="198"/>
                </a:lnTo>
                <a:lnTo>
                  <a:pt x="90" y="205"/>
                </a:lnTo>
                <a:lnTo>
                  <a:pt x="97" y="255"/>
                </a:lnTo>
                <a:lnTo>
                  <a:pt x="97" y="256"/>
                </a:lnTo>
                <a:lnTo>
                  <a:pt x="96" y="257"/>
                </a:lnTo>
                <a:lnTo>
                  <a:pt x="96" y="258"/>
                </a:lnTo>
                <a:lnTo>
                  <a:pt x="95" y="259"/>
                </a:lnTo>
                <a:lnTo>
                  <a:pt x="85" y="269"/>
                </a:lnTo>
                <a:lnTo>
                  <a:pt x="84" y="270"/>
                </a:lnTo>
                <a:lnTo>
                  <a:pt x="82" y="271"/>
                </a:lnTo>
                <a:lnTo>
                  <a:pt x="81" y="271"/>
                </a:lnTo>
                <a:lnTo>
                  <a:pt x="80" y="271"/>
                </a:lnTo>
                <a:lnTo>
                  <a:pt x="79" y="270"/>
                </a:lnTo>
                <a:lnTo>
                  <a:pt x="78" y="269"/>
                </a:lnTo>
                <a:lnTo>
                  <a:pt x="77" y="267"/>
                </a:lnTo>
                <a:lnTo>
                  <a:pt x="56" y="214"/>
                </a:lnTo>
                <a:lnTo>
                  <a:pt x="4" y="193"/>
                </a:lnTo>
                <a:lnTo>
                  <a:pt x="2" y="192"/>
                </a:lnTo>
                <a:lnTo>
                  <a:pt x="1" y="191"/>
                </a:lnTo>
                <a:lnTo>
                  <a:pt x="0" y="190"/>
                </a:lnTo>
                <a:lnTo>
                  <a:pt x="0" y="189"/>
                </a:lnTo>
                <a:lnTo>
                  <a:pt x="0" y="189"/>
                </a:lnTo>
                <a:lnTo>
                  <a:pt x="0" y="187"/>
                </a:lnTo>
                <a:lnTo>
                  <a:pt x="1" y="186"/>
                </a:lnTo>
                <a:lnTo>
                  <a:pt x="2" y="184"/>
                </a:lnTo>
                <a:lnTo>
                  <a:pt x="12" y="174"/>
                </a:lnTo>
                <a:lnTo>
                  <a:pt x="13" y="174"/>
                </a:lnTo>
                <a:lnTo>
                  <a:pt x="14" y="173"/>
                </a:lnTo>
                <a:lnTo>
                  <a:pt x="15" y="173"/>
                </a:lnTo>
                <a:lnTo>
                  <a:pt x="16" y="173"/>
                </a:lnTo>
                <a:lnTo>
                  <a:pt x="65" y="179"/>
                </a:lnTo>
                <a:lnTo>
                  <a:pt x="72" y="169"/>
                </a:lnTo>
                <a:lnTo>
                  <a:pt x="79" y="159"/>
                </a:lnTo>
                <a:lnTo>
                  <a:pt x="85" y="149"/>
                </a:lnTo>
                <a:lnTo>
                  <a:pt x="92" y="139"/>
                </a:lnTo>
                <a:lnTo>
                  <a:pt x="99" y="129"/>
                </a:lnTo>
                <a:lnTo>
                  <a:pt x="107" y="118"/>
                </a:lnTo>
                <a:lnTo>
                  <a:pt x="114" y="108"/>
                </a:lnTo>
                <a:lnTo>
                  <a:pt x="27" y="51"/>
                </a:lnTo>
                <a:lnTo>
                  <a:pt x="26" y="50"/>
                </a:lnTo>
                <a:lnTo>
                  <a:pt x="25" y="49"/>
                </a:lnTo>
                <a:lnTo>
                  <a:pt x="24" y="48"/>
                </a:lnTo>
                <a:lnTo>
                  <a:pt x="24" y="46"/>
                </a:lnTo>
                <a:lnTo>
                  <a:pt x="24" y="45"/>
                </a:lnTo>
                <a:lnTo>
                  <a:pt x="25" y="44"/>
                </a:lnTo>
                <a:lnTo>
                  <a:pt x="26" y="43"/>
                </a:lnTo>
                <a:lnTo>
                  <a:pt x="46" y="22"/>
                </a:lnTo>
                <a:lnTo>
                  <a:pt x="47" y="22"/>
                </a:lnTo>
                <a:lnTo>
                  <a:pt x="48" y="21"/>
                </a:lnTo>
                <a:lnTo>
                  <a:pt x="49" y="21"/>
                </a:lnTo>
                <a:lnTo>
                  <a:pt x="51" y="21"/>
                </a:lnTo>
                <a:lnTo>
                  <a:pt x="178" y="44"/>
                </a:lnTo>
                <a:lnTo>
                  <a:pt x="184" y="38"/>
                </a:lnTo>
                <a:lnTo>
                  <a:pt x="189" y="33"/>
                </a:lnTo>
                <a:lnTo>
                  <a:pt x="194" y="29"/>
                </a:lnTo>
                <a:lnTo>
                  <a:pt x="199" y="24"/>
                </a:lnTo>
                <a:lnTo>
                  <a:pt x="203" y="21"/>
                </a:lnTo>
                <a:lnTo>
                  <a:pt x="208" y="17"/>
                </a:lnTo>
                <a:lnTo>
                  <a:pt x="212" y="14"/>
                </a:lnTo>
                <a:lnTo>
                  <a:pt x="216" y="12"/>
                </a:lnTo>
                <a:lnTo>
                  <a:pt x="220" y="9"/>
                </a:lnTo>
                <a:lnTo>
                  <a:pt x="224" y="7"/>
                </a:lnTo>
                <a:lnTo>
                  <a:pt x="227" y="5"/>
                </a:lnTo>
                <a:lnTo>
                  <a:pt x="231" y="4"/>
                </a:lnTo>
                <a:lnTo>
                  <a:pt x="234" y="3"/>
                </a:lnTo>
                <a:lnTo>
                  <a:pt x="237" y="2"/>
                </a:lnTo>
                <a:lnTo>
                  <a:pt x="240" y="1"/>
                </a:lnTo>
                <a:lnTo>
                  <a:pt x="243" y="1"/>
                </a:lnTo>
                <a:lnTo>
                  <a:pt x="245" y="1"/>
                </a:lnTo>
                <a:lnTo>
                  <a:pt x="24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nvGrpSpPr>
          <p:cNvPr id="56" name="Group 55"/>
          <p:cNvGrpSpPr/>
          <p:nvPr/>
        </p:nvGrpSpPr>
        <p:grpSpPr>
          <a:xfrm>
            <a:off x="2537988" y="4588434"/>
            <a:ext cx="331517" cy="453753"/>
            <a:chOff x="5715000" y="1516063"/>
            <a:chExt cx="366713" cy="436563"/>
          </a:xfrm>
          <a:solidFill>
            <a:schemeClr val="bg2"/>
          </a:solidFill>
        </p:grpSpPr>
        <p:sp>
          <p:nvSpPr>
            <p:cNvPr id="57" name="Freeform 331"/>
            <p:cNvSpPr>
              <a:spLocks noEditPoints="1"/>
            </p:cNvSpPr>
            <p:nvPr/>
          </p:nvSpPr>
          <p:spPr bwMode="auto">
            <a:xfrm>
              <a:off x="5900738" y="1773238"/>
              <a:ext cx="180975" cy="179388"/>
            </a:xfrm>
            <a:custGeom>
              <a:avLst/>
              <a:gdLst/>
              <a:ahLst/>
              <a:cxnLst>
                <a:cxn ang="0">
                  <a:pos x="45" y="68"/>
                </a:cxn>
                <a:cxn ang="0">
                  <a:pos x="14" y="61"/>
                </a:cxn>
                <a:cxn ang="0">
                  <a:pos x="97" y="39"/>
                </a:cxn>
                <a:cxn ang="0">
                  <a:pos x="57" y="0"/>
                </a:cxn>
                <a:cxn ang="0">
                  <a:pos x="68" y="1"/>
                </a:cxn>
                <a:cxn ang="0">
                  <a:pos x="78" y="4"/>
                </a:cxn>
                <a:cxn ang="0">
                  <a:pos x="87" y="8"/>
                </a:cxn>
                <a:cxn ang="0">
                  <a:pos x="96" y="15"/>
                </a:cxn>
                <a:cxn ang="0">
                  <a:pos x="103" y="22"/>
                </a:cxn>
                <a:cxn ang="0">
                  <a:pos x="108" y="31"/>
                </a:cxn>
                <a:cxn ang="0">
                  <a:pos x="112" y="41"/>
                </a:cxn>
                <a:cxn ang="0">
                  <a:pos x="114" y="51"/>
                </a:cxn>
                <a:cxn ang="0">
                  <a:pos x="114" y="62"/>
                </a:cxn>
                <a:cxn ang="0">
                  <a:pos x="112" y="72"/>
                </a:cxn>
                <a:cxn ang="0">
                  <a:pos x="108" y="82"/>
                </a:cxn>
                <a:cxn ang="0">
                  <a:pos x="103" y="91"/>
                </a:cxn>
                <a:cxn ang="0">
                  <a:pos x="96" y="98"/>
                </a:cxn>
                <a:cxn ang="0">
                  <a:pos x="87" y="105"/>
                </a:cxn>
                <a:cxn ang="0">
                  <a:pos x="78" y="109"/>
                </a:cxn>
                <a:cxn ang="0">
                  <a:pos x="68" y="112"/>
                </a:cxn>
                <a:cxn ang="0">
                  <a:pos x="57" y="113"/>
                </a:cxn>
                <a:cxn ang="0">
                  <a:pos x="46" y="112"/>
                </a:cxn>
                <a:cxn ang="0">
                  <a:pos x="36" y="109"/>
                </a:cxn>
                <a:cxn ang="0">
                  <a:pos x="27" y="105"/>
                </a:cxn>
                <a:cxn ang="0">
                  <a:pos x="18" y="98"/>
                </a:cxn>
                <a:cxn ang="0">
                  <a:pos x="11" y="91"/>
                </a:cxn>
                <a:cxn ang="0">
                  <a:pos x="6" y="82"/>
                </a:cxn>
                <a:cxn ang="0">
                  <a:pos x="2" y="72"/>
                </a:cxn>
                <a:cxn ang="0">
                  <a:pos x="0" y="62"/>
                </a:cxn>
                <a:cxn ang="0">
                  <a:pos x="0" y="51"/>
                </a:cxn>
                <a:cxn ang="0">
                  <a:pos x="2" y="41"/>
                </a:cxn>
                <a:cxn ang="0">
                  <a:pos x="6" y="31"/>
                </a:cxn>
                <a:cxn ang="0">
                  <a:pos x="11" y="22"/>
                </a:cxn>
                <a:cxn ang="0">
                  <a:pos x="18" y="15"/>
                </a:cxn>
                <a:cxn ang="0">
                  <a:pos x="27" y="8"/>
                </a:cxn>
                <a:cxn ang="0">
                  <a:pos x="36" y="4"/>
                </a:cxn>
                <a:cxn ang="0">
                  <a:pos x="46" y="1"/>
                </a:cxn>
                <a:cxn ang="0">
                  <a:pos x="57" y="0"/>
                </a:cxn>
              </a:cxnLst>
              <a:rect l="0" t="0" r="r" b="b"/>
              <a:pathLst>
                <a:path w="114" h="113">
                  <a:moveTo>
                    <a:pt x="85" y="28"/>
                  </a:moveTo>
                  <a:lnTo>
                    <a:pt x="45" y="68"/>
                  </a:lnTo>
                  <a:lnTo>
                    <a:pt x="26" y="49"/>
                  </a:lnTo>
                  <a:lnTo>
                    <a:pt x="14" y="61"/>
                  </a:lnTo>
                  <a:lnTo>
                    <a:pt x="45" y="91"/>
                  </a:lnTo>
                  <a:lnTo>
                    <a:pt x="97" y="39"/>
                  </a:lnTo>
                  <a:lnTo>
                    <a:pt x="85" y="28"/>
                  </a:lnTo>
                  <a:close/>
                  <a:moveTo>
                    <a:pt x="57" y="0"/>
                  </a:moveTo>
                  <a:lnTo>
                    <a:pt x="63" y="0"/>
                  </a:lnTo>
                  <a:lnTo>
                    <a:pt x="68" y="1"/>
                  </a:lnTo>
                  <a:lnTo>
                    <a:pt x="73" y="2"/>
                  </a:lnTo>
                  <a:lnTo>
                    <a:pt x="78" y="4"/>
                  </a:lnTo>
                  <a:lnTo>
                    <a:pt x="83" y="6"/>
                  </a:lnTo>
                  <a:lnTo>
                    <a:pt x="87" y="8"/>
                  </a:lnTo>
                  <a:lnTo>
                    <a:pt x="92" y="11"/>
                  </a:lnTo>
                  <a:lnTo>
                    <a:pt x="96" y="15"/>
                  </a:lnTo>
                  <a:lnTo>
                    <a:pt x="99" y="18"/>
                  </a:lnTo>
                  <a:lnTo>
                    <a:pt x="103" y="22"/>
                  </a:lnTo>
                  <a:lnTo>
                    <a:pt x="106" y="26"/>
                  </a:lnTo>
                  <a:lnTo>
                    <a:pt x="108" y="31"/>
                  </a:lnTo>
                  <a:lnTo>
                    <a:pt x="110" y="36"/>
                  </a:lnTo>
                  <a:lnTo>
                    <a:pt x="112" y="41"/>
                  </a:lnTo>
                  <a:lnTo>
                    <a:pt x="113" y="46"/>
                  </a:lnTo>
                  <a:lnTo>
                    <a:pt x="114" y="51"/>
                  </a:lnTo>
                  <a:lnTo>
                    <a:pt x="114" y="57"/>
                  </a:lnTo>
                  <a:lnTo>
                    <a:pt x="114" y="62"/>
                  </a:lnTo>
                  <a:lnTo>
                    <a:pt x="113" y="67"/>
                  </a:lnTo>
                  <a:lnTo>
                    <a:pt x="112" y="72"/>
                  </a:lnTo>
                  <a:lnTo>
                    <a:pt x="110" y="77"/>
                  </a:lnTo>
                  <a:lnTo>
                    <a:pt x="108" y="82"/>
                  </a:lnTo>
                  <a:lnTo>
                    <a:pt x="106" y="87"/>
                  </a:lnTo>
                  <a:lnTo>
                    <a:pt x="103" y="91"/>
                  </a:lnTo>
                  <a:lnTo>
                    <a:pt x="99" y="95"/>
                  </a:lnTo>
                  <a:lnTo>
                    <a:pt x="96" y="98"/>
                  </a:lnTo>
                  <a:lnTo>
                    <a:pt x="92" y="102"/>
                  </a:lnTo>
                  <a:lnTo>
                    <a:pt x="87" y="105"/>
                  </a:lnTo>
                  <a:lnTo>
                    <a:pt x="83" y="107"/>
                  </a:lnTo>
                  <a:lnTo>
                    <a:pt x="78" y="109"/>
                  </a:lnTo>
                  <a:lnTo>
                    <a:pt x="73" y="111"/>
                  </a:lnTo>
                  <a:lnTo>
                    <a:pt x="68" y="112"/>
                  </a:lnTo>
                  <a:lnTo>
                    <a:pt x="63" y="113"/>
                  </a:lnTo>
                  <a:lnTo>
                    <a:pt x="57" y="113"/>
                  </a:lnTo>
                  <a:lnTo>
                    <a:pt x="52" y="113"/>
                  </a:lnTo>
                  <a:lnTo>
                    <a:pt x="46" y="112"/>
                  </a:lnTo>
                  <a:lnTo>
                    <a:pt x="41" y="111"/>
                  </a:lnTo>
                  <a:lnTo>
                    <a:pt x="36" y="109"/>
                  </a:lnTo>
                  <a:lnTo>
                    <a:pt x="31" y="107"/>
                  </a:lnTo>
                  <a:lnTo>
                    <a:pt x="27" y="105"/>
                  </a:lnTo>
                  <a:lnTo>
                    <a:pt x="22" y="102"/>
                  </a:lnTo>
                  <a:lnTo>
                    <a:pt x="18" y="98"/>
                  </a:lnTo>
                  <a:lnTo>
                    <a:pt x="15" y="95"/>
                  </a:lnTo>
                  <a:lnTo>
                    <a:pt x="11" y="91"/>
                  </a:lnTo>
                  <a:lnTo>
                    <a:pt x="8" y="87"/>
                  </a:lnTo>
                  <a:lnTo>
                    <a:pt x="6" y="82"/>
                  </a:lnTo>
                  <a:lnTo>
                    <a:pt x="4" y="77"/>
                  </a:lnTo>
                  <a:lnTo>
                    <a:pt x="2" y="72"/>
                  </a:lnTo>
                  <a:lnTo>
                    <a:pt x="1" y="67"/>
                  </a:lnTo>
                  <a:lnTo>
                    <a:pt x="0" y="62"/>
                  </a:lnTo>
                  <a:lnTo>
                    <a:pt x="0" y="57"/>
                  </a:lnTo>
                  <a:lnTo>
                    <a:pt x="0" y="51"/>
                  </a:lnTo>
                  <a:lnTo>
                    <a:pt x="1" y="46"/>
                  </a:lnTo>
                  <a:lnTo>
                    <a:pt x="2" y="41"/>
                  </a:lnTo>
                  <a:lnTo>
                    <a:pt x="4" y="36"/>
                  </a:lnTo>
                  <a:lnTo>
                    <a:pt x="6" y="31"/>
                  </a:lnTo>
                  <a:lnTo>
                    <a:pt x="8" y="26"/>
                  </a:lnTo>
                  <a:lnTo>
                    <a:pt x="11" y="22"/>
                  </a:lnTo>
                  <a:lnTo>
                    <a:pt x="15" y="18"/>
                  </a:lnTo>
                  <a:lnTo>
                    <a:pt x="18" y="15"/>
                  </a:lnTo>
                  <a:lnTo>
                    <a:pt x="22" y="11"/>
                  </a:lnTo>
                  <a:lnTo>
                    <a:pt x="27" y="8"/>
                  </a:lnTo>
                  <a:lnTo>
                    <a:pt x="31" y="6"/>
                  </a:lnTo>
                  <a:lnTo>
                    <a:pt x="36" y="4"/>
                  </a:lnTo>
                  <a:lnTo>
                    <a:pt x="41" y="2"/>
                  </a:lnTo>
                  <a:lnTo>
                    <a:pt x="46" y="1"/>
                  </a:lnTo>
                  <a:lnTo>
                    <a:pt x="52" y="0"/>
                  </a:lnTo>
                  <a:lnTo>
                    <a:pt x="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58" name="Freeform 332"/>
            <p:cNvSpPr>
              <a:spLocks/>
            </p:cNvSpPr>
            <p:nvPr/>
          </p:nvSpPr>
          <p:spPr bwMode="auto">
            <a:xfrm>
              <a:off x="5715000" y="1516063"/>
              <a:ext cx="333375" cy="419100"/>
            </a:xfrm>
            <a:custGeom>
              <a:avLst/>
              <a:gdLst/>
              <a:ahLst/>
              <a:cxnLst>
                <a:cxn ang="0">
                  <a:pos x="0" y="0"/>
                </a:cxn>
                <a:cxn ang="0">
                  <a:pos x="140" y="0"/>
                </a:cxn>
                <a:cxn ang="0">
                  <a:pos x="210" y="69"/>
                </a:cxn>
                <a:cxn ang="0">
                  <a:pos x="210" y="164"/>
                </a:cxn>
                <a:cxn ang="0">
                  <a:pos x="205" y="161"/>
                </a:cxn>
                <a:cxn ang="0">
                  <a:pos x="200" y="158"/>
                </a:cxn>
                <a:cxn ang="0">
                  <a:pos x="194" y="157"/>
                </a:cxn>
                <a:cxn ang="0">
                  <a:pos x="194" y="76"/>
                </a:cxn>
                <a:cxn ang="0">
                  <a:pos x="133" y="76"/>
                </a:cxn>
                <a:cxn ang="0">
                  <a:pos x="133" y="15"/>
                </a:cxn>
                <a:cxn ang="0">
                  <a:pos x="15" y="15"/>
                </a:cxn>
                <a:cxn ang="0">
                  <a:pos x="15" y="248"/>
                </a:cxn>
                <a:cxn ang="0">
                  <a:pos x="116" y="248"/>
                </a:cxn>
                <a:cxn ang="0">
                  <a:pos x="118" y="252"/>
                </a:cxn>
                <a:cxn ang="0">
                  <a:pos x="120" y="256"/>
                </a:cxn>
                <a:cxn ang="0">
                  <a:pos x="123" y="260"/>
                </a:cxn>
                <a:cxn ang="0">
                  <a:pos x="126" y="264"/>
                </a:cxn>
                <a:cxn ang="0">
                  <a:pos x="0" y="264"/>
                </a:cxn>
                <a:cxn ang="0">
                  <a:pos x="0" y="0"/>
                </a:cxn>
              </a:cxnLst>
              <a:rect l="0" t="0" r="r" b="b"/>
              <a:pathLst>
                <a:path w="210" h="264">
                  <a:moveTo>
                    <a:pt x="0" y="0"/>
                  </a:moveTo>
                  <a:lnTo>
                    <a:pt x="140" y="0"/>
                  </a:lnTo>
                  <a:lnTo>
                    <a:pt x="210" y="69"/>
                  </a:lnTo>
                  <a:lnTo>
                    <a:pt x="210" y="164"/>
                  </a:lnTo>
                  <a:lnTo>
                    <a:pt x="205" y="161"/>
                  </a:lnTo>
                  <a:lnTo>
                    <a:pt x="200" y="158"/>
                  </a:lnTo>
                  <a:lnTo>
                    <a:pt x="194" y="157"/>
                  </a:lnTo>
                  <a:lnTo>
                    <a:pt x="194" y="76"/>
                  </a:lnTo>
                  <a:lnTo>
                    <a:pt x="133" y="76"/>
                  </a:lnTo>
                  <a:lnTo>
                    <a:pt x="133" y="15"/>
                  </a:lnTo>
                  <a:lnTo>
                    <a:pt x="15" y="15"/>
                  </a:lnTo>
                  <a:lnTo>
                    <a:pt x="15" y="248"/>
                  </a:lnTo>
                  <a:lnTo>
                    <a:pt x="116" y="248"/>
                  </a:lnTo>
                  <a:lnTo>
                    <a:pt x="118" y="252"/>
                  </a:lnTo>
                  <a:lnTo>
                    <a:pt x="120" y="256"/>
                  </a:lnTo>
                  <a:lnTo>
                    <a:pt x="123" y="260"/>
                  </a:lnTo>
                  <a:lnTo>
                    <a:pt x="126" y="264"/>
                  </a:lnTo>
                  <a:lnTo>
                    <a:pt x="0" y="26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59" name="Freeform 333"/>
            <p:cNvSpPr>
              <a:spLocks/>
            </p:cNvSpPr>
            <p:nvPr/>
          </p:nvSpPr>
          <p:spPr bwMode="auto">
            <a:xfrm>
              <a:off x="5767388" y="1644651"/>
              <a:ext cx="68263" cy="68263"/>
            </a:xfrm>
            <a:custGeom>
              <a:avLst/>
              <a:gdLst/>
              <a:ahLst/>
              <a:cxnLst>
                <a:cxn ang="0">
                  <a:pos x="22" y="0"/>
                </a:cxn>
                <a:cxn ang="0">
                  <a:pos x="25" y="1"/>
                </a:cxn>
                <a:cxn ang="0">
                  <a:pos x="28" y="1"/>
                </a:cxn>
                <a:cxn ang="0">
                  <a:pos x="32" y="3"/>
                </a:cxn>
                <a:cxn ang="0">
                  <a:pos x="34" y="4"/>
                </a:cxn>
                <a:cxn ang="0">
                  <a:pos x="37" y="7"/>
                </a:cxn>
                <a:cxn ang="0">
                  <a:pos x="39" y="9"/>
                </a:cxn>
                <a:cxn ang="0">
                  <a:pos x="41" y="12"/>
                </a:cxn>
                <a:cxn ang="0">
                  <a:pos x="42" y="15"/>
                </a:cxn>
                <a:cxn ang="0">
                  <a:pos x="43" y="18"/>
                </a:cxn>
                <a:cxn ang="0">
                  <a:pos x="43" y="22"/>
                </a:cxn>
                <a:cxn ang="0">
                  <a:pos x="43" y="25"/>
                </a:cxn>
                <a:cxn ang="0">
                  <a:pos x="42" y="28"/>
                </a:cxn>
                <a:cxn ang="0">
                  <a:pos x="41" y="31"/>
                </a:cxn>
                <a:cxn ang="0">
                  <a:pos x="39" y="34"/>
                </a:cxn>
                <a:cxn ang="0">
                  <a:pos x="37" y="37"/>
                </a:cxn>
                <a:cxn ang="0">
                  <a:pos x="34" y="39"/>
                </a:cxn>
                <a:cxn ang="0">
                  <a:pos x="32" y="41"/>
                </a:cxn>
                <a:cxn ang="0">
                  <a:pos x="28" y="42"/>
                </a:cxn>
                <a:cxn ang="0">
                  <a:pos x="25" y="43"/>
                </a:cxn>
                <a:cxn ang="0">
                  <a:pos x="22" y="43"/>
                </a:cxn>
                <a:cxn ang="0">
                  <a:pos x="18" y="43"/>
                </a:cxn>
                <a:cxn ang="0">
                  <a:pos x="15" y="42"/>
                </a:cxn>
                <a:cxn ang="0">
                  <a:pos x="12" y="41"/>
                </a:cxn>
                <a:cxn ang="0">
                  <a:pos x="9" y="39"/>
                </a:cxn>
                <a:cxn ang="0">
                  <a:pos x="6" y="37"/>
                </a:cxn>
                <a:cxn ang="0">
                  <a:pos x="4" y="34"/>
                </a:cxn>
                <a:cxn ang="0">
                  <a:pos x="3" y="31"/>
                </a:cxn>
                <a:cxn ang="0">
                  <a:pos x="1" y="28"/>
                </a:cxn>
                <a:cxn ang="0">
                  <a:pos x="0" y="25"/>
                </a:cxn>
                <a:cxn ang="0">
                  <a:pos x="0" y="22"/>
                </a:cxn>
                <a:cxn ang="0">
                  <a:pos x="0" y="18"/>
                </a:cxn>
                <a:cxn ang="0">
                  <a:pos x="1" y="15"/>
                </a:cxn>
                <a:cxn ang="0">
                  <a:pos x="3" y="12"/>
                </a:cxn>
                <a:cxn ang="0">
                  <a:pos x="4" y="9"/>
                </a:cxn>
                <a:cxn ang="0">
                  <a:pos x="6" y="7"/>
                </a:cxn>
                <a:cxn ang="0">
                  <a:pos x="9" y="4"/>
                </a:cxn>
                <a:cxn ang="0">
                  <a:pos x="12" y="3"/>
                </a:cxn>
                <a:cxn ang="0">
                  <a:pos x="15" y="1"/>
                </a:cxn>
                <a:cxn ang="0">
                  <a:pos x="18" y="1"/>
                </a:cxn>
                <a:cxn ang="0">
                  <a:pos x="22" y="0"/>
                </a:cxn>
              </a:cxnLst>
              <a:rect l="0" t="0" r="r" b="b"/>
              <a:pathLst>
                <a:path w="43" h="43">
                  <a:moveTo>
                    <a:pt x="22" y="0"/>
                  </a:moveTo>
                  <a:lnTo>
                    <a:pt x="25" y="1"/>
                  </a:lnTo>
                  <a:lnTo>
                    <a:pt x="28" y="1"/>
                  </a:lnTo>
                  <a:lnTo>
                    <a:pt x="32" y="3"/>
                  </a:lnTo>
                  <a:lnTo>
                    <a:pt x="34" y="4"/>
                  </a:lnTo>
                  <a:lnTo>
                    <a:pt x="37" y="7"/>
                  </a:lnTo>
                  <a:lnTo>
                    <a:pt x="39" y="9"/>
                  </a:lnTo>
                  <a:lnTo>
                    <a:pt x="41" y="12"/>
                  </a:lnTo>
                  <a:lnTo>
                    <a:pt x="42" y="15"/>
                  </a:lnTo>
                  <a:lnTo>
                    <a:pt x="43" y="18"/>
                  </a:lnTo>
                  <a:lnTo>
                    <a:pt x="43" y="22"/>
                  </a:lnTo>
                  <a:lnTo>
                    <a:pt x="43" y="25"/>
                  </a:lnTo>
                  <a:lnTo>
                    <a:pt x="42" y="28"/>
                  </a:lnTo>
                  <a:lnTo>
                    <a:pt x="41" y="31"/>
                  </a:lnTo>
                  <a:lnTo>
                    <a:pt x="39" y="34"/>
                  </a:lnTo>
                  <a:lnTo>
                    <a:pt x="37" y="37"/>
                  </a:lnTo>
                  <a:lnTo>
                    <a:pt x="34" y="39"/>
                  </a:lnTo>
                  <a:lnTo>
                    <a:pt x="32" y="41"/>
                  </a:lnTo>
                  <a:lnTo>
                    <a:pt x="28" y="42"/>
                  </a:lnTo>
                  <a:lnTo>
                    <a:pt x="25" y="43"/>
                  </a:lnTo>
                  <a:lnTo>
                    <a:pt x="22" y="43"/>
                  </a:lnTo>
                  <a:lnTo>
                    <a:pt x="18" y="43"/>
                  </a:lnTo>
                  <a:lnTo>
                    <a:pt x="15" y="42"/>
                  </a:lnTo>
                  <a:lnTo>
                    <a:pt x="12" y="41"/>
                  </a:lnTo>
                  <a:lnTo>
                    <a:pt x="9" y="39"/>
                  </a:lnTo>
                  <a:lnTo>
                    <a:pt x="6" y="37"/>
                  </a:lnTo>
                  <a:lnTo>
                    <a:pt x="4" y="34"/>
                  </a:lnTo>
                  <a:lnTo>
                    <a:pt x="3" y="31"/>
                  </a:lnTo>
                  <a:lnTo>
                    <a:pt x="1" y="28"/>
                  </a:lnTo>
                  <a:lnTo>
                    <a:pt x="0" y="25"/>
                  </a:lnTo>
                  <a:lnTo>
                    <a:pt x="0" y="22"/>
                  </a:lnTo>
                  <a:lnTo>
                    <a:pt x="0" y="18"/>
                  </a:lnTo>
                  <a:lnTo>
                    <a:pt x="1" y="15"/>
                  </a:lnTo>
                  <a:lnTo>
                    <a:pt x="3" y="12"/>
                  </a:lnTo>
                  <a:lnTo>
                    <a:pt x="4" y="9"/>
                  </a:lnTo>
                  <a:lnTo>
                    <a:pt x="6" y="7"/>
                  </a:lnTo>
                  <a:lnTo>
                    <a:pt x="9" y="4"/>
                  </a:lnTo>
                  <a:lnTo>
                    <a:pt x="12" y="3"/>
                  </a:lnTo>
                  <a:lnTo>
                    <a:pt x="15" y="1"/>
                  </a:lnTo>
                  <a:lnTo>
                    <a:pt x="18" y="1"/>
                  </a:lnTo>
                  <a:lnTo>
                    <a:pt x="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60" name="Rectangle 334"/>
            <p:cNvSpPr>
              <a:spLocks noChangeArrowheads="1"/>
            </p:cNvSpPr>
            <p:nvPr/>
          </p:nvSpPr>
          <p:spPr bwMode="auto">
            <a:xfrm>
              <a:off x="5865813" y="1658938"/>
              <a:ext cx="115888" cy="396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61" name="Freeform 335"/>
            <p:cNvSpPr>
              <a:spLocks/>
            </p:cNvSpPr>
            <p:nvPr/>
          </p:nvSpPr>
          <p:spPr bwMode="auto">
            <a:xfrm>
              <a:off x="5767388" y="1735138"/>
              <a:ext cx="68263" cy="66675"/>
            </a:xfrm>
            <a:custGeom>
              <a:avLst/>
              <a:gdLst/>
              <a:ahLst/>
              <a:cxnLst>
                <a:cxn ang="0">
                  <a:pos x="22" y="0"/>
                </a:cxn>
                <a:cxn ang="0">
                  <a:pos x="25" y="0"/>
                </a:cxn>
                <a:cxn ang="0">
                  <a:pos x="28" y="1"/>
                </a:cxn>
                <a:cxn ang="0">
                  <a:pos x="32" y="2"/>
                </a:cxn>
                <a:cxn ang="0">
                  <a:pos x="34" y="4"/>
                </a:cxn>
                <a:cxn ang="0">
                  <a:pos x="37" y="6"/>
                </a:cxn>
                <a:cxn ang="0">
                  <a:pos x="39" y="8"/>
                </a:cxn>
                <a:cxn ang="0">
                  <a:pos x="41" y="11"/>
                </a:cxn>
                <a:cxn ang="0">
                  <a:pos x="42" y="14"/>
                </a:cxn>
                <a:cxn ang="0">
                  <a:pos x="43" y="17"/>
                </a:cxn>
                <a:cxn ang="0">
                  <a:pos x="43" y="21"/>
                </a:cxn>
                <a:cxn ang="0">
                  <a:pos x="43" y="24"/>
                </a:cxn>
                <a:cxn ang="0">
                  <a:pos x="42" y="28"/>
                </a:cxn>
                <a:cxn ang="0">
                  <a:pos x="41" y="31"/>
                </a:cxn>
                <a:cxn ang="0">
                  <a:pos x="39" y="33"/>
                </a:cxn>
                <a:cxn ang="0">
                  <a:pos x="37" y="36"/>
                </a:cxn>
                <a:cxn ang="0">
                  <a:pos x="34" y="38"/>
                </a:cxn>
                <a:cxn ang="0">
                  <a:pos x="32" y="40"/>
                </a:cxn>
                <a:cxn ang="0">
                  <a:pos x="28" y="41"/>
                </a:cxn>
                <a:cxn ang="0">
                  <a:pos x="25" y="42"/>
                </a:cxn>
                <a:cxn ang="0">
                  <a:pos x="22" y="42"/>
                </a:cxn>
                <a:cxn ang="0">
                  <a:pos x="18" y="42"/>
                </a:cxn>
                <a:cxn ang="0">
                  <a:pos x="15" y="41"/>
                </a:cxn>
                <a:cxn ang="0">
                  <a:pos x="12" y="40"/>
                </a:cxn>
                <a:cxn ang="0">
                  <a:pos x="9" y="38"/>
                </a:cxn>
                <a:cxn ang="0">
                  <a:pos x="6" y="36"/>
                </a:cxn>
                <a:cxn ang="0">
                  <a:pos x="4" y="33"/>
                </a:cxn>
                <a:cxn ang="0">
                  <a:pos x="3" y="31"/>
                </a:cxn>
                <a:cxn ang="0">
                  <a:pos x="1" y="28"/>
                </a:cxn>
                <a:cxn ang="0">
                  <a:pos x="0" y="24"/>
                </a:cxn>
                <a:cxn ang="0">
                  <a:pos x="0" y="21"/>
                </a:cxn>
                <a:cxn ang="0">
                  <a:pos x="0" y="17"/>
                </a:cxn>
                <a:cxn ang="0">
                  <a:pos x="1" y="14"/>
                </a:cxn>
                <a:cxn ang="0">
                  <a:pos x="3" y="11"/>
                </a:cxn>
                <a:cxn ang="0">
                  <a:pos x="4" y="8"/>
                </a:cxn>
                <a:cxn ang="0">
                  <a:pos x="6" y="6"/>
                </a:cxn>
                <a:cxn ang="0">
                  <a:pos x="9" y="4"/>
                </a:cxn>
                <a:cxn ang="0">
                  <a:pos x="12" y="2"/>
                </a:cxn>
                <a:cxn ang="0">
                  <a:pos x="15" y="1"/>
                </a:cxn>
                <a:cxn ang="0">
                  <a:pos x="18" y="0"/>
                </a:cxn>
                <a:cxn ang="0">
                  <a:pos x="22" y="0"/>
                </a:cxn>
              </a:cxnLst>
              <a:rect l="0" t="0" r="r" b="b"/>
              <a:pathLst>
                <a:path w="43" h="42">
                  <a:moveTo>
                    <a:pt x="22" y="0"/>
                  </a:moveTo>
                  <a:lnTo>
                    <a:pt x="25" y="0"/>
                  </a:lnTo>
                  <a:lnTo>
                    <a:pt x="28" y="1"/>
                  </a:lnTo>
                  <a:lnTo>
                    <a:pt x="32" y="2"/>
                  </a:lnTo>
                  <a:lnTo>
                    <a:pt x="34" y="4"/>
                  </a:lnTo>
                  <a:lnTo>
                    <a:pt x="37" y="6"/>
                  </a:lnTo>
                  <a:lnTo>
                    <a:pt x="39" y="8"/>
                  </a:lnTo>
                  <a:lnTo>
                    <a:pt x="41" y="11"/>
                  </a:lnTo>
                  <a:lnTo>
                    <a:pt x="42" y="14"/>
                  </a:lnTo>
                  <a:lnTo>
                    <a:pt x="43" y="17"/>
                  </a:lnTo>
                  <a:lnTo>
                    <a:pt x="43" y="21"/>
                  </a:lnTo>
                  <a:lnTo>
                    <a:pt x="43" y="24"/>
                  </a:lnTo>
                  <a:lnTo>
                    <a:pt x="42" y="28"/>
                  </a:lnTo>
                  <a:lnTo>
                    <a:pt x="41" y="31"/>
                  </a:lnTo>
                  <a:lnTo>
                    <a:pt x="39" y="33"/>
                  </a:lnTo>
                  <a:lnTo>
                    <a:pt x="37" y="36"/>
                  </a:lnTo>
                  <a:lnTo>
                    <a:pt x="34" y="38"/>
                  </a:lnTo>
                  <a:lnTo>
                    <a:pt x="32" y="40"/>
                  </a:lnTo>
                  <a:lnTo>
                    <a:pt x="28" y="41"/>
                  </a:lnTo>
                  <a:lnTo>
                    <a:pt x="25" y="42"/>
                  </a:lnTo>
                  <a:lnTo>
                    <a:pt x="22" y="42"/>
                  </a:lnTo>
                  <a:lnTo>
                    <a:pt x="18" y="42"/>
                  </a:lnTo>
                  <a:lnTo>
                    <a:pt x="15" y="41"/>
                  </a:lnTo>
                  <a:lnTo>
                    <a:pt x="12" y="40"/>
                  </a:lnTo>
                  <a:lnTo>
                    <a:pt x="9" y="38"/>
                  </a:lnTo>
                  <a:lnTo>
                    <a:pt x="6" y="36"/>
                  </a:lnTo>
                  <a:lnTo>
                    <a:pt x="4" y="33"/>
                  </a:lnTo>
                  <a:lnTo>
                    <a:pt x="3" y="31"/>
                  </a:lnTo>
                  <a:lnTo>
                    <a:pt x="1" y="28"/>
                  </a:lnTo>
                  <a:lnTo>
                    <a:pt x="0" y="24"/>
                  </a:lnTo>
                  <a:lnTo>
                    <a:pt x="0" y="21"/>
                  </a:lnTo>
                  <a:lnTo>
                    <a:pt x="0" y="17"/>
                  </a:lnTo>
                  <a:lnTo>
                    <a:pt x="1" y="14"/>
                  </a:lnTo>
                  <a:lnTo>
                    <a:pt x="3" y="11"/>
                  </a:lnTo>
                  <a:lnTo>
                    <a:pt x="4" y="8"/>
                  </a:lnTo>
                  <a:lnTo>
                    <a:pt x="6" y="6"/>
                  </a:lnTo>
                  <a:lnTo>
                    <a:pt x="9" y="4"/>
                  </a:lnTo>
                  <a:lnTo>
                    <a:pt x="12" y="2"/>
                  </a:lnTo>
                  <a:lnTo>
                    <a:pt x="15" y="1"/>
                  </a:lnTo>
                  <a:lnTo>
                    <a:pt x="18" y="0"/>
                  </a:lnTo>
                  <a:lnTo>
                    <a:pt x="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65" name="Freeform 336"/>
            <p:cNvSpPr>
              <a:spLocks/>
            </p:cNvSpPr>
            <p:nvPr/>
          </p:nvSpPr>
          <p:spPr bwMode="auto">
            <a:xfrm>
              <a:off x="5865813" y="1747838"/>
              <a:ext cx="115888" cy="41275"/>
            </a:xfrm>
            <a:custGeom>
              <a:avLst/>
              <a:gdLst/>
              <a:ahLst/>
              <a:cxnLst>
                <a:cxn ang="0">
                  <a:pos x="0" y="0"/>
                </a:cxn>
                <a:cxn ang="0">
                  <a:pos x="73" y="0"/>
                </a:cxn>
                <a:cxn ang="0">
                  <a:pos x="73" y="8"/>
                </a:cxn>
                <a:cxn ang="0">
                  <a:pos x="68" y="8"/>
                </a:cxn>
                <a:cxn ang="0">
                  <a:pos x="62" y="10"/>
                </a:cxn>
                <a:cxn ang="0">
                  <a:pos x="57" y="11"/>
                </a:cxn>
                <a:cxn ang="0">
                  <a:pos x="52" y="13"/>
                </a:cxn>
                <a:cxn ang="0">
                  <a:pos x="47" y="16"/>
                </a:cxn>
                <a:cxn ang="0">
                  <a:pos x="42" y="19"/>
                </a:cxn>
                <a:cxn ang="0">
                  <a:pos x="38" y="22"/>
                </a:cxn>
                <a:cxn ang="0">
                  <a:pos x="34" y="26"/>
                </a:cxn>
                <a:cxn ang="0">
                  <a:pos x="0" y="26"/>
                </a:cxn>
                <a:cxn ang="0">
                  <a:pos x="0" y="0"/>
                </a:cxn>
              </a:cxnLst>
              <a:rect l="0" t="0" r="r" b="b"/>
              <a:pathLst>
                <a:path w="73" h="26">
                  <a:moveTo>
                    <a:pt x="0" y="0"/>
                  </a:moveTo>
                  <a:lnTo>
                    <a:pt x="73" y="0"/>
                  </a:lnTo>
                  <a:lnTo>
                    <a:pt x="73" y="8"/>
                  </a:lnTo>
                  <a:lnTo>
                    <a:pt x="68" y="8"/>
                  </a:lnTo>
                  <a:lnTo>
                    <a:pt x="62" y="10"/>
                  </a:lnTo>
                  <a:lnTo>
                    <a:pt x="57" y="11"/>
                  </a:lnTo>
                  <a:lnTo>
                    <a:pt x="52" y="13"/>
                  </a:lnTo>
                  <a:lnTo>
                    <a:pt x="47" y="16"/>
                  </a:lnTo>
                  <a:lnTo>
                    <a:pt x="42" y="19"/>
                  </a:lnTo>
                  <a:lnTo>
                    <a:pt x="38" y="22"/>
                  </a:lnTo>
                  <a:lnTo>
                    <a:pt x="34" y="26"/>
                  </a:lnTo>
                  <a:lnTo>
                    <a:pt x="0" y="2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66" name="Freeform 337"/>
            <p:cNvSpPr>
              <a:spLocks/>
            </p:cNvSpPr>
            <p:nvPr/>
          </p:nvSpPr>
          <p:spPr bwMode="auto">
            <a:xfrm>
              <a:off x="5767388" y="1819276"/>
              <a:ext cx="68263" cy="68263"/>
            </a:xfrm>
            <a:custGeom>
              <a:avLst/>
              <a:gdLst/>
              <a:ahLst/>
              <a:cxnLst>
                <a:cxn ang="0">
                  <a:pos x="22" y="0"/>
                </a:cxn>
                <a:cxn ang="0">
                  <a:pos x="25" y="0"/>
                </a:cxn>
                <a:cxn ang="0">
                  <a:pos x="28" y="1"/>
                </a:cxn>
                <a:cxn ang="0">
                  <a:pos x="32" y="3"/>
                </a:cxn>
                <a:cxn ang="0">
                  <a:pos x="34" y="4"/>
                </a:cxn>
                <a:cxn ang="0">
                  <a:pos x="37" y="6"/>
                </a:cxn>
                <a:cxn ang="0">
                  <a:pos x="39" y="9"/>
                </a:cxn>
                <a:cxn ang="0">
                  <a:pos x="41" y="12"/>
                </a:cxn>
                <a:cxn ang="0">
                  <a:pos x="42" y="15"/>
                </a:cxn>
                <a:cxn ang="0">
                  <a:pos x="43" y="18"/>
                </a:cxn>
                <a:cxn ang="0">
                  <a:pos x="43" y="21"/>
                </a:cxn>
                <a:cxn ang="0">
                  <a:pos x="43" y="25"/>
                </a:cxn>
                <a:cxn ang="0">
                  <a:pos x="42" y="28"/>
                </a:cxn>
                <a:cxn ang="0">
                  <a:pos x="41" y="31"/>
                </a:cxn>
                <a:cxn ang="0">
                  <a:pos x="39" y="34"/>
                </a:cxn>
                <a:cxn ang="0">
                  <a:pos x="37" y="36"/>
                </a:cxn>
                <a:cxn ang="0">
                  <a:pos x="34" y="39"/>
                </a:cxn>
                <a:cxn ang="0">
                  <a:pos x="32" y="40"/>
                </a:cxn>
                <a:cxn ang="0">
                  <a:pos x="28" y="42"/>
                </a:cxn>
                <a:cxn ang="0">
                  <a:pos x="25" y="42"/>
                </a:cxn>
                <a:cxn ang="0">
                  <a:pos x="22" y="43"/>
                </a:cxn>
                <a:cxn ang="0">
                  <a:pos x="18" y="42"/>
                </a:cxn>
                <a:cxn ang="0">
                  <a:pos x="15" y="42"/>
                </a:cxn>
                <a:cxn ang="0">
                  <a:pos x="12" y="40"/>
                </a:cxn>
                <a:cxn ang="0">
                  <a:pos x="9" y="39"/>
                </a:cxn>
                <a:cxn ang="0">
                  <a:pos x="6" y="36"/>
                </a:cxn>
                <a:cxn ang="0">
                  <a:pos x="4" y="34"/>
                </a:cxn>
                <a:cxn ang="0">
                  <a:pos x="3" y="31"/>
                </a:cxn>
                <a:cxn ang="0">
                  <a:pos x="1" y="28"/>
                </a:cxn>
                <a:cxn ang="0">
                  <a:pos x="0" y="25"/>
                </a:cxn>
                <a:cxn ang="0">
                  <a:pos x="0" y="21"/>
                </a:cxn>
                <a:cxn ang="0">
                  <a:pos x="0" y="18"/>
                </a:cxn>
                <a:cxn ang="0">
                  <a:pos x="1" y="15"/>
                </a:cxn>
                <a:cxn ang="0">
                  <a:pos x="3" y="12"/>
                </a:cxn>
                <a:cxn ang="0">
                  <a:pos x="4" y="9"/>
                </a:cxn>
                <a:cxn ang="0">
                  <a:pos x="6" y="6"/>
                </a:cxn>
                <a:cxn ang="0">
                  <a:pos x="9" y="4"/>
                </a:cxn>
                <a:cxn ang="0">
                  <a:pos x="12" y="3"/>
                </a:cxn>
                <a:cxn ang="0">
                  <a:pos x="15" y="1"/>
                </a:cxn>
                <a:cxn ang="0">
                  <a:pos x="18" y="0"/>
                </a:cxn>
                <a:cxn ang="0">
                  <a:pos x="22" y="0"/>
                </a:cxn>
              </a:cxnLst>
              <a:rect l="0" t="0" r="r" b="b"/>
              <a:pathLst>
                <a:path w="43" h="43">
                  <a:moveTo>
                    <a:pt x="22" y="0"/>
                  </a:moveTo>
                  <a:lnTo>
                    <a:pt x="25" y="0"/>
                  </a:lnTo>
                  <a:lnTo>
                    <a:pt x="28" y="1"/>
                  </a:lnTo>
                  <a:lnTo>
                    <a:pt x="32" y="3"/>
                  </a:lnTo>
                  <a:lnTo>
                    <a:pt x="34" y="4"/>
                  </a:lnTo>
                  <a:lnTo>
                    <a:pt x="37" y="6"/>
                  </a:lnTo>
                  <a:lnTo>
                    <a:pt x="39" y="9"/>
                  </a:lnTo>
                  <a:lnTo>
                    <a:pt x="41" y="12"/>
                  </a:lnTo>
                  <a:lnTo>
                    <a:pt x="42" y="15"/>
                  </a:lnTo>
                  <a:lnTo>
                    <a:pt x="43" y="18"/>
                  </a:lnTo>
                  <a:lnTo>
                    <a:pt x="43" y="21"/>
                  </a:lnTo>
                  <a:lnTo>
                    <a:pt x="43" y="25"/>
                  </a:lnTo>
                  <a:lnTo>
                    <a:pt x="42" y="28"/>
                  </a:lnTo>
                  <a:lnTo>
                    <a:pt x="41" y="31"/>
                  </a:lnTo>
                  <a:lnTo>
                    <a:pt x="39" y="34"/>
                  </a:lnTo>
                  <a:lnTo>
                    <a:pt x="37" y="36"/>
                  </a:lnTo>
                  <a:lnTo>
                    <a:pt x="34" y="39"/>
                  </a:lnTo>
                  <a:lnTo>
                    <a:pt x="32" y="40"/>
                  </a:lnTo>
                  <a:lnTo>
                    <a:pt x="28" y="42"/>
                  </a:lnTo>
                  <a:lnTo>
                    <a:pt x="25" y="42"/>
                  </a:lnTo>
                  <a:lnTo>
                    <a:pt x="22" y="43"/>
                  </a:lnTo>
                  <a:lnTo>
                    <a:pt x="18" y="42"/>
                  </a:lnTo>
                  <a:lnTo>
                    <a:pt x="15" y="42"/>
                  </a:lnTo>
                  <a:lnTo>
                    <a:pt x="12" y="40"/>
                  </a:lnTo>
                  <a:lnTo>
                    <a:pt x="9" y="39"/>
                  </a:lnTo>
                  <a:lnTo>
                    <a:pt x="6" y="36"/>
                  </a:lnTo>
                  <a:lnTo>
                    <a:pt x="4" y="34"/>
                  </a:lnTo>
                  <a:lnTo>
                    <a:pt x="3" y="31"/>
                  </a:lnTo>
                  <a:lnTo>
                    <a:pt x="1" y="28"/>
                  </a:lnTo>
                  <a:lnTo>
                    <a:pt x="0" y="25"/>
                  </a:lnTo>
                  <a:lnTo>
                    <a:pt x="0" y="21"/>
                  </a:lnTo>
                  <a:lnTo>
                    <a:pt x="0" y="18"/>
                  </a:lnTo>
                  <a:lnTo>
                    <a:pt x="1" y="15"/>
                  </a:lnTo>
                  <a:lnTo>
                    <a:pt x="3" y="12"/>
                  </a:lnTo>
                  <a:lnTo>
                    <a:pt x="4" y="9"/>
                  </a:lnTo>
                  <a:lnTo>
                    <a:pt x="6" y="6"/>
                  </a:lnTo>
                  <a:lnTo>
                    <a:pt x="9" y="4"/>
                  </a:lnTo>
                  <a:lnTo>
                    <a:pt x="12" y="3"/>
                  </a:lnTo>
                  <a:lnTo>
                    <a:pt x="15" y="1"/>
                  </a:lnTo>
                  <a:lnTo>
                    <a:pt x="18" y="0"/>
                  </a:lnTo>
                  <a:lnTo>
                    <a:pt x="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67" name="Freeform 338"/>
            <p:cNvSpPr>
              <a:spLocks/>
            </p:cNvSpPr>
            <p:nvPr/>
          </p:nvSpPr>
          <p:spPr bwMode="auto">
            <a:xfrm>
              <a:off x="5865813" y="1833563"/>
              <a:ext cx="25400" cy="39688"/>
            </a:xfrm>
            <a:custGeom>
              <a:avLst/>
              <a:gdLst/>
              <a:ahLst/>
              <a:cxnLst>
                <a:cxn ang="0">
                  <a:pos x="0" y="0"/>
                </a:cxn>
                <a:cxn ang="0">
                  <a:pos x="16" y="0"/>
                </a:cxn>
                <a:cxn ang="0">
                  <a:pos x="15" y="4"/>
                </a:cxn>
                <a:cxn ang="0">
                  <a:pos x="14" y="9"/>
                </a:cxn>
                <a:cxn ang="0">
                  <a:pos x="13" y="14"/>
                </a:cxn>
                <a:cxn ang="0">
                  <a:pos x="13" y="19"/>
                </a:cxn>
                <a:cxn ang="0">
                  <a:pos x="13" y="22"/>
                </a:cxn>
                <a:cxn ang="0">
                  <a:pos x="14" y="25"/>
                </a:cxn>
                <a:cxn ang="0">
                  <a:pos x="0" y="25"/>
                </a:cxn>
                <a:cxn ang="0">
                  <a:pos x="0" y="0"/>
                </a:cxn>
              </a:cxnLst>
              <a:rect l="0" t="0" r="r" b="b"/>
              <a:pathLst>
                <a:path w="16" h="25">
                  <a:moveTo>
                    <a:pt x="0" y="0"/>
                  </a:moveTo>
                  <a:lnTo>
                    <a:pt x="16" y="0"/>
                  </a:lnTo>
                  <a:lnTo>
                    <a:pt x="15" y="4"/>
                  </a:lnTo>
                  <a:lnTo>
                    <a:pt x="14" y="9"/>
                  </a:lnTo>
                  <a:lnTo>
                    <a:pt x="13" y="14"/>
                  </a:lnTo>
                  <a:lnTo>
                    <a:pt x="13" y="19"/>
                  </a:lnTo>
                  <a:lnTo>
                    <a:pt x="13" y="22"/>
                  </a:lnTo>
                  <a:lnTo>
                    <a:pt x="14" y="25"/>
                  </a:lnTo>
                  <a:lnTo>
                    <a:pt x="0" y="2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grpSp>
        <p:nvGrpSpPr>
          <p:cNvPr id="68" name="Group 67"/>
          <p:cNvGrpSpPr/>
          <p:nvPr/>
        </p:nvGrpSpPr>
        <p:grpSpPr>
          <a:xfrm>
            <a:off x="3253826" y="5887039"/>
            <a:ext cx="419099" cy="463551"/>
            <a:chOff x="7215188" y="2867025"/>
            <a:chExt cx="419099" cy="347663"/>
          </a:xfrm>
          <a:solidFill>
            <a:schemeClr val="bg2"/>
          </a:solidFill>
        </p:grpSpPr>
        <p:sp>
          <p:nvSpPr>
            <p:cNvPr id="69" name="Freeform 72"/>
            <p:cNvSpPr>
              <a:spLocks/>
            </p:cNvSpPr>
            <p:nvPr/>
          </p:nvSpPr>
          <p:spPr bwMode="auto">
            <a:xfrm>
              <a:off x="7215188" y="2892425"/>
              <a:ext cx="366712" cy="322263"/>
            </a:xfrm>
            <a:custGeom>
              <a:avLst/>
              <a:gdLst/>
              <a:ahLst/>
              <a:cxnLst>
                <a:cxn ang="0">
                  <a:pos x="179" y="19"/>
                </a:cxn>
                <a:cxn ang="0">
                  <a:pos x="229" y="77"/>
                </a:cxn>
                <a:cxn ang="0">
                  <a:pos x="207" y="132"/>
                </a:cxn>
                <a:cxn ang="0">
                  <a:pos x="200" y="147"/>
                </a:cxn>
                <a:cxn ang="0">
                  <a:pos x="188" y="158"/>
                </a:cxn>
                <a:cxn ang="0">
                  <a:pos x="172" y="168"/>
                </a:cxn>
                <a:cxn ang="0">
                  <a:pos x="162" y="183"/>
                </a:cxn>
                <a:cxn ang="0">
                  <a:pos x="151" y="195"/>
                </a:cxn>
                <a:cxn ang="0">
                  <a:pos x="136" y="203"/>
                </a:cxn>
                <a:cxn ang="0">
                  <a:pos x="95" y="189"/>
                </a:cxn>
                <a:cxn ang="0">
                  <a:pos x="82" y="190"/>
                </a:cxn>
                <a:cxn ang="0">
                  <a:pos x="74" y="178"/>
                </a:cxn>
                <a:cxn ang="0">
                  <a:pos x="72" y="174"/>
                </a:cxn>
                <a:cxn ang="0">
                  <a:pos x="59" y="168"/>
                </a:cxn>
                <a:cxn ang="0">
                  <a:pos x="58" y="155"/>
                </a:cxn>
                <a:cxn ang="0">
                  <a:pos x="49" y="156"/>
                </a:cxn>
                <a:cxn ang="0">
                  <a:pos x="39" y="145"/>
                </a:cxn>
                <a:cxn ang="0">
                  <a:pos x="39" y="138"/>
                </a:cxn>
                <a:cxn ang="0">
                  <a:pos x="26" y="135"/>
                </a:cxn>
                <a:cxn ang="0">
                  <a:pos x="23" y="122"/>
                </a:cxn>
                <a:cxn ang="0">
                  <a:pos x="0" y="72"/>
                </a:cxn>
                <a:cxn ang="0">
                  <a:pos x="7" y="67"/>
                </a:cxn>
                <a:cxn ang="0">
                  <a:pos x="50" y="99"/>
                </a:cxn>
                <a:cxn ang="0">
                  <a:pos x="61" y="109"/>
                </a:cxn>
                <a:cxn ang="0">
                  <a:pos x="60" y="118"/>
                </a:cxn>
                <a:cxn ang="0">
                  <a:pos x="74" y="119"/>
                </a:cxn>
                <a:cxn ang="0">
                  <a:pos x="79" y="132"/>
                </a:cxn>
                <a:cxn ang="0">
                  <a:pos x="83" y="134"/>
                </a:cxn>
                <a:cxn ang="0">
                  <a:pos x="95" y="141"/>
                </a:cxn>
                <a:cxn ang="0">
                  <a:pos x="94" y="154"/>
                </a:cxn>
                <a:cxn ang="0">
                  <a:pos x="107" y="153"/>
                </a:cxn>
                <a:cxn ang="0">
                  <a:pos x="114" y="165"/>
                </a:cxn>
                <a:cxn ang="0">
                  <a:pos x="136" y="192"/>
                </a:cxn>
                <a:cxn ang="0">
                  <a:pos x="144" y="186"/>
                </a:cxn>
                <a:cxn ang="0">
                  <a:pos x="124" y="162"/>
                </a:cxn>
                <a:cxn ang="0">
                  <a:pos x="130" y="155"/>
                </a:cxn>
                <a:cxn ang="0">
                  <a:pos x="154" y="175"/>
                </a:cxn>
                <a:cxn ang="0">
                  <a:pos x="161" y="168"/>
                </a:cxn>
                <a:cxn ang="0">
                  <a:pos x="142" y="144"/>
                </a:cxn>
                <a:cxn ang="0">
                  <a:pos x="147" y="138"/>
                </a:cxn>
                <a:cxn ang="0">
                  <a:pos x="171" y="157"/>
                </a:cxn>
                <a:cxn ang="0">
                  <a:pos x="179" y="151"/>
                </a:cxn>
                <a:cxn ang="0">
                  <a:pos x="159" y="127"/>
                </a:cxn>
                <a:cxn ang="0">
                  <a:pos x="165" y="120"/>
                </a:cxn>
                <a:cxn ang="0">
                  <a:pos x="189" y="140"/>
                </a:cxn>
                <a:cxn ang="0">
                  <a:pos x="196" y="133"/>
                </a:cxn>
                <a:cxn ang="0">
                  <a:pos x="194" y="127"/>
                </a:cxn>
                <a:cxn ang="0">
                  <a:pos x="182" y="116"/>
                </a:cxn>
                <a:cxn ang="0">
                  <a:pos x="164" y="97"/>
                </a:cxn>
                <a:cxn ang="0">
                  <a:pos x="144" y="78"/>
                </a:cxn>
                <a:cxn ang="0">
                  <a:pos x="128" y="62"/>
                </a:cxn>
                <a:cxn ang="0">
                  <a:pos x="122" y="56"/>
                </a:cxn>
                <a:cxn ang="0">
                  <a:pos x="113" y="60"/>
                </a:cxn>
                <a:cxn ang="0">
                  <a:pos x="97" y="85"/>
                </a:cxn>
                <a:cxn ang="0">
                  <a:pos x="78" y="92"/>
                </a:cxn>
                <a:cxn ang="0">
                  <a:pos x="63" y="80"/>
                </a:cxn>
                <a:cxn ang="0">
                  <a:pos x="84" y="16"/>
                </a:cxn>
                <a:cxn ang="0">
                  <a:pos x="92" y="8"/>
                </a:cxn>
                <a:cxn ang="0">
                  <a:pos x="106" y="1"/>
                </a:cxn>
              </a:cxnLst>
              <a:rect l="0" t="0" r="r" b="b"/>
              <a:pathLst>
                <a:path w="231" h="203">
                  <a:moveTo>
                    <a:pt x="115" y="0"/>
                  </a:moveTo>
                  <a:lnTo>
                    <a:pt x="119" y="0"/>
                  </a:lnTo>
                  <a:lnTo>
                    <a:pt x="122" y="1"/>
                  </a:lnTo>
                  <a:lnTo>
                    <a:pt x="126" y="2"/>
                  </a:lnTo>
                  <a:lnTo>
                    <a:pt x="176" y="18"/>
                  </a:lnTo>
                  <a:lnTo>
                    <a:pt x="178" y="18"/>
                  </a:lnTo>
                  <a:lnTo>
                    <a:pt x="179" y="19"/>
                  </a:lnTo>
                  <a:lnTo>
                    <a:pt x="229" y="70"/>
                  </a:lnTo>
                  <a:lnTo>
                    <a:pt x="230" y="71"/>
                  </a:lnTo>
                  <a:lnTo>
                    <a:pt x="230" y="72"/>
                  </a:lnTo>
                  <a:lnTo>
                    <a:pt x="231" y="74"/>
                  </a:lnTo>
                  <a:lnTo>
                    <a:pt x="230" y="75"/>
                  </a:lnTo>
                  <a:lnTo>
                    <a:pt x="230" y="76"/>
                  </a:lnTo>
                  <a:lnTo>
                    <a:pt x="229" y="77"/>
                  </a:lnTo>
                  <a:lnTo>
                    <a:pt x="194" y="112"/>
                  </a:lnTo>
                  <a:lnTo>
                    <a:pt x="203" y="121"/>
                  </a:lnTo>
                  <a:lnTo>
                    <a:pt x="204" y="123"/>
                  </a:lnTo>
                  <a:lnTo>
                    <a:pt x="205" y="125"/>
                  </a:lnTo>
                  <a:lnTo>
                    <a:pt x="206" y="127"/>
                  </a:lnTo>
                  <a:lnTo>
                    <a:pt x="207" y="129"/>
                  </a:lnTo>
                  <a:lnTo>
                    <a:pt x="207" y="132"/>
                  </a:lnTo>
                  <a:lnTo>
                    <a:pt x="207" y="134"/>
                  </a:lnTo>
                  <a:lnTo>
                    <a:pt x="207" y="136"/>
                  </a:lnTo>
                  <a:lnTo>
                    <a:pt x="206" y="139"/>
                  </a:lnTo>
                  <a:lnTo>
                    <a:pt x="205" y="141"/>
                  </a:lnTo>
                  <a:lnTo>
                    <a:pt x="203" y="143"/>
                  </a:lnTo>
                  <a:lnTo>
                    <a:pt x="202" y="145"/>
                  </a:lnTo>
                  <a:lnTo>
                    <a:pt x="200" y="147"/>
                  </a:lnTo>
                  <a:lnTo>
                    <a:pt x="197" y="148"/>
                  </a:lnTo>
                  <a:lnTo>
                    <a:pt x="195" y="149"/>
                  </a:lnTo>
                  <a:lnTo>
                    <a:pt x="192" y="150"/>
                  </a:lnTo>
                  <a:lnTo>
                    <a:pt x="190" y="151"/>
                  </a:lnTo>
                  <a:lnTo>
                    <a:pt x="189" y="153"/>
                  </a:lnTo>
                  <a:lnTo>
                    <a:pt x="189" y="156"/>
                  </a:lnTo>
                  <a:lnTo>
                    <a:pt x="188" y="158"/>
                  </a:lnTo>
                  <a:lnTo>
                    <a:pt x="186" y="160"/>
                  </a:lnTo>
                  <a:lnTo>
                    <a:pt x="184" y="163"/>
                  </a:lnTo>
                  <a:lnTo>
                    <a:pt x="182" y="164"/>
                  </a:lnTo>
                  <a:lnTo>
                    <a:pt x="180" y="166"/>
                  </a:lnTo>
                  <a:lnTo>
                    <a:pt x="177" y="167"/>
                  </a:lnTo>
                  <a:lnTo>
                    <a:pt x="175" y="168"/>
                  </a:lnTo>
                  <a:lnTo>
                    <a:pt x="172" y="168"/>
                  </a:lnTo>
                  <a:lnTo>
                    <a:pt x="172" y="171"/>
                  </a:lnTo>
                  <a:lnTo>
                    <a:pt x="171" y="173"/>
                  </a:lnTo>
                  <a:lnTo>
                    <a:pt x="170" y="176"/>
                  </a:lnTo>
                  <a:lnTo>
                    <a:pt x="169" y="178"/>
                  </a:lnTo>
                  <a:lnTo>
                    <a:pt x="167" y="180"/>
                  </a:lnTo>
                  <a:lnTo>
                    <a:pt x="165" y="182"/>
                  </a:lnTo>
                  <a:lnTo>
                    <a:pt x="162" y="183"/>
                  </a:lnTo>
                  <a:lnTo>
                    <a:pt x="160" y="184"/>
                  </a:lnTo>
                  <a:lnTo>
                    <a:pt x="157" y="185"/>
                  </a:lnTo>
                  <a:lnTo>
                    <a:pt x="155" y="186"/>
                  </a:lnTo>
                  <a:lnTo>
                    <a:pt x="154" y="188"/>
                  </a:lnTo>
                  <a:lnTo>
                    <a:pt x="154" y="191"/>
                  </a:lnTo>
                  <a:lnTo>
                    <a:pt x="153" y="193"/>
                  </a:lnTo>
                  <a:lnTo>
                    <a:pt x="151" y="195"/>
                  </a:lnTo>
                  <a:lnTo>
                    <a:pt x="149" y="198"/>
                  </a:lnTo>
                  <a:lnTo>
                    <a:pt x="147" y="199"/>
                  </a:lnTo>
                  <a:lnTo>
                    <a:pt x="145" y="201"/>
                  </a:lnTo>
                  <a:lnTo>
                    <a:pt x="143" y="202"/>
                  </a:lnTo>
                  <a:lnTo>
                    <a:pt x="141" y="202"/>
                  </a:lnTo>
                  <a:lnTo>
                    <a:pt x="138" y="203"/>
                  </a:lnTo>
                  <a:lnTo>
                    <a:pt x="136" y="203"/>
                  </a:lnTo>
                  <a:lnTo>
                    <a:pt x="133" y="203"/>
                  </a:lnTo>
                  <a:lnTo>
                    <a:pt x="131" y="202"/>
                  </a:lnTo>
                  <a:lnTo>
                    <a:pt x="129" y="201"/>
                  </a:lnTo>
                  <a:lnTo>
                    <a:pt x="127" y="200"/>
                  </a:lnTo>
                  <a:lnTo>
                    <a:pt x="125" y="199"/>
                  </a:lnTo>
                  <a:lnTo>
                    <a:pt x="105" y="178"/>
                  </a:lnTo>
                  <a:lnTo>
                    <a:pt x="95" y="189"/>
                  </a:lnTo>
                  <a:lnTo>
                    <a:pt x="93" y="190"/>
                  </a:lnTo>
                  <a:lnTo>
                    <a:pt x="91" y="191"/>
                  </a:lnTo>
                  <a:lnTo>
                    <a:pt x="89" y="191"/>
                  </a:lnTo>
                  <a:lnTo>
                    <a:pt x="87" y="192"/>
                  </a:lnTo>
                  <a:lnTo>
                    <a:pt x="86" y="191"/>
                  </a:lnTo>
                  <a:lnTo>
                    <a:pt x="84" y="191"/>
                  </a:lnTo>
                  <a:lnTo>
                    <a:pt x="82" y="190"/>
                  </a:lnTo>
                  <a:lnTo>
                    <a:pt x="80" y="189"/>
                  </a:lnTo>
                  <a:lnTo>
                    <a:pt x="78" y="188"/>
                  </a:lnTo>
                  <a:lnTo>
                    <a:pt x="77" y="186"/>
                  </a:lnTo>
                  <a:lnTo>
                    <a:pt x="75" y="184"/>
                  </a:lnTo>
                  <a:lnTo>
                    <a:pt x="75" y="182"/>
                  </a:lnTo>
                  <a:lnTo>
                    <a:pt x="74" y="180"/>
                  </a:lnTo>
                  <a:lnTo>
                    <a:pt x="74" y="178"/>
                  </a:lnTo>
                  <a:lnTo>
                    <a:pt x="74" y="176"/>
                  </a:lnTo>
                  <a:lnTo>
                    <a:pt x="75" y="174"/>
                  </a:lnTo>
                  <a:lnTo>
                    <a:pt x="76" y="173"/>
                  </a:lnTo>
                  <a:lnTo>
                    <a:pt x="77" y="171"/>
                  </a:lnTo>
                  <a:lnTo>
                    <a:pt x="76" y="172"/>
                  </a:lnTo>
                  <a:lnTo>
                    <a:pt x="74" y="173"/>
                  </a:lnTo>
                  <a:lnTo>
                    <a:pt x="72" y="174"/>
                  </a:lnTo>
                  <a:lnTo>
                    <a:pt x="70" y="174"/>
                  </a:lnTo>
                  <a:lnTo>
                    <a:pt x="68" y="174"/>
                  </a:lnTo>
                  <a:lnTo>
                    <a:pt x="66" y="173"/>
                  </a:lnTo>
                  <a:lnTo>
                    <a:pt x="64" y="173"/>
                  </a:lnTo>
                  <a:lnTo>
                    <a:pt x="62" y="172"/>
                  </a:lnTo>
                  <a:lnTo>
                    <a:pt x="61" y="170"/>
                  </a:lnTo>
                  <a:lnTo>
                    <a:pt x="59" y="168"/>
                  </a:lnTo>
                  <a:lnTo>
                    <a:pt x="58" y="167"/>
                  </a:lnTo>
                  <a:lnTo>
                    <a:pt x="57" y="165"/>
                  </a:lnTo>
                  <a:lnTo>
                    <a:pt x="57" y="163"/>
                  </a:lnTo>
                  <a:lnTo>
                    <a:pt x="57" y="161"/>
                  </a:lnTo>
                  <a:lnTo>
                    <a:pt x="57" y="159"/>
                  </a:lnTo>
                  <a:lnTo>
                    <a:pt x="57" y="157"/>
                  </a:lnTo>
                  <a:lnTo>
                    <a:pt x="58" y="155"/>
                  </a:lnTo>
                  <a:lnTo>
                    <a:pt x="60" y="154"/>
                  </a:lnTo>
                  <a:lnTo>
                    <a:pt x="58" y="155"/>
                  </a:lnTo>
                  <a:lnTo>
                    <a:pt x="56" y="156"/>
                  </a:lnTo>
                  <a:lnTo>
                    <a:pt x="55" y="156"/>
                  </a:lnTo>
                  <a:lnTo>
                    <a:pt x="53" y="157"/>
                  </a:lnTo>
                  <a:lnTo>
                    <a:pt x="51" y="156"/>
                  </a:lnTo>
                  <a:lnTo>
                    <a:pt x="49" y="156"/>
                  </a:lnTo>
                  <a:lnTo>
                    <a:pt x="47" y="155"/>
                  </a:lnTo>
                  <a:lnTo>
                    <a:pt x="45" y="154"/>
                  </a:lnTo>
                  <a:lnTo>
                    <a:pt x="43" y="153"/>
                  </a:lnTo>
                  <a:lnTo>
                    <a:pt x="42" y="151"/>
                  </a:lnTo>
                  <a:lnTo>
                    <a:pt x="41" y="149"/>
                  </a:lnTo>
                  <a:lnTo>
                    <a:pt x="40" y="147"/>
                  </a:lnTo>
                  <a:lnTo>
                    <a:pt x="39" y="145"/>
                  </a:lnTo>
                  <a:lnTo>
                    <a:pt x="39" y="143"/>
                  </a:lnTo>
                  <a:lnTo>
                    <a:pt x="39" y="141"/>
                  </a:lnTo>
                  <a:lnTo>
                    <a:pt x="40" y="139"/>
                  </a:lnTo>
                  <a:lnTo>
                    <a:pt x="41" y="138"/>
                  </a:lnTo>
                  <a:lnTo>
                    <a:pt x="42" y="136"/>
                  </a:lnTo>
                  <a:lnTo>
                    <a:pt x="41" y="137"/>
                  </a:lnTo>
                  <a:lnTo>
                    <a:pt x="39" y="138"/>
                  </a:lnTo>
                  <a:lnTo>
                    <a:pt x="37" y="139"/>
                  </a:lnTo>
                  <a:lnTo>
                    <a:pt x="35" y="139"/>
                  </a:lnTo>
                  <a:lnTo>
                    <a:pt x="33" y="139"/>
                  </a:lnTo>
                  <a:lnTo>
                    <a:pt x="31" y="139"/>
                  </a:lnTo>
                  <a:lnTo>
                    <a:pt x="29" y="138"/>
                  </a:lnTo>
                  <a:lnTo>
                    <a:pt x="27" y="137"/>
                  </a:lnTo>
                  <a:lnTo>
                    <a:pt x="26" y="135"/>
                  </a:lnTo>
                  <a:lnTo>
                    <a:pt x="24" y="134"/>
                  </a:lnTo>
                  <a:lnTo>
                    <a:pt x="23" y="132"/>
                  </a:lnTo>
                  <a:lnTo>
                    <a:pt x="22" y="130"/>
                  </a:lnTo>
                  <a:lnTo>
                    <a:pt x="22" y="128"/>
                  </a:lnTo>
                  <a:lnTo>
                    <a:pt x="22" y="126"/>
                  </a:lnTo>
                  <a:lnTo>
                    <a:pt x="22" y="124"/>
                  </a:lnTo>
                  <a:lnTo>
                    <a:pt x="23" y="122"/>
                  </a:lnTo>
                  <a:lnTo>
                    <a:pt x="23" y="120"/>
                  </a:lnTo>
                  <a:lnTo>
                    <a:pt x="25" y="119"/>
                  </a:lnTo>
                  <a:lnTo>
                    <a:pt x="34" y="109"/>
                  </a:lnTo>
                  <a:lnTo>
                    <a:pt x="2" y="76"/>
                  </a:lnTo>
                  <a:lnTo>
                    <a:pt x="1" y="75"/>
                  </a:lnTo>
                  <a:lnTo>
                    <a:pt x="0" y="74"/>
                  </a:lnTo>
                  <a:lnTo>
                    <a:pt x="0" y="72"/>
                  </a:lnTo>
                  <a:lnTo>
                    <a:pt x="0" y="71"/>
                  </a:lnTo>
                  <a:lnTo>
                    <a:pt x="1" y="70"/>
                  </a:lnTo>
                  <a:lnTo>
                    <a:pt x="2" y="68"/>
                  </a:lnTo>
                  <a:lnTo>
                    <a:pt x="3" y="68"/>
                  </a:lnTo>
                  <a:lnTo>
                    <a:pt x="4" y="67"/>
                  </a:lnTo>
                  <a:lnTo>
                    <a:pt x="6" y="67"/>
                  </a:lnTo>
                  <a:lnTo>
                    <a:pt x="7" y="67"/>
                  </a:lnTo>
                  <a:lnTo>
                    <a:pt x="8" y="68"/>
                  </a:lnTo>
                  <a:lnTo>
                    <a:pt x="9" y="68"/>
                  </a:lnTo>
                  <a:lnTo>
                    <a:pt x="42" y="101"/>
                  </a:lnTo>
                  <a:lnTo>
                    <a:pt x="44" y="100"/>
                  </a:lnTo>
                  <a:lnTo>
                    <a:pt x="46" y="99"/>
                  </a:lnTo>
                  <a:lnTo>
                    <a:pt x="48" y="99"/>
                  </a:lnTo>
                  <a:lnTo>
                    <a:pt x="50" y="99"/>
                  </a:lnTo>
                  <a:lnTo>
                    <a:pt x="52" y="100"/>
                  </a:lnTo>
                  <a:lnTo>
                    <a:pt x="54" y="100"/>
                  </a:lnTo>
                  <a:lnTo>
                    <a:pt x="56" y="101"/>
                  </a:lnTo>
                  <a:lnTo>
                    <a:pt x="58" y="103"/>
                  </a:lnTo>
                  <a:lnTo>
                    <a:pt x="59" y="105"/>
                  </a:lnTo>
                  <a:lnTo>
                    <a:pt x="60" y="107"/>
                  </a:lnTo>
                  <a:lnTo>
                    <a:pt x="61" y="109"/>
                  </a:lnTo>
                  <a:lnTo>
                    <a:pt x="62" y="110"/>
                  </a:lnTo>
                  <a:lnTo>
                    <a:pt x="62" y="112"/>
                  </a:lnTo>
                  <a:lnTo>
                    <a:pt x="62" y="114"/>
                  </a:lnTo>
                  <a:lnTo>
                    <a:pt x="61" y="116"/>
                  </a:lnTo>
                  <a:lnTo>
                    <a:pt x="60" y="118"/>
                  </a:lnTo>
                  <a:lnTo>
                    <a:pt x="59" y="120"/>
                  </a:lnTo>
                  <a:lnTo>
                    <a:pt x="60" y="118"/>
                  </a:lnTo>
                  <a:lnTo>
                    <a:pt x="62" y="117"/>
                  </a:lnTo>
                  <a:lnTo>
                    <a:pt x="64" y="117"/>
                  </a:lnTo>
                  <a:lnTo>
                    <a:pt x="66" y="117"/>
                  </a:lnTo>
                  <a:lnTo>
                    <a:pt x="68" y="117"/>
                  </a:lnTo>
                  <a:lnTo>
                    <a:pt x="70" y="117"/>
                  </a:lnTo>
                  <a:lnTo>
                    <a:pt x="72" y="118"/>
                  </a:lnTo>
                  <a:lnTo>
                    <a:pt x="74" y="119"/>
                  </a:lnTo>
                  <a:lnTo>
                    <a:pt x="75" y="120"/>
                  </a:lnTo>
                  <a:lnTo>
                    <a:pt x="77" y="122"/>
                  </a:lnTo>
                  <a:lnTo>
                    <a:pt x="78" y="124"/>
                  </a:lnTo>
                  <a:lnTo>
                    <a:pt x="79" y="126"/>
                  </a:lnTo>
                  <a:lnTo>
                    <a:pt x="79" y="128"/>
                  </a:lnTo>
                  <a:lnTo>
                    <a:pt x="79" y="130"/>
                  </a:lnTo>
                  <a:lnTo>
                    <a:pt x="79" y="132"/>
                  </a:lnTo>
                  <a:lnTo>
                    <a:pt x="78" y="134"/>
                  </a:lnTo>
                  <a:lnTo>
                    <a:pt x="78" y="135"/>
                  </a:lnTo>
                  <a:lnTo>
                    <a:pt x="76" y="137"/>
                  </a:lnTo>
                  <a:lnTo>
                    <a:pt x="78" y="136"/>
                  </a:lnTo>
                  <a:lnTo>
                    <a:pt x="80" y="135"/>
                  </a:lnTo>
                  <a:lnTo>
                    <a:pt x="81" y="134"/>
                  </a:lnTo>
                  <a:lnTo>
                    <a:pt x="83" y="134"/>
                  </a:lnTo>
                  <a:lnTo>
                    <a:pt x="85" y="134"/>
                  </a:lnTo>
                  <a:lnTo>
                    <a:pt x="87" y="135"/>
                  </a:lnTo>
                  <a:lnTo>
                    <a:pt x="89" y="135"/>
                  </a:lnTo>
                  <a:lnTo>
                    <a:pt x="91" y="137"/>
                  </a:lnTo>
                  <a:lnTo>
                    <a:pt x="93" y="138"/>
                  </a:lnTo>
                  <a:lnTo>
                    <a:pt x="94" y="140"/>
                  </a:lnTo>
                  <a:lnTo>
                    <a:pt x="95" y="141"/>
                  </a:lnTo>
                  <a:lnTo>
                    <a:pt x="96" y="143"/>
                  </a:lnTo>
                  <a:lnTo>
                    <a:pt x="97" y="145"/>
                  </a:lnTo>
                  <a:lnTo>
                    <a:pt x="97" y="147"/>
                  </a:lnTo>
                  <a:lnTo>
                    <a:pt x="96" y="149"/>
                  </a:lnTo>
                  <a:lnTo>
                    <a:pt x="96" y="151"/>
                  </a:lnTo>
                  <a:lnTo>
                    <a:pt x="95" y="153"/>
                  </a:lnTo>
                  <a:lnTo>
                    <a:pt x="94" y="154"/>
                  </a:lnTo>
                  <a:lnTo>
                    <a:pt x="95" y="153"/>
                  </a:lnTo>
                  <a:lnTo>
                    <a:pt x="97" y="152"/>
                  </a:lnTo>
                  <a:lnTo>
                    <a:pt x="99" y="152"/>
                  </a:lnTo>
                  <a:lnTo>
                    <a:pt x="101" y="152"/>
                  </a:lnTo>
                  <a:lnTo>
                    <a:pt x="103" y="152"/>
                  </a:lnTo>
                  <a:lnTo>
                    <a:pt x="105" y="152"/>
                  </a:lnTo>
                  <a:lnTo>
                    <a:pt x="107" y="153"/>
                  </a:lnTo>
                  <a:lnTo>
                    <a:pt x="109" y="154"/>
                  </a:lnTo>
                  <a:lnTo>
                    <a:pt x="110" y="155"/>
                  </a:lnTo>
                  <a:lnTo>
                    <a:pt x="112" y="157"/>
                  </a:lnTo>
                  <a:lnTo>
                    <a:pt x="113" y="159"/>
                  </a:lnTo>
                  <a:lnTo>
                    <a:pt x="114" y="161"/>
                  </a:lnTo>
                  <a:lnTo>
                    <a:pt x="114" y="163"/>
                  </a:lnTo>
                  <a:lnTo>
                    <a:pt x="114" y="165"/>
                  </a:lnTo>
                  <a:lnTo>
                    <a:pt x="114" y="167"/>
                  </a:lnTo>
                  <a:lnTo>
                    <a:pt x="113" y="169"/>
                  </a:lnTo>
                  <a:lnTo>
                    <a:pt x="112" y="170"/>
                  </a:lnTo>
                  <a:lnTo>
                    <a:pt x="133" y="191"/>
                  </a:lnTo>
                  <a:lnTo>
                    <a:pt x="134" y="191"/>
                  </a:lnTo>
                  <a:lnTo>
                    <a:pt x="135" y="192"/>
                  </a:lnTo>
                  <a:lnTo>
                    <a:pt x="136" y="192"/>
                  </a:lnTo>
                  <a:lnTo>
                    <a:pt x="138" y="192"/>
                  </a:lnTo>
                  <a:lnTo>
                    <a:pt x="139" y="191"/>
                  </a:lnTo>
                  <a:lnTo>
                    <a:pt x="140" y="191"/>
                  </a:lnTo>
                  <a:lnTo>
                    <a:pt x="141" y="190"/>
                  </a:lnTo>
                  <a:lnTo>
                    <a:pt x="142" y="189"/>
                  </a:lnTo>
                  <a:lnTo>
                    <a:pt x="143" y="187"/>
                  </a:lnTo>
                  <a:lnTo>
                    <a:pt x="144" y="186"/>
                  </a:lnTo>
                  <a:lnTo>
                    <a:pt x="144" y="184"/>
                  </a:lnTo>
                  <a:lnTo>
                    <a:pt x="144" y="183"/>
                  </a:lnTo>
                  <a:lnTo>
                    <a:pt x="143" y="182"/>
                  </a:lnTo>
                  <a:lnTo>
                    <a:pt x="142" y="181"/>
                  </a:lnTo>
                  <a:lnTo>
                    <a:pt x="126" y="164"/>
                  </a:lnTo>
                  <a:lnTo>
                    <a:pt x="125" y="163"/>
                  </a:lnTo>
                  <a:lnTo>
                    <a:pt x="124" y="162"/>
                  </a:lnTo>
                  <a:lnTo>
                    <a:pt x="124" y="160"/>
                  </a:lnTo>
                  <a:lnTo>
                    <a:pt x="124" y="159"/>
                  </a:lnTo>
                  <a:lnTo>
                    <a:pt x="125" y="158"/>
                  </a:lnTo>
                  <a:lnTo>
                    <a:pt x="126" y="157"/>
                  </a:lnTo>
                  <a:lnTo>
                    <a:pt x="127" y="156"/>
                  </a:lnTo>
                  <a:lnTo>
                    <a:pt x="128" y="155"/>
                  </a:lnTo>
                  <a:lnTo>
                    <a:pt x="130" y="155"/>
                  </a:lnTo>
                  <a:lnTo>
                    <a:pt x="131" y="155"/>
                  </a:lnTo>
                  <a:lnTo>
                    <a:pt x="132" y="156"/>
                  </a:lnTo>
                  <a:lnTo>
                    <a:pt x="134" y="157"/>
                  </a:lnTo>
                  <a:lnTo>
                    <a:pt x="150" y="173"/>
                  </a:lnTo>
                  <a:lnTo>
                    <a:pt x="151" y="174"/>
                  </a:lnTo>
                  <a:lnTo>
                    <a:pt x="152" y="174"/>
                  </a:lnTo>
                  <a:lnTo>
                    <a:pt x="154" y="175"/>
                  </a:lnTo>
                  <a:lnTo>
                    <a:pt x="155" y="174"/>
                  </a:lnTo>
                  <a:lnTo>
                    <a:pt x="156" y="174"/>
                  </a:lnTo>
                  <a:lnTo>
                    <a:pt x="158" y="173"/>
                  </a:lnTo>
                  <a:lnTo>
                    <a:pt x="159" y="172"/>
                  </a:lnTo>
                  <a:lnTo>
                    <a:pt x="160" y="171"/>
                  </a:lnTo>
                  <a:lnTo>
                    <a:pt x="161" y="170"/>
                  </a:lnTo>
                  <a:lnTo>
                    <a:pt x="161" y="168"/>
                  </a:lnTo>
                  <a:lnTo>
                    <a:pt x="161" y="167"/>
                  </a:lnTo>
                  <a:lnTo>
                    <a:pt x="161" y="166"/>
                  </a:lnTo>
                  <a:lnTo>
                    <a:pt x="161" y="165"/>
                  </a:lnTo>
                  <a:lnTo>
                    <a:pt x="160" y="164"/>
                  </a:lnTo>
                  <a:lnTo>
                    <a:pt x="143" y="147"/>
                  </a:lnTo>
                  <a:lnTo>
                    <a:pt x="142" y="146"/>
                  </a:lnTo>
                  <a:lnTo>
                    <a:pt x="142" y="144"/>
                  </a:lnTo>
                  <a:lnTo>
                    <a:pt x="142" y="143"/>
                  </a:lnTo>
                  <a:lnTo>
                    <a:pt x="142" y="142"/>
                  </a:lnTo>
                  <a:lnTo>
                    <a:pt x="142" y="140"/>
                  </a:lnTo>
                  <a:lnTo>
                    <a:pt x="143" y="139"/>
                  </a:lnTo>
                  <a:lnTo>
                    <a:pt x="144" y="138"/>
                  </a:lnTo>
                  <a:lnTo>
                    <a:pt x="146" y="138"/>
                  </a:lnTo>
                  <a:lnTo>
                    <a:pt x="147" y="138"/>
                  </a:lnTo>
                  <a:lnTo>
                    <a:pt x="149" y="138"/>
                  </a:lnTo>
                  <a:lnTo>
                    <a:pt x="150" y="138"/>
                  </a:lnTo>
                  <a:lnTo>
                    <a:pt x="151" y="139"/>
                  </a:lnTo>
                  <a:lnTo>
                    <a:pt x="168" y="156"/>
                  </a:lnTo>
                  <a:lnTo>
                    <a:pt x="169" y="156"/>
                  </a:lnTo>
                  <a:lnTo>
                    <a:pt x="170" y="157"/>
                  </a:lnTo>
                  <a:lnTo>
                    <a:pt x="171" y="157"/>
                  </a:lnTo>
                  <a:lnTo>
                    <a:pt x="173" y="157"/>
                  </a:lnTo>
                  <a:lnTo>
                    <a:pt x="174" y="156"/>
                  </a:lnTo>
                  <a:lnTo>
                    <a:pt x="175" y="156"/>
                  </a:lnTo>
                  <a:lnTo>
                    <a:pt x="176" y="155"/>
                  </a:lnTo>
                  <a:lnTo>
                    <a:pt x="177" y="154"/>
                  </a:lnTo>
                  <a:lnTo>
                    <a:pt x="178" y="152"/>
                  </a:lnTo>
                  <a:lnTo>
                    <a:pt x="179" y="151"/>
                  </a:lnTo>
                  <a:lnTo>
                    <a:pt x="179" y="150"/>
                  </a:lnTo>
                  <a:lnTo>
                    <a:pt x="179" y="148"/>
                  </a:lnTo>
                  <a:lnTo>
                    <a:pt x="178" y="147"/>
                  </a:lnTo>
                  <a:lnTo>
                    <a:pt x="177" y="146"/>
                  </a:lnTo>
                  <a:lnTo>
                    <a:pt x="161" y="129"/>
                  </a:lnTo>
                  <a:lnTo>
                    <a:pt x="160" y="128"/>
                  </a:lnTo>
                  <a:lnTo>
                    <a:pt x="159" y="127"/>
                  </a:lnTo>
                  <a:lnTo>
                    <a:pt x="159" y="126"/>
                  </a:lnTo>
                  <a:lnTo>
                    <a:pt x="159" y="124"/>
                  </a:lnTo>
                  <a:lnTo>
                    <a:pt x="160" y="123"/>
                  </a:lnTo>
                  <a:lnTo>
                    <a:pt x="161" y="122"/>
                  </a:lnTo>
                  <a:lnTo>
                    <a:pt x="162" y="121"/>
                  </a:lnTo>
                  <a:lnTo>
                    <a:pt x="163" y="120"/>
                  </a:lnTo>
                  <a:lnTo>
                    <a:pt x="165" y="120"/>
                  </a:lnTo>
                  <a:lnTo>
                    <a:pt x="166" y="120"/>
                  </a:lnTo>
                  <a:lnTo>
                    <a:pt x="167" y="121"/>
                  </a:lnTo>
                  <a:lnTo>
                    <a:pt x="168" y="122"/>
                  </a:lnTo>
                  <a:lnTo>
                    <a:pt x="185" y="138"/>
                  </a:lnTo>
                  <a:lnTo>
                    <a:pt x="186" y="139"/>
                  </a:lnTo>
                  <a:lnTo>
                    <a:pt x="187" y="139"/>
                  </a:lnTo>
                  <a:lnTo>
                    <a:pt x="189" y="140"/>
                  </a:lnTo>
                  <a:lnTo>
                    <a:pt x="190" y="139"/>
                  </a:lnTo>
                  <a:lnTo>
                    <a:pt x="191" y="139"/>
                  </a:lnTo>
                  <a:lnTo>
                    <a:pt x="193" y="138"/>
                  </a:lnTo>
                  <a:lnTo>
                    <a:pt x="194" y="137"/>
                  </a:lnTo>
                  <a:lnTo>
                    <a:pt x="195" y="136"/>
                  </a:lnTo>
                  <a:lnTo>
                    <a:pt x="196" y="135"/>
                  </a:lnTo>
                  <a:lnTo>
                    <a:pt x="196" y="133"/>
                  </a:lnTo>
                  <a:lnTo>
                    <a:pt x="196" y="132"/>
                  </a:lnTo>
                  <a:lnTo>
                    <a:pt x="196" y="131"/>
                  </a:lnTo>
                  <a:lnTo>
                    <a:pt x="196" y="130"/>
                  </a:lnTo>
                  <a:lnTo>
                    <a:pt x="195" y="129"/>
                  </a:lnTo>
                  <a:lnTo>
                    <a:pt x="195" y="128"/>
                  </a:lnTo>
                  <a:lnTo>
                    <a:pt x="194" y="128"/>
                  </a:lnTo>
                  <a:lnTo>
                    <a:pt x="194" y="127"/>
                  </a:lnTo>
                  <a:lnTo>
                    <a:pt x="193" y="126"/>
                  </a:lnTo>
                  <a:lnTo>
                    <a:pt x="191" y="125"/>
                  </a:lnTo>
                  <a:lnTo>
                    <a:pt x="190" y="124"/>
                  </a:lnTo>
                  <a:lnTo>
                    <a:pt x="188" y="122"/>
                  </a:lnTo>
                  <a:lnTo>
                    <a:pt x="186" y="120"/>
                  </a:lnTo>
                  <a:lnTo>
                    <a:pt x="184" y="118"/>
                  </a:lnTo>
                  <a:lnTo>
                    <a:pt x="182" y="116"/>
                  </a:lnTo>
                  <a:lnTo>
                    <a:pt x="180" y="114"/>
                  </a:lnTo>
                  <a:lnTo>
                    <a:pt x="177" y="111"/>
                  </a:lnTo>
                  <a:lnTo>
                    <a:pt x="175" y="109"/>
                  </a:lnTo>
                  <a:lnTo>
                    <a:pt x="172" y="106"/>
                  </a:lnTo>
                  <a:lnTo>
                    <a:pt x="169" y="103"/>
                  </a:lnTo>
                  <a:lnTo>
                    <a:pt x="167" y="100"/>
                  </a:lnTo>
                  <a:lnTo>
                    <a:pt x="164" y="97"/>
                  </a:lnTo>
                  <a:lnTo>
                    <a:pt x="161" y="94"/>
                  </a:lnTo>
                  <a:lnTo>
                    <a:pt x="158" y="92"/>
                  </a:lnTo>
                  <a:lnTo>
                    <a:pt x="155" y="89"/>
                  </a:lnTo>
                  <a:lnTo>
                    <a:pt x="152" y="86"/>
                  </a:lnTo>
                  <a:lnTo>
                    <a:pt x="149" y="83"/>
                  </a:lnTo>
                  <a:lnTo>
                    <a:pt x="147" y="80"/>
                  </a:lnTo>
                  <a:lnTo>
                    <a:pt x="144" y="78"/>
                  </a:lnTo>
                  <a:lnTo>
                    <a:pt x="141" y="75"/>
                  </a:lnTo>
                  <a:lnTo>
                    <a:pt x="139" y="72"/>
                  </a:lnTo>
                  <a:lnTo>
                    <a:pt x="136" y="70"/>
                  </a:lnTo>
                  <a:lnTo>
                    <a:pt x="134" y="68"/>
                  </a:lnTo>
                  <a:lnTo>
                    <a:pt x="132" y="66"/>
                  </a:lnTo>
                  <a:lnTo>
                    <a:pt x="130" y="64"/>
                  </a:lnTo>
                  <a:lnTo>
                    <a:pt x="128" y="62"/>
                  </a:lnTo>
                  <a:lnTo>
                    <a:pt x="127" y="60"/>
                  </a:lnTo>
                  <a:lnTo>
                    <a:pt x="125" y="59"/>
                  </a:lnTo>
                  <a:lnTo>
                    <a:pt x="124" y="58"/>
                  </a:lnTo>
                  <a:lnTo>
                    <a:pt x="124" y="58"/>
                  </a:lnTo>
                  <a:lnTo>
                    <a:pt x="123" y="57"/>
                  </a:lnTo>
                  <a:lnTo>
                    <a:pt x="123" y="57"/>
                  </a:lnTo>
                  <a:lnTo>
                    <a:pt x="122" y="56"/>
                  </a:lnTo>
                  <a:lnTo>
                    <a:pt x="121" y="56"/>
                  </a:lnTo>
                  <a:lnTo>
                    <a:pt x="120" y="56"/>
                  </a:lnTo>
                  <a:lnTo>
                    <a:pt x="119" y="56"/>
                  </a:lnTo>
                  <a:lnTo>
                    <a:pt x="118" y="57"/>
                  </a:lnTo>
                  <a:lnTo>
                    <a:pt x="117" y="58"/>
                  </a:lnTo>
                  <a:lnTo>
                    <a:pt x="115" y="59"/>
                  </a:lnTo>
                  <a:lnTo>
                    <a:pt x="113" y="60"/>
                  </a:lnTo>
                  <a:lnTo>
                    <a:pt x="112" y="62"/>
                  </a:lnTo>
                  <a:lnTo>
                    <a:pt x="110" y="65"/>
                  </a:lnTo>
                  <a:lnTo>
                    <a:pt x="108" y="67"/>
                  </a:lnTo>
                  <a:lnTo>
                    <a:pt x="101" y="81"/>
                  </a:lnTo>
                  <a:lnTo>
                    <a:pt x="100" y="82"/>
                  </a:lnTo>
                  <a:lnTo>
                    <a:pt x="99" y="84"/>
                  </a:lnTo>
                  <a:lnTo>
                    <a:pt x="97" y="85"/>
                  </a:lnTo>
                  <a:lnTo>
                    <a:pt x="95" y="88"/>
                  </a:lnTo>
                  <a:lnTo>
                    <a:pt x="92" y="89"/>
                  </a:lnTo>
                  <a:lnTo>
                    <a:pt x="89" y="91"/>
                  </a:lnTo>
                  <a:lnTo>
                    <a:pt x="86" y="92"/>
                  </a:lnTo>
                  <a:lnTo>
                    <a:pt x="84" y="92"/>
                  </a:lnTo>
                  <a:lnTo>
                    <a:pt x="81" y="92"/>
                  </a:lnTo>
                  <a:lnTo>
                    <a:pt x="78" y="92"/>
                  </a:lnTo>
                  <a:lnTo>
                    <a:pt x="75" y="91"/>
                  </a:lnTo>
                  <a:lnTo>
                    <a:pt x="72" y="90"/>
                  </a:lnTo>
                  <a:lnTo>
                    <a:pt x="70" y="88"/>
                  </a:lnTo>
                  <a:lnTo>
                    <a:pt x="68" y="87"/>
                  </a:lnTo>
                  <a:lnTo>
                    <a:pt x="66" y="85"/>
                  </a:lnTo>
                  <a:lnTo>
                    <a:pt x="65" y="83"/>
                  </a:lnTo>
                  <a:lnTo>
                    <a:pt x="63" y="80"/>
                  </a:lnTo>
                  <a:lnTo>
                    <a:pt x="62" y="78"/>
                  </a:lnTo>
                  <a:lnTo>
                    <a:pt x="62" y="76"/>
                  </a:lnTo>
                  <a:lnTo>
                    <a:pt x="61" y="74"/>
                  </a:lnTo>
                  <a:lnTo>
                    <a:pt x="61" y="73"/>
                  </a:lnTo>
                  <a:lnTo>
                    <a:pt x="61" y="71"/>
                  </a:lnTo>
                  <a:lnTo>
                    <a:pt x="62" y="69"/>
                  </a:lnTo>
                  <a:lnTo>
                    <a:pt x="84" y="16"/>
                  </a:lnTo>
                  <a:lnTo>
                    <a:pt x="85" y="15"/>
                  </a:lnTo>
                  <a:lnTo>
                    <a:pt x="86" y="13"/>
                  </a:lnTo>
                  <a:lnTo>
                    <a:pt x="87" y="12"/>
                  </a:lnTo>
                  <a:lnTo>
                    <a:pt x="89" y="10"/>
                  </a:lnTo>
                  <a:lnTo>
                    <a:pt x="90" y="9"/>
                  </a:lnTo>
                  <a:lnTo>
                    <a:pt x="91" y="9"/>
                  </a:lnTo>
                  <a:lnTo>
                    <a:pt x="92" y="8"/>
                  </a:lnTo>
                  <a:lnTo>
                    <a:pt x="93" y="7"/>
                  </a:lnTo>
                  <a:lnTo>
                    <a:pt x="95" y="5"/>
                  </a:lnTo>
                  <a:lnTo>
                    <a:pt x="97" y="4"/>
                  </a:lnTo>
                  <a:lnTo>
                    <a:pt x="99" y="3"/>
                  </a:lnTo>
                  <a:lnTo>
                    <a:pt x="101" y="2"/>
                  </a:lnTo>
                  <a:lnTo>
                    <a:pt x="104" y="1"/>
                  </a:lnTo>
                  <a:lnTo>
                    <a:pt x="106" y="1"/>
                  </a:lnTo>
                  <a:lnTo>
                    <a:pt x="109" y="0"/>
                  </a:lnTo>
                  <a:lnTo>
                    <a:pt x="112" y="0"/>
                  </a:lnTo>
                  <a:lnTo>
                    <a:pt x="1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74" name="Freeform 73"/>
            <p:cNvSpPr>
              <a:spLocks noEditPoints="1"/>
            </p:cNvSpPr>
            <p:nvPr/>
          </p:nvSpPr>
          <p:spPr bwMode="auto">
            <a:xfrm>
              <a:off x="7505700" y="2867025"/>
              <a:ext cx="128587" cy="130175"/>
            </a:xfrm>
            <a:custGeom>
              <a:avLst/>
              <a:gdLst/>
              <a:ahLst/>
              <a:cxnLst>
                <a:cxn ang="0">
                  <a:pos x="53" y="52"/>
                </a:cxn>
                <a:cxn ang="0">
                  <a:pos x="49" y="54"/>
                </a:cxn>
                <a:cxn ang="0">
                  <a:pos x="47" y="57"/>
                </a:cxn>
                <a:cxn ang="0">
                  <a:pos x="46" y="61"/>
                </a:cxn>
                <a:cxn ang="0">
                  <a:pos x="47" y="65"/>
                </a:cxn>
                <a:cxn ang="0">
                  <a:pos x="49" y="68"/>
                </a:cxn>
                <a:cxn ang="0">
                  <a:pos x="53" y="70"/>
                </a:cxn>
                <a:cxn ang="0">
                  <a:pos x="57" y="70"/>
                </a:cxn>
                <a:cxn ang="0">
                  <a:pos x="61" y="68"/>
                </a:cxn>
                <a:cxn ang="0">
                  <a:pos x="63" y="65"/>
                </a:cxn>
                <a:cxn ang="0">
                  <a:pos x="64" y="61"/>
                </a:cxn>
                <a:cxn ang="0">
                  <a:pos x="63" y="57"/>
                </a:cxn>
                <a:cxn ang="0">
                  <a:pos x="61" y="54"/>
                </a:cxn>
                <a:cxn ang="0">
                  <a:pos x="57" y="52"/>
                </a:cxn>
                <a:cxn ang="0">
                  <a:pos x="27" y="0"/>
                </a:cxn>
                <a:cxn ang="0">
                  <a:pos x="31" y="1"/>
                </a:cxn>
                <a:cxn ang="0">
                  <a:pos x="34" y="3"/>
                </a:cxn>
                <a:cxn ang="0">
                  <a:pos x="79" y="49"/>
                </a:cxn>
                <a:cxn ang="0">
                  <a:pos x="81" y="52"/>
                </a:cxn>
                <a:cxn ang="0">
                  <a:pos x="81" y="56"/>
                </a:cxn>
                <a:cxn ang="0">
                  <a:pos x="80" y="60"/>
                </a:cxn>
                <a:cxn ang="0">
                  <a:pos x="78" y="63"/>
                </a:cxn>
                <a:cxn ang="0">
                  <a:pos x="61" y="80"/>
                </a:cxn>
                <a:cxn ang="0">
                  <a:pos x="58" y="81"/>
                </a:cxn>
                <a:cxn ang="0">
                  <a:pos x="54" y="82"/>
                </a:cxn>
                <a:cxn ang="0">
                  <a:pos x="50" y="81"/>
                </a:cxn>
                <a:cxn ang="0">
                  <a:pos x="47" y="78"/>
                </a:cxn>
                <a:cxn ang="0">
                  <a:pos x="1" y="32"/>
                </a:cxn>
                <a:cxn ang="0">
                  <a:pos x="0" y="29"/>
                </a:cxn>
                <a:cxn ang="0">
                  <a:pos x="0" y="25"/>
                </a:cxn>
                <a:cxn ang="0">
                  <a:pos x="0" y="22"/>
                </a:cxn>
                <a:cxn ang="0">
                  <a:pos x="3" y="18"/>
                </a:cxn>
                <a:cxn ang="0">
                  <a:pos x="20" y="2"/>
                </a:cxn>
                <a:cxn ang="0">
                  <a:pos x="23" y="0"/>
                </a:cxn>
                <a:cxn ang="0">
                  <a:pos x="27" y="0"/>
                </a:cxn>
              </a:cxnLst>
              <a:rect l="0" t="0" r="r" b="b"/>
              <a:pathLst>
                <a:path w="81" h="82">
                  <a:moveTo>
                    <a:pt x="55" y="52"/>
                  </a:moveTo>
                  <a:lnTo>
                    <a:pt x="53" y="52"/>
                  </a:lnTo>
                  <a:lnTo>
                    <a:pt x="51" y="53"/>
                  </a:lnTo>
                  <a:lnTo>
                    <a:pt x="49" y="54"/>
                  </a:lnTo>
                  <a:lnTo>
                    <a:pt x="48" y="55"/>
                  </a:lnTo>
                  <a:lnTo>
                    <a:pt x="47" y="57"/>
                  </a:lnTo>
                  <a:lnTo>
                    <a:pt x="46" y="59"/>
                  </a:lnTo>
                  <a:lnTo>
                    <a:pt x="46" y="61"/>
                  </a:lnTo>
                  <a:lnTo>
                    <a:pt x="46" y="63"/>
                  </a:lnTo>
                  <a:lnTo>
                    <a:pt x="47" y="65"/>
                  </a:lnTo>
                  <a:lnTo>
                    <a:pt x="48" y="67"/>
                  </a:lnTo>
                  <a:lnTo>
                    <a:pt x="49" y="68"/>
                  </a:lnTo>
                  <a:lnTo>
                    <a:pt x="51" y="69"/>
                  </a:lnTo>
                  <a:lnTo>
                    <a:pt x="53" y="70"/>
                  </a:lnTo>
                  <a:lnTo>
                    <a:pt x="55" y="70"/>
                  </a:lnTo>
                  <a:lnTo>
                    <a:pt x="57" y="70"/>
                  </a:lnTo>
                  <a:lnTo>
                    <a:pt x="59" y="69"/>
                  </a:lnTo>
                  <a:lnTo>
                    <a:pt x="61" y="68"/>
                  </a:lnTo>
                  <a:lnTo>
                    <a:pt x="62" y="67"/>
                  </a:lnTo>
                  <a:lnTo>
                    <a:pt x="63" y="65"/>
                  </a:lnTo>
                  <a:lnTo>
                    <a:pt x="64" y="63"/>
                  </a:lnTo>
                  <a:lnTo>
                    <a:pt x="64" y="61"/>
                  </a:lnTo>
                  <a:lnTo>
                    <a:pt x="64" y="59"/>
                  </a:lnTo>
                  <a:lnTo>
                    <a:pt x="63" y="57"/>
                  </a:lnTo>
                  <a:lnTo>
                    <a:pt x="62" y="55"/>
                  </a:lnTo>
                  <a:lnTo>
                    <a:pt x="61" y="54"/>
                  </a:lnTo>
                  <a:lnTo>
                    <a:pt x="59" y="53"/>
                  </a:lnTo>
                  <a:lnTo>
                    <a:pt x="57" y="52"/>
                  </a:lnTo>
                  <a:lnTo>
                    <a:pt x="55" y="52"/>
                  </a:lnTo>
                  <a:close/>
                  <a:moveTo>
                    <a:pt x="27" y="0"/>
                  </a:moveTo>
                  <a:lnTo>
                    <a:pt x="29" y="0"/>
                  </a:lnTo>
                  <a:lnTo>
                    <a:pt x="31" y="1"/>
                  </a:lnTo>
                  <a:lnTo>
                    <a:pt x="32" y="2"/>
                  </a:lnTo>
                  <a:lnTo>
                    <a:pt x="34" y="3"/>
                  </a:lnTo>
                  <a:lnTo>
                    <a:pt x="78" y="47"/>
                  </a:lnTo>
                  <a:lnTo>
                    <a:pt x="79" y="49"/>
                  </a:lnTo>
                  <a:lnTo>
                    <a:pt x="80" y="51"/>
                  </a:lnTo>
                  <a:lnTo>
                    <a:pt x="81" y="52"/>
                  </a:lnTo>
                  <a:lnTo>
                    <a:pt x="81" y="54"/>
                  </a:lnTo>
                  <a:lnTo>
                    <a:pt x="81" y="56"/>
                  </a:lnTo>
                  <a:lnTo>
                    <a:pt x="81" y="58"/>
                  </a:lnTo>
                  <a:lnTo>
                    <a:pt x="80" y="60"/>
                  </a:lnTo>
                  <a:lnTo>
                    <a:pt x="79" y="61"/>
                  </a:lnTo>
                  <a:lnTo>
                    <a:pt x="78" y="63"/>
                  </a:lnTo>
                  <a:lnTo>
                    <a:pt x="63" y="78"/>
                  </a:lnTo>
                  <a:lnTo>
                    <a:pt x="61" y="80"/>
                  </a:lnTo>
                  <a:lnTo>
                    <a:pt x="59" y="81"/>
                  </a:lnTo>
                  <a:lnTo>
                    <a:pt x="58" y="81"/>
                  </a:lnTo>
                  <a:lnTo>
                    <a:pt x="56" y="82"/>
                  </a:lnTo>
                  <a:lnTo>
                    <a:pt x="54" y="82"/>
                  </a:lnTo>
                  <a:lnTo>
                    <a:pt x="52" y="81"/>
                  </a:lnTo>
                  <a:lnTo>
                    <a:pt x="50" y="81"/>
                  </a:lnTo>
                  <a:lnTo>
                    <a:pt x="49" y="80"/>
                  </a:lnTo>
                  <a:lnTo>
                    <a:pt x="47" y="78"/>
                  </a:lnTo>
                  <a:lnTo>
                    <a:pt x="3" y="34"/>
                  </a:lnTo>
                  <a:lnTo>
                    <a:pt x="1" y="32"/>
                  </a:lnTo>
                  <a:lnTo>
                    <a:pt x="0" y="31"/>
                  </a:lnTo>
                  <a:lnTo>
                    <a:pt x="0" y="29"/>
                  </a:lnTo>
                  <a:lnTo>
                    <a:pt x="0" y="27"/>
                  </a:lnTo>
                  <a:lnTo>
                    <a:pt x="0" y="25"/>
                  </a:lnTo>
                  <a:lnTo>
                    <a:pt x="0" y="23"/>
                  </a:lnTo>
                  <a:lnTo>
                    <a:pt x="0" y="22"/>
                  </a:lnTo>
                  <a:lnTo>
                    <a:pt x="1" y="20"/>
                  </a:lnTo>
                  <a:lnTo>
                    <a:pt x="3" y="18"/>
                  </a:lnTo>
                  <a:lnTo>
                    <a:pt x="18" y="3"/>
                  </a:lnTo>
                  <a:lnTo>
                    <a:pt x="20" y="2"/>
                  </a:lnTo>
                  <a:lnTo>
                    <a:pt x="21" y="1"/>
                  </a:lnTo>
                  <a:lnTo>
                    <a:pt x="23" y="0"/>
                  </a:lnTo>
                  <a:lnTo>
                    <a:pt x="25" y="0"/>
                  </a:lnTo>
                  <a:lnTo>
                    <a:pt x="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sp>
        <p:nvSpPr>
          <p:cNvPr id="75" name="Rectangle 74"/>
          <p:cNvSpPr/>
          <p:nvPr/>
        </p:nvSpPr>
        <p:spPr>
          <a:xfrm>
            <a:off x="1246027" y="1158490"/>
            <a:ext cx="10347203" cy="4247317"/>
          </a:xfrm>
          <a:prstGeom prst="rect">
            <a:avLst/>
          </a:prstGeom>
          <a:noFill/>
        </p:spPr>
        <p:txBody>
          <a:bodyPr wrap="square" lIns="91440" tIns="45720" rIns="91440" bIns="45720">
            <a:spAutoFit/>
          </a:bodyPr>
          <a:lstStyle/>
          <a:p>
            <a:pPr algn="ctr"/>
            <a:r>
              <a:rPr lang="es-PE" sz="5400" b="1" dirty="0">
                <a:ln w="1905"/>
                <a:solidFill>
                  <a:srgbClr val="FF0000"/>
                </a:solidFill>
                <a:effectLst>
                  <a:innerShdw blurRad="69850" dist="43180" dir="5400000">
                    <a:srgbClr val="000000">
                      <a:alpha val="65000"/>
                    </a:srgbClr>
                  </a:innerShdw>
                </a:effectLst>
              </a:rPr>
              <a:t>El explotador no debe operar una aeronave si el informe no es concluyente o es insatisfactorio con respecto a la condición de aeronavegabilidad de la aeronave</a:t>
            </a:r>
            <a:endParaRPr lang="en-US" sz="5400" b="1" cap="none" spc="0" dirty="0">
              <a:ln w="1905"/>
              <a:solidFill>
                <a:srgbClr val="FF0000"/>
              </a:soli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1351521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fade">
                                      <p:cBhvr>
                                        <p:cTn id="16" dur="1000"/>
                                        <p:tgtEl>
                                          <p:spTgt spid="51"/>
                                        </p:tgtEl>
                                      </p:cBhvr>
                                    </p:animEffect>
                                    <p:anim calcmode="lin" valueType="num">
                                      <p:cBhvr>
                                        <p:cTn id="17" dur="1000" fill="hold"/>
                                        <p:tgtEl>
                                          <p:spTgt spid="51"/>
                                        </p:tgtEl>
                                        <p:attrNameLst>
                                          <p:attrName>ppt_x</p:attrName>
                                        </p:attrNameLst>
                                      </p:cBhvr>
                                      <p:tavLst>
                                        <p:tav tm="0">
                                          <p:val>
                                            <p:strVal val="#ppt_x"/>
                                          </p:val>
                                        </p:tav>
                                        <p:tav tm="100000">
                                          <p:val>
                                            <p:strVal val="#ppt_x"/>
                                          </p:val>
                                        </p:tav>
                                      </p:tavLst>
                                    </p:anim>
                                    <p:anim calcmode="lin" valueType="num">
                                      <p:cBhvr>
                                        <p:cTn id="18" dur="1000" fill="hold"/>
                                        <p:tgtEl>
                                          <p:spTgt spid="51"/>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70"/>
                                        </p:tgtEl>
                                        <p:attrNameLst>
                                          <p:attrName>style.visibility</p:attrName>
                                        </p:attrNameLst>
                                      </p:cBhvr>
                                      <p:to>
                                        <p:strVal val="visible"/>
                                      </p:to>
                                    </p:set>
                                    <p:animEffect transition="in" filter="fade">
                                      <p:cBhvr>
                                        <p:cTn id="21" dur="1000"/>
                                        <p:tgtEl>
                                          <p:spTgt spid="70"/>
                                        </p:tgtEl>
                                      </p:cBhvr>
                                    </p:animEffect>
                                    <p:anim calcmode="lin" valueType="num">
                                      <p:cBhvr>
                                        <p:cTn id="22" dur="1000" fill="hold"/>
                                        <p:tgtEl>
                                          <p:spTgt spid="70"/>
                                        </p:tgtEl>
                                        <p:attrNameLst>
                                          <p:attrName>ppt_x</p:attrName>
                                        </p:attrNameLst>
                                      </p:cBhvr>
                                      <p:tavLst>
                                        <p:tav tm="0">
                                          <p:val>
                                            <p:strVal val="#ppt_x"/>
                                          </p:val>
                                        </p:tav>
                                        <p:tav tm="100000">
                                          <p:val>
                                            <p:strVal val="#ppt_x"/>
                                          </p:val>
                                        </p:tav>
                                      </p:tavLst>
                                    </p:anim>
                                    <p:anim calcmode="lin" valueType="num">
                                      <p:cBhvr>
                                        <p:cTn id="23" dur="1000" fill="hold"/>
                                        <p:tgtEl>
                                          <p:spTgt spid="70"/>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1000"/>
                                        <p:tgtEl>
                                          <p:spTgt spid="29"/>
                                        </p:tgtEl>
                                      </p:cBhvr>
                                    </p:animEffect>
                                    <p:anim calcmode="lin" valueType="num">
                                      <p:cBhvr>
                                        <p:cTn id="34" dur="1000" fill="hold"/>
                                        <p:tgtEl>
                                          <p:spTgt spid="29"/>
                                        </p:tgtEl>
                                        <p:attrNameLst>
                                          <p:attrName>ppt_x</p:attrName>
                                        </p:attrNameLst>
                                      </p:cBhvr>
                                      <p:tavLst>
                                        <p:tav tm="0">
                                          <p:val>
                                            <p:strVal val="#ppt_x"/>
                                          </p:val>
                                        </p:tav>
                                        <p:tav tm="100000">
                                          <p:val>
                                            <p:strVal val="#ppt_x"/>
                                          </p:val>
                                        </p:tav>
                                      </p:tavLst>
                                    </p:anim>
                                    <p:anim calcmode="lin" valueType="num">
                                      <p:cBhvr>
                                        <p:cTn id="35" dur="1000" fill="hold"/>
                                        <p:tgtEl>
                                          <p:spTgt spid="29"/>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fade">
                                      <p:cBhvr>
                                        <p:cTn id="38" dur="1000"/>
                                        <p:tgtEl>
                                          <p:spTgt spid="52"/>
                                        </p:tgtEl>
                                      </p:cBhvr>
                                    </p:animEffect>
                                    <p:anim calcmode="lin" valueType="num">
                                      <p:cBhvr>
                                        <p:cTn id="39" dur="1000" fill="hold"/>
                                        <p:tgtEl>
                                          <p:spTgt spid="52"/>
                                        </p:tgtEl>
                                        <p:attrNameLst>
                                          <p:attrName>ppt_x</p:attrName>
                                        </p:attrNameLst>
                                      </p:cBhvr>
                                      <p:tavLst>
                                        <p:tav tm="0">
                                          <p:val>
                                            <p:strVal val="#ppt_x"/>
                                          </p:val>
                                        </p:tav>
                                        <p:tav tm="100000">
                                          <p:val>
                                            <p:strVal val="#ppt_x"/>
                                          </p:val>
                                        </p:tav>
                                      </p:tavLst>
                                    </p:anim>
                                    <p:anim calcmode="lin" valueType="num">
                                      <p:cBhvr>
                                        <p:cTn id="40" dur="1000" fill="hold"/>
                                        <p:tgtEl>
                                          <p:spTgt spid="52"/>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71"/>
                                        </p:tgtEl>
                                        <p:attrNameLst>
                                          <p:attrName>style.visibility</p:attrName>
                                        </p:attrNameLst>
                                      </p:cBhvr>
                                      <p:to>
                                        <p:strVal val="visible"/>
                                      </p:to>
                                    </p:set>
                                    <p:animEffect transition="in" filter="fade">
                                      <p:cBhvr>
                                        <p:cTn id="43" dur="1000"/>
                                        <p:tgtEl>
                                          <p:spTgt spid="71"/>
                                        </p:tgtEl>
                                      </p:cBhvr>
                                    </p:animEffect>
                                    <p:anim calcmode="lin" valueType="num">
                                      <p:cBhvr>
                                        <p:cTn id="44" dur="1000" fill="hold"/>
                                        <p:tgtEl>
                                          <p:spTgt spid="71"/>
                                        </p:tgtEl>
                                        <p:attrNameLst>
                                          <p:attrName>ppt_x</p:attrName>
                                        </p:attrNameLst>
                                      </p:cBhvr>
                                      <p:tavLst>
                                        <p:tav tm="0">
                                          <p:val>
                                            <p:strVal val="#ppt_x"/>
                                          </p:val>
                                        </p:tav>
                                        <p:tav tm="100000">
                                          <p:val>
                                            <p:strVal val="#ppt_x"/>
                                          </p:val>
                                        </p:tav>
                                      </p:tavLst>
                                    </p:anim>
                                    <p:anim calcmode="lin" valueType="num">
                                      <p:cBhvr>
                                        <p:cTn id="45" dur="1000" fill="hold"/>
                                        <p:tgtEl>
                                          <p:spTgt spid="7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55"/>
                                        </p:tgtEl>
                                        <p:attrNameLst>
                                          <p:attrName>style.visibility</p:attrName>
                                        </p:attrNameLst>
                                      </p:cBhvr>
                                      <p:to>
                                        <p:strVal val="visible"/>
                                      </p:to>
                                    </p:set>
                                    <p:animEffect transition="in" filter="fade">
                                      <p:cBhvr>
                                        <p:cTn id="48" dur="1000"/>
                                        <p:tgtEl>
                                          <p:spTgt spid="55"/>
                                        </p:tgtEl>
                                      </p:cBhvr>
                                    </p:animEffect>
                                    <p:anim calcmode="lin" valueType="num">
                                      <p:cBhvr>
                                        <p:cTn id="49" dur="1000" fill="hold"/>
                                        <p:tgtEl>
                                          <p:spTgt spid="55"/>
                                        </p:tgtEl>
                                        <p:attrNameLst>
                                          <p:attrName>ppt_x</p:attrName>
                                        </p:attrNameLst>
                                      </p:cBhvr>
                                      <p:tavLst>
                                        <p:tav tm="0">
                                          <p:val>
                                            <p:strVal val="#ppt_x"/>
                                          </p:val>
                                        </p:tav>
                                        <p:tav tm="100000">
                                          <p:val>
                                            <p:strVal val="#ppt_x"/>
                                          </p:val>
                                        </p:tav>
                                      </p:tavLst>
                                    </p:anim>
                                    <p:anim calcmode="lin" valueType="num">
                                      <p:cBhvr>
                                        <p:cTn id="50"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1000"/>
                                        <p:tgtEl>
                                          <p:spTgt spid="39"/>
                                        </p:tgtEl>
                                      </p:cBhvr>
                                    </p:animEffect>
                                    <p:anim calcmode="lin" valueType="num">
                                      <p:cBhvr>
                                        <p:cTn id="56" dur="1000" fill="hold"/>
                                        <p:tgtEl>
                                          <p:spTgt spid="39"/>
                                        </p:tgtEl>
                                        <p:attrNameLst>
                                          <p:attrName>ppt_x</p:attrName>
                                        </p:attrNameLst>
                                      </p:cBhvr>
                                      <p:tavLst>
                                        <p:tav tm="0">
                                          <p:val>
                                            <p:strVal val="#ppt_x"/>
                                          </p:val>
                                        </p:tav>
                                        <p:tav tm="100000">
                                          <p:val>
                                            <p:strVal val="#ppt_x"/>
                                          </p:val>
                                        </p:tav>
                                      </p:tavLst>
                                    </p:anim>
                                    <p:anim calcmode="lin" valueType="num">
                                      <p:cBhvr>
                                        <p:cTn id="57" dur="1000" fill="hold"/>
                                        <p:tgtEl>
                                          <p:spTgt spid="39"/>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53"/>
                                        </p:tgtEl>
                                        <p:attrNameLst>
                                          <p:attrName>style.visibility</p:attrName>
                                        </p:attrNameLst>
                                      </p:cBhvr>
                                      <p:to>
                                        <p:strVal val="visible"/>
                                      </p:to>
                                    </p:set>
                                    <p:animEffect transition="in" filter="fade">
                                      <p:cBhvr>
                                        <p:cTn id="60" dur="1000"/>
                                        <p:tgtEl>
                                          <p:spTgt spid="53"/>
                                        </p:tgtEl>
                                      </p:cBhvr>
                                    </p:animEffect>
                                    <p:anim calcmode="lin" valueType="num">
                                      <p:cBhvr>
                                        <p:cTn id="61" dur="1000" fill="hold"/>
                                        <p:tgtEl>
                                          <p:spTgt spid="53"/>
                                        </p:tgtEl>
                                        <p:attrNameLst>
                                          <p:attrName>ppt_x</p:attrName>
                                        </p:attrNameLst>
                                      </p:cBhvr>
                                      <p:tavLst>
                                        <p:tav tm="0">
                                          <p:val>
                                            <p:strVal val="#ppt_x"/>
                                          </p:val>
                                        </p:tav>
                                        <p:tav tm="100000">
                                          <p:val>
                                            <p:strVal val="#ppt_x"/>
                                          </p:val>
                                        </p:tav>
                                      </p:tavLst>
                                    </p:anim>
                                    <p:anim calcmode="lin" valueType="num">
                                      <p:cBhvr>
                                        <p:cTn id="62" dur="1000" fill="hold"/>
                                        <p:tgtEl>
                                          <p:spTgt spid="53"/>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72"/>
                                        </p:tgtEl>
                                        <p:attrNameLst>
                                          <p:attrName>style.visibility</p:attrName>
                                        </p:attrNameLst>
                                      </p:cBhvr>
                                      <p:to>
                                        <p:strVal val="visible"/>
                                      </p:to>
                                    </p:set>
                                    <p:animEffect transition="in" filter="fade">
                                      <p:cBhvr>
                                        <p:cTn id="65" dur="1000"/>
                                        <p:tgtEl>
                                          <p:spTgt spid="72"/>
                                        </p:tgtEl>
                                      </p:cBhvr>
                                    </p:animEffect>
                                    <p:anim calcmode="lin" valueType="num">
                                      <p:cBhvr>
                                        <p:cTn id="66" dur="1000" fill="hold"/>
                                        <p:tgtEl>
                                          <p:spTgt spid="72"/>
                                        </p:tgtEl>
                                        <p:attrNameLst>
                                          <p:attrName>ppt_x</p:attrName>
                                        </p:attrNameLst>
                                      </p:cBhvr>
                                      <p:tavLst>
                                        <p:tav tm="0">
                                          <p:val>
                                            <p:strVal val="#ppt_x"/>
                                          </p:val>
                                        </p:tav>
                                        <p:tav tm="100000">
                                          <p:val>
                                            <p:strVal val="#ppt_x"/>
                                          </p:val>
                                        </p:tav>
                                      </p:tavLst>
                                    </p:anim>
                                    <p:anim calcmode="lin" valueType="num">
                                      <p:cBhvr>
                                        <p:cTn id="67" dur="1000" fill="hold"/>
                                        <p:tgtEl>
                                          <p:spTgt spid="72"/>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56"/>
                                        </p:tgtEl>
                                        <p:attrNameLst>
                                          <p:attrName>style.visibility</p:attrName>
                                        </p:attrNameLst>
                                      </p:cBhvr>
                                      <p:to>
                                        <p:strVal val="visible"/>
                                      </p:to>
                                    </p:set>
                                    <p:animEffect transition="in" filter="fade">
                                      <p:cBhvr>
                                        <p:cTn id="70" dur="1000"/>
                                        <p:tgtEl>
                                          <p:spTgt spid="56"/>
                                        </p:tgtEl>
                                      </p:cBhvr>
                                    </p:animEffect>
                                    <p:anim calcmode="lin" valueType="num">
                                      <p:cBhvr>
                                        <p:cTn id="71" dur="1000" fill="hold"/>
                                        <p:tgtEl>
                                          <p:spTgt spid="56"/>
                                        </p:tgtEl>
                                        <p:attrNameLst>
                                          <p:attrName>ppt_x</p:attrName>
                                        </p:attrNameLst>
                                      </p:cBhvr>
                                      <p:tavLst>
                                        <p:tav tm="0">
                                          <p:val>
                                            <p:strVal val="#ppt_x"/>
                                          </p:val>
                                        </p:tav>
                                        <p:tav tm="100000">
                                          <p:val>
                                            <p:strVal val="#ppt_x"/>
                                          </p:val>
                                        </p:tav>
                                      </p:tavLst>
                                    </p:anim>
                                    <p:anim calcmode="lin" valueType="num">
                                      <p:cBhvr>
                                        <p:cTn id="72"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48"/>
                                        </p:tgtEl>
                                        <p:attrNameLst>
                                          <p:attrName>style.visibility</p:attrName>
                                        </p:attrNameLst>
                                      </p:cBhvr>
                                      <p:to>
                                        <p:strVal val="visible"/>
                                      </p:to>
                                    </p:set>
                                    <p:anim calcmode="lin" valueType="num">
                                      <p:cBhvr additive="base">
                                        <p:cTn id="77" dur="500" fill="hold"/>
                                        <p:tgtEl>
                                          <p:spTgt spid="48"/>
                                        </p:tgtEl>
                                        <p:attrNameLst>
                                          <p:attrName>ppt_x</p:attrName>
                                        </p:attrNameLst>
                                      </p:cBhvr>
                                      <p:tavLst>
                                        <p:tav tm="0">
                                          <p:val>
                                            <p:strVal val="#ppt_x"/>
                                          </p:val>
                                        </p:tav>
                                        <p:tav tm="100000">
                                          <p:val>
                                            <p:strVal val="#ppt_x"/>
                                          </p:val>
                                        </p:tav>
                                      </p:tavLst>
                                    </p:anim>
                                    <p:anim calcmode="lin" valueType="num">
                                      <p:cBhvr additive="base">
                                        <p:cTn id="78" dur="500" fill="hold"/>
                                        <p:tgtEl>
                                          <p:spTgt spid="48"/>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54"/>
                                        </p:tgtEl>
                                        <p:attrNameLst>
                                          <p:attrName>style.visibility</p:attrName>
                                        </p:attrNameLst>
                                      </p:cBhvr>
                                      <p:to>
                                        <p:strVal val="visible"/>
                                      </p:to>
                                    </p:set>
                                    <p:anim calcmode="lin" valueType="num">
                                      <p:cBhvr additive="base">
                                        <p:cTn id="81" dur="500" fill="hold"/>
                                        <p:tgtEl>
                                          <p:spTgt spid="54"/>
                                        </p:tgtEl>
                                        <p:attrNameLst>
                                          <p:attrName>ppt_x</p:attrName>
                                        </p:attrNameLst>
                                      </p:cBhvr>
                                      <p:tavLst>
                                        <p:tav tm="0">
                                          <p:val>
                                            <p:strVal val="#ppt_x"/>
                                          </p:val>
                                        </p:tav>
                                        <p:tav tm="100000">
                                          <p:val>
                                            <p:strVal val="#ppt_x"/>
                                          </p:val>
                                        </p:tav>
                                      </p:tavLst>
                                    </p:anim>
                                    <p:anim calcmode="lin" valueType="num">
                                      <p:cBhvr additive="base">
                                        <p:cTn id="82" dur="500" fill="hold"/>
                                        <p:tgtEl>
                                          <p:spTgt spid="54"/>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73"/>
                                        </p:tgtEl>
                                        <p:attrNameLst>
                                          <p:attrName>style.visibility</p:attrName>
                                        </p:attrNameLst>
                                      </p:cBhvr>
                                      <p:to>
                                        <p:strVal val="visible"/>
                                      </p:to>
                                    </p:set>
                                    <p:anim calcmode="lin" valueType="num">
                                      <p:cBhvr additive="base">
                                        <p:cTn id="85" dur="500" fill="hold"/>
                                        <p:tgtEl>
                                          <p:spTgt spid="73"/>
                                        </p:tgtEl>
                                        <p:attrNameLst>
                                          <p:attrName>ppt_x</p:attrName>
                                        </p:attrNameLst>
                                      </p:cBhvr>
                                      <p:tavLst>
                                        <p:tav tm="0">
                                          <p:val>
                                            <p:strVal val="#ppt_x"/>
                                          </p:val>
                                        </p:tav>
                                        <p:tav tm="100000">
                                          <p:val>
                                            <p:strVal val="#ppt_x"/>
                                          </p:val>
                                        </p:tav>
                                      </p:tavLst>
                                    </p:anim>
                                    <p:anim calcmode="lin" valueType="num">
                                      <p:cBhvr additive="base">
                                        <p:cTn id="86" dur="500" fill="hold"/>
                                        <p:tgtEl>
                                          <p:spTgt spid="73"/>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68"/>
                                        </p:tgtEl>
                                        <p:attrNameLst>
                                          <p:attrName>style.visibility</p:attrName>
                                        </p:attrNameLst>
                                      </p:cBhvr>
                                      <p:to>
                                        <p:strVal val="visible"/>
                                      </p:to>
                                    </p:set>
                                    <p:anim calcmode="lin" valueType="num">
                                      <p:cBhvr additive="base">
                                        <p:cTn id="89" dur="500" fill="hold"/>
                                        <p:tgtEl>
                                          <p:spTgt spid="68"/>
                                        </p:tgtEl>
                                        <p:attrNameLst>
                                          <p:attrName>ppt_x</p:attrName>
                                        </p:attrNameLst>
                                      </p:cBhvr>
                                      <p:tavLst>
                                        <p:tav tm="0">
                                          <p:val>
                                            <p:strVal val="#ppt_x"/>
                                          </p:val>
                                        </p:tav>
                                        <p:tav tm="100000">
                                          <p:val>
                                            <p:strVal val="#ppt_x"/>
                                          </p:val>
                                        </p:tav>
                                      </p:tavLst>
                                    </p:anim>
                                    <p:anim calcmode="lin" valueType="num">
                                      <p:cBhvr additive="base">
                                        <p:cTn id="90"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2"/>
                                        </p:tgtEl>
                                      </p:cBhvr>
                                    </p:animEffect>
                                    <p:set>
                                      <p:cBhvr>
                                        <p:cTn id="95" dur="1" fill="hold">
                                          <p:stCondLst>
                                            <p:cond delay="499"/>
                                          </p:stCondLst>
                                        </p:cTn>
                                        <p:tgtEl>
                                          <p:spTgt spid="2"/>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4"/>
                                        </p:tgtEl>
                                      </p:cBhvr>
                                    </p:animEffect>
                                    <p:set>
                                      <p:cBhvr>
                                        <p:cTn id="98" dur="1" fill="hold">
                                          <p:stCondLst>
                                            <p:cond delay="499"/>
                                          </p:stCondLst>
                                        </p:cTn>
                                        <p:tgtEl>
                                          <p:spTgt spid="4"/>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51"/>
                                        </p:tgtEl>
                                      </p:cBhvr>
                                    </p:animEffect>
                                    <p:set>
                                      <p:cBhvr>
                                        <p:cTn id="101" dur="1" fill="hold">
                                          <p:stCondLst>
                                            <p:cond delay="499"/>
                                          </p:stCondLst>
                                        </p:cTn>
                                        <p:tgtEl>
                                          <p:spTgt spid="51"/>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70"/>
                                        </p:tgtEl>
                                      </p:cBhvr>
                                    </p:animEffect>
                                    <p:set>
                                      <p:cBhvr>
                                        <p:cTn id="104" dur="1" fill="hold">
                                          <p:stCondLst>
                                            <p:cond delay="499"/>
                                          </p:stCondLst>
                                        </p:cTn>
                                        <p:tgtEl>
                                          <p:spTgt spid="70"/>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34"/>
                                        </p:tgtEl>
                                      </p:cBhvr>
                                    </p:animEffect>
                                    <p:set>
                                      <p:cBhvr>
                                        <p:cTn id="107" dur="1" fill="hold">
                                          <p:stCondLst>
                                            <p:cond delay="499"/>
                                          </p:stCondLst>
                                        </p:cTn>
                                        <p:tgtEl>
                                          <p:spTgt spid="34"/>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29"/>
                                        </p:tgtEl>
                                      </p:cBhvr>
                                    </p:animEffect>
                                    <p:set>
                                      <p:cBhvr>
                                        <p:cTn id="110" dur="1" fill="hold">
                                          <p:stCondLst>
                                            <p:cond delay="499"/>
                                          </p:stCondLst>
                                        </p:cTn>
                                        <p:tgtEl>
                                          <p:spTgt spid="29"/>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52"/>
                                        </p:tgtEl>
                                      </p:cBhvr>
                                    </p:animEffect>
                                    <p:set>
                                      <p:cBhvr>
                                        <p:cTn id="113" dur="1" fill="hold">
                                          <p:stCondLst>
                                            <p:cond delay="499"/>
                                          </p:stCondLst>
                                        </p:cTn>
                                        <p:tgtEl>
                                          <p:spTgt spid="52"/>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71"/>
                                        </p:tgtEl>
                                      </p:cBhvr>
                                    </p:animEffect>
                                    <p:set>
                                      <p:cBhvr>
                                        <p:cTn id="116" dur="1" fill="hold">
                                          <p:stCondLst>
                                            <p:cond delay="499"/>
                                          </p:stCondLst>
                                        </p:cTn>
                                        <p:tgtEl>
                                          <p:spTgt spid="71"/>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55"/>
                                        </p:tgtEl>
                                      </p:cBhvr>
                                    </p:animEffect>
                                    <p:set>
                                      <p:cBhvr>
                                        <p:cTn id="119" dur="1" fill="hold">
                                          <p:stCondLst>
                                            <p:cond delay="499"/>
                                          </p:stCondLst>
                                        </p:cTn>
                                        <p:tgtEl>
                                          <p:spTgt spid="55"/>
                                        </p:tgtEl>
                                        <p:attrNameLst>
                                          <p:attrName>style.visibility</p:attrName>
                                        </p:attrNameLst>
                                      </p:cBhvr>
                                      <p:to>
                                        <p:strVal val="hidden"/>
                                      </p:to>
                                    </p:set>
                                  </p:childTnLst>
                                </p:cTn>
                              </p:par>
                              <p:par>
                                <p:cTn id="120" presetID="10" presetClass="exit" presetSubtype="0" fill="hold" nodeType="withEffect">
                                  <p:stCondLst>
                                    <p:cond delay="0"/>
                                  </p:stCondLst>
                                  <p:childTnLst>
                                    <p:animEffect transition="out" filter="fade">
                                      <p:cBhvr>
                                        <p:cTn id="121" dur="500"/>
                                        <p:tgtEl>
                                          <p:spTgt spid="39"/>
                                        </p:tgtEl>
                                      </p:cBhvr>
                                    </p:animEffect>
                                    <p:set>
                                      <p:cBhvr>
                                        <p:cTn id="122" dur="1" fill="hold">
                                          <p:stCondLst>
                                            <p:cond delay="499"/>
                                          </p:stCondLst>
                                        </p:cTn>
                                        <p:tgtEl>
                                          <p:spTgt spid="39"/>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53"/>
                                        </p:tgtEl>
                                      </p:cBhvr>
                                    </p:animEffect>
                                    <p:set>
                                      <p:cBhvr>
                                        <p:cTn id="125" dur="1" fill="hold">
                                          <p:stCondLst>
                                            <p:cond delay="499"/>
                                          </p:stCondLst>
                                        </p:cTn>
                                        <p:tgtEl>
                                          <p:spTgt spid="53"/>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72"/>
                                        </p:tgtEl>
                                      </p:cBhvr>
                                    </p:animEffect>
                                    <p:set>
                                      <p:cBhvr>
                                        <p:cTn id="128" dur="1" fill="hold">
                                          <p:stCondLst>
                                            <p:cond delay="499"/>
                                          </p:stCondLst>
                                        </p:cTn>
                                        <p:tgtEl>
                                          <p:spTgt spid="72"/>
                                        </p:tgtEl>
                                        <p:attrNameLst>
                                          <p:attrName>style.visibility</p:attrName>
                                        </p:attrNameLst>
                                      </p:cBhvr>
                                      <p:to>
                                        <p:strVal val="hidden"/>
                                      </p:to>
                                    </p:set>
                                  </p:childTnLst>
                                </p:cTn>
                              </p:par>
                              <p:par>
                                <p:cTn id="129" presetID="10" presetClass="exit" presetSubtype="0" fill="hold" nodeType="withEffect">
                                  <p:stCondLst>
                                    <p:cond delay="0"/>
                                  </p:stCondLst>
                                  <p:childTnLst>
                                    <p:animEffect transition="out" filter="fade">
                                      <p:cBhvr>
                                        <p:cTn id="130" dur="500"/>
                                        <p:tgtEl>
                                          <p:spTgt spid="56"/>
                                        </p:tgtEl>
                                      </p:cBhvr>
                                    </p:animEffect>
                                    <p:set>
                                      <p:cBhvr>
                                        <p:cTn id="131" dur="1" fill="hold">
                                          <p:stCondLst>
                                            <p:cond delay="499"/>
                                          </p:stCondLst>
                                        </p:cTn>
                                        <p:tgtEl>
                                          <p:spTgt spid="56"/>
                                        </p:tgtEl>
                                        <p:attrNameLst>
                                          <p:attrName>style.visibility</p:attrName>
                                        </p:attrNameLst>
                                      </p:cBhvr>
                                      <p:to>
                                        <p:strVal val="hidden"/>
                                      </p:to>
                                    </p:set>
                                  </p:childTnLst>
                                </p:cTn>
                              </p:par>
                              <p:par>
                                <p:cTn id="132" presetID="10" presetClass="exit" presetSubtype="0" fill="hold" nodeType="withEffect">
                                  <p:stCondLst>
                                    <p:cond delay="0"/>
                                  </p:stCondLst>
                                  <p:childTnLst>
                                    <p:animEffect transition="out" filter="fade">
                                      <p:cBhvr>
                                        <p:cTn id="133" dur="500"/>
                                        <p:tgtEl>
                                          <p:spTgt spid="48"/>
                                        </p:tgtEl>
                                      </p:cBhvr>
                                    </p:animEffect>
                                    <p:set>
                                      <p:cBhvr>
                                        <p:cTn id="134" dur="1" fill="hold">
                                          <p:stCondLst>
                                            <p:cond delay="499"/>
                                          </p:stCondLst>
                                        </p:cTn>
                                        <p:tgtEl>
                                          <p:spTgt spid="48"/>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54"/>
                                        </p:tgtEl>
                                      </p:cBhvr>
                                    </p:animEffect>
                                    <p:set>
                                      <p:cBhvr>
                                        <p:cTn id="137" dur="1" fill="hold">
                                          <p:stCondLst>
                                            <p:cond delay="499"/>
                                          </p:stCondLst>
                                        </p:cTn>
                                        <p:tgtEl>
                                          <p:spTgt spid="54"/>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73"/>
                                        </p:tgtEl>
                                      </p:cBhvr>
                                    </p:animEffect>
                                    <p:set>
                                      <p:cBhvr>
                                        <p:cTn id="140" dur="1" fill="hold">
                                          <p:stCondLst>
                                            <p:cond delay="499"/>
                                          </p:stCondLst>
                                        </p:cTn>
                                        <p:tgtEl>
                                          <p:spTgt spid="73"/>
                                        </p:tgtEl>
                                        <p:attrNameLst>
                                          <p:attrName>style.visibility</p:attrName>
                                        </p:attrNameLst>
                                      </p:cBhvr>
                                      <p:to>
                                        <p:strVal val="hidden"/>
                                      </p:to>
                                    </p:set>
                                  </p:childTnLst>
                                </p:cTn>
                              </p:par>
                              <p:par>
                                <p:cTn id="141" presetID="10" presetClass="exit" presetSubtype="0" fill="hold" nodeType="withEffect">
                                  <p:stCondLst>
                                    <p:cond delay="0"/>
                                  </p:stCondLst>
                                  <p:childTnLst>
                                    <p:animEffect transition="out" filter="fade">
                                      <p:cBhvr>
                                        <p:cTn id="142" dur="500"/>
                                        <p:tgtEl>
                                          <p:spTgt spid="68"/>
                                        </p:tgtEl>
                                      </p:cBhvr>
                                    </p:animEffect>
                                    <p:set>
                                      <p:cBhvr>
                                        <p:cTn id="143" dur="1" fill="hold">
                                          <p:stCondLst>
                                            <p:cond delay="499"/>
                                          </p:stCondLst>
                                        </p:cTn>
                                        <p:tgtEl>
                                          <p:spTgt spid="68"/>
                                        </p:tgtEl>
                                        <p:attrNameLst>
                                          <p:attrName>style.visibility</p:attrName>
                                        </p:attrNameLst>
                                      </p:cBhvr>
                                      <p:to>
                                        <p:strVal val="hidden"/>
                                      </p:to>
                                    </p:set>
                                  </p:childTnLst>
                                </p:cTn>
                              </p:par>
                            </p:childTnLst>
                          </p:cTn>
                        </p:par>
                        <p:par>
                          <p:cTn id="144" fill="hold">
                            <p:stCondLst>
                              <p:cond delay="500"/>
                            </p:stCondLst>
                            <p:childTnLst>
                              <p:par>
                                <p:cTn id="145" presetID="10" presetClass="entr" presetSubtype="0" fill="hold" grpId="0" nodeType="afterEffect">
                                  <p:stCondLst>
                                    <p:cond delay="0"/>
                                  </p:stCondLst>
                                  <p:childTnLst>
                                    <p:set>
                                      <p:cBhvr>
                                        <p:cTn id="146" dur="1" fill="hold">
                                          <p:stCondLst>
                                            <p:cond delay="0"/>
                                          </p:stCondLst>
                                        </p:cTn>
                                        <p:tgtEl>
                                          <p:spTgt spid="75"/>
                                        </p:tgtEl>
                                        <p:attrNameLst>
                                          <p:attrName>style.visibility</p:attrName>
                                        </p:attrNameLst>
                                      </p:cBhvr>
                                      <p:to>
                                        <p:strVal val="visible"/>
                                      </p:to>
                                    </p:set>
                                    <p:animEffect transition="in" filter="fade">
                                      <p:cBhvr>
                                        <p:cTn id="147"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1" grpId="0"/>
      <p:bldP spid="51" grpId="1"/>
      <p:bldP spid="52" grpId="0"/>
      <p:bldP spid="52" grpId="1"/>
      <p:bldP spid="53" grpId="0"/>
      <p:bldP spid="53" grpId="1"/>
      <p:bldP spid="54" grpId="0"/>
      <p:bldP spid="54" grpId="1"/>
      <p:bldP spid="70" grpId="0"/>
      <p:bldP spid="70" grpId="1"/>
      <p:bldP spid="71" grpId="0"/>
      <p:bldP spid="71" grpId="1"/>
      <p:bldP spid="72" grpId="0"/>
      <p:bldP spid="72" grpId="1"/>
      <p:bldP spid="73" grpId="0"/>
      <p:bldP spid="73" grpId="1"/>
      <p:bldP spid="55" grpId="0" animBg="1"/>
      <p:bldP spid="55" grpId="1" animBg="1"/>
      <p:bldP spid="7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277" b="16595"/>
          <a:stretch/>
        </p:blipFill>
        <p:spPr>
          <a:xfrm>
            <a:off x="0" y="0"/>
            <a:ext cx="12192000" cy="6858000"/>
          </a:xfrm>
        </p:spPr>
      </p:pic>
      <p:sp>
        <p:nvSpPr>
          <p:cNvPr id="11" name="Rectangle 10"/>
          <p:cNvSpPr/>
          <p:nvPr/>
        </p:nvSpPr>
        <p:spPr>
          <a:xfrm>
            <a:off x="280067" y="5092700"/>
            <a:ext cx="5130133" cy="1640974"/>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lvl="1" algn="just" defTabSz="457200">
              <a:spcBef>
                <a:spcPct val="20000"/>
              </a:spcBef>
            </a:pPr>
            <a:r>
              <a:rPr lang="es-PE" sz="2400" b="1" i="1" dirty="0">
                <a:solidFill>
                  <a:srgbClr val="FFFFFF"/>
                </a:solidFill>
                <a:latin typeface="Georgia"/>
                <a:cs typeface="Georgia"/>
              </a:rPr>
              <a:t>Avión grande</a:t>
            </a:r>
          </a:p>
          <a:p>
            <a:pPr marL="228600" lvl="1" algn="just" defTabSz="457200">
              <a:spcBef>
                <a:spcPct val="20000"/>
              </a:spcBef>
            </a:pPr>
            <a:r>
              <a:rPr lang="es-PE" sz="2400" i="1" dirty="0">
                <a:solidFill>
                  <a:srgbClr val="FFFFFF"/>
                </a:solidFill>
                <a:latin typeface="Georgia"/>
                <a:cs typeface="Georgia"/>
              </a:rPr>
              <a:t>Avión cuya masa máxima certificada de despegue es superior a 5 700 kg</a:t>
            </a:r>
          </a:p>
        </p:txBody>
      </p:sp>
    </p:spTree>
    <p:extLst>
      <p:ext uri="{BB962C8B-B14F-4D97-AF65-F5344CB8AC3E}">
        <p14:creationId xmlns:p14="http://schemas.microsoft.com/office/powerpoint/2010/main" val="123698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5"/>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57" r="57"/>
          <a:stretch>
            <a:fillRect/>
          </a:stretch>
        </p:blipFill>
        <p:spPr>
          <a:xfrm>
            <a:off x="0" y="0"/>
            <a:ext cx="12192000" cy="6858000"/>
          </a:xfrm>
        </p:spPr>
      </p:pic>
      <p:sp>
        <p:nvSpPr>
          <p:cNvPr id="8" name="Rectangle 7"/>
          <p:cNvSpPr/>
          <p:nvPr/>
        </p:nvSpPr>
        <p:spPr>
          <a:xfrm>
            <a:off x="5060661" y="4419990"/>
            <a:ext cx="7002891" cy="2359795"/>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lvl="1" algn="just" defTabSz="457200">
              <a:spcBef>
                <a:spcPts val="600"/>
              </a:spcBef>
              <a:spcAft>
                <a:spcPts val="600"/>
              </a:spcAft>
            </a:pPr>
            <a:r>
              <a:rPr lang="es-PE" sz="2000" b="1" i="1" dirty="0">
                <a:solidFill>
                  <a:srgbClr val="FFFFFF"/>
                </a:solidFill>
                <a:latin typeface="Georgia"/>
                <a:cs typeface="Georgia"/>
              </a:rPr>
              <a:t>Requisitos del personal</a:t>
            </a:r>
          </a:p>
          <a:p>
            <a:pPr marL="228600" lvl="1" algn="just" defTabSz="457200">
              <a:spcBef>
                <a:spcPts val="600"/>
              </a:spcBef>
              <a:spcAft>
                <a:spcPts val="600"/>
              </a:spcAft>
            </a:pPr>
            <a:r>
              <a:rPr lang="es-PE" sz="2000" i="1" dirty="0">
                <a:solidFill>
                  <a:srgbClr val="FFFFFF"/>
                </a:solidFill>
                <a:latin typeface="Georgia"/>
                <a:cs typeface="Georgia"/>
              </a:rPr>
              <a:t>El explotador debe establecer y controlar la competencia de todo el personal involucrado en las actividades de gestión de la aeronavegabilidad continua, de acuerdo con un procedimiento </a:t>
            </a:r>
            <a:r>
              <a:rPr lang="es-PE" sz="2000" b="1" i="1" dirty="0">
                <a:solidFill>
                  <a:srgbClr val="FFFF00"/>
                </a:solidFill>
                <a:latin typeface="Georgia"/>
                <a:cs typeface="Georgia"/>
              </a:rPr>
              <a:t>aceptable</a:t>
            </a:r>
            <a:r>
              <a:rPr lang="es-PE" sz="2000" i="1" dirty="0">
                <a:solidFill>
                  <a:srgbClr val="FFFFFF"/>
                </a:solidFill>
                <a:latin typeface="Georgia"/>
                <a:cs typeface="Georgia"/>
              </a:rPr>
              <a:t> a la AAC, incluyendo un programa de </a:t>
            </a:r>
            <a:r>
              <a:rPr lang="es-PE" sz="2000" b="1" i="1" dirty="0">
                <a:solidFill>
                  <a:srgbClr val="FFFF00"/>
                </a:solidFill>
                <a:latin typeface="Georgia"/>
                <a:cs typeface="Georgia"/>
              </a:rPr>
              <a:t>instrucción inicial y </a:t>
            </a:r>
            <a:r>
              <a:rPr lang="es-PE" sz="2000" b="1" i="1" dirty="0" smtClean="0">
                <a:solidFill>
                  <a:srgbClr val="FFFF00"/>
                </a:solidFill>
                <a:latin typeface="Georgia"/>
                <a:cs typeface="Georgia"/>
              </a:rPr>
              <a:t>continuo.</a:t>
            </a:r>
            <a:endParaRPr lang="es-PE" sz="2000" b="1" i="1" dirty="0">
              <a:solidFill>
                <a:srgbClr val="FFFF00"/>
              </a:solidFill>
              <a:latin typeface="Georgia"/>
              <a:cs typeface="Georgia"/>
            </a:endParaRPr>
          </a:p>
        </p:txBody>
      </p:sp>
    </p:spTree>
    <p:extLst>
      <p:ext uri="{BB962C8B-B14F-4D97-AF65-F5344CB8AC3E}">
        <p14:creationId xmlns:p14="http://schemas.microsoft.com/office/powerpoint/2010/main" val="157456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9788" y="187325"/>
            <a:ext cx="5545772" cy="1184275"/>
          </a:xfrm>
        </p:spPr>
        <p:txBody>
          <a:bodyPr anchor="t">
            <a:normAutofit/>
          </a:bodyPr>
          <a:lstStyle/>
          <a:p>
            <a:r>
              <a:rPr lang="es-PE" b="1" dirty="0"/>
              <a:t>Informe sobre fallas, casos de mal funcionamiento y defectos</a:t>
            </a:r>
          </a:p>
        </p:txBody>
      </p:sp>
      <p:sp>
        <p:nvSpPr>
          <p:cNvPr id="5" name="Text Placeholder 4"/>
          <p:cNvSpPr>
            <a:spLocks noGrp="1"/>
          </p:cNvSpPr>
          <p:nvPr>
            <p:ph type="body" sz="half" idx="2"/>
          </p:nvPr>
        </p:nvSpPr>
        <p:spPr>
          <a:xfrm>
            <a:off x="917655" y="1589404"/>
            <a:ext cx="5789612" cy="4719955"/>
          </a:xfrm>
        </p:spPr>
        <p:txBody>
          <a:bodyPr>
            <a:noAutofit/>
          </a:bodyPr>
          <a:lstStyle/>
          <a:p>
            <a:pPr algn="just">
              <a:lnSpc>
                <a:spcPct val="100000"/>
              </a:lnSpc>
              <a:spcBef>
                <a:spcPts val="600"/>
              </a:spcBef>
              <a:spcAft>
                <a:spcPts val="600"/>
              </a:spcAft>
            </a:pPr>
            <a:r>
              <a:rPr lang="es-PE" sz="2600" dirty="0">
                <a:latin typeface="+mj-lt"/>
              </a:rPr>
              <a:t>El explotador debe informar a la ACC del explotador (cuando es diferente a la AAC del Estado de matrícula) y a la organización responsable del diseño de tipo de cualquier falla, malfuncionamiento, o defecto en la aeronave que ocurre o es detectado en cualquier momento si, en su opinión, esa falla, malfuncionamiento o defecto </a:t>
            </a:r>
            <a:r>
              <a:rPr lang="es-PE" sz="2600" b="1" dirty="0">
                <a:solidFill>
                  <a:srgbClr val="C00000"/>
                </a:solidFill>
                <a:latin typeface="+mj-lt"/>
              </a:rPr>
              <a:t>ha puesto en peligro o puede poner</a:t>
            </a:r>
            <a:r>
              <a:rPr lang="es-PE" sz="2600" dirty="0">
                <a:latin typeface="+mj-lt"/>
              </a:rPr>
              <a:t> en peligro la operación segura de la aeronave utilizada por él.</a:t>
            </a:r>
          </a:p>
          <a:p>
            <a:pPr algn="just">
              <a:lnSpc>
                <a:spcPct val="100000"/>
              </a:lnSpc>
              <a:spcBef>
                <a:spcPts val="600"/>
              </a:spcBef>
              <a:spcAft>
                <a:spcPts val="600"/>
              </a:spcAft>
            </a:pPr>
            <a:endParaRPr lang="es-PE" sz="2600" dirty="0">
              <a:latin typeface="+mj-lt"/>
            </a:endParaRPr>
          </a:p>
        </p:txBody>
      </p:sp>
      <p:pic>
        <p:nvPicPr>
          <p:cNvPr id="8" name="Picture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028974" y="0"/>
            <a:ext cx="5159375" cy="6858000"/>
          </a:xfrm>
        </p:spPr>
      </p:pic>
    </p:spTree>
    <p:extLst>
      <p:ext uri="{BB962C8B-B14F-4D97-AF65-F5344CB8AC3E}">
        <p14:creationId xmlns:p14="http://schemas.microsoft.com/office/powerpoint/2010/main" val="224094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9"/>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8889" b="8889"/>
          <a:stretch>
            <a:fillRect/>
          </a:stretch>
        </p:blipFill>
        <p:spPr>
          <a:xfrm>
            <a:off x="0" y="0"/>
            <a:ext cx="12192000" cy="5638800"/>
          </a:xfrm>
        </p:spPr>
      </p:pic>
      <p:sp>
        <p:nvSpPr>
          <p:cNvPr id="8" name="Rectangle 7"/>
          <p:cNvSpPr/>
          <p:nvPr/>
        </p:nvSpPr>
        <p:spPr>
          <a:xfrm>
            <a:off x="4858642" y="4366827"/>
            <a:ext cx="7002891" cy="2359795"/>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lvl="1" algn="just" defTabSz="457200">
              <a:spcBef>
                <a:spcPct val="20000"/>
              </a:spcBef>
            </a:pPr>
            <a:r>
              <a:rPr lang="es-PE" sz="2000" i="1" dirty="0">
                <a:solidFill>
                  <a:srgbClr val="FFFFFF"/>
                </a:solidFill>
                <a:latin typeface="Georgia"/>
                <a:cs typeface="Georgia"/>
              </a:rPr>
              <a:t>Los informes deben ser hechos en la </a:t>
            </a:r>
            <a:r>
              <a:rPr lang="es-PE" sz="2000" b="1" i="1" dirty="0">
                <a:solidFill>
                  <a:srgbClr val="FFFF00"/>
                </a:solidFill>
                <a:latin typeface="Georgia"/>
                <a:cs typeface="Georgia"/>
              </a:rPr>
              <a:t>forma y manera</a:t>
            </a:r>
            <a:r>
              <a:rPr lang="es-PE" sz="2000" i="1" dirty="0">
                <a:solidFill>
                  <a:srgbClr val="FFFFFF"/>
                </a:solidFill>
                <a:latin typeface="Georgia"/>
                <a:cs typeface="Georgia"/>
              </a:rPr>
              <a:t> indicada por la AAC del Estado de matrícula y deben contener toda la información pertinente sobre la condición que sea de conocimiento del explotador y ser enviados en un período </a:t>
            </a:r>
            <a:r>
              <a:rPr lang="es-PE" sz="2000" b="1" i="1" dirty="0">
                <a:solidFill>
                  <a:srgbClr val="FFFF00"/>
                </a:solidFill>
                <a:latin typeface="Georgia"/>
                <a:cs typeface="Georgia"/>
              </a:rPr>
              <a:t>no mayor de tres (3) días calendarios</a:t>
            </a:r>
            <a:r>
              <a:rPr lang="es-PE" sz="2000" i="1" dirty="0">
                <a:solidFill>
                  <a:srgbClr val="FFFFFF"/>
                </a:solidFill>
                <a:latin typeface="Georgia"/>
                <a:cs typeface="Georgia"/>
              </a:rPr>
              <a:t>.</a:t>
            </a:r>
            <a:endParaRPr lang="es-PE" sz="1800" i="1" dirty="0">
              <a:solidFill>
                <a:srgbClr val="FFFFFF"/>
              </a:solidFill>
              <a:latin typeface="Georgia"/>
              <a:cs typeface="Georgia"/>
            </a:endParaRPr>
          </a:p>
        </p:txBody>
      </p:sp>
    </p:spTree>
    <p:extLst>
      <p:ext uri="{BB962C8B-B14F-4D97-AF65-F5344CB8AC3E}">
        <p14:creationId xmlns:p14="http://schemas.microsoft.com/office/powerpoint/2010/main" val="2679055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7809" b="7809"/>
          <a:stretch>
            <a:fillRect/>
          </a:stretch>
        </p:blipFill>
        <p:spPr>
          <a:xfrm>
            <a:off x="0" y="0"/>
            <a:ext cx="12192000" cy="6858000"/>
          </a:xfrm>
        </p:spPr>
      </p:pic>
      <p:grpSp>
        <p:nvGrpSpPr>
          <p:cNvPr id="37" name="Group 36"/>
          <p:cNvGrpSpPr/>
          <p:nvPr/>
        </p:nvGrpSpPr>
        <p:grpSpPr>
          <a:xfrm>
            <a:off x="2905518" y="1370258"/>
            <a:ext cx="1185530" cy="1595437"/>
            <a:chOff x="-1579563" y="671513"/>
            <a:chExt cx="1235075" cy="1662113"/>
          </a:xfrm>
          <a:solidFill>
            <a:schemeClr val="bg1">
              <a:alpha val="34000"/>
            </a:schemeClr>
          </a:solidFill>
        </p:grpSpPr>
        <p:sp>
          <p:nvSpPr>
            <p:cNvPr id="24" name="Freeform 12"/>
            <p:cNvSpPr>
              <a:spLocks/>
            </p:cNvSpPr>
            <p:nvPr/>
          </p:nvSpPr>
          <p:spPr bwMode="auto">
            <a:xfrm>
              <a:off x="-1225551" y="671513"/>
              <a:ext cx="355600" cy="355600"/>
            </a:xfrm>
            <a:custGeom>
              <a:avLst/>
              <a:gdLst>
                <a:gd name="T0" fmla="*/ 191 w 316"/>
                <a:gd name="T1" fmla="*/ 298 h 317"/>
                <a:gd name="T2" fmla="*/ 298 w 316"/>
                <a:gd name="T3" fmla="*/ 126 h 317"/>
                <a:gd name="T4" fmla="*/ 125 w 316"/>
                <a:gd name="T5" fmla="*/ 18 h 317"/>
                <a:gd name="T6" fmla="*/ 18 w 316"/>
                <a:gd name="T7" fmla="*/ 191 h 317"/>
                <a:gd name="T8" fmla="*/ 191 w 316"/>
                <a:gd name="T9" fmla="*/ 298 h 317"/>
              </a:gdLst>
              <a:ahLst/>
              <a:cxnLst>
                <a:cxn ang="0">
                  <a:pos x="T0" y="T1"/>
                </a:cxn>
                <a:cxn ang="0">
                  <a:pos x="T2" y="T3"/>
                </a:cxn>
                <a:cxn ang="0">
                  <a:pos x="T4" y="T5"/>
                </a:cxn>
                <a:cxn ang="0">
                  <a:pos x="T6" y="T7"/>
                </a:cxn>
                <a:cxn ang="0">
                  <a:pos x="T8" y="T9"/>
                </a:cxn>
              </a:cxnLst>
              <a:rect l="0" t="0" r="r" b="b"/>
              <a:pathLst>
                <a:path w="316" h="317">
                  <a:moveTo>
                    <a:pt x="191" y="298"/>
                  </a:moveTo>
                  <a:cubicBezTo>
                    <a:pt x="268" y="280"/>
                    <a:pt x="316" y="203"/>
                    <a:pt x="298" y="126"/>
                  </a:cubicBezTo>
                  <a:cubicBezTo>
                    <a:pt x="280" y="48"/>
                    <a:pt x="203" y="0"/>
                    <a:pt x="125" y="18"/>
                  </a:cubicBezTo>
                  <a:cubicBezTo>
                    <a:pt x="48" y="36"/>
                    <a:pt x="0" y="113"/>
                    <a:pt x="18" y="191"/>
                  </a:cubicBezTo>
                  <a:cubicBezTo>
                    <a:pt x="36" y="268"/>
                    <a:pt x="113" y="317"/>
                    <a:pt x="191" y="29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5" name="Freeform 13"/>
            <p:cNvSpPr>
              <a:spLocks/>
            </p:cNvSpPr>
            <p:nvPr/>
          </p:nvSpPr>
          <p:spPr bwMode="auto">
            <a:xfrm>
              <a:off x="-474663" y="1330326"/>
              <a:ext cx="30163" cy="101600"/>
            </a:xfrm>
            <a:custGeom>
              <a:avLst/>
              <a:gdLst>
                <a:gd name="T0" fmla="*/ 26 w 28"/>
                <a:gd name="T1" fmla="*/ 49 h 90"/>
                <a:gd name="T2" fmla="*/ 0 w 28"/>
                <a:gd name="T3" fmla="*/ 0 h 90"/>
                <a:gd name="T4" fmla="*/ 0 w 28"/>
                <a:gd name="T5" fmla="*/ 90 h 90"/>
                <a:gd name="T6" fmla="*/ 26 w 28"/>
                <a:gd name="T7" fmla="*/ 49 h 90"/>
              </a:gdLst>
              <a:ahLst/>
              <a:cxnLst>
                <a:cxn ang="0">
                  <a:pos x="T0" y="T1"/>
                </a:cxn>
                <a:cxn ang="0">
                  <a:pos x="T2" y="T3"/>
                </a:cxn>
                <a:cxn ang="0">
                  <a:pos x="T4" y="T5"/>
                </a:cxn>
                <a:cxn ang="0">
                  <a:pos x="T6" y="T7"/>
                </a:cxn>
              </a:cxnLst>
              <a:rect l="0" t="0" r="r" b="b"/>
              <a:pathLst>
                <a:path w="28" h="90">
                  <a:moveTo>
                    <a:pt x="26" y="49"/>
                  </a:moveTo>
                  <a:cubicBezTo>
                    <a:pt x="28" y="28"/>
                    <a:pt x="17" y="9"/>
                    <a:pt x="0" y="0"/>
                  </a:cubicBezTo>
                  <a:cubicBezTo>
                    <a:pt x="0" y="90"/>
                    <a:pt x="0" y="90"/>
                    <a:pt x="0" y="90"/>
                  </a:cubicBezTo>
                  <a:cubicBezTo>
                    <a:pt x="14" y="82"/>
                    <a:pt x="25" y="67"/>
                    <a:pt x="26" y="4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6" name="Freeform 14"/>
            <p:cNvSpPr>
              <a:spLocks noEditPoints="1"/>
            </p:cNvSpPr>
            <p:nvPr/>
          </p:nvSpPr>
          <p:spPr bwMode="auto">
            <a:xfrm>
              <a:off x="-766763" y="693738"/>
              <a:ext cx="422275" cy="1639888"/>
            </a:xfrm>
            <a:custGeom>
              <a:avLst/>
              <a:gdLst>
                <a:gd name="T0" fmla="*/ 82 w 375"/>
                <a:gd name="T1" fmla="*/ 1173 h 1460"/>
                <a:gd name="T2" fmla="*/ 187 w 375"/>
                <a:gd name="T3" fmla="*/ 1460 h 1460"/>
                <a:gd name="T4" fmla="*/ 291 w 375"/>
                <a:gd name="T5" fmla="*/ 1173 h 1460"/>
                <a:gd name="T6" fmla="*/ 246 w 375"/>
                <a:gd name="T7" fmla="*/ 662 h 1460"/>
                <a:gd name="T8" fmla="*/ 246 w 375"/>
                <a:gd name="T9" fmla="*/ 477 h 1460"/>
                <a:gd name="T10" fmla="*/ 362 w 375"/>
                <a:gd name="T11" fmla="*/ 129 h 1460"/>
                <a:gd name="T12" fmla="*/ 275 w 375"/>
                <a:gd name="T13" fmla="*/ 135 h 1460"/>
                <a:gd name="T14" fmla="*/ 94 w 375"/>
                <a:gd name="T15" fmla="*/ 170 h 1460"/>
                <a:gd name="T16" fmla="*/ 11 w 375"/>
                <a:gd name="T17" fmla="*/ 197 h 1460"/>
                <a:gd name="T18" fmla="*/ 127 w 375"/>
                <a:gd name="T19" fmla="*/ 477 h 1460"/>
                <a:gd name="T20" fmla="*/ 127 w 375"/>
                <a:gd name="T21" fmla="*/ 645 h 1460"/>
                <a:gd name="T22" fmla="*/ 82 w 375"/>
                <a:gd name="T23" fmla="*/ 1173 h 1460"/>
                <a:gd name="T24" fmla="*/ 145 w 375"/>
                <a:gd name="T25" fmla="*/ 1202 h 1460"/>
                <a:gd name="T26" fmla="*/ 166 w 375"/>
                <a:gd name="T27" fmla="*/ 1186 h 1460"/>
                <a:gd name="T28" fmla="*/ 195 w 375"/>
                <a:gd name="T29" fmla="*/ 1193 h 1460"/>
                <a:gd name="T30" fmla="*/ 221 w 375"/>
                <a:gd name="T31" fmla="*/ 1190 h 1460"/>
                <a:gd name="T32" fmla="*/ 244 w 375"/>
                <a:gd name="T33" fmla="*/ 1211 h 1460"/>
                <a:gd name="T34" fmla="*/ 267 w 375"/>
                <a:gd name="T35" fmla="*/ 1222 h 1460"/>
                <a:gd name="T36" fmla="*/ 277 w 375"/>
                <a:gd name="T37" fmla="*/ 1252 h 1460"/>
                <a:gd name="T38" fmla="*/ 292 w 375"/>
                <a:gd name="T39" fmla="*/ 1274 h 1460"/>
                <a:gd name="T40" fmla="*/ 286 w 375"/>
                <a:gd name="T41" fmla="*/ 1305 h 1460"/>
                <a:gd name="T42" fmla="*/ 288 w 375"/>
                <a:gd name="T43" fmla="*/ 1332 h 1460"/>
                <a:gd name="T44" fmla="*/ 268 w 375"/>
                <a:gd name="T45" fmla="*/ 1355 h 1460"/>
                <a:gd name="T46" fmla="*/ 257 w 375"/>
                <a:gd name="T47" fmla="*/ 1380 h 1460"/>
                <a:gd name="T48" fmla="*/ 229 w 375"/>
                <a:gd name="T49" fmla="*/ 1390 h 1460"/>
                <a:gd name="T50" fmla="*/ 207 w 375"/>
                <a:gd name="T51" fmla="*/ 1405 h 1460"/>
                <a:gd name="T52" fmla="*/ 178 w 375"/>
                <a:gd name="T53" fmla="*/ 1399 h 1460"/>
                <a:gd name="T54" fmla="*/ 152 w 375"/>
                <a:gd name="T55" fmla="*/ 1401 h 1460"/>
                <a:gd name="T56" fmla="*/ 129 w 375"/>
                <a:gd name="T57" fmla="*/ 1381 h 1460"/>
                <a:gd name="T58" fmla="*/ 106 w 375"/>
                <a:gd name="T59" fmla="*/ 1369 h 1460"/>
                <a:gd name="T60" fmla="*/ 96 w 375"/>
                <a:gd name="T61" fmla="*/ 1340 h 1460"/>
                <a:gd name="T62" fmla="*/ 81 w 375"/>
                <a:gd name="T63" fmla="*/ 1317 h 1460"/>
                <a:gd name="T64" fmla="*/ 87 w 375"/>
                <a:gd name="T65" fmla="*/ 1287 h 1460"/>
                <a:gd name="T66" fmla="*/ 85 w 375"/>
                <a:gd name="T67" fmla="*/ 1260 h 1460"/>
                <a:gd name="T68" fmla="*/ 105 w 375"/>
                <a:gd name="T69" fmla="*/ 1236 h 1460"/>
                <a:gd name="T70" fmla="*/ 116 w 375"/>
                <a:gd name="T71" fmla="*/ 1212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5" h="1460">
                  <a:moveTo>
                    <a:pt x="82" y="1173"/>
                  </a:moveTo>
                  <a:cubicBezTo>
                    <a:pt x="82" y="1173"/>
                    <a:pt x="82" y="1173"/>
                    <a:pt x="82" y="1173"/>
                  </a:cubicBezTo>
                  <a:cubicBezTo>
                    <a:pt x="50" y="1203"/>
                    <a:pt x="29" y="1247"/>
                    <a:pt x="29" y="1296"/>
                  </a:cubicBezTo>
                  <a:cubicBezTo>
                    <a:pt x="29" y="1386"/>
                    <a:pt x="100" y="1460"/>
                    <a:pt x="187" y="1460"/>
                  </a:cubicBezTo>
                  <a:cubicBezTo>
                    <a:pt x="273" y="1460"/>
                    <a:pt x="344" y="1386"/>
                    <a:pt x="344" y="1296"/>
                  </a:cubicBezTo>
                  <a:cubicBezTo>
                    <a:pt x="344" y="1247"/>
                    <a:pt x="323" y="1203"/>
                    <a:pt x="291" y="1173"/>
                  </a:cubicBezTo>
                  <a:cubicBezTo>
                    <a:pt x="286" y="1168"/>
                    <a:pt x="246" y="1119"/>
                    <a:pt x="246" y="1024"/>
                  </a:cubicBezTo>
                  <a:cubicBezTo>
                    <a:pt x="246" y="966"/>
                    <a:pt x="246" y="797"/>
                    <a:pt x="246" y="662"/>
                  </a:cubicBezTo>
                  <a:cubicBezTo>
                    <a:pt x="246" y="625"/>
                    <a:pt x="246" y="591"/>
                    <a:pt x="246" y="562"/>
                  </a:cubicBezTo>
                  <a:cubicBezTo>
                    <a:pt x="246" y="511"/>
                    <a:pt x="246" y="477"/>
                    <a:pt x="246" y="477"/>
                  </a:cubicBezTo>
                  <a:cubicBezTo>
                    <a:pt x="246" y="477"/>
                    <a:pt x="239" y="369"/>
                    <a:pt x="272" y="313"/>
                  </a:cubicBezTo>
                  <a:cubicBezTo>
                    <a:pt x="337" y="277"/>
                    <a:pt x="375" y="204"/>
                    <a:pt x="362" y="129"/>
                  </a:cubicBezTo>
                  <a:cubicBezTo>
                    <a:pt x="350" y="67"/>
                    <a:pt x="307" y="20"/>
                    <a:pt x="251" y="0"/>
                  </a:cubicBezTo>
                  <a:cubicBezTo>
                    <a:pt x="260" y="53"/>
                    <a:pt x="274" y="127"/>
                    <a:pt x="275" y="135"/>
                  </a:cubicBezTo>
                  <a:cubicBezTo>
                    <a:pt x="277" y="147"/>
                    <a:pt x="241" y="192"/>
                    <a:pt x="193" y="201"/>
                  </a:cubicBezTo>
                  <a:cubicBezTo>
                    <a:pt x="146" y="211"/>
                    <a:pt x="96" y="180"/>
                    <a:pt x="94" y="170"/>
                  </a:cubicBezTo>
                  <a:cubicBezTo>
                    <a:pt x="93" y="164"/>
                    <a:pt x="79" y="89"/>
                    <a:pt x="70" y="35"/>
                  </a:cubicBezTo>
                  <a:cubicBezTo>
                    <a:pt x="24" y="75"/>
                    <a:pt x="0" y="136"/>
                    <a:pt x="11" y="197"/>
                  </a:cubicBezTo>
                  <a:cubicBezTo>
                    <a:pt x="21" y="252"/>
                    <a:pt x="57" y="295"/>
                    <a:pt x="103" y="318"/>
                  </a:cubicBezTo>
                  <a:cubicBezTo>
                    <a:pt x="133" y="382"/>
                    <a:pt x="127" y="477"/>
                    <a:pt x="127" y="477"/>
                  </a:cubicBezTo>
                  <a:cubicBezTo>
                    <a:pt x="127" y="477"/>
                    <a:pt x="127" y="500"/>
                    <a:pt x="127" y="537"/>
                  </a:cubicBezTo>
                  <a:cubicBezTo>
                    <a:pt x="127" y="566"/>
                    <a:pt x="127" y="604"/>
                    <a:pt x="127" y="645"/>
                  </a:cubicBezTo>
                  <a:cubicBezTo>
                    <a:pt x="127" y="782"/>
                    <a:pt x="127" y="963"/>
                    <a:pt x="127" y="1023"/>
                  </a:cubicBezTo>
                  <a:cubicBezTo>
                    <a:pt x="127" y="1125"/>
                    <a:pt x="82" y="1173"/>
                    <a:pt x="82" y="1173"/>
                  </a:cubicBezTo>
                  <a:close/>
                  <a:moveTo>
                    <a:pt x="129" y="1211"/>
                  </a:moveTo>
                  <a:cubicBezTo>
                    <a:pt x="135" y="1211"/>
                    <a:pt x="142" y="1207"/>
                    <a:pt x="145" y="1202"/>
                  </a:cubicBezTo>
                  <a:cubicBezTo>
                    <a:pt x="152" y="1190"/>
                    <a:pt x="152" y="1190"/>
                    <a:pt x="152" y="1190"/>
                  </a:cubicBezTo>
                  <a:cubicBezTo>
                    <a:pt x="155" y="1185"/>
                    <a:pt x="161" y="1184"/>
                    <a:pt x="166" y="1186"/>
                  </a:cubicBezTo>
                  <a:cubicBezTo>
                    <a:pt x="178" y="1193"/>
                    <a:pt x="178" y="1193"/>
                    <a:pt x="178" y="1193"/>
                  </a:cubicBezTo>
                  <a:cubicBezTo>
                    <a:pt x="183" y="1195"/>
                    <a:pt x="190" y="1195"/>
                    <a:pt x="195" y="1193"/>
                  </a:cubicBezTo>
                  <a:cubicBezTo>
                    <a:pt x="207" y="1186"/>
                    <a:pt x="207" y="1186"/>
                    <a:pt x="207" y="1186"/>
                  </a:cubicBezTo>
                  <a:cubicBezTo>
                    <a:pt x="212" y="1184"/>
                    <a:pt x="218" y="1185"/>
                    <a:pt x="221" y="1190"/>
                  </a:cubicBezTo>
                  <a:cubicBezTo>
                    <a:pt x="229" y="1202"/>
                    <a:pt x="229" y="1202"/>
                    <a:pt x="229" y="1202"/>
                  </a:cubicBezTo>
                  <a:cubicBezTo>
                    <a:pt x="231" y="1207"/>
                    <a:pt x="238" y="1211"/>
                    <a:pt x="244" y="1211"/>
                  </a:cubicBezTo>
                  <a:cubicBezTo>
                    <a:pt x="257" y="1212"/>
                    <a:pt x="257" y="1212"/>
                    <a:pt x="257" y="1212"/>
                  </a:cubicBezTo>
                  <a:cubicBezTo>
                    <a:pt x="262" y="1212"/>
                    <a:pt x="267" y="1217"/>
                    <a:pt x="267" y="1222"/>
                  </a:cubicBezTo>
                  <a:cubicBezTo>
                    <a:pt x="268" y="1236"/>
                    <a:pt x="268" y="1236"/>
                    <a:pt x="268" y="1236"/>
                  </a:cubicBezTo>
                  <a:cubicBezTo>
                    <a:pt x="268" y="1242"/>
                    <a:pt x="272" y="1249"/>
                    <a:pt x="277" y="1252"/>
                  </a:cubicBezTo>
                  <a:cubicBezTo>
                    <a:pt x="288" y="1260"/>
                    <a:pt x="288" y="1260"/>
                    <a:pt x="288" y="1260"/>
                  </a:cubicBezTo>
                  <a:cubicBezTo>
                    <a:pt x="293" y="1263"/>
                    <a:pt x="294" y="1269"/>
                    <a:pt x="292" y="1274"/>
                  </a:cubicBezTo>
                  <a:cubicBezTo>
                    <a:pt x="286" y="1287"/>
                    <a:pt x="286" y="1287"/>
                    <a:pt x="286" y="1287"/>
                  </a:cubicBezTo>
                  <a:cubicBezTo>
                    <a:pt x="283" y="1292"/>
                    <a:pt x="283" y="1300"/>
                    <a:pt x="286" y="1305"/>
                  </a:cubicBezTo>
                  <a:cubicBezTo>
                    <a:pt x="292" y="1317"/>
                    <a:pt x="292" y="1317"/>
                    <a:pt x="292" y="1317"/>
                  </a:cubicBezTo>
                  <a:cubicBezTo>
                    <a:pt x="294" y="1322"/>
                    <a:pt x="293" y="1329"/>
                    <a:pt x="288" y="1332"/>
                  </a:cubicBezTo>
                  <a:cubicBezTo>
                    <a:pt x="277" y="1340"/>
                    <a:pt x="277" y="1340"/>
                    <a:pt x="277" y="1340"/>
                  </a:cubicBezTo>
                  <a:cubicBezTo>
                    <a:pt x="272" y="1343"/>
                    <a:pt x="268" y="1350"/>
                    <a:pt x="268" y="1355"/>
                  </a:cubicBezTo>
                  <a:cubicBezTo>
                    <a:pt x="267" y="1369"/>
                    <a:pt x="267" y="1369"/>
                    <a:pt x="267" y="1369"/>
                  </a:cubicBezTo>
                  <a:cubicBezTo>
                    <a:pt x="267" y="1375"/>
                    <a:pt x="262" y="1380"/>
                    <a:pt x="257" y="1380"/>
                  </a:cubicBezTo>
                  <a:cubicBezTo>
                    <a:pt x="244" y="1381"/>
                    <a:pt x="244" y="1381"/>
                    <a:pt x="244" y="1381"/>
                  </a:cubicBezTo>
                  <a:cubicBezTo>
                    <a:pt x="238" y="1381"/>
                    <a:pt x="231" y="1385"/>
                    <a:pt x="229" y="1390"/>
                  </a:cubicBezTo>
                  <a:cubicBezTo>
                    <a:pt x="221" y="1401"/>
                    <a:pt x="221" y="1401"/>
                    <a:pt x="221" y="1401"/>
                  </a:cubicBezTo>
                  <a:cubicBezTo>
                    <a:pt x="218" y="1406"/>
                    <a:pt x="212" y="1408"/>
                    <a:pt x="207" y="1405"/>
                  </a:cubicBezTo>
                  <a:cubicBezTo>
                    <a:pt x="195" y="1399"/>
                    <a:pt x="195" y="1399"/>
                    <a:pt x="195" y="1399"/>
                  </a:cubicBezTo>
                  <a:cubicBezTo>
                    <a:pt x="190" y="1397"/>
                    <a:pt x="183" y="1397"/>
                    <a:pt x="178" y="1399"/>
                  </a:cubicBezTo>
                  <a:cubicBezTo>
                    <a:pt x="166" y="1405"/>
                    <a:pt x="166" y="1405"/>
                    <a:pt x="166" y="1405"/>
                  </a:cubicBezTo>
                  <a:cubicBezTo>
                    <a:pt x="161" y="1408"/>
                    <a:pt x="155" y="1406"/>
                    <a:pt x="152" y="1401"/>
                  </a:cubicBezTo>
                  <a:cubicBezTo>
                    <a:pt x="145" y="1390"/>
                    <a:pt x="145" y="1390"/>
                    <a:pt x="145" y="1390"/>
                  </a:cubicBezTo>
                  <a:cubicBezTo>
                    <a:pt x="142" y="1385"/>
                    <a:pt x="135" y="1381"/>
                    <a:pt x="129" y="1381"/>
                  </a:cubicBezTo>
                  <a:cubicBezTo>
                    <a:pt x="116" y="1380"/>
                    <a:pt x="116" y="1380"/>
                    <a:pt x="116" y="1380"/>
                  </a:cubicBezTo>
                  <a:cubicBezTo>
                    <a:pt x="111" y="1380"/>
                    <a:pt x="106" y="1375"/>
                    <a:pt x="106" y="1369"/>
                  </a:cubicBezTo>
                  <a:cubicBezTo>
                    <a:pt x="105" y="1355"/>
                    <a:pt x="105" y="1355"/>
                    <a:pt x="105" y="1355"/>
                  </a:cubicBezTo>
                  <a:cubicBezTo>
                    <a:pt x="105" y="1350"/>
                    <a:pt x="101" y="1343"/>
                    <a:pt x="96" y="1340"/>
                  </a:cubicBezTo>
                  <a:cubicBezTo>
                    <a:pt x="85" y="1332"/>
                    <a:pt x="85" y="1332"/>
                    <a:pt x="85" y="1332"/>
                  </a:cubicBezTo>
                  <a:cubicBezTo>
                    <a:pt x="80" y="1329"/>
                    <a:pt x="79" y="1322"/>
                    <a:pt x="81" y="1317"/>
                  </a:cubicBezTo>
                  <a:cubicBezTo>
                    <a:pt x="87" y="1305"/>
                    <a:pt x="87" y="1305"/>
                    <a:pt x="87" y="1305"/>
                  </a:cubicBezTo>
                  <a:cubicBezTo>
                    <a:pt x="90" y="1300"/>
                    <a:pt x="90" y="1292"/>
                    <a:pt x="87" y="1287"/>
                  </a:cubicBezTo>
                  <a:cubicBezTo>
                    <a:pt x="81" y="1274"/>
                    <a:pt x="81" y="1274"/>
                    <a:pt x="81" y="1274"/>
                  </a:cubicBezTo>
                  <a:cubicBezTo>
                    <a:pt x="79" y="1269"/>
                    <a:pt x="80" y="1263"/>
                    <a:pt x="85" y="1260"/>
                  </a:cubicBezTo>
                  <a:cubicBezTo>
                    <a:pt x="96" y="1252"/>
                    <a:pt x="96" y="1252"/>
                    <a:pt x="96" y="1252"/>
                  </a:cubicBezTo>
                  <a:cubicBezTo>
                    <a:pt x="101" y="1249"/>
                    <a:pt x="105" y="1242"/>
                    <a:pt x="105" y="1236"/>
                  </a:cubicBezTo>
                  <a:cubicBezTo>
                    <a:pt x="106" y="1222"/>
                    <a:pt x="106" y="1222"/>
                    <a:pt x="106" y="1222"/>
                  </a:cubicBezTo>
                  <a:cubicBezTo>
                    <a:pt x="106" y="1217"/>
                    <a:pt x="111" y="1212"/>
                    <a:pt x="116" y="1212"/>
                  </a:cubicBezTo>
                  <a:lnTo>
                    <a:pt x="129" y="121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9" name="Freeform 15"/>
            <p:cNvSpPr>
              <a:spLocks noEditPoints="1"/>
            </p:cNvSpPr>
            <p:nvPr/>
          </p:nvSpPr>
          <p:spPr bwMode="auto">
            <a:xfrm>
              <a:off x="-1579563" y="1058863"/>
              <a:ext cx="941388" cy="1274763"/>
            </a:xfrm>
            <a:custGeom>
              <a:avLst/>
              <a:gdLst>
                <a:gd name="T0" fmla="*/ 22 w 839"/>
                <a:gd name="T1" fmla="*/ 881 h 1136"/>
                <a:gd name="T2" fmla="*/ 239 w 839"/>
                <a:gd name="T3" fmla="*/ 881 h 1136"/>
                <a:gd name="T4" fmla="*/ 239 w 839"/>
                <a:gd name="T5" fmla="*/ 823 h 1136"/>
                <a:gd name="T6" fmla="*/ 261 w 839"/>
                <a:gd name="T7" fmla="*/ 823 h 1136"/>
                <a:gd name="T8" fmla="*/ 241 w 839"/>
                <a:gd name="T9" fmla="*/ 641 h 1136"/>
                <a:gd name="T10" fmla="*/ 198 w 839"/>
                <a:gd name="T11" fmla="*/ 641 h 1136"/>
                <a:gd name="T12" fmla="*/ 174 w 839"/>
                <a:gd name="T13" fmla="*/ 558 h 1136"/>
                <a:gd name="T14" fmla="*/ 182 w 839"/>
                <a:gd name="T15" fmla="*/ 532 h 1136"/>
                <a:gd name="T16" fmla="*/ 182 w 839"/>
                <a:gd name="T17" fmla="*/ 523 h 1136"/>
                <a:gd name="T18" fmla="*/ 275 w 839"/>
                <a:gd name="T19" fmla="*/ 161 h 1136"/>
                <a:gd name="T20" fmla="*/ 301 w 839"/>
                <a:gd name="T21" fmla="*/ 133 h 1136"/>
                <a:gd name="T22" fmla="*/ 301 w 839"/>
                <a:gd name="T23" fmla="*/ 366 h 1136"/>
                <a:gd name="T24" fmla="*/ 301 w 839"/>
                <a:gd name="T25" fmla="*/ 487 h 1136"/>
                <a:gd name="T26" fmla="*/ 301 w 839"/>
                <a:gd name="T27" fmla="*/ 1057 h 1136"/>
                <a:gd name="T28" fmla="*/ 380 w 839"/>
                <a:gd name="T29" fmla="*/ 1136 h 1136"/>
                <a:gd name="T30" fmla="*/ 459 w 839"/>
                <a:gd name="T31" fmla="*/ 1057 h 1136"/>
                <a:gd name="T32" fmla="*/ 459 w 839"/>
                <a:gd name="T33" fmla="*/ 537 h 1136"/>
                <a:gd name="T34" fmla="*/ 490 w 839"/>
                <a:gd name="T35" fmla="*/ 537 h 1136"/>
                <a:gd name="T36" fmla="*/ 490 w 839"/>
                <a:gd name="T37" fmla="*/ 1057 h 1136"/>
                <a:gd name="T38" fmla="*/ 569 w 839"/>
                <a:gd name="T39" fmla="*/ 1136 h 1136"/>
                <a:gd name="T40" fmla="*/ 648 w 839"/>
                <a:gd name="T41" fmla="*/ 1057 h 1136"/>
                <a:gd name="T42" fmla="*/ 648 w 839"/>
                <a:gd name="T43" fmla="*/ 366 h 1136"/>
                <a:gd name="T44" fmla="*/ 647 w 839"/>
                <a:gd name="T45" fmla="*/ 355 h 1136"/>
                <a:gd name="T46" fmla="*/ 647 w 839"/>
                <a:gd name="T47" fmla="*/ 202 h 1136"/>
                <a:gd name="T48" fmla="*/ 839 w 839"/>
                <a:gd name="T49" fmla="*/ 316 h 1136"/>
                <a:gd name="T50" fmla="*/ 839 w 839"/>
                <a:gd name="T51" fmla="*/ 208 h 1136"/>
                <a:gd name="T52" fmla="*/ 717 w 839"/>
                <a:gd name="T53" fmla="*/ 127 h 1136"/>
                <a:gd name="T54" fmla="*/ 663 w 839"/>
                <a:gd name="T55" fmla="*/ 61 h 1136"/>
                <a:gd name="T56" fmla="*/ 650 w 839"/>
                <a:gd name="T57" fmla="*/ 40 h 1136"/>
                <a:gd name="T58" fmla="*/ 648 w 839"/>
                <a:gd name="T59" fmla="*/ 35 h 1136"/>
                <a:gd name="T60" fmla="*/ 647 w 839"/>
                <a:gd name="T61" fmla="*/ 34 h 1136"/>
                <a:gd name="T62" fmla="*/ 647 w 839"/>
                <a:gd name="T63" fmla="*/ 34 h 1136"/>
                <a:gd name="T64" fmla="*/ 647 w 839"/>
                <a:gd name="T65" fmla="*/ 34 h 1136"/>
                <a:gd name="T66" fmla="*/ 637 w 839"/>
                <a:gd name="T67" fmla="*/ 19 h 1136"/>
                <a:gd name="T68" fmla="*/ 598 w 839"/>
                <a:gd name="T69" fmla="*/ 0 h 1136"/>
                <a:gd name="T70" fmla="*/ 350 w 839"/>
                <a:gd name="T71" fmla="*/ 0 h 1136"/>
                <a:gd name="T72" fmla="*/ 339 w 839"/>
                <a:gd name="T73" fmla="*/ 2 h 1136"/>
                <a:gd name="T74" fmla="*/ 329 w 839"/>
                <a:gd name="T75" fmla="*/ 3 h 1136"/>
                <a:gd name="T76" fmla="*/ 329 w 839"/>
                <a:gd name="T77" fmla="*/ 3 h 1136"/>
                <a:gd name="T78" fmla="*/ 195 w 839"/>
                <a:gd name="T79" fmla="*/ 96 h 1136"/>
                <a:gd name="T80" fmla="*/ 79 w 839"/>
                <a:gd name="T81" fmla="*/ 523 h 1136"/>
                <a:gd name="T82" fmla="*/ 79 w 839"/>
                <a:gd name="T83" fmla="*/ 533 h 1136"/>
                <a:gd name="T84" fmla="*/ 86 w 839"/>
                <a:gd name="T85" fmla="*/ 558 h 1136"/>
                <a:gd name="T86" fmla="*/ 63 w 839"/>
                <a:gd name="T87" fmla="*/ 641 h 1136"/>
                <a:gd name="T88" fmla="*/ 20 w 839"/>
                <a:gd name="T89" fmla="*/ 641 h 1136"/>
                <a:gd name="T90" fmla="*/ 0 w 839"/>
                <a:gd name="T91" fmla="*/ 823 h 1136"/>
                <a:gd name="T92" fmla="*/ 22 w 839"/>
                <a:gd name="T93" fmla="*/ 823 h 1136"/>
                <a:gd name="T94" fmla="*/ 22 w 839"/>
                <a:gd name="T95" fmla="*/ 881 h 1136"/>
                <a:gd name="T96" fmla="*/ 105 w 839"/>
                <a:gd name="T97" fmla="*/ 577 h 1136"/>
                <a:gd name="T98" fmla="*/ 130 w 839"/>
                <a:gd name="T99" fmla="*/ 583 h 1136"/>
                <a:gd name="T100" fmla="*/ 131 w 839"/>
                <a:gd name="T101" fmla="*/ 583 h 1136"/>
                <a:gd name="T102" fmla="*/ 155 w 839"/>
                <a:gd name="T103" fmla="*/ 577 h 1136"/>
                <a:gd name="T104" fmla="*/ 173 w 839"/>
                <a:gd name="T105" fmla="*/ 641 h 1136"/>
                <a:gd name="T106" fmla="*/ 87 w 839"/>
                <a:gd name="T107" fmla="*/ 641 h 1136"/>
                <a:gd name="T108" fmla="*/ 105 w 839"/>
                <a:gd name="T109" fmla="*/ 577 h 1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39" h="1136">
                  <a:moveTo>
                    <a:pt x="22" y="881"/>
                  </a:moveTo>
                  <a:cubicBezTo>
                    <a:pt x="239" y="881"/>
                    <a:pt x="239" y="881"/>
                    <a:pt x="239" y="881"/>
                  </a:cubicBezTo>
                  <a:cubicBezTo>
                    <a:pt x="239" y="823"/>
                    <a:pt x="239" y="823"/>
                    <a:pt x="239" y="823"/>
                  </a:cubicBezTo>
                  <a:cubicBezTo>
                    <a:pt x="261" y="823"/>
                    <a:pt x="261" y="823"/>
                    <a:pt x="261" y="823"/>
                  </a:cubicBezTo>
                  <a:cubicBezTo>
                    <a:pt x="241" y="641"/>
                    <a:pt x="241" y="641"/>
                    <a:pt x="241" y="641"/>
                  </a:cubicBezTo>
                  <a:cubicBezTo>
                    <a:pt x="198" y="641"/>
                    <a:pt x="198" y="641"/>
                    <a:pt x="198" y="641"/>
                  </a:cubicBezTo>
                  <a:cubicBezTo>
                    <a:pt x="174" y="558"/>
                    <a:pt x="174" y="558"/>
                    <a:pt x="174" y="558"/>
                  </a:cubicBezTo>
                  <a:cubicBezTo>
                    <a:pt x="179" y="550"/>
                    <a:pt x="182" y="541"/>
                    <a:pt x="182" y="532"/>
                  </a:cubicBezTo>
                  <a:cubicBezTo>
                    <a:pt x="182" y="529"/>
                    <a:pt x="182" y="526"/>
                    <a:pt x="182" y="523"/>
                  </a:cubicBezTo>
                  <a:cubicBezTo>
                    <a:pt x="182" y="318"/>
                    <a:pt x="232" y="214"/>
                    <a:pt x="275" y="161"/>
                  </a:cubicBezTo>
                  <a:cubicBezTo>
                    <a:pt x="284" y="149"/>
                    <a:pt x="293" y="141"/>
                    <a:pt x="301" y="133"/>
                  </a:cubicBezTo>
                  <a:cubicBezTo>
                    <a:pt x="301" y="366"/>
                    <a:pt x="301" y="366"/>
                    <a:pt x="301" y="366"/>
                  </a:cubicBezTo>
                  <a:cubicBezTo>
                    <a:pt x="301" y="487"/>
                    <a:pt x="301" y="487"/>
                    <a:pt x="301" y="487"/>
                  </a:cubicBezTo>
                  <a:cubicBezTo>
                    <a:pt x="301" y="1057"/>
                    <a:pt x="301" y="1057"/>
                    <a:pt x="301" y="1057"/>
                  </a:cubicBezTo>
                  <a:cubicBezTo>
                    <a:pt x="301" y="1101"/>
                    <a:pt x="336" y="1136"/>
                    <a:pt x="380" y="1136"/>
                  </a:cubicBezTo>
                  <a:cubicBezTo>
                    <a:pt x="424" y="1136"/>
                    <a:pt x="459" y="1101"/>
                    <a:pt x="459" y="1057"/>
                  </a:cubicBezTo>
                  <a:cubicBezTo>
                    <a:pt x="459" y="537"/>
                    <a:pt x="459" y="537"/>
                    <a:pt x="459" y="537"/>
                  </a:cubicBezTo>
                  <a:cubicBezTo>
                    <a:pt x="490" y="537"/>
                    <a:pt x="490" y="537"/>
                    <a:pt x="490" y="537"/>
                  </a:cubicBezTo>
                  <a:cubicBezTo>
                    <a:pt x="490" y="1057"/>
                    <a:pt x="490" y="1057"/>
                    <a:pt x="490" y="1057"/>
                  </a:cubicBezTo>
                  <a:cubicBezTo>
                    <a:pt x="490" y="1101"/>
                    <a:pt x="525" y="1136"/>
                    <a:pt x="569" y="1136"/>
                  </a:cubicBezTo>
                  <a:cubicBezTo>
                    <a:pt x="613" y="1136"/>
                    <a:pt x="648" y="1101"/>
                    <a:pt x="648" y="1057"/>
                  </a:cubicBezTo>
                  <a:cubicBezTo>
                    <a:pt x="648" y="366"/>
                    <a:pt x="648" y="366"/>
                    <a:pt x="648" y="366"/>
                  </a:cubicBezTo>
                  <a:cubicBezTo>
                    <a:pt x="648" y="362"/>
                    <a:pt x="648" y="359"/>
                    <a:pt x="647" y="355"/>
                  </a:cubicBezTo>
                  <a:cubicBezTo>
                    <a:pt x="647" y="202"/>
                    <a:pt x="647" y="202"/>
                    <a:pt x="647" y="202"/>
                  </a:cubicBezTo>
                  <a:cubicBezTo>
                    <a:pt x="692" y="245"/>
                    <a:pt x="755" y="290"/>
                    <a:pt x="839" y="316"/>
                  </a:cubicBezTo>
                  <a:cubicBezTo>
                    <a:pt x="839" y="208"/>
                    <a:pt x="839" y="208"/>
                    <a:pt x="839" y="208"/>
                  </a:cubicBezTo>
                  <a:cubicBezTo>
                    <a:pt x="787" y="186"/>
                    <a:pt x="747" y="157"/>
                    <a:pt x="717" y="127"/>
                  </a:cubicBezTo>
                  <a:cubicBezTo>
                    <a:pt x="692" y="103"/>
                    <a:pt x="674" y="79"/>
                    <a:pt x="663" y="61"/>
                  </a:cubicBezTo>
                  <a:cubicBezTo>
                    <a:pt x="657" y="52"/>
                    <a:pt x="653" y="45"/>
                    <a:pt x="650" y="40"/>
                  </a:cubicBezTo>
                  <a:cubicBezTo>
                    <a:pt x="649" y="38"/>
                    <a:pt x="648" y="36"/>
                    <a:pt x="648" y="35"/>
                  </a:cubicBezTo>
                  <a:cubicBezTo>
                    <a:pt x="648" y="35"/>
                    <a:pt x="647" y="35"/>
                    <a:pt x="647" y="34"/>
                  </a:cubicBezTo>
                  <a:cubicBezTo>
                    <a:pt x="647" y="34"/>
                    <a:pt x="647" y="34"/>
                    <a:pt x="647" y="34"/>
                  </a:cubicBezTo>
                  <a:cubicBezTo>
                    <a:pt x="647" y="34"/>
                    <a:pt x="647" y="34"/>
                    <a:pt x="647" y="34"/>
                  </a:cubicBezTo>
                  <a:cubicBezTo>
                    <a:pt x="645" y="28"/>
                    <a:pt x="641" y="23"/>
                    <a:pt x="637" y="19"/>
                  </a:cubicBezTo>
                  <a:cubicBezTo>
                    <a:pt x="627" y="8"/>
                    <a:pt x="613" y="0"/>
                    <a:pt x="598" y="0"/>
                  </a:cubicBezTo>
                  <a:cubicBezTo>
                    <a:pt x="350" y="0"/>
                    <a:pt x="350" y="0"/>
                    <a:pt x="350" y="0"/>
                  </a:cubicBezTo>
                  <a:cubicBezTo>
                    <a:pt x="346" y="0"/>
                    <a:pt x="342" y="1"/>
                    <a:pt x="339" y="2"/>
                  </a:cubicBezTo>
                  <a:cubicBezTo>
                    <a:pt x="335" y="2"/>
                    <a:pt x="332" y="2"/>
                    <a:pt x="329" y="3"/>
                  </a:cubicBezTo>
                  <a:cubicBezTo>
                    <a:pt x="329" y="3"/>
                    <a:pt x="329" y="3"/>
                    <a:pt x="329" y="3"/>
                  </a:cubicBezTo>
                  <a:cubicBezTo>
                    <a:pt x="321" y="4"/>
                    <a:pt x="257" y="21"/>
                    <a:pt x="195" y="96"/>
                  </a:cubicBezTo>
                  <a:cubicBezTo>
                    <a:pt x="134" y="171"/>
                    <a:pt x="79" y="302"/>
                    <a:pt x="79" y="523"/>
                  </a:cubicBezTo>
                  <a:cubicBezTo>
                    <a:pt x="79" y="526"/>
                    <a:pt x="79" y="529"/>
                    <a:pt x="79" y="533"/>
                  </a:cubicBezTo>
                  <a:cubicBezTo>
                    <a:pt x="79" y="542"/>
                    <a:pt x="82" y="551"/>
                    <a:pt x="86" y="558"/>
                  </a:cubicBezTo>
                  <a:cubicBezTo>
                    <a:pt x="63" y="641"/>
                    <a:pt x="63" y="641"/>
                    <a:pt x="63" y="641"/>
                  </a:cubicBezTo>
                  <a:cubicBezTo>
                    <a:pt x="20" y="641"/>
                    <a:pt x="20" y="641"/>
                    <a:pt x="20" y="641"/>
                  </a:cubicBezTo>
                  <a:cubicBezTo>
                    <a:pt x="0" y="823"/>
                    <a:pt x="0" y="823"/>
                    <a:pt x="0" y="823"/>
                  </a:cubicBezTo>
                  <a:cubicBezTo>
                    <a:pt x="22" y="823"/>
                    <a:pt x="22" y="823"/>
                    <a:pt x="22" y="823"/>
                  </a:cubicBezTo>
                  <a:lnTo>
                    <a:pt x="22" y="881"/>
                  </a:lnTo>
                  <a:close/>
                  <a:moveTo>
                    <a:pt x="105" y="577"/>
                  </a:moveTo>
                  <a:cubicBezTo>
                    <a:pt x="113" y="581"/>
                    <a:pt x="121" y="583"/>
                    <a:pt x="130" y="583"/>
                  </a:cubicBezTo>
                  <a:cubicBezTo>
                    <a:pt x="131" y="583"/>
                    <a:pt x="131" y="583"/>
                    <a:pt x="131" y="583"/>
                  </a:cubicBezTo>
                  <a:cubicBezTo>
                    <a:pt x="140" y="583"/>
                    <a:pt x="148" y="581"/>
                    <a:pt x="155" y="577"/>
                  </a:cubicBezTo>
                  <a:cubicBezTo>
                    <a:pt x="173" y="641"/>
                    <a:pt x="173" y="641"/>
                    <a:pt x="173" y="641"/>
                  </a:cubicBezTo>
                  <a:cubicBezTo>
                    <a:pt x="87" y="641"/>
                    <a:pt x="87" y="641"/>
                    <a:pt x="87" y="641"/>
                  </a:cubicBezTo>
                  <a:lnTo>
                    <a:pt x="105" y="57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57" name="Rectangle 56"/>
          <p:cNvSpPr/>
          <p:nvPr/>
        </p:nvSpPr>
        <p:spPr>
          <a:xfrm>
            <a:off x="1941703" y="0"/>
            <a:ext cx="8867476" cy="6858000"/>
          </a:xfrm>
          <a:prstGeom prst="rect">
            <a:avLst/>
          </a:prstGeom>
          <a:solidFill>
            <a:schemeClr val="accent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8" name="TextBox 57"/>
          <p:cNvSpPr txBox="1"/>
          <p:nvPr/>
        </p:nvSpPr>
        <p:spPr>
          <a:xfrm>
            <a:off x="3810847" y="2820777"/>
            <a:ext cx="4570305" cy="954107"/>
          </a:xfrm>
          <a:prstGeom prst="rect">
            <a:avLst/>
          </a:prstGeom>
          <a:noFill/>
        </p:spPr>
        <p:txBody>
          <a:bodyPr wrap="square" rtlCol="0">
            <a:spAutoFit/>
          </a:bodyPr>
          <a:lstStyle/>
          <a:p>
            <a:pPr algn="ctr"/>
            <a:r>
              <a:rPr lang="en-US" sz="2800" b="1" dirty="0" err="1" smtClean="0">
                <a:solidFill>
                  <a:schemeClr val="bg1"/>
                </a:solidFill>
                <a:latin typeface="+mj-lt"/>
              </a:rPr>
              <a:t>Capitulo</a:t>
            </a:r>
            <a:r>
              <a:rPr lang="en-US" sz="2800" b="1" dirty="0" smtClean="0">
                <a:solidFill>
                  <a:schemeClr val="bg1"/>
                </a:solidFill>
                <a:latin typeface="+mj-lt"/>
              </a:rPr>
              <a:t> Q</a:t>
            </a:r>
          </a:p>
          <a:p>
            <a:pPr algn="ctr"/>
            <a:r>
              <a:rPr lang="en-US" sz="2800" dirty="0" err="1" smtClean="0">
                <a:solidFill>
                  <a:schemeClr val="bg1"/>
                </a:solidFill>
                <a:latin typeface="+mj-lt"/>
              </a:rPr>
              <a:t>Registro</a:t>
            </a:r>
            <a:r>
              <a:rPr lang="en-US" sz="2800" dirty="0" smtClean="0">
                <a:solidFill>
                  <a:schemeClr val="bg1"/>
                </a:solidFill>
                <a:latin typeface="+mj-lt"/>
              </a:rPr>
              <a:t> de </a:t>
            </a:r>
            <a:r>
              <a:rPr lang="en-US" sz="2800" dirty="0" err="1" smtClean="0">
                <a:solidFill>
                  <a:schemeClr val="bg1"/>
                </a:solidFill>
                <a:latin typeface="+mj-lt"/>
              </a:rPr>
              <a:t>informes</a:t>
            </a:r>
            <a:endParaRPr lang="id-ID" sz="2800" dirty="0">
              <a:solidFill>
                <a:schemeClr val="bg1"/>
              </a:solidFill>
              <a:latin typeface="+mj-lt"/>
            </a:endParaRPr>
          </a:p>
        </p:txBody>
      </p:sp>
      <p:cxnSp>
        <p:nvCxnSpPr>
          <p:cNvPr id="59" name="Straight Connector 58"/>
          <p:cNvCxnSpPr/>
          <p:nvPr/>
        </p:nvCxnSpPr>
        <p:spPr>
          <a:xfrm>
            <a:off x="4476000" y="3732411"/>
            <a:ext cx="3240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60" name="Group 59"/>
          <p:cNvGrpSpPr/>
          <p:nvPr/>
        </p:nvGrpSpPr>
        <p:grpSpPr>
          <a:xfrm>
            <a:off x="5250509" y="495011"/>
            <a:ext cx="1333340" cy="1595437"/>
            <a:chOff x="-3241676" y="671513"/>
            <a:chExt cx="1389063" cy="1662113"/>
          </a:xfrm>
          <a:solidFill>
            <a:schemeClr val="bg2">
              <a:alpha val="36000"/>
            </a:schemeClr>
          </a:solidFill>
        </p:grpSpPr>
        <p:sp>
          <p:nvSpPr>
            <p:cNvPr id="61" name="Freeform 8"/>
            <p:cNvSpPr>
              <a:spLocks/>
            </p:cNvSpPr>
            <p:nvPr/>
          </p:nvSpPr>
          <p:spPr bwMode="auto">
            <a:xfrm>
              <a:off x="-2398713" y="671513"/>
              <a:ext cx="354013" cy="355600"/>
            </a:xfrm>
            <a:custGeom>
              <a:avLst/>
              <a:gdLst>
                <a:gd name="T0" fmla="*/ 125 w 316"/>
                <a:gd name="T1" fmla="*/ 298 h 316"/>
                <a:gd name="T2" fmla="*/ 298 w 316"/>
                <a:gd name="T3" fmla="*/ 191 h 316"/>
                <a:gd name="T4" fmla="*/ 191 w 316"/>
                <a:gd name="T5" fmla="*/ 18 h 316"/>
                <a:gd name="T6" fmla="*/ 18 w 316"/>
                <a:gd name="T7" fmla="*/ 125 h 316"/>
                <a:gd name="T8" fmla="*/ 125 w 316"/>
                <a:gd name="T9" fmla="*/ 298 h 316"/>
              </a:gdLst>
              <a:ahLst/>
              <a:cxnLst>
                <a:cxn ang="0">
                  <a:pos x="T0" y="T1"/>
                </a:cxn>
                <a:cxn ang="0">
                  <a:pos x="T2" y="T3"/>
                </a:cxn>
                <a:cxn ang="0">
                  <a:pos x="T4" y="T5"/>
                </a:cxn>
                <a:cxn ang="0">
                  <a:pos x="T6" y="T7"/>
                </a:cxn>
                <a:cxn ang="0">
                  <a:pos x="T8" y="T9"/>
                </a:cxn>
              </a:cxnLst>
              <a:rect l="0" t="0" r="r" b="b"/>
              <a:pathLst>
                <a:path w="316" h="316">
                  <a:moveTo>
                    <a:pt x="125" y="298"/>
                  </a:moveTo>
                  <a:cubicBezTo>
                    <a:pt x="203" y="316"/>
                    <a:pt x="280" y="268"/>
                    <a:pt x="298" y="191"/>
                  </a:cubicBezTo>
                  <a:cubicBezTo>
                    <a:pt x="316" y="113"/>
                    <a:pt x="268" y="36"/>
                    <a:pt x="191" y="18"/>
                  </a:cubicBezTo>
                  <a:cubicBezTo>
                    <a:pt x="113" y="0"/>
                    <a:pt x="36" y="48"/>
                    <a:pt x="18" y="125"/>
                  </a:cubicBezTo>
                  <a:cubicBezTo>
                    <a:pt x="0" y="203"/>
                    <a:pt x="48" y="280"/>
                    <a:pt x="125" y="29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2" name="Freeform 9"/>
            <p:cNvSpPr>
              <a:spLocks noEditPoints="1"/>
            </p:cNvSpPr>
            <p:nvPr/>
          </p:nvSpPr>
          <p:spPr bwMode="auto">
            <a:xfrm>
              <a:off x="-2825751" y="1058863"/>
              <a:ext cx="973138" cy="1274763"/>
            </a:xfrm>
            <a:custGeom>
              <a:avLst/>
              <a:gdLst>
                <a:gd name="T0" fmla="*/ 681 w 866"/>
                <a:gd name="T1" fmla="*/ 2 h 1136"/>
                <a:gd name="T2" fmla="*/ 662 w 866"/>
                <a:gd name="T3" fmla="*/ 0 h 1136"/>
                <a:gd name="T4" fmla="*/ 376 w 866"/>
                <a:gd name="T5" fmla="*/ 19 h 1136"/>
                <a:gd name="T6" fmla="*/ 365 w 866"/>
                <a:gd name="T7" fmla="*/ 34 h 1136"/>
                <a:gd name="T8" fmla="*/ 49 w 866"/>
                <a:gd name="T9" fmla="*/ 236 h 1136"/>
                <a:gd name="T10" fmla="*/ 2 w 866"/>
                <a:gd name="T11" fmla="*/ 294 h 1136"/>
                <a:gd name="T12" fmla="*/ 101 w 866"/>
                <a:gd name="T13" fmla="*/ 295 h 1136"/>
                <a:gd name="T14" fmla="*/ 112 w 866"/>
                <a:gd name="T15" fmla="*/ 308 h 1136"/>
                <a:gd name="T16" fmla="*/ 117 w 866"/>
                <a:gd name="T17" fmla="*/ 330 h 1136"/>
                <a:gd name="T18" fmla="*/ 128 w 866"/>
                <a:gd name="T19" fmla="*/ 299 h 1136"/>
                <a:gd name="T20" fmla="*/ 181 w 866"/>
                <a:gd name="T21" fmla="*/ 313 h 1136"/>
                <a:gd name="T22" fmla="*/ 365 w 866"/>
                <a:gd name="T23" fmla="*/ 355 h 1136"/>
                <a:gd name="T24" fmla="*/ 364 w 866"/>
                <a:gd name="T25" fmla="*/ 433 h 1136"/>
                <a:gd name="T26" fmla="*/ 369 w 866"/>
                <a:gd name="T27" fmla="*/ 438 h 1136"/>
                <a:gd name="T28" fmla="*/ 364 w 866"/>
                <a:gd name="T29" fmla="*/ 444 h 1136"/>
                <a:gd name="T30" fmla="*/ 365 w 866"/>
                <a:gd name="T31" fmla="*/ 459 h 1136"/>
                <a:gd name="T32" fmla="*/ 380 w 866"/>
                <a:gd name="T33" fmla="*/ 451 h 1136"/>
                <a:gd name="T34" fmla="*/ 433 w 866"/>
                <a:gd name="T35" fmla="*/ 537 h 1136"/>
                <a:gd name="T36" fmla="*/ 446 w 866"/>
                <a:gd name="T37" fmla="*/ 566 h 1136"/>
                <a:gd name="T38" fmla="*/ 404 w 866"/>
                <a:gd name="T39" fmla="*/ 590 h 1136"/>
                <a:gd name="T40" fmla="*/ 452 w 866"/>
                <a:gd name="T41" fmla="*/ 581 h 1136"/>
                <a:gd name="T42" fmla="*/ 474 w 866"/>
                <a:gd name="T43" fmla="*/ 701 h 1136"/>
                <a:gd name="T44" fmla="*/ 463 w 866"/>
                <a:gd name="T45" fmla="*/ 714 h 1136"/>
                <a:gd name="T46" fmla="*/ 463 w 866"/>
                <a:gd name="T47" fmla="*/ 726 h 1136"/>
                <a:gd name="T48" fmla="*/ 474 w 866"/>
                <a:gd name="T49" fmla="*/ 740 h 1136"/>
                <a:gd name="T50" fmla="*/ 452 w 866"/>
                <a:gd name="T51" fmla="*/ 859 h 1136"/>
                <a:gd name="T52" fmla="*/ 404 w 866"/>
                <a:gd name="T53" fmla="*/ 851 h 1136"/>
                <a:gd name="T54" fmla="*/ 446 w 866"/>
                <a:gd name="T55" fmla="*/ 875 h 1136"/>
                <a:gd name="T56" fmla="*/ 386 w 866"/>
                <a:gd name="T57" fmla="*/ 980 h 1136"/>
                <a:gd name="T58" fmla="*/ 370 w 866"/>
                <a:gd name="T59" fmla="*/ 984 h 1136"/>
                <a:gd name="T60" fmla="*/ 364 w 866"/>
                <a:gd name="T61" fmla="*/ 996 h 1136"/>
                <a:gd name="T62" fmla="*/ 364 w 866"/>
                <a:gd name="T63" fmla="*/ 1007 h 1136"/>
                <a:gd name="T64" fmla="*/ 443 w 866"/>
                <a:gd name="T65" fmla="*/ 1136 h 1136"/>
                <a:gd name="T66" fmla="*/ 522 w 866"/>
                <a:gd name="T67" fmla="*/ 537 h 1136"/>
                <a:gd name="T68" fmla="*/ 553 w 866"/>
                <a:gd name="T69" fmla="*/ 1057 h 1136"/>
                <a:gd name="T70" fmla="*/ 711 w 866"/>
                <a:gd name="T71" fmla="*/ 1057 h 1136"/>
                <a:gd name="T72" fmla="*/ 719 w 866"/>
                <a:gd name="T73" fmla="*/ 567 h 1136"/>
                <a:gd name="T74" fmla="*/ 787 w 866"/>
                <a:gd name="T75" fmla="*/ 542 h 1136"/>
                <a:gd name="T76" fmla="*/ 838 w 866"/>
                <a:gd name="T77" fmla="*/ 125 h 1136"/>
                <a:gd name="T78" fmla="*/ 711 w 866"/>
                <a:gd name="T79" fmla="*/ 462 h 1136"/>
                <a:gd name="T80" fmla="*/ 711 w 866"/>
                <a:gd name="T81" fmla="*/ 127 h 1136"/>
                <a:gd name="T82" fmla="*/ 763 w 866"/>
                <a:gd name="T83" fmla="*/ 254 h 1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66" h="1136">
                  <a:moveTo>
                    <a:pt x="742" y="25"/>
                  </a:moveTo>
                  <a:cubicBezTo>
                    <a:pt x="710" y="7"/>
                    <a:pt x="685" y="3"/>
                    <a:pt x="681" y="2"/>
                  </a:cubicBezTo>
                  <a:cubicBezTo>
                    <a:pt x="678" y="2"/>
                    <a:pt x="676" y="2"/>
                    <a:pt x="674" y="1"/>
                  </a:cubicBezTo>
                  <a:cubicBezTo>
                    <a:pt x="670" y="1"/>
                    <a:pt x="666" y="0"/>
                    <a:pt x="662" y="0"/>
                  </a:cubicBezTo>
                  <a:cubicBezTo>
                    <a:pt x="414" y="0"/>
                    <a:pt x="414" y="0"/>
                    <a:pt x="414" y="0"/>
                  </a:cubicBezTo>
                  <a:cubicBezTo>
                    <a:pt x="399" y="0"/>
                    <a:pt x="385" y="7"/>
                    <a:pt x="376" y="19"/>
                  </a:cubicBezTo>
                  <a:cubicBezTo>
                    <a:pt x="371" y="23"/>
                    <a:pt x="367" y="28"/>
                    <a:pt x="365" y="34"/>
                  </a:cubicBezTo>
                  <a:cubicBezTo>
                    <a:pt x="365" y="34"/>
                    <a:pt x="365" y="34"/>
                    <a:pt x="365" y="34"/>
                  </a:cubicBezTo>
                  <a:cubicBezTo>
                    <a:pt x="363" y="38"/>
                    <a:pt x="340" y="85"/>
                    <a:pt x="290" y="132"/>
                  </a:cubicBezTo>
                  <a:cubicBezTo>
                    <a:pt x="239" y="179"/>
                    <a:pt x="163" y="227"/>
                    <a:pt x="49" y="236"/>
                  </a:cubicBezTo>
                  <a:cubicBezTo>
                    <a:pt x="21" y="238"/>
                    <a:pt x="0" y="262"/>
                    <a:pt x="2" y="290"/>
                  </a:cubicBezTo>
                  <a:cubicBezTo>
                    <a:pt x="2" y="292"/>
                    <a:pt x="2" y="293"/>
                    <a:pt x="2" y="294"/>
                  </a:cubicBezTo>
                  <a:cubicBezTo>
                    <a:pt x="17" y="292"/>
                    <a:pt x="32" y="291"/>
                    <a:pt x="46" y="291"/>
                  </a:cubicBezTo>
                  <a:cubicBezTo>
                    <a:pt x="63" y="291"/>
                    <a:pt x="82" y="293"/>
                    <a:pt x="101" y="295"/>
                  </a:cubicBezTo>
                  <a:cubicBezTo>
                    <a:pt x="112" y="296"/>
                    <a:pt x="112" y="296"/>
                    <a:pt x="112" y="296"/>
                  </a:cubicBezTo>
                  <a:cubicBezTo>
                    <a:pt x="112" y="308"/>
                    <a:pt x="112" y="308"/>
                    <a:pt x="112" y="308"/>
                  </a:cubicBezTo>
                  <a:cubicBezTo>
                    <a:pt x="112" y="331"/>
                    <a:pt x="112" y="331"/>
                    <a:pt x="112" y="331"/>
                  </a:cubicBezTo>
                  <a:cubicBezTo>
                    <a:pt x="114" y="331"/>
                    <a:pt x="115" y="330"/>
                    <a:pt x="117" y="330"/>
                  </a:cubicBezTo>
                  <a:cubicBezTo>
                    <a:pt x="125" y="310"/>
                    <a:pt x="125" y="310"/>
                    <a:pt x="125" y="310"/>
                  </a:cubicBezTo>
                  <a:cubicBezTo>
                    <a:pt x="128" y="299"/>
                    <a:pt x="128" y="299"/>
                    <a:pt x="128" y="299"/>
                  </a:cubicBezTo>
                  <a:cubicBezTo>
                    <a:pt x="139" y="302"/>
                    <a:pt x="139" y="302"/>
                    <a:pt x="139" y="302"/>
                  </a:cubicBezTo>
                  <a:cubicBezTo>
                    <a:pt x="153" y="305"/>
                    <a:pt x="167" y="309"/>
                    <a:pt x="181" y="313"/>
                  </a:cubicBezTo>
                  <a:cubicBezTo>
                    <a:pt x="261" y="287"/>
                    <a:pt x="322" y="244"/>
                    <a:pt x="365" y="202"/>
                  </a:cubicBezTo>
                  <a:cubicBezTo>
                    <a:pt x="365" y="355"/>
                    <a:pt x="365" y="355"/>
                    <a:pt x="365" y="355"/>
                  </a:cubicBezTo>
                  <a:cubicBezTo>
                    <a:pt x="364" y="358"/>
                    <a:pt x="364" y="362"/>
                    <a:pt x="364" y="366"/>
                  </a:cubicBezTo>
                  <a:cubicBezTo>
                    <a:pt x="364" y="433"/>
                    <a:pt x="364" y="433"/>
                    <a:pt x="364" y="433"/>
                  </a:cubicBezTo>
                  <a:cubicBezTo>
                    <a:pt x="365" y="434"/>
                    <a:pt x="365" y="434"/>
                    <a:pt x="365" y="434"/>
                  </a:cubicBezTo>
                  <a:cubicBezTo>
                    <a:pt x="369" y="438"/>
                    <a:pt x="369" y="438"/>
                    <a:pt x="369" y="438"/>
                  </a:cubicBezTo>
                  <a:cubicBezTo>
                    <a:pt x="365" y="443"/>
                    <a:pt x="365" y="443"/>
                    <a:pt x="365" y="443"/>
                  </a:cubicBezTo>
                  <a:cubicBezTo>
                    <a:pt x="364" y="444"/>
                    <a:pt x="364" y="444"/>
                    <a:pt x="364" y="444"/>
                  </a:cubicBezTo>
                  <a:cubicBezTo>
                    <a:pt x="364" y="460"/>
                    <a:pt x="364" y="460"/>
                    <a:pt x="364" y="460"/>
                  </a:cubicBezTo>
                  <a:cubicBezTo>
                    <a:pt x="365" y="459"/>
                    <a:pt x="365" y="459"/>
                    <a:pt x="365" y="459"/>
                  </a:cubicBezTo>
                  <a:cubicBezTo>
                    <a:pt x="370" y="456"/>
                    <a:pt x="370" y="456"/>
                    <a:pt x="370" y="456"/>
                  </a:cubicBezTo>
                  <a:cubicBezTo>
                    <a:pt x="380" y="451"/>
                    <a:pt x="380" y="451"/>
                    <a:pt x="380" y="451"/>
                  </a:cubicBezTo>
                  <a:cubicBezTo>
                    <a:pt x="386" y="460"/>
                    <a:pt x="386" y="460"/>
                    <a:pt x="386" y="460"/>
                  </a:cubicBezTo>
                  <a:cubicBezTo>
                    <a:pt x="405" y="484"/>
                    <a:pt x="420" y="510"/>
                    <a:pt x="433" y="537"/>
                  </a:cubicBezTo>
                  <a:cubicBezTo>
                    <a:pt x="436" y="543"/>
                    <a:pt x="439" y="549"/>
                    <a:pt x="442" y="555"/>
                  </a:cubicBezTo>
                  <a:cubicBezTo>
                    <a:pt x="446" y="566"/>
                    <a:pt x="446" y="566"/>
                    <a:pt x="446" y="566"/>
                  </a:cubicBezTo>
                  <a:cubicBezTo>
                    <a:pt x="436" y="571"/>
                    <a:pt x="436" y="571"/>
                    <a:pt x="436" y="571"/>
                  </a:cubicBezTo>
                  <a:cubicBezTo>
                    <a:pt x="404" y="590"/>
                    <a:pt x="404" y="590"/>
                    <a:pt x="404" y="590"/>
                  </a:cubicBezTo>
                  <a:cubicBezTo>
                    <a:pt x="441" y="583"/>
                    <a:pt x="441" y="583"/>
                    <a:pt x="441" y="583"/>
                  </a:cubicBezTo>
                  <a:cubicBezTo>
                    <a:pt x="452" y="581"/>
                    <a:pt x="452" y="581"/>
                    <a:pt x="452" y="581"/>
                  </a:cubicBezTo>
                  <a:cubicBezTo>
                    <a:pt x="455" y="592"/>
                    <a:pt x="455" y="592"/>
                    <a:pt x="455" y="592"/>
                  </a:cubicBezTo>
                  <a:cubicBezTo>
                    <a:pt x="466" y="627"/>
                    <a:pt x="472" y="664"/>
                    <a:pt x="474" y="701"/>
                  </a:cubicBezTo>
                  <a:cubicBezTo>
                    <a:pt x="474" y="712"/>
                    <a:pt x="474" y="712"/>
                    <a:pt x="474" y="712"/>
                  </a:cubicBezTo>
                  <a:cubicBezTo>
                    <a:pt x="463" y="714"/>
                    <a:pt x="463" y="714"/>
                    <a:pt x="463" y="714"/>
                  </a:cubicBezTo>
                  <a:cubicBezTo>
                    <a:pt x="427" y="720"/>
                    <a:pt x="427" y="720"/>
                    <a:pt x="427" y="720"/>
                  </a:cubicBezTo>
                  <a:cubicBezTo>
                    <a:pt x="463" y="726"/>
                    <a:pt x="463" y="726"/>
                    <a:pt x="463" y="726"/>
                  </a:cubicBezTo>
                  <a:cubicBezTo>
                    <a:pt x="474" y="728"/>
                    <a:pt x="474" y="728"/>
                    <a:pt x="474" y="728"/>
                  </a:cubicBezTo>
                  <a:cubicBezTo>
                    <a:pt x="474" y="740"/>
                    <a:pt x="474" y="740"/>
                    <a:pt x="474" y="740"/>
                  </a:cubicBezTo>
                  <a:cubicBezTo>
                    <a:pt x="472" y="777"/>
                    <a:pt x="466" y="813"/>
                    <a:pt x="455" y="848"/>
                  </a:cubicBezTo>
                  <a:cubicBezTo>
                    <a:pt x="452" y="859"/>
                    <a:pt x="452" y="859"/>
                    <a:pt x="452" y="859"/>
                  </a:cubicBezTo>
                  <a:cubicBezTo>
                    <a:pt x="441" y="857"/>
                    <a:pt x="441" y="857"/>
                    <a:pt x="441" y="857"/>
                  </a:cubicBezTo>
                  <a:cubicBezTo>
                    <a:pt x="404" y="851"/>
                    <a:pt x="404" y="851"/>
                    <a:pt x="404" y="851"/>
                  </a:cubicBezTo>
                  <a:cubicBezTo>
                    <a:pt x="436" y="869"/>
                    <a:pt x="436" y="869"/>
                    <a:pt x="436" y="869"/>
                  </a:cubicBezTo>
                  <a:cubicBezTo>
                    <a:pt x="446" y="875"/>
                    <a:pt x="446" y="875"/>
                    <a:pt x="446" y="875"/>
                  </a:cubicBezTo>
                  <a:cubicBezTo>
                    <a:pt x="442" y="885"/>
                    <a:pt x="442" y="885"/>
                    <a:pt x="442" y="885"/>
                  </a:cubicBezTo>
                  <a:cubicBezTo>
                    <a:pt x="427" y="919"/>
                    <a:pt x="409" y="951"/>
                    <a:pt x="386" y="980"/>
                  </a:cubicBezTo>
                  <a:cubicBezTo>
                    <a:pt x="380" y="989"/>
                    <a:pt x="380" y="989"/>
                    <a:pt x="380" y="989"/>
                  </a:cubicBezTo>
                  <a:cubicBezTo>
                    <a:pt x="370" y="984"/>
                    <a:pt x="370" y="984"/>
                    <a:pt x="370" y="984"/>
                  </a:cubicBezTo>
                  <a:cubicBezTo>
                    <a:pt x="364" y="980"/>
                    <a:pt x="364" y="980"/>
                    <a:pt x="364" y="980"/>
                  </a:cubicBezTo>
                  <a:cubicBezTo>
                    <a:pt x="364" y="996"/>
                    <a:pt x="364" y="996"/>
                    <a:pt x="364" y="996"/>
                  </a:cubicBezTo>
                  <a:cubicBezTo>
                    <a:pt x="369" y="1002"/>
                    <a:pt x="369" y="1002"/>
                    <a:pt x="369" y="1002"/>
                  </a:cubicBezTo>
                  <a:cubicBezTo>
                    <a:pt x="364" y="1007"/>
                    <a:pt x="364" y="1007"/>
                    <a:pt x="364" y="1007"/>
                  </a:cubicBezTo>
                  <a:cubicBezTo>
                    <a:pt x="364" y="1057"/>
                    <a:pt x="364" y="1057"/>
                    <a:pt x="364" y="1057"/>
                  </a:cubicBezTo>
                  <a:cubicBezTo>
                    <a:pt x="364" y="1100"/>
                    <a:pt x="399" y="1136"/>
                    <a:pt x="443" y="1136"/>
                  </a:cubicBezTo>
                  <a:cubicBezTo>
                    <a:pt x="487" y="1136"/>
                    <a:pt x="522" y="1100"/>
                    <a:pt x="522" y="1057"/>
                  </a:cubicBezTo>
                  <a:cubicBezTo>
                    <a:pt x="522" y="537"/>
                    <a:pt x="522" y="537"/>
                    <a:pt x="522" y="537"/>
                  </a:cubicBezTo>
                  <a:cubicBezTo>
                    <a:pt x="553" y="537"/>
                    <a:pt x="553" y="537"/>
                    <a:pt x="553" y="537"/>
                  </a:cubicBezTo>
                  <a:cubicBezTo>
                    <a:pt x="553" y="1057"/>
                    <a:pt x="553" y="1057"/>
                    <a:pt x="553" y="1057"/>
                  </a:cubicBezTo>
                  <a:cubicBezTo>
                    <a:pt x="553" y="1100"/>
                    <a:pt x="588" y="1136"/>
                    <a:pt x="632" y="1136"/>
                  </a:cubicBezTo>
                  <a:cubicBezTo>
                    <a:pt x="676" y="1136"/>
                    <a:pt x="711" y="1100"/>
                    <a:pt x="711" y="1057"/>
                  </a:cubicBezTo>
                  <a:cubicBezTo>
                    <a:pt x="711" y="562"/>
                    <a:pt x="711" y="562"/>
                    <a:pt x="711" y="562"/>
                  </a:cubicBezTo>
                  <a:cubicBezTo>
                    <a:pt x="714" y="564"/>
                    <a:pt x="716" y="565"/>
                    <a:pt x="719" y="567"/>
                  </a:cubicBezTo>
                  <a:cubicBezTo>
                    <a:pt x="726" y="570"/>
                    <a:pt x="734" y="572"/>
                    <a:pt x="741" y="572"/>
                  </a:cubicBezTo>
                  <a:cubicBezTo>
                    <a:pt x="760" y="572"/>
                    <a:pt x="779" y="561"/>
                    <a:pt x="787" y="542"/>
                  </a:cubicBezTo>
                  <a:cubicBezTo>
                    <a:pt x="843" y="423"/>
                    <a:pt x="865" y="330"/>
                    <a:pt x="866" y="254"/>
                  </a:cubicBezTo>
                  <a:cubicBezTo>
                    <a:pt x="866" y="203"/>
                    <a:pt x="855" y="160"/>
                    <a:pt x="838" y="125"/>
                  </a:cubicBezTo>
                  <a:cubicBezTo>
                    <a:pt x="813" y="73"/>
                    <a:pt x="773" y="42"/>
                    <a:pt x="742" y="25"/>
                  </a:cubicBezTo>
                  <a:close/>
                  <a:moveTo>
                    <a:pt x="711" y="462"/>
                  </a:moveTo>
                  <a:cubicBezTo>
                    <a:pt x="711" y="366"/>
                    <a:pt x="711" y="366"/>
                    <a:pt x="711" y="366"/>
                  </a:cubicBezTo>
                  <a:cubicBezTo>
                    <a:pt x="711" y="127"/>
                    <a:pt x="711" y="127"/>
                    <a:pt x="711" y="127"/>
                  </a:cubicBezTo>
                  <a:cubicBezTo>
                    <a:pt x="715" y="130"/>
                    <a:pt x="719" y="133"/>
                    <a:pt x="723" y="137"/>
                  </a:cubicBezTo>
                  <a:cubicBezTo>
                    <a:pt x="743" y="159"/>
                    <a:pt x="763" y="190"/>
                    <a:pt x="763" y="254"/>
                  </a:cubicBezTo>
                  <a:cubicBezTo>
                    <a:pt x="763" y="303"/>
                    <a:pt x="750" y="371"/>
                    <a:pt x="711" y="46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3" name="Freeform 10"/>
            <p:cNvSpPr>
              <a:spLocks noEditPoints="1"/>
            </p:cNvSpPr>
            <p:nvPr/>
          </p:nvSpPr>
          <p:spPr bwMode="auto">
            <a:xfrm>
              <a:off x="-3241676" y="1400176"/>
              <a:ext cx="933450" cy="933450"/>
            </a:xfrm>
            <a:custGeom>
              <a:avLst/>
              <a:gdLst>
                <a:gd name="T0" fmla="*/ 734 w 831"/>
                <a:gd name="T1" fmla="*/ 662 h 832"/>
                <a:gd name="T2" fmla="*/ 800 w 831"/>
                <a:gd name="T3" fmla="*/ 576 h 832"/>
                <a:gd name="T4" fmla="*/ 754 w 831"/>
                <a:gd name="T5" fmla="*/ 530 h 832"/>
                <a:gd name="T6" fmla="*/ 831 w 831"/>
                <a:gd name="T7" fmla="*/ 435 h 832"/>
                <a:gd name="T8" fmla="*/ 772 w 831"/>
                <a:gd name="T9" fmla="*/ 416 h 832"/>
                <a:gd name="T10" fmla="*/ 831 w 831"/>
                <a:gd name="T11" fmla="*/ 397 h 832"/>
                <a:gd name="T12" fmla="*/ 754 w 831"/>
                <a:gd name="T13" fmla="*/ 302 h 832"/>
                <a:gd name="T14" fmla="*/ 800 w 831"/>
                <a:gd name="T15" fmla="*/ 256 h 832"/>
                <a:gd name="T16" fmla="*/ 746 w 831"/>
                <a:gd name="T17" fmla="*/ 164 h 832"/>
                <a:gd name="T18" fmla="*/ 734 w 831"/>
                <a:gd name="T19" fmla="*/ 171 h 832"/>
                <a:gd name="T20" fmla="*/ 683 w 831"/>
                <a:gd name="T21" fmla="*/ 181 h 832"/>
                <a:gd name="T22" fmla="*/ 640 w 831"/>
                <a:gd name="T23" fmla="*/ 66 h 832"/>
                <a:gd name="T24" fmla="*/ 587 w 831"/>
                <a:gd name="T25" fmla="*/ 103 h 832"/>
                <a:gd name="T26" fmla="*/ 529 w 831"/>
                <a:gd name="T27" fmla="*/ 16 h 832"/>
                <a:gd name="T28" fmla="*/ 502 w 831"/>
                <a:gd name="T29" fmla="*/ 23 h 832"/>
                <a:gd name="T30" fmla="*/ 469 w 831"/>
                <a:gd name="T31" fmla="*/ 64 h 832"/>
                <a:gd name="T32" fmla="*/ 469 w 831"/>
                <a:gd name="T33" fmla="*/ 4 h 832"/>
                <a:gd name="T34" fmla="*/ 376 w 831"/>
                <a:gd name="T35" fmla="*/ 2 h 832"/>
                <a:gd name="T36" fmla="*/ 362 w 831"/>
                <a:gd name="T37" fmla="*/ 64 h 832"/>
                <a:gd name="T38" fmla="*/ 325 w 831"/>
                <a:gd name="T39" fmla="*/ 10 h 832"/>
                <a:gd name="T40" fmla="*/ 245 w 831"/>
                <a:gd name="T41" fmla="*/ 103 h 832"/>
                <a:gd name="T42" fmla="*/ 192 w 831"/>
                <a:gd name="T43" fmla="*/ 66 h 832"/>
                <a:gd name="T44" fmla="*/ 148 w 831"/>
                <a:gd name="T45" fmla="*/ 181 h 832"/>
                <a:gd name="T46" fmla="*/ 85 w 831"/>
                <a:gd name="T47" fmla="*/ 164 h 832"/>
                <a:gd name="T48" fmla="*/ 84 w 831"/>
                <a:gd name="T49" fmla="*/ 286 h 832"/>
                <a:gd name="T50" fmla="*/ 19 w 831"/>
                <a:gd name="T51" fmla="*/ 292 h 832"/>
                <a:gd name="T52" fmla="*/ 59 w 831"/>
                <a:gd name="T53" fmla="*/ 408 h 832"/>
                <a:gd name="T54" fmla="*/ 59 w 831"/>
                <a:gd name="T55" fmla="*/ 425 h 832"/>
                <a:gd name="T56" fmla="*/ 19 w 831"/>
                <a:gd name="T57" fmla="*/ 540 h 832"/>
                <a:gd name="T58" fmla="*/ 84 w 831"/>
                <a:gd name="T59" fmla="*/ 546 h 832"/>
                <a:gd name="T60" fmla="*/ 85 w 831"/>
                <a:gd name="T61" fmla="*/ 669 h 832"/>
                <a:gd name="T62" fmla="*/ 148 w 831"/>
                <a:gd name="T63" fmla="*/ 652 h 832"/>
                <a:gd name="T64" fmla="*/ 192 w 831"/>
                <a:gd name="T65" fmla="*/ 766 h 832"/>
                <a:gd name="T66" fmla="*/ 245 w 831"/>
                <a:gd name="T67" fmla="*/ 729 h 832"/>
                <a:gd name="T68" fmla="*/ 325 w 831"/>
                <a:gd name="T69" fmla="*/ 822 h 832"/>
                <a:gd name="T70" fmla="*/ 362 w 831"/>
                <a:gd name="T71" fmla="*/ 769 h 832"/>
                <a:gd name="T72" fmla="*/ 416 w 831"/>
                <a:gd name="T73" fmla="*/ 832 h 832"/>
                <a:gd name="T74" fmla="*/ 469 w 831"/>
                <a:gd name="T75" fmla="*/ 769 h 832"/>
                <a:gd name="T76" fmla="*/ 507 w 831"/>
                <a:gd name="T77" fmla="*/ 822 h 832"/>
                <a:gd name="T78" fmla="*/ 587 w 831"/>
                <a:gd name="T79" fmla="*/ 729 h 832"/>
                <a:gd name="T80" fmla="*/ 640 w 831"/>
                <a:gd name="T81" fmla="*/ 766 h 832"/>
                <a:gd name="T82" fmla="*/ 683 w 831"/>
                <a:gd name="T83" fmla="*/ 652 h 832"/>
                <a:gd name="T84" fmla="*/ 416 w 831"/>
                <a:gd name="T85" fmla="*/ 541 h 832"/>
                <a:gd name="T86" fmla="*/ 416 w 831"/>
                <a:gd name="T87" fmla="*/ 291 h 832"/>
                <a:gd name="T88" fmla="*/ 416 w 831"/>
                <a:gd name="T89" fmla="*/ 541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31" h="832">
                  <a:moveTo>
                    <a:pt x="694" y="639"/>
                  </a:moveTo>
                  <a:cubicBezTo>
                    <a:pt x="734" y="662"/>
                    <a:pt x="734" y="662"/>
                    <a:pt x="734" y="662"/>
                  </a:cubicBezTo>
                  <a:cubicBezTo>
                    <a:pt x="746" y="669"/>
                    <a:pt x="746" y="669"/>
                    <a:pt x="746" y="669"/>
                  </a:cubicBezTo>
                  <a:cubicBezTo>
                    <a:pt x="768" y="640"/>
                    <a:pt x="786" y="609"/>
                    <a:pt x="800" y="576"/>
                  </a:cubicBezTo>
                  <a:cubicBezTo>
                    <a:pt x="748" y="546"/>
                    <a:pt x="748" y="546"/>
                    <a:pt x="748" y="546"/>
                  </a:cubicBezTo>
                  <a:cubicBezTo>
                    <a:pt x="750" y="541"/>
                    <a:pt x="752" y="535"/>
                    <a:pt x="754" y="530"/>
                  </a:cubicBezTo>
                  <a:cubicBezTo>
                    <a:pt x="813" y="540"/>
                    <a:pt x="813" y="540"/>
                    <a:pt x="813" y="540"/>
                  </a:cubicBezTo>
                  <a:cubicBezTo>
                    <a:pt x="823" y="507"/>
                    <a:pt x="830" y="472"/>
                    <a:pt x="831" y="435"/>
                  </a:cubicBezTo>
                  <a:cubicBezTo>
                    <a:pt x="772" y="425"/>
                    <a:pt x="772" y="425"/>
                    <a:pt x="772" y="425"/>
                  </a:cubicBezTo>
                  <a:cubicBezTo>
                    <a:pt x="772" y="422"/>
                    <a:pt x="772" y="419"/>
                    <a:pt x="772" y="416"/>
                  </a:cubicBezTo>
                  <a:cubicBezTo>
                    <a:pt x="772" y="413"/>
                    <a:pt x="772" y="410"/>
                    <a:pt x="772" y="408"/>
                  </a:cubicBezTo>
                  <a:cubicBezTo>
                    <a:pt x="831" y="397"/>
                    <a:pt x="831" y="397"/>
                    <a:pt x="831" y="397"/>
                  </a:cubicBezTo>
                  <a:cubicBezTo>
                    <a:pt x="830" y="361"/>
                    <a:pt x="823" y="325"/>
                    <a:pt x="813" y="292"/>
                  </a:cubicBezTo>
                  <a:cubicBezTo>
                    <a:pt x="754" y="302"/>
                    <a:pt x="754" y="302"/>
                    <a:pt x="754" y="302"/>
                  </a:cubicBezTo>
                  <a:cubicBezTo>
                    <a:pt x="752" y="297"/>
                    <a:pt x="750" y="291"/>
                    <a:pt x="748" y="286"/>
                  </a:cubicBezTo>
                  <a:cubicBezTo>
                    <a:pt x="800" y="256"/>
                    <a:pt x="800" y="256"/>
                    <a:pt x="800" y="256"/>
                  </a:cubicBezTo>
                  <a:cubicBezTo>
                    <a:pt x="796" y="248"/>
                    <a:pt x="793" y="240"/>
                    <a:pt x="789" y="233"/>
                  </a:cubicBezTo>
                  <a:cubicBezTo>
                    <a:pt x="777" y="208"/>
                    <a:pt x="763" y="185"/>
                    <a:pt x="746" y="164"/>
                  </a:cubicBezTo>
                  <a:cubicBezTo>
                    <a:pt x="735" y="170"/>
                    <a:pt x="735" y="170"/>
                    <a:pt x="735" y="170"/>
                  </a:cubicBezTo>
                  <a:cubicBezTo>
                    <a:pt x="734" y="171"/>
                    <a:pt x="734" y="171"/>
                    <a:pt x="734" y="171"/>
                  </a:cubicBezTo>
                  <a:cubicBezTo>
                    <a:pt x="694" y="194"/>
                    <a:pt x="694" y="194"/>
                    <a:pt x="694" y="194"/>
                  </a:cubicBezTo>
                  <a:cubicBezTo>
                    <a:pt x="691" y="189"/>
                    <a:pt x="687" y="185"/>
                    <a:pt x="683" y="181"/>
                  </a:cubicBezTo>
                  <a:cubicBezTo>
                    <a:pt x="722" y="135"/>
                    <a:pt x="722" y="135"/>
                    <a:pt x="722" y="135"/>
                  </a:cubicBezTo>
                  <a:cubicBezTo>
                    <a:pt x="698" y="108"/>
                    <a:pt x="670" y="85"/>
                    <a:pt x="640" y="66"/>
                  </a:cubicBezTo>
                  <a:cubicBezTo>
                    <a:pt x="601" y="112"/>
                    <a:pt x="601" y="112"/>
                    <a:pt x="601" y="112"/>
                  </a:cubicBezTo>
                  <a:cubicBezTo>
                    <a:pt x="596" y="109"/>
                    <a:pt x="592" y="106"/>
                    <a:pt x="587" y="103"/>
                  </a:cubicBezTo>
                  <a:cubicBezTo>
                    <a:pt x="607" y="47"/>
                    <a:pt x="607" y="47"/>
                    <a:pt x="607" y="47"/>
                  </a:cubicBezTo>
                  <a:cubicBezTo>
                    <a:pt x="582" y="34"/>
                    <a:pt x="556" y="24"/>
                    <a:pt x="529" y="16"/>
                  </a:cubicBezTo>
                  <a:cubicBezTo>
                    <a:pt x="522" y="14"/>
                    <a:pt x="514" y="12"/>
                    <a:pt x="507" y="10"/>
                  </a:cubicBezTo>
                  <a:cubicBezTo>
                    <a:pt x="502" y="23"/>
                    <a:pt x="502" y="23"/>
                    <a:pt x="502" y="23"/>
                  </a:cubicBezTo>
                  <a:cubicBezTo>
                    <a:pt x="486" y="67"/>
                    <a:pt x="486" y="67"/>
                    <a:pt x="486" y="67"/>
                  </a:cubicBezTo>
                  <a:cubicBezTo>
                    <a:pt x="480" y="65"/>
                    <a:pt x="475" y="64"/>
                    <a:pt x="469" y="64"/>
                  </a:cubicBezTo>
                  <a:cubicBezTo>
                    <a:pt x="469" y="29"/>
                    <a:pt x="469" y="29"/>
                    <a:pt x="469" y="29"/>
                  </a:cubicBezTo>
                  <a:cubicBezTo>
                    <a:pt x="469" y="4"/>
                    <a:pt x="469" y="4"/>
                    <a:pt x="469" y="4"/>
                  </a:cubicBezTo>
                  <a:cubicBezTo>
                    <a:pt x="452" y="1"/>
                    <a:pt x="434" y="0"/>
                    <a:pt x="416" y="0"/>
                  </a:cubicBezTo>
                  <a:cubicBezTo>
                    <a:pt x="402" y="0"/>
                    <a:pt x="389" y="1"/>
                    <a:pt x="376" y="2"/>
                  </a:cubicBezTo>
                  <a:cubicBezTo>
                    <a:pt x="371" y="3"/>
                    <a:pt x="367" y="3"/>
                    <a:pt x="362" y="4"/>
                  </a:cubicBezTo>
                  <a:cubicBezTo>
                    <a:pt x="362" y="64"/>
                    <a:pt x="362" y="64"/>
                    <a:pt x="362" y="64"/>
                  </a:cubicBezTo>
                  <a:cubicBezTo>
                    <a:pt x="357" y="64"/>
                    <a:pt x="351" y="65"/>
                    <a:pt x="345" y="67"/>
                  </a:cubicBezTo>
                  <a:cubicBezTo>
                    <a:pt x="325" y="10"/>
                    <a:pt x="325" y="10"/>
                    <a:pt x="325" y="10"/>
                  </a:cubicBezTo>
                  <a:cubicBezTo>
                    <a:pt x="289" y="18"/>
                    <a:pt x="256" y="30"/>
                    <a:pt x="224" y="47"/>
                  </a:cubicBezTo>
                  <a:cubicBezTo>
                    <a:pt x="245" y="103"/>
                    <a:pt x="245" y="103"/>
                    <a:pt x="245" y="103"/>
                  </a:cubicBezTo>
                  <a:cubicBezTo>
                    <a:pt x="240" y="106"/>
                    <a:pt x="235" y="109"/>
                    <a:pt x="230" y="112"/>
                  </a:cubicBezTo>
                  <a:cubicBezTo>
                    <a:pt x="192" y="66"/>
                    <a:pt x="192" y="66"/>
                    <a:pt x="192" y="66"/>
                  </a:cubicBezTo>
                  <a:cubicBezTo>
                    <a:pt x="161" y="85"/>
                    <a:pt x="134" y="108"/>
                    <a:pt x="110" y="135"/>
                  </a:cubicBezTo>
                  <a:cubicBezTo>
                    <a:pt x="148" y="181"/>
                    <a:pt x="148" y="181"/>
                    <a:pt x="148" y="181"/>
                  </a:cubicBezTo>
                  <a:cubicBezTo>
                    <a:pt x="144" y="185"/>
                    <a:pt x="141" y="189"/>
                    <a:pt x="137" y="194"/>
                  </a:cubicBezTo>
                  <a:cubicBezTo>
                    <a:pt x="85" y="164"/>
                    <a:pt x="85" y="164"/>
                    <a:pt x="85" y="164"/>
                  </a:cubicBezTo>
                  <a:cubicBezTo>
                    <a:pt x="64" y="192"/>
                    <a:pt x="46" y="223"/>
                    <a:pt x="32" y="256"/>
                  </a:cubicBezTo>
                  <a:cubicBezTo>
                    <a:pt x="84" y="286"/>
                    <a:pt x="84" y="286"/>
                    <a:pt x="84" y="286"/>
                  </a:cubicBezTo>
                  <a:cubicBezTo>
                    <a:pt x="82" y="291"/>
                    <a:pt x="80" y="297"/>
                    <a:pt x="78" y="302"/>
                  </a:cubicBezTo>
                  <a:cubicBezTo>
                    <a:pt x="19" y="292"/>
                    <a:pt x="19" y="292"/>
                    <a:pt x="19" y="292"/>
                  </a:cubicBezTo>
                  <a:cubicBezTo>
                    <a:pt x="8" y="325"/>
                    <a:pt x="2" y="361"/>
                    <a:pt x="0" y="397"/>
                  </a:cubicBezTo>
                  <a:cubicBezTo>
                    <a:pt x="59" y="408"/>
                    <a:pt x="59" y="408"/>
                    <a:pt x="59" y="408"/>
                  </a:cubicBezTo>
                  <a:cubicBezTo>
                    <a:pt x="59" y="410"/>
                    <a:pt x="59" y="413"/>
                    <a:pt x="59" y="416"/>
                  </a:cubicBezTo>
                  <a:cubicBezTo>
                    <a:pt x="59" y="419"/>
                    <a:pt x="59" y="422"/>
                    <a:pt x="59" y="425"/>
                  </a:cubicBezTo>
                  <a:cubicBezTo>
                    <a:pt x="0" y="435"/>
                    <a:pt x="0" y="435"/>
                    <a:pt x="0" y="435"/>
                  </a:cubicBezTo>
                  <a:cubicBezTo>
                    <a:pt x="2" y="472"/>
                    <a:pt x="8" y="507"/>
                    <a:pt x="19" y="540"/>
                  </a:cubicBezTo>
                  <a:cubicBezTo>
                    <a:pt x="78" y="530"/>
                    <a:pt x="78" y="530"/>
                    <a:pt x="78" y="530"/>
                  </a:cubicBezTo>
                  <a:cubicBezTo>
                    <a:pt x="80" y="535"/>
                    <a:pt x="82" y="541"/>
                    <a:pt x="84" y="546"/>
                  </a:cubicBezTo>
                  <a:cubicBezTo>
                    <a:pt x="32" y="576"/>
                    <a:pt x="32" y="576"/>
                    <a:pt x="32" y="576"/>
                  </a:cubicBezTo>
                  <a:cubicBezTo>
                    <a:pt x="46" y="609"/>
                    <a:pt x="64" y="640"/>
                    <a:pt x="85" y="669"/>
                  </a:cubicBezTo>
                  <a:cubicBezTo>
                    <a:pt x="137" y="639"/>
                    <a:pt x="137" y="639"/>
                    <a:pt x="137" y="639"/>
                  </a:cubicBezTo>
                  <a:cubicBezTo>
                    <a:pt x="141" y="643"/>
                    <a:pt x="144" y="647"/>
                    <a:pt x="148" y="652"/>
                  </a:cubicBezTo>
                  <a:cubicBezTo>
                    <a:pt x="110" y="698"/>
                    <a:pt x="110" y="698"/>
                    <a:pt x="110" y="698"/>
                  </a:cubicBezTo>
                  <a:cubicBezTo>
                    <a:pt x="134" y="724"/>
                    <a:pt x="161" y="747"/>
                    <a:pt x="192" y="766"/>
                  </a:cubicBezTo>
                  <a:cubicBezTo>
                    <a:pt x="230" y="721"/>
                    <a:pt x="230" y="721"/>
                    <a:pt x="230" y="721"/>
                  </a:cubicBezTo>
                  <a:cubicBezTo>
                    <a:pt x="235" y="723"/>
                    <a:pt x="240" y="726"/>
                    <a:pt x="245" y="729"/>
                  </a:cubicBezTo>
                  <a:cubicBezTo>
                    <a:pt x="224" y="785"/>
                    <a:pt x="224" y="785"/>
                    <a:pt x="224" y="785"/>
                  </a:cubicBezTo>
                  <a:cubicBezTo>
                    <a:pt x="256" y="802"/>
                    <a:pt x="289" y="814"/>
                    <a:pt x="325" y="822"/>
                  </a:cubicBezTo>
                  <a:cubicBezTo>
                    <a:pt x="345" y="766"/>
                    <a:pt x="345" y="766"/>
                    <a:pt x="345" y="766"/>
                  </a:cubicBezTo>
                  <a:cubicBezTo>
                    <a:pt x="351" y="767"/>
                    <a:pt x="357" y="768"/>
                    <a:pt x="362" y="769"/>
                  </a:cubicBezTo>
                  <a:cubicBezTo>
                    <a:pt x="362" y="829"/>
                    <a:pt x="362" y="829"/>
                    <a:pt x="362" y="829"/>
                  </a:cubicBezTo>
                  <a:cubicBezTo>
                    <a:pt x="380" y="831"/>
                    <a:pt x="398" y="832"/>
                    <a:pt x="416" y="832"/>
                  </a:cubicBezTo>
                  <a:cubicBezTo>
                    <a:pt x="434" y="832"/>
                    <a:pt x="452" y="831"/>
                    <a:pt x="469" y="829"/>
                  </a:cubicBezTo>
                  <a:cubicBezTo>
                    <a:pt x="469" y="769"/>
                    <a:pt x="469" y="769"/>
                    <a:pt x="469" y="769"/>
                  </a:cubicBezTo>
                  <a:cubicBezTo>
                    <a:pt x="475" y="768"/>
                    <a:pt x="480" y="767"/>
                    <a:pt x="486" y="766"/>
                  </a:cubicBezTo>
                  <a:cubicBezTo>
                    <a:pt x="507" y="822"/>
                    <a:pt x="507" y="822"/>
                    <a:pt x="507" y="822"/>
                  </a:cubicBezTo>
                  <a:cubicBezTo>
                    <a:pt x="542" y="814"/>
                    <a:pt x="576" y="802"/>
                    <a:pt x="607" y="785"/>
                  </a:cubicBezTo>
                  <a:cubicBezTo>
                    <a:pt x="587" y="729"/>
                    <a:pt x="587" y="729"/>
                    <a:pt x="587" y="729"/>
                  </a:cubicBezTo>
                  <a:cubicBezTo>
                    <a:pt x="592" y="726"/>
                    <a:pt x="596" y="723"/>
                    <a:pt x="601" y="721"/>
                  </a:cubicBezTo>
                  <a:cubicBezTo>
                    <a:pt x="640" y="766"/>
                    <a:pt x="640" y="766"/>
                    <a:pt x="640" y="766"/>
                  </a:cubicBezTo>
                  <a:cubicBezTo>
                    <a:pt x="670" y="747"/>
                    <a:pt x="698" y="724"/>
                    <a:pt x="722" y="698"/>
                  </a:cubicBezTo>
                  <a:cubicBezTo>
                    <a:pt x="683" y="652"/>
                    <a:pt x="683" y="652"/>
                    <a:pt x="683" y="652"/>
                  </a:cubicBezTo>
                  <a:cubicBezTo>
                    <a:pt x="687" y="647"/>
                    <a:pt x="691" y="643"/>
                    <a:pt x="694" y="639"/>
                  </a:cubicBezTo>
                  <a:close/>
                  <a:moveTo>
                    <a:pt x="416" y="541"/>
                  </a:moveTo>
                  <a:cubicBezTo>
                    <a:pt x="347" y="541"/>
                    <a:pt x="291" y="485"/>
                    <a:pt x="291" y="416"/>
                  </a:cubicBezTo>
                  <a:cubicBezTo>
                    <a:pt x="291" y="347"/>
                    <a:pt x="347" y="291"/>
                    <a:pt x="416" y="291"/>
                  </a:cubicBezTo>
                  <a:cubicBezTo>
                    <a:pt x="485" y="291"/>
                    <a:pt x="541" y="347"/>
                    <a:pt x="541" y="416"/>
                  </a:cubicBezTo>
                  <a:cubicBezTo>
                    <a:pt x="541" y="485"/>
                    <a:pt x="485" y="541"/>
                    <a:pt x="416" y="54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4" name="Oval 11"/>
            <p:cNvSpPr>
              <a:spLocks noChangeArrowheads="1"/>
            </p:cNvSpPr>
            <p:nvPr/>
          </p:nvSpPr>
          <p:spPr bwMode="auto">
            <a:xfrm>
              <a:off x="-2863851" y="1778001"/>
              <a:ext cx="179388" cy="179388"/>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65" name="Group 64"/>
          <p:cNvGrpSpPr/>
          <p:nvPr/>
        </p:nvGrpSpPr>
        <p:grpSpPr>
          <a:xfrm>
            <a:off x="8202220" y="1089502"/>
            <a:ext cx="1016088" cy="1589878"/>
            <a:chOff x="-1303337" y="1571625"/>
            <a:chExt cx="2024063" cy="3167063"/>
          </a:xfrm>
          <a:solidFill>
            <a:schemeClr val="bg2">
              <a:alpha val="36000"/>
            </a:schemeClr>
          </a:solidFill>
        </p:grpSpPr>
        <p:sp>
          <p:nvSpPr>
            <p:cNvPr id="66" name="Freeform 28"/>
            <p:cNvSpPr>
              <a:spLocks/>
            </p:cNvSpPr>
            <p:nvPr/>
          </p:nvSpPr>
          <p:spPr bwMode="auto">
            <a:xfrm>
              <a:off x="-531812" y="3160713"/>
              <a:ext cx="742950" cy="1577975"/>
            </a:xfrm>
            <a:custGeom>
              <a:avLst/>
              <a:gdLst>
                <a:gd name="T0" fmla="*/ 189 w 347"/>
                <a:gd name="T1" fmla="*/ 91 h 738"/>
                <a:gd name="T2" fmla="*/ 158 w 347"/>
                <a:gd name="T3" fmla="*/ 108 h 738"/>
                <a:gd name="T4" fmla="*/ 106 w 347"/>
                <a:gd name="T5" fmla="*/ 138 h 738"/>
                <a:gd name="T6" fmla="*/ 0 w 347"/>
                <a:gd name="T7" fmla="*/ 199 h 738"/>
                <a:gd name="T8" fmla="*/ 0 w 347"/>
                <a:gd name="T9" fmla="*/ 658 h 738"/>
                <a:gd name="T10" fmla="*/ 79 w 347"/>
                <a:gd name="T11" fmla="*/ 738 h 738"/>
                <a:gd name="T12" fmla="*/ 158 w 347"/>
                <a:gd name="T13" fmla="*/ 658 h 738"/>
                <a:gd name="T14" fmla="*/ 158 w 347"/>
                <a:gd name="T15" fmla="*/ 138 h 738"/>
                <a:gd name="T16" fmla="*/ 189 w 347"/>
                <a:gd name="T17" fmla="*/ 138 h 738"/>
                <a:gd name="T18" fmla="*/ 189 w 347"/>
                <a:gd name="T19" fmla="*/ 658 h 738"/>
                <a:gd name="T20" fmla="*/ 268 w 347"/>
                <a:gd name="T21" fmla="*/ 738 h 738"/>
                <a:gd name="T22" fmla="*/ 347 w 347"/>
                <a:gd name="T23" fmla="*/ 658 h 738"/>
                <a:gd name="T24" fmla="*/ 347 w 347"/>
                <a:gd name="T25" fmla="*/ 0 h 738"/>
                <a:gd name="T26" fmla="*/ 346 w 347"/>
                <a:gd name="T27" fmla="*/ 0 h 738"/>
                <a:gd name="T28" fmla="*/ 189 w 347"/>
                <a:gd name="T29" fmla="*/ 91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7" h="738">
                  <a:moveTo>
                    <a:pt x="189" y="91"/>
                  </a:moveTo>
                  <a:cubicBezTo>
                    <a:pt x="158" y="108"/>
                    <a:pt x="158" y="108"/>
                    <a:pt x="158" y="108"/>
                  </a:cubicBezTo>
                  <a:cubicBezTo>
                    <a:pt x="106" y="138"/>
                    <a:pt x="106" y="138"/>
                    <a:pt x="106" y="138"/>
                  </a:cubicBezTo>
                  <a:cubicBezTo>
                    <a:pt x="0" y="199"/>
                    <a:pt x="0" y="199"/>
                    <a:pt x="0" y="199"/>
                  </a:cubicBezTo>
                  <a:cubicBezTo>
                    <a:pt x="0" y="658"/>
                    <a:pt x="0" y="658"/>
                    <a:pt x="0" y="658"/>
                  </a:cubicBezTo>
                  <a:cubicBezTo>
                    <a:pt x="0" y="702"/>
                    <a:pt x="35" y="738"/>
                    <a:pt x="79" y="738"/>
                  </a:cubicBezTo>
                  <a:cubicBezTo>
                    <a:pt x="123" y="738"/>
                    <a:pt x="158" y="702"/>
                    <a:pt x="158" y="658"/>
                  </a:cubicBezTo>
                  <a:cubicBezTo>
                    <a:pt x="158" y="138"/>
                    <a:pt x="158" y="138"/>
                    <a:pt x="158" y="138"/>
                  </a:cubicBezTo>
                  <a:cubicBezTo>
                    <a:pt x="189" y="138"/>
                    <a:pt x="189" y="138"/>
                    <a:pt x="189" y="138"/>
                  </a:cubicBezTo>
                  <a:cubicBezTo>
                    <a:pt x="189" y="658"/>
                    <a:pt x="189" y="658"/>
                    <a:pt x="189" y="658"/>
                  </a:cubicBezTo>
                  <a:cubicBezTo>
                    <a:pt x="189" y="702"/>
                    <a:pt x="224" y="738"/>
                    <a:pt x="268" y="738"/>
                  </a:cubicBezTo>
                  <a:cubicBezTo>
                    <a:pt x="312" y="738"/>
                    <a:pt x="347" y="702"/>
                    <a:pt x="347" y="658"/>
                  </a:cubicBezTo>
                  <a:cubicBezTo>
                    <a:pt x="347" y="0"/>
                    <a:pt x="347" y="0"/>
                    <a:pt x="347" y="0"/>
                  </a:cubicBezTo>
                  <a:cubicBezTo>
                    <a:pt x="346" y="0"/>
                    <a:pt x="346" y="0"/>
                    <a:pt x="346" y="0"/>
                  </a:cubicBezTo>
                  <a:lnTo>
                    <a:pt x="189" y="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7" name="Freeform 29"/>
            <p:cNvSpPr>
              <a:spLocks/>
            </p:cNvSpPr>
            <p:nvPr/>
          </p:nvSpPr>
          <p:spPr bwMode="auto">
            <a:xfrm>
              <a:off x="-500062" y="1571625"/>
              <a:ext cx="676275" cy="676275"/>
            </a:xfrm>
            <a:custGeom>
              <a:avLst/>
              <a:gdLst>
                <a:gd name="T0" fmla="*/ 191 w 316"/>
                <a:gd name="T1" fmla="*/ 298 h 316"/>
                <a:gd name="T2" fmla="*/ 298 w 316"/>
                <a:gd name="T3" fmla="*/ 125 h 316"/>
                <a:gd name="T4" fmla="*/ 125 w 316"/>
                <a:gd name="T5" fmla="*/ 18 h 316"/>
                <a:gd name="T6" fmla="*/ 18 w 316"/>
                <a:gd name="T7" fmla="*/ 190 h 316"/>
                <a:gd name="T8" fmla="*/ 191 w 316"/>
                <a:gd name="T9" fmla="*/ 298 h 316"/>
              </a:gdLst>
              <a:ahLst/>
              <a:cxnLst>
                <a:cxn ang="0">
                  <a:pos x="T0" y="T1"/>
                </a:cxn>
                <a:cxn ang="0">
                  <a:pos x="T2" y="T3"/>
                </a:cxn>
                <a:cxn ang="0">
                  <a:pos x="T4" y="T5"/>
                </a:cxn>
                <a:cxn ang="0">
                  <a:pos x="T6" y="T7"/>
                </a:cxn>
                <a:cxn ang="0">
                  <a:pos x="T8" y="T9"/>
                </a:cxn>
              </a:cxnLst>
              <a:rect l="0" t="0" r="r" b="b"/>
              <a:pathLst>
                <a:path w="316" h="316">
                  <a:moveTo>
                    <a:pt x="191" y="298"/>
                  </a:moveTo>
                  <a:cubicBezTo>
                    <a:pt x="268" y="280"/>
                    <a:pt x="316" y="203"/>
                    <a:pt x="298" y="125"/>
                  </a:cubicBezTo>
                  <a:cubicBezTo>
                    <a:pt x="280" y="48"/>
                    <a:pt x="203" y="0"/>
                    <a:pt x="125" y="18"/>
                  </a:cubicBezTo>
                  <a:cubicBezTo>
                    <a:pt x="48" y="36"/>
                    <a:pt x="0" y="113"/>
                    <a:pt x="18" y="190"/>
                  </a:cubicBezTo>
                  <a:cubicBezTo>
                    <a:pt x="36" y="268"/>
                    <a:pt x="113" y="316"/>
                    <a:pt x="191" y="29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8" name="Freeform 30"/>
            <p:cNvSpPr>
              <a:spLocks/>
            </p:cNvSpPr>
            <p:nvPr/>
          </p:nvSpPr>
          <p:spPr bwMode="auto">
            <a:xfrm>
              <a:off x="242888" y="2957513"/>
              <a:ext cx="323850" cy="608013"/>
            </a:xfrm>
            <a:custGeom>
              <a:avLst/>
              <a:gdLst>
                <a:gd name="T0" fmla="*/ 10 w 151"/>
                <a:gd name="T1" fmla="*/ 215 h 284"/>
                <a:gd name="T2" fmla="*/ 40 w 151"/>
                <a:gd name="T3" fmla="*/ 281 h 284"/>
                <a:gd name="T4" fmla="*/ 58 w 151"/>
                <a:gd name="T5" fmla="*/ 284 h 284"/>
                <a:gd name="T6" fmla="*/ 106 w 151"/>
                <a:gd name="T7" fmla="*/ 251 h 284"/>
                <a:gd name="T8" fmla="*/ 151 w 151"/>
                <a:gd name="T9" fmla="*/ 29 h 284"/>
                <a:gd name="T10" fmla="*/ 150 w 151"/>
                <a:gd name="T11" fmla="*/ 0 h 284"/>
                <a:gd name="T12" fmla="*/ 47 w 151"/>
                <a:gd name="T13" fmla="*/ 59 h 284"/>
                <a:gd name="T14" fmla="*/ 10 w 151"/>
                <a:gd name="T15" fmla="*/ 215 h 2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284">
                  <a:moveTo>
                    <a:pt x="10" y="215"/>
                  </a:moveTo>
                  <a:cubicBezTo>
                    <a:pt x="0" y="241"/>
                    <a:pt x="14" y="271"/>
                    <a:pt x="40" y="281"/>
                  </a:cubicBezTo>
                  <a:cubicBezTo>
                    <a:pt x="46" y="283"/>
                    <a:pt x="52" y="284"/>
                    <a:pt x="58" y="284"/>
                  </a:cubicBezTo>
                  <a:cubicBezTo>
                    <a:pt x="79" y="284"/>
                    <a:pt x="98" y="272"/>
                    <a:pt x="106" y="251"/>
                  </a:cubicBezTo>
                  <a:cubicBezTo>
                    <a:pt x="138" y="167"/>
                    <a:pt x="151" y="93"/>
                    <a:pt x="151" y="29"/>
                  </a:cubicBezTo>
                  <a:cubicBezTo>
                    <a:pt x="151" y="19"/>
                    <a:pt x="151" y="9"/>
                    <a:pt x="150" y="0"/>
                  </a:cubicBezTo>
                  <a:cubicBezTo>
                    <a:pt x="47" y="59"/>
                    <a:pt x="47" y="59"/>
                    <a:pt x="47" y="59"/>
                  </a:cubicBezTo>
                  <a:cubicBezTo>
                    <a:pt x="44" y="103"/>
                    <a:pt x="33" y="155"/>
                    <a:pt x="10" y="21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9" name="Freeform 31"/>
            <p:cNvSpPr>
              <a:spLocks/>
            </p:cNvSpPr>
            <p:nvPr/>
          </p:nvSpPr>
          <p:spPr bwMode="auto">
            <a:xfrm>
              <a:off x="-1246187" y="3159125"/>
              <a:ext cx="382588" cy="387350"/>
            </a:xfrm>
            <a:custGeom>
              <a:avLst/>
              <a:gdLst>
                <a:gd name="T0" fmla="*/ 163 w 178"/>
                <a:gd name="T1" fmla="*/ 0 h 181"/>
                <a:gd name="T2" fmla="*/ 12 w 178"/>
                <a:gd name="T3" fmla="*/ 142 h 181"/>
                <a:gd name="T4" fmla="*/ 13 w 178"/>
                <a:gd name="T5" fmla="*/ 142 h 181"/>
                <a:gd name="T6" fmla="*/ 2 w 178"/>
                <a:gd name="T7" fmla="*/ 181 h 181"/>
                <a:gd name="T8" fmla="*/ 178 w 178"/>
                <a:gd name="T9" fmla="*/ 60 h 181"/>
                <a:gd name="T10" fmla="*/ 163 w 178"/>
                <a:gd name="T11" fmla="*/ 0 h 181"/>
              </a:gdLst>
              <a:ahLst/>
              <a:cxnLst>
                <a:cxn ang="0">
                  <a:pos x="T0" y="T1"/>
                </a:cxn>
                <a:cxn ang="0">
                  <a:pos x="T2" y="T3"/>
                </a:cxn>
                <a:cxn ang="0">
                  <a:pos x="T4" y="T5"/>
                </a:cxn>
                <a:cxn ang="0">
                  <a:pos x="T6" y="T7"/>
                </a:cxn>
                <a:cxn ang="0">
                  <a:pos x="T8" y="T9"/>
                </a:cxn>
                <a:cxn ang="0">
                  <a:pos x="T10" y="T11"/>
                </a:cxn>
              </a:cxnLst>
              <a:rect l="0" t="0" r="r" b="b"/>
              <a:pathLst>
                <a:path w="178" h="181">
                  <a:moveTo>
                    <a:pt x="163" y="0"/>
                  </a:moveTo>
                  <a:cubicBezTo>
                    <a:pt x="12" y="142"/>
                    <a:pt x="12" y="142"/>
                    <a:pt x="12" y="142"/>
                  </a:cubicBezTo>
                  <a:cubicBezTo>
                    <a:pt x="13" y="142"/>
                    <a:pt x="13" y="142"/>
                    <a:pt x="13" y="142"/>
                  </a:cubicBezTo>
                  <a:cubicBezTo>
                    <a:pt x="3" y="151"/>
                    <a:pt x="0" y="165"/>
                    <a:pt x="2" y="181"/>
                  </a:cubicBezTo>
                  <a:cubicBezTo>
                    <a:pt x="178" y="60"/>
                    <a:pt x="178" y="60"/>
                    <a:pt x="178" y="60"/>
                  </a:cubicBezTo>
                  <a:cubicBezTo>
                    <a:pt x="172" y="39"/>
                    <a:pt x="167" y="19"/>
                    <a:pt x="163"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0" name="Freeform 32"/>
            <p:cNvSpPr>
              <a:spLocks noEditPoints="1"/>
            </p:cNvSpPr>
            <p:nvPr/>
          </p:nvSpPr>
          <p:spPr bwMode="auto">
            <a:xfrm>
              <a:off x="-641350" y="2038350"/>
              <a:ext cx="1252538" cy="1084263"/>
            </a:xfrm>
            <a:custGeom>
              <a:avLst/>
              <a:gdLst>
                <a:gd name="T0" fmla="*/ 53 w 585"/>
                <a:gd name="T1" fmla="*/ 476 h 507"/>
                <a:gd name="T2" fmla="*/ 143 w 585"/>
                <a:gd name="T3" fmla="*/ 415 h 507"/>
                <a:gd name="T4" fmla="*/ 378 w 585"/>
                <a:gd name="T5" fmla="*/ 253 h 507"/>
                <a:gd name="T6" fmla="*/ 397 w 585"/>
                <a:gd name="T7" fmla="*/ 240 h 507"/>
                <a:gd name="T8" fmla="*/ 464 w 585"/>
                <a:gd name="T9" fmla="*/ 194 h 507"/>
                <a:gd name="T10" fmla="*/ 471 w 585"/>
                <a:gd name="T11" fmla="*/ 189 h 507"/>
                <a:gd name="T12" fmla="*/ 557 w 585"/>
                <a:gd name="T13" fmla="*/ 192 h 507"/>
                <a:gd name="T14" fmla="*/ 558 w 585"/>
                <a:gd name="T15" fmla="*/ 193 h 507"/>
                <a:gd name="T16" fmla="*/ 537 w 585"/>
                <a:gd name="T17" fmla="*/ 63 h 507"/>
                <a:gd name="T18" fmla="*/ 407 w 585"/>
                <a:gd name="T19" fmla="*/ 27 h 507"/>
                <a:gd name="T20" fmla="*/ 301 w 585"/>
                <a:gd name="T21" fmla="*/ 127 h 507"/>
                <a:gd name="T22" fmla="*/ 51 w 585"/>
                <a:gd name="T23" fmla="*/ 363 h 507"/>
                <a:gd name="T24" fmla="*/ 1 w 585"/>
                <a:gd name="T25" fmla="*/ 411 h 507"/>
                <a:gd name="T26" fmla="*/ 0 w 585"/>
                <a:gd name="T27" fmla="*/ 432 h 507"/>
                <a:gd name="T28" fmla="*/ 9 w 585"/>
                <a:gd name="T29" fmla="*/ 507 h 507"/>
                <a:gd name="T30" fmla="*/ 51 w 585"/>
                <a:gd name="T31" fmla="*/ 478 h 507"/>
                <a:gd name="T32" fmla="*/ 53 w 585"/>
                <a:gd name="T33" fmla="*/ 476 h 507"/>
                <a:gd name="T34" fmla="*/ 453 w 585"/>
                <a:gd name="T35" fmla="*/ 41 h 507"/>
                <a:gd name="T36" fmla="*/ 530 w 585"/>
                <a:gd name="T37" fmla="*/ 67 h 507"/>
                <a:gd name="T38" fmla="*/ 546 w 585"/>
                <a:gd name="T39" fmla="*/ 148 h 507"/>
                <a:gd name="T40" fmla="*/ 537 w 585"/>
                <a:gd name="T41" fmla="*/ 153 h 507"/>
                <a:gd name="T42" fmla="*/ 527 w 585"/>
                <a:gd name="T43" fmla="*/ 155 h 507"/>
                <a:gd name="T44" fmla="*/ 468 w 585"/>
                <a:gd name="T45" fmla="*/ 122 h 507"/>
                <a:gd name="T46" fmla="*/ 446 w 585"/>
                <a:gd name="T47" fmla="*/ 50 h 507"/>
                <a:gd name="T48" fmla="*/ 449 w 585"/>
                <a:gd name="T49" fmla="*/ 45 h 507"/>
                <a:gd name="T50" fmla="*/ 453 w 585"/>
                <a:gd name="T51" fmla="*/ 41 h 507"/>
                <a:gd name="T52" fmla="*/ 426 w 585"/>
                <a:gd name="T53" fmla="*/ 57 h 507"/>
                <a:gd name="T54" fmla="*/ 439 w 585"/>
                <a:gd name="T55" fmla="*/ 51 h 507"/>
                <a:gd name="T56" fmla="*/ 456 w 585"/>
                <a:gd name="T57" fmla="*/ 130 h 507"/>
                <a:gd name="T58" fmla="*/ 521 w 585"/>
                <a:gd name="T59" fmla="*/ 163 h 507"/>
                <a:gd name="T60" fmla="*/ 520 w 585"/>
                <a:gd name="T61" fmla="*/ 164 h 507"/>
                <a:gd name="T62" fmla="*/ 442 w 585"/>
                <a:gd name="T63" fmla="*/ 138 h 507"/>
                <a:gd name="T64" fmla="*/ 426 w 585"/>
                <a:gd name="T65" fmla="*/ 57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85" h="507">
                  <a:moveTo>
                    <a:pt x="53" y="476"/>
                  </a:moveTo>
                  <a:cubicBezTo>
                    <a:pt x="143" y="415"/>
                    <a:pt x="143" y="415"/>
                    <a:pt x="143" y="415"/>
                  </a:cubicBezTo>
                  <a:cubicBezTo>
                    <a:pt x="378" y="253"/>
                    <a:pt x="378" y="253"/>
                    <a:pt x="378" y="253"/>
                  </a:cubicBezTo>
                  <a:cubicBezTo>
                    <a:pt x="397" y="240"/>
                    <a:pt x="397" y="240"/>
                    <a:pt x="397" y="240"/>
                  </a:cubicBezTo>
                  <a:cubicBezTo>
                    <a:pt x="464" y="194"/>
                    <a:pt x="464" y="194"/>
                    <a:pt x="464" y="194"/>
                  </a:cubicBezTo>
                  <a:cubicBezTo>
                    <a:pt x="471" y="189"/>
                    <a:pt x="471" y="189"/>
                    <a:pt x="471" y="189"/>
                  </a:cubicBezTo>
                  <a:cubicBezTo>
                    <a:pt x="495" y="174"/>
                    <a:pt x="526" y="175"/>
                    <a:pt x="557" y="192"/>
                  </a:cubicBezTo>
                  <a:cubicBezTo>
                    <a:pt x="557" y="192"/>
                    <a:pt x="558" y="193"/>
                    <a:pt x="558" y="193"/>
                  </a:cubicBezTo>
                  <a:cubicBezTo>
                    <a:pt x="585" y="164"/>
                    <a:pt x="577" y="108"/>
                    <a:pt x="537" y="63"/>
                  </a:cubicBezTo>
                  <a:cubicBezTo>
                    <a:pt x="497" y="16"/>
                    <a:pt x="438" y="0"/>
                    <a:pt x="407" y="27"/>
                  </a:cubicBezTo>
                  <a:cubicBezTo>
                    <a:pt x="301" y="127"/>
                    <a:pt x="301" y="127"/>
                    <a:pt x="301" y="127"/>
                  </a:cubicBezTo>
                  <a:cubicBezTo>
                    <a:pt x="51" y="363"/>
                    <a:pt x="51" y="363"/>
                    <a:pt x="51" y="363"/>
                  </a:cubicBezTo>
                  <a:cubicBezTo>
                    <a:pt x="1" y="411"/>
                    <a:pt x="1" y="411"/>
                    <a:pt x="1" y="411"/>
                  </a:cubicBezTo>
                  <a:cubicBezTo>
                    <a:pt x="0" y="417"/>
                    <a:pt x="0" y="424"/>
                    <a:pt x="0" y="432"/>
                  </a:cubicBezTo>
                  <a:cubicBezTo>
                    <a:pt x="0" y="455"/>
                    <a:pt x="3" y="480"/>
                    <a:pt x="9" y="507"/>
                  </a:cubicBezTo>
                  <a:cubicBezTo>
                    <a:pt x="51" y="478"/>
                    <a:pt x="51" y="478"/>
                    <a:pt x="51" y="478"/>
                  </a:cubicBezTo>
                  <a:lnTo>
                    <a:pt x="53" y="476"/>
                  </a:lnTo>
                  <a:close/>
                  <a:moveTo>
                    <a:pt x="453" y="41"/>
                  </a:moveTo>
                  <a:cubicBezTo>
                    <a:pt x="470" y="26"/>
                    <a:pt x="505" y="38"/>
                    <a:pt x="530" y="67"/>
                  </a:cubicBezTo>
                  <a:cubicBezTo>
                    <a:pt x="556" y="97"/>
                    <a:pt x="563" y="133"/>
                    <a:pt x="546" y="148"/>
                  </a:cubicBezTo>
                  <a:cubicBezTo>
                    <a:pt x="544" y="150"/>
                    <a:pt x="540" y="152"/>
                    <a:pt x="537" y="153"/>
                  </a:cubicBezTo>
                  <a:cubicBezTo>
                    <a:pt x="534" y="154"/>
                    <a:pt x="530" y="155"/>
                    <a:pt x="527" y="155"/>
                  </a:cubicBezTo>
                  <a:cubicBezTo>
                    <a:pt x="509" y="154"/>
                    <a:pt x="486" y="142"/>
                    <a:pt x="468" y="122"/>
                  </a:cubicBezTo>
                  <a:cubicBezTo>
                    <a:pt x="447" y="97"/>
                    <a:pt x="438" y="68"/>
                    <a:pt x="446" y="50"/>
                  </a:cubicBezTo>
                  <a:cubicBezTo>
                    <a:pt x="447" y="48"/>
                    <a:pt x="448" y="46"/>
                    <a:pt x="449" y="45"/>
                  </a:cubicBezTo>
                  <a:cubicBezTo>
                    <a:pt x="450" y="43"/>
                    <a:pt x="451" y="42"/>
                    <a:pt x="453" y="41"/>
                  </a:cubicBezTo>
                  <a:close/>
                  <a:moveTo>
                    <a:pt x="426" y="57"/>
                  </a:moveTo>
                  <a:cubicBezTo>
                    <a:pt x="430" y="54"/>
                    <a:pt x="434" y="52"/>
                    <a:pt x="439" y="51"/>
                  </a:cubicBezTo>
                  <a:cubicBezTo>
                    <a:pt x="423" y="67"/>
                    <a:pt x="431" y="102"/>
                    <a:pt x="456" y="130"/>
                  </a:cubicBezTo>
                  <a:cubicBezTo>
                    <a:pt x="476" y="154"/>
                    <a:pt x="503" y="166"/>
                    <a:pt x="521" y="163"/>
                  </a:cubicBezTo>
                  <a:cubicBezTo>
                    <a:pt x="521" y="163"/>
                    <a:pt x="520" y="164"/>
                    <a:pt x="520" y="164"/>
                  </a:cubicBezTo>
                  <a:cubicBezTo>
                    <a:pt x="503" y="179"/>
                    <a:pt x="468" y="167"/>
                    <a:pt x="442" y="138"/>
                  </a:cubicBezTo>
                  <a:cubicBezTo>
                    <a:pt x="416" y="108"/>
                    <a:pt x="409" y="72"/>
                    <a:pt x="426" y="5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1" name="Freeform 33"/>
            <p:cNvSpPr>
              <a:spLocks noEditPoints="1"/>
            </p:cNvSpPr>
            <p:nvPr/>
          </p:nvSpPr>
          <p:spPr bwMode="auto">
            <a:xfrm>
              <a:off x="-1303337" y="2444750"/>
              <a:ext cx="2024063" cy="1449388"/>
            </a:xfrm>
            <a:custGeom>
              <a:avLst/>
              <a:gdLst>
                <a:gd name="T0" fmla="*/ 855 w 945"/>
                <a:gd name="T1" fmla="*/ 14 h 678"/>
                <a:gd name="T2" fmla="*/ 783 w 945"/>
                <a:gd name="T3" fmla="*/ 15 h 678"/>
                <a:gd name="T4" fmla="*/ 698 w 945"/>
                <a:gd name="T5" fmla="*/ 74 h 678"/>
                <a:gd name="T6" fmla="*/ 360 w 945"/>
                <a:gd name="T7" fmla="*/ 306 h 678"/>
                <a:gd name="T8" fmla="*/ 350 w 945"/>
                <a:gd name="T9" fmla="*/ 419 h 678"/>
                <a:gd name="T10" fmla="*/ 356 w 945"/>
                <a:gd name="T11" fmla="*/ 433 h 678"/>
                <a:gd name="T12" fmla="*/ 295 w 945"/>
                <a:gd name="T13" fmla="*/ 516 h 678"/>
                <a:gd name="T14" fmla="*/ 251 w 945"/>
                <a:gd name="T15" fmla="*/ 498 h 678"/>
                <a:gd name="T16" fmla="*/ 210 w 945"/>
                <a:gd name="T17" fmla="*/ 409 h 678"/>
                <a:gd name="T18" fmla="*/ 21 w 945"/>
                <a:gd name="T19" fmla="*/ 538 h 678"/>
                <a:gd name="T20" fmla="*/ 20 w 945"/>
                <a:gd name="T21" fmla="*/ 539 h 678"/>
                <a:gd name="T22" fmla="*/ 101 w 945"/>
                <a:gd name="T23" fmla="*/ 665 h 678"/>
                <a:gd name="T24" fmla="*/ 360 w 945"/>
                <a:gd name="T25" fmla="*/ 517 h 678"/>
                <a:gd name="T26" fmla="*/ 518 w 945"/>
                <a:gd name="T27" fmla="*/ 426 h 678"/>
                <a:gd name="T28" fmla="*/ 706 w 945"/>
                <a:gd name="T29" fmla="*/ 318 h 678"/>
                <a:gd name="T30" fmla="*/ 770 w 945"/>
                <a:gd name="T31" fmla="*/ 281 h 678"/>
                <a:gd name="T32" fmla="*/ 908 w 945"/>
                <a:gd name="T33" fmla="*/ 202 h 678"/>
                <a:gd name="T34" fmla="*/ 869 w 945"/>
                <a:gd name="T35" fmla="*/ 22 h 678"/>
                <a:gd name="T36" fmla="*/ 861 w 945"/>
                <a:gd name="T37" fmla="*/ 167 h 678"/>
                <a:gd name="T38" fmla="*/ 788 w 945"/>
                <a:gd name="T39" fmla="*/ 87 h 678"/>
                <a:gd name="T40" fmla="*/ 801 w 945"/>
                <a:gd name="T41" fmla="*/ 41 h 678"/>
                <a:gd name="T42" fmla="*/ 815 w 945"/>
                <a:gd name="T43" fmla="*/ 38 h 678"/>
                <a:gd name="T44" fmla="*/ 803 w 945"/>
                <a:gd name="T45" fmla="*/ 55 h 678"/>
                <a:gd name="T46" fmla="*/ 817 w 945"/>
                <a:gd name="T47" fmla="*/ 119 h 678"/>
                <a:gd name="T48" fmla="*/ 875 w 945"/>
                <a:gd name="T49" fmla="*/ 163 h 678"/>
                <a:gd name="T50" fmla="*/ 902 w 945"/>
                <a:gd name="T51" fmla="*/ 153 h 678"/>
                <a:gd name="T52" fmla="*/ 882 w 945"/>
                <a:gd name="T53" fmla="*/ 156 h 678"/>
                <a:gd name="T54" fmla="*/ 831 w 945"/>
                <a:gd name="T55" fmla="*/ 112 h 678"/>
                <a:gd name="T56" fmla="*/ 816 w 945"/>
                <a:gd name="T57" fmla="*/ 59 h 678"/>
                <a:gd name="T58" fmla="*/ 822 w 945"/>
                <a:gd name="T59" fmla="*/ 38 h 678"/>
                <a:gd name="T60" fmla="*/ 830 w 945"/>
                <a:gd name="T61" fmla="*/ 30 h 678"/>
                <a:gd name="T62" fmla="*/ 859 w 945"/>
                <a:gd name="T63" fmla="*/ 30 h 678"/>
                <a:gd name="T64" fmla="*/ 902 w 945"/>
                <a:gd name="T65" fmla="*/ 153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45" h="678">
                  <a:moveTo>
                    <a:pt x="869" y="22"/>
                  </a:moveTo>
                  <a:cubicBezTo>
                    <a:pt x="864" y="19"/>
                    <a:pt x="860" y="16"/>
                    <a:pt x="855" y="14"/>
                  </a:cubicBezTo>
                  <a:cubicBezTo>
                    <a:pt x="831" y="2"/>
                    <a:pt x="807" y="0"/>
                    <a:pt x="788" y="12"/>
                  </a:cubicBezTo>
                  <a:cubicBezTo>
                    <a:pt x="783" y="15"/>
                    <a:pt x="783" y="15"/>
                    <a:pt x="783" y="15"/>
                  </a:cubicBezTo>
                  <a:cubicBezTo>
                    <a:pt x="706" y="68"/>
                    <a:pt x="706" y="68"/>
                    <a:pt x="706" y="68"/>
                  </a:cubicBezTo>
                  <a:cubicBezTo>
                    <a:pt x="698" y="74"/>
                    <a:pt x="698" y="74"/>
                    <a:pt x="698" y="74"/>
                  </a:cubicBezTo>
                  <a:cubicBezTo>
                    <a:pt x="470" y="230"/>
                    <a:pt x="470" y="230"/>
                    <a:pt x="470" y="230"/>
                  </a:cubicBezTo>
                  <a:cubicBezTo>
                    <a:pt x="360" y="306"/>
                    <a:pt x="360" y="306"/>
                    <a:pt x="360" y="306"/>
                  </a:cubicBezTo>
                  <a:cubicBezTo>
                    <a:pt x="321" y="332"/>
                    <a:pt x="321" y="332"/>
                    <a:pt x="321" y="332"/>
                  </a:cubicBezTo>
                  <a:cubicBezTo>
                    <a:pt x="328" y="360"/>
                    <a:pt x="338" y="389"/>
                    <a:pt x="350" y="419"/>
                  </a:cubicBezTo>
                  <a:cubicBezTo>
                    <a:pt x="351" y="421"/>
                    <a:pt x="352" y="424"/>
                    <a:pt x="354" y="426"/>
                  </a:cubicBezTo>
                  <a:cubicBezTo>
                    <a:pt x="355" y="429"/>
                    <a:pt x="355" y="431"/>
                    <a:pt x="356" y="433"/>
                  </a:cubicBezTo>
                  <a:cubicBezTo>
                    <a:pt x="365" y="464"/>
                    <a:pt x="350" y="497"/>
                    <a:pt x="320" y="510"/>
                  </a:cubicBezTo>
                  <a:cubicBezTo>
                    <a:pt x="312" y="514"/>
                    <a:pt x="304" y="516"/>
                    <a:pt x="295" y="516"/>
                  </a:cubicBezTo>
                  <a:cubicBezTo>
                    <a:pt x="284" y="516"/>
                    <a:pt x="273" y="513"/>
                    <a:pt x="264" y="507"/>
                  </a:cubicBezTo>
                  <a:cubicBezTo>
                    <a:pt x="259" y="505"/>
                    <a:pt x="255" y="502"/>
                    <a:pt x="251" y="498"/>
                  </a:cubicBezTo>
                  <a:cubicBezTo>
                    <a:pt x="245" y="492"/>
                    <a:pt x="240" y="485"/>
                    <a:pt x="236" y="477"/>
                  </a:cubicBezTo>
                  <a:cubicBezTo>
                    <a:pt x="226" y="454"/>
                    <a:pt x="217" y="431"/>
                    <a:pt x="210" y="409"/>
                  </a:cubicBezTo>
                  <a:cubicBezTo>
                    <a:pt x="33" y="530"/>
                    <a:pt x="33" y="530"/>
                    <a:pt x="33" y="530"/>
                  </a:cubicBezTo>
                  <a:cubicBezTo>
                    <a:pt x="21" y="538"/>
                    <a:pt x="21" y="538"/>
                    <a:pt x="21" y="538"/>
                  </a:cubicBezTo>
                  <a:cubicBezTo>
                    <a:pt x="21" y="539"/>
                    <a:pt x="21" y="539"/>
                    <a:pt x="21" y="539"/>
                  </a:cubicBezTo>
                  <a:cubicBezTo>
                    <a:pt x="21" y="539"/>
                    <a:pt x="21" y="539"/>
                    <a:pt x="20" y="539"/>
                  </a:cubicBezTo>
                  <a:cubicBezTo>
                    <a:pt x="0" y="555"/>
                    <a:pt x="0" y="594"/>
                    <a:pt x="21" y="627"/>
                  </a:cubicBezTo>
                  <a:cubicBezTo>
                    <a:pt x="42" y="661"/>
                    <a:pt x="77" y="678"/>
                    <a:pt x="101" y="665"/>
                  </a:cubicBezTo>
                  <a:cubicBezTo>
                    <a:pt x="101" y="665"/>
                    <a:pt x="101" y="665"/>
                    <a:pt x="101" y="665"/>
                  </a:cubicBezTo>
                  <a:cubicBezTo>
                    <a:pt x="360" y="517"/>
                    <a:pt x="360" y="517"/>
                    <a:pt x="360" y="517"/>
                  </a:cubicBezTo>
                  <a:cubicBezTo>
                    <a:pt x="435" y="473"/>
                    <a:pt x="435" y="473"/>
                    <a:pt x="435" y="473"/>
                  </a:cubicBezTo>
                  <a:cubicBezTo>
                    <a:pt x="518" y="426"/>
                    <a:pt x="518" y="426"/>
                    <a:pt x="518" y="426"/>
                  </a:cubicBezTo>
                  <a:cubicBezTo>
                    <a:pt x="549" y="408"/>
                    <a:pt x="549" y="408"/>
                    <a:pt x="549" y="408"/>
                  </a:cubicBezTo>
                  <a:cubicBezTo>
                    <a:pt x="706" y="318"/>
                    <a:pt x="706" y="318"/>
                    <a:pt x="706" y="318"/>
                  </a:cubicBezTo>
                  <a:cubicBezTo>
                    <a:pt x="707" y="317"/>
                    <a:pt x="707" y="317"/>
                    <a:pt x="707" y="317"/>
                  </a:cubicBezTo>
                  <a:cubicBezTo>
                    <a:pt x="770" y="281"/>
                    <a:pt x="770" y="281"/>
                    <a:pt x="770" y="281"/>
                  </a:cubicBezTo>
                  <a:cubicBezTo>
                    <a:pt x="871" y="223"/>
                    <a:pt x="871" y="223"/>
                    <a:pt x="871" y="223"/>
                  </a:cubicBezTo>
                  <a:cubicBezTo>
                    <a:pt x="908" y="202"/>
                    <a:pt x="908" y="202"/>
                    <a:pt x="908" y="202"/>
                  </a:cubicBezTo>
                  <a:cubicBezTo>
                    <a:pt x="943" y="180"/>
                    <a:pt x="945" y="120"/>
                    <a:pt x="912" y="67"/>
                  </a:cubicBezTo>
                  <a:cubicBezTo>
                    <a:pt x="900" y="48"/>
                    <a:pt x="885" y="33"/>
                    <a:pt x="869" y="22"/>
                  </a:cubicBezTo>
                  <a:close/>
                  <a:moveTo>
                    <a:pt x="873" y="164"/>
                  </a:moveTo>
                  <a:cubicBezTo>
                    <a:pt x="870" y="166"/>
                    <a:pt x="866" y="167"/>
                    <a:pt x="861" y="167"/>
                  </a:cubicBezTo>
                  <a:cubicBezTo>
                    <a:pt x="842" y="168"/>
                    <a:pt x="818" y="151"/>
                    <a:pt x="802" y="123"/>
                  </a:cubicBezTo>
                  <a:cubicBezTo>
                    <a:pt x="795" y="111"/>
                    <a:pt x="790" y="98"/>
                    <a:pt x="788" y="87"/>
                  </a:cubicBezTo>
                  <a:cubicBezTo>
                    <a:pt x="787" y="80"/>
                    <a:pt x="786" y="74"/>
                    <a:pt x="787" y="68"/>
                  </a:cubicBezTo>
                  <a:cubicBezTo>
                    <a:pt x="788" y="56"/>
                    <a:pt x="793" y="46"/>
                    <a:pt x="801" y="41"/>
                  </a:cubicBezTo>
                  <a:cubicBezTo>
                    <a:pt x="802" y="41"/>
                    <a:pt x="802" y="41"/>
                    <a:pt x="803" y="40"/>
                  </a:cubicBezTo>
                  <a:cubicBezTo>
                    <a:pt x="806" y="38"/>
                    <a:pt x="810" y="38"/>
                    <a:pt x="815" y="38"/>
                  </a:cubicBezTo>
                  <a:cubicBezTo>
                    <a:pt x="811" y="40"/>
                    <a:pt x="809" y="43"/>
                    <a:pt x="807" y="46"/>
                  </a:cubicBezTo>
                  <a:cubicBezTo>
                    <a:pt x="805" y="49"/>
                    <a:pt x="804" y="52"/>
                    <a:pt x="803" y="55"/>
                  </a:cubicBezTo>
                  <a:cubicBezTo>
                    <a:pt x="802" y="61"/>
                    <a:pt x="801" y="68"/>
                    <a:pt x="802" y="76"/>
                  </a:cubicBezTo>
                  <a:cubicBezTo>
                    <a:pt x="803" y="89"/>
                    <a:pt x="808" y="104"/>
                    <a:pt x="817" y="119"/>
                  </a:cubicBezTo>
                  <a:cubicBezTo>
                    <a:pt x="828" y="139"/>
                    <a:pt x="844" y="153"/>
                    <a:pt x="859" y="159"/>
                  </a:cubicBezTo>
                  <a:cubicBezTo>
                    <a:pt x="865" y="161"/>
                    <a:pt x="870" y="163"/>
                    <a:pt x="875" y="163"/>
                  </a:cubicBezTo>
                  <a:cubicBezTo>
                    <a:pt x="874" y="163"/>
                    <a:pt x="874" y="163"/>
                    <a:pt x="873" y="164"/>
                  </a:cubicBezTo>
                  <a:close/>
                  <a:moveTo>
                    <a:pt x="902" y="153"/>
                  </a:moveTo>
                  <a:cubicBezTo>
                    <a:pt x="899" y="155"/>
                    <a:pt x="896" y="156"/>
                    <a:pt x="893" y="156"/>
                  </a:cubicBezTo>
                  <a:cubicBezTo>
                    <a:pt x="889" y="157"/>
                    <a:pt x="886" y="156"/>
                    <a:pt x="882" y="156"/>
                  </a:cubicBezTo>
                  <a:cubicBezTo>
                    <a:pt x="873" y="154"/>
                    <a:pt x="863" y="148"/>
                    <a:pt x="853" y="140"/>
                  </a:cubicBezTo>
                  <a:cubicBezTo>
                    <a:pt x="845" y="133"/>
                    <a:pt x="837" y="124"/>
                    <a:pt x="831" y="112"/>
                  </a:cubicBezTo>
                  <a:cubicBezTo>
                    <a:pt x="821" y="96"/>
                    <a:pt x="816" y="79"/>
                    <a:pt x="816" y="65"/>
                  </a:cubicBezTo>
                  <a:cubicBezTo>
                    <a:pt x="815" y="63"/>
                    <a:pt x="816" y="61"/>
                    <a:pt x="816" y="59"/>
                  </a:cubicBezTo>
                  <a:cubicBezTo>
                    <a:pt x="816" y="53"/>
                    <a:pt x="817" y="47"/>
                    <a:pt x="820" y="42"/>
                  </a:cubicBezTo>
                  <a:cubicBezTo>
                    <a:pt x="820" y="41"/>
                    <a:pt x="821" y="40"/>
                    <a:pt x="822" y="38"/>
                  </a:cubicBezTo>
                  <a:cubicBezTo>
                    <a:pt x="823" y="36"/>
                    <a:pt x="824" y="35"/>
                    <a:pt x="826" y="33"/>
                  </a:cubicBezTo>
                  <a:cubicBezTo>
                    <a:pt x="827" y="32"/>
                    <a:pt x="828" y="31"/>
                    <a:pt x="830" y="30"/>
                  </a:cubicBezTo>
                  <a:cubicBezTo>
                    <a:pt x="833" y="29"/>
                    <a:pt x="835" y="28"/>
                    <a:pt x="838" y="27"/>
                  </a:cubicBezTo>
                  <a:cubicBezTo>
                    <a:pt x="844" y="26"/>
                    <a:pt x="851" y="27"/>
                    <a:pt x="859" y="30"/>
                  </a:cubicBezTo>
                  <a:cubicBezTo>
                    <a:pt x="874" y="36"/>
                    <a:pt x="890" y="51"/>
                    <a:pt x="902" y="71"/>
                  </a:cubicBezTo>
                  <a:cubicBezTo>
                    <a:pt x="922" y="105"/>
                    <a:pt x="922" y="141"/>
                    <a:pt x="902" y="15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2" name="Freeform 34"/>
            <p:cNvSpPr>
              <a:spLocks/>
            </p:cNvSpPr>
            <p:nvPr/>
          </p:nvSpPr>
          <p:spPr bwMode="auto">
            <a:xfrm>
              <a:off x="-887412" y="2309813"/>
              <a:ext cx="846138" cy="1209675"/>
            </a:xfrm>
            <a:custGeom>
              <a:avLst/>
              <a:gdLst>
                <a:gd name="T0" fmla="*/ 5 w 395"/>
                <a:gd name="T1" fmla="*/ 368 h 566"/>
                <a:gd name="T2" fmla="*/ 7 w 395"/>
                <a:gd name="T3" fmla="*/ 386 h 566"/>
                <a:gd name="T4" fmla="*/ 22 w 395"/>
                <a:gd name="T5" fmla="*/ 449 h 566"/>
                <a:gd name="T6" fmla="*/ 27 w 395"/>
                <a:gd name="T7" fmla="*/ 464 h 566"/>
                <a:gd name="T8" fmla="*/ 54 w 395"/>
                <a:gd name="T9" fmla="*/ 535 h 566"/>
                <a:gd name="T10" fmla="*/ 67 w 395"/>
                <a:gd name="T11" fmla="*/ 553 h 566"/>
                <a:gd name="T12" fmla="*/ 81 w 395"/>
                <a:gd name="T13" fmla="*/ 562 h 566"/>
                <a:gd name="T14" fmla="*/ 101 w 395"/>
                <a:gd name="T15" fmla="*/ 566 h 566"/>
                <a:gd name="T16" fmla="*/ 121 w 395"/>
                <a:gd name="T17" fmla="*/ 562 h 566"/>
                <a:gd name="T18" fmla="*/ 151 w 395"/>
                <a:gd name="T19" fmla="*/ 505 h 566"/>
                <a:gd name="T20" fmla="*/ 148 w 395"/>
                <a:gd name="T21" fmla="*/ 494 h 566"/>
                <a:gd name="T22" fmla="*/ 146 w 395"/>
                <a:gd name="T23" fmla="*/ 490 h 566"/>
                <a:gd name="T24" fmla="*/ 116 w 395"/>
                <a:gd name="T25" fmla="*/ 403 h 566"/>
                <a:gd name="T26" fmla="*/ 112 w 395"/>
                <a:gd name="T27" fmla="*/ 388 h 566"/>
                <a:gd name="T28" fmla="*/ 102 w 395"/>
                <a:gd name="T29" fmla="*/ 305 h 566"/>
                <a:gd name="T30" fmla="*/ 102 w 395"/>
                <a:gd name="T31" fmla="*/ 296 h 566"/>
                <a:gd name="T32" fmla="*/ 104 w 395"/>
                <a:gd name="T33" fmla="*/ 274 h 566"/>
                <a:gd name="T34" fmla="*/ 111 w 395"/>
                <a:gd name="T35" fmla="*/ 236 h 566"/>
                <a:gd name="T36" fmla="*/ 164 w 395"/>
                <a:gd name="T37" fmla="*/ 142 h 566"/>
                <a:gd name="T38" fmla="*/ 166 w 395"/>
                <a:gd name="T39" fmla="*/ 141 h 566"/>
                <a:gd name="T40" fmla="*/ 166 w 395"/>
                <a:gd name="T41" fmla="*/ 216 h 566"/>
                <a:gd name="T42" fmla="*/ 395 w 395"/>
                <a:gd name="T43" fmla="*/ 0 h 566"/>
                <a:gd name="T44" fmla="*/ 215 w 395"/>
                <a:gd name="T45" fmla="*/ 0 h 566"/>
                <a:gd name="T46" fmla="*/ 203 w 395"/>
                <a:gd name="T47" fmla="*/ 1 h 566"/>
                <a:gd name="T48" fmla="*/ 186 w 395"/>
                <a:gd name="T49" fmla="*/ 5 h 566"/>
                <a:gd name="T50" fmla="*/ 91 w 395"/>
                <a:gd name="T51" fmla="*/ 71 h 566"/>
                <a:gd name="T52" fmla="*/ 5 w 395"/>
                <a:gd name="T53" fmla="*/ 240 h 566"/>
                <a:gd name="T54" fmla="*/ 0 w 395"/>
                <a:gd name="T55" fmla="*/ 305 h 566"/>
                <a:gd name="T56" fmla="*/ 5 w 395"/>
                <a:gd name="T57" fmla="*/ 368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95" h="566">
                  <a:moveTo>
                    <a:pt x="5" y="368"/>
                  </a:moveTo>
                  <a:cubicBezTo>
                    <a:pt x="5" y="374"/>
                    <a:pt x="6" y="380"/>
                    <a:pt x="7" y="386"/>
                  </a:cubicBezTo>
                  <a:cubicBezTo>
                    <a:pt x="11" y="406"/>
                    <a:pt x="16" y="427"/>
                    <a:pt x="22" y="449"/>
                  </a:cubicBezTo>
                  <a:cubicBezTo>
                    <a:pt x="24" y="454"/>
                    <a:pt x="25" y="459"/>
                    <a:pt x="27" y="464"/>
                  </a:cubicBezTo>
                  <a:cubicBezTo>
                    <a:pt x="34" y="487"/>
                    <a:pt x="43" y="510"/>
                    <a:pt x="54" y="535"/>
                  </a:cubicBezTo>
                  <a:cubicBezTo>
                    <a:pt x="57" y="542"/>
                    <a:pt x="62" y="548"/>
                    <a:pt x="67" y="553"/>
                  </a:cubicBezTo>
                  <a:cubicBezTo>
                    <a:pt x="71" y="557"/>
                    <a:pt x="76" y="560"/>
                    <a:pt x="81" y="562"/>
                  </a:cubicBezTo>
                  <a:cubicBezTo>
                    <a:pt x="87" y="564"/>
                    <a:pt x="94" y="566"/>
                    <a:pt x="101" y="566"/>
                  </a:cubicBezTo>
                  <a:cubicBezTo>
                    <a:pt x="108" y="566"/>
                    <a:pt x="114" y="565"/>
                    <a:pt x="121" y="562"/>
                  </a:cubicBezTo>
                  <a:cubicBezTo>
                    <a:pt x="144" y="552"/>
                    <a:pt x="155" y="528"/>
                    <a:pt x="151" y="505"/>
                  </a:cubicBezTo>
                  <a:cubicBezTo>
                    <a:pt x="150" y="502"/>
                    <a:pt x="149" y="498"/>
                    <a:pt x="148" y="494"/>
                  </a:cubicBezTo>
                  <a:cubicBezTo>
                    <a:pt x="147" y="493"/>
                    <a:pt x="147" y="492"/>
                    <a:pt x="146" y="490"/>
                  </a:cubicBezTo>
                  <a:cubicBezTo>
                    <a:pt x="133" y="459"/>
                    <a:pt x="123" y="430"/>
                    <a:pt x="116" y="403"/>
                  </a:cubicBezTo>
                  <a:cubicBezTo>
                    <a:pt x="115" y="398"/>
                    <a:pt x="113" y="393"/>
                    <a:pt x="112" y="388"/>
                  </a:cubicBezTo>
                  <a:cubicBezTo>
                    <a:pt x="105" y="357"/>
                    <a:pt x="102" y="329"/>
                    <a:pt x="102" y="305"/>
                  </a:cubicBezTo>
                  <a:cubicBezTo>
                    <a:pt x="102" y="302"/>
                    <a:pt x="102" y="299"/>
                    <a:pt x="102" y="296"/>
                  </a:cubicBezTo>
                  <a:cubicBezTo>
                    <a:pt x="103" y="289"/>
                    <a:pt x="103" y="281"/>
                    <a:pt x="104" y="274"/>
                  </a:cubicBezTo>
                  <a:cubicBezTo>
                    <a:pt x="105" y="261"/>
                    <a:pt x="108" y="248"/>
                    <a:pt x="111" y="236"/>
                  </a:cubicBezTo>
                  <a:cubicBezTo>
                    <a:pt x="122" y="194"/>
                    <a:pt x="143" y="164"/>
                    <a:pt x="164" y="142"/>
                  </a:cubicBezTo>
                  <a:cubicBezTo>
                    <a:pt x="165" y="142"/>
                    <a:pt x="165" y="141"/>
                    <a:pt x="166" y="141"/>
                  </a:cubicBezTo>
                  <a:cubicBezTo>
                    <a:pt x="166" y="216"/>
                    <a:pt x="166" y="216"/>
                    <a:pt x="166" y="216"/>
                  </a:cubicBezTo>
                  <a:cubicBezTo>
                    <a:pt x="395" y="0"/>
                    <a:pt x="395" y="0"/>
                    <a:pt x="395" y="0"/>
                  </a:cubicBezTo>
                  <a:cubicBezTo>
                    <a:pt x="215" y="0"/>
                    <a:pt x="215" y="0"/>
                    <a:pt x="215" y="0"/>
                  </a:cubicBezTo>
                  <a:cubicBezTo>
                    <a:pt x="211" y="0"/>
                    <a:pt x="207" y="0"/>
                    <a:pt x="203" y="1"/>
                  </a:cubicBezTo>
                  <a:cubicBezTo>
                    <a:pt x="198" y="1"/>
                    <a:pt x="192" y="2"/>
                    <a:pt x="186" y="5"/>
                  </a:cubicBezTo>
                  <a:cubicBezTo>
                    <a:pt x="182" y="6"/>
                    <a:pt x="137" y="24"/>
                    <a:pt x="91" y="71"/>
                  </a:cubicBezTo>
                  <a:cubicBezTo>
                    <a:pt x="55" y="107"/>
                    <a:pt x="19" y="163"/>
                    <a:pt x="5" y="240"/>
                  </a:cubicBezTo>
                  <a:cubicBezTo>
                    <a:pt x="2" y="260"/>
                    <a:pt x="0" y="281"/>
                    <a:pt x="0" y="305"/>
                  </a:cubicBezTo>
                  <a:cubicBezTo>
                    <a:pt x="0" y="325"/>
                    <a:pt x="1" y="346"/>
                    <a:pt x="5" y="36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73" name="Group 72"/>
          <p:cNvGrpSpPr/>
          <p:nvPr/>
        </p:nvGrpSpPr>
        <p:grpSpPr>
          <a:xfrm>
            <a:off x="2723773" y="4605872"/>
            <a:ext cx="1384446" cy="1510073"/>
            <a:chOff x="5429250" y="366713"/>
            <a:chExt cx="392113" cy="333375"/>
          </a:xfrm>
          <a:solidFill>
            <a:schemeClr val="bg2">
              <a:alpha val="36000"/>
            </a:schemeClr>
          </a:solidFill>
        </p:grpSpPr>
        <p:sp>
          <p:nvSpPr>
            <p:cNvPr id="74" name="Freeform 218"/>
            <p:cNvSpPr>
              <a:spLocks/>
            </p:cNvSpPr>
            <p:nvPr/>
          </p:nvSpPr>
          <p:spPr bwMode="auto">
            <a:xfrm>
              <a:off x="5529263" y="366713"/>
              <a:ext cx="69850" cy="71438"/>
            </a:xfrm>
            <a:custGeom>
              <a:avLst/>
              <a:gdLst/>
              <a:ahLst/>
              <a:cxnLst>
                <a:cxn ang="0">
                  <a:pos x="22" y="0"/>
                </a:cxn>
                <a:cxn ang="0">
                  <a:pos x="26" y="1"/>
                </a:cxn>
                <a:cxn ang="0">
                  <a:pos x="29" y="1"/>
                </a:cxn>
                <a:cxn ang="0">
                  <a:pos x="32" y="2"/>
                </a:cxn>
                <a:cxn ang="0">
                  <a:pos x="34" y="4"/>
                </a:cxn>
                <a:cxn ang="0">
                  <a:pos x="37" y="6"/>
                </a:cxn>
                <a:cxn ang="0">
                  <a:pos x="39" y="8"/>
                </a:cxn>
                <a:cxn ang="0">
                  <a:pos x="41" y="10"/>
                </a:cxn>
                <a:cxn ang="0">
                  <a:pos x="42" y="13"/>
                </a:cxn>
                <a:cxn ang="0">
                  <a:pos x="43" y="16"/>
                </a:cxn>
                <a:cxn ang="0">
                  <a:pos x="44" y="19"/>
                </a:cxn>
                <a:cxn ang="0">
                  <a:pos x="44" y="22"/>
                </a:cxn>
                <a:cxn ang="0">
                  <a:pos x="44" y="26"/>
                </a:cxn>
                <a:cxn ang="0">
                  <a:pos x="43" y="29"/>
                </a:cxn>
                <a:cxn ang="0">
                  <a:pos x="42" y="32"/>
                </a:cxn>
                <a:cxn ang="0">
                  <a:pos x="41" y="35"/>
                </a:cxn>
                <a:cxn ang="0">
                  <a:pos x="39" y="37"/>
                </a:cxn>
                <a:cxn ang="0">
                  <a:pos x="37" y="39"/>
                </a:cxn>
                <a:cxn ang="0">
                  <a:pos x="34" y="41"/>
                </a:cxn>
                <a:cxn ang="0">
                  <a:pos x="32" y="43"/>
                </a:cxn>
                <a:cxn ang="0">
                  <a:pos x="29" y="44"/>
                </a:cxn>
                <a:cxn ang="0">
                  <a:pos x="26" y="44"/>
                </a:cxn>
                <a:cxn ang="0">
                  <a:pos x="22" y="45"/>
                </a:cxn>
                <a:cxn ang="0">
                  <a:pos x="19" y="44"/>
                </a:cxn>
                <a:cxn ang="0">
                  <a:pos x="16" y="44"/>
                </a:cxn>
                <a:cxn ang="0">
                  <a:pos x="13" y="43"/>
                </a:cxn>
                <a:cxn ang="0">
                  <a:pos x="10" y="41"/>
                </a:cxn>
                <a:cxn ang="0">
                  <a:pos x="8" y="39"/>
                </a:cxn>
                <a:cxn ang="0">
                  <a:pos x="6" y="37"/>
                </a:cxn>
                <a:cxn ang="0">
                  <a:pos x="4" y="35"/>
                </a:cxn>
                <a:cxn ang="0">
                  <a:pos x="2" y="32"/>
                </a:cxn>
                <a:cxn ang="0">
                  <a:pos x="1" y="29"/>
                </a:cxn>
                <a:cxn ang="0">
                  <a:pos x="1" y="26"/>
                </a:cxn>
                <a:cxn ang="0">
                  <a:pos x="0" y="22"/>
                </a:cxn>
                <a:cxn ang="0">
                  <a:pos x="1" y="19"/>
                </a:cxn>
                <a:cxn ang="0">
                  <a:pos x="1" y="16"/>
                </a:cxn>
                <a:cxn ang="0">
                  <a:pos x="2" y="13"/>
                </a:cxn>
                <a:cxn ang="0">
                  <a:pos x="4" y="10"/>
                </a:cxn>
                <a:cxn ang="0">
                  <a:pos x="6" y="8"/>
                </a:cxn>
                <a:cxn ang="0">
                  <a:pos x="8" y="6"/>
                </a:cxn>
                <a:cxn ang="0">
                  <a:pos x="10" y="4"/>
                </a:cxn>
                <a:cxn ang="0">
                  <a:pos x="13" y="2"/>
                </a:cxn>
                <a:cxn ang="0">
                  <a:pos x="16" y="1"/>
                </a:cxn>
                <a:cxn ang="0">
                  <a:pos x="19" y="1"/>
                </a:cxn>
                <a:cxn ang="0">
                  <a:pos x="22" y="0"/>
                </a:cxn>
              </a:cxnLst>
              <a:rect l="0" t="0" r="r" b="b"/>
              <a:pathLst>
                <a:path w="44" h="45">
                  <a:moveTo>
                    <a:pt x="22" y="0"/>
                  </a:moveTo>
                  <a:lnTo>
                    <a:pt x="26" y="1"/>
                  </a:lnTo>
                  <a:lnTo>
                    <a:pt x="29" y="1"/>
                  </a:lnTo>
                  <a:lnTo>
                    <a:pt x="32" y="2"/>
                  </a:lnTo>
                  <a:lnTo>
                    <a:pt x="34" y="4"/>
                  </a:lnTo>
                  <a:lnTo>
                    <a:pt x="37" y="6"/>
                  </a:lnTo>
                  <a:lnTo>
                    <a:pt x="39" y="8"/>
                  </a:lnTo>
                  <a:lnTo>
                    <a:pt x="41" y="10"/>
                  </a:lnTo>
                  <a:lnTo>
                    <a:pt x="42" y="13"/>
                  </a:lnTo>
                  <a:lnTo>
                    <a:pt x="43" y="16"/>
                  </a:lnTo>
                  <a:lnTo>
                    <a:pt x="44" y="19"/>
                  </a:lnTo>
                  <a:lnTo>
                    <a:pt x="44" y="22"/>
                  </a:lnTo>
                  <a:lnTo>
                    <a:pt x="44" y="26"/>
                  </a:lnTo>
                  <a:lnTo>
                    <a:pt x="43" y="29"/>
                  </a:lnTo>
                  <a:lnTo>
                    <a:pt x="42" y="32"/>
                  </a:lnTo>
                  <a:lnTo>
                    <a:pt x="41" y="35"/>
                  </a:lnTo>
                  <a:lnTo>
                    <a:pt x="39" y="37"/>
                  </a:lnTo>
                  <a:lnTo>
                    <a:pt x="37" y="39"/>
                  </a:lnTo>
                  <a:lnTo>
                    <a:pt x="34" y="41"/>
                  </a:lnTo>
                  <a:lnTo>
                    <a:pt x="32" y="43"/>
                  </a:lnTo>
                  <a:lnTo>
                    <a:pt x="29" y="44"/>
                  </a:lnTo>
                  <a:lnTo>
                    <a:pt x="26" y="44"/>
                  </a:lnTo>
                  <a:lnTo>
                    <a:pt x="22" y="45"/>
                  </a:lnTo>
                  <a:lnTo>
                    <a:pt x="19" y="44"/>
                  </a:lnTo>
                  <a:lnTo>
                    <a:pt x="16" y="44"/>
                  </a:lnTo>
                  <a:lnTo>
                    <a:pt x="13" y="43"/>
                  </a:lnTo>
                  <a:lnTo>
                    <a:pt x="10" y="41"/>
                  </a:lnTo>
                  <a:lnTo>
                    <a:pt x="8" y="39"/>
                  </a:lnTo>
                  <a:lnTo>
                    <a:pt x="6" y="37"/>
                  </a:lnTo>
                  <a:lnTo>
                    <a:pt x="4" y="35"/>
                  </a:lnTo>
                  <a:lnTo>
                    <a:pt x="2" y="32"/>
                  </a:lnTo>
                  <a:lnTo>
                    <a:pt x="1" y="29"/>
                  </a:lnTo>
                  <a:lnTo>
                    <a:pt x="1" y="26"/>
                  </a:lnTo>
                  <a:lnTo>
                    <a:pt x="0" y="22"/>
                  </a:lnTo>
                  <a:lnTo>
                    <a:pt x="1" y="19"/>
                  </a:lnTo>
                  <a:lnTo>
                    <a:pt x="1" y="16"/>
                  </a:lnTo>
                  <a:lnTo>
                    <a:pt x="2" y="13"/>
                  </a:lnTo>
                  <a:lnTo>
                    <a:pt x="4" y="10"/>
                  </a:lnTo>
                  <a:lnTo>
                    <a:pt x="6" y="8"/>
                  </a:lnTo>
                  <a:lnTo>
                    <a:pt x="8" y="6"/>
                  </a:lnTo>
                  <a:lnTo>
                    <a:pt x="10" y="4"/>
                  </a:lnTo>
                  <a:lnTo>
                    <a:pt x="13" y="2"/>
                  </a:lnTo>
                  <a:lnTo>
                    <a:pt x="16" y="1"/>
                  </a:lnTo>
                  <a:lnTo>
                    <a:pt x="19" y="1"/>
                  </a:lnTo>
                  <a:lnTo>
                    <a:pt x="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75" name="Freeform 219"/>
            <p:cNvSpPr>
              <a:spLocks/>
            </p:cNvSpPr>
            <p:nvPr/>
          </p:nvSpPr>
          <p:spPr bwMode="auto">
            <a:xfrm>
              <a:off x="5476875" y="433388"/>
              <a:ext cx="193675" cy="266700"/>
            </a:xfrm>
            <a:custGeom>
              <a:avLst/>
              <a:gdLst/>
              <a:ahLst/>
              <a:cxnLst>
                <a:cxn ang="0">
                  <a:pos x="43" y="2"/>
                </a:cxn>
                <a:cxn ang="0">
                  <a:pos x="51" y="9"/>
                </a:cxn>
                <a:cxn ang="0">
                  <a:pos x="55" y="19"/>
                </a:cxn>
                <a:cxn ang="0">
                  <a:pos x="60" y="26"/>
                </a:cxn>
                <a:cxn ang="0">
                  <a:pos x="70" y="29"/>
                </a:cxn>
                <a:cxn ang="0">
                  <a:pos x="81" y="26"/>
                </a:cxn>
                <a:cxn ang="0">
                  <a:pos x="92" y="20"/>
                </a:cxn>
                <a:cxn ang="0">
                  <a:pos x="87" y="11"/>
                </a:cxn>
                <a:cxn ang="0">
                  <a:pos x="90" y="8"/>
                </a:cxn>
                <a:cxn ang="0">
                  <a:pos x="98" y="16"/>
                </a:cxn>
                <a:cxn ang="0">
                  <a:pos x="105" y="16"/>
                </a:cxn>
                <a:cxn ang="0">
                  <a:pos x="111" y="20"/>
                </a:cxn>
                <a:cxn ang="0">
                  <a:pos x="113" y="23"/>
                </a:cxn>
                <a:cxn ang="0">
                  <a:pos x="114" y="29"/>
                </a:cxn>
                <a:cxn ang="0">
                  <a:pos x="122" y="46"/>
                </a:cxn>
                <a:cxn ang="0">
                  <a:pos x="122" y="51"/>
                </a:cxn>
                <a:cxn ang="0">
                  <a:pos x="117" y="53"/>
                </a:cxn>
                <a:cxn ang="0">
                  <a:pos x="106" y="41"/>
                </a:cxn>
                <a:cxn ang="0">
                  <a:pos x="99" y="45"/>
                </a:cxn>
                <a:cxn ang="0">
                  <a:pos x="90" y="50"/>
                </a:cxn>
                <a:cxn ang="0">
                  <a:pos x="84" y="52"/>
                </a:cxn>
                <a:cxn ang="0">
                  <a:pos x="65" y="54"/>
                </a:cxn>
                <a:cxn ang="0">
                  <a:pos x="50" y="50"/>
                </a:cxn>
                <a:cxn ang="0">
                  <a:pos x="47" y="52"/>
                </a:cxn>
                <a:cxn ang="0">
                  <a:pos x="46" y="61"/>
                </a:cxn>
                <a:cxn ang="0">
                  <a:pos x="45" y="74"/>
                </a:cxn>
                <a:cxn ang="0">
                  <a:pos x="59" y="77"/>
                </a:cxn>
                <a:cxn ang="0">
                  <a:pos x="66" y="78"/>
                </a:cxn>
                <a:cxn ang="0">
                  <a:pos x="73" y="83"/>
                </a:cxn>
                <a:cxn ang="0">
                  <a:pos x="79" y="90"/>
                </a:cxn>
                <a:cxn ang="0">
                  <a:pos x="81" y="102"/>
                </a:cxn>
                <a:cxn ang="0">
                  <a:pos x="81" y="113"/>
                </a:cxn>
                <a:cxn ang="0">
                  <a:pos x="81" y="129"/>
                </a:cxn>
                <a:cxn ang="0">
                  <a:pos x="81" y="146"/>
                </a:cxn>
                <a:cxn ang="0">
                  <a:pos x="81" y="160"/>
                </a:cxn>
                <a:cxn ang="0">
                  <a:pos x="79" y="166"/>
                </a:cxn>
                <a:cxn ang="0">
                  <a:pos x="73" y="168"/>
                </a:cxn>
                <a:cxn ang="0">
                  <a:pos x="60" y="166"/>
                </a:cxn>
                <a:cxn ang="0">
                  <a:pos x="57" y="160"/>
                </a:cxn>
                <a:cxn ang="0">
                  <a:pos x="57" y="146"/>
                </a:cxn>
                <a:cxn ang="0">
                  <a:pos x="57" y="129"/>
                </a:cxn>
                <a:cxn ang="0">
                  <a:pos x="57" y="112"/>
                </a:cxn>
                <a:cxn ang="0">
                  <a:pos x="57" y="102"/>
                </a:cxn>
                <a:cxn ang="0">
                  <a:pos x="57" y="101"/>
                </a:cxn>
                <a:cxn ang="0">
                  <a:pos x="47" y="101"/>
                </a:cxn>
                <a:cxn ang="0">
                  <a:pos x="34" y="101"/>
                </a:cxn>
                <a:cxn ang="0">
                  <a:pos x="21" y="101"/>
                </a:cxn>
                <a:cxn ang="0">
                  <a:pos x="13" y="101"/>
                </a:cxn>
                <a:cxn ang="0">
                  <a:pos x="6" y="99"/>
                </a:cxn>
                <a:cxn ang="0">
                  <a:pos x="2" y="95"/>
                </a:cxn>
                <a:cxn ang="0">
                  <a:pos x="1" y="89"/>
                </a:cxn>
                <a:cxn ang="0">
                  <a:pos x="0" y="86"/>
                </a:cxn>
                <a:cxn ang="0">
                  <a:pos x="1" y="75"/>
                </a:cxn>
                <a:cxn ang="0">
                  <a:pos x="3" y="55"/>
                </a:cxn>
                <a:cxn ang="0">
                  <a:pos x="6" y="35"/>
                </a:cxn>
                <a:cxn ang="0">
                  <a:pos x="11" y="18"/>
                </a:cxn>
                <a:cxn ang="0">
                  <a:pos x="18" y="7"/>
                </a:cxn>
                <a:cxn ang="0">
                  <a:pos x="29" y="1"/>
                </a:cxn>
              </a:cxnLst>
              <a:rect l="0" t="0" r="r" b="b"/>
              <a:pathLst>
                <a:path w="122" h="168">
                  <a:moveTo>
                    <a:pt x="34" y="0"/>
                  </a:moveTo>
                  <a:lnTo>
                    <a:pt x="37" y="0"/>
                  </a:lnTo>
                  <a:lnTo>
                    <a:pt x="40" y="1"/>
                  </a:lnTo>
                  <a:lnTo>
                    <a:pt x="43" y="2"/>
                  </a:lnTo>
                  <a:lnTo>
                    <a:pt x="45" y="3"/>
                  </a:lnTo>
                  <a:lnTo>
                    <a:pt x="48" y="5"/>
                  </a:lnTo>
                  <a:lnTo>
                    <a:pt x="50" y="7"/>
                  </a:lnTo>
                  <a:lnTo>
                    <a:pt x="51" y="9"/>
                  </a:lnTo>
                  <a:lnTo>
                    <a:pt x="53" y="11"/>
                  </a:lnTo>
                  <a:lnTo>
                    <a:pt x="54" y="14"/>
                  </a:lnTo>
                  <a:lnTo>
                    <a:pt x="55" y="16"/>
                  </a:lnTo>
                  <a:lnTo>
                    <a:pt x="55" y="19"/>
                  </a:lnTo>
                  <a:lnTo>
                    <a:pt x="55" y="21"/>
                  </a:lnTo>
                  <a:lnTo>
                    <a:pt x="57" y="23"/>
                  </a:lnTo>
                  <a:lnTo>
                    <a:pt x="58" y="25"/>
                  </a:lnTo>
                  <a:lnTo>
                    <a:pt x="60" y="26"/>
                  </a:lnTo>
                  <a:lnTo>
                    <a:pt x="62" y="27"/>
                  </a:lnTo>
                  <a:lnTo>
                    <a:pt x="64" y="28"/>
                  </a:lnTo>
                  <a:lnTo>
                    <a:pt x="67" y="29"/>
                  </a:lnTo>
                  <a:lnTo>
                    <a:pt x="70" y="29"/>
                  </a:lnTo>
                  <a:lnTo>
                    <a:pt x="73" y="29"/>
                  </a:lnTo>
                  <a:lnTo>
                    <a:pt x="75" y="28"/>
                  </a:lnTo>
                  <a:lnTo>
                    <a:pt x="78" y="27"/>
                  </a:lnTo>
                  <a:lnTo>
                    <a:pt x="81" y="26"/>
                  </a:lnTo>
                  <a:lnTo>
                    <a:pt x="84" y="25"/>
                  </a:lnTo>
                  <a:lnTo>
                    <a:pt x="87" y="23"/>
                  </a:lnTo>
                  <a:lnTo>
                    <a:pt x="89" y="22"/>
                  </a:lnTo>
                  <a:lnTo>
                    <a:pt x="92" y="20"/>
                  </a:lnTo>
                  <a:lnTo>
                    <a:pt x="87" y="15"/>
                  </a:lnTo>
                  <a:lnTo>
                    <a:pt x="87" y="13"/>
                  </a:lnTo>
                  <a:lnTo>
                    <a:pt x="87" y="12"/>
                  </a:lnTo>
                  <a:lnTo>
                    <a:pt x="87" y="11"/>
                  </a:lnTo>
                  <a:lnTo>
                    <a:pt x="87" y="10"/>
                  </a:lnTo>
                  <a:lnTo>
                    <a:pt x="88" y="9"/>
                  </a:lnTo>
                  <a:lnTo>
                    <a:pt x="89" y="8"/>
                  </a:lnTo>
                  <a:lnTo>
                    <a:pt x="90" y="8"/>
                  </a:lnTo>
                  <a:lnTo>
                    <a:pt x="92" y="8"/>
                  </a:lnTo>
                  <a:lnTo>
                    <a:pt x="93" y="9"/>
                  </a:lnTo>
                  <a:lnTo>
                    <a:pt x="94" y="10"/>
                  </a:lnTo>
                  <a:lnTo>
                    <a:pt x="98" y="16"/>
                  </a:lnTo>
                  <a:lnTo>
                    <a:pt x="100" y="16"/>
                  </a:lnTo>
                  <a:lnTo>
                    <a:pt x="102" y="15"/>
                  </a:lnTo>
                  <a:lnTo>
                    <a:pt x="104" y="15"/>
                  </a:lnTo>
                  <a:lnTo>
                    <a:pt x="105" y="16"/>
                  </a:lnTo>
                  <a:lnTo>
                    <a:pt x="107" y="16"/>
                  </a:lnTo>
                  <a:lnTo>
                    <a:pt x="108" y="17"/>
                  </a:lnTo>
                  <a:lnTo>
                    <a:pt x="110" y="18"/>
                  </a:lnTo>
                  <a:lnTo>
                    <a:pt x="111" y="20"/>
                  </a:lnTo>
                  <a:lnTo>
                    <a:pt x="112" y="22"/>
                  </a:lnTo>
                  <a:lnTo>
                    <a:pt x="112" y="22"/>
                  </a:lnTo>
                  <a:lnTo>
                    <a:pt x="112" y="22"/>
                  </a:lnTo>
                  <a:lnTo>
                    <a:pt x="113" y="23"/>
                  </a:lnTo>
                  <a:lnTo>
                    <a:pt x="113" y="24"/>
                  </a:lnTo>
                  <a:lnTo>
                    <a:pt x="114" y="26"/>
                  </a:lnTo>
                  <a:lnTo>
                    <a:pt x="114" y="27"/>
                  </a:lnTo>
                  <a:lnTo>
                    <a:pt x="114" y="29"/>
                  </a:lnTo>
                  <a:lnTo>
                    <a:pt x="114" y="31"/>
                  </a:lnTo>
                  <a:lnTo>
                    <a:pt x="113" y="33"/>
                  </a:lnTo>
                  <a:lnTo>
                    <a:pt x="113" y="35"/>
                  </a:lnTo>
                  <a:lnTo>
                    <a:pt x="122" y="46"/>
                  </a:lnTo>
                  <a:lnTo>
                    <a:pt x="122" y="48"/>
                  </a:lnTo>
                  <a:lnTo>
                    <a:pt x="122" y="49"/>
                  </a:lnTo>
                  <a:lnTo>
                    <a:pt x="122" y="50"/>
                  </a:lnTo>
                  <a:lnTo>
                    <a:pt x="122" y="51"/>
                  </a:lnTo>
                  <a:lnTo>
                    <a:pt x="121" y="52"/>
                  </a:lnTo>
                  <a:lnTo>
                    <a:pt x="120" y="53"/>
                  </a:lnTo>
                  <a:lnTo>
                    <a:pt x="119" y="53"/>
                  </a:lnTo>
                  <a:lnTo>
                    <a:pt x="117" y="53"/>
                  </a:lnTo>
                  <a:lnTo>
                    <a:pt x="116" y="52"/>
                  </a:lnTo>
                  <a:lnTo>
                    <a:pt x="116" y="51"/>
                  </a:lnTo>
                  <a:lnTo>
                    <a:pt x="107" y="40"/>
                  </a:lnTo>
                  <a:lnTo>
                    <a:pt x="106" y="41"/>
                  </a:lnTo>
                  <a:lnTo>
                    <a:pt x="104" y="42"/>
                  </a:lnTo>
                  <a:lnTo>
                    <a:pt x="103" y="43"/>
                  </a:lnTo>
                  <a:lnTo>
                    <a:pt x="101" y="44"/>
                  </a:lnTo>
                  <a:lnTo>
                    <a:pt x="99" y="45"/>
                  </a:lnTo>
                  <a:lnTo>
                    <a:pt x="97" y="46"/>
                  </a:lnTo>
                  <a:lnTo>
                    <a:pt x="94" y="47"/>
                  </a:lnTo>
                  <a:lnTo>
                    <a:pt x="92" y="49"/>
                  </a:lnTo>
                  <a:lnTo>
                    <a:pt x="90" y="50"/>
                  </a:lnTo>
                  <a:lnTo>
                    <a:pt x="88" y="50"/>
                  </a:lnTo>
                  <a:lnTo>
                    <a:pt x="86" y="51"/>
                  </a:lnTo>
                  <a:lnTo>
                    <a:pt x="85" y="52"/>
                  </a:lnTo>
                  <a:lnTo>
                    <a:pt x="84" y="52"/>
                  </a:lnTo>
                  <a:lnTo>
                    <a:pt x="79" y="54"/>
                  </a:lnTo>
                  <a:lnTo>
                    <a:pt x="74" y="54"/>
                  </a:lnTo>
                  <a:lnTo>
                    <a:pt x="70" y="55"/>
                  </a:lnTo>
                  <a:lnTo>
                    <a:pt x="65" y="54"/>
                  </a:lnTo>
                  <a:lnTo>
                    <a:pt x="61" y="54"/>
                  </a:lnTo>
                  <a:lnTo>
                    <a:pt x="56" y="53"/>
                  </a:lnTo>
                  <a:lnTo>
                    <a:pt x="53" y="51"/>
                  </a:lnTo>
                  <a:lnTo>
                    <a:pt x="50" y="50"/>
                  </a:lnTo>
                  <a:lnTo>
                    <a:pt x="47" y="48"/>
                  </a:lnTo>
                  <a:lnTo>
                    <a:pt x="47" y="49"/>
                  </a:lnTo>
                  <a:lnTo>
                    <a:pt x="47" y="50"/>
                  </a:lnTo>
                  <a:lnTo>
                    <a:pt x="47" y="52"/>
                  </a:lnTo>
                  <a:lnTo>
                    <a:pt x="46" y="54"/>
                  </a:lnTo>
                  <a:lnTo>
                    <a:pt x="46" y="56"/>
                  </a:lnTo>
                  <a:lnTo>
                    <a:pt x="46" y="59"/>
                  </a:lnTo>
                  <a:lnTo>
                    <a:pt x="46" y="61"/>
                  </a:lnTo>
                  <a:lnTo>
                    <a:pt x="45" y="64"/>
                  </a:lnTo>
                  <a:lnTo>
                    <a:pt x="45" y="67"/>
                  </a:lnTo>
                  <a:lnTo>
                    <a:pt x="45" y="70"/>
                  </a:lnTo>
                  <a:lnTo>
                    <a:pt x="45" y="74"/>
                  </a:lnTo>
                  <a:lnTo>
                    <a:pt x="44" y="77"/>
                  </a:lnTo>
                  <a:lnTo>
                    <a:pt x="49" y="77"/>
                  </a:lnTo>
                  <a:lnTo>
                    <a:pt x="54" y="77"/>
                  </a:lnTo>
                  <a:lnTo>
                    <a:pt x="59" y="77"/>
                  </a:lnTo>
                  <a:lnTo>
                    <a:pt x="61" y="77"/>
                  </a:lnTo>
                  <a:lnTo>
                    <a:pt x="62" y="77"/>
                  </a:lnTo>
                  <a:lnTo>
                    <a:pt x="64" y="77"/>
                  </a:lnTo>
                  <a:lnTo>
                    <a:pt x="66" y="78"/>
                  </a:lnTo>
                  <a:lnTo>
                    <a:pt x="68" y="79"/>
                  </a:lnTo>
                  <a:lnTo>
                    <a:pt x="70" y="80"/>
                  </a:lnTo>
                  <a:lnTo>
                    <a:pt x="71" y="81"/>
                  </a:lnTo>
                  <a:lnTo>
                    <a:pt x="73" y="83"/>
                  </a:lnTo>
                  <a:lnTo>
                    <a:pt x="75" y="84"/>
                  </a:lnTo>
                  <a:lnTo>
                    <a:pt x="76" y="86"/>
                  </a:lnTo>
                  <a:lnTo>
                    <a:pt x="78" y="88"/>
                  </a:lnTo>
                  <a:lnTo>
                    <a:pt x="79" y="90"/>
                  </a:lnTo>
                  <a:lnTo>
                    <a:pt x="80" y="93"/>
                  </a:lnTo>
                  <a:lnTo>
                    <a:pt x="81" y="96"/>
                  </a:lnTo>
                  <a:lnTo>
                    <a:pt x="81" y="99"/>
                  </a:lnTo>
                  <a:lnTo>
                    <a:pt x="81" y="102"/>
                  </a:lnTo>
                  <a:lnTo>
                    <a:pt x="81" y="104"/>
                  </a:lnTo>
                  <a:lnTo>
                    <a:pt x="81" y="106"/>
                  </a:lnTo>
                  <a:lnTo>
                    <a:pt x="81" y="109"/>
                  </a:lnTo>
                  <a:lnTo>
                    <a:pt x="81" y="113"/>
                  </a:lnTo>
                  <a:lnTo>
                    <a:pt x="81" y="116"/>
                  </a:lnTo>
                  <a:lnTo>
                    <a:pt x="81" y="120"/>
                  </a:lnTo>
                  <a:lnTo>
                    <a:pt x="81" y="124"/>
                  </a:lnTo>
                  <a:lnTo>
                    <a:pt x="81" y="129"/>
                  </a:lnTo>
                  <a:lnTo>
                    <a:pt x="81" y="133"/>
                  </a:lnTo>
                  <a:lnTo>
                    <a:pt x="81" y="137"/>
                  </a:lnTo>
                  <a:lnTo>
                    <a:pt x="81" y="142"/>
                  </a:lnTo>
                  <a:lnTo>
                    <a:pt x="81" y="146"/>
                  </a:lnTo>
                  <a:lnTo>
                    <a:pt x="81" y="150"/>
                  </a:lnTo>
                  <a:lnTo>
                    <a:pt x="81" y="153"/>
                  </a:lnTo>
                  <a:lnTo>
                    <a:pt x="81" y="157"/>
                  </a:lnTo>
                  <a:lnTo>
                    <a:pt x="81" y="160"/>
                  </a:lnTo>
                  <a:lnTo>
                    <a:pt x="81" y="162"/>
                  </a:lnTo>
                  <a:lnTo>
                    <a:pt x="81" y="163"/>
                  </a:lnTo>
                  <a:lnTo>
                    <a:pt x="80" y="165"/>
                  </a:lnTo>
                  <a:lnTo>
                    <a:pt x="79" y="166"/>
                  </a:lnTo>
                  <a:lnTo>
                    <a:pt x="78" y="167"/>
                  </a:lnTo>
                  <a:lnTo>
                    <a:pt x="76" y="167"/>
                  </a:lnTo>
                  <a:lnTo>
                    <a:pt x="75" y="168"/>
                  </a:lnTo>
                  <a:lnTo>
                    <a:pt x="73" y="168"/>
                  </a:lnTo>
                  <a:lnTo>
                    <a:pt x="65" y="168"/>
                  </a:lnTo>
                  <a:lnTo>
                    <a:pt x="64" y="168"/>
                  </a:lnTo>
                  <a:lnTo>
                    <a:pt x="62" y="167"/>
                  </a:lnTo>
                  <a:lnTo>
                    <a:pt x="60" y="166"/>
                  </a:lnTo>
                  <a:lnTo>
                    <a:pt x="59" y="165"/>
                  </a:lnTo>
                  <a:lnTo>
                    <a:pt x="58" y="164"/>
                  </a:lnTo>
                  <a:lnTo>
                    <a:pt x="58" y="162"/>
                  </a:lnTo>
                  <a:lnTo>
                    <a:pt x="57" y="160"/>
                  </a:lnTo>
                  <a:lnTo>
                    <a:pt x="57" y="157"/>
                  </a:lnTo>
                  <a:lnTo>
                    <a:pt x="57" y="153"/>
                  </a:lnTo>
                  <a:lnTo>
                    <a:pt x="57" y="150"/>
                  </a:lnTo>
                  <a:lnTo>
                    <a:pt x="57" y="146"/>
                  </a:lnTo>
                  <a:lnTo>
                    <a:pt x="57" y="141"/>
                  </a:lnTo>
                  <a:lnTo>
                    <a:pt x="57" y="137"/>
                  </a:lnTo>
                  <a:lnTo>
                    <a:pt x="57" y="133"/>
                  </a:lnTo>
                  <a:lnTo>
                    <a:pt x="57" y="129"/>
                  </a:lnTo>
                  <a:lnTo>
                    <a:pt x="57" y="124"/>
                  </a:lnTo>
                  <a:lnTo>
                    <a:pt x="57" y="120"/>
                  </a:lnTo>
                  <a:lnTo>
                    <a:pt x="57" y="116"/>
                  </a:lnTo>
                  <a:lnTo>
                    <a:pt x="57" y="112"/>
                  </a:lnTo>
                  <a:lnTo>
                    <a:pt x="57" y="109"/>
                  </a:lnTo>
                  <a:lnTo>
                    <a:pt x="57" y="106"/>
                  </a:lnTo>
                  <a:lnTo>
                    <a:pt x="57" y="104"/>
                  </a:lnTo>
                  <a:lnTo>
                    <a:pt x="57" y="102"/>
                  </a:lnTo>
                  <a:lnTo>
                    <a:pt x="57" y="101"/>
                  </a:lnTo>
                  <a:lnTo>
                    <a:pt x="57" y="101"/>
                  </a:lnTo>
                  <a:lnTo>
                    <a:pt x="57" y="101"/>
                  </a:lnTo>
                  <a:lnTo>
                    <a:pt x="57" y="101"/>
                  </a:lnTo>
                  <a:lnTo>
                    <a:pt x="55" y="101"/>
                  </a:lnTo>
                  <a:lnTo>
                    <a:pt x="53" y="101"/>
                  </a:lnTo>
                  <a:lnTo>
                    <a:pt x="50" y="101"/>
                  </a:lnTo>
                  <a:lnTo>
                    <a:pt x="47" y="101"/>
                  </a:lnTo>
                  <a:lnTo>
                    <a:pt x="44" y="101"/>
                  </a:lnTo>
                  <a:lnTo>
                    <a:pt x="41" y="101"/>
                  </a:lnTo>
                  <a:lnTo>
                    <a:pt x="37" y="101"/>
                  </a:lnTo>
                  <a:lnTo>
                    <a:pt x="34" y="101"/>
                  </a:lnTo>
                  <a:lnTo>
                    <a:pt x="30" y="101"/>
                  </a:lnTo>
                  <a:lnTo>
                    <a:pt x="27" y="101"/>
                  </a:lnTo>
                  <a:lnTo>
                    <a:pt x="24" y="101"/>
                  </a:lnTo>
                  <a:lnTo>
                    <a:pt x="21" y="101"/>
                  </a:lnTo>
                  <a:lnTo>
                    <a:pt x="18" y="101"/>
                  </a:lnTo>
                  <a:lnTo>
                    <a:pt x="16" y="101"/>
                  </a:lnTo>
                  <a:lnTo>
                    <a:pt x="14" y="101"/>
                  </a:lnTo>
                  <a:lnTo>
                    <a:pt x="13" y="101"/>
                  </a:lnTo>
                  <a:lnTo>
                    <a:pt x="12" y="101"/>
                  </a:lnTo>
                  <a:lnTo>
                    <a:pt x="10" y="100"/>
                  </a:lnTo>
                  <a:lnTo>
                    <a:pt x="8" y="100"/>
                  </a:lnTo>
                  <a:lnTo>
                    <a:pt x="6" y="99"/>
                  </a:lnTo>
                  <a:lnTo>
                    <a:pt x="5" y="98"/>
                  </a:lnTo>
                  <a:lnTo>
                    <a:pt x="4" y="97"/>
                  </a:lnTo>
                  <a:lnTo>
                    <a:pt x="3" y="96"/>
                  </a:lnTo>
                  <a:lnTo>
                    <a:pt x="2" y="95"/>
                  </a:lnTo>
                  <a:lnTo>
                    <a:pt x="2" y="93"/>
                  </a:lnTo>
                  <a:lnTo>
                    <a:pt x="1" y="92"/>
                  </a:lnTo>
                  <a:lnTo>
                    <a:pt x="1" y="91"/>
                  </a:lnTo>
                  <a:lnTo>
                    <a:pt x="1" y="89"/>
                  </a:lnTo>
                  <a:lnTo>
                    <a:pt x="0" y="88"/>
                  </a:lnTo>
                  <a:lnTo>
                    <a:pt x="0" y="87"/>
                  </a:lnTo>
                  <a:lnTo>
                    <a:pt x="0" y="86"/>
                  </a:lnTo>
                  <a:lnTo>
                    <a:pt x="0" y="86"/>
                  </a:lnTo>
                  <a:lnTo>
                    <a:pt x="0" y="85"/>
                  </a:lnTo>
                  <a:lnTo>
                    <a:pt x="0" y="85"/>
                  </a:lnTo>
                  <a:lnTo>
                    <a:pt x="0" y="80"/>
                  </a:lnTo>
                  <a:lnTo>
                    <a:pt x="1" y="75"/>
                  </a:lnTo>
                  <a:lnTo>
                    <a:pt x="1" y="70"/>
                  </a:lnTo>
                  <a:lnTo>
                    <a:pt x="1" y="65"/>
                  </a:lnTo>
                  <a:lnTo>
                    <a:pt x="2" y="60"/>
                  </a:lnTo>
                  <a:lnTo>
                    <a:pt x="3" y="55"/>
                  </a:lnTo>
                  <a:lnTo>
                    <a:pt x="3" y="49"/>
                  </a:lnTo>
                  <a:lnTo>
                    <a:pt x="4" y="44"/>
                  </a:lnTo>
                  <a:lnTo>
                    <a:pt x="5" y="40"/>
                  </a:lnTo>
                  <a:lnTo>
                    <a:pt x="6" y="35"/>
                  </a:lnTo>
                  <a:lnTo>
                    <a:pt x="7" y="30"/>
                  </a:lnTo>
                  <a:lnTo>
                    <a:pt x="9" y="26"/>
                  </a:lnTo>
                  <a:lnTo>
                    <a:pt x="10" y="22"/>
                  </a:lnTo>
                  <a:lnTo>
                    <a:pt x="11" y="18"/>
                  </a:lnTo>
                  <a:lnTo>
                    <a:pt x="13" y="15"/>
                  </a:lnTo>
                  <a:lnTo>
                    <a:pt x="15" y="12"/>
                  </a:lnTo>
                  <a:lnTo>
                    <a:pt x="16" y="10"/>
                  </a:lnTo>
                  <a:lnTo>
                    <a:pt x="18" y="7"/>
                  </a:lnTo>
                  <a:lnTo>
                    <a:pt x="21" y="5"/>
                  </a:lnTo>
                  <a:lnTo>
                    <a:pt x="23" y="4"/>
                  </a:lnTo>
                  <a:lnTo>
                    <a:pt x="26" y="2"/>
                  </a:lnTo>
                  <a:lnTo>
                    <a:pt x="29" y="1"/>
                  </a:lnTo>
                  <a:lnTo>
                    <a:pt x="31"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76" name="Freeform 220"/>
            <p:cNvSpPr>
              <a:spLocks/>
            </p:cNvSpPr>
            <p:nvPr/>
          </p:nvSpPr>
          <p:spPr bwMode="auto">
            <a:xfrm>
              <a:off x="5429250" y="414338"/>
              <a:ext cx="125413" cy="285750"/>
            </a:xfrm>
            <a:custGeom>
              <a:avLst/>
              <a:gdLst/>
              <a:ahLst/>
              <a:cxnLst>
                <a:cxn ang="0">
                  <a:pos x="14" y="0"/>
                </a:cxn>
                <a:cxn ang="0">
                  <a:pos x="18" y="2"/>
                </a:cxn>
                <a:cxn ang="0">
                  <a:pos x="21" y="4"/>
                </a:cxn>
                <a:cxn ang="0">
                  <a:pos x="23" y="8"/>
                </a:cxn>
                <a:cxn ang="0">
                  <a:pos x="24" y="12"/>
                </a:cxn>
                <a:cxn ang="0">
                  <a:pos x="79" y="120"/>
                </a:cxn>
                <a:cxn ang="0">
                  <a:pos x="72" y="144"/>
                </a:cxn>
                <a:cxn ang="0">
                  <a:pos x="71" y="174"/>
                </a:cxn>
                <a:cxn ang="0">
                  <a:pos x="70" y="177"/>
                </a:cxn>
                <a:cxn ang="0">
                  <a:pos x="67" y="179"/>
                </a:cxn>
                <a:cxn ang="0">
                  <a:pos x="64" y="180"/>
                </a:cxn>
                <a:cxn ang="0">
                  <a:pos x="60" y="179"/>
                </a:cxn>
                <a:cxn ang="0">
                  <a:pos x="58" y="177"/>
                </a:cxn>
                <a:cxn ang="0">
                  <a:pos x="56" y="174"/>
                </a:cxn>
                <a:cxn ang="0">
                  <a:pos x="56" y="144"/>
                </a:cxn>
                <a:cxn ang="0">
                  <a:pos x="31" y="172"/>
                </a:cxn>
                <a:cxn ang="0">
                  <a:pos x="30" y="176"/>
                </a:cxn>
                <a:cxn ang="0">
                  <a:pos x="28" y="178"/>
                </a:cxn>
                <a:cxn ang="0">
                  <a:pos x="25" y="180"/>
                </a:cxn>
                <a:cxn ang="0">
                  <a:pos x="21" y="180"/>
                </a:cxn>
                <a:cxn ang="0">
                  <a:pos x="18" y="178"/>
                </a:cxn>
                <a:cxn ang="0">
                  <a:pos x="16" y="176"/>
                </a:cxn>
                <a:cxn ang="0">
                  <a:pos x="15" y="172"/>
                </a:cxn>
                <a:cxn ang="0">
                  <a:pos x="11" y="144"/>
                </a:cxn>
                <a:cxn ang="0">
                  <a:pos x="11" y="144"/>
                </a:cxn>
                <a:cxn ang="0">
                  <a:pos x="6" y="143"/>
                </a:cxn>
                <a:cxn ang="0">
                  <a:pos x="3" y="140"/>
                </a:cxn>
                <a:cxn ang="0">
                  <a:pos x="1" y="137"/>
                </a:cxn>
                <a:cxn ang="0">
                  <a:pos x="0" y="132"/>
                </a:cxn>
                <a:cxn ang="0">
                  <a:pos x="0" y="10"/>
                </a:cxn>
                <a:cxn ang="0">
                  <a:pos x="2" y="6"/>
                </a:cxn>
                <a:cxn ang="0">
                  <a:pos x="4" y="3"/>
                </a:cxn>
                <a:cxn ang="0">
                  <a:pos x="8" y="1"/>
                </a:cxn>
                <a:cxn ang="0">
                  <a:pos x="12" y="0"/>
                </a:cxn>
              </a:cxnLst>
              <a:rect l="0" t="0" r="r" b="b"/>
              <a:pathLst>
                <a:path w="79" h="180">
                  <a:moveTo>
                    <a:pt x="12" y="0"/>
                  </a:moveTo>
                  <a:lnTo>
                    <a:pt x="14" y="0"/>
                  </a:lnTo>
                  <a:lnTo>
                    <a:pt x="16" y="1"/>
                  </a:lnTo>
                  <a:lnTo>
                    <a:pt x="18" y="2"/>
                  </a:lnTo>
                  <a:lnTo>
                    <a:pt x="20" y="3"/>
                  </a:lnTo>
                  <a:lnTo>
                    <a:pt x="21" y="4"/>
                  </a:lnTo>
                  <a:lnTo>
                    <a:pt x="22" y="6"/>
                  </a:lnTo>
                  <a:lnTo>
                    <a:pt x="23" y="8"/>
                  </a:lnTo>
                  <a:lnTo>
                    <a:pt x="24" y="10"/>
                  </a:lnTo>
                  <a:lnTo>
                    <a:pt x="24" y="12"/>
                  </a:lnTo>
                  <a:lnTo>
                    <a:pt x="24" y="120"/>
                  </a:lnTo>
                  <a:lnTo>
                    <a:pt x="79" y="120"/>
                  </a:lnTo>
                  <a:lnTo>
                    <a:pt x="79" y="144"/>
                  </a:lnTo>
                  <a:lnTo>
                    <a:pt x="72" y="144"/>
                  </a:lnTo>
                  <a:lnTo>
                    <a:pt x="72" y="172"/>
                  </a:lnTo>
                  <a:lnTo>
                    <a:pt x="71" y="174"/>
                  </a:lnTo>
                  <a:lnTo>
                    <a:pt x="71" y="176"/>
                  </a:lnTo>
                  <a:lnTo>
                    <a:pt x="70" y="177"/>
                  </a:lnTo>
                  <a:lnTo>
                    <a:pt x="69" y="178"/>
                  </a:lnTo>
                  <a:lnTo>
                    <a:pt x="67" y="179"/>
                  </a:lnTo>
                  <a:lnTo>
                    <a:pt x="66" y="180"/>
                  </a:lnTo>
                  <a:lnTo>
                    <a:pt x="64" y="180"/>
                  </a:lnTo>
                  <a:lnTo>
                    <a:pt x="62" y="180"/>
                  </a:lnTo>
                  <a:lnTo>
                    <a:pt x="60" y="179"/>
                  </a:lnTo>
                  <a:lnTo>
                    <a:pt x="59" y="178"/>
                  </a:lnTo>
                  <a:lnTo>
                    <a:pt x="58" y="177"/>
                  </a:lnTo>
                  <a:lnTo>
                    <a:pt x="57" y="176"/>
                  </a:lnTo>
                  <a:lnTo>
                    <a:pt x="56" y="174"/>
                  </a:lnTo>
                  <a:lnTo>
                    <a:pt x="56" y="172"/>
                  </a:lnTo>
                  <a:lnTo>
                    <a:pt x="56" y="144"/>
                  </a:lnTo>
                  <a:lnTo>
                    <a:pt x="31" y="144"/>
                  </a:lnTo>
                  <a:lnTo>
                    <a:pt x="31" y="172"/>
                  </a:lnTo>
                  <a:lnTo>
                    <a:pt x="30" y="174"/>
                  </a:lnTo>
                  <a:lnTo>
                    <a:pt x="30" y="176"/>
                  </a:lnTo>
                  <a:lnTo>
                    <a:pt x="29" y="177"/>
                  </a:lnTo>
                  <a:lnTo>
                    <a:pt x="28" y="178"/>
                  </a:lnTo>
                  <a:lnTo>
                    <a:pt x="26" y="179"/>
                  </a:lnTo>
                  <a:lnTo>
                    <a:pt x="25" y="180"/>
                  </a:lnTo>
                  <a:lnTo>
                    <a:pt x="23" y="180"/>
                  </a:lnTo>
                  <a:lnTo>
                    <a:pt x="21" y="180"/>
                  </a:lnTo>
                  <a:lnTo>
                    <a:pt x="19" y="179"/>
                  </a:lnTo>
                  <a:lnTo>
                    <a:pt x="18" y="178"/>
                  </a:lnTo>
                  <a:lnTo>
                    <a:pt x="17" y="177"/>
                  </a:lnTo>
                  <a:lnTo>
                    <a:pt x="16" y="176"/>
                  </a:lnTo>
                  <a:lnTo>
                    <a:pt x="15" y="174"/>
                  </a:lnTo>
                  <a:lnTo>
                    <a:pt x="15" y="172"/>
                  </a:lnTo>
                  <a:lnTo>
                    <a:pt x="15" y="144"/>
                  </a:lnTo>
                  <a:lnTo>
                    <a:pt x="11" y="144"/>
                  </a:lnTo>
                  <a:lnTo>
                    <a:pt x="11" y="144"/>
                  </a:lnTo>
                  <a:lnTo>
                    <a:pt x="11" y="144"/>
                  </a:lnTo>
                  <a:lnTo>
                    <a:pt x="9" y="144"/>
                  </a:lnTo>
                  <a:lnTo>
                    <a:pt x="6" y="143"/>
                  </a:lnTo>
                  <a:lnTo>
                    <a:pt x="5" y="142"/>
                  </a:lnTo>
                  <a:lnTo>
                    <a:pt x="3" y="140"/>
                  </a:lnTo>
                  <a:lnTo>
                    <a:pt x="2" y="138"/>
                  </a:lnTo>
                  <a:lnTo>
                    <a:pt x="1" y="137"/>
                  </a:lnTo>
                  <a:lnTo>
                    <a:pt x="0" y="134"/>
                  </a:lnTo>
                  <a:lnTo>
                    <a:pt x="0" y="132"/>
                  </a:lnTo>
                  <a:lnTo>
                    <a:pt x="0" y="12"/>
                  </a:lnTo>
                  <a:lnTo>
                    <a:pt x="0" y="10"/>
                  </a:lnTo>
                  <a:lnTo>
                    <a:pt x="1" y="8"/>
                  </a:lnTo>
                  <a:lnTo>
                    <a:pt x="2" y="6"/>
                  </a:lnTo>
                  <a:lnTo>
                    <a:pt x="3" y="4"/>
                  </a:lnTo>
                  <a:lnTo>
                    <a:pt x="4" y="3"/>
                  </a:lnTo>
                  <a:lnTo>
                    <a:pt x="6" y="2"/>
                  </a:lnTo>
                  <a:lnTo>
                    <a:pt x="8" y="1"/>
                  </a:lnTo>
                  <a:lnTo>
                    <a:pt x="10" y="0"/>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77" name="Freeform 221"/>
            <p:cNvSpPr>
              <a:spLocks/>
            </p:cNvSpPr>
            <p:nvPr/>
          </p:nvSpPr>
          <p:spPr bwMode="auto">
            <a:xfrm>
              <a:off x="5618163" y="392113"/>
              <a:ext cx="203200" cy="307975"/>
            </a:xfrm>
            <a:custGeom>
              <a:avLst/>
              <a:gdLst/>
              <a:ahLst/>
              <a:cxnLst>
                <a:cxn ang="0">
                  <a:pos x="72" y="0"/>
                </a:cxn>
                <a:cxn ang="0">
                  <a:pos x="115" y="24"/>
                </a:cxn>
                <a:cxn ang="0">
                  <a:pos x="104" y="77"/>
                </a:cxn>
                <a:cxn ang="0">
                  <a:pos x="107" y="86"/>
                </a:cxn>
                <a:cxn ang="0">
                  <a:pos x="112" y="91"/>
                </a:cxn>
                <a:cxn ang="0">
                  <a:pos x="116" y="96"/>
                </a:cxn>
                <a:cxn ang="0">
                  <a:pos x="119" y="102"/>
                </a:cxn>
                <a:cxn ang="0">
                  <a:pos x="122" y="106"/>
                </a:cxn>
                <a:cxn ang="0">
                  <a:pos x="125" y="108"/>
                </a:cxn>
                <a:cxn ang="0">
                  <a:pos x="127" y="111"/>
                </a:cxn>
                <a:cxn ang="0">
                  <a:pos x="128" y="114"/>
                </a:cxn>
                <a:cxn ang="0">
                  <a:pos x="127" y="118"/>
                </a:cxn>
                <a:cxn ang="0">
                  <a:pos x="125" y="121"/>
                </a:cxn>
                <a:cxn ang="0">
                  <a:pos x="121" y="122"/>
                </a:cxn>
                <a:cxn ang="0">
                  <a:pos x="112" y="122"/>
                </a:cxn>
                <a:cxn ang="0">
                  <a:pos x="24" y="194"/>
                </a:cxn>
                <a:cxn ang="0">
                  <a:pos x="8" y="122"/>
                </a:cxn>
                <a:cxn ang="0">
                  <a:pos x="5" y="122"/>
                </a:cxn>
                <a:cxn ang="0">
                  <a:pos x="2" y="119"/>
                </a:cxn>
                <a:cxn ang="0">
                  <a:pos x="1" y="116"/>
                </a:cxn>
                <a:cxn ang="0">
                  <a:pos x="1" y="112"/>
                </a:cxn>
                <a:cxn ang="0">
                  <a:pos x="2" y="109"/>
                </a:cxn>
                <a:cxn ang="0">
                  <a:pos x="5" y="107"/>
                </a:cxn>
                <a:cxn ang="0">
                  <a:pos x="8" y="106"/>
                </a:cxn>
                <a:cxn ang="0">
                  <a:pos x="18" y="105"/>
                </a:cxn>
                <a:cxn ang="0">
                  <a:pos x="12" y="102"/>
                </a:cxn>
                <a:cxn ang="0">
                  <a:pos x="8" y="97"/>
                </a:cxn>
                <a:cxn ang="0">
                  <a:pos x="5" y="92"/>
                </a:cxn>
                <a:cxn ang="0">
                  <a:pos x="3" y="86"/>
                </a:cxn>
                <a:cxn ang="0">
                  <a:pos x="3" y="82"/>
                </a:cxn>
                <a:cxn ang="0">
                  <a:pos x="3" y="82"/>
                </a:cxn>
                <a:cxn ang="0">
                  <a:pos x="3" y="82"/>
                </a:cxn>
                <a:cxn ang="0">
                  <a:pos x="52" y="82"/>
                </a:cxn>
                <a:cxn ang="0">
                  <a:pos x="52" y="82"/>
                </a:cxn>
                <a:cxn ang="0">
                  <a:pos x="52" y="83"/>
                </a:cxn>
                <a:cxn ang="0">
                  <a:pos x="51" y="89"/>
                </a:cxn>
                <a:cxn ang="0">
                  <a:pos x="48" y="95"/>
                </a:cxn>
                <a:cxn ang="0">
                  <a:pos x="45" y="100"/>
                </a:cxn>
                <a:cxn ang="0">
                  <a:pos x="40" y="104"/>
                </a:cxn>
                <a:cxn ang="0">
                  <a:pos x="34" y="106"/>
                </a:cxn>
                <a:cxn ang="0">
                  <a:pos x="60" y="103"/>
                </a:cxn>
                <a:cxn ang="0">
                  <a:pos x="62" y="96"/>
                </a:cxn>
                <a:cxn ang="0">
                  <a:pos x="66" y="91"/>
                </a:cxn>
                <a:cxn ang="0">
                  <a:pos x="71" y="87"/>
                </a:cxn>
                <a:cxn ang="0">
                  <a:pos x="77" y="83"/>
                </a:cxn>
                <a:cxn ang="0">
                  <a:pos x="80" y="77"/>
                </a:cxn>
                <a:cxn ang="0">
                  <a:pos x="72" y="81"/>
                </a:cxn>
                <a:cxn ang="0">
                  <a:pos x="56" y="0"/>
                </a:cxn>
              </a:cxnLst>
              <a:rect l="0" t="0" r="r" b="b"/>
              <a:pathLst>
                <a:path w="128" h="194">
                  <a:moveTo>
                    <a:pt x="56" y="0"/>
                  </a:moveTo>
                  <a:lnTo>
                    <a:pt x="72" y="0"/>
                  </a:lnTo>
                  <a:lnTo>
                    <a:pt x="72" y="8"/>
                  </a:lnTo>
                  <a:lnTo>
                    <a:pt x="115" y="24"/>
                  </a:lnTo>
                  <a:lnTo>
                    <a:pt x="115" y="77"/>
                  </a:lnTo>
                  <a:lnTo>
                    <a:pt x="104" y="77"/>
                  </a:lnTo>
                  <a:lnTo>
                    <a:pt x="104" y="84"/>
                  </a:lnTo>
                  <a:lnTo>
                    <a:pt x="107" y="86"/>
                  </a:lnTo>
                  <a:lnTo>
                    <a:pt x="109" y="88"/>
                  </a:lnTo>
                  <a:lnTo>
                    <a:pt x="112" y="91"/>
                  </a:lnTo>
                  <a:lnTo>
                    <a:pt x="114" y="93"/>
                  </a:lnTo>
                  <a:lnTo>
                    <a:pt x="116" y="96"/>
                  </a:lnTo>
                  <a:lnTo>
                    <a:pt x="118" y="99"/>
                  </a:lnTo>
                  <a:lnTo>
                    <a:pt x="119" y="102"/>
                  </a:lnTo>
                  <a:lnTo>
                    <a:pt x="120" y="106"/>
                  </a:lnTo>
                  <a:lnTo>
                    <a:pt x="122" y="106"/>
                  </a:lnTo>
                  <a:lnTo>
                    <a:pt x="123" y="107"/>
                  </a:lnTo>
                  <a:lnTo>
                    <a:pt x="125" y="108"/>
                  </a:lnTo>
                  <a:lnTo>
                    <a:pt x="126" y="109"/>
                  </a:lnTo>
                  <a:lnTo>
                    <a:pt x="127" y="111"/>
                  </a:lnTo>
                  <a:lnTo>
                    <a:pt x="127" y="112"/>
                  </a:lnTo>
                  <a:lnTo>
                    <a:pt x="128" y="114"/>
                  </a:lnTo>
                  <a:lnTo>
                    <a:pt x="127" y="116"/>
                  </a:lnTo>
                  <a:lnTo>
                    <a:pt x="127" y="118"/>
                  </a:lnTo>
                  <a:lnTo>
                    <a:pt x="126" y="119"/>
                  </a:lnTo>
                  <a:lnTo>
                    <a:pt x="125" y="121"/>
                  </a:lnTo>
                  <a:lnTo>
                    <a:pt x="123" y="122"/>
                  </a:lnTo>
                  <a:lnTo>
                    <a:pt x="121" y="122"/>
                  </a:lnTo>
                  <a:lnTo>
                    <a:pt x="120" y="122"/>
                  </a:lnTo>
                  <a:lnTo>
                    <a:pt x="112" y="122"/>
                  </a:lnTo>
                  <a:lnTo>
                    <a:pt x="112" y="194"/>
                  </a:lnTo>
                  <a:lnTo>
                    <a:pt x="24" y="194"/>
                  </a:lnTo>
                  <a:lnTo>
                    <a:pt x="24" y="122"/>
                  </a:lnTo>
                  <a:lnTo>
                    <a:pt x="8" y="122"/>
                  </a:lnTo>
                  <a:lnTo>
                    <a:pt x="6" y="122"/>
                  </a:lnTo>
                  <a:lnTo>
                    <a:pt x="5" y="122"/>
                  </a:lnTo>
                  <a:lnTo>
                    <a:pt x="3" y="121"/>
                  </a:lnTo>
                  <a:lnTo>
                    <a:pt x="2" y="119"/>
                  </a:lnTo>
                  <a:lnTo>
                    <a:pt x="1" y="118"/>
                  </a:lnTo>
                  <a:lnTo>
                    <a:pt x="1" y="116"/>
                  </a:lnTo>
                  <a:lnTo>
                    <a:pt x="0" y="114"/>
                  </a:lnTo>
                  <a:lnTo>
                    <a:pt x="1" y="112"/>
                  </a:lnTo>
                  <a:lnTo>
                    <a:pt x="1" y="111"/>
                  </a:lnTo>
                  <a:lnTo>
                    <a:pt x="2" y="109"/>
                  </a:lnTo>
                  <a:lnTo>
                    <a:pt x="3" y="108"/>
                  </a:lnTo>
                  <a:lnTo>
                    <a:pt x="5" y="107"/>
                  </a:lnTo>
                  <a:lnTo>
                    <a:pt x="6" y="106"/>
                  </a:lnTo>
                  <a:lnTo>
                    <a:pt x="8" y="106"/>
                  </a:lnTo>
                  <a:lnTo>
                    <a:pt x="21" y="106"/>
                  </a:lnTo>
                  <a:lnTo>
                    <a:pt x="18" y="105"/>
                  </a:lnTo>
                  <a:lnTo>
                    <a:pt x="15" y="104"/>
                  </a:lnTo>
                  <a:lnTo>
                    <a:pt x="12" y="102"/>
                  </a:lnTo>
                  <a:lnTo>
                    <a:pt x="10" y="100"/>
                  </a:lnTo>
                  <a:lnTo>
                    <a:pt x="8" y="97"/>
                  </a:lnTo>
                  <a:lnTo>
                    <a:pt x="6" y="95"/>
                  </a:lnTo>
                  <a:lnTo>
                    <a:pt x="5" y="92"/>
                  </a:lnTo>
                  <a:lnTo>
                    <a:pt x="4" y="89"/>
                  </a:lnTo>
                  <a:lnTo>
                    <a:pt x="3" y="86"/>
                  </a:lnTo>
                  <a:lnTo>
                    <a:pt x="3" y="83"/>
                  </a:lnTo>
                  <a:lnTo>
                    <a:pt x="3" y="82"/>
                  </a:lnTo>
                  <a:lnTo>
                    <a:pt x="3" y="82"/>
                  </a:lnTo>
                  <a:lnTo>
                    <a:pt x="3" y="82"/>
                  </a:lnTo>
                  <a:lnTo>
                    <a:pt x="3" y="82"/>
                  </a:lnTo>
                  <a:lnTo>
                    <a:pt x="3" y="82"/>
                  </a:lnTo>
                  <a:lnTo>
                    <a:pt x="52" y="82"/>
                  </a:lnTo>
                  <a:lnTo>
                    <a:pt x="52" y="82"/>
                  </a:lnTo>
                  <a:lnTo>
                    <a:pt x="52" y="82"/>
                  </a:lnTo>
                  <a:lnTo>
                    <a:pt x="52" y="82"/>
                  </a:lnTo>
                  <a:lnTo>
                    <a:pt x="52" y="82"/>
                  </a:lnTo>
                  <a:lnTo>
                    <a:pt x="52" y="83"/>
                  </a:lnTo>
                  <a:lnTo>
                    <a:pt x="52" y="86"/>
                  </a:lnTo>
                  <a:lnTo>
                    <a:pt x="51" y="89"/>
                  </a:lnTo>
                  <a:lnTo>
                    <a:pt x="50" y="92"/>
                  </a:lnTo>
                  <a:lnTo>
                    <a:pt x="48" y="95"/>
                  </a:lnTo>
                  <a:lnTo>
                    <a:pt x="47" y="97"/>
                  </a:lnTo>
                  <a:lnTo>
                    <a:pt x="45" y="100"/>
                  </a:lnTo>
                  <a:lnTo>
                    <a:pt x="42" y="102"/>
                  </a:lnTo>
                  <a:lnTo>
                    <a:pt x="40" y="104"/>
                  </a:lnTo>
                  <a:lnTo>
                    <a:pt x="37" y="105"/>
                  </a:lnTo>
                  <a:lnTo>
                    <a:pt x="34" y="106"/>
                  </a:lnTo>
                  <a:lnTo>
                    <a:pt x="59" y="106"/>
                  </a:lnTo>
                  <a:lnTo>
                    <a:pt x="60" y="103"/>
                  </a:lnTo>
                  <a:lnTo>
                    <a:pt x="61" y="99"/>
                  </a:lnTo>
                  <a:lnTo>
                    <a:pt x="62" y="96"/>
                  </a:lnTo>
                  <a:lnTo>
                    <a:pt x="64" y="94"/>
                  </a:lnTo>
                  <a:lnTo>
                    <a:pt x="66" y="91"/>
                  </a:lnTo>
                  <a:lnTo>
                    <a:pt x="68" y="89"/>
                  </a:lnTo>
                  <a:lnTo>
                    <a:pt x="71" y="87"/>
                  </a:lnTo>
                  <a:lnTo>
                    <a:pt x="74" y="85"/>
                  </a:lnTo>
                  <a:lnTo>
                    <a:pt x="77" y="83"/>
                  </a:lnTo>
                  <a:lnTo>
                    <a:pt x="80" y="82"/>
                  </a:lnTo>
                  <a:lnTo>
                    <a:pt x="80" y="77"/>
                  </a:lnTo>
                  <a:lnTo>
                    <a:pt x="72" y="77"/>
                  </a:lnTo>
                  <a:lnTo>
                    <a:pt x="72" y="81"/>
                  </a:lnTo>
                  <a:lnTo>
                    <a:pt x="56" y="81"/>
                  </a:lnTo>
                  <a:lnTo>
                    <a:pt x="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grpSp>
        <p:nvGrpSpPr>
          <p:cNvPr id="78" name="Group 77"/>
          <p:cNvGrpSpPr/>
          <p:nvPr/>
        </p:nvGrpSpPr>
        <p:grpSpPr>
          <a:xfrm>
            <a:off x="6001749" y="4100722"/>
            <a:ext cx="1319849" cy="1397458"/>
            <a:chOff x="6429375" y="1938338"/>
            <a:chExt cx="395288" cy="379412"/>
          </a:xfrm>
          <a:solidFill>
            <a:schemeClr val="bg2">
              <a:alpha val="36000"/>
            </a:schemeClr>
          </a:solidFill>
        </p:grpSpPr>
        <p:sp>
          <p:nvSpPr>
            <p:cNvPr id="79" name="Freeform 314"/>
            <p:cNvSpPr>
              <a:spLocks noEditPoints="1"/>
            </p:cNvSpPr>
            <p:nvPr/>
          </p:nvSpPr>
          <p:spPr bwMode="auto">
            <a:xfrm>
              <a:off x="6429375" y="1938338"/>
              <a:ext cx="223838" cy="373062"/>
            </a:xfrm>
            <a:custGeom>
              <a:avLst/>
              <a:gdLst/>
              <a:ahLst/>
              <a:cxnLst>
                <a:cxn ang="0">
                  <a:pos x="57" y="135"/>
                </a:cxn>
                <a:cxn ang="0">
                  <a:pos x="79" y="95"/>
                </a:cxn>
                <a:cxn ang="0">
                  <a:pos x="26" y="62"/>
                </a:cxn>
                <a:cxn ang="0">
                  <a:pos x="48" y="135"/>
                </a:cxn>
                <a:cxn ang="0">
                  <a:pos x="26" y="62"/>
                </a:cxn>
                <a:cxn ang="0">
                  <a:pos x="88" y="135"/>
                </a:cxn>
                <a:cxn ang="0">
                  <a:pos x="110" y="26"/>
                </a:cxn>
                <a:cxn ang="0">
                  <a:pos x="56" y="0"/>
                </a:cxn>
                <a:cxn ang="0">
                  <a:pos x="80" y="8"/>
                </a:cxn>
                <a:cxn ang="0">
                  <a:pos x="141" y="69"/>
                </a:cxn>
                <a:cxn ang="0">
                  <a:pos x="137" y="68"/>
                </a:cxn>
                <a:cxn ang="0">
                  <a:pos x="132" y="67"/>
                </a:cxn>
                <a:cxn ang="0">
                  <a:pos x="127" y="68"/>
                </a:cxn>
                <a:cxn ang="0">
                  <a:pos x="123" y="70"/>
                </a:cxn>
                <a:cxn ang="0">
                  <a:pos x="119" y="73"/>
                </a:cxn>
                <a:cxn ang="0">
                  <a:pos x="116" y="77"/>
                </a:cxn>
                <a:cxn ang="0">
                  <a:pos x="115" y="82"/>
                </a:cxn>
                <a:cxn ang="0">
                  <a:pos x="115" y="87"/>
                </a:cxn>
                <a:cxn ang="0">
                  <a:pos x="116" y="92"/>
                </a:cxn>
                <a:cxn ang="0">
                  <a:pos x="119" y="96"/>
                </a:cxn>
                <a:cxn ang="0">
                  <a:pos x="141" y="117"/>
                </a:cxn>
                <a:cxn ang="0">
                  <a:pos x="104" y="170"/>
                </a:cxn>
                <a:cxn ang="0">
                  <a:pos x="129" y="224"/>
                </a:cxn>
                <a:cxn ang="0">
                  <a:pos x="130" y="227"/>
                </a:cxn>
                <a:cxn ang="0">
                  <a:pos x="130" y="230"/>
                </a:cxn>
                <a:cxn ang="0">
                  <a:pos x="128" y="233"/>
                </a:cxn>
                <a:cxn ang="0">
                  <a:pos x="125" y="235"/>
                </a:cxn>
                <a:cxn ang="0">
                  <a:pos x="122" y="235"/>
                </a:cxn>
                <a:cxn ang="0">
                  <a:pos x="119" y="235"/>
                </a:cxn>
                <a:cxn ang="0">
                  <a:pos x="117" y="233"/>
                </a:cxn>
                <a:cxn ang="0">
                  <a:pos x="115" y="231"/>
                </a:cxn>
                <a:cxn ang="0">
                  <a:pos x="86" y="170"/>
                </a:cxn>
                <a:cxn ang="0">
                  <a:pos x="61" y="170"/>
                </a:cxn>
                <a:cxn ang="0">
                  <a:pos x="32" y="232"/>
                </a:cxn>
                <a:cxn ang="0">
                  <a:pos x="30" y="234"/>
                </a:cxn>
                <a:cxn ang="0">
                  <a:pos x="27" y="235"/>
                </a:cxn>
                <a:cxn ang="0">
                  <a:pos x="24" y="235"/>
                </a:cxn>
                <a:cxn ang="0">
                  <a:pos x="21" y="234"/>
                </a:cxn>
                <a:cxn ang="0">
                  <a:pos x="19" y="231"/>
                </a:cxn>
                <a:cxn ang="0">
                  <a:pos x="18" y="228"/>
                </a:cxn>
                <a:cxn ang="0">
                  <a:pos x="18" y="225"/>
                </a:cxn>
                <a:cxn ang="0">
                  <a:pos x="44" y="170"/>
                </a:cxn>
                <a:cxn ang="0">
                  <a:pos x="0" y="8"/>
                </a:cxn>
                <a:cxn ang="0">
                  <a:pos x="56" y="0"/>
                </a:cxn>
              </a:cxnLst>
              <a:rect l="0" t="0" r="r" b="b"/>
              <a:pathLst>
                <a:path w="141" h="235">
                  <a:moveTo>
                    <a:pt x="57" y="95"/>
                  </a:moveTo>
                  <a:lnTo>
                    <a:pt x="57" y="135"/>
                  </a:lnTo>
                  <a:lnTo>
                    <a:pt x="79" y="135"/>
                  </a:lnTo>
                  <a:lnTo>
                    <a:pt x="79" y="95"/>
                  </a:lnTo>
                  <a:lnTo>
                    <a:pt x="57" y="95"/>
                  </a:lnTo>
                  <a:close/>
                  <a:moveTo>
                    <a:pt x="26" y="62"/>
                  </a:moveTo>
                  <a:lnTo>
                    <a:pt x="26" y="135"/>
                  </a:lnTo>
                  <a:lnTo>
                    <a:pt x="48" y="135"/>
                  </a:lnTo>
                  <a:lnTo>
                    <a:pt x="48" y="62"/>
                  </a:lnTo>
                  <a:lnTo>
                    <a:pt x="26" y="62"/>
                  </a:lnTo>
                  <a:close/>
                  <a:moveTo>
                    <a:pt x="88" y="26"/>
                  </a:moveTo>
                  <a:lnTo>
                    <a:pt x="88" y="135"/>
                  </a:lnTo>
                  <a:lnTo>
                    <a:pt x="110" y="135"/>
                  </a:lnTo>
                  <a:lnTo>
                    <a:pt x="110" y="26"/>
                  </a:lnTo>
                  <a:lnTo>
                    <a:pt x="88" y="26"/>
                  </a:lnTo>
                  <a:close/>
                  <a:moveTo>
                    <a:pt x="56" y="0"/>
                  </a:moveTo>
                  <a:lnTo>
                    <a:pt x="80" y="0"/>
                  </a:lnTo>
                  <a:lnTo>
                    <a:pt x="80" y="8"/>
                  </a:lnTo>
                  <a:lnTo>
                    <a:pt x="141" y="8"/>
                  </a:lnTo>
                  <a:lnTo>
                    <a:pt x="141" y="69"/>
                  </a:lnTo>
                  <a:lnTo>
                    <a:pt x="139" y="68"/>
                  </a:lnTo>
                  <a:lnTo>
                    <a:pt x="137" y="68"/>
                  </a:lnTo>
                  <a:lnTo>
                    <a:pt x="134" y="67"/>
                  </a:lnTo>
                  <a:lnTo>
                    <a:pt x="132" y="67"/>
                  </a:lnTo>
                  <a:lnTo>
                    <a:pt x="129" y="67"/>
                  </a:lnTo>
                  <a:lnTo>
                    <a:pt x="127" y="68"/>
                  </a:lnTo>
                  <a:lnTo>
                    <a:pt x="125" y="69"/>
                  </a:lnTo>
                  <a:lnTo>
                    <a:pt x="123" y="70"/>
                  </a:lnTo>
                  <a:lnTo>
                    <a:pt x="121" y="71"/>
                  </a:lnTo>
                  <a:lnTo>
                    <a:pt x="119" y="73"/>
                  </a:lnTo>
                  <a:lnTo>
                    <a:pt x="117" y="75"/>
                  </a:lnTo>
                  <a:lnTo>
                    <a:pt x="116" y="77"/>
                  </a:lnTo>
                  <a:lnTo>
                    <a:pt x="115" y="80"/>
                  </a:lnTo>
                  <a:lnTo>
                    <a:pt x="115" y="82"/>
                  </a:lnTo>
                  <a:lnTo>
                    <a:pt x="114" y="85"/>
                  </a:lnTo>
                  <a:lnTo>
                    <a:pt x="115" y="87"/>
                  </a:lnTo>
                  <a:lnTo>
                    <a:pt x="115" y="90"/>
                  </a:lnTo>
                  <a:lnTo>
                    <a:pt x="116" y="92"/>
                  </a:lnTo>
                  <a:lnTo>
                    <a:pt x="117" y="94"/>
                  </a:lnTo>
                  <a:lnTo>
                    <a:pt x="119" y="96"/>
                  </a:lnTo>
                  <a:lnTo>
                    <a:pt x="120" y="98"/>
                  </a:lnTo>
                  <a:lnTo>
                    <a:pt x="141" y="117"/>
                  </a:lnTo>
                  <a:lnTo>
                    <a:pt x="141" y="170"/>
                  </a:lnTo>
                  <a:lnTo>
                    <a:pt x="104" y="170"/>
                  </a:lnTo>
                  <a:lnTo>
                    <a:pt x="104" y="170"/>
                  </a:lnTo>
                  <a:lnTo>
                    <a:pt x="129" y="224"/>
                  </a:lnTo>
                  <a:lnTo>
                    <a:pt x="130" y="225"/>
                  </a:lnTo>
                  <a:lnTo>
                    <a:pt x="130" y="227"/>
                  </a:lnTo>
                  <a:lnTo>
                    <a:pt x="130" y="228"/>
                  </a:lnTo>
                  <a:lnTo>
                    <a:pt x="130" y="230"/>
                  </a:lnTo>
                  <a:lnTo>
                    <a:pt x="129" y="231"/>
                  </a:lnTo>
                  <a:lnTo>
                    <a:pt x="128" y="233"/>
                  </a:lnTo>
                  <a:lnTo>
                    <a:pt x="127" y="234"/>
                  </a:lnTo>
                  <a:lnTo>
                    <a:pt x="125" y="235"/>
                  </a:lnTo>
                  <a:lnTo>
                    <a:pt x="124" y="235"/>
                  </a:lnTo>
                  <a:lnTo>
                    <a:pt x="122" y="235"/>
                  </a:lnTo>
                  <a:lnTo>
                    <a:pt x="120" y="235"/>
                  </a:lnTo>
                  <a:lnTo>
                    <a:pt x="119" y="235"/>
                  </a:lnTo>
                  <a:lnTo>
                    <a:pt x="118" y="234"/>
                  </a:lnTo>
                  <a:lnTo>
                    <a:pt x="117" y="233"/>
                  </a:lnTo>
                  <a:lnTo>
                    <a:pt x="115" y="232"/>
                  </a:lnTo>
                  <a:lnTo>
                    <a:pt x="115" y="231"/>
                  </a:lnTo>
                  <a:lnTo>
                    <a:pt x="86" y="170"/>
                  </a:lnTo>
                  <a:lnTo>
                    <a:pt x="86" y="170"/>
                  </a:lnTo>
                  <a:lnTo>
                    <a:pt x="61" y="170"/>
                  </a:lnTo>
                  <a:lnTo>
                    <a:pt x="61" y="170"/>
                  </a:lnTo>
                  <a:lnTo>
                    <a:pt x="33" y="231"/>
                  </a:lnTo>
                  <a:lnTo>
                    <a:pt x="32" y="232"/>
                  </a:lnTo>
                  <a:lnTo>
                    <a:pt x="31" y="233"/>
                  </a:lnTo>
                  <a:lnTo>
                    <a:pt x="30" y="234"/>
                  </a:lnTo>
                  <a:lnTo>
                    <a:pt x="28" y="235"/>
                  </a:lnTo>
                  <a:lnTo>
                    <a:pt x="27" y="235"/>
                  </a:lnTo>
                  <a:lnTo>
                    <a:pt x="25" y="235"/>
                  </a:lnTo>
                  <a:lnTo>
                    <a:pt x="24" y="235"/>
                  </a:lnTo>
                  <a:lnTo>
                    <a:pt x="22" y="235"/>
                  </a:lnTo>
                  <a:lnTo>
                    <a:pt x="21" y="234"/>
                  </a:lnTo>
                  <a:lnTo>
                    <a:pt x="20" y="233"/>
                  </a:lnTo>
                  <a:lnTo>
                    <a:pt x="19" y="231"/>
                  </a:lnTo>
                  <a:lnTo>
                    <a:pt x="18" y="230"/>
                  </a:lnTo>
                  <a:lnTo>
                    <a:pt x="18" y="228"/>
                  </a:lnTo>
                  <a:lnTo>
                    <a:pt x="18" y="227"/>
                  </a:lnTo>
                  <a:lnTo>
                    <a:pt x="18" y="225"/>
                  </a:lnTo>
                  <a:lnTo>
                    <a:pt x="18" y="224"/>
                  </a:lnTo>
                  <a:lnTo>
                    <a:pt x="44" y="170"/>
                  </a:lnTo>
                  <a:lnTo>
                    <a:pt x="0" y="170"/>
                  </a:lnTo>
                  <a:lnTo>
                    <a:pt x="0" y="8"/>
                  </a:lnTo>
                  <a:lnTo>
                    <a:pt x="56" y="8"/>
                  </a:lnTo>
                  <a:lnTo>
                    <a:pt x="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0" name="Freeform 315"/>
            <p:cNvSpPr>
              <a:spLocks/>
            </p:cNvSpPr>
            <p:nvPr/>
          </p:nvSpPr>
          <p:spPr bwMode="auto">
            <a:xfrm>
              <a:off x="6711950" y="1947863"/>
              <a:ext cx="76200" cy="76200"/>
            </a:xfrm>
            <a:custGeom>
              <a:avLst/>
              <a:gdLst/>
              <a:ahLst/>
              <a:cxnLst>
                <a:cxn ang="0">
                  <a:pos x="24" y="0"/>
                </a:cxn>
                <a:cxn ang="0">
                  <a:pos x="27" y="0"/>
                </a:cxn>
                <a:cxn ang="0">
                  <a:pos x="30" y="1"/>
                </a:cxn>
                <a:cxn ang="0">
                  <a:pos x="33" y="2"/>
                </a:cxn>
                <a:cxn ang="0">
                  <a:pos x="36" y="3"/>
                </a:cxn>
                <a:cxn ang="0">
                  <a:pos x="38" y="5"/>
                </a:cxn>
                <a:cxn ang="0">
                  <a:pos x="41" y="7"/>
                </a:cxn>
                <a:cxn ang="0">
                  <a:pos x="43" y="9"/>
                </a:cxn>
                <a:cxn ang="0">
                  <a:pos x="44" y="12"/>
                </a:cxn>
                <a:cxn ang="0">
                  <a:pos x="46" y="14"/>
                </a:cxn>
                <a:cxn ang="0">
                  <a:pos x="47" y="17"/>
                </a:cxn>
                <a:cxn ang="0">
                  <a:pos x="48" y="21"/>
                </a:cxn>
                <a:cxn ang="0">
                  <a:pos x="48" y="24"/>
                </a:cxn>
                <a:cxn ang="0">
                  <a:pos x="48" y="27"/>
                </a:cxn>
                <a:cxn ang="0">
                  <a:pos x="47" y="30"/>
                </a:cxn>
                <a:cxn ang="0">
                  <a:pos x="46" y="33"/>
                </a:cxn>
                <a:cxn ang="0">
                  <a:pos x="44" y="36"/>
                </a:cxn>
                <a:cxn ang="0">
                  <a:pos x="43" y="39"/>
                </a:cxn>
                <a:cxn ang="0">
                  <a:pos x="41" y="41"/>
                </a:cxn>
                <a:cxn ang="0">
                  <a:pos x="38" y="43"/>
                </a:cxn>
                <a:cxn ang="0">
                  <a:pos x="36" y="45"/>
                </a:cxn>
                <a:cxn ang="0">
                  <a:pos x="33" y="46"/>
                </a:cxn>
                <a:cxn ang="0">
                  <a:pos x="30" y="47"/>
                </a:cxn>
                <a:cxn ang="0">
                  <a:pos x="27" y="48"/>
                </a:cxn>
                <a:cxn ang="0">
                  <a:pos x="24" y="48"/>
                </a:cxn>
                <a:cxn ang="0">
                  <a:pos x="20" y="48"/>
                </a:cxn>
                <a:cxn ang="0">
                  <a:pos x="17" y="47"/>
                </a:cxn>
                <a:cxn ang="0">
                  <a:pos x="14" y="46"/>
                </a:cxn>
                <a:cxn ang="0">
                  <a:pos x="12" y="45"/>
                </a:cxn>
                <a:cxn ang="0">
                  <a:pos x="9" y="43"/>
                </a:cxn>
                <a:cxn ang="0">
                  <a:pos x="7" y="41"/>
                </a:cxn>
                <a:cxn ang="0">
                  <a:pos x="5" y="39"/>
                </a:cxn>
                <a:cxn ang="0">
                  <a:pos x="3" y="36"/>
                </a:cxn>
                <a:cxn ang="0">
                  <a:pos x="1" y="33"/>
                </a:cxn>
                <a:cxn ang="0">
                  <a:pos x="0" y="30"/>
                </a:cxn>
                <a:cxn ang="0">
                  <a:pos x="0" y="27"/>
                </a:cxn>
                <a:cxn ang="0">
                  <a:pos x="0" y="24"/>
                </a:cxn>
                <a:cxn ang="0">
                  <a:pos x="0" y="21"/>
                </a:cxn>
                <a:cxn ang="0">
                  <a:pos x="0" y="17"/>
                </a:cxn>
                <a:cxn ang="0">
                  <a:pos x="1" y="14"/>
                </a:cxn>
                <a:cxn ang="0">
                  <a:pos x="3" y="12"/>
                </a:cxn>
                <a:cxn ang="0">
                  <a:pos x="5" y="9"/>
                </a:cxn>
                <a:cxn ang="0">
                  <a:pos x="7" y="7"/>
                </a:cxn>
                <a:cxn ang="0">
                  <a:pos x="9" y="5"/>
                </a:cxn>
                <a:cxn ang="0">
                  <a:pos x="12" y="3"/>
                </a:cxn>
                <a:cxn ang="0">
                  <a:pos x="14" y="2"/>
                </a:cxn>
                <a:cxn ang="0">
                  <a:pos x="17" y="1"/>
                </a:cxn>
                <a:cxn ang="0">
                  <a:pos x="20" y="0"/>
                </a:cxn>
                <a:cxn ang="0">
                  <a:pos x="24" y="0"/>
                </a:cxn>
              </a:cxnLst>
              <a:rect l="0" t="0" r="r" b="b"/>
              <a:pathLst>
                <a:path w="48" h="48">
                  <a:moveTo>
                    <a:pt x="24" y="0"/>
                  </a:moveTo>
                  <a:lnTo>
                    <a:pt x="27" y="0"/>
                  </a:lnTo>
                  <a:lnTo>
                    <a:pt x="30" y="1"/>
                  </a:lnTo>
                  <a:lnTo>
                    <a:pt x="33" y="2"/>
                  </a:lnTo>
                  <a:lnTo>
                    <a:pt x="36" y="3"/>
                  </a:lnTo>
                  <a:lnTo>
                    <a:pt x="38" y="5"/>
                  </a:lnTo>
                  <a:lnTo>
                    <a:pt x="41" y="7"/>
                  </a:lnTo>
                  <a:lnTo>
                    <a:pt x="43" y="9"/>
                  </a:lnTo>
                  <a:lnTo>
                    <a:pt x="44" y="12"/>
                  </a:lnTo>
                  <a:lnTo>
                    <a:pt x="46" y="14"/>
                  </a:lnTo>
                  <a:lnTo>
                    <a:pt x="47" y="17"/>
                  </a:lnTo>
                  <a:lnTo>
                    <a:pt x="48" y="21"/>
                  </a:lnTo>
                  <a:lnTo>
                    <a:pt x="48" y="24"/>
                  </a:lnTo>
                  <a:lnTo>
                    <a:pt x="48" y="27"/>
                  </a:lnTo>
                  <a:lnTo>
                    <a:pt x="47" y="30"/>
                  </a:lnTo>
                  <a:lnTo>
                    <a:pt x="46" y="33"/>
                  </a:lnTo>
                  <a:lnTo>
                    <a:pt x="44" y="36"/>
                  </a:lnTo>
                  <a:lnTo>
                    <a:pt x="43" y="39"/>
                  </a:lnTo>
                  <a:lnTo>
                    <a:pt x="41" y="41"/>
                  </a:lnTo>
                  <a:lnTo>
                    <a:pt x="38" y="43"/>
                  </a:lnTo>
                  <a:lnTo>
                    <a:pt x="36" y="45"/>
                  </a:lnTo>
                  <a:lnTo>
                    <a:pt x="33" y="46"/>
                  </a:lnTo>
                  <a:lnTo>
                    <a:pt x="30" y="47"/>
                  </a:lnTo>
                  <a:lnTo>
                    <a:pt x="27" y="48"/>
                  </a:lnTo>
                  <a:lnTo>
                    <a:pt x="24" y="48"/>
                  </a:lnTo>
                  <a:lnTo>
                    <a:pt x="20" y="48"/>
                  </a:lnTo>
                  <a:lnTo>
                    <a:pt x="17" y="47"/>
                  </a:lnTo>
                  <a:lnTo>
                    <a:pt x="14" y="46"/>
                  </a:lnTo>
                  <a:lnTo>
                    <a:pt x="12" y="45"/>
                  </a:lnTo>
                  <a:lnTo>
                    <a:pt x="9" y="43"/>
                  </a:lnTo>
                  <a:lnTo>
                    <a:pt x="7" y="41"/>
                  </a:lnTo>
                  <a:lnTo>
                    <a:pt x="5" y="39"/>
                  </a:lnTo>
                  <a:lnTo>
                    <a:pt x="3" y="36"/>
                  </a:lnTo>
                  <a:lnTo>
                    <a:pt x="1" y="33"/>
                  </a:lnTo>
                  <a:lnTo>
                    <a:pt x="0" y="30"/>
                  </a:lnTo>
                  <a:lnTo>
                    <a:pt x="0" y="27"/>
                  </a:lnTo>
                  <a:lnTo>
                    <a:pt x="0" y="24"/>
                  </a:lnTo>
                  <a:lnTo>
                    <a:pt x="0" y="21"/>
                  </a:lnTo>
                  <a:lnTo>
                    <a:pt x="0" y="17"/>
                  </a:lnTo>
                  <a:lnTo>
                    <a:pt x="1" y="14"/>
                  </a:lnTo>
                  <a:lnTo>
                    <a:pt x="3" y="12"/>
                  </a:lnTo>
                  <a:lnTo>
                    <a:pt x="5" y="9"/>
                  </a:lnTo>
                  <a:lnTo>
                    <a:pt x="7" y="7"/>
                  </a:lnTo>
                  <a:lnTo>
                    <a:pt x="9" y="5"/>
                  </a:lnTo>
                  <a:lnTo>
                    <a:pt x="12" y="3"/>
                  </a:lnTo>
                  <a:lnTo>
                    <a:pt x="14" y="2"/>
                  </a:lnTo>
                  <a:lnTo>
                    <a:pt x="17" y="1"/>
                  </a:lnTo>
                  <a:lnTo>
                    <a:pt x="20" y="0"/>
                  </a:lnTo>
                  <a:lnTo>
                    <a:pt x="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1" name="Freeform 316"/>
            <p:cNvSpPr>
              <a:spLocks/>
            </p:cNvSpPr>
            <p:nvPr/>
          </p:nvSpPr>
          <p:spPr bwMode="auto">
            <a:xfrm>
              <a:off x="6624638" y="2038350"/>
              <a:ext cx="200025" cy="279400"/>
            </a:xfrm>
            <a:custGeom>
              <a:avLst/>
              <a:gdLst/>
              <a:ahLst/>
              <a:cxnLst>
                <a:cxn ang="0">
                  <a:pos x="102" y="3"/>
                </a:cxn>
                <a:cxn ang="0">
                  <a:pos x="107" y="8"/>
                </a:cxn>
                <a:cxn ang="0">
                  <a:pos x="112" y="14"/>
                </a:cxn>
                <a:cxn ang="0">
                  <a:pos x="117" y="23"/>
                </a:cxn>
                <a:cxn ang="0">
                  <a:pos x="121" y="35"/>
                </a:cxn>
                <a:cxn ang="0">
                  <a:pos x="124" y="49"/>
                </a:cxn>
                <a:cxn ang="0">
                  <a:pos x="126" y="65"/>
                </a:cxn>
                <a:cxn ang="0">
                  <a:pos x="126" y="80"/>
                </a:cxn>
                <a:cxn ang="0">
                  <a:pos x="123" y="85"/>
                </a:cxn>
                <a:cxn ang="0">
                  <a:pos x="118" y="88"/>
                </a:cxn>
                <a:cxn ang="0">
                  <a:pos x="114" y="88"/>
                </a:cxn>
                <a:cxn ang="0">
                  <a:pos x="109" y="85"/>
                </a:cxn>
                <a:cxn ang="0">
                  <a:pos x="106" y="80"/>
                </a:cxn>
                <a:cxn ang="0">
                  <a:pos x="106" y="69"/>
                </a:cxn>
                <a:cxn ang="0">
                  <a:pos x="105" y="57"/>
                </a:cxn>
                <a:cxn ang="0">
                  <a:pos x="103" y="46"/>
                </a:cxn>
                <a:cxn ang="0">
                  <a:pos x="102" y="77"/>
                </a:cxn>
                <a:cxn ang="0">
                  <a:pos x="101" y="84"/>
                </a:cxn>
                <a:cxn ang="0">
                  <a:pos x="100" y="167"/>
                </a:cxn>
                <a:cxn ang="0">
                  <a:pos x="98" y="172"/>
                </a:cxn>
                <a:cxn ang="0">
                  <a:pos x="93" y="176"/>
                </a:cxn>
                <a:cxn ang="0">
                  <a:pos x="88" y="176"/>
                </a:cxn>
                <a:cxn ang="0">
                  <a:pos x="83" y="174"/>
                </a:cxn>
                <a:cxn ang="0">
                  <a:pos x="80" y="170"/>
                </a:cxn>
                <a:cxn ang="0">
                  <a:pos x="77" y="166"/>
                </a:cxn>
                <a:cxn ang="0">
                  <a:pos x="76" y="172"/>
                </a:cxn>
                <a:cxn ang="0">
                  <a:pos x="72" y="175"/>
                </a:cxn>
                <a:cxn ang="0">
                  <a:pos x="67" y="176"/>
                </a:cxn>
                <a:cxn ang="0">
                  <a:pos x="61" y="175"/>
                </a:cxn>
                <a:cxn ang="0">
                  <a:pos x="57" y="171"/>
                </a:cxn>
                <a:cxn ang="0">
                  <a:pos x="56" y="87"/>
                </a:cxn>
                <a:cxn ang="0">
                  <a:pos x="54" y="82"/>
                </a:cxn>
                <a:cxn ang="0">
                  <a:pos x="54" y="75"/>
                </a:cxn>
                <a:cxn ang="0">
                  <a:pos x="42" y="53"/>
                </a:cxn>
                <a:cxn ang="0">
                  <a:pos x="37" y="55"/>
                </a:cxn>
                <a:cxn ang="0">
                  <a:pos x="34" y="55"/>
                </a:cxn>
                <a:cxn ang="0">
                  <a:pos x="29" y="53"/>
                </a:cxn>
                <a:cxn ang="0">
                  <a:pos x="0" y="26"/>
                </a:cxn>
                <a:cxn ang="0">
                  <a:pos x="0" y="21"/>
                </a:cxn>
                <a:cxn ang="0">
                  <a:pos x="2" y="15"/>
                </a:cxn>
                <a:cxn ang="0">
                  <a:pos x="7" y="12"/>
                </a:cxn>
                <a:cxn ang="0">
                  <a:pos x="12" y="13"/>
                </a:cxn>
                <a:cxn ang="0">
                  <a:pos x="35" y="32"/>
                </a:cxn>
                <a:cxn ang="0">
                  <a:pos x="99" y="0"/>
                </a:cxn>
              </a:cxnLst>
              <a:rect l="0" t="0" r="r" b="b"/>
              <a:pathLst>
                <a:path w="126" h="176">
                  <a:moveTo>
                    <a:pt x="99" y="0"/>
                  </a:moveTo>
                  <a:lnTo>
                    <a:pt x="100" y="1"/>
                  </a:lnTo>
                  <a:lnTo>
                    <a:pt x="102" y="3"/>
                  </a:lnTo>
                  <a:lnTo>
                    <a:pt x="104" y="4"/>
                  </a:lnTo>
                  <a:lnTo>
                    <a:pt x="105" y="6"/>
                  </a:lnTo>
                  <a:lnTo>
                    <a:pt x="107" y="8"/>
                  </a:lnTo>
                  <a:lnTo>
                    <a:pt x="109" y="10"/>
                  </a:lnTo>
                  <a:lnTo>
                    <a:pt x="110" y="12"/>
                  </a:lnTo>
                  <a:lnTo>
                    <a:pt x="112" y="14"/>
                  </a:lnTo>
                  <a:lnTo>
                    <a:pt x="114" y="17"/>
                  </a:lnTo>
                  <a:lnTo>
                    <a:pt x="115" y="20"/>
                  </a:lnTo>
                  <a:lnTo>
                    <a:pt x="117" y="23"/>
                  </a:lnTo>
                  <a:lnTo>
                    <a:pt x="118" y="27"/>
                  </a:lnTo>
                  <a:lnTo>
                    <a:pt x="120" y="31"/>
                  </a:lnTo>
                  <a:lnTo>
                    <a:pt x="121" y="35"/>
                  </a:lnTo>
                  <a:lnTo>
                    <a:pt x="122" y="39"/>
                  </a:lnTo>
                  <a:lnTo>
                    <a:pt x="123" y="44"/>
                  </a:lnTo>
                  <a:lnTo>
                    <a:pt x="124" y="49"/>
                  </a:lnTo>
                  <a:lnTo>
                    <a:pt x="125" y="54"/>
                  </a:lnTo>
                  <a:lnTo>
                    <a:pt x="125" y="59"/>
                  </a:lnTo>
                  <a:lnTo>
                    <a:pt x="126" y="65"/>
                  </a:lnTo>
                  <a:lnTo>
                    <a:pt x="126" y="72"/>
                  </a:lnTo>
                  <a:lnTo>
                    <a:pt x="126" y="78"/>
                  </a:lnTo>
                  <a:lnTo>
                    <a:pt x="126" y="80"/>
                  </a:lnTo>
                  <a:lnTo>
                    <a:pt x="125" y="82"/>
                  </a:lnTo>
                  <a:lnTo>
                    <a:pt x="124" y="84"/>
                  </a:lnTo>
                  <a:lnTo>
                    <a:pt x="123" y="85"/>
                  </a:lnTo>
                  <a:lnTo>
                    <a:pt x="122" y="87"/>
                  </a:lnTo>
                  <a:lnTo>
                    <a:pt x="120" y="88"/>
                  </a:lnTo>
                  <a:lnTo>
                    <a:pt x="118" y="88"/>
                  </a:lnTo>
                  <a:lnTo>
                    <a:pt x="116" y="89"/>
                  </a:lnTo>
                  <a:lnTo>
                    <a:pt x="116" y="89"/>
                  </a:lnTo>
                  <a:lnTo>
                    <a:pt x="114" y="88"/>
                  </a:lnTo>
                  <a:lnTo>
                    <a:pt x="113" y="88"/>
                  </a:lnTo>
                  <a:lnTo>
                    <a:pt x="111" y="87"/>
                  </a:lnTo>
                  <a:lnTo>
                    <a:pt x="109" y="85"/>
                  </a:lnTo>
                  <a:lnTo>
                    <a:pt x="108" y="84"/>
                  </a:lnTo>
                  <a:lnTo>
                    <a:pt x="107" y="82"/>
                  </a:lnTo>
                  <a:lnTo>
                    <a:pt x="106" y="80"/>
                  </a:lnTo>
                  <a:lnTo>
                    <a:pt x="106" y="78"/>
                  </a:lnTo>
                  <a:lnTo>
                    <a:pt x="106" y="74"/>
                  </a:lnTo>
                  <a:lnTo>
                    <a:pt x="106" y="69"/>
                  </a:lnTo>
                  <a:lnTo>
                    <a:pt x="106" y="65"/>
                  </a:lnTo>
                  <a:lnTo>
                    <a:pt x="106" y="61"/>
                  </a:lnTo>
                  <a:lnTo>
                    <a:pt x="105" y="57"/>
                  </a:lnTo>
                  <a:lnTo>
                    <a:pt x="105" y="53"/>
                  </a:lnTo>
                  <a:lnTo>
                    <a:pt x="104" y="50"/>
                  </a:lnTo>
                  <a:lnTo>
                    <a:pt x="103" y="46"/>
                  </a:lnTo>
                  <a:lnTo>
                    <a:pt x="102" y="43"/>
                  </a:lnTo>
                  <a:lnTo>
                    <a:pt x="102" y="75"/>
                  </a:lnTo>
                  <a:lnTo>
                    <a:pt x="102" y="77"/>
                  </a:lnTo>
                  <a:lnTo>
                    <a:pt x="102" y="79"/>
                  </a:lnTo>
                  <a:lnTo>
                    <a:pt x="101" y="82"/>
                  </a:lnTo>
                  <a:lnTo>
                    <a:pt x="101" y="84"/>
                  </a:lnTo>
                  <a:lnTo>
                    <a:pt x="100" y="86"/>
                  </a:lnTo>
                  <a:lnTo>
                    <a:pt x="100" y="87"/>
                  </a:lnTo>
                  <a:lnTo>
                    <a:pt x="100" y="167"/>
                  </a:lnTo>
                  <a:lnTo>
                    <a:pt x="99" y="169"/>
                  </a:lnTo>
                  <a:lnTo>
                    <a:pt x="99" y="171"/>
                  </a:lnTo>
                  <a:lnTo>
                    <a:pt x="98" y="172"/>
                  </a:lnTo>
                  <a:lnTo>
                    <a:pt x="97" y="174"/>
                  </a:lnTo>
                  <a:lnTo>
                    <a:pt x="95" y="175"/>
                  </a:lnTo>
                  <a:lnTo>
                    <a:pt x="93" y="176"/>
                  </a:lnTo>
                  <a:lnTo>
                    <a:pt x="92" y="176"/>
                  </a:lnTo>
                  <a:lnTo>
                    <a:pt x="90" y="176"/>
                  </a:lnTo>
                  <a:lnTo>
                    <a:pt x="88" y="176"/>
                  </a:lnTo>
                  <a:lnTo>
                    <a:pt x="86" y="176"/>
                  </a:lnTo>
                  <a:lnTo>
                    <a:pt x="85" y="175"/>
                  </a:lnTo>
                  <a:lnTo>
                    <a:pt x="83" y="174"/>
                  </a:lnTo>
                  <a:lnTo>
                    <a:pt x="82" y="173"/>
                  </a:lnTo>
                  <a:lnTo>
                    <a:pt x="81" y="172"/>
                  </a:lnTo>
                  <a:lnTo>
                    <a:pt x="80" y="170"/>
                  </a:lnTo>
                  <a:lnTo>
                    <a:pt x="80" y="168"/>
                  </a:lnTo>
                  <a:lnTo>
                    <a:pt x="80" y="166"/>
                  </a:lnTo>
                  <a:lnTo>
                    <a:pt x="77" y="166"/>
                  </a:lnTo>
                  <a:lnTo>
                    <a:pt x="77" y="168"/>
                  </a:lnTo>
                  <a:lnTo>
                    <a:pt x="76" y="170"/>
                  </a:lnTo>
                  <a:lnTo>
                    <a:pt x="76" y="172"/>
                  </a:lnTo>
                  <a:lnTo>
                    <a:pt x="75" y="173"/>
                  </a:lnTo>
                  <a:lnTo>
                    <a:pt x="73" y="174"/>
                  </a:lnTo>
                  <a:lnTo>
                    <a:pt x="72" y="175"/>
                  </a:lnTo>
                  <a:lnTo>
                    <a:pt x="70" y="176"/>
                  </a:lnTo>
                  <a:lnTo>
                    <a:pt x="68" y="176"/>
                  </a:lnTo>
                  <a:lnTo>
                    <a:pt x="67" y="176"/>
                  </a:lnTo>
                  <a:lnTo>
                    <a:pt x="65" y="176"/>
                  </a:lnTo>
                  <a:lnTo>
                    <a:pt x="63" y="176"/>
                  </a:lnTo>
                  <a:lnTo>
                    <a:pt x="61" y="175"/>
                  </a:lnTo>
                  <a:lnTo>
                    <a:pt x="59" y="174"/>
                  </a:lnTo>
                  <a:lnTo>
                    <a:pt x="58" y="172"/>
                  </a:lnTo>
                  <a:lnTo>
                    <a:pt x="57" y="171"/>
                  </a:lnTo>
                  <a:lnTo>
                    <a:pt x="56" y="169"/>
                  </a:lnTo>
                  <a:lnTo>
                    <a:pt x="56" y="167"/>
                  </a:lnTo>
                  <a:lnTo>
                    <a:pt x="56" y="87"/>
                  </a:lnTo>
                  <a:lnTo>
                    <a:pt x="55" y="86"/>
                  </a:lnTo>
                  <a:lnTo>
                    <a:pt x="55" y="84"/>
                  </a:lnTo>
                  <a:lnTo>
                    <a:pt x="54" y="82"/>
                  </a:lnTo>
                  <a:lnTo>
                    <a:pt x="54" y="79"/>
                  </a:lnTo>
                  <a:lnTo>
                    <a:pt x="54" y="77"/>
                  </a:lnTo>
                  <a:lnTo>
                    <a:pt x="54" y="75"/>
                  </a:lnTo>
                  <a:lnTo>
                    <a:pt x="54" y="39"/>
                  </a:lnTo>
                  <a:lnTo>
                    <a:pt x="44" y="52"/>
                  </a:lnTo>
                  <a:lnTo>
                    <a:pt x="42" y="53"/>
                  </a:lnTo>
                  <a:lnTo>
                    <a:pt x="40" y="54"/>
                  </a:lnTo>
                  <a:lnTo>
                    <a:pt x="39" y="55"/>
                  </a:lnTo>
                  <a:lnTo>
                    <a:pt x="37" y="55"/>
                  </a:lnTo>
                  <a:lnTo>
                    <a:pt x="36" y="55"/>
                  </a:lnTo>
                  <a:lnTo>
                    <a:pt x="36" y="55"/>
                  </a:lnTo>
                  <a:lnTo>
                    <a:pt x="34" y="55"/>
                  </a:lnTo>
                  <a:lnTo>
                    <a:pt x="32" y="55"/>
                  </a:lnTo>
                  <a:lnTo>
                    <a:pt x="31" y="54"/>
                  </a:lnTo>
                  <a:lnTo>
                    <a:pt x="29" y="53"/>
                  </a:lnTo>
                  <a:lnTo>
                    <a:pt x="3" y="29"/>
                  </a:lnTo>
                  <a:lnTo>
                    <a:pt x="1" y="28"/>
                  </a:lnTo>
                  <a:lnTo>
                    <a:pt x="0" y="26"/>
                  </a:lnTo>
                  <a:lnTo>
                    <a:pt x="0" y="24"/>
                  </a:lnTo>
                  <a:lnTo>
                    <a:pt x="0" y="22"/>
                  </a:lnTo>
                  <a:lnTo>
                    <a:pt x="0" y="21"/>
                  </a:lnTo>
                  <a:lnTo>
                    <a:pt x="0" y="19"/>
                  </a:lnTo>
                  <a:lnTo>
                    <a:pt x="1" y="17"/>
                  </a:lnTo>
                  <a:lnTo>
                    <a:pt x="2" y="15"/>
                  </a:lnTo>
                  <a:lnTo>
                    <a:pt x="3" y="14"/>
                  </a:lnTo>
                  <a:lnTo>
                    <a:pt x="5" y="13"/>
                  </a:lnTo>
                  <a:lnTo>
                    <a:pt x="7" y="12"/>
                  </a:lnTo>
                  <a:lnTo>
                    <a:pt x="9" y="12"/>
                  </a:lnTo>
                  <a:lnTo>
                    <a:pt x="11" y="12"/>
                  </a:lnTo>
                  <a:lnTo>
                    <a:pt x="12" y="13"/>
                  </a:lnTo>
                  <a:lnTo>
                    <a:pt x="14" y="13"/>
                  </a:lnTo>
                  <a:lnTo>
                    <a:pt x="16" y="14"/>
                  </a:lnTo>
                  <a:lnTo>
                    <a:pt x="35" y="32"/>
                  </a:lnTo>
                  <a:lnTo>
                    <a:pt x="59" y="2"/>
                  </a:lnTo>
                  <a:lnTo>
                    <a:pt x="79" y="28"/>
                  </a:lnTo>
                  <a:lnTo>
                    <a:pt x="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2" name="Freeform 317"/>
            <p:cNvSpPr>
              <a:spLocks/>
            </p:cNvSpPr>
            <p:nvPr/>
          </p:nvSpPr>
          <p:spPr bwMode="auto">
            <a:xfrm>
              <a:off x="6724650" y="2027238"/>
              <a:ext cx="47625" cy="20637"/>
            </a:xfrm>
            <a:custGeom>
              <a:avLst/>
              <a:gdLst/>
              <a:ahLst/>
              <a:cxnLst>
                <a:cxn ang="0">
                  <a:pos x="15" y="0"/>
                </a:cxn>
                <a:cxn ang="0">
                  <a:pos x="17" y="0"/>
                </a:cxn>
                <a:cxn ang="0">
                  <a:pos x="18" y="0"/>
                </a:cxn>
                <a:cxn ang="0">
                  <a:pos x="19" y="1"/>
                </a:cxn>
                <a:cxn ang="0">
                  <a:pos x="20" y="2"/>
                </a:cxn>
                <a:cxn ang="0">
                  <a:pos x="21" y="3"/>
                </a:cxn>
                <a:cxn ang="0">
                  <a:pos x="27" y="0"/>
                </a:cxn>
                <a:cxn ang="0">
                  <a:pos x="28" y="0"/>
                </a:cxn>
                <a:cxn ang="0">
                  <a:pos x="28" y="0"/>
                </a:cxn>
                <a:cxn ang="0">
                  <a:pos x="29" y="1"/>
                </a:cxn>
                <a:cxn ang="0">
                  <a:pos x="30" y="1"/>
                </a:cxn>
                <a:cxn ang="0">
                  <a:pos x="30" y="2"/>
                </a:cxn>
                <a:cxn ang="0">
                  <a:pos x="30" y="3"/>
                </a:cxn>
                <a:cxn ang="0">
                  <a:pos x="30" y="10"/>
                </a:cxn>
                <a:cxn ang="0">
                  <a:pos x="30" y="11"/>
                </a:cxn>
                <a:cxn ang="0">
                  <a:pos x="30" y="12"/>
                </a:cxn>
                <a:cxn ang="0">
                  <a:pos x="29" y="12"/>
                </a:cxn>
                <a:cxn ang="0">
                  <a:pos x="29" y="13"/>
                </a:cxn>
                <a:cxn ang="0">
                  <a:pos x="28" y="13"/>
                </a:cxn>
                <a:cxn ang="0">
                  <a:pos x="27" y="13"/>
                </a:cxn>
                <a:cxn ang="0">
                  <a:pos x="25" y="12"/>
                </a:cxn>
                <a:cxn ang="0">
                  <a:pos x="24" y="12"/>
                </a:cxn>
                <a:cxn ang="0">
                  <a:pos x="22" y="11"/>
                </a:cxn>
                <a:cxn ang="0">
                  <a:pos x="21" y="11"/>
                </a:cxn>
                <a:cxn ang="0">
                  <a:pos x="19" y="12"/>
                </a:cxn>
                <a:cxn ang="0">
                  <a:pos x="18" y="12"/>
                </a:cxn>
                <a:cxn ang="0">
                  <a:pos x="17" y="13"/>
                </a:cxn>
                <a:cxn ang="0">
                  <a:pos x="15" y="13"/>
                </a:cxn>
                <a:cxn ang="0">
                  <a:pos x="14" y="13"/>
                </a:cxn>
                <a:cxn ang="0">
                  <a:pos x="13" y="12"/>
                </a:cxn>
                <a:cxn ang="0">
                  <a:pos x="11" y="12"/>
                </a:cxn>
                <a:cxn ang="0">
                  <a:pos x="10" y="11"/>
                </a:cxn>
                <a:cxn ang="0">
                  <a:pos x="9" y="11"/>
                </a:cxn>
                <a:cxn ang="0">
                  <a:pos x="8" y="12"/>
                </a:cxn>
                <a:cxn ang="0">
                  <a:pos x="6" y="12"/>
                </a:cxn>
                <a:cxn ang="0">
                  <a:pos x="5" y="12"/>
                </a:cxn>
                <a:cxn ang="0">
                  <a:pos x="4" y="13"/>
                </a:cxn>
                <a:cxn ang="0">
                  <a:pos x="3" y="13"/>
                </a:cxn>
                <a:cxn ang="0">
                  <a:pos x="2" y="13"/>
                </a:cxn>
                <a:cxn ang="0">
                  <a:pos x="1" y="12"/>
                </a:cxn>
                <a:cxn ang="0">
                  <a:pos x="0" y="12"/>
                </a:cxn>
                <a:cxn ang="0">
                  <a:pos x="0" y="11"/>
                </a:cxn>
                <a:cxn ang="0">
                  <a:pos x="0" y="10"/>
                </a:cxn>
                <a:cxn ang="0">
                  <a:pos x="0" y="3"/>
                </a:cxn>
                <a:cxn ang="0">
                  <a:pos x="0" y="2"/>
                </a:cxn>
                <a:cxn ang="0">
                  <a:pos x="0" y="1"/>
                </a:cxn>
                <a:cxn ang="0">
                  <a:pos x="1" y="1"/>
                </a:cxn>
                <a:cxn ang="0">
                  <a:pos x="2" y="0"/>
                </a:cxn>
                <a:cxn ang="0">
                  <a:pos x="3" y="0"/>
                </a:cxn>
                <a:cxn ang="0">
                  <a:pos x="4" y="1"/>
                </a:cxn>
                <a:cxn ang="0">
                  <a:pos x="10" y="3"/>
                </a:cxn>
                <a:cxn ang="0">
                  <a:pos x="10" y="2"/>
                </a:cxn>
                <a:cxn ang="0">
                  <a:pos x="11" y="1"/>
                </a:cxn>
                <a:cxn ang="0">
                  <a:pos x="13" y="0"/>
                </a:cxn>
                <a:cxn ang="0">
                  <a:pos x="14" y="0"/>
                </a:cxn>
                <a:cxn ang="0">
                  <a:pos x="15" y="0"/>
                </a:cxn>
              </a:cxnLst>
              <a:rect l="0" t="0" r="r" b="b"/>
              <a:pathLst>
                <a:path w="30" h="13">
                  <a:moveTo>
                    <a:pt x="15" y="0"/>
                  </a:moveTo>
                  <a:lnTo>
                    <a:pt x="17" y="0"/>
                  </a:lnTo>
                  <a:lnTo>
                    <a:pt x="18" y="0"/>
                  </a:lnTo>
                  <a:lnTo>
                    <a:pt x="19" y="1"/>
                  </a:lnTo>
                  <a:lnTo>
                    <a:pt x="20" y="2"/>
                  </a:lnTo>
                  <a:lnTo>
                    <a:pt x="21" y="3"/>
                  </a:lnTo>
                  <a:lnTo>
                    <a:pt x="27" y="0"/>
                  </a:lnTo>
                  <a:lnTo>
                    <a:pt x="28" y="0"/>
                  </a:lnTo>
                  <a:lnTo>
                    <a:pt x="28" y="0"/>
                  </a:lnTo>
                  <a:lnTo>
                    <a:pt x="29" y="1"/>
                  </a:lnTo>
                  <a:lnTo>
                    <a:pt x="30" y="1"/>
                  </a:lnTo>
                  <a:lnTo>
                    <a:pt x="30" y="2"/>
                  </a:lnTo>
                  <a:lnTo>
                    <a:pt x="30" y="3"/>
                  </a:lnTo>
                  <a:lnTo>
                    <a:pt x="30" y="10"/>
                  </a:lnTo>
                  <a:lnTo>
                    <a:pt x="30" y="11"/>
                  </a:lnTo>
                  <a:lnTo>
                    <a:pt x="30" y="12"/>
                  </a:lnTo>
                  <a:lnTo>
                    <a:pt x="29" y="12"/>
                  </a:lnTo>
                  <a:lnTo>
                    <a:pt x="29" y="13"/>
                  </a:lnTo>
                  <a:lnTo>
                    <a:pt x="28" y="13"/>
                  </a:lnTo>
                  <a:lnTo>
                    <a:pt x="27" y="13"/>
                  </a:lnTo>
                  <a:lnTo>
                    <a:pt x="25" y="12"/>
                  </a:lnTo>
                  <a:lnTo>
                    <a:pt x="24" y="12"/>
                  </a:lnTo>
                  <a:lnTo>
                    <a:pt x="22" y="11"/>
                  </a:lnTo>
                  <a:lnTo>
                    <a:pt x="21" y="11"/>
                  </a:lnTo>
                  <a:lnTo>
                    <a:pt x="19" y="12"/>
                  </a:lnTo>
                  <a:lnTo>
                    <a:pt x="18" y="12"/>
                  </a:lnTo>
                  <a:lnTo>
                    <a:pt x="17" y="13"/>
                  </a:lnTo>
                  <a:lnTo>
                    <a:pt x="15" y="13"/>
                  </a:lnTo>
                  <a:lnTo>
                    <a:pt x="14" y="13"/>
                  </a:lnTo>
                  <a:lnTo>
                    <a:pt x="13" y="12"/>
                  </a:lnTo>
                  <a:lnTo>
                    <a:pt x="11" y="12"/>
                  </a:lnTo>
                  <a:lnTo>
                    <a:pt x="10" y="11"/>
                  </a:lnTo>
                  <a:lnTo>
                    <a:pt x="9" y="11"/>
                  </a:lnTo>
                  <a:lnTo>
                    <a:pt x="8" y="12"/>
                  </a:lnTo>
                  <a:lnTo>
                    <a:pt x="6" y="12"/>
                  </a:lnTo>
                  <a:lnTo>
                    <a:pt x="5" y="12"/>
                  </a:lnTo>
                  <a:lnTo>
                    <a:pt x="4" y="13"/>
                  </a:lnTo>
                  <a:lnTo>
                    <a:pt x="3" y="13"/>
                  </a:lnTo>
                  <a:lnTo>
                    <a:pt x="2" y="13"/>
                  </a:lnTo>
                  <a:lnTo>
                    <a:pt x="1" y="12"/>
                  </a:lnTo>
                  <a:lnTo>
                    <a:pt x="0" y="12"/>
                  </a:lnTo>
                  <a:lnTo>
                    <a:pt x="0" y="11"/>
                  </a:lnTo>
                  <a:lnTo>
                    <a:pt x="0" y="10"/>
                  </a:lnTo>
                  <a:lnTo>
                    <a:pt x="0" y="3"/>
                  </a:lnTo>
                  <a:lnTo>
                    <a:pt x="0" y="2"/>
                  </a:lnTo>
                  <a:lnTo>
                    <a:pt x="0" y="1"/>
                  </a:lnTo>
                  <a:lnTo>
                    <a:pt x="1" y="1"/>
                  </a:lnTo>
                  <a:lnTo>
                    <a:pt x="2" y="0"/>
                  </a:lnTo>
                  <a:lnTo>
                    <a:pt x="3" y="0"/>
                  </a:lnTo>
                  <a:lnTo>
                    <a:pt x="4" y="1"/>
                  </a:lnTo>
                  <a:lnTo>
                    <a:pt x="10" y="3"/>
                  </a:lnTo>
                  <a:lnTo>
                    <a:pt x="10" y="2"/>
                  </a:lnTo>
                  <a:lnTo>
                    <a:pt x="11" y="1"/>
                  </a:lnTo>
                  <a:lnTo>
                    <a:pt x="13" y="0"/>
                  </a:lnTo>
                  <a:lnTo>
                    <a:pt x="14" y="0"/>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grpSp>
        <p:nvGrpSpPr>
          <p:cNvPr id="83" name="Group 82"/>
          <p:cNvGrpSpPr/>
          <p:nvPr/>
        </p:nvGrpSpPr>
        <p:grpSpPr>
          <a:xfrm>
            <a:off x="8471293" y="4581974"/>
            <a:ext cx="1691968" cy="1597912"/>
            <a:chOff x="3857625" y="655638"/>
            <a:chExt cx="404813" cy="369888"/>
          </a:xfrm>
          <a:solidFill>
            <a:schemeClr val="bg2">
              <a:alpha val="36000"/>
            </a:schemeClr>
          </a:solidFill>
        </p:grpSpPr>
        <p:sp>
          <p:nvSpPr>
            <p:cNvPr id="84" name="Freeform 158"/>
            <p:cNvSpPr>
              <a:spLocks noEditPoints="1"/>
            </p:cNvSpPr>
            <p:nvPr/>
          </p:nvSpPr>
          <p:spPr bwMode="auto">
            <a:xfrm>
              <a:off x="4005263" y="687388"/>
              <a:ext cx="109538" cy="119063"/>
            </a:xfrm>
            <a:custGeom>
              <a:avLst/>
              <a:gdLst/>
              <a:ahLst/>
              <a:cxnLst>
                <a:cxn ang="0">
                  <a:pos x="33" y="45"/>
                </a:cxn>
                <a:cxn ang="0">
                  <a:pos x="25" y="65"/>
                </a:cxn>
                <a:cxn ang="0">
                  <a:pos x="44" y="65"/>
                </a:cxn>
                <a:cxn ang="0">
                  <a:pos x="36" y="45"/>
                </a:cxn>
                <a:cxn ang="0">
                  <a:pos x="37" y="42"/>
                </a:cxn>
                <a:cxn ang="0">
                  <a:pos x="32" y="42"/>
                </a:cxn>
                <a:cxn ang="0">
                  <a:pos x="34" y="0"/>
                </a:cxn>
                <a:cxn ang="0">
                  <a:pos x="40" y="1"/>
                </a:cxn>
                <a:cxn ang="0">
                  <a:pos x="45" y="3"/>
                </a:cxn>
                <a:cxn ang="0">
                  <a:pos x="49" y="7"/>
                </a:cxn>
                <a:cxn ang="0">
                  <a:pos x="52" y="11"/>
                </a:cxn>
                <a:cxn ang="0">
                  <a:pos x="53" y="16"/>
                </a:cxn>
                <a:cxn ang="0">
                  <a:pos x="53" y="22"/>
                </a:cxn>
                <a:cxn ang="0">
                  <a:pos x="52" y="28"/>
                </a:cxn>
                <a:cxn ang="0">
                  <a:pos x="49" y="33"/>
                </a:cxn>
                <a:cxn ang="0">
                  <a:pos x="45" y="38"/>
                </a:cxn>
                <a:cxn ang="0">
                  <a:pos x="47" y="41"/>
                </a:cxn>
                <a:cxn ang="0">
                  <a:pos x="53" y="44"/>
                </a:cxn>
                <a:cxn ang="0">
                  <a:pos x="59" y="48"/>
                </a:cxn>
                <a:cxn ang="0">
                  <a:pos x="64" y="53"/>
                </a:cxn>
                <a:cxn ang="0">
                  <a:pos x="67" y="59"/>
                </a:cxn>
                <a:cxn ang="0">
                  <a:pos x="69" y="64"/>
                </a:cxn>
                <a:cxn ang="0">
                  <a:pos x="69" y="67"/>
                </a:cxn>
                <a:cxn ang="0">
                  <a:pos x="67" y="70"/>
                </a:cxn>
                <a:cxn ang="0">
                  <a:pos x="63" y="71"/>
                </a:cxn>
                <a:cxn ang="0">
                  <a:pos x="58" y="73"/>
                </a:cxn>
                <a:cxn ang="0">
                  <a:pos x="52" y="74"/>
                </a:cxn>
                <a:cxn ang="0">
                  <a:pos x="45" y="74"/>
                </a:cxn>
                <a:cxn ang="0">
                  <a:pos x="38" y="75"/>
                </a:cxn>
                <a:cxn ang="0">
                  <a:pos x="31" y="75"/>
                </a:cxn>
                <a:cxn ang="0">
                  <a:pos x="24" y="74"/>
                </a:cxn>
                <a:cxn ang="0">
                  <a:pos x="17" y="74"/>
                </a:cxn>
                <a:cxn ang="0">
                  <a:pos x="11" y="73"/>
                </a:cxn>
                <a:cxn ang="0">
                  <a:pos x="6" y="71"/>
                </a:cxn>
                <a:cxn ang="0">
                  <a:pos x="2" y="70"/>
                </a:cxn>
                <a:cxn ang="0">
                  <a:pos x="0" y="67"/>
                </a:cxn>
                <a:cxn ang="0">
                  <a:pos x="0" y="64"/>
                </a:cxn>
                <a:cxn ang="0">
                  <a:pos x="2" y="59"/>
                </a:cxn>
                <a:cxn ang="0">
                  <a:pos x="5" y="53"/>
                </a:cxn>
                <a:cxn ang="0">
                  <a:pos x="10" y="48"/>
                </a:cxn>
                <a:cxn ang="0">
                  <a:pos x="16" y="44"/>
                </a:cxn>
                <a:cxn ang="0">
                  <a:pos x="22" y="41"/>
                </a:cxn>
                <a:cxn ang="0">
                  <a:pos x="24" y="38"/>
                </a:cxn>
                <a:cxn ang="0">
                  <a:pos x="20" y="33"/>
                </a:cxn>
                <a:cxn ang="0">
                  <a:pos x="17" y="28"/>
                </a:cxn>
                <a:cxn ang="0">
                  <a:pos x="16" y="22"/>
                </a:cxn>
                <a:cxn ang="0">
                  <a:pos x="16" y="16"/>
                </a:cxn>
                <a:cxn ang="0">
                  <a:pos x="17" y="11"/>
                </a:cxn>
                <a:cxn ang="0">
                  <a:pos x="20" y="7"/>
                </a:cxn>
                <a:cxn ang="0">
                  <a:pos x="24" y="3"/>
                </a:cxn>
                <a:cxn ang="0">
                  <a:pos x="29" y="1"/>
                </a:cxn>
                <a:cxn ang="0">
                  <a:pos x="34" y="0"/>
                </a:cxn>
              </a:cxnLst>
              <a:rect l="0" t="0" r="r" b="b"/>
              <a:pathLst>
                <a:path w="69" h="75">
                  <a:moveTo>
                    <a:pt x="30" y="41"/>
                  </a:moveTo>
                  <a:lnTo>
                    <a:pt x="33" y="45"/>
                  </a:lnTo>
                  <a:lnTo>
                    <a:pt x="33" y="45"/>
                  </a:lnTo>
                  <a:lnTo>
                    <a:pt x="25" y="65"/>
                  </a:lnTo>
                  <a:lnTo>
                    <a:pt x="34" y="75"/>
                  </a:lnTo>
                  <a:lnTo>
                    <a:pt x="44" y="65"/>
                  </a:lnTo>
                  <a:lnTo>
                    <a:pt x="36" y="45"/>
                  </a:lnTo>
                  <a:lnTo>
                    <a:pt x="36" y="45"/>
                  </a:lnTo>
                  <a:lnTo>
                    <a:pt x="39" y="41"/>
                  </a:lnTo>
                  <a:lnTo>
                    <a:pt x="37" y="42"/>
                  </a:lnTo>
                  <a:lnTo>
                    <a:pt x="34" y="42"/>
                  </a:lnTo>
                  <a:lnTo>
                    <a:pt x="32" y="42"/>
                  </a:lnTo>
                  <a:lnTo>
                    <a:pt x="30" y="41"/>
                  </a:lnTo>
                  <a:close/>
                  <a:moveTo>
                    <a:pt x="34" y="0"/>
                  </a:moveTo>
                  <a:lnTo>
                    <a:pt x="37" y="0"/>
                  </a:lnTo>
                  <a:lnTo>
                    <a:pt x="40" y="1"/>
                  </a:lnTo>
                  <a:lnTo>
                    <a:pt x="42" y="2"/>
                  </a:lnTo>
                  <a:lnTo>
                    <a:pt x="45" y="3"/>
                  </a:lnTo>
                  <a:lnTo>
                    <a:pt x="47" y="5"/>
                  </a:lnTo>
                  <a:lnTo>
                    <a:pt x="49" y="7"/>
                  </a:lnTo>
                  <a:lnTo>
                    <a:pt x="50" y="9"/>
                  </a:lnTo>
                  <a:lnTo>
                    <a:pt x="52" y="11"/>
                  </a:lnTo>
                  <a:lnTo>
                    <a:pt x="53" y="14"/>
                  </a:lnTo>
                  <a:lnTo>
                    <a:pt x="53" y="16"/>
                  </a:lnTo>
                  <a:lnTo>
                    <a:pt x="54" y="19"/>
                  </a:lnTo>
                  <a:lnTo>
                    <a:pt x="53" y="22"/>
                  </a:lnTo>
                  <a:lnTo>
                    <a:pt x="53" y="25"/>
                  </a:lnTo>
                  <a:lnTo>
                    <a:pt x="52" y="28"/>
                  </a:lnTo>
                  <a:lnTo>
                    <a:pt x="51" y="31"/>
                  </a:lnTo>
                  <a:lnTo>
                    <a:pt x="49" y="33"/>
                  </a:lnTo>
                  <a:lnTo>
                    <a:pt x="47" y="36"/>
                  </a:lnTo>
                  <a:lnTo>
                    <a:pt x="45" y="38"/>
                  </a:lnTo>
                  <a:lnTo>
                    <a:pt x="43" y="40"/>
                  </a:lnTo>
                  <a:lnTo>
                    <a:pt x="47" y="41"/>
                  </a:lnTo>
                  <a:lnTo>
                    <a:pt x="50" y="42"/>
                  </a:lnTo>
                  <a:lnTo>
                    <a:pt x="53" y="44"/>
                  </a:lnTo>
                  <a:lnTo>
                    <a:pt x="56" y="46"/>
                  </a:lnTo>
                  <a:lnTo>
                    <a:pt x="59" y="48"/>
                  </a:lnTo>
                  <a:lnTo>
                    <a:pt x="62" y="51"/>
                  </a:lnTo>
                  <a:lnTo>
                    <a:pt x="64" y="53"/>
                  </a:lnTo>
                  <a:lnTo>
                    <a:pt x="66" y="56"/>
                  </a:lnTo>
                  <a:lnTo>
                    <a:pt x="67" y="59"/>
                  </a:lnTo>
                  <a:lnTo>
                    <a:pt x="68" y="61"/>
                  </a:lnTo>
                  <a:lnTo>
                    <a:pt x="69" y="64"/>
                  </a:lnTo>
                  <a:lnTo>
                    <a:pt x="69" y="66"/>
                  </a:lnTo>
                  <a:lnTo>
                    <a:pt x="69" y="67"/>
                  </a:lnTo>
                  <a:lnTo>
                    <a:pt x="68" y="69"/>
                  </a:lnTo>
                  <a:lnTo>
                    <a:pt x="67" y="70"/>
                  </a:lnTo>
                  <a:lnTo>
                    <a:pt x="65" y="70"/>
                  </a:lnTo>
                  <a:lnTo>
                    <a:pt x="63" y="71"/>
                  </a:lnTo>
                  <a:lnTo>
                    <a:pt x="61" y="72"/>
                  </a:lnTo>
                  <a:lnTo>
                    <a:pt x="58" y="73"/>
                  </a:lnTo>
                  <a:lnTo>
                    <a:pt x="55" y="73"/>
                  </a:lnTo>
                  <a:lnTo>
                    <a:pt x="52" y="74"/>
                  </a:lnTo>
                  <a:lnTo>
                    <a:pt x="49" y="74"/>
                  </a:lnTo>
                  <a:lnTo>
                    <a:pt x="45" y="74"/>
                  </a:lnTo>
                  <a:lnTo>
                    <a:pt x="42" y="75"/>
                  </a:lnTo>
                  <a:lnTo>
                    <a:pt x="38" y="75"/>
                  </a:lnTo>
                  <a:lnTo>
                    <a:pt x="34" y="75"/>
                  </a:lnTo>
                  <a:lnTo>
                    <a:pt x="31" y="75"/>
                  </a:lnTo>
                  <a:lnTo>
                    <a:pt x="27" y="75"/>
                  </a:lnTo>
                  <a:lnTo>
                    <a:pt x="24" y="74"/>
                  </a:lnTo>
                  <a:lnTo>
                    <a:pt x="20" y="74"/>
                  </a:lnTo>
                  <a:lnTo>
                    <a:pt x="17" y="74"/>
                  </a:lnTo>
                  <a:lnTo>
                    <a:pt x="14" y="73"/>
                  </a:lnTo>
                  <a:lnTo>
                    <a:pt x="11" y="73"/>
                  </a:lnTo>
                  <a:lnTo>
                    <a:pt x="8" y="72"/>
                  </a:lnTo>
                  <a:lnTo>
                    <a:pt x="6" y="71"/>
                  </a:lnTo>
                  <a:lnTo>
                    <a:pt x="4" y="70"/>
                  </a:lnTo>
                  <a:lnTo>
                    <a:pt x="2" y="70"/>
                  </a:lnTo>
                  <a:lnTo>
                    <a:pt x="1" y="69"/>
                  </a:lnTo>
                  <a:lnTo>
                    <a:pt x="0" y="67"/>
                  </a:lnTo>
                  <a:lnTo>
                    <a:pt x="0" y="66"/>
                  </a:lnTo>
                  <a:lnTo>
                    <a:pt x="0" y="64"/>
                  </a:lnTo>
                  <a:lnTo>
                    <a:pt x="1" y="61"/>
                  </a:lnTo>
                  <a:lnTo>
                    <a:pt x="2" y="59"/>
                  </a:lnTo>
                  <a:lnTo>
                    <a:pt x="3" y="56"/>
                  </a:lnTo>
                  <a:lnTo>
                    <a:pt x="5" y="53"/>
                  </a:lnTo>
                  <a:lnTo>
                    <a:pt x="7" y="51"/>
                  </a:lnTo>
                  <a:lnTo>
                    <a:pt x="10" y="48"/>
                  </a:lnTo>
                  <a:lnTo>
                    <a:pt x="13" y="46"/>
                  </a:lnTo>
                  <a:lnTo>
                    <a:pt x="16" y="44"/>
                  </a:lnTo>
                  <a:lnTo>
                    <a:pt x="19" y="42"/>
                  </a:lnTo>
                  <a:lnTo>
                    <a:pt x="22" y="41"/>
                  </a:lnTo>
                  <a:lnTo>
                    <a:pt x="26" y="40"/>
                  </a:lnTo>
                  <a:lnTo>
                    <a:pt x="24" y="38"/>
                  </a:lnTo>
                  <a:lnTo>
                    <a:pt x="22" y="36"/>
                  </a:lnTo>
                  <a:lnTo>
                    <a:pt x="20" y="33"/>
                  </a:lnTo>
                  <a:lnTo>
                    <a:pt x="18" y="31"/>
                  </a:lnTo>
                  <a:lnTo>
                    <a:pt x="17" y="28"/>
                  </a:lnTo>
                  <a:lnTo>
                    <a:pt x="16" y="25"/>
                  </a:lnTo>
                  <a:lnTo>
                    <a:pt x="16" y="22"/>
                  </a:lnTo>
                  <a:lnTo>
                    <a:pt x="15" y="19"/>
                  </a:lnTo>
                  <a:lnTo>
                    <a:pt x="16" y="16"/>
                  </a:lnTo>
                  <a:lnTo>
                    <a:pt x="16" y="14"/>
                  </a:lnTo>
                  <a:lnTo>
                    <a:pt x="17" y="11"/>
                  </a:lnTo>
                  <a:lnTo>
                    <a:pt x="18" y="9"/>
                  </a:lnTo>
                  <a:lnTo>
                    <a:pt x="20" y="7"/>
                  </a:lnTo>
                  <a:lnTo>
                    <a:pt x="22" y="5"/>
                  </a:lnTo>
                  <a:lnTo>
                    <a:pt x="24" y="3"/>
                  </a:lnTo>
                  <a:lnTo>
                    <a:pt x="26" y="2"/>
                  </a:lnTo>
                  <a:lnTo>
                    <a:pt x="29" y="1"/>
                  </a:lnTo>
                  <a:lnTo>
                    <a:pt x="32"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5" name="Freeform 159"/>
            <p:cNvSpPr>
              <a:spLocks noEditPoints="1"/>
            </p:cNvSpPr>
            <p:nvPr/>
          </p:nvSpPr>
          <p:spPr bwMode="auto">
            <a:xfrm>
              <a:off x="3892550" y="874713"/>
              <a:ext cx="109538" cy="119063"/>
            </a:xfrm>
            <a:custGeom>
              <a:avLst/>
              <a:gdLst/>
              <a:ahLst/>
              <a:cxnLst>
                <a:cxn ang="0">
                  <a:pos x="33" y="46"/>
                </a:cxn>
                <a:cxn ang="0">
                  <a:pos x="25" y="65"/>
                </a:cxn>
                <a:cxn ang="0">
                  <a:pos x="44" y="65"/>
                </a:cxn>
                <a:cxn ang="0">
                  <a:pos x="36" y="46"/>
                </a:cxn>
                <a:cxn ang="0">
                  <a:pos x="38" y="42"/>
                </a:cxn>
                <a:cxn ang="0">
                  <a:pos x="34" y="43"/>
                </a:cxn>
                <a:cxn ang="0">
                  <a:pos x="30" y="42"/>
                </a:cxn>
                <a:cxn ang="0">
                  <a:pos x="37" y="1"/>
                </a:cxn>
                <a:cxn ang="0">
                  <a:pos x="42" y="2"/>
                </a:cxn>
                <a:cxn ang="0">
                  <a:pos x="47" y="5"/>
                </a:cxn>
                <a:cxn ang="0">
                  <a:pos x="50" y="9"/>
                </a:cxn>
                <a:cxn ang="0">
                  <a:pos x="53" y="14"/>
                </a:cxn>
                <a:cxn ang="0">
                  <a:pos x="54" y="20"/>
                </a:cxn>
                <a:cxn ang="0">
                  <a:pos x="53" y="26"/>
                </a:cxn>
                <a:cxn ang="0">
                  <a:pos x="51" y="31"/>
                </a:cxn>
                <a:cxn ang="0">
                  <a:pos x="47" y="36"/>
                </a:cxn>
                <a:cxn ang="0">
                  <a:pos x="43" y="40"/>
                </a:cxn>
                <a:cxn ang="0">
                  <a:pos x="50" y="43"/>
                </a:cxn>
                <a:cxn ang="0">
                  <a:pos x="56" y="46"/>
                </a:cxn>
                <a:cxn ang="0">
                  <a:pos x="62" y="51"/>
                </a:cxn>
                <a:cxn ang="0">
                  <a:pos x="66" y="56"/>
                </a:cxn>
                <a:cxn ang="0">
                  <a:pos x="68" y="62"/>
                </a:cxn>
                <a:cxn ang="0">
                  <a:pos x="69" y="67"/>
                </a:cxn>
                <a:cxn ang="0">
                  <a:pos x="68" y="69"/>
                </a:cxn>
                <a:cxn ang="0">
                  <a:pos x="65" y="71"/>
                </a:cxn>
                <a:cxn ang="0">
                  <a:pos x="61" y="73"/>
                </a:cxn>
                <a:cxn ang="0">
                  <a:pos x="55" y="74"/>
                </a:cxn>
                <a:cxn ang="0">
                  <a:pos x="49" y="75"/>
                </a:cxn>
                <a:cxn ang="0">
                  <a:pos x="42" y="75"/>
                </a:cxn>
                <a:cxn ang="0">
                  <a:pos x="34" y="75"/>
                </a:cxn>
                <a:cxn ang="0">
                  <a:pos x="27" y="75"/>
                </a:cxn>
                <a:cxn ang="0">
                  <a:pos x="20" y="75"/>
                </a:cxn>
                <a:cxn ang="0">
                  <a:pos x="14" y="74"/>
                </a:cxn>
                <a:cxn ang="0">
                  <a:pos x="8" y="73"/>
                </a:cxn>
                <a:cxn ang="0">
                  <a:pos x="4" y="71"/>
                </a:cxn>
                <a:cxn ang="0">
                  <a:pos x="1" y="69"/>
                </a:cxn>
                <a:cxn ang="0">
                  <a:pos x="0" y="67"/>
                </a:cxn>
                <a:cxn ang="0">
                  <a:pos x="1" y="62"/>
                </a:cxn>
                <a:cxn ang="0">
                  <a:pos x="3" y="56"/>
                </a:cxn>
                <a:cxn ang="0">
                  <a:pos x="7" y="51"/>
                </a:cxn>
                <a:cxn ang="0">
                  <a:pos x="13" y="46"/>
                </a:cxn>
                <a:cxn ang="0">
                  <a:pos x="19" y="43"/>
                </a:cxn>
                <a:cxn ang="0">
                  <a:pos x="26" y="40"/>
                </a:cxn>
                <a:cxn ang="0">
                  <a:pos x="22" y="36"/>
                </a:cxn>
                <a:cxn ang="0">
                  <a:pos x="18" y="31"/>
                </a:cxn>
                <a:cxn ang="0">
                  <a:pos x="16" y="26"/>
                </a:cxn>
                <a:cxn ang="0">
                  <a:pos x="15" y="20"/>
                </a:cxn>
                <a:cxn ang="0">
                  <a:pos x="16" y="14"/>
                </a:cxn>
                <a:cxn ang="0">
                  <a:pos x="18" y="9"/>
                </a:cxn>
                <a:cxn ang="0">
                  <a:pos x="22" y="5"/>
                </a:cxn>
                <a:cxn ang="0">
                  <a:pos x="26" y="2"/>
                </a:cxn>
                <a:cxn ang="0">
                  <a:pos x="32" y="1"/>
                </a:cxn>
              </a:cxnLst>
              <a:rect l="0" t="0" r="r" b="b"/>
              <a:pathLst>
                <a:path w="69" h="75">
                  <a:moveTo>
                    <a:pt x="30" y="42"/>
                  </a:moveTo>
                  <a:lnTo>
                    <a:pt x="33" y="46"/>
                  </a:lnTo>
                  <a:lnTo>
                    <a:pt x="33" y="46"/>
                  </a:lnTo>
                  <a:lnTo>
                    <a:pt x="25" y="65"/>
                  </a:lnTo>
                  <a:lnTo>
                    <a:pt x="34" y="75"/>
                  </a:lnTo>
                  <a:lnTo>
                    <a:pt x="44" y="65"/>
                  </a:lnTo>
                  <a:lnTo>
                    <a:pt x="36" y="46"/>
                  </a:lnTo>
                  <a:lnTo>
                    <a:pt x="36" y="46"/>
                  </a:lnTo>
                  <a:lnTo>
                    <a:pt x="39" y="42"/>
                  </a:lnTo>
                  <a:lnTo>
                    <a:pt x="38" y="42"/>
                  </a:lnTo>
                  <a:lnTo>
                    <a:pt x="36" y="43"/>
                  </a:lnTo>
                  <a:lnTo>
                    <a:pt x="34" y="43"/>
                  </a:lnTo>
                  <a:lnTo>
                    <a:pt x="32" y="42"/>
                  </a:lnTo>
                  <a:lnTo>
                    <a:pt x="30" y="42"/>
                  </a:lnTo>
                  <a:close/>
                  <a:moveTo>
                    <a:pt x="34" y="0"/>
                  </a:moveTo>
                  <a:lnTo>
                    <a:pt x="37" y="1"/>
                  </a:lnTo>
                  <a:lnTo>
                    <a:pt x="40" y="1"/>
                  </a:lnTo>
                  <a:lnTo>
                    <a:pt x="42" y="2"/>
                  </a:lnTo>
                  <a:lnTo>
                    <a:pt x="45" y="3"/>
                  </a:lnTo>
                  <a:lnTo>
                    <a:pt x="47" y="5"/>
                  </a:lnTo>
                  <a:lnTo>
                    <a:pt x="49" y="7"/>
                  </a:lnTo>
                  <a:lnTo>
                    <a:pt x="50" y="9"/>
                  </a:lnTo>
                  <a:lnTo>
                    <a:pt x="52" y="12"/>
                  </a:lnTo>
                  <a:lnTo>
                    <a:pt x="53" y="14"/>
                  </a:lnTo>
                  <a:lnTo>
                    <a:pt x="53" y="17"/>
                  </a:lnTo>
                  <a:lnTo>
                    <a:pt x="54" y="20"/>
                  </a:lnTo>
                  <a:lnTo>
                    <a:pt x="53" y="23"/>
                  </a:lnTo>
                  <a:lnTo>
                    <a:pt x="53" y="26"/>
                  </a:lnTo>
                  <a:lnTo>
                    <a:pt x="52" y="28"/>
                  </a:lnTo>
                  <a:lnTo>
                    <a:pt x="51" y="31"/>
                  </a:lnTo>
                  <a:lnTo>
                    <a:pt x="49" y="34"/>
                  </a:lnTo>
                  <a:lnTo>
                    <a:pt x="47" y="36"/>
                  </a:lnTo>
                  <a:lnTo>
                    <a:pt x="45" y="38"/>
                  </a:lnTo>
                  <a:lnTo>
                    <a:pt x="43" y="40"/>
                  </a:lnTo>
                  <a:lnTo>
                    <a:pt x="47" y="41"/>
                  </a:lnTo>
                  <a:lnTo>
                    <a:pt x="50" y="43"/>
                  </a:lnTo>
                  <a:lnTo>
                    <a:pt x="53" y="44"/>
                  </a:lnTo>
                  <a:lnTo>
                    <a:pt x="56" y="46"/>
                  </a:lnTo>
                  <a:lnTo>
                    <a:pt x="59" y="49"/>
                  </a:lnTo>
                  <a:lnTo>
                    <a:pt x="62" y="51"/>
                  </a:lnTo>
                  <a:lnTo>
                    <a:pt x="64" y="54"/>
                  </a:lnTo>
                  <a:lnTo>
                    <a:pt x="66" y="56"/>
                  </a:lnTo>
                  <a:lnTo>
                    <a:pt x="67" y="59"/>
                  </a:lnTo>
                  <a:lnTo>
                    <a:pt x="68" y="62"/>
                  </a:lnTo>
                  <a:lnTo>
                    <a:pt x="69" y="64"/>
                  </a:lnTo>
                  <a:lnTo>
                    <a:pt x="69" y="67"/>
                  </a:lnTo>
                  <a:lnTo>
                    <a:pt x="69" y="68"/>
                  </a:lnTo>
                  <a:lnTo>
                    <a:pt x="68" y="69"/>
                  </a:lnTo>
                  <a:lnTo>
                    <a:pt x="67" y="70"/>
                  </a:lnTo>
                  <a:lnTo>
                    <a:pt x="65" y="71"/>
                  </a:lnTo>
                  <a:lnTo>
                    <a:pt x="63" y="72"/>
                  </a:lnTo>
                  <a:lnTo>
                    <a:pt x="61" y="73"/>
                  </a:lnTo>
                  <a:lnTo>
                    <a:pt x="58" y="73"/>
                  </a:lnTo>
                  <a:lnTo>
                    <a:pt x="55" y="74"/>
                  </a:lnTo>
                  <a:lnTo>
                    <a:pt x="52" y="74"/>
                  </a:lnTo>
                  <a:lnTo>
                    <a:pt x="49" y="75"/>
                  </a:lnTo>
                  <a:lnTo>
                    <a:pt x="45" y="75"/>
                  </a:lnTo>
                  <a:lnTo>
                    <a:pt x="42" y="75"/>
                  </a:lnTo>
                  <a:lnTo>
                    <a:pt x="38" y="75"/>
                  </a:lnTo>
                  <a:lnTo>
                    <a:pt x="34" y="75"/>
                  </a:lnTo>
                  <a:lnTo>
                    <a:pt x="31" y="75"/>
                  </a:lnTo>
                  <a:lnTo>
                    <a:pt x="27" y="75"/>
                  </a:lnTo>
                  <a:lnTo>
                    <a:pt x="23" y="75"/>
                  </a:lnTo>
                  <a:lnTo>
                    <a:pt x="20" y="75"/>
                  </a:lnTo>
                  <a:lnTo>
                    <a:pt x="17" y="74"/>
                  </a:lnTo>
                  <a:lnTo>
                    <a:pt x="14" y="74"/>
                  </a:lnTo>
                  <a:lnTo>
                    <a:pt x="11" y="73"/>
                  </a:lnTo>
                  <a:lnTo>
                    <a:pt x="8" y="73"/>
                  </a:lnTo>
                  <a:lnTo>
                    <a:pt x="6" y="72"/>
                  </a:lnTo>
                  <a:lnTo>
                    <a:pt x="4" y="71"/>
                  </a:lnTo>
                  <a:lnTo>
                    <a:pt x="2" y="70"/>
                  </a:lnTo>
                  <a:lnTo>
                    <a:pt x="1" y="69"/>
                  </a:lnTo>
                  <a:lnTo>
                    <a:pt x="0" y="68"/>
                  </a:lnTo>
                  <a:lnTo>
                    <a:pt x="0" y="67"/>
                  </a:lnTo>
                  <a:lnTo>
                    <a:pt x="0" y="64"/>
                  </a:lnTo>
                  <a:lnTo>
                    <a:pt x="1" y="62"/>
                  </a:lnTo>
                  <a:lnTo>
                    <a:pt x="2" y="59"/>
                  </a:lnTo>
                  <a:lnTo>
                    <a:pt x="3" y="56"/>
                  </a:lnTo>
                  <a:lnTo>
                    <a:pt x="5" y="54"/>
                  </a:lnTo>
                  <a:lnTo>
                    <a:pt x="7" y="51"/>
                  </a:lnTo>
                  <a:lnTo>
                    <a:pt x="10" y="49"/>
                  </a:lnTo>
                  <a:lnTo>
                    <a:pt x="13" y="46"/>
                  </a:lnTo>
                  <a:lnTo>
                    <a:pt x="16" y="44"/>
                  </a:lnTo>
                  <a:lnTo>
                    <a:pt x="19" y="43"/>
                  </a:lnTo>
                  <a:lnTo>
                    <a:pt x="22" y="41"/>
                  </a:lnTo>
                  <a:lnTo>
                    <a:pt x="26" y="40"/>
                  </a:lnTo>
                  <a:lnTo>
                    <a:pt x="24" y="38"/>
                  </a:lnTo>
                  <a:lnTo>
                    <a:pt x="22" y="36"/>
                  </a:lnTo>
                  <a:lnTo>
                    <a:pt x="20" y="34"/>
                  </a:lnTo>
                  <a:lnTo>
                    <a:pt x="18" y="31"/>
                  </a:lnTo>
                  <a:lnTo>
                    <a:pt x="17" y="28"/>
                  </a:lnTo>
                  <a:lnTo>
                    <a:pt x="16" y="26"/>
                  </a:lnTo>
                  <a:lnTo>
                    <a:pt x="16" y="23"/>
                  </a:lnTo>
                  <a:lnTo>
                    <a:pt x="15" y="20"/>
                  </a:lnTo>
                  <a:lnTo>
                    <a:pt x="16" y="17"/>
                  </a:lnTo>
                  <a:lnTo>
                    <a:pt x="16" y="14"/>
                  </a:lnTo>
                  <a:lnTo>
                    <a:pt x="17" y="12"/>
                  </a:lnTo>
                  <a:lnTo>
                    <a:pt x="18" y="9"/>
                  </a:lnTo>
                  <a:lnTo>
                    <a:pt x="20" y="7"/>
                  </a:lnTo>
                  <a:lnTo>
                    <a:pt x="22" y="5"/>
                  </a:lnTo>
                  <a:lnTo>
                    <a:pt x="24" y="3"/>
                  </a:lnTo>
                  <a:lnTo>
                    <a:pt x="26" y="2"/>
                  </a:lnTo>
                  <a:lnTo>
                    <a:pt x="29" y="1"/>
                  </a:lnTo>
                  <a:lnTo>
                    <a:pt x="32"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6" name="Freeform 160"/>
            <p:cNvSpPr>
              <a:spLocks noEditPoints="1"/>
            </p:cNvSpPr>
            <p:nvPr/>
          </p:nvSpPr>
          <p:spPr bwMode="auto">
            <a:xfrm>
              <a:off x="3857625" y="655638"/>
              <a:ext cx="404813" cy="369888"/>
            </a:xfrm>
            <a:custGeom>
              <a:avLst/>
              <a:gdLst/>
              <a:ahLst/>
              <a:cxnLst>
                <a:cxn ang="0">
                  <a:pos x="167" y="134"/>
                </a:cxn>
                <a:cxn ang="0">
                  <a:pos x="147" y="166"/>
                </a:cxn>
                <a:cxn ang="0">
                  <a:pos x="154" y="204"/>
                </a:cxn>
                <a:cxn ang="0">
                  <a:pos x="184" y="227"/>
                </a:cxn>
                <a:cxn ang="0">
                  <a:pos x="222" y="223"/>
                </a:cxn>
                <a:cxn ang="0">
                  <a:pos x="247" y="195"/>
                </a:cxn>
                <a:cxn ang="0">
                  <a:pos x="247" y="156"/>
                </a:cxn>
                <a:cxn ang="0">
                  <a:pos x="222" y="129"/>
                </a:cxn>
                <a:cxn ang="0">
                  <a:pos x="46" y="124"/>
                </a:cxn>
                <a:cxn ang="0">
                  <a:pos x="15" y="144"/>
                </a:cxn>
                <a:cxn ang="0">
                  <a:pos x="4" y="181"/>
                </a:cxn>
                <a:cxn ang="0">
                  <a:pos x="21" y="215"/>
                </a:cxn>
                <a:cxn ang="0">
                  <a:pos x="56" y="229"/>
                </a:cxn>
                <a:cxn ang="0">
                  <a:pos x="92" y="215"/>
                </a:cxn>
                <a:cxn ang="0">
                  <a:pos x="108" y="181"/>
                </a:cxn>
                <a:cxn ang="0">
                  <a:pos x="98" y="144"/>
                </a:cxn>
                <a:cxn ang="0">
                  <a:pos x="66" y="124"/>
                </a:cxn>
                <a:cxn ang="0">
                  <a:pos x="80" y="119"/>
                </a:cxn>
                <a:cxn ang="0">
                  <a:pos x="105" y="146"/>
                </a:cxn>
                <a:cxn ang="0">
                  <a:pos x="112" y="182"/>
                </a:cxn>
                <a:cxn ang="0">
                  <a:pos x="142" y="182"/>
                </a:cxn>
                <a:cxn ang="0">
                  <a:pos x="150" y="146"/>
                </a:cxn>
                <a:cxn ang="0">
                  <a:pos x="175" y="119"/>
                </a:cxn>
                <a:cxn ang="0">
                  <a:pos x="154" y="108"/>
                </a:cxn>
                <a:cxn ang="0">
                  <a:pos x="118" y="114"/>
                </a:cxn>
                <a:cxn ang="0">
                  <a:pos x="127" y="5"/>
                </a:cxn>
                <a:cxn ang="0">
                  <a:pos x="92" y="18"/>
                </a:cxn>
                <a:cxn ang="0">
                  <a:pos x="76" y="52"/>
                </a:cxn>
                <a:cxn ang="0">
                  <a:pos x="86" y="89"/>
                </a:cxn>
                <a:cxn ang="0">
                  <a:pos x="118" y="109"/>
                </a:cxn>
                <a:cxn ang="0">
                  <a:pos x="155" y="102"/>
                </a:cxn>
                <a:cxn ang="0">
                  <a:pos x="178" y="72"/>
                </a:cxn>
                <a:cxn ang="0">
                  <a:pos x="174" y="34"/>
                </a:cxn>
                <a:cxn ang="0">
                  <a:pos x="147" y="8"/>
                </a:cxn>
                <a:cxn ang="0">
                  <a:pos x="142" y="2"/>
                </a:cxn>
                <a:cxn ang="0">
                  <a:pos x="174" y="25"/>
                </a:cxn>
                <a:cxn ang="0">
                  <a:pos x="184" y="63"/>
                </a:cxn>
                <a:cxn ang="0">
                  <a:pos x="174" y="98"/>
                </a:cxn>
                <a:cxn ang="0">
                  <a:pos x="198" y="119"/>
                </a:cxn>
                <a:cxn ang="0">
                  <a:pos x="235" y="132"/>
                </a:cxn>
                <a:cxn ang="0">
                  <a:pos x="254" y="166"/>
                </a:cxn>
                <a:cxn ang="0">
                  <a:pos x="247" y="205"/>
                </a:cxn>
                <a:cxn ang="0">
                  <a:pos x="218" y="229"/>
                </a:cxn>
                <a:cxn ang="0">
                  <a:pos x="179" y="229"/>
                </a:cxn>
                <a:cxn ang="0">
                  <a:pos x="150" y="204"/>
                </a:cxn>
                <a:cxn ang="0">
                  <a:pos x="123" y="193"/>
                </a:cxn>
                <a:cxn ang="0">
                  <a:pos x="100" y="212"/>
                </a:cxn>
                <a:cxn ang="0">
                  <a:pos x="67" y="232"/>
                </a:cxn>
                <a:cxn ang="0">
                  <a:pos x="28" y="225"/>
                </a:cxn>
                <a:cxn ang="0">
                  <a:pos x="4" y="196"/>
                </a:cxn>
                <a:cxn ang="0">
                  <a:pos x="4" y="156"/>
                </a:cxn>
                <a:cxn ang="0">
                  <a:pos x="28" y="127"/>
                </a:cxn>
                <a:cxn ang="0">
                  <a:pos x="66" y="120"/>
                </a:cxn>
                <a:cxn ang="0">
                  <a:pos x="81" y="90"/>
                </a:cxn>
                <a:cxn ang="0">
                  <a:pos x="71" y="52"/>
                </a:cxn>
                <a:cxn ang="0">
                  <a:pos x="88" y="17"/>
                </a:cxn>
                <a:cxn ang="0">
                  <a:pos x="122" y="1"/>
                </a:cxn>
              </a:cxnLst>
              <a:rect l="0" t="0" r="r" b="b"/>
              <a:pathLst>
                <a:path w="255" h="233">
                  <a:moveTo>
                    <a:pt x="198" y="123"/>
                  </a:moveTo>
                  <a:lnTo>
                    <a:pt x="193" y="123"/>
                  </a:lnTo>
                  <a:lnTo>
                    <a:pt x="189" y="124"/>
                  </a:lnTo>
                  <a:lnTo>
                    <a:pt x="184" y="125"/>
                  </a:lnTo>
                  <a:lnTo>
                    <a:pt x="179" y="127"/>
                  </a:lnTo>
                  <a:lnTo>
                    <a:pt x="175" y="129"/>
                  </a:lnTo>
                  <a:lnTo>
                    <a:pt x="171" y="131"/>
                  </a:lnTo>
                  <a:lnTo>
                    <a:pt x="167" y="134"/>
                  </a:lnTo>
                  <a:lnTo>
                    <a:pt x="163" y="137"/>
                  </a:lnTo>
                  <a:lnTo>
                    <a:pt x="160" y="140"/>
                  </a:lnTo>
                  <a:lnTo>
                    <a:pt x="157" y="144"/>
                  </a:lnTo>
                  <a:lnTo>
                    <a:pt x="154" y="148"/>
                  </a:lnTo>
                  <a:lnTo>
                    <a:pt x="152" y="152"/>
                  </a:lnTo>
                  <a:lnTo>
                    <a:pt x="150" y="156"/>
                  </a:lnTo>
                  <a:lnTo>
                    <a:pt x="148" y="161"/>
                  </a:lnTo>
                  <a:lnTo>
                    <a:pt x="147" y="166"/>
                  </a:lnTo>
                  <a:lnTo>
                    <a:pt x="147" y="171"/>
                  </a:lnTo>
                  <a:lnTo>
                    <a:pt x="146" y="176"/>
                  </a:lnTo>
                  <a:lnTo>
                    <a:pt x="147" y="181"/>
                  </a:lnTo>
                  <a:lnTo>
                    <a:pt x="147" y="186"/>
                  </a:lnTo>
                  <a:lnTo>
                    <a:pt x="148" y="191"/>
                  </a:lnTo>
                  <a:lnTo>
                    <a:pt x="150" y="195"/>
                  </a:lnTo>
                  <a:lnTo>
                    <a:pt x="152" y="200"/>
                  </a:lnTo>
                  <a:lnTo>
                    <a:pt x="154" y="204"/>
                  </a:lnTo>
                  <a:lnTo>
                    <a:pt x="157" y="208"/>
                  </a:lnTo>
                  <a:lnTo>
                    <a:pt x="160" y="211"/>
                  </a:lnTo>
                  <a:lnTo>
                    <a:pt x="163" y="215"/>
                  </a:lnTo>
                  <a:lnTo>
                    <a:pt x="167" y="218"/>
                  </a:lnTo>
                  <a:lnTo>
                    <a:pt x="171" y="221"/>
                  </a:lnTo>
                  <a:lnTo>
                    <a:pt x="175" y="223"/>
                  </a:lnTo>
                  <a:lnTo>
                    <a:pt x="179" y="225"/>
                  </a:lnTo>
                  <a:lnTo>
                    <a:pt x="184" y="227"/>
                  </a:lnTo>
                  <a:lnTo>
                    <a:pt x="189" y="228"/>
                  </a:lnTo>
                  <a:lnTo>
                    <a:pt x="193" y="228"/>
                  </a:lnTo>
                  <a:lnTo>
                    <a:pt x="198" y="229"/>
                  </a:lnTo>
                  <a:lnTo>
                    <a:pt x="204" y="228"/>
                  </a:lnTo>
                  <a:lnTo>
                    <a:pt x="208" y="228"/>
                  </a:lnTo>
                  <a:lnTo>
                    <a:pt x="213" y="227"/>
                  </a:lnTo>
                  <a:lnTo>
                    <a:pt x="218" y="225"/>
                  </a:lnTo>
                  <a:lnTo>
                    <a:pt x="222" y="223"/>
                  </a:lnTo>
                  <a:lnTo>
                    <a:pt x="226" y="221"/>
                  </a:lnTo>
                  <a:lnTo>
                    <a:pt x="230" y="218"/>
                  </a:lnTo>
                  <a:lnTo>
                    <a:pt x="234" y="215"/>
                  </a:lnTo>
                  <a:lnTo>
                    <a:pt x="237" y="211"/>
                  </a:lnTo>
                  <a:lnTo>
                    <a:pt x="240" y="208"/>
                  </a:lnTo>
                  <a:lnTo>
                    <a:pt x="243" y="204"/>
                  </a:lnTo>
                  <a:lnTo>
                    <a:pt x="245" y="200"/>
                  </a:lnTo>
                  <a:lnTo>
                    <a:pt x="247" y="195"/>
                  </a:lnTo>
                  <a:lnTo>
                    <a:pt x="249" y="191"/>
                  </a:lnTo>
                  <a:lnTo>
                    <a:pt x="250" y="186"/>
                  </a:lnTo>
                  <a:lnTo>
                    <a:pt x="251" y="181"/>
                  </a:lnTo>
                  <a:lnTo>
                    <a:pt x="251" y="176"/>
                  </a:lnTo>
                  <a:lnTo>
                    <a:pt x="251" y="171"/>
                  </a:lnTo>
                  <a:lnTo>
                    <a:pt x="250" y="166"/>
                  </a:lnTo>
                  <a:lnTo>
                    <a:pt x="249" y="161"/>
                  </a:lnTo>
                  <a:lnTo>
                    <a:pt x="247" y="156"/>
                  </a:lnTo>
                  <a:lnTo>
                    <a:pt x="245" y="152"/>
                  </a:lnTo>
                  <a:lnTo>
                    <a:pt x="243" y="148"/>
                  </a:lnTo>
                  <a:lnTo>
                    <a:pt x="240" y="144"/>
                  </a:lnTo>
                  <a:lnTo>
                    <a:pt x="237" y="140"/>
                  </a:lnTo>
                  <a:lnTo>
                    <a:pt x="234" y="137"/>
                  </a:lnTo>
                  <a:lnTo>
                    <a:pt x="230" y="134"/>
                  </a:lnTo>
                  <a:lnTo>
                    <a:pt x="226" y="131"/>
                  </a:lnTo>
                  <a:lnTo>
                    <a:pt x="222" y="129"/>
                  </a:lnTo>
                  <a:lnTo>
                    <a:pt x="218" y="127"/>
                  </a:lnTo>
                  <a:lnTo>
                    <a:pt x="213" y="125"/>
                  </a:lnTo>
                  <a:lnTo>
                    <a:pt x="208" y="124"/>
                  </a:lnTo>
                  <a:lnTo>
                    <a:pt x="204" y="123"/>
                  </a:lnTo>
                  <a:lnTo>
                    <a:pt x="198" y="123"/>
                  </a:lnTo>
                  <a:close/>
                  <a:moveTo>
                    <a:pt x="56" y="123"/>
                  </a:moveTo>
                  <a:lnTo>
                    <a:pt x="51" y="123"/>
                  </a:lnTo>
                  <a:lnTo>
                    <a:pt x="46" y="124"/>
                  </a:lnTo>
                  <a:lnTo>
                    <a:pt x="42" y="125"/>
                  </a:lnTo>
                  <a:lnTo>
                    <a:pt x="37" y="127"/>
                  </a:lnTo>
                  <a:lnTo>
                    <a:pt x="33" y="129"/>
                  </a:lnTo>
                  <a:lnTo>
                    <a:pt x="29" y="131"/>
                  </a:lnTo>
                  <a:lnTo>
                    <a:pt x="25" y="134"/>
                  </a:lnTo>
                  <a:lnTo>
                    <a:pt x="21" y="137"/>
                  </a:lnTo>
                  <a:lnTo>
                    <a:pt x="18" y="140"/>
                  </a:lnTo>
                  <a:lnTo>
                    <a:pt x="15" y="144"/>
                  </a:lnTo>
                  <a:lnTo>
                    <a:pt x="12" y="148"/>
                  </a:lnTo>
                  <a:lnTo>
                    <a:pt x="10" y="152"/>
                  </a:lnTo>
                  <a:lnTo>
                    <a:pt x="8" y="156"/>
                  </a:lnTo>
                  <a:lnTo>
                    <a:pt x="6" y="161"/>
                  </a:lnTo>
                  <a:lnTo>
                    <a:pt x="5" y="166"/>
                  </a:lnTo>
                  <a:lnTo>
                    <a:pt x="4" y="171"/>
                  </a:lnTo>
                  <a:lnTo>
                    <a:pt x="4" y="176"/>
                  </a:lnTo>
                  <a:lnTo>
                    <a:pt x="4" y="181"/>
                  </a:lnTo>
                  <a:lnTo>
                    <a:pt x="5" y="186"/>
                  </a:lnTo>
                  <a:lnTo>
                    <a:pt x="6" y="191"/>
                  </a:lnTo>
                  <a:lnTo>
                    <a:pt x="8" y="195"/>
                  </a:lnTo>
                  <a:lnTo>
                    <a:pt x="10" y="200"/>
                  </a:lnTo>
                  <a:lnTo>
                    <a:pt x="12" y="204"/>
                  </a:lnTo>
                  <a:lnTo>
                    <a:pt x="15" y="208"/>
                  </a:lnTo>
                  <a:lnTo>
                    <a:pt x="18" y="211"/>
                  </a:lnTo>
                  <a:lnTo>
                    <a:pt x="21" y="215"/>
                  </a:lnTo>
                  <a:lnTo>
                    <a:pt x="25" y="218"/>
                  </a:lnTo>
                  <a:lnTo>
                    <a:pt x="29" y="221"/>
                  </a:lnTo>
                  <a:lnTo>
                    <a:pt x="33" y="223"/>
                  </a:lnTo>
                  <a:lnTo>
                    <a:pt x="37" y="225"/>
                  </a:lnTo>
                  <a:lnTo>
                    <a:pt x="42" y="227"/>
                  </a:lnTo>
                  <a:lnTo>
                    <a:pt x="46" y="228"/>
                  </a:lnTo>
                  <a:lnTo>
                    <a:pt x="51" y="228"/>
                  </a:lnTo>
                  <a:lnTo>
                    <a:pt x="56" y="229"/>
                  </a:lnTo>
                  <a:lnTo>
                    <a:pt x="61" y="228"/>
                  </a:lnTo>
                  <a:lnTo>
                    <a:pt x="66" y="228"/>
                  </a:lnTo>
                  <a:lnTo>
                    <a:pt x="71" y="227"/>
                  </a:lnTo>
                  <a:lnTo>
                    <a:pt x="76" y="225"/>
                  </a:lnTo>
                  <a:lnTo>
                    <a:pt x="80" y="223"/>
                  </a:lnTo>
                  <a:lnTo>
                    <a:pt x="84" y="221"/>
                  </a:lnTo>
                  <a:lnTo>
                    <a:pt x="88" y="218"/>
                  </a:lnTo>
                  <a:lnTo>
                    <a:pt x="92" y="215"/>
                  </a:lnTo>
                  <a:lnTo>
                    <a:pt x="95" y="211"/>
                  </a:lnTo>
                  <a:lnTo>
                    <a:pt x="98" y="208"/>
                  </a:lnTo>
                  <a:lnTo>
                    <a:pt x="101" y="204"/>
                  </a:lnTo>
                  <a:lnTo>
                    <a:pt x="103" y="200"/>
                  </a:lnTo>
                  <a:lnTo>
                    <a:pt x="105" y="195"/>
                  </a:lnTo>
                  <a:lnTo>
                    <a:pt x="107" y="191"/>
                  </a:lnTo>
                  <a:lnTo>
                    <a:pt x="108" y="186"/>
                  </a:lnTo>
                  <a:lnTo>
                    <a:pt x="108" y="181"/>
                  </a:lnTo>
                  <a:lnTo>
                    <a:pt x="109" y="176"/>
                  </a:lnTo>
                  <a:lnTo>
                    <a:pt x="108" y="171"/>
                  </a:lnTo>
                  <a:lnTo>
                    <a:pt x="108" y="166"/>
                  </a:lnTo>
                  <a:lnTo>
                    <a:pt x="107" y="161"/>
                  </a:lnTo>
                  <a:lnTo>
                    <a:pt x="105" y="156"/>
                  </a:lnTo>
                  <a:lnTo>
                    <a:pt x="103" y="152"/>
                  </a:lnTo>
                  <a:lnTo>
                    <a:pt x="101" y="148"/>
                  </a:lnTo>
                  <a:lnTo>
                    <a:pt x="98" y="144"/>
                  </a:lnTo>
                  <a:lnTo>
                    <a:pt x="95" y="140"/>
                  </a:lnTo>
                  <a:lnTo>
                    <a:pt x="92" y="137"/>
                  </a:lnTo>
                  <a:lnTo>
                    <a:pt x="88" y="134"/>
                  </a:lnTo>
                  <a:lnTo>
                    <a:pt x="84" y="131"/>
                  </a:lnTo>
                  <a:lnTo>
                    <a:pt x="80" y="129"/>
                  </a:lnTo>
                  <a:lnTo>
                    <a:pt x="76" y="127"/>
                  </a:lnTo>
                  <a:lnTo>
                    <a:pt x="71" y="125"/>
                  </a:lnTo>
                  <a:lnTo>
                    <a:pt x="66" y="124"/>
                  </a:lnTo>
                  <a:lnTo>
                    <a:pt x="61" y="123"/>
                  </a:lnTo>
                  <a:lnTo>
                    <a:pt x="56" y="123"/>
                  </a:lnTo>
                  <a:close/>
                  <a:moveTo>
                    <a:pt x="90" y="100"/>
                  </a:moveTo>
                  <a:lnTo>
                    <a:pt x="87" y="103"/>
                  </a:lnTo>
                  <a:lnTo>
                    <a:pt x="85" y="107"/>
                  </a:lnTo>
                  <a:lnTo>
                    <a:pt x="83" y="111"/>
                  </a:lnTo>
                  <a:lnTo>
                    <a:pt x="81" y="115"/>
                  </a:lnTo>
                  <a:lnTo>
                    <a:pt x="80" y="119"/>
                  </a:lnTo>
                  <a:lnTo>
                    <a:pt x="79" y="123"/>
                  </a:lnTo>
                  <a:lnTo>
                    <a:pt x="83" y="126"/>
                  </a:lnTo>
                  <a:lnTo>
                    <a:pt x="87" y="128"/>
                  </a:lnTo>
                  <a:lnTo>
                    <a:pt x="91" y="131"/>
                  </a:lnTo>
                  <a:lnTo>
                    <a:pt x="95" y="134"/>
                  </a:lnTo>
                  <a:lnTo>
                    <a:pt x="99" y="138"/>
                  </a:lnTo>
                  <a:lnTo>
                    <a:pt x="102" y="142"/>
                  </a:lnTo>
                  <a:lnTo>
                    <a:pt x="105" y="146"/>
                  </a:lnTo>
                  <a:lnTo>
                    <a:pt x="107" y="151"/>
                  </a:lnTo>
                  <a:lnTo>
                    <a:pt x="109" y="155"/>
                  </a:lnTo>
                  <a:lnTo>
                    <a:pt x="111" y="160"/>
                  </a:lnTo>
                  <a:lnTo>
                    <a:pt x="112" y="165"/>
                  </a:lnTo>
                  <a:lnTo>
                    <a:pt x="113" y="170"/>
                  </a:lnTo>
                  <a:lnTo>
                    <a:pt x="113" y="176"/>
                  </a:lnTo>
                  <a:lnTo>
                    <a:pt x="113" y="179"/>
                  </a:lnTo>
                  <a:lnTo>
                    <a:pt x="112" y="182"/>
                  </a:lnTo>
                  <a:lnTo>
                    <a:pt x="116" y="183"/>
                  </a:lnTo>
                  <a:lnTo>
                    <a:pt x="120" y="184"/>
                  </a:lnTo>
                  <a:lnTo>
                    <a:pt x="124" y="184"/>
                  </a:lnTo>
                  <a:lnTo>
                    <a:pt x="127" y="184"/>
                  </a:lnTo>
                  <a:lnTo>
                    <a:pt x="131" y="184"/>
                  </a:lnTo>
                  <a:lnTo>
                    <a:pt x="135" y="184"/>
                  </a:lnTo>
                  <a:lnTo>
                    <a:pt x="139" y="183"/>
                  </a:lnTo>
                  <a:lnTo>
                    <a:pt x="142" y="182"/>
                  </a:lnTo>
                  <a:lnTo>
                    <a:pt x="142" y="179"/>
                  </a:lnTo>
                  <a:lnTo>
                    <a:pt x="142" y="176"/>
                  </a:lnTo>
                  <a:lnTo>
                    <a:pt x="142" y="170"/>
                  </a:lnTo>
                  <a:lnTo>
                    <a:pt x="143" y="165"/>
                  </a:lnTo>
                  <a:lnTo>
                    <a:pt x="144" y="160"/>
                  </a:lnTo>
                  <a:lnTo>
                    <a:pt x="146" y="155"/>
                  </a:lnTo>
                  <a:lnTo>
                    <a:pt x="148" y="151"/>
                  </a:lnTo>
                  <a:lnTo>
                    <a:pt x="150" y="146"/>
                  </a:lnTo>
                  <a:lnTo>
                    <a:pt x="153" y="142"/>
                  </a:lnTo>
                  <a:lnTo>
                    <a:pt x="156" y="138"/>
                  </a:lnTo>
                  <a:lnTo>
                    <a:pt x="160" y="134"/>
                  </a:lnTo>
                  <a:lnTo>
                    <a:pt x="164" y="131"/>
                  </a:lnTo>
                  <a:lnTo>
                    <a:pt x="168" y="128"/>
                  </a:lnTo>
                  <a:lnTo>
                    <a:pt x="172" y="126"/>
                  </a:lnTo>
                  <a:lnTo>
                    <a:pt x="176" y="123"/>
                  </a:lnTo>
                  <a:lnTo>
                    <a:pt x="175" y="119"/>
                  </a:lnTo>
                  <a:lnTo>
                    <a:pt x="174" y="115"/>
                  </a:lnTo>
                  <a:lnTo>
                    <a:pt x="172" y="111"/>
                  </a:lnTo>
                  <a:lnTo>
                    <a:pt x="170" y="107"/>
                  </a:lnTo>
                  <a:lnTo>
                    <a:pt x="168" y="103"/>
                  </a:lnTo>
                  <a:lnTo>
                    <a:pt x="165" y="100"/>
                  </a:lnTo>
                  <a:lnTo>
                    <a:pt x="161" y="103"/>
                  </a:lnTo>
                  <a:lnTo>
                    <a:pt x="158" y="105"/>
                  </a:lnTo>
                  <a:lnTo>
                    <a:pt x="154" y="108"/>
                  </a:lnTo>
                  <a:lnTo>
                    <a:pt x="150" y="110"/>
                  </a:lnTo>
                  <a:lnTo>
                    <a:pt x="146" y="111"/>
                  </a:lnTo>
                  <a:lnTo>
                    <a:pt x="141" y="113"/>
                  </a:lnTo>
                  <a:lnTo>
                    <a:pt x="137" y="114"/>
                  </a:lnTo>
                  <a:lnTo>
                    <a:pt x="132" y="114"/>
                  </a:lnTo>
                  <a:lnTo>
                    <a:pt x="127" y="115"/>
                  </a:lnTo>
                  <a:lnTo>
                    <a:pt x="123" y="114"/>
                  </a:lnTo>
                  <a:lnTo>
                    <a:pt x="118" y="114"/>
                  </a:lnTo>
                  <a:lnTo>
                    <a:pt x="114" y="113"/>
                  </a:lnTo>
                  <a:lnTo>
                    <a:pt x="109" y="111"/>
                  </a:lnTo>
                  <a:lnTo>
                    <a:pt x="105" y="110"/>
                  </a:lnTo>
                  <a:lnTo>
                    <a:pt x="101" y="108"/>
                  </a:lnTo>
                  <a:lnTo>
                    <a:pt x="97" y="105"/>
                  </a:lnTo>
                  <a:lnTo>
                    <a:pt x="93" y="103"/>
                  </a:lnTo>
                  <a:lnTo>
                    <a:pt x="90" y="100"/>
                  </a:lnTo>
                  <a:close/>
                  <a:moveTo>
                    <a:pt x="127" y="5"/>
                  </a:moveTo>
                  <a:lnTo>
                    <a:pt x="122" y="5"/>
                  </a:lnTo>
                  <a:lnTo>
                    <a:pt x="118" y="5"/>
                  </a:lnTo>
                  <a:lnTo>
                    <a:pt x="113" y="7"/>
                  </a:lnTo>
                  <a:lnTo>
                    <a:pt x="108" y="8"/>
                  </a:lnTo>
                  <a:lnTo>
                    <a:pt x="104" y="10"/>
                  </a:lnTo>
                  <a:lnTo>
                    <a:pt x="100" y="13"/>
                  </a:lnTo>
                  <a:lnTo>
                    <a:pt x="96" y="15"/>
                  </a:lnTo>
                  <a:lnTo>
                    <a:pt x="92" y="18"/>
                  </a:lnTo>
                  <a:lnTo>
                    <a:pt x="89" y="22"/>
                  </a:lnTo>
                  <a:lnTo>
                    <a:pt x="86" y="25"/>
                  </a:lnTo>
                  <a:lnTo>
                    <a:pt x="83" y="29"/>
                  </a:lnTo>
                  <a:lnTo>
                    <a:pt x="81" y="34"/>
                  </a:lnTo>
                  <a:lnTo>
                    <a:pt x="79" y="38"/>
                  </a:lnTo>
                  <a:lnTo>
                    <a:pt x="77" y="43"/>
                  </a:lnTo>
                  <a:lnTo>
                    <a:pt x="76" y="47"/>
                  </a:lnTo>
                  <a:lnTo>
                    <a:pt x="76" y="52"/>
                  </a:lnTo>
                  <a:lnTo>
                    <a:pt x="75" y="57"/>
                  </a:lnTo>
                  <a:lnTo>
                    <a:pt x="76" y="62"/>
                  </a:lnTo>
                  <a:lnTo>
                    <a:pt x="76" y="67"/>
                  </a:lnTo>
                  <a:lnTo>
                    <a:pt x="77" y="72"/>
                  </a:lnTo>
                  <a:lnTo>
                    <a:pt x="79" y="77"/>
                  </a:lnTo>
                  <a:lnTo>
                    <a:pt x="81" y="81"/>
                  </a:lnTo>
                  <a:lnTo>
                    <a:pt x="83" y="85"/>
                  </a:lnTo>
                  <a:lnTo>
                    <a:pt x="86" y="89"/>
                  </a:lnTo>
                  <a:lnTo>
                    <a:pt x="89" y="93"/>
                  </a:lnTo>
                  <a:lnTo>
                    <a:pt x="92" y="96"/>
                  </a:lnTo>
                  <a:lnTo>
                    <a:pt x="96" y="100"/>
                  </a:lnTo>
                  <a:lnTo>
                    <a:pt x="100" y="102"/>
                  </a:lnTo>
                  <a:lnTo>
                    <a:pt x="104" y="105"/>
                  </a:lnTo>
                  <a:lnTo>
                    <a:pt x="108" y="107"/>
                  </a:lnTo>
                  <a:lnTo>
                    <a:pt x="113" y="108"/>
                  </a:lnTo>
                  <a:lnTo>
                    <a:pt x="118" y="109"/>
                  </a:lnTo>
                  <a:lnTo>
                    <a:pt x="122" y="110"/>
                  </a:lnTo>
                  <a:lnTo>
                    <a:pt x="127" y="110"/>
                  </a:lnTo>
                  <a:lnTo>
                    <a:pt x="132" y="110"/>
                  </a:lnTo>
                  <a:lnTo>
                    <a:pt x="137" y="109"/>
                  </a:lnTo>
                  <a:lnTo>
                    <a:pt x="142" y="108"/>
                  </a:lnTo>
                  <a:lnTo>
                    <a:pt x="147" y="107"/>
                  </a:lnTo>
                  <a:lnTo>
                    <a:pt x="151" y="105"/>
                  </a:lnTo>
                  <a:lnTo>
                    <a:pt x="155" y="102"/>
                  </a:lnTo>
                  <a:lnTo>
                    <a:pt x="159" y="100"/>
                  </a:lnTo>
                  <a:lnTo>
                    <a:pt x="163" y="96"/>
                  </a:lnTo>
                  <a:lnTo>
                    <a:pt x="166" y="93"/>
                  </a:lnTo>
                  <a:lnTo>
                    <a:pt x="169" y="89"/>
                  </a:lnTo>
                  <a:lnTo>
                    <a:pt x="172" y="85"/>
                  </a:lnTo>
                  <a:lnTo>
                    <a:pt x="174" y="81"/>
                  </a:lnTo>
                  <a:lnTo>
                    <a:pt x="176" y="77"/>
                  </a:lnTo>
                  <a:lnTo>
                    <a:pt x="178" y="72"/>
                  </a:lnTo>
                  <a:lnTo>
                    <a:pt x="179" y="67"/>
                  </a:lnTo>
                  <a:lnTo>
                    <a:pt x="179" y="62"/>
                  </a:lnTo>
                  <a:lnTo>
                    <a:pt x="180" y="57"/>
                  </a:lnTo>
                  <a:lnTo>
                    <a:pt x="179" y="52"/>
                  </a:lnTo>
                  <a:lnTo>
                    <a:pt x="179" y="47"/>
                  </a:lnTo>
                  <a:lnTo>
                    <a:pt x="178" y="43"/>
                  </a:lnTo>
                  <a:lnTo>
                    <a:pt x="176" y="38"/>
                  </a:lnTo>
                  <a:lnTo>
                    <a:pt x="174" y="34"/>
                  </a:lnTo>
                  <a:lnTo>
                    <a:pt x="172" y="29"/>
                  </a:lnTo>
                  <a:lnTo>
                    <a:pt x="169" y="25"/>
                  </a:lnTo>
                  <a:lnTo>
                    <a:pt x="166" y="22"/>
                  </a:lnTo>
                  <a:lnTo>
                    <a:pt x="163" y="18"/>
                  </a:lnTo>
                  <a:lnTo>
                    <a:pt x="159" y="15"/>
                  </a:lnTo>
                  <a:lnTo>
                    <a:pt x="155" y="13"/>
                  </a:lnTo>
                  <a:lnTo>
                    <a:pt x="151" y="10"/>
                  </a:lnTo>
                  <a:lnTo>
                    <a:pt x="147" y="8"/>
                  </a:lnTo>
                  <a:lnTo>
                    <a:pt x="142" y="7"/>
                  </a:lnTo>
                  <a:lnTo>
                    <a:pt x="137" y="5"/>
                  </a:lnTo>
                  <a:lnTo>
                    <a:pt x="132" y="5"/>
                  </a:lnTo>
                  <a:lnTo>
                    <a:pt x="127" y="5"/>
                  </a:lnTo>
                  <a:close/>
                  <a:moveTo>
                    <a:pt x="127" y="0"/>
                  </a:moveTo>
                  <a:lnTo>
                    <a:pt x="133" y="1"/>
                  </a:lnTo>
                  <a:lnTo>
                    <a:pt x="138" y="1"/>
                  </a:lnTo>
                  <a:lnTo>
                    <a:pt x="142" y="2"/>
                  </a:lnTo>
                  <a:lnTo>
                    <a:pt x="147" y="4"/>
                  </a:lnTo>
                  <a:lnTo>
                    <a:pt x="152" y="6"/>
                  </a:lnTo>
                  <a:lnTo>
                    <a:pt x="156" y="8"/>
                  </a:lnTo>
                  <a:lnTo>
                    <a:pt x="160" y="11"/>
                  </a:lnTo>
                  <a:lnTo>
                    <a:pt x="164" y="14"/>
                  </a:lnTo>
                  <a:lnTo>
                    <a:pt x="167" y="17"/>
                  </a:lnTo>
                  <a:lnTo>
                    <a:pt x="171" y="21"/>
                  </a:lnTo>
                  <a:lnTo>
                    <a:pt x="174" y="25"/>
                  </a:lnTo>
                  <a:lnTo>
                    <a:pt x="176" y="29"/>
                  </a:lnTo>
                  <a:lnTo>
                    <a:pt x="178" y="33"/>
                  </a:lnTo>
                  <a:lnTo>
                    <a:pt x="180" y="38"/>
                  </a:lnTo>
                  <a:lnTo>
                    <a:pt x="182" y="42"/>
                  </a:lnTo>
                  <a:lnTo>
                    <a:pt x="183" y="47"/>
                  </a:lnTo>
                  <a:lnTo>
                    <a:pt x="184" y="52"/>
                  </a:lnTo>
                  <a:lnTo>
                    <a:pt x="184" y="57"/>
                  </a:lnTo>
                  <a:lnTo>
                    <a:pt x="184" y="63"/>
                  </a:lnTo>
                  <a:lnTo>
                    <a:pt x="183" y="68"/>
                  </a:lnTo>
                  <a:lnTo>
                    <a:pt x="182" y="72"/>
                  </a:lnTo>
                  <a:lnTo>
                    <a:pt x="180" y="77"/>
                  </a:lnTo>
                  <a:lnTo>
                    <a:pt x="179" y="82"/>
                  </a:lnTo>
                  <a:lnTo>
                    <a:pt x="176" y="86"/>
                  </a:lnTo>
                  <a:lnTo>
                    <a:pt x="174" y="90"/>
                  </a:lnTo>
                  <a:lnTo>
                    <a:pt x="171" y="94"/>
                  </a:lnTo>
                  <a:lnTo>
                    <a:pt x="174" y="98"/>
                  </a:lnTo>
                  <a:lnTo>
                    <a:pt x="177" y="102"/>
                  </a:lnTo>
                  <a:lnTo>
                    <a:pt x="179" y="106"/>
                  </a:lnTo>
                  <a:lnTo>
                    <a:pt x="181" y="111"/>
                  </a:lnTo>
                  <a:lnTo>
                    <a:pt x="183" y="116"/>
                  </a:lnTo>
                  <a:lnTo>
                    <a:pt x="184" y="121"/>
                  </a:lnTo>
                  <a:lnTo>
                    <a:pt x="189" y="120"/>
                  </a:lnTo>
                  <a:lnTo>
                    <a:pt x="194" y="119"/>
                  </a:lnTo>
                  <a:lnTo>
                    <a:pt x="198" y="119"/>
                  </a:lnTo>
                  <a:lnTo>
                    <a:pt x="204" y="119"/>
                  </a:lnTo>
                  <a:lnTo>
                    <a:pt x="209" y="120"/>
                  </a:lnTo>
                  <a:lnTo>
                    <a:pt x="213" y="121"/>
                  </a:lnTo>
                  <a:lnTo>
                    <a:pt x="218" y="122"/>
                  </a:lnTo>
                  <a:lnTo>
                    <a:pt x="223" y="124"/>
                  </a:lnTo>
                  <a:lnTo>
                    <a:pt x="227" y="127"/>
                  </a:lnTo>
                  <a:lnTo>
                    <a:pt x="231" y="129"/>
                  </a:lnTo>
                  <a:lnTo>
                    <a:pt x="235" y="132"/>
                  </a:lnTo>
                  <a:lnTo>
                    <a:pt x="238" y="136"/>
                  </a:lnTo>
                  <a:lnTo>
                    <a:pt x="242" y="139"/>
                  </a:lnTo>
                  <a:lnTo>
                    <a:pt x="245" y="143"/>
                  </a:lnTo>
                  <a:lnTo>
                    <a:pt x="247" y="147"/>
                  </a:lnTo>
                  <a:lnTo>
                    <a:pt x="250" y="151"/>
                  </a:lnTo>
                  <a:lnTo>
                    <a:pt x="251" y="156"/>
                  </a:lnTo>
                  <a:lnTo>
                    <a:pt x="253" y="161"/>
                  </a:lnTo>
                  <a:lnTo>
                    <a:pt x="254" y="166"/>
                  </a:lnTo>
                  <a:lnTo>
                    <a:pt x="255" y="171"/>
                  </a:lnTo>
                  <a:lnTo>
                    <a:pt x="255" y="176"/>
                  </a:lnTo>
                  <a:lnTo>
                    <a:pt x="255" y="181"/>
                  </a:lnTo>
                  <a:lnTo>
                    <a:pt x="254" y="186"/>
                  </a:lnTo>
                  <a:lnTo>
                    <a:pt x="253" y="191"/>
                  </a:lnTo>
                  <a:lnTo>
                    <a:pt x="251" y="196"/>
                  </a:lnTo>
                  <a:lnTo>
                    <a:pt x="250" y="200"/>
                  </a:lnTo>
                  <a:lnTo>
                    <a:pt x="247" y="205"/>
                  </a:lnTo>
                  <a:lnTo>
                    <a:pt x="245" y="209"/>
                  </a:lnTo>
                  <a:lnTo>
                    <a:pt x="242" y="213"/>
                  </a:lnTo>
                  <a:lnTo>
                    <a:pt x="238" y="216"/>
                  </a:lnTo>
                  <a:lnTo>
                    <a:pt x="235" y="219"/>
                  </a:lnTo>
                  <a:lnTo>
                    <a:pt x="231" y="222"/>
                  </a:lnTo>
                  <a:lnTo>
                    <a:pt x="227" y="225"/>
                  </a:lnTo>
                  <a:lnTo>
                    <a:pt x="223" y="227"/>
                  </a:lnTo>
                  <a:lnTo>
                    <a:pt x="218" y="229"/>
                  </a:lnTo>
                  <a:lnTo>
                    <a:pt x="213" y="231"/>
                  </a:lnTo>
                  <a:lnTo>
                    <a:pt x="209" y="232"/>
                  </a:lnTo>
                  <a:lnTo>
                    <a:pt x="204" y="233"/>
                  </a:lnTo>
                  <a:lnTo>
                    <a:pt x="198" y="233"/>
                  </a:lnTo>
                  <a:lnTo>
                    <a:pt x="193" y="233"/>
                  </a:lnTo>
                  <a:lnTo>
                    <a:pt x="188" y="232"/>
                  </a:lnTo>
                  <a:lnTo>
                    <a:pt x="183" y="231"/>
                  </a:lnTo>
                  <a:lnTo>
                    <a:pt x="179" y="229"/>
                  </a:lnTo>
                  <a:lnTo>
                    <a:pt x="174" y="227"/>
                  </a:lnTo>
                  <a:lnTo>
                    <a:pt x="170" y="225"/>
                  </a:lnTo>
                  <a:lnTo>
                    <a:pt x="166" y="222"/>
                  </a:lnTo>
                  <a:lnTo>
                    <a:pt x="162" y="219"/>
                  </a:lnTo>
                  <a:lnTo>
                    <a:pt x="158" y="216"/>
                  </a:lnTo>
                  <a:lnTo>
                    <a:pt x="155" y="212"/>
                  </a:lnTo>
                  <a:lnTo>
                    <a:pt x="152" y="208"/>
                  </a:lnTo>
                  <a:lnTo>
                    <a:pt x="150" y="204"/>
                  </a:lnTo>
                  <a:lnTo>
                    <a:pt x="147" y="200"/>
                  </a:lnTo>
                  <a:lnTo>
                    <a:pt x="145" y="195"/>
                  </a:lnTo>
                  <a:lnTo>
                    <a:pt x="144" y="190"/>
                  </a:lnTo>
                  <a:lnTo>
                    <a:pt x="140" y="191"/>
                  </a:lnTo>
                  <a:lnTo>
                    <a:pt x="136" y="192"/>
                  </a:lnTo>
                  <a:lnTo>
                    <a:pt x="132" y="193"/>
                  </a:lnTo>
                  <a:lnTo>
                    <a:pt x="127" y="193"/>
                  </a:lnTo>
                  <a:lnTo>
                    <a:pt x="123" y="193"/>
                  </a:lnTo>
                  <a:lnTo>
                    <a:pt x="119" y="192"/>
                  </a:lnTo>
                  <a:lnTo>
                    <a:pt x="115" y="191"/>
                  </a:lnTo>
                  <a:lnTo>
                    <a:pt x="111" y="190"/>
                  </a:lnTo>
                  <a:lnTo>
                    <a:pt x="110" y="195"/>
                  </a:lnTo>
                  <a:lnTo>
                    <a:pt x="108" y="200"/>
                  </a:lnTo>
                  <a:lnTo>
                    <a:pt x="105" y="204"/>
                  </a:lnTo>
                  <a:lnTo>
                    <a:pt x="103" y="208"/>
                  </a:lnTo>
                  <a:lnTo>
                    <a:pt x="100" y="212"/>
                  </a:lnTo>
                  <a:lnTo>
                    <a:pt x="97" y="216"/>
                  </a:lnTo>
                  <a:lnTo>
                    <a:pt x="93" y="219"/>
                  </a:lnTo>
                  <a:lnTo>
                    <a:pt x="89" y="222"/>
                  </a:lnTo>
                  <a:lnTo>
                    <a:pt x="85" y="225"/>
                  </a:lnTo>
                  <a:lnTo>
                    <a:pt x="81" y="227"/>
                  </a:lnTo>
                  <a:lnTo>
                    <a:pt x="76" y="229"/>
                  </a:lnTo>
                  <a:lnTo>
                    <a:pt x="72" y="231"/>
                  </a:lnTo>
                  <a:lnTo>
                    <a:pt x="67" y="232"/>
                  </a:lnTo>
                  <a:lnTo>
                    <a:pt x="62" y="233"/>
                  </a:lnTo>
                  <a:lnTo>
                    <a:pt x="56" y="233"/>
                  </a:lnTo>
                  <a:lnTo>
                    <a:pt x="51" y="233"/>
                  </a:lnTo>
                  <a:lnTo>
                    <a:pt x="46" y="232"/>
                  </a:lnTo>
                  <a:lnTo>
                    <a:pt x="41" y="231"/>
                  </a:lnTo>
                  <a:lnTo>
                    <a:pt x="37" y="229"/>
                  </a:lnTo>
                  <a:lnTo>
                    <a:pt x="32" y="227"/>
                  </a:lnTo>
                  <a:lnTo>
                    <a:pt x="28" y="225"/>
                  </a:lnTo>
                  <a:lnTo>
                    <a:pt x="24" y="222"/>
                  </a:lnTo>
                  <a:lnTo>
                    <a:pt x="20" y="219"/>
                  </a:lnTo>
                  <a:lnTo>
                    <a:pt x="17" y="216"/>
                  </a:lnTo>
                  <a:lnTo>
                    <a:pt x="13" y="213"/>
                  </a:lnTo>
                  <a:lnTo>
                    <a:pt x="10" y="209"/>
                  </a:lnTo>
                  <a:lnTo>
                    <a:pt x="8" y="205"/>
                  </a:lnTo>
                  <a:lnTo>
                    <a:pt x="5" y="200"/>
                  </a:lnTo>
                  <a:lnTo>
                    <a:pt x="4" y="196"/>
                  </a:lnTo>
                  <a:lnTo>
                    <a:pt x="2" y="191"/>
                  </a:lnTo>
                  <a:lnTo>
                    <a:pt x="1" y="186"/>
                  </a:lnTo>
                  <a:lnTo>
                    <a:pt x="0" y="181"/>
                  </a:lnTo>
                  <a:lnTo>
                    <a:pt x="0" y="176"/>
                  </a:lnTo>
                  <a:lnTo>
                    <a:pt x="0" y="171"/>
                  </a:lnTo>
                  <a:lnTo>
                    <a:pt x="1" y="166"/>
                  </a:lnTo>
                  <a:lnTo>
                    <a:pt x="2" y="161"/>
                  </a:lnTo>
                  <a:lnTo>
                    <a:pt x="4" y="156"/>
                  </a:lnTo>
                  <a:lnTo>
                    <a:pt x="5" y="151"/>
                  </a:lnTo>
                  <a:lnTo>
                    <a:pt x="8" y="147"/>
                  </a:lnTo>
                  <a:lnTo>
                    <a:pt x="10" y="143"/>
                  </a:lnTo>
                  <a:lnTo>
                    <a:pt x="13" y="139"/>
                  </a:lnTo>
                  <a:lnTo>
                    <a:pt x="17" y="136"/>
                  </a:lnTo>
                  <a:lnTo>
                    <a:pt x="20" y="132"/>
                  </a:lnTo>
                  <a:lnTo>
                    <a:pt x="24" y="129"/>
                  </a:lnTo>
                  <a:lnTo>
                    <a:pt x="28" y="127"/>
                  </a:lnTo>
                  <a:lnTo>
                    <a:pt x="32" y="124"/>
                  </a:lnTo>
                  <a:lnTo>
                    <a:pt x="37" y="122"/>
                  </a:lnTo>
                  <a:lnTo>
                    <a:pt x="41" y="121"/>
                  </a:lnTo>
                  <a:lnTo>
                    <a:pt x="46" y="120"/>
                  </a:lnTo>
                  <a:lnTo>
                    <a:pt x="51" y="119"/>
                  </a:lnTo>
                  <a:lnTo>
                    <a:pt x="56" y="119"/>
                  </a:lnTo>
                  <a:lnTo>
                    <a:pt x="61" y="119"/>
                  </a:lnTo>
                  <a:lnTo>
                    <a:pt x="66" y="120"/>
                  </a:lnTo>
                  <a:lnTo>
                    <a:pt x="71" y="121"/>
                  </a:lnTo>
                  <a:lnTo>
                    <a:pt x="72" y="116"/>
                  </a:lnTo>
                  <a:lnTo>
                    <a:pt x="74" y="111"/>
                  </a:lnTo>
                  <a:lnTo>
                    <a:pt x="76" y="106"/>
                  </a:lnTo>
                  <a:lnTo>
                    <a:pt x="78" y="102"/>
                  </a:lnTo>
                  <a:lnTo>
                    <a:pt x="81" y="98"/>
                  </a:lnTo>
                  <a:lnTo>
                    <a:pt x="84" y="94"/>
                  </a:lnTo>
                  <a:lnTo>
                    <a:pt x="81" y="90"/>
                  </a:lnTo>
                  <a:lnTo>
                    <a:pt x="79" y="86"/>
                  </a:lnTo>
                  <a:lnTo>
                    <a:pt x="76" y="82"/>
                  </a:lnTo>
                  <a:lnTo>
                    <a:pt x="75" y="77"/>
                  </a:lnTo>
                  <a:lnTo>
                    <a:pt x="73" y="72"/>
                  </a:lnTo>
                  <a:lnTo>
                    <a:pt x="72" y="68"/>
                  </a:lnTo>
                  <a:lnTo>
                    <a:pt x="71" y="63"/>
                  </a:lnTo>
                  <a:lnTo>
                    <a:pt x="71" y="57"/>
                  </a:lnTo>
                  <a:lnTo>
                    <a:pt x="71" y="52"/>
                  </a:lnTo>
                  <a:lnTo>
                    <a:pt x="72" y="47"/>
                  </a:lnTo>
                  <a:lnTo>
                    <a:pt x="73" y="42"/>
                  </a:lnTo>
                  <a:lnTo>
                    <a:pt x="75" y="38"/>
                  </a:lnTo>
                  <a:lnTo>
                    <a:pt x="77" y="33"/>
                  </a:lnTo>
                  <a:lnTo>
                    <a:pt x="79" y="29"/>
                  </a:lnTo>
                  <a:lnTo>
                    <a:pt x="81" y="25"/>
                  </a:lnTo>
                  <a:lnTo>
                    <a:pt x="84" y="21"/>
                  </a:lnTo>
                  <a:lnTo>
                    <a:pt x="88" y="17"/>
                  </a:lnTo>
                  <a:lnTo>
                    <a:pt x="91" y="14"/>
                  </a:lnTo>
                  <a:lnTo>
                    <a:pt x="95" y="11"/>
                  </a:lnTo>
                  <a:lnTo>
                    <a:pt x="99" y="8"/>
                  </a:lnTo>
                  <a:lnTo>
                    <a:pt x="103" y="6"/>
                  </a:lnTo>
                  <a:lnTo>
                    <a:pt x="108" y="4"/>
                  </a:lnTo>
                  <a:lnTo>
                    <a:pt x="112" y="2"/>
                  </a:lnTo>
                  <a:lnTo>
                    <a:pt x="117" y="1"/>
                  </a:lnTo>
                  <a:lnTo>
                    <a:pt x="122" y="1"/>
                  </a:lnTo>
                  <a:lnTo>
                    <a:pt x="1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7" name="Freeform 161"/>
            <p:cNvSpPr>
              <a:spLocks noEditPoints="1"/>
            </p:cNvSpPr>
            <p:nvPr/>
          </p:nvSpPr>
          <p:spPr bwMode="auto">
            <a:xfrm>
              <a:off x="4117975" y="874713"/>
              <a:ext cx="109538" cy="119063"/>
            </a:xfrm>
            <a:custGeom>
              <a:avLst/>
              <a:gdLst/>
              <a:ahLst/>
              <a:cxnLst>
                <a:cxn ang="0">
                  <a:pos x="33" y="46"/>
                </a:cxn>
                <a:cxn ang="0">
                  <a:pos x="25" y="65"/>
                </a:cxn>
                <a:cxn ang="0">
                  <a:pos x="44" y="65"/>
                </a:cxn>
                <a:cxn ang="0">
                  <a:pos x="36" y="46"/>
                </a:cxn>
                <a:cxn ang="0">
                  <a:pos x="38" y="42"/>
                </a:cxn>
                <a:cxn ang="0">
                  <a:pos x="34" y="43"/>
                </a:cxn>
                <a:cxn ang="0">
                  <a:pos x="30" y="42"/>
                </a:cxn>
                <a:cxn ang="0">
                  <a:pos x="37" y="1"/>
                </a:cxn>
                <a:cxn ang="0">
                  <a:pos x="43" y="2"/>
                </a:cxn>
                <a:cxn ang="0">
                  <a:pos x="47" y="5"/>
                </a:cxn>
                <a:cxn ang="0">
                  <a:pos x="50" y="9"/>
                </a:cxn>
                <a:cxn ang="0">
                  <a:pos x="53" y="14"/>
                </a:cxn>
                <a:cxn ang="0">
                  <a:pos x="54" y="20"/>
                </a:cxn>
                <a:cxn ang="0">
                  <a:pos x="53" y="26"/>
                </a:cxn>
                <a:cxn ang="0">
                  <a:pos x="51" y="31"/>
                </a:cxn>
                <a:cxn ang="0">
                  <a:pos x="47" y="36"/>
                </a:cxn>
                <a:cxn ang="0">
                  <a:pos x="43" y="40"/>
                </a:cxn>
                <a:cxn ang="0">
                  <a:pos x="50" y="43"/>
                </a:cxn>
                <a:cxn ang="0">
                  <a:pos x="56" y="46"/>
                </a:cxn>
                <a:cxn ang="0">
                  <a:pos x="62" y="51"/>
                </a:cxn>
                <a:cxn ang="0">
                  <a:pos x="66" y="56"/>
                </a:cxn>
                <a:cxn ang="0">
                  <a:pos x="68" y="62"/>
                </a:cxn>
                <a:cxn ang="0">
                  <a:pos x="69" y="67"/>
                </a:cxn>
                <a:cxn ang="0">
                  <a:pos x="68" y="69"/>
                </a:cxn>
                <a:cxn ang="0">
                  <a:pos x="65" y="71"/>
                </a:cxn>
                <a:cxn ang="0">
                  <a:pos x="61" y="73"/>
                </a:cxn>
                <a:cxn ang="0">
                  <a:pos x="55" y="74"/>
                </a:cxn>
                <a:cxn ang="0">
                  <a:pos x="49" y="75"/>
                </a:cxn>
                <a:cxn ang="0">
                  <a:pos x="42" y="75"/>
                </a:cxn>
                <a:cxn ang="0">
                  <a:pos x="34" y="75"/>
                </a:cxn>
                <a:cxn ang="0">
                  <a:pos x="27" y="75"/>
                </a:cxn>
                <a:cxn ang="0">
                  <a:pos x="20" y="75"/>
                </a:cxn>
                <a:cxn ang="0">
                  <a:pos x="14" y="74"/>
                </a:cxn>
                <a:cxn ang="0">
                  <a:pos x="8" y="73"/>
                </a:cxn>
                <a:cxn ang="0">
                  <a:pos x="4" y="71"/>
                </a:cxn>
                <a:cxn ang="0">
                  <a:pos x="1" y="69"/>
                </a:cxn>
                <a:cxn ang="0">
                  <a:pos x="0" y="67"/>
                </a:cxn>
                <a:cxn ang="0">
                  <a:pos x="1" y="62"/>
                </a:cxn>
                <a:cxn ang="0">
                  <a:pos x="3" y="56"/>
                </a:cxn>
                <a:cxn ang="0">
                  <a:pos x="7" y="51"/>
                </a:cxn>
                <a:cxn ang="0">
                  <a:pos x="13" y="46"/>
                </a:cxn>
                <a:cxn ang="0">
                  <a:pos x="19" y="43"/>
                </a:cxn>
                <a:cxn ang="0">
                  <a:pos x="26" y="40"/>
                </a:cxn>
                <a:cxn ang="0">
                  <a:pos x="22" y="36"/>
                </a:cxn>
                <a:cxn ang="0">
                  <a:pos x="18" y="31"/>
                </a:cxn>
                <a:cxn ang="0">
                  <a:pos x="16" y="26"/>
                </a:cxn>
                <a:cxn ang="0">
                  <a:pos x="15" y="20"/>
                </a:cxn>
                <a:cxn ang="0">
                  <a:pos x="16" y="14"/>
                </a:cxn>
                <a:cxn ang="0">
                  <a:pos x="18" y="9"/>
                </a:cxn>
                <a:cxn ang="0">
                  <a:pos x="22" y="5"/>
                </a:cxn>
                <a:cxn ang="0">
                  <a:pos x="26" y="2"/>
                </a:cxn>
                <a:cxn ang="0">
                  <a:pos x="32" y="1"/>
                </a:cxn>
              </a:cxnLst>
              <a:rect l="0" t="0" r="r" b="b"/>
              <a:pathLst>
                <a:path w="69" h="75">
                  <a:moveTo>
                    <a:pt x="30" y="42"/>
                  </a:moveTo>
                  <a:lnTo>
                    <a:pt x="33" y="46"/>
                  </a:lnTo>
                  <a:lnTo>
                    <a:pt x="33" y="46"/>
                  </a:lnTo>
                  <a:lnTo>
                    <a:pt x="25" y="65"/>
                  </a:lnTo>
                  <a:lnTo>
                    <a:pt x="34" y="75"/>
                  </a:lnTo>
                  <a:lnTo>
                    <a:pt x="44" y="65"/>
                  </a:lnTo>
                  <a:lnTo>
                    <a:pt x="36" y="46"/>
                  </a:lnTo>
                  <a:lnTo>
                    <a:pt x="36" y="46"/>
                  </a:lnTo>
                  <a:lnTo>
                    <a:pt x="39" y="42"/>
                  </a:lnTo>
                  <a:lnTo>
                    <a:pt x="38" y="42"/>
                  </a:lnTo>
                  <a:lnTo>
                    <a:pt x="36" y="43"/>
                  </a:lnTo>
                  <a:lnTo>
                    <a:pt x="34" y="43"/>
                  </a:lnTo>
                  <a:lnTo>
                    <a:pt x="32" y="42"/>
                  </a:lnTo>
                  <a:lnTo>
                    <a:pt x="30" y="42"/>
                  </a:lnTo>
                  <a:close/>
                  <a:moveTo>
                    <a:pt x="34" y="0"/>
                  </a:moveTo>
                  <a:lnTo>
                    <a:pt x="37" y="1"/>
                  </a:lnTo>
                  <a:lnTo>
                    <a:pt x="40" y="1"/>
                  </a:lnTo>
                  <a:lnTo>
                    <a:pt x="43" y="2"/>
                  </a:lnTo>
                  <a:lnTo>
                    <a:pt x="45" y="3"/>
                  </a:lnTo>
                  <a:lnTo>
                    <a:pt x="47" y="5"/>
                  </a:lnTo>
                  <a:lnTo>
                    <a:pt x="49" y="7"/>
                  </a:lnTo>
                  <a:lnTo>
                    <a:pt x="50" y="9"/>
                  </a:lnTo>
                  <a:lnTo>
                    <a:pt x="52" y="12"/>
                  </a:lnTo>
                  <a:lnTo>
                    <a:pt x="53" y="14"/>
                  </a:lnTo>
                  <a:lnTo>
                    <a:pt x="53" y="17"/>
                  </a:lnTo>
                  <a:lnTo>
                    <a:pt x="54" y="20"/>
                  </a:lnTo>
                  <a:lnTo>
                    <a:pt x="53" y="23"/>
                  </a:lnTo>
                  <a:lnTo>
                    <a:pt x="53" y="26"/>
                  </a:lnTo>
                  <a:lnTo>
                    <a:pt x="52" y="28"/>
                  </a:lnTo>
                  <a:lnTo>
                    <a:pt x="51" y="31"/>
                  </a:lnTo>
                  <a:lnTo>
                    <a:pt x="49" y="34"/>
                  </a:lnTo>
                  <a:lnTo>
                    <a:pt x="47" y="36"/>
                  </a:lnTo>
                  <a:lnTo>
                    <a:pt x="45" y="38"/>
                  </a:lnTo>
                  <a:lnTo>
                    <a:pt x="43" y="40"/>
                  </a:lnTo>
                  <a:lnTo>
                    <a:pt x="47" y="41"/>
                  </a:lnTo>
                  <a:lnTo>
                    <a:pt x="50" y="43"/>
                  </a:lnTo>
                  <a:lnTo>
                    <a:pt x="53" y="44"/>
                  </a:lnTo>
                  <a:lnTo>
                    <a:pt x="56" y="46"/>
                  </a:lnTo>
                  <a:lnTo>
                    <a:pt x="59" y="49"/>
                  </a:lnTo>
                  <a:lnTo>
                    <a:pt x="62" y="51"/>
                  </a:lnTo>
                  <a:lnTo>
                    <a:pt x="64" y="54"/>
                  </a:lnTo>
                  <a:lnTo>
                    <a:pt x="66" y="56"/>
                  </a:lnTo>
                  <a:lnTo>
                    <a:pt x="67" y="59"/>
                  </a:lnTo>
                  <a:lnTo>
                    <a:pt x="68" y="62"/>
                  </a:lnTo>
                  <a:lnTo>
                    <a:pt x="69" y="64"/>
                  </a:lnTo>
                  <a:lnTo>
                    <a:pt x="69" y="67"/>
                  </a:lnTo>
                  <a:lnTo>
                    <a:pt x="69" y="68"/>
                  </a:lnTo>
                  <a:lnTo>
                    <a:pt x="68" y="69"/>
                  </a:lnTo>
                  <a:lnTo>
                    <a:pt x="67" y="70"/>
                  </a:lnTo>
                  <a:lnTo>
                    <a:pt x="65" y="71"/>
                  </a:lnTo>
                  <a:lnTo>
                    <a:pt x="63" y="72"/>
                  </a:lnTo>
                  <a:lnTo>
                    <a:pt x="61" y="73"/>
                  </a:lnTo>
                  <a:lnTo>
                    <a:pt x="58" y="73"/>
                  </a:lnTo>
                  <a:lnTo>
                    <a:pt x="55" y="74"/>
                  </a:lnTo>
                  <a:lnTo>
                    <a:pt x="52" y="74"/>
                  </a:lnTo>
                  <a:lnTo>
                    <a:pt x="49" y="75"/>
                  </a:lnTo>
                  <a:lnTo>
                    <a:pt x="45" y="75"/>
                  </a:lnTo>
                  <a:lnTo>
                    <a:pt x="42" y="75"/>
                  </a:lnTo>
                  <a:lnTo>
                    <a:pt x="38" y="75"/>
                  </a:lnTo>
                  <a:lnTo>
                    <a:pt x="34" y="75"/>
                  </a:lnTo>
                  <a:lnTo>
                    <a:pt x="31" y="75"/>
                  </a:lnTo>
                  <a:lnTo>
                    <a:pt x="27" y="75"/>
                  </a:lnTo>
                  <a:lnTo>
                    <a:pt x="24" y="75"/>
                  </a:lnTo>
                  <a:lnTo>
                    <a:pt x="20" y="75"/>
                  </a:lnTo>
                  <a:lnTo>
                    <a:pt x="17" y="74"/>
                  </a:lnTo>
                  <a:lnTo>
                    <a:pt x="14" y="74"/>
                  </a:lnTo>
                  <a:lnTo>
                    <a:pt x="11" y="73"/>
                  </a:lnTo>
                  <a:lnTo>
                    <a:pt x="8" y="73"/>
                  </a:lnTo>
                  <a:lnTo>
                    <a:pt x="6" y="72"/>
                  </a:lnTo>
                  <a:lnTo>
                    <a:pt x="4" y="71"/>
                  </a:lnTo>
                  <a:lnTo>
                    <a:pt x="2" y="70"/>
                  </a:lnTo>
                  <a:lnTo>
                    <a:pt x="1" y="69"/>
                  </a:lnTo>
                  <a:lnTo>
                    <a:pt x="0" y="68"/>
                  </a:lnTo>
                  <a:lnTo>
                    <a:pt x="0" y="67"/>
                  </a:lnTo>
                  <a:lnTo>
                    <a:pt x="0" y="64"/>
                  </a:lnTo>
                  <a:lnTo>
                    <a:pt x="1" y="62"/>
                  </a:lnTo>
                  <a:lnTo>
                    <a:pt x="2" y="59"/>
                  </a:lnTo>
                  <a:lnTo>
                    <a:pt x="3" y="56"/>
                  </a:lnTo>
                  <a:lnTo>
                    <a:pt x="5" y="54"/>
                  </a:lnTo>
                  <a:lnTo>
                    <a:pt x="7" y="51"/>
                  </a:lnTo>
                  <a:lnTo>
                    <a:pt x="10" y="49"/>
                  </a:lnTo>
                  <a:lnTo>
                    <a:pt x="13" y="46"/>
                  </a:lnTo>
                  <a:lnTo>
                    <a:pt x="16" y="44"/>
                  </a:lnTo>
                  <a:lnTo>
                    <a:pt x="19" y="43"/>
                  </a:lnTo>
                  <a:lnTo>
                    <a:pt x="22" y="41"/>
                  </a:lnTo>
                  <a:lnTo>
                    <a:pt x="26" y="40"/>
                  </a:lnTo>
                  <a:lnTo>
                    <a:pt x="24" y="38"/>
                  </a:lnTo>
                  <a:lnTo>
                    <a:pt x="22" y="36"/>
                  </a:lnTo>
                  <a:lnTo>
                    <a:pt x="20" y="34"/>
                  </a:lnTo>
                  <a:lnTo>
                    <a:pt x="18" y="31"/>
                  </a:lnTo>
                  <a:lnTo>
                    <a:pt x="17" y="28"/>
                  </a:lnTo>
                  <a:lnTo>
                    <a:pt x="16" y="26"/>
                  </a:lnTo>
                  <a:lnTo>
                    <a:pt x="16" y="23"/>
                  </a:lnTo>
                  <a:lnTo>
                    <a:pt x="15" y="20"/>
                  </a:lnTo>
                  <a:lnTo>
                    <a:pt x="16" y="17"/>
                  </a:lnTo>
                  <a:lnTo>
                    <a:pt x="16" y="14"/>
                  </a:lnTo>
                  <a:lnTo>
                    <a:pt x="17" y="12"/>
                  </a:lnTo>
                  <a:lnTo>
                    <a:pt x="18" y="9"/>
                  </a:lnTo>
                  <a:lnTo>
                    <a:pt x="20" y="7"/>
                  </a:lnTo>
                  <a:lnTo>
                    <a:pt x="22" y="5"/>
                  </a:lnTo>
                  <a:lnTo>
                    <a:pt x="24" y="3"/>
                  </a:lnTo>
                  <a:lnTo>
                    <a:pt x="26" y="2"/>
                  </a:lnTo>
                  <a:lnTo>
                    <a:pt x="29" y="1"/>
                  </a:lnTo>
                  <a:lnTo>
                    <a:pt x="32"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spTree>
    <p:extLst>
      <p:ext uri="{BB962C8B-B14F-4D97-AF65-F5344CB8AC3E}">
        <p14:creationId xmlns:p14="http://schemas.microsoft.com/office/powerpoint/2010/main" val="2707450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500" fill="hold"/>
                                        <p:tgtEl>
                                          <p:spTgt spid="57"/>
                                        </p:tgtEl>
                                        <p:attrNameLst>
                                          <p:attrName>ppt_x</p:attrName>
                                        </p:attrNameLst>
                                      </p:cBhvr>
                                      <p:tavLst>
                                        <p:tav tm="0">
                                          <p:val>
                                            <p:strVal val="#ppt_x"/>
                                          </p:val>
                                        </p:tav>
                                        <p:tav tm="100000">
                                          <p:val>
                                            <p:strVal val="#ppt_x"/>
                                          </p:val>
                                        </p:tav>
                                      </p:tavLst>
                                    </p:anim>
                                    <p:anim calcmode="lin" valueType="num">
                                      <p:cBhvr additive="base">
                                        <p:cTn id="8" dur="500" fill="hold"/>
                                        <p:tgtEl>
                                          <p:spTgt spid="5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1000"/>
                                        <p:tgtEl>
                                          <p:spTgt spid="83"/>
                                        </p:tgtEl>
                                      </p:cBhvr>
                                    </p:animEffect>
                                    <p:anim calcmode="lin" valueType="num">
                                      <p:cBhvr>
                                        <p:cTn id="13" dur="1000" fill="hold"/>
                                        <p:tgtEl>
                                          <p:spTgt spid="83"/>
                                        </p:tgtEl>
                                        <p:attrNameLst>
                                          <p:attrName>ppt_x</p:attrName>
                                        </p:attrNameLst>
                                      </p:cBhvr>
                                      <p:tavLst>
                                        <p:tav tm="0">
                                          <p:val>
                                            <p:strVal val="#ppt_x"/>
                                          </p:val>
                                        </p:tav>
                                        <p:tav tm="100000">
                                          <p:val>
                                            <p:strVal val="#ppt_x"/>
                                          </p:val>
                                        </p:tav>
                                      </p:tavLst>
                                    </p:anim>
                                    <p:anim calcmode="lin" valueType="num">
                                      <p:cBhvr>
                                        <p:cTn id="14" dur="1000" fill="hold"/>
                                        <p:tgtEl>
                                          <p:spTgt spid="8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78"/>
                                        </p:tgtEl>
                                        <p:attrNameLst>
                                          <p:attrName>style.visibility</p:attrName>
                                        </p:attrNameLst>
                                      </p:cBhvr>
                                      <p:to>
                                        <p:strVal val="visible"/>
                                      </p:to>
                                    </p:set>
                                    <p:animEffect transition="in" filter="fade">
                                      <p:cBhvr>
                                        <p:cTn id="18" dur="1000"/>
                                        <p:tgtEl>
                                          <p:spTgt spid="78"/>
                                        </p:tgtEl>
                                      </p:cBhvr>
                                    </p:animEffect>
                                    <p:anim calcmode="lin" valueType="num">
                                      <p:cBhvr>
                                        <p:cTn id="19" dur="1000" fill="hold"/>
                                        <p:tgtEl>
                                          <p:spTgt spid="78"/>
                                        </p:tgtEl>
                                        <p:attrNameLst>
                                          <p:attrName>ppt_x</p:attrName>
                                        </p:attrNameLst>
                                      </p:cBhvr>
                                      <p:tavLst>
                                        <p:tav tm="0">
                                          <p:val>
                                            <p:strVal val="#ppt_x"/>
                                          </p:val>
                                        </p:tav>
                                        <p:tav tm="100000">
                                          <p:val>
                                            <p:strVal val="#ppt_x"/>
                                          </p:val>
                                        </p:tav>
                                      </p:tavLst>
                                    </p:anim>
                                    <p:anim calcmode="lin" valueType="num">
                                      <p:cBhvr>
                                        <p:cTn id="20" dur="1000" fill="hold"/>
                                        <p:tgtEl>
                                          <p:spTgt spid="78"/>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73"/>
                                        </p:tgtEl>
                                        <p:attrNameLst>
                                          <p:attrName>style.visibility</p:attrName>
                                        </p:attrNameLst>
                                      </p:cBhvr>
                                      <p:to>
                                        <p:strVal val="visible"/>
                                      </p:to>
                                    </p:set>
                                    <p:animEffect transition="in" filter="fade">
                                      <p:cBhvr>
                                        <p:cTn id="24" dur="1000"/>
                                        <p:tgtEl>
                                          <p:spTgt spid="73"/>
                                        </p:tgtEl>
                                      </p:cBhvr>
                                    </p:animEffect>
                                    <p:anim calcmode="lin" valueType="num">
                                      <p:cBhvr>
                                        <p:cTn id="25" dur="1000" fill="hold"/>
                                        <p:tgtEl>
                                          <p:spTgt spid="73"/>
                                        </p:tgtEl>
                                        <p:attrNameLst>
                                          <p:attrName>ppt_x</p:attrName>
                                        </p:attrNameLst>
                                      </p:cBhvr>
                                      <p:tavLst>
                                        <p:tav tm="0">
                                          <p:val>
                                            <p:strVal val="#ppt_x"/>
                                          </p:val>
                                        </p:tav>
                                        <p:tav tm="100000">
                                          <p:val>
                                            <p:strVal val="#ppt_x"/>
                                          </p:val>
                                        </p:tav>
                                      </p:tavLst>
                                    </p:anim>
                                    <p:anim calcmode="lin" valueType="num">
                                      <p:cBhvr>
                                        <p:cTn id="26" dur="1000" fill="hold"/>
                                        <p:tgtEl>
                                          <p:spTgt spid="73"/>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nodeType="after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1000"/>
                                        <p:tgtEl>
                                          <p:spTgt spid="37"/>
                                        </p:tgtEl>
                                      </p:cBhvr>
                                    </p:animEffect>
                                    <p:anim calcmode="lin" valueType="num">
                                      <p:cBhvr>
                                        <p:cTn id="31" dur="1000" fill="hold"/>
                                        <p:tgtEl>
                                          <p:spTgt spid="37"/>
                                        </p:tgtEl>
                                        <p:attrNameLst>
                                          <p:attrName>ppt_x</p:attrName>
                                        </p:attrNameLst>
                                      </p:cBhvr>
                                      <p:tavLst>
                                        <p:tav tm="0">
                                          <p:val>
                                            <p:strVal val="#ppt_x"/>
                                          </p:val>
                                        </p:tav>
                                        <p:tav tm="100000">
                                          <p:val>
                                            <p:strVal val="#ppt_x"/>
                                          </p:val>
                                        </p:tav>
                                      </p:tavLst>
                                    </p:anim>
                                    <p:anim calcmode="lin" valueType="num">
                                      <p:cBhvr>
                                        <p:cTn id="32" dur="1000" fill="hold"/>
                                        <p:tgtEl>
                                          <p:spTgt spid="37"/>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42" presetClass="entr" presetSubtype="0" fill="hold" nodeType="afterEffect">
                                  <p:stCondLst>
                                    <p:cond delay="0"/>
                                  </p:stCondLst>
                                  <p:childTnLst>
                                    <p:set>
                                      <p:cBhvr>
                                        <p:cTn id="35" dur="1" fill="hold">
                                          <p:stCondLst>
                                            <p:cond delay="0"/>
                                          </p:stCondLst>
                                        </p:cTn>
                                        <p:tgtEl>
                                          <p:spTgt spid="60"/>
                                        </p:tgtEl>
                                        <p:attrNameLst>
                                          <p:attrName>style.visibility</p:attrName>
                                        </p:attrNameLst>
                                      </p:cBhvr>
                                      <p:to>
                                        <p:strVal val="visible"/>
                                      </p:to>
                                    </p:set>
                                    <p:animEffect transition="in" filter="fade">
                                      <p:cBhvr>
                                        <p:cTn id="36" dur="1000"/>
                                        <p:tgtEl>
                                          <p:spTgt spid="60"/>
                                        </p:tgtEl>
                                      </p:cBhvr>
                                    </p:animEffect>
                                    <p:anim calcmode="lin" valueType="num">
                                      <p:cBhvr>
                                        <p:cTn id="37" dur="1000" fill="hold"/>
                                        <p:tgtEl>
                                          <p:spTgt spid="60"/>
                                        </p:tgtEl>
                                        <p:attrNameLst>
                                          <p:attrName>ppt_x</p:attrName>
                                        </p:attrNameLst>
                                      </p:cBhvr>
                                      <p:tavLst>
                                        <p:tav tm="0">
                                          <p:val>
                                            <p:strVal val="#ppt_x"/>
                                          </p:val>
                                        </p:tav>
                                        <p:tav tm="100000">
                                          <p:val>
                                            <p:strVal val="#ppt_x"/>
                                          </p:val>
                                        </p:tav>
                                      </p:tavLst>
                                    </p:anim>
                                    <p:anim calcmode="lin" valueType="num">
                                      <p:cBhvr>
                                        <p:cTn id="38" dur="1000" fill="hold"/>
                                        <p:tgtEl>
                                          <p:spTgt spid="60"/>
                                        </p:tgtEl>
                                        <p:attrNameLst>
                                          <p:attrName>ppt_y</p:attrName>
                                        </p:attrNameLst>
                                      </p:cBhvr>
                                      <p:tavLst>
                                        <p:tav tm="0">
                                          <p:val>
                                            <p:strVal val="#ppt_y+.1"/>
                                          </p:val>
                                        </p:tav>
                                        <p:tav tm="100000">
                                          <p:val>
                                            <p:strVal val="#ppt_y"/>
                                          </p:val>
                                        </p:tav>
                                      </p:tavLst>
                                    </p:anim>
                                  </p:childTnLst>
                                </p:cTn>
                              </p:par>
                            </p:childTnLst>
                          </p:cTn>
                        </p:par>
                        <p:par>
                          <p:cTn id="39" fill="hold">
                            <p:stCondLst>
                              <p:cond delay="5500"/>
                            </p:stCondLst>
                            <p:childTnLst>
                              <p:par>
                                <p:cTn id="40" presetID="42" presetClass="entr" presetSubtype="0" fill="hold" nodeType="after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fade">
                                      <p:cBhvr>
                                        <p:cTn id="42" dur="1000"/>
                                        <p:tgtEl>
                                          <p:spTgt spid="65"/>
                                        </p:tgtEl>
                                      </p:cBhvr>
                                    </p:animEffect>
                                    <p:anim calcmode="lin" valueType="num">
                                      <p:cBhvr>
                                        <p:cTn id="43" dur="1000" fill="hold"/>
                                        <p:tgtEl>
                                          <p:spTgt spid="65"/>
                                        </p:tgtEl>
                                        <p:attrNameLst>
                                          <p:attrName>ppt_x</p:attrName>
                                        </p:attrNameLst>
                                      </p:cBhvr>
                                      <p:tavLst>
                                        <p:tav tm="0">
                                          <p:val>
                                            <p:strVal val="#ppt_x"/>
                                          </p:val>
                                        </p:tav>
                                        <p:tav tm="100000">
                                          <p:val>
                                            <p:strVal val="#ppt_x"/>
                                          </p:val>
                                        </p:tav>
                                      </p:tavLst>
                                    </p:anim>
                                    <p:anim calcmode="lin" valueType="num">
                                      <p:cBhvr>
                                        <p:cTn id="44" dur="1000" fill="hold"/>
                                        <p:tgtEl>
                                          <p:spTgt spid="65"/>
                                        </p:tgtEl>
                                        <p:attrNameLst>
                                          <p:attrName>ppt_y</p:attrName>
                                        </p:attrNameLst>
                                      </p:cBhvr>
                                      <p:tavLst>
                                        <p:tav tm="0">
                                          <p:val>
                                            <p:strVal val="#ppt_y+.1"/>
                                          </p:val>
                                        </p:tav>
                                        <p:tav tm="100000">
                                          <p:val>
                                            <p:strVal val="#ppt_y"/>
                                          </p:val>
                                        </p:tav>
                                      </p:tavLst>
                                    </p:anim>
                                  </p:childTnLst>
                                </p:cTn>
                              </p:par>
                            </p:childTnLst>
                          </p:cTn>
                        </p:par>
                        <p:par>
                          <p:cTn id="45" fill="hold">
                            <p:stCondLst>
                              <p:cond delay="6500"/>
                            </p:stCondLst>
                            <p:childTnLst>
                              <p:par>
                                <p:cTn id="46" presetID="10" presetClass="entr" presetSubtype="0" fill="hold" grpId="0" nodeType="afterEffect">
                                  <p:stCondLst>
                                    <p:cond delay="0"/>
                                  </p:stCondLst>
                                  <p:childTnLst>
                                    <p:set>
                                      <p:cBhvr>
                                        <p:cTn id="47" dur="1" fill="hold">
                                          <p:stCondLst>
                                            <p:cond delay="0"/>
                                          </p:stCondLst>
                                        </p:cTn>
                                        <p:tgtEl>
                                          <p:spTgt spid="58"/>
                                        </p:tgtEl>
                                        <p:attrNameLst>
                                          <p:attrName>style.visibility</p:attrName>
                                        </p:attrNameLst>
                                      </p:cBhvr>
                                      <p:to>
                                        <p:strVal val="visible"/>
                                      </p:to>
                                    </p:set>
                                    <p:animEffect transition="in" filter="fade">
                                      <p:cBhvr>
                                        <p:cTn id="48" dur="500"/>
                                        <p:tgtEl>
                                          <p:spTgt spid="58"/>
                                        </p:tgtEl>
                                      </p:cBhvr>
                                    </p:animEffect>
                                  </p:childTnLst>
                                </p:cTn>
                              </p:par>
                              <p:par>
                                <p:cTn id="49" presetID="10" presetClass="entr" presetSubtype="0" fill="hold" nodeType="withEffect">
                                  <p:stCondLst>
                                    <p:cond delay="0"/>
                                  </p:stCondLst>
                                  <p:childTnLst>
                                    <p:set>
                                      <p:cBhvr>
                                        <p:cTn id="50" dur="1" fill="hold">
                                          <p:stCondLst>
                                            <p:cond delay="0"/>
                                          </p:stCondLst>
                                        </p:cTn>
                                        <p:tgtEl>
                                          <p:spTgt spid="59"/>
                                        </p:tgtEl>
                                        <p:attrNameLst>
                                          <p:attrName>style.visibility</p:attrName>
                                        </p:attrNameLst>
                                      </p:cBhvr>
                                      <p:to>
                                        <p:strVal val="visible"/>
                                      </p:to>
                                    </p:set>
                                    <p:animEffect transition="in" filter="fade">
                                      <p:cBhvr>
                                        <p:cTn id="51"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3"/>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7083" b="17083"/>
          <a:stretch>
            <a:fillRect/>
          </a:stretch>
        </p:blipFill>
        <p:spPr>
          <a:xfrm>
            <a:off x="0" y="0"/>
            <a:ext cx="12192000" cy="5549900"/>
          </a:xfrm>
        </p:spPr>
      </p:pic>
      <p:sp>
        <p:nvSpPr>
          <p:cNvPr id="6" name="Rectangle 5"/>
          <p:cNvSpPr/>
          <p:nvPr/>
        </p:nvSpPr>
        <p:spPr>
          <a:xfrm>
            <a:off x="4572000" y="4002505"/>
            <a:ext cx="7491663" cy="2727158"/>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lvl="1" algn="just" defTabSz="457200">
              <a:spcBef>
                <a:spcPts val="600"/>
              </a:spcBef>
              <a:spcAft>
                <a:spcPts val="600"/>
              </a:spcAft>
            </a:pPr>
            <a:r>
              <a:rPr lang="es-PE" sz="2400" i="1" dirty="0">
                <a:solidFill>
                  <a:srgbClr val="FFFFFF"/>
                </a:solidFill>
                <a:latin typeface="Georgia"/>
                <a:cs typeface="Georgia"/>
              </a:rPr>
              <a:t>El explotador debe utilizar un registro técnico de vuelo </a:t>
            </a:r>
            <a:r>
              <a:rPr lang="es-PE" sz="2400" i="1" dirty="0" smtClean="0">
                <a:solidFill>
                  <a:srgbClr val="FFFFFF"/>
                </a:solidFill>
                <a:latin typeface="Georgia"/>
                <a:cs typeface="Georgia"/>
              </a:rPr>
              <a:t>(RTV) de </a:t>
            </a:r>
            <a:r>
              <a:rPr lang="es-PE" sz="2400" i="1" dirty="0">
                <a:solidFill>
                  <a:srgbClr val="FFFFFF"/>
                </a:solidFill>
                <a:latin typeface="Georgia"/>
                <a:cs typeface="Georgia"/>
              </a:rPr>
              <a:t>la aeronave para registrar todas las dificultades, fallas o malfuncionamientos detectados en la aeronave</a:t>
            </a:r>
            <a:r>
              <a:rPr lang="es-PE" sz="2400" i="1" dirty="0" smtClean="0">
                <a:solidFill>
                  <a:srgbClr val="FFFFFF"/>
                </a:solidFill>
                <a:latin typeface="Georgia"/>
                <a:cs typeface="Georgia"/>
              </a:rPr>
              <a:t>. Asimismo. Debe asegurarse que los CCM de las acciones correctivas sean registradas en el RTV de la aeronave.</a:t>
            </a:r>
            <a:endParaRPr lang="es-PE" sz="2400" i="1" dirty="0">
              <a:solidFill>
                <a:srgbClr val="FFFFFF"/>
              </a:solidFill>
              <a:latin typeface="Georgia"/>
              <a:cs typeface="Georgia"/>
            </a:endParaRPr>
          </a:p>
        </p:txBody>
      </p:sp>
      <p:sp>
        <p:nvSpPr>
          <p:cNvPr id="2" name="TextBox 1"/>
          <p:cNvSpPr txBox="1"/>
          <p:nvPr/>
        </p:nvSpPr>
        <p:spPr>
          <a:xfrm>
            <a:off x="304800" y="5775556"/>
            <a:ext cx="4267200" cy="954107"/>
          </a:xfrm>
          <a:prstGeom prst="rect">
            <a:avLst/>
          </a:prstGeom>
          <a:noFill/>
        </p:spPr>
        <p:txBody>
          <a:bodyPr wrap="square" rtlCol="0">
            <a:spAutoFit/>
          </a:bodyPr>
          <a:lstStyle/>
          <a:p>
            <a:r>
              <a:rPr lang="es-PE" sz="2800" dirty="0" smtClean="0">
                <a:latin typeface="+mj-lt"/>
                <a:ea typeface="Times New Roman" panose="02020603050405020304" pitchFamily="18" charset="0"/>
              </a:rPr>
              <a:t>121.2850 - </a:t>
            </a:r>
            <a:r>
              <a:rPr lang="es-EC" sz="2800" dirty="0" smtClean="0">
                <a:solidFill>
                  <a:srgbClr val="000000"/>
                </a:solidFill>
                <a:latin typeface="+mj-lt"/>
                <a:ea typeface="Times New Roman" panose="02020603050405020304" pitchFamily="18" charset="0"/>
              </a:rPr>
              <a:t>Registro</a:t>
            </a:r>
            <a:r>
              <a:rPr lang="es-PE" sz="2800" dirty="0" smtClean="0">
                <a:latin typeface="+mj-lt"/>
                <a:ea typeface="Times New Roman" panose="02020603050405020304" pitchFamily="18" charset="0"/>
              </a:rPr>
              <a:t> </a:t>
            </a:r>
            <a:r>
              <a:rPr lang="es-PE" sz="2800" dirty="0">
                <a:latin typeface="+mj-lt"/>
                <a:ea typeface="Times New Roman" panose="02020603050405020304" pitchFamily="18" charset="0"/>
              </a:rPr>
              <a:t>técnico de vuelo de la </a:t>
            </a:r>
            <a:r>
              <a:rPr lang="es-PE" sz="2800" dirty="0" smtClean="0">
                <a:latin typeface="+mj-lt"/>
                <a:ea typeface="Times New Roman" panose="02020603050405020304" pitchFamily="18" charset="0"/>
              </a:rPr>
              <a:t>aeronave</a:t>
            </a:r>
            <a:endParaRPr lang="es-PE" sz="2800" dirty="0">
              <a:latin typeface="+mj-lt"/>
              <a:ea typeface="Times New Roman" panose="02020603050405020304" pitchFamily="18" charset="0"/>
            </a:endParaRPr>
          </a:p>
        </p:txBody>
      </p:sp>
    </p:spTree>
    <p:extLst>
      <p:ext uri="{BB962C8B-B14F-4D97-AF65-F5344CB8AC3E}">
        <p14:creationId xmlns:p14="http://schemas.microsoft.com/office/powerpoint/2010/main" val="17653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5767212"/>
            <a:ext cx="4553842" cy="830997"/>
          </a:xfrm>
          <a:prstGeom prst="rect">
            <a:avLst/>
          </a:prstGeom>
          <a:noFill/>
        </p:spPr>
        <p:txBody>
          <a:bodyPr wrap="square" rtlCol="0">
            <a:spAutoFit/>
          </a:bodyPr>
          <a:lstStyle/>
          <a:p>
            <a:r>
              <a:rPr lang="es-PE" sz="2400" dirty="0" smtClean="0">
                <a:latin typeface="+mj-lt"/>
                <a:ea typeface="Times New Roman" panose="02020603050405020304" pitchFamily="18" charset="0"/>
              </a:rPr>
              <a:t>121.2875 – </a:t>
            </a:r>
            <a:r>
              <a:rPr lang="en-US" sz="2400" dirty="0" err="1" smtClean="0">
                <a:solidFill>
                  <a:srgbClr val="000000"/>
                </a:solidFill>
                <a:latin typeface="+mj-lt"/>
                <a:ea typeface="Times New Roman" panose="02020603050405020304" pitchFamily="18" charset="0"/>
              </a:rPr>
              <a:t>Registros</a:t>
            </a:r>
            <a:r>
              <a:rPr lang="en-US" sz="2400" dirty="0" smtClean="0">
                <a:solidFill>
                  <a:srgbClr val="000000"/>
                </a:solidFill>
                <a:latin typeface="+mj-lt"/>
                <a:ea typeface="Times New Roman" panose="02020603050405020304" pitchFamily="18" charset="0"/>
              </a:rPr>
              <a:t> del Sistema de la </a:t>
            </a:r>
            <a:r>
              <a:rPr lang="en-US" sz="2400" dirty="0" err="1" smtClean="0">
                <a:solidFill>
                  <a:srgbClr val="000000"/>
                </a:solidFill>
                <a:latin typeface="+mj-lt"/>
                <a:ea typeface="Times New Roman" panose="02020603050405020304" pitchFamily="18" charset="0"/>
              </a:rPr>
              <a:t>seguridad</a:t>
            </a:r>
            <a:r>
              <a:rPr lang="en-US" sz="2400" dirty="0" smtClean="0">
                <a:solidFill>
                  <a:srgbClr val="000000"/>
                </a:solidFill>
                <a:latin typeface="+mj-lt"/>
                <a:ea typeface="Times New Roman" panose="02020603050405020304" pitchFamily="18" charset="0"/>
              </a:rPr>
              <a:t> </a:t>
            </a:r>
            <a:r>
              <a:rPr lang="en-US" sz="2400" dirty="0" err="1" smtClean="0">
                <a:solidFill>
                  <a:srgbClr val="000000"/>
                </a:solidFill>
                <a:latin typeface="+mj-lt"/>
                <a:ea typeface="Times New Roman" panose="02020603050405020304" pitchFamily="18" charset="0"/>
              </a:rPr>
              <a:t>operacional</a:t>
            </a:r>
            <a:endParaRPr lang="es-PE" sz="2400" dirty="0">
              <a:latin typeface="+mj-lt"/>
              <a:ea typeface="Times New Roman" panose="02020603050405020304" pitchFamily="18" charset="0"/>
            </a:endParaRPr>
          </a:p>
        </p:txBody>
      </p:sp>
      <p:pic>
        <p:nvPicPr>
          <p:cNvPr id="3" name="Picture Placeholder 2"/>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4513" b="14513"/>
          <a:stretch>
            <a:fillRect/>
          </a:stretch>
        </p:blipFill>
        <p:spPr>
          <a:xfrm>
            <a:off x="0" y="0"/>
            <a:ext cx="12192000" cy="5435600"/>
          </a:xfrm>
        </p:spPr>
      </p:pic>
      <p:sp>
        <p:nvSpPr>
          <p:cNvPr id="9" name="Rectangle 8"/>
          <p:cNvSpPr/>
          <p:nvPr/>
        </p:nvSpPr>
        <p:spPr>
          <a:xfrm>
            <a:off x="4858642" y="4366827"/>
            <a:ext cx="7002891" cy="2359795"/>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lvl="1" algn="just" defTabSz="457200">
              <a:spcBef>
                <a:spcPct val="20000"/>
              </a:spcBef>
            </a:pPr>
            <a:r>
              <a:rPr lang="es-PE" sz="2400" i="1" dirty="0" smtClean="0">
                <a:solidFill>
                  <a:srgbClr val="FFFFFF"/>
                </a:solidFill>
                <a:latin typeface="Georgia"/>
                <a:cs typeface="Georgia"/>
              </a:rPr>
              <a:t>El explotador debe establecer un sistema de registros de seguridad operacional que aseguren la generación y conservación de todos los registros necesarios para documentar y apoyar los </a:t>
            </a:r>
            <a:r>
              <a:rPr lang="es-PE" sz="2400" i="1" smtClean="0">
                <a:solidFill>
                  <a:srgbClr val="FFFFFF"/>
                </a:solidFill>
                <a:latin typeface="Georgia"/>
                <a:cs typeface="Georgia"/>
              </a:rPr>
              <a:t>requisitos operacionales.</a:t>
            </a:r>
            <a:endParaRPr lang="es-PE" sz="2400" i="1" dirty="0">
              <a:solidFill>
                <a:srgbClr val="FFFFFF"/>
              </a:solidFill>
              <a:latin typeface="Georgia"/>
              <a:cs typeface="Georgia"/>
            </a:endParaRPr>
          </a:p>
        </p:txBody>
      </p:sp>
    </p:spTree>
    <p:extLst>
      <p:ext uri="{BB962C8B-B14F-4D97-AF65-F5344CB8AC3E}">
        <p14:creationId xmlns:p14="http://schemas.microsoft.com/office/powerpoint/2010/main" val="360636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2"/>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7813" b="7813"/>
          <a:stretch>
            <a:fillRect/>
          </a:stretch>
        </p:blipFill>
        <p:spPr/>
      </p:pic>
    </p:spTree>
    <p:extLst>
      <p:ext uri="{BB962C8B-B14F-4D97-AF65-F5344CB8AC3E}">
        <p14:creationId xmlns:p14="http://schemas.microsoft.com/office/powerpoint/2010/main" val="2459558327"/>
      </p:ext>
    </p:extLst>
  </p:cSld>
  <p:clrMapOvr>
    <a:masterClrMapping/>
  </p:clrMapOvr>
  <p:transition spd="slow">
    <p:push/>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5"/>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5490" b="5490"/>
          <a:stretch>
            <a:fillRect/>
          </a:stretch>
        </p:blipFill>
        <p:spPr>
          <a:xfrm>
            <a:off x="0" y="0"/>
            <a:ext cx="12192000" cy="6858000"/>
          </a:xfrm>
        </p:spPr>
      </p:pic>
      <p:sp>
        <p:nvSpPr>
          <p:cNvPr id="6" name="Rectangle 5"/>
          <p:cNvSpPr/>
          <p:nvPr/>
        </p:nvSpPr>
        <p:spPr>
          <a:xfrm>
            <a:off x="6680200" y="5003800"/>
            <a:ext cx="5396163" cy="171166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lvl="1" algn="just"/>
            <a:r>
              <a:rPr lang="es-PE" sz="2400" b="1" i="1" dirty="0">
                <a:solidFill>
                  <a:schemeClr val="bg1"/>
                </a:solidFill>
                <a:latin typeface="Georgia"/>
                <a:cs typeface="Georgia"/>
              </a:rPr>
              <a:t>Explotador</a:t>
            </a:r>
          </a:p>
          <a:p>
            <a:pPr marL="228600" lvl="1" algn="just"/>
            <a:r>
              <a:rPr lang="es-PE" sz="2400" i="1" dirty="0">
                <a:solidFill>
                  <a:schemeClr val="bg1"/>
                </a:solidFill>
                <a:latin typeface="Georgia"/>
                <a:cs typeface="Georgia"/>
              </a:rPr>
              <a:t>Persona, organismo o empresa que se dedica, o propone dedicarse, a la explotación de aeronaves.</a:t>
            </a:r>
          </a:p>
        </p:txBody>
      </p:sp>
    </p:spTree>
    <p:extLst>
      <p:ext uri="{BB962C8B-B14F-4D97-AF65-F5344CB8AC3E}">
        <p14:creationId xmlns:p14="http://schemas.microsoft.com/office/powerpoint/2010/main" val="3595596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3"/>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9324" b="9324"/>
          <a:stretch>
            <a:fillRect/>
          </a:stretch>
        </p:blipFill>
        <p:spPr>
          <a:xfrm>
            <a:off x="0" y="0"/>
            <a:ext cx="12192000" cy="6858000"/>
          </a:xfrm>
        </p:spPr>
      </p:pic>
      <p:sp>
        <p:nvSpPr>
          <p:cNvPr id="8" name="Rectangle 7"/>
          <p:cNvSpPr/>
          <p:nvPr/>
        </p:nvSpPr>
        <p:spPr>
          <a:xfrm>
            <a:off x="4572000" y="4263655"/>
            <a:ext cx="7491663" cy="2466007"/>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lvl="1" algn="just" defTabSz="457200">
              <a:spcBef>
                <a:spcPts val="600"/>
              </a:spcBef>
              <a:spcAft>
                <a:spcPts val="600"/>
              </a:spcAft>
            </a:pPr>
            <a:r>
              <a:rPr lang="es-PE" sz="1800" b="1" i="1" dirty="0">
                <a:solidFill>
                  <a:srgbClr val="FFFFFF"/>
                </a:solidFill>
                <a:latin typeface="Georgia"/>
                <a:cs typeface="Georgia"/>
              </a:rPr>
              <a:t>Libro de a bordo (bitácora de vuelo)</a:t>
            </a:r>
          </a:p>
          <a:p>
            <a:pPr marL="228600" lvl="1" algn="just" defTabSz="457200">
              <a:spcBef>
                <a:spcPts val="600"/>
              </a:spcBef>
              <a:spcAft>
                <a:spcPts val="600"/>
              </a:spcAft>
            </a:pPr>
            <a:r>
              <a:rPr lang="es-PE" sz="1800" i="1" dirty="0">
                <a:solidFill>
                  <a:srgbClr val="FFFFFF"/>
                </a:solidFill>
                <a:latin typeface="Georgia"/>
                <a:cs typeface="Georgia"/>
              </a:rPr>
              <a:t>Un formulario firmado por el Piloto al mando (PIC) de cada vuelo, el cual debe contener: la nacionalidad y matrícula del avión; fecha; nombres de los tripulantes; asignación de obligaciones a los tripulantes; lugar de salida; lugar de llegada; hora de salida; hora de llegada; horas de vuelo; naturaleza del vuelo (regular o no regular); incidentes, observaciones, en caso de haberlos y la firma del PIC.</a:t>
            </a:r>
          </a:p>
        </p:txBody>
      </p:sp>
    </p:spTree>
    <p:extLst>
      <p:ext uri="{BB962C8B-B14F-4D97-AF65-F5344CB8AC3E}">
        <p14:creationId xmlns:p14="http://schemas.microsoft.com/office/powerpoint/2010/main" val="423154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7809" b="7809"/>
          <a:stretch>
            <a:fillRect/>
          </a:stretch>
        </p:blipFill>
        <p:spPr>
          <a:xfrm>
            <a:off x="0" y="0"/>
            <a:ext cx="12192000" cy="6858000"/>
          </a:xfrm>
        </p:spPr>
      </p:pic>
      <p:grpSp>
        <p:nvGrpSpPr>
          <p:cNvPr id="37" name="Group 36"/>
          <p:cNvGrpSpPr/>
          <p:nvPr/>
        </p:nvGrpSpPr>
        <p:grpSpPr>
          <a:xfrm>
            <a:off x="2905518" y="1370258"/>
            <a:ext cx="1185530" cy="1595437"/>
            <a:chOff x="-1579563" y="671513"/>
            <a:chExt cx="1235075" cy="1662113"/>
          </a:xfrm>
          <a:solidFill>
            <a:schemeClr val="bg1">
              <a:alpha val="34000"/>
            </a:schemeClr>
          </a:solidFill>
        </p:grpSpPr>
        <p:sp>
          <p:nvSpPr>
            <p:cNvPr id="24" name="Freeform 12"/>
            <p:cNvSpPr>
              <a:spLocks/>
            </p:cNvSpPr>
            <p:nvPr/>
          </p:nvSpPr>
          <p:spPr bwMode="auto">
            <a:xfrm>
              <a:off x="-1225551" y="671513"/>
              <a:ext cx="355600" cy="355600"/>
            </a:xfrm>
            <a:custGeom>
              <a:avLst/>
              <a:gdLst>
                <a:gd name="T0" fmla="*/ 191 w 316"/>
                <a:gd name="T1" fmla="*/ 298 h 317"/>
                <a:gd name="T2" fmla="*/ 298 w 316"/>
                <a:gd name="T3" fmla="*/ 126 h 317"/>
                <a:gd name="T4" fmla="*/ 125 w 316"/>
                <a:gd name="T5" fmla="*/ 18 h 317"/>
                <a:gd name="T6" fmla="*/ 18 w 316"/>
                <a:gd name="T7" fmla="*/ 191 h 317"/>
                <a:gd name="T8" fmla="*/ 191 w 316"/>
                <a:gd name="T9" fmla="*/ 298 h 317"/>
              </a:gdLst>
              <a:ahLst/>
              <a:cxnLst>
                <a:cxn ang="0">
                  <a:pos x="T0" y="T1"/>
                </a:cxn>
                <a:cxn ang="0">
                  <a:pos x="T2" y="T3"/>
                </a:cxn>
                <a:cxn ang="0">
                  <a:pos x="T4" y="T5"/>
                </a:cxn>
                <a:cxn ang="0">
                  <a:pos x="T6" y="T7"/>
                </a:cxn>
                <a:cxn ang="0">
                  <a:pos x="T8" y="T9"/>
                </a:cxn>
              </a:cxnLst>
              <a:rect l="0" t="0" r="r" b="b"/>
              <a:pathLst>
                <a:path w="316" h="317">
                  <a:moveTo>
                    <a:pt x="191" y="298"/>
                  </a:moveTo>
                  <a:cubicBezTo>
                    <a:pt x="268" y="280"/>
                    <a:pt x="316" y="203"/>
                    <a:pt x="298" y="126"/>
                  </a:cubicBezTo>
                  <a:cubicBezTo>
                    <a:pt x="280" y="48"/>
                    <a:pt x="203" y="0"/>
                    <a:pt x="125" y="18"/>
                  </a:cubicBezTo>
                  <a:cubicBezTo>
                    <a:pt x="48" y="36"/>
                    <a:pt x="0" y="113"/>
                    <a:pt x="18" y="191"/>
                  </a:cubicBezTo>
                  <a:cubicBezTo>
                    <a:pt x="36" y="268"/>
                    <a:pt x="113" y="317"/>
                    <a:pt x="191" y="29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5" name="Freeform 13"/>
            <p:cNvSpPr>
              <a:spLocks/>
            </p:cNvSpPr>
            <p:nvPr/>
          </p:nvSpPr>
          <p:spPr bwMode="auto">
            <a:xfrm>
              <a:off x="-474663" y="1330326"/>
              <a:ext cx="30163" cy="101600"/>
            </a:xfrm>
            <a:custGeom>
              <a:avLst/>
              <a:gdLst>
                <a:gd name="T0" fmla="*/ 26 w 28"/>
                <a:gd name="T1" fmla="*/ 49 h 90"/>
                <a:gd name="T2" fmla="*/ 0 w 28"/>
                <a:gd name="T3" fmla="*/ 0 h 90"/>
                <a:gd name="T4" fmla="*/ 0 w 28"/>
                <a:gd name="T5" fmla="*/ 90 h 90"/>
                <a:gd name="T6" fmla="*/ 26 w 28"/>
                <a:gd name="T7" fmla="*/ 49 h 90"/>
              </a:gdLst>
              <a:ahLst/>
              <a:cxnLst>
                <a:cxn ang="0">
                  <a:pos x="T0" y="T1"/>
                </a:cxn>
                <a:cxn ang="0">
                  <a:pos x="T2" y="T3"/>
                </a:cxn>
                <a:cxn ang="0">
                  <a:pos x="T4" y="T5"/>
                </a:cxn>
                <a:cxn ang="0">
                  <a:pos x="T6" y="T7"/>
                </a:cxn>
              </a:cxnLst>
              <a:rect l="0" t="0" r="r" b="b"/>
              <a:pathLst>
                <a:path w="28" h="90">
                  <a:moveTo>
                    <a:pt x="26" y="49"/>
                  </a:moveTo>
                  <a:cubicBezTo>
                    <a:pt x="28" y="28"/>
                    <a:pt x="17" y="9"/>
                    <a:pt x="0" y="0"/>
                  </a:cubicBezTo>
                  <a:cubicBezTo>
                    <a:pt x="0" y="90"/>
                    <a:pt x="0" y="90"/>
                    <a:pt x="0" y="90"/>
                  </a:cubicBezTo>
                  <a:cubicBezTo>
                    <a:pt x="14" y="82"/>
                    <a:pt x="25" y="67"/>
                    <a:pt x="26" y="4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6" name="Freeform 14"/>
            <p:cNvSpPr>
              <a:spLocks noEditPoints="1"/>
            </p:cNvSpPr>
            <p:nvPr/>
          </p:nvSpPr>
          <p:spPr bwMode="auto">
            <a:xfrm>
              <a:off x="-766763" y="693738"/>
              <a:ext cx="422275" cy="1639888"/>
            </a:xfrm>
            <a:custGeom>
              <a:avLst/>
              <a:gdLst>
                <a:gd name="T0" fmla="*/ 82 w 375"/>
                <a:gd name="T1" fmla="*/ 1173 h 1460"/>
                <a:gd name="T2" fmla="*/ 187 w 375"/>
                <a:gd name="T3" fmla="*/ 1460 h 1460"/>
                <a:gd name="T4" fmla="*/ 291 w 375"/>
                <a:gd name="T5" fmla="*/ 1173 h 1460"/>
                <a:gd name="T6" fmla="*/ 246 w 375"/>
                <a:gd name="T7" fmla="*/ 662 h 1460"/>
                <a:gd name="T8" fmla="*/ 246 w 375"/>
                <a:gd name="T9" fmla="*/ 477 h 1460"/>
                <a:gd name="T10" fmla="*/ 362 w 375"/>
                <a:gd name="T11" fmla="*/ 129 h 1460"/>
                <a:gd name="T12" fmla="*/ 275 w 375"/>
                <a:gd name="T13" fmla="*/ 135 h 1460"/>
                <a:gd name="T14" fmla="*/ 94 w 375"/>
                <a:gd name="T15" fmla="*/ 170 h 1460"/>
                <a:gd name="T16" fmla="*/ 11 w 375"/>
                <a:gd name="T17" fmla="*/ 197 h 1460"/>
                <a:gd name="T18" fmla="*/ 127 w 375"/>
                <a:gd name="T19" fmla="*/ 477 h 1460"/>
                <a:gd name="T20" fmla="*/ 127 w 375"/>
                <a:gd name="T21" fmla="*/ 645 h 1460"/>
                <a:gd name="T22" fmla="*/ 82 w 375"/>
                <a:gd name="T23" fmla="*/ 1173 h 1460"/>
                <a:gd name="T24" fmla="*/ 145 w 375"/>
                <a:gd name="T25" fmla="*/ 1202 h 1460"/>
                <a:gd name="T26" fmla="*/ 166 w 375"/>
                <a:gd name="T27" fmla="*/ 1186 h 1460"/>
                <a:gd name="T28" fmla="*/ 195 w 375"/>
                <a:gd name="T29" fmla="*/ 1193 h 1460"/>
                <a:gd name="T30" fmla="*/ 221 w 375"/>
                <a:gd name="T31" fmla="*/ 1190 h 1460"/>
                <a:gd name="T32" fmla="*/ 244 w 375"/>
                <a:gd name="T33" fmla="*/ 1211 h 1460"/>
                <a:gd name="T34" fmla="*/ 267 w 375"/>
                <a:gd name="T35" fmla="*/ 1222 h 1460"/>
                <a:gd name="T36" fmla="*/ 277 w 375"/>
                <a:gd name="T37" fmla="*/ 1252 h 1460"/>
                <a:gd name="T38" fmla="*/ 292 w 375"/>
                <a:gd name="T39" fmla="*/ 1274 h 1460"/>
                <a:gd name="T40" fmla="*/ 286 w 375"/>
                <a:gd name="T41" fmla="*/ 1305 h 1460"/>
                <a:gd name="T42" fmla="*/ 288 w 375"/>
                <a:gd name="T43" fmla="*/ 1332 h 1460"/>
                <a:gd name="T44" fmla="*/ 268 w 375"/>
                <a:gd name="T45" fmla="*/ 1355 h 1460"/>
                <a:gd name="T46" fmla="*/ 257 w 375"/>
                <a:gd name="T47" fmla="*/ 1380 h 1460"/>
                <a:gd name="T48" fmla="*/ 229 w 375"/>
                <a:gd name="T49" fmla="*/ 1390 h 1460"/>
                <a:gd name="T50" fmla="*/ 207 w 375"/>
                <a:gd name="T51" fmla="*/ 1405 h 1460"/>
                <a:gd name="T52" fmla="*/ 178 w 375"/>
                <a:gd name="T53" fmla="*/ 1399 h 1460"/>
                <a:gd name="T54" fmla="*/ 152 w 375"/>
                <a:gd name="T55" fmla="*/ 1401 h 1460"/>
                <a:gd name="T56" fmla="*/ 129 w 375"/>
                <a:gd name="T57" fmla="*/ 1381 h 1460"/>
                <a:gd name="T58" fmla="*/ 106 w 375"/>
                <a:gd name="T59" fmla="*/ 1369 h 1460"/>
                <a:gd name="T60" fmla="*/ 96 w 375"/>
                <a:gd name="T61" fmla="*/ 1340 h 1460"/>
                <a:gd name="T62" fmla="*/ 81 w 375"/>
                <a:gd name="T63" fmla="*/ 1317 h 1460"/>
                <a:gd name="T64" fmla="*/ 87 w 375"/>
                <a:gd name="T65" fmla="*/ 1287 h 1460"/>
                <a:gd name="T66" fmla="*/ 85 w 375"/>
                <a:gd name="T67" fmla="*/ 1260 h 1460"/>
                <a:gd name="T68" fmla="*/ 105 w 375"/>
                <a:gd name="T69" fmla="*/ 1236 h 1460"/>
                <a:gd name="T70" fmla="*/ 116 w 375"/>
                <a:gd name="T71" fmla="*/ 1212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5" h="1460">
                  <a:moveTo>
                    <a:pt x="82" y="1173"/>
                  </a:moveTo>
                  <a:cubicBezTo>
                    <a:pt x="82" y="1173"/>
                    <a:pt x="82" y="1173"/>
                    <a:pt x="82" y="1173"/>
                  </a:cubicBezTo>
                  <a:cubicBezTo>
                    <a:pt x="50" y="1203"/>
                    <a:pt x="29" y="1247"/>
                    <a:pt x="29" y="1296"/>
                  </a:cubicBezTo>
                  <a:cubicBezTo>
                    <a:pt x="29" y="1386"/>
                    <a:pt x="100" y="1460"/>
                    <a:pt x="187" y="1460"/>
                  </a:cubicBezTo>
                  <a:cubicBezTo>
                    <a:pt x="273" y="1460"/>
                    <a:pt x="344" y="1386"/>
                    <a:pt x="344" y="1296"/>
                  </a:cubicBezTo>
                  <a:cubicBezTo>
                    <a:pt x="344" y="1247"/>
                    <a:pt x="323" y="1203"/>
                    <a:pt x="291" y="1173"/>
                  </a:cubicBezTo>
                  <a:cubicBezTo>
                    <a:pt x="286" y="1168"/>
                    <a:pt x="246" y="1119"/>
                    <a:pt x="246" y="1024"/>
                  </a:cubicBezTo>
                  <a:cubicBezTo>
                    <a:pt x="246" y="966"/>
                    <a:pt x="246" y="797"/>
                    <a:pt x="246" y="662"/>
                  </a:cubicBezTo>
                  <a:cubicBezTo>
                    <a:pt x="246" y="625"/>
                    <a:pt x="246" y="591"/>
                    <a:pt x="246" y="562"/>
                  </a:cubicBezTo>
                  <a:cubicBezTo>
                    <a:pt x="246" y="511"/>
                    <a:pt x="246" y="477"/>
                    <a:pt x="246" y="477"/>
                  </a:cubicBezTo>
                  <a:cubicBezTo>
                    <a:pt x="246" y="477"/>
                    <a:pt x="239" y="369"/>
                    <a:pt x="272" y="313"/>
                  </a:cubicBezTo>
                  <a:cubicBezTo>
                    <a:pt x="337" y="277"/>
                    <a:pt x="375" y="204"/>
                    <a:pt x="362" y="129"/>
                  </a:cubicBezTo>
                  <a:cubicBezTo>
                    <a:pt x="350" y="67"/>
                    <a:pt x="307" y="20"/>
                    <a:pt x="251" y="0"/>
                  </a:cubicBezTo>
                  <a:cubicBezTo>
                    <a:pt x="260" y="53"/>
                    <a:pt x="274" y="127"/>
                    <a:pt x="275" y="135"/>
                  </a:cubicBezTo>
                  <a:cubicBezTo>
                    <a:pt x="277" y="147"/>
                    <a:pt x="241" y="192"/>
                    <a:pt x="193" y="201"/>
                  </a:cubicBezTo>
                  <a:cubicBezTo>
                    <a:pt x="146" y="211"/>
                    <a:pt x="96" y="180"/>
                    <a:pt x="94" y="170"/>
                  </a:cubicBezTo>
                  <a:cubicBezTo>
                    <a:pt x="93" y="164"/>
                    <a:pt x="79" y="89"/>
                    <a:pt x="70" y="35"/>
                  </a:cubicBezTo>
                  <a:cubicBezTo>
                    <a:pt x="24" y="75"/>
                    <a:pt x="0" y="136"/>
                    <a:pt x="11" y="197"/>
                  </a:cubicBezTo>
                  <a:cubicBezTo>
                    <a:pt x="21" y="252"/>
                    <a:pt x="57" y="295"/>
                    <a:pt x="103" y="318"/>
                  </a:cubicBezTo>
                  <a:cubicBezTo>
                    <a:pt x="133" y="382"/>
                    <a:pt x="127" y="477"/>
                    <a:pt x="127" y="477"/>
                  </a:cubicBezTo>
                  <a:cubicBezTo>
                    <a:pt x="127" y="477"/>
                    <a:pt x="127" y="500"/>
                    <a:pt x="127" y="537"/>
                  </a:cubicBezTo>
                  <a:cubicBezTo>
                    <a:pt x="127" y="566"/>
                    <a:pt x="127" y="604"/>
                    <a:pt x="127" y="645"/>
                  </a:cubicBezTo>
                  <a:cubicBezTo>
                    <a:pt x="127" y="782"/>
                    <a:pt x="127" y="963"/>
                    <a:pt x="127" y="1023"/>
                  </a:cubicBezTo>
                  <a:cubicBezTo>
                    <a:pt x="127" y="1125"/>
                    <a:pt x="82" y="1173"/>
                    <a:pt x="82" y="1173"/>
                  </a:cubicBezTo>
                  <a:close/>
                  <a:moveTo>
                    <a:pt x="129" y="1211"/>
                  </a:moveTo>
                  <a:cubicBezTo>
                    <a:pt x="135" y="1211"/>
                    <a:pt x="142" y="1207"/>
                    <a:pt x="145" y="1202"/>
                  </a:cubicBezTo>
                  <a:cubicBezTo>
                    <a:pt x="152" y="1190"/>
                    <a:pt x="152" y="1190"/>
                    <a:pt x="152" y="1190"/>
                  </a:cubicBezTo>
                  <a:cubicBezTo>
                    <a:pt x="155" y="1185"/>
                    <a:pt x="161" y="1184"/>
                    <a:pt x="166" y="1186"/>
                  </a:cubicBezTo>
                  <a:cubicBezTo>
                    <a:pt x="178" y="1193"/>
                    <a:pt x="178" y="1193"/>
                    <a:pt x="178" y="1193"/>
                  </a:cubicBezTo>
                  <a:cubicBezTo>
                    <a:pt x="183" y="1195"/>
                    <a:pt x="190" y="1195"/>
                    <a:pt x="195" y="1193"/>
                  </a:cubicBezTo>
                  <a:cubicBezTo>
                    <a:pt x="207" y="1186"/>
                    <a:pt x="207" y="1186"/>
                    <a:pt x="207" y="1186"/>
                  </a:cubicBezTo>
                  <a:cubicBezTo>
                    <a:pt x="212" y="1184"/>
                    <a:pt x="218" y="1185"/>
                    <a:pt x="221" y="1190"/>
                  </a:cubicBezTo>
                  <a:cubicBezTo>
                    <a:pt x="229" y="1202"/>
                    <a:pt x="229" y="1202"/>
                    <a:pt x="229" y="1202"/>
                  </a:cubicBezTo>
                  <a:cubicBezTo>
                    <a:pt x="231" y="1207"/>
                    <a:pt x="238" y="1211"/>
                    <a:pt x="244" y="1211"/>
                  </a:cubicBezTo>
                  <a:cubicBezTo>
                    <a:pt x="257" y="1212"/>
                    <a:pt x="257" y="1212"/>
                    <a:pt x="257" y="1212"/>
                  </a:cubicBezTo>
                  <a:cubicBezTo>
                    <a:pt x="262" y="1212"/>
                    <a:pt x="267" y="1217"/>
                    <a:pt x="267" y="1222"/>
                  </a:cubicBezTo>
                  <a:cubicBezTo>
                    <a:pt x="268" y="1236"/>
                    <a:pt x="268" y="1236"/>
                    <a:pt x="268" y="1236"/>
                  </a:cubicBezTo>
                  <a:cubicBezTo>
                    <a:pt x="268" y="1242"/>
                    <a:pt x="272" y="1249"/>
                    <a:pt x="277" y="1252"/>
                  </a:cubicBezTo>
                  <a:cubicBezTo>
                    <a:pt x="288" y="1260"/>
                    <a:pt x="288" y="1260"/>
                    <a:pt x="288" y="1260"/>
                  </a:cubicBezTo>
                  <a:cubicBezTo>
                    <a:pt x="293" y="1263"/>
                    <a:pt x="294" y="1269"/>
                    <a:pt x="292" y="1274"/>
                  </a:cubicBezTo>
                  <a:cubicBezTo>
                    <a:pt x="286" y="1287"/>
                    <a:pt x="286" y="1287"/>
                    <a:pt x="286" y="1287"/>
                  </a:cubicBezTo>
                  <a:cubicBezTo>
                    <a:pt x="283" y="1292"/>
                    <a:pt x="283" y="1300"/>
                    <a:pt x="286" y="1305"/>
                  </a:cubicBezTo>
                  <a:cubicBezTo>
                    <a:pt x="292" y="1317"/>
                    <a:pt x="292" y="1317"/>
                    <a:pt x="292" y="1317"/>
                  </a:cubicBezTo>
                  <a:cubicBezTo>
                    <a:pt x="294" y="1322"/>
                    <a:pt x="293" y="1329"/>
                    <a:pt x="288" y="1332"/>
                  </a:cubicBezTo>
                  <a:cubicBezTo>
                    <a:pt x="277" y="1340"/>
                    <a:pt x="277" y="1340"/>
                    <a:pt x="277" y="1340"/>
                  </a:cubicBezTo>
                  <a:cubicBezTo>
                    <a:pt x="272" y="1343"/>
                    <a:pt x="268" y="1350"/>
                    <a:pt x="268" y="1355"/>
                  </a:cubicBezTo>
                  <a:cubicBezTo>
                    <a:pt x="267" y="1369"/>
                    <a:pt x="267" y="1369"/>
                    <a:pt x="267" y="1369"/>
                  </a:cubicBezTo>
                  <a:cubicBezTo>
                    <a:pt x="267" y="1375"/>
                    <a:pt x="262" y="1380"/>
                    <a:pt x="257" y="1380"/>
                  </a:cubicBezTo>
                  <a:cubicBezTo>
                    <a:pt x="244" y="1381"/>
                    <a:pt x="244" y="1381"/>
                    <a:pt x="244" y="1381"/>
                  </a:cubicBezTo>
                  <a:cubicBezTo>
                    <a:pt x="238" y="1381"/>
                    <a:pt x="231" y="1385"/>
                    <a:pt x="229" y="1390"/>
                  </a:cubicBezTo>
                  <a:cubicBezTo>
                    <a:pt x="221" y="1401"/>
                    <a:pt x="221" y="1401"/>
                    <a:pt x="221" y="1401"/>
                  </a:cubicBezTo>
                  <a:cubicBezTo>
                    <a:pt x="218" y="1406"/>
                    <a:pt x="212" y="1408"/>
                    <a:pt x="207" y="1405"/>
                  </a:cubicBezTo>
                  <a:cubicBezTo>
                    <a:pt x="195" y="1399"/>
                    <a:pt x="195" y="1399"/>
                    <a:pt x="195" y="1399"/>
                  </a:cubicBezTo>
                  <a:cubicBezTo>
                    <a:pt x="190" y="1397"/>
                    <a:pt x="183" y="1397"/>
                    <a:pt x="178" y="1399"/>
                  </a:cubicBezTo>
                  <a:cubicBezTo>
                    <a:pt x="166" y="1405"/>
                    <a:pt x="166" y="1405"/>
                    <a:pt x="166" y="1405"/>
                  </a:cubicBezTo>
                  <a:cubicBezTo>
                    <a:pt x="161" y="1408"/>
                    <a:pt x="155" y="1406"/>
                    <a:pt x="152" y="1401"/>
                  </a:cubicBezTo>
                  <a:cubicBezTo>
                    <a:pt x="145" y="1390"/>
                    <a:pt x="145" y="1390"/>
                    <a:pt x="145" y="1390"/>
                  </a:cubicBezTo>
                  <a:cubicBezTo>
                    <a:pt x="142" y="1385"/>
                    <a:pt x="135" y="1381"/>
                    <a:pt x="129" y="1381"/>
                  </a:cubicBezTo>
                  <a:cubicBezTo>
                    <a:pt x="116" y="1380"/>
                    <a:pt x="116" y="1380"/>
                    <a:pt x="116" y="1380"/>
                  </a:cubicBezTo>
                  <a:cubicBezTo>
                    <a:pt x="111" y="1380"/>
                    <a:pt x="106" y="1375"/>
                    <a:pt x="106" y="1369"/>
                  </a:cubicBezTo>
                  <a:cubicBezTo>
                    <a:pt x="105" y="1355"/>
                    <a:pt x="105" y="1355"/>
                    <a:pt x="105" y="1355"/>
                  </a:cubicBezTo>
                  <a:cubicBezTo>
                    <a:pt x="105" y="1350"/>
                    <a:pt x="101" y="1343"/>
                    <a:pt x="96" y="1340"/>
                  </a:cubicBezTo>
                  <a:cubicBezTo>
                    <a:pt x="85" y="1332"/>
                    <a:pt x="85" y="1332"/>
                    <a:pt x="85" y="1332"/>
                  </a:cubicBezTo>
                  <a:cubicBezTo>
                    <a:pt x="80" y="1329"/>
                    <a:pt x="79" y="1322"/>
                    <a:pt x="81" y="1317"/>
                  </a:cubicBezTo>
                  <a:cubicBezTo>
                    <a:pt x="87" y="1305"/>
                    <a:pt x="87" y="1305"/>
                    <a:pt x="87" y="1305"/>
                  </a:cubicBezTo>
                  <a:cubicBezTo>
                    <a:pt x="90" y="1300"/>
                    <a:pt x="90" y="1292"/>
                    <a:pt x="87" y="1287"/>
                  </a:cubicBezTo>
                  <a:cubicBezTo>
                    <a:pt x="81" y="1274"/>
                    <a:pt x="81" y="1274"/>
                    <a:pt x="81" y="1274"/>
                  </a:cubicBezTo>
                  <a:cubicBezTo>
                    <a:pt x="79" y="1269"/>
                    <a:pt x="80" y="1263"/>
                    <a:pt x="85" y="1260"/>
                  </a:cubicBezTo>
                  <a:cubicBezTo>
                    <a:pt x="96" y="1252"/>
                    <a:pt x="96" y="1252"/>
                    <a:pt x="96" y="1252"/>
                  </a:cubicBezTo>
                  <a:cubicBezTo>
                    <a:pt x="101" y="1249"/>
                    <a:pt x="105" y="1242"/>
                    <a:pt x="105" y="1236"/>
                  </a:cubicBezTo>
                  <a:cubicBezTo>
                    <a:pt x="106" y="1222"/>
                    <a:pt x="106" y="1222"/>
                    <a:pt x="106" y="1222"/>
                  </a:cubicBezTo>
                  <a:cubicBezTo>
                    <a:pt x="106" y="1217"/>
                    <a:pt x="111" y="1212"/>
                    <a:pt x="116" y="1212"/>
                  </a:cubicBezTo>
                  <a:lnTo>
                    <a:pt x="129" y="121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9" name="Freeform 15"/>
            <p:cNvSpPr>
              <a:spLocks noEditPoints="1"/>
            </p:cNvSpPr>
            <p:nvPr/>
          </p:nvSpPr>
          <p:spPr bwMode="auto">
            <a:xfrm>
              <a:off x="-1579563" y="1058863"/>
              <a:ext cx="941388" cy="1274763"/>
            </a:xfrm>
            <a:custGeom>
              <a:avLst/>
              <a:gdLst>
                <a:gd name="T0" fmla="*/ 22 w 839"/>
                <a:gd name="T1" fmla="*/ 881 h 1136"/>
                <a:gd name="T2" fmla="*/ 239 w 839"/>
                <a:gd name="T3" fmla="*/ 881 h 1136"/>
                <a:gd name="T4" fmla="*/ 239 w 839"/>
                <a:gd name="T5" fmla="*/ 823 h 1136"/>
                <a:gd name="T6" fmla="*/ 261 w 839"/>
                <a:gd name="T7" fmla="*/ 823 h 1136"/>
                <a:gd name="T8" fmla="*/ 241 w 839"/>
                <a:gd name="T9" fmla="*/ 641 h 1136"/>
                <a:gd name="T10" fmla="*/ 198 w 839"/>
                <a:gd name="T11" fmla="*/ 641 h 1136"/>
                <a:gd name="T12" fmla="*/ 174 w 839"/>
                <a:gd name="T13" fmla="*/ 558 h 1136"/>
                <a:gd name="T14" fmla="*/ 182 w 839"/>
                <a:gd name="T15" fmla="*/ 532 h 1136"/>
                <a:gd name="T16" fmla="*/ 182 w 839"/>
                <a:gd name="T17" fmla="*/ 523 h 1136"/>
                <a:gd name="T18" fmla="*/ 275 w 839"/>
                <a:gd name="T19" fmla="*/ 161 h 1136"/>
                <a:gd name="T20" fmla="*/ 301 w 839"/>
                <a:gd name="T21" fmla="*/ 133 h 1136"/>
                <a:gd name="T22" fmla="*/ 301 w 839"/>
                <a:gd name="T23" fmla="*/ 366 h 1136"/>
                <a:gd name="T24" fmla="*/ 301 w 839"/>
                <a:gd name="T25" fmla="*/ 487 h 1136"/>
                <a:gd name="T26" fmla="*/ 301 w 839"/>
                <a:gd name="T27" fmla="*/ 1057 h 1136"/>
                <a:gd name="T28" fmla="*/ 380 w 839"/>
                <a:gd name="T29" fmla="*/ 1136 h 1136"/>
                <a:gd name="T30" fmla="*/ 459 w 839"/>
                <a:gd name="T31" fmla="*/ 1057 h 1136"/>
                <a:gd name="T32" fmla="*/ 459 w 839"/>
                <a:gd name="T33" fmla="*/ 537 h 1136"/>
                <a:gd name="T34" fmla="*/ 490 w 839"/>
                <a:gd name="T35" fmla="*/ 537 h 1136"/>
                <a:gd name="T36" fmla="*/ 490 w 839"/>
                <a:gd name="T37" fmla="*/ 1057 h 1136"/>
                <a:gd name="T38" fmla="*/ 569 w 839"/>
                <a:gd name="T39" fmla="*/ 1136 h 1136"/>
                <a:gd name="T40" fmla="*/ 648 w 839"/>
                <a:gd name="T41" fmla="*/ 1057 h 1136"/>
                <a:gd name="T42" fmla="*/ 648 w 839"/>
                <a:gd name="T43" fmla="*/ 366 h 1136"/>
                <a:gd name="T44" fmla="*/ 647 w 839"/>
                <a:gd name="T45" fmla="*/ 355 h 1136"/>
                <a:gd name="T46" fmla="*/ 647 w 839"/>
                <a:gd name="T47" fmla="*/ 202 h 1136"/>
                <a:gd name="T48" fmla="*/ 839 w 839"/>
                <a:gd name="T49" fmla="*/ 316 h 1136"/>
                <a:gd name="T50" fmla="*/ 839 w 839"/>
                <a:gd name="T51" fmla="*/ 208 h 1136"/>
                <a:gd name="T52" fmla="*/ 717 w 839"/>
                <a:gd name="T53" fmla="*/ 127 h 1136"/>
                <a:gd name="T54" fmla="*/ 663 w 839"/>
                <a:gd name="T55" fmla="*/ 61 h 1136"/>
                <a:gd name="T56" fmla="*/ 650 w 839"/>
                <a:gd name="T57" fmla="*/ 40 h 1136"/>
                <a:gd name="T58" fmla="*/ 648 w 839"/>
                <a:gd name="T59" fmla="*/ 35 h 1136"/>
                <a:gd name="T60" fmla="*/ 647 w 839"/>
                <a:gd name="T61" fmla="*/ 34 h 1136"/>
                <a:gd name="T62" fmla="*/ 647 w 839"/>
                <a:gd name="T63" fmla="*/ 34 h 1136"/>
                <a:gd name="T64" fmla="*/ 647 w 839"/>
                <a:gd name="T65" fmla="*/ 34 h 1136"/>
                <a:gd name="T66" fmla="*/ 637 w 839"/>
                <a:gd name="T67" fmla="*/ 19 h 1136"/>
                <a:gd name="T68" fmla="*/ 598 w 839"/>
                <a:gd name="T69" fmla="*/ 0 h 1136"/>
                <a:gd name="T70" fmla="*/ 350 w 839"/>
                <a:gd name="T71" fmla="*/ 0 h 1136"/>
                <a:gd name="T72" fmla="*/ 339 w 839"/>
                <a:gd name="T73" fmla="*/ 2 h 1136"/>
                <a:gd name="T74" fmla="*/ 329 w 839"/>
                <a:gd name="T75" fmla="*/ 3 h 1136"/>
                <a:gd name="T76" fmla="*/ 329 w 839"/>
                <a:gd name="T77" fmla="*/ 3 h 1136"/>
                <a:gd name="T78" fmla="*/ 195 w 839"/>
                <a:gd name="T79" fmla="*/ 96 h 1136"/>
                <a:gd name="T80" fmla="*/ 79 w 839"/>
                <a:gd name="T81" fmla="*/ 523 h 1136"/>
                <a:gd name="T82" fmla="*/ 79 w 839"/>
                <a:gd name="T83" fmla="*/ 533 h 1136"/>
                <a:gd name="T84" fmla="*/ 86 w 839"/>
                <a:gd name="T85" fmla="*/ 558 h 1136"/>
                <a:gd name="T86" fmla="*/ 63 w 839"/>
                <a:gd name="T87" fmla="*/ 641 h 1136"/>
                <a:gd name="T88" fmla="*/ 20 w 839"/>
                <a:gd name="T89" fmla="*/ 641 h 1136"/>
                <a:gd name="T90" fmla="*/ 0 w 839"/>
                <a:gd name="T91" fmla="*/ 823 h 1136"/>
                <a:gd name="T92" fmla="*/ 22 w 839"/>
                <a:gd name="T93" fmla="*/ 823 h 1136"/>
                <a:gd name="T94" fmla="*/ 22 w 839"/>
                <a:gd name="T95" fmla="*/ 881 h 1136"/>
                <a:gd name="T96" fmla="*/ 105 w 839"/>
                <a:gd name="T97" fmla="*/ 577 h 1136"/>
                <a:gd name="T98" fmla="*/ 130 w 839"/>
                <a:gd name="T99" fmla="*/ 583 h 1136"/>
                <a:gd name="T100" fmla="*/ 131 w 839"/>
                <a:gd name="T101" fmla="*/ 583 h 1136"/>
                <a:gd name="T102" fmla="*/ 155 w 839"/>
                <a:gd name="T103" fmla="*/ 577 h 1136"/>
                <a:gd name="T104" fmla="*/ 173 w 839"/>
                <a:gd name="T105" fmla="*/ 641 h 1136"/>
                <a:gd name="T106" fmla="*/ 87 w 839"/>
                <a:gd name="T107" fmla="*/ 641 h 1136"/>
                <a:gd name="T108" fmla="*/ 105 w 839"/>
                <a:gd name="T109" fmla="*/ 577 h 1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39" h="1136">
                  <a:moveTo>
                    <a:pt x="22" y="881"/>
                  </a:moveTo>
                  <a:cubicBezTo>
                    <a:pt x="239" y="881"/>
                    <a:pt x="239" y="881"/>
                    <a:pt x="239" y="881"/>
                  </a:cubicBezTo>
                  <a:cubicBezTo>
                    <a:pt x="239" y="823"/>
                    <a:pt x="239" y="823"/>
                    <a:pt x="239" y="823"/>
                  </a:cubicBezTo>
                  <a:cubicBezTo>
                    <a:pt x="261" y="823"/>
                    <a:pt x="261" y="823"/>
                    <a:pt x="261" y="823"/>
                  </a:cubicBezTo>
                  <a:cubicBezTo>
                    <a:pt x="241" y="641"/>
                    <a:pt x="241" y="641"/>
                    <a:pt x="241" y="641"/>
                  </a:cubicBezTo>
                  <a:cubicBezTo>
                    <a:pt x="198" y="641"/>
                    <a:pt x="198" y="641"/>
                    <a:pt x="198" y="641"/>
                  </a:cubicBezTo>
                  <a:cubicBezTo>
                    <a:pt x="174" y="558"/>
                    <a:pt x="174" y="558"/>
                    <a:pt x="174" y="558"/>
                  </a:cubicBezTo>
                  <a:cubicBezTo>
                    <a:pt x="179" y="550"/>
                    <a:pt x="182" y="541"/>
                    <a:pt x="182" y="532"/>
                  </a:cubicBezTo>
                  <a:cubicBezTo>
                    <a:pt x="182" y="529"/>
                    <a:pt x="182" y="526"/>
                    <a:pt x="182" y="523"/>
                  </a:cubicBezTo>
                  <a:cubicBezTo>
                    <a:pt x="182" y="318"/>
                    <a:pt x="232" y="214"/>
                    <a:pt x="275" y="161"/>
                  </a:cubicBezTo>
                  <a:cubicBezTo>
                    <a:pt x="284" y="149"/>
                    <a:pt x="293" y="141"/>
                    <a:pt x="301" y="133"/>
                  </a:cubicBezTo>
                  <a:cubicBezTo>
                    <a:pt x="301" y="366"/>
                    <a:pt x="301" y="366"/>
                    <a:pt x="301" y="366"/>
                  </a:cubicBezTo>
                  <a:cubicBezTo>
                    <a:pt x="301" y="487"/>
                    <a:pt x="301" y="487"/>
                    <a:pt x="301" y="487"/>
                  </a:cubicBezTo>
                  <a:cubicBezTo>
                    <a:pt x="301" y="1057"/>
                    <a:pt x="301" y="1057"/>
                    <a:pt x="301" y="1057"/>
                  </a:cubicBezTo>
                  <a:cubicBezTo>
                    <a:pt x="301" y="1101"/>
                    <a:pt x="336" y="1136"/>
                    <a:pt x="380" y="1136"/>
                  </a:cubicBezTo>
                  <a:cubicBezTo>
                    <a:pt x="424" y="1136"/>
                    <a:pt x="459" y="1101"/>
                    <a:pt x="459" y="1057"/>
                  </a:cubicBezTo>
                  <a:cubicBezTo>
                    <a:pt x="459" y="537"/>
                    <a:pt x="459" y="537"/>
                    <a:pt x="459" y="537"/>
                  </a:cubicBezTo>
                  <a:cubicBezTo>
                    <a:pt x="490" y="537"/>
                    <a:pt x="490" y="537"/>
                    <a:pt x="490" y="537"/>
                  </a:cubicBezTo>
                  <a:cubicBezTo>
                    <a:pt x="490" y="1057"/>
                    <a:pt x="490" y="1057"/>
                    <a:pt x="490" y="1057"/>
                  </a:cubicBezTo>
                  <a:cubicBezTo>
                    <a:pt x="490" y="1101"/>
                    <a:pt x="525" y="1136"/>
                    <a:pt x="569" y="1136"/>
                  </a:cubicBezTo>
                  <a:cubicBezTo>
                    <a:pt x="613" y="1136"/>
                    <a:pt x="648" y="1101"/>
                    <a:pt x="648" y="1057"/>
                  </a:cubicBezTo>
                  <a:cubicBezTo>
                    <a:pt x="648" y="366"/>
                    <a:pt x="648" y="366"/>
                    <a:pt x="648" y="366"/>
                  </a:cubicBezTo>
                  <a:cubicBezTo>
                    <a:pt x="648" y="362"/>
                    <a:pt x="648" y="359"/>
                    <a:pt x="647" y="355"/>
                  </a:cubicBezTo>
                  <a:cubicBezTo>
                    <a:pt x="647" y="202"/>
                    <a:pt x="647" y="202"/>
                    <a:pt x="647" y="202"/>
                  </a:cubicBezTo>
                  <a:cubicBezTo>
                    <a:pt x="692" y="245"/>
                    <a:pt x="755" y="290"/>
                    <a:pt x="839" y="316"/>
                  </a:cubicBezTo>
                  <a:cubicBezTo>
                    <a:pt x="839" y="208"/>
                    <a:pt x="839" y="208"/>
                    <a:pt x="839" y="208"/>
                  </a:cubicBezTo>
                  <a:cubicBezTo>
                    <a:pt x="787" y="186"/>
                    <a:pt x="747" y="157"/>
                    <a:pt x="717" y="127"/>
                  </a:cubicBezTo>
                  <a:cubicBezTo>
                    <a:pt x="692" y="103"/>
                    <a:pt x="674" y="79"/>
                    <a:pt x="663" y="61"/>
                  </a:cubicBezTo>
                  <a:cubicBezTo>
                    <a:pt x="657" y="52"/>
                    <a:pt x="653" y="45"/>
                    <a:pt x="650" y="40"/>
                  </a:cubicBezTo>
                  <a:cubicBezTo>
                    <a:pt x="649" y="38"/>
                    <a:pt x="648" y="36"/>
                    <a:pt x="648" y="35"/>
                  </a:cubicBezTo>
                  <a:cubicBezTo>
                    <a:pt x="648" y="35"/>
                    <a:pt x="647" y="35"/>
                    <a:pt x="647" y="34"/>
                  </a:cubicBezTo>
                  <a:cubicBezTo>
                    <a:pt x="647" y="34"/>
                    <a:pt x="647" y="34"/>
                    <a:pt x="647" y="34"/>
                  </a:cubicBezTo>
                  <a:cubicBezTo>
                    <a:pt x="647" y="34"/>
                    <a:pt x="647" y="34"/>
                    <a:pt x="647" y="34"/>
                  </a:cubicBezTo>
                  <a:cubicBezTo>
                    <a:pt x="645" y="28"/>
                    <a:pt x="641" y="23"/>
                    <a:pt x="637" y="19"/>
                  </a:cubicBezTo>
                  <a:cubicBezTo>
                    <a:pt x="627" y="8"/>
                    <a:pt x="613" y="0"/>
                    <a:pt x="598" y="0"/>
                  </a:cubicBezTo>
                  <a:cubicBezTo>
                    <a:pt x="350" y="0"/>
                    <a:pt x="350" y="0"/>
                    <a:pt x="350" y="0"/>
                  </a:cubicBezTo>
                  <a:cubicBezTo>
                    <a:pt x="346" y="0"/>
                    <a:pt x="342" y="1"/>
                    <a:pt x="339" y="2"/>
                  </a:cubicBezTo>
                  <a:cubicBezTo>
                    <a:pt x="335" y="2"/>
                    <a:pt x="332" y="2"/>
                    <a:pt x="329" y="3"/>
                  </a:cubicBezTo>
                  <a:cubicBezTo>
                    <a:pt x="329" y="3"/>
                    <a:pt x="329" y="3"/>
                    <a:pt x="329" y="3"/>
                  </a:cubicBezTo>
                  <a:cubicBezTo>
                    <a:pt x="321" y="4"/>
                    <a:pt x="257" y="21"/>
                    <a:pt x="195" y="96"/>
                  </a:cubicBezTo>
                  <a:cubicBezTo>
                    <a:pt x="134" y="171"/>
                    <a:pt x="79" y="302"/>
                    <a:pt x="79" y="523"/>
                  </a:cubicBezTo>
                  <a:cubicBezTo>
                    <a:pt x="79" y="526"/>
                    <a:pt x="79" y="529"/>
                    <a:pt x="79" y="533"/>
                  </a:cubicBezTo>
                  <a:cubicBezTo>
                    <a:pt x="79" y="542"/>
                    <a:pt x="82" y="551"/>
                    <a:pt x="86" y="558"/>
                  </a:cubicBezTo>
                  <a:cubicBezTo>
                    <a:pt x="63" y="641"/>
                    <a:pt x="63" y="641"/>
                    <a:pt x="63" y="641"/>
                  </a:cubicBezTo>
                  <a:cubicBezTo>
                    <a:pt x="20" y="641"/>
                    <a:pt x="20" y="641"/>
                    <a:pt x="20" y="641"/>
                  </a:cubicBezTo>
                  <a:cubicBezTo>
                    <a:pt x="0" y="823"/>
                    <a:pt x="0" y="823"/>
                    <a:pt x="0" y="823"/>
                  </a:cubicBezTo>
                  <a:cubicBezTo>
                    <a:pt x="22" y="823"/>
                    <a:pt x="22" y="823"/>
                    <a:pt x="22" y="823"/>
                  </a:cubicBezTo>
                  <a:lnTo>
                    <a:pt x="22" y="881"/>
                  </a:lnTo>
                  <a:close/>
                  <a:moveTo>
                    <a:pt x="105" y="577"/>
                  </a:moveTo>
                  <a:cubicBezTo>
                    <a:pt x="113" y="581"/>
                    <a:pt x="121" y="583"/>
                    <a:pt x="130" y="583"/>
                  </a:cubicBezTo>
                  <a:cubicBezTo>
                    <a:pt x="131" y="583"/>
                    <a:pt x="131" y="583"/>
                    <a:pt x="131" y="583"/>
                  </a:cubicBezTo>
                  <a:cubicBezTo>
                    <a:pt x="140" y="583"/>
                    <a:pt x="148" y="581"/>
                    <a:pt x="155" y="577"/>
                  </a:cubicBezTo>
                  <a:cubicBezTo>
                    <a:pt x="173" y="641"/>
                    <a:pt x="173" y="641"/>
                    <a:pt x="173" y="641"/>
                  </a:cubicBezTo>
                  <a:cubicBezTo>
                    <a:pt x="87" y="641"/>
                    <a:pt x="87" y="641"/>
                    <a:pt x="87" y="641"/>
                  </a:cubicBezTo>
                  <a:lnTo>
                    <a:pt x="105" y="57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57" name="Rectangle 56"/>
          <p:cNvSpPr/>
          <p:nvPr/>
        </p:nvSpPr>
        <p:spPr>
          <a:xfrm>
            <a:off x="1941703" y="0"/>
            <a:ext cx="8867476" cy="6858000"/>
          </a:xfrm>
          <a:prstGeom prst="rect">
            <a:avLst/>
          </a:prstGeom>
          <a:solidFill>
            <a:schemeClr val="accent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8" name="TextBox 57"/>
          <p:cNvSpPr txBox="1"/>
          <p:nvPr/>
        </p:nvSpPr>
        <p:spPr>
          <a:xfrm>
            <a:off x="3810847" y="2291388"/>
            <a:ext cx="4570305" cy="1384995"/>
          </a:xfrm>
          <a:prstGeom prst="rect">
            <a:avLst/>
          </a:prstGeom>
          <a:noFill/>
        </p:spPr>
        <p:txBody>
          <a:bodyPr wrap="square" rtlCol="0">
            <a:spAutoFit/>
          </a:bodyPr>
          <a:lstStyle/>
          <a:p>
            <a:pPr algn="ctr"/>
            <a:r>
              <a:rPr lang="es-PE" sz="2800" b="1" dirty="0" smtClean="0">
                <a:solidFill>
                  <a:schemeClr val="bg1"/>
                </a:solidFill>
                <a:latin typeface="+mj-lt"/>
              </a:rPr>
              <a:t>Capitulo I</a:t>
            </a:r>
          </a:p>
          <a:p>
            <a:pPr algn="ctr"/>
            <a:r>
              <a:rPr lang="es-PE" sz="2800" dirty="0" smtClean="0">
                <a:solidFill>
                  <a:schemeClr val="bg1"/>
                </a:solidFill>
                <a:latin typeface="+mj-lt"/>
              </a:rPr>
              <a:t>Control y requisitos de mantenimiento</a:t>
            </a:r>
            <a:endParaRPr lang="es-PE" sz="2800" dirty="0">
              <a:solidFill>
                <a:schemeClr val="bg1"/>
              </a:solidFill>
              <a:latin typeface="+mj-lt"/>
            </a:endParaRPr>
          </a:p>
        </p:txBody>
      </p:sp>
      <p:cxnSp>
        <p:nvCxnSpPr>
          <p:cNvPr id="59" name="Straight Connector 58"/>
          <p:cNvCxnSpPr/>
          <p:nvPr/>
        </p:nvCxnSpPr>
        <p:spPr>
          <a:xfrm>
            <a:off x="4476000" y="3732411"/>
            <a:ext cx="3240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60" name="Group 59"/>
          <p:cNvGrpSpPr/>
          <p:nvPr/>
        </p:nvGrpSpPr>
        <p:grpSpPr>
          <a:xfrm>
            <a:off x="5250509" y="495011"/>
            <a:ext cx="1333340" cy="1595437"/>
            <a:chOff x="-3241676" y="671513"/>
            <a:chExt cx="1389063" cy="1662113"/>
          </a:xfrm>
          <a:solidFill>
            <a:schemeClr val="bg2">
              <a:alpha val="36000"/>
            </a:schemeClr>
          </a:solidFill>
        </p:grpSpPr>
        <p:sp>
          <p:nvSpPr>
            <p:cNvPr id="61" name="Freeform 8"/>
            <p:cNvSpPr>
              <a:spLocks/>
            </p:cNvSpPr>
            <p:nvPr/>
          </p:nvSpPr>
          <p:spPr bwMode="auto">
            <a:xfrm>
              <a:off x="-2398713" y="671513"/>
              <a:ext cx="354013" cy="355600"/>
            </a:xfrm>
            <a:custGeom>
              <a:avLst/>
              <a:gdLst>
                <a:gd name="T0" fmla="*/ 125 w 316"/>
                <a:gd name="T1" fmla="*/ 298 h 316"/>
                <a:gd name="T2" fmla="*/ 298 w 316"/>
                <a:gd name="T3" fmla="*/ 191 h 316"/>
                <a:gd name="T4" fmla="*/ 191 w 316"/>
                <a:gd name="T5" fmla="*/ 18 h 316"/>
                <a:gd name="T6" fmla="*/ 18 w 316"/>
                <a:gd name="T7" fmla="*/ 125 h 316"/>
                <a:gd name="T8" fmla="*/ 125 w 316"/>
                <a:gd name="T9" fmla="*/ 298 h 316"/>
              </a:gdLst>
              <a:ahLst/>
              <a:cxnLst>
                <a:cxn ang="0">
                  <a:pos x="T0" y="T1"/>
                </a:cxn>
                <a:cxn ang="0">
                  <a:pos x="T2" y="T3"/>
                </a:cxn>
                <a:cxn ang="0">
                  <a:pos x="T4" y="T5"/>
                </a:cxn>
                <a:cxn ang="0">
                  <a:pos x="T6" y="T7"/>
                </a:cxn>
                <a:cxn ang="0">
                  <a:pos x="T8" y="T9"/>
                </a:cxn>
              </a:cxnLst>
              <a:rect l="0" t="0" r="r" b="b"/>
              <a:pathLst>
                <a:path w="316" h="316">
                  <a:moveTo>
                    <a:pt x="125" y="298"/>
                  </a:moveTo>
                  <a:cubicBezTo>
                    <a:pt x="203" y="316"/>
                    <a:pt x="280" y="268"/>
                    <a:pt x="298" y="191"/>
                  </a:cubicBezTo>
                  <a:cubicBezTo>
                    <a:pt x="316" y="113"/>
                    <a:pt x="268" y="36"/>
                    <a:pt x="191" y="18"/>
                  </a:cubicBezTo>
                  <a:cubicBezTo>
                    <a:pt x="113" y="0"/>
                    <a:pt x="36" y="48"/>
                    <a:pt x="18" y="125"/>
                  </a:cubicBezTo>
                  <a:cubicBezTo>
                    <a:pt x="0" y="203"/>
                    <a:pt x="48" y="280"/>
                    <a:pt x="125" y="29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2" name="Freeform 9"/>
            <p:cNvSpPr>
              <a:spLocks noEditPoints="1"/>
            </p:cNvSpPr>
            <p:nvPr/>
          </p:nvSpPr>
          <p:spPr bwMode="auto">
            <a:xfrm>
              <a:off x="-2825751" y="1058863"/>
              <a:ext cx="973138" cy="1274763"/>
            </a:xfrm>
            <a:custGeom>
              <a:avLst/>
              <a:gdLst>
                <a:gd name="T0" fmla="*/ 681 w 866"/>
                <a:gd name="T1" fmla="*/ 2 h 1136"/>
                <a:gd name="T2" fmla="*/ 662 w 866"/>
                <a:gd name="T3" fmla="*/ 0 h 1136"/>
                <a:gd name="T4" fmla="*/ 376 w 866"/>
                <a:gd name="T5" fmla="*/ 19 h 1136"/>
                <a:gd name="T6" fmla="*/ 365 w 866"/>
                <a:gd name="T7" fmla="*/ 34 h 1136"/>
                <a:gd name="T8" fmla="*/ 49 w 866"/>
                <a:gd name="T9" fmla="*/ 236 h 1136"/>
                <a:gd name="T10" fmla="*/ 2 w 866"/>
                <a:gd name="T11" fmla="*/ 294 h 1136"/>
                <a:gd name="T12" fmla="*/ 101 w 866"/>
                <a:gd name="T13" fmla="*/ 295 h 1136"/>
                <a:gd name="T14" fmla="*/ 112 w 866"/>
                <a:gd name="T15" fmla="*/ 308 h 1136"/>
                <a:gd name="T16" fmla="*/ 117 w 866"/>
                <a:gd name="T17" fmla="*/ 330 h 1136"/>
                <a:gd name="T18" fmla="*/ 128 w 866"/>
                <a:gd name="T19" fmla="*/ 299 h 1136"/>
                <a:gd name="T20" fmla="*/ 181 w 866"/>
                <a:gd name="T21" fmla="*/ 313 h 1136"/>
                <a:gd name="T22" fmla="*/ 365 w 866"/>
                <a:gd name="T23" fmla="*/ 355 h 1136"/>
                <a:gd name="T24" fmla="*/ 364 w 866"/>
                <a:gd name="T25" fmla="*/ 433 h 1136"/>
                <a:gd name="T26" fmla="*/ 369 w 866"/>
                <a:gd name="T27" fmla="*/ 438 h 1136"/>
                <a:gd name="T28" fmla="*/ 364 w 866"/>
                <a:gd name="T29" fmla="*/ 444 h 1136"/>
                <a:gd name="T30" fmla="*/ 365 w 866"/>
                <a:gd name="T31" fmla="*/ 459 h 1136"/>
                <a:gd name="T32" fmla="*/ 380 w 866"/>
                <a:gd name="T33" fmla="*/ 451 h 1136"/>
                <a:gd name="T34" fmla="*/ 433 w 866"/>
                <a:gd name="T35" fmla="*/ 537 h 1136"/>
                <a:gd name="T36" fmla="*/ 446 w 866"/>
                <a:gd name="T37" fmla="*/ 566 h 1136"/>
                <a:gd name="T38" fmla="*/ 404 w 866"/>
                <a:gd name="T39" fmla="*/ 590 h 1136"/>
                <a:gd name="T40" fmla="*/ 452 w 866"/>
                <a:gd name="T41" fmla="*/ 581 h 1136"/>
                <a:gd name="T42" fmla="*/ 474 w 866"/>
                <a:gd name="T43" fmla="*/ 701 h 1136"/>
                <a:gd name="T44" fmla="*/ 463 w 866"/>
                <a:gd name="T45" fmla="*/ 714 h 1136"/>
                <a:gd name="T46" fmla="*/ 463 w 866"/>
                <a:gd name="T47" fmla="*/ 726 h 1136"/>
                <a:gd name="T48" fmla="*/ 474 w 866"/>
                <a:gd name="T49" fmla="*/ 740 h 1136"/>
                <a:gd name="T50" fmla="*/ 452 w 866"/>
                <a:gd name="T51" fmla="*/ 859 h 1136"/>
                <a:gd name="T52" fmla="*/ 404 w 866"/>
                <a:gd name="T53" fmla="*/ 851 h 1136"/>
                <a:gd name="T54" fmla="*/ 446 w 866"/>
                <a:gd name="T55" fmla="*/ 875 h 1136"/>
                <a:gd name="T56" fmla="*/ 386 w 866"/>
                <a:gd name="T57" fmla="*/ 980 h 1136"/>
                <a:gd name="T58" fmla="*/ 370 w 866"/>
                <a:gd name="T59" fmla="*/ 984 h 1136"/>
                <a:gd name="T60" fmla="*/ 364 w 866"/>
                <a:gd name="T61" fmla="*/ 996 h 1136"/>
                <a:gd name="T62" fmla="*/ 364 w 866"/>
                <a:gd name="T63" fmla="*/ 1007 h 1136"/>
                <a:gd name="T64" fmla="*/ 443 w 866"/>
                <a:gd name="T65" fmla="*/ 1136 h 1136"/>
                <a:gd name="T66" fmla="*/ 522 w 866"/>
                <a:gd name="T67" fmla="*/ 537 h 1136"/>
                <a:gd name="T68" fmla="*/ 553 w 866"/>
                <a:gd name="T69" fmla="*/ 1057 h 1136"/>
                <a:gd name="T70" fmla="*/ 711 w 866"/>
                <a:gd name="T71" fmla="*/ 1057 h 1136"/>
                <a:gd name="T72" fmla="*/ 719 w 866"/>
                <a:gd name="T73" fmla="*/ 567 h 1136"/>
                <a:gd name="T74" fmla="*/ 787 w 866"/>
                <a:gd name="T75" fmla="*/ 542 h 1136"/>
                <a:gd name="T76" fmla="*/ 838 w 866"/>
                <a:gd name="T77" fmla="*/ 125 h 1136"/>
                <a:gd name="T78" fmla="*/ 711 w 866"/>
                <a:gd name="T79" fmla="*/ 462 h 1136"/>
                <a:gd name="T80" fmla="*/ 711 w 866"/>
                <a:gd name="T81" fmla="*/ 127 h 1136"/>
                <a:gd name="T82" fmla="*/ 763 w 866"/>
                <a:gd name="T83" fmla="*/ 254 h 1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66" h="1136">
                  <a:moveTo>
                    <a:pt x="742" y="25"/>
                  </a:moveTo>
                  <a:cubicBezTo>
                    <a:pt x="710" y="7"/>
                    <a:pt x="685" y="3"/>
                    <a:pt x="681" y="2"/>
                  </a:cubicBezTo>
                  <a:cubicBezTo>
                    <a:pt x="678" y="2"/>
                    <a:pt x="676" y="2"/>
                    <a:pt x="674" y="1"/>
                  </a:cubicBezTo>
                  <a:cubicBezTo>
                    <a:pt x="670" y="1"/>
                    <a:pt x="666" y="0"/>
                    <a:pt x="662" y="0"/>
                  </a:cubicBezTo>
                  <a:cubicBezTo>
                    <a:pt x="414" y="0"/>
                    <a:pt x="414" y="0"/>
                    <a:pt x="414" y="0"/>
                  </a:cubicBezTo>
                  <a:cubicBezTo>
                    <a:pt x="399" y="0"/>
                    <a:pt x="385" y="7"/>
                    <a:pt x="376" y="19"/>
                  </a:cubicBezTo>
                  <a:cubicBezTo>
                    <a:pt x="371" y="23"/>
                    <a:pt x="367" y="28"/>
                    <a:pt x="365" y="34"/>
                  </a:cubicBezTo>
                  <a:cubicBezTo>
                    <a:pt x="365" y="34"/>
                    <a:pt x="365" y="34"/>
                    <a:pt x="365" y="34"/>
                  </a:cubicBezTo>
                  <a:cubicBezTo>
                    <a:pt x="363" y="38"/>
                    <a:pt x="340" y="85"/>
                    <a:pt x="290" y="132"/>
                  </a:cubicBezTo>
                  <a:cubicBezTo>
                    <a:pt x="239" y="179"/>
                    <a:pt x="163" y="227"/>
                    <a:pt x="49" y="236"/>
                  </a:cubicBezTo>
                  <a:cubicBezTo>
                    <a:pt x="21" y="238"/>
                    <a:pt x="0" y="262"/>
                    <a:pt x="2" y="290"/>
                  </a:cubicBezTo>
                  <a:cubicBezTo>
                    <a:pt x="2" y="292"/>
                    <a:pt x="2" y="293"/>
                    <a:pt x="2" y="294"/>
                  </a:cubicBezTo>
                  <a:cubicBezTo>
                    <a:pt x="17" y="292"/>
                    <a:pt x="32" y="291"/>
                    <a:pt x="46" y="291"/>
                  </a:cubicBezTo>
                  <a:cubicBezTo>
                    <a:pt x="63" y="291"/>
                    <a:pt x="82" y="293"/>
                    <a:pt x="101" y="295"/>
                  </a:cubicBezTo>
                  <a:cubicBezTo>
                    <a:pt x="112" y="296"/>
                    <a:pt x="112" y="296"/>
                    <a:pt x="112" y="296"/>
                  </a:cubicBezTo>
                  <a:cubicBezTo>
                    <a:pt x="112" y="308"/>
                    <a:pt x="112" y="308"/>
                    <a:pt x="112" y="308"/>
                  </a:cubicBezTo>
                  <a:cubicBezTo>
                    <a:pt x="112" y="331"/>
                    <a:pt x="112" y="331"/>
                    <a:pt x="112" y="331"/>
                  </a:cubicBezTo>
                  <a:cubicBezTo>
                    <a:pt x="114" y="331"/>
                    <a:pt x="115" y="330"/>
                    <a:pt x="117" y="330"/>
                  </a:cubicBezTo>
                  <a:cubicBezTo>
                    <a:pt x="125" y="310"/>
                    <a:pt x="125" y="310"/>
                    <a:pt x="125" y="310"/>
                  </a:cubicBezTo>
                  <a:cubicBezTo>
                    <a:pt x="128" y="299"/>
                    <a:pt x="128" y="299"/>
                    <a:pt x="128" y="299"/>
                  </a:cubicBezTo>
                  <a:cubicBezTo>
                    <a:pt x="139" y="302"/>
                    <a:pt x="139" y="302"/>
                    <a:pt x="139" y="302"/>
                  </a:cubicBezTo>
                  <a:cubicBezTo>
                    <a:pt x="153" y="305"/>
                    <a:pt x="167" y="309"/>
                    <a:pt x="181" y="313"/>
                  </a:cubicBezTo>
                  <a:cubicBezTo>
                    <a:pt x="261" y="287"/>
                    <a:pt x="322" y="244"/>
                    <a:pt x="365" y="202"/>
                  </a:cubicBezTo>
                  <a:cubicBezTo>
                    <a:pt x="365" y="355"/>
                    <a:pt x="365" y="355"/>
                    <a:pt x="365" y="355"/>
                  </a:cubicBezTo>
                  <a:cubicBezTo>
                    <a:pt x="364" y="358"/>
                    <a:pt x="364" y="362"/>
                    <a:pt x="364" y="366"/>
                  </a:cubicBezTo>
                  <a:cubicBezTo>
                    <a:pt x="364" y="433"/>
                    <a:pt x="364" y="433"/>
                    <a:pt x="364" y="433"/>
                  </a:cubicBezTo>
                  <a:cubicBezTo>
                    <a:pt x="365" y="434"/>
                    <a:pt x="365" y="434"/>
                    <a:pt x="365" y="434"/>
                  </a:cubicBezTo>
                  <a:cubicBezTo>
                    <a:pt x="369" y="438"/>
                    <a:pt x="369" y="438"/>
                    <a:pt x="369" y="438"/>
                  </a:cubicBezTo>
                  <a:cubicBezTo>
                    <a:pt x="365" y="443"/>
                    <a:pt x="365" y="443"/>
                    <a:pt x="365" y="443"/>
                  </a:cubicBezTo>
                  <a:cubicBezTo>
                    <a:pt x="364" y="444"/>
                    <a:pt x="364" y="444"/>
                    <a:pt x="364" y="444"/>
                  </a:cubicBezTo>
                  <a:cubicBezTo>
                    <a:pt x="364" y="460"/>
                    <a:pt x="364" y="460"/>
                    <a:pt x="364" y="460"/>
                  </a:cubicBezTo>
                  <a:cubicBezTo>
                    <a:pt x="365" y="459"/>
                    <a:pt x="365" y="459"/>
                    <a:pt x="365" y="459"/>
                  </a:cubicBezTo>
                  <a:cubicBezTo>
                    <a:pt x="370" y="456"/>
                    <a:pt x="370" y="456"/>
                    <a:pt x="370" y="456"/>
                  </a:cubicBezTo>
                  <a:cubicBezTo>
                    <a:pt x="380" y="451"/>
                    <a:pt x="380" y="451"/>
                    <a:pt x="380" y="451"/>
                  </a:cubicBezTo>
                  <a:cubicBezTo>
                    <a:pt x="386" y="460"/>
                    <a:pt x="386" y="460"/>
                    <a:pt x="386" y="460"/>
                  </a:cubicBezTo>
                  <a:cubicBezTo>
                    <a:pt x="405" y="484"/>
                    <a:pt x="420" y="510"/>
                    <a:pt x="433" y="537"/>
                  </a:cubicBezTo>
                  <a:cubicBezTo>
                    <a:pt x="436" y="543"/>
                    <a:pt x="439" y="549"/>
                    <a:pt x="442" y="555"/>
                  </a:cubicBezTo>
                  <a:cubicBezTo>
                    <a:pt x="446" y="566"/>
                    <a:pt x="446" y="566"/>
                    <a:pt x="446" y="566"/>
                  </a:cubicBezTo>
                  <a:cubicBezTo>
                    <a:pt x="436" y="571"/>
                    <a:pt x="436" y="571"/>
                    <a:pt x="436" y="571"/>
                  </a:cubicBezTo>
                  <a:cubicBezTo>
                    <a:pt x="404" y="590"/>
                    <a:pt x="404" y="590"/>
                    <a:pt x="404" y="590"/>
                  </a:cubicBezTo>
                  <a:cubicBezTo>
                    <a:pt x="441" y="583"/>
                    <a:pt x="441" y="583"/>
                    <a:pt x="441" y="583"/>
                  </a:cubicBezTo>
                  <a:cubicBezTo>
                    <a:pt x="452" y="581"/>
                    <a:pt x="452" y="581"/>
                    <a:pt x="452" y="581"/>
                  </a:cubicBezTo>
                  <a:cubicBezTo>
                    <a:pt x="455" y="592"/>
                    <a:pt x="455" y="592"/>
                    <a:pt x="455" y="592"/>
                  </a:cubicBezTo>
                  <a:cubicBezTo>
                    <a:pt x="466" y="627"/>
                    <a:pt x="472" y="664"/>
                    <a:pt x="474" y="701"/>
                  </a:cubicBezTo>
                  <a:cubicBezTo>
                    <a:pt x="474" y="712"/>
                    <a:pt x="474" y="712"/>
                    <a:pt x="474" y="712"/>
                  </a:cubicBezTo>
                  <a:cubicBezTo>
                    <a:pt x="463" y="714"/>
                    <a:pt x="463" y="714"/>
                    <a:pt x="463" y="714"/>
                  </a:cubicBezTo>
                  <a:cubicBezTo>
                    <a:pt x="427" y="720"/>
                    <a:pt x="427" y="720"/>
                    <a:pt x="427" y="720"/>
                  </a:cubicBezTo>
                  <a:cubicBezTo>
                    <a:pt x="463" y="726"/>
                    <a:pt x="463" y="726"/>
                    <a:pt x="463" y="726"/>
                  </a:cubicBezTo>
                  <a:cubicBezTo>
                    <a:pt x="474" y="728"/>
                    <a:pt x="474" y="728"/>
                    <a:pt x="474" y="728"/>
                  </a:cubicBezTo>
                  <a:cubicBezTo>
                    <a:pt x="474" y="740"/>
                    <a:pt x="474" y="740"/>
                    <a:pt x="474" y="740"/>
                  </a:cubicBezTo>
                  <a:cubicBezTo>
                    <a:pt x="472" y="777"/>
                    <a:pt x="466" y="813"/>
                    <a:pt x="455" y="848"/>
                  </a:cubicBezTo>
                  <a:cubicBezTo>
                    <a:pt x="452" y="859"/>
                    <a:pt x="452" y="859"/>
                    <a:pt x="452" y="859"/>
                  </a:cubicBezTo>
                  <a:cubicBezTo>
                    <a:pt x="441" y="857"/>
                    <a:pt x="441" y="857"/>
                    <a:pt x="441" y="857"/>
                  </a:cubicBezTo>
                  <a:cubicBezTo>
                    <a:pt x="404" y="851"/>
                    <a:pt x="404" y="851"/>
                    <a:pt x="404" y="851"/>
                  </a:cubicBezTo>
                  <a:cubicBezTo>
                    <a:pt x="436" y="869"/>
                    <a:pt x="436" y="869"/>
                    <a:pt x="436" y="869"/>
                  </a:cubicBezTo>
                  <a:cubicBezTo>
                    <a:pt x="446" y="875"/>
                    <a:pt x="446" y="875"/>
                    <a:pt x="446" y="875"/>
                  </a:cubicBezTo>
                  <a:cubicBezTo>
                    <a:pt x="442" y="885"/>
                    <a:pt x="442" y="885"/>
                    <a:pt x="442" y="885"/>
                  </a:cubicBezTo>
                  <a:cubicBezTo>
                    <a:pt x="427" y="919"/>
                    <a:pt x="409" y="951"/>
                    <a:pt x="386" y="980"/>
                  </a:cubicBezTo>
                  <a:cubicBezTo>
                    <a:pt x="380" y="989"/>
                    <a:pt x="380" y="989"/>
                    <a:pt x="380" y="989"/>
                  </a:cubicBezTo>
                  <a:cubicBezTo>
                    <a:pt x="370" y="984"/>
                    <a:pt x="370" y="984"/>
                    <a:pt x="370" y="984"/>
                  </a:cubicBezTo>
                  <a:cubicBezTo>
                    <a:pt x="364" y="980"/>
                    <a:pt x="364" y="980"/>
                    <a:pt x="364" y="980"/>
                  </a:cubicBezTo>
                  <a:cubicBezTo>
                    <a:pt x="364" y="996"/>
                    <a:pt x="364" y="996"/>
                    <a:pt x="364" y="996"/>
                  </a:cubicBezTo>
                  <a:cubicBezTo>
                    <a:pt x="369" y="1002"/>
                    <a:pt x="369" y="1002"/>
                    <a:pt x="369" y="1002"/>
                  </a:cubicBezTo>
                  <a:cubicBezTo>
                    <a:pt x="364" y="1007"/>
                    <a:pt x="364" y="1007"/>
                    <a:pt x="364" y="1007"/>
                  </a:cubicBezTo>
                  <a:cubicBezTo>
                    <a:pt x="364" y="1057"/>
                    <a:pt x="364" y="1057"/>
                    <a:pt x="364" y="1057"/>
                  </a:cubicBezTo>
                  <a:cubicBezTo>
                    <a:pt x="364" y="1100"/>
                    <a:pt x="399" y="1136"/>
                    <a:pt x="443" y="1136"/>
                  </a:cubicBezTo>
                  <a:cubicBezTo>
                    <a:pt x="487" y="1136"/>
                    <a:pt x="522" y="1100"/>
                    <a:pt x="522" y="1057"/>
                  </a:cubicBezTo>
                  <a:cubicBezTo>
                    <a:pt x="522" y="537"/>
                    <a:pt x="522" y="537"/>
                    <a:pt x="522" y="537"/>
                  </a:cubicBezTo>
                  <a:cubicBezTo>
                    <a:pt x="553" y="537"/>
                    <a:pt x="553" y="537"/>
                    <a:pt x="553" y="537"/>
                  </a:cubicBezTo>
                  <a:cubicBezTo>
                    <a:pt x="553" y="1057"/>
                    <a:pt x="553" y="1057"/>
                    <a:pt x="553" y="1057"/>
                  </a:cubicBezTo>
                  <a:cubicBezTo>
                    <a:pt x="553" y="1100"/>
                    <a:pt x="588" y="1136"/>
                    <a:pt x="632" y="1136"/>
                  </a:cubicBezTo>
                  <a:cubicBezTo>
                    <a:pt x="676" y="1136"/>
                    <a:pt x="711" y="1100"/>
                    <a:pt x="711" y="1057"/>
                  </a:cubicBezTo>
                  <a:cubicBezTo>
                    <a:pt x="711" y="562"/>
                    <a:pt x="711" y="562"/>
                    <a:pt x="711" y="562"/>
                  </a:cubicBezTo>
                  <a:cubicBezTo>
                    <a:pt x="714" y="564"/>
                    <a:pt x="716" y="565"/>
                    <a:pt x="719" y="567"/>
                  </a:cubicBezTo>
                  <a:cubicBezTo>
                    <a:pt x="726" y="570"/>
                    <a:pt x="734" y="572"/>
                    <a:pt x="741" y="572"/>
                  </a:cubicBezTo>
                  <a:cubicBezTo>
                    <a:pt x="760" y="572"/>
                    <a:pt x="779" y="561"/>
                    <a:pt x="787" y="542"/>
                  </a:cubicBezTo>
                  <a:cubicBezTo>
                    <a:pt x="843" y="423"/>
                    <a:pt x="865" y="330"/>
                    <a:pt x="866" y="254"/>
                  </a:cubicBezTo>
                  <a:cubicBezTo>
                    <a:pt x="866" y="203"/>
                    <a:pt x="855" y="160"/>
                    <a:pt x="838" y="125"/>
                  </a:cubicBezTo>
                  <a:cubicBezTo>
                    <a:pt x="813" y="73"/>
                    <a:pt x="773" y="42"/>
                    <a:pt x="742" y="25"/>
                  </a:cubicBezTo>
                  <a:close/>
                  <a:moveTo>
                    <a:pt x="711" y="462"/>
                  </a:moveTo>
                  <a:cubicBezTo>
                    <a:pt x="711" y="366"/>
                    <a:pt x="711" y="366"/>
                    <a:pt x="711" y="366"/>
                  </a:cubicBezTo>
                  <a:cubicBezTo>
                    <a:pt x="711" y="127"/>
                    <a:pt x="711" y="127"/>
                    <a:pt x="711" y="127"/>
                  </a:cubicBezTo>
                  <a:cubicBezTo>
                    <a:pt x="715" y="130"/>
                    <a:pt x="719" y="133"/>
                    <a:pt x="723" y="137"/>
                  </a:cubicBezTo>
                  <a:cubicBezTo>
                    <a:pt x="743" y="159"/>
                    <a:pt x="763" y="190"/>
                    <a:pt x="763" y="254"/>
                  </a:cubicBezTo>
                  <a:cubicBezTo>
                    <a:pt x="763" y="303"/>
                    <a:pt x="750" y="371"/>
                    <a:pt x="711" y="46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3" name="Freeform 10"/>
            <p:cNvSpPr>
              <a:spLocks noEditPoints="1"/>
            </p:cNvSpPr>
            <p:nvPr/>
          </p:nvSpPr>
          <p:spPr bwMode="auto">
            <a:xfrm>
              <a:off x="-3241676" y="1400176"/>
              <a:ext cx="933450" cy="933450"/>
            </a:xfrm>
            <a:custGeom>
              <a:avLst/>
              <a:gdLst>
                <a:gd name="T0" fmla="*/ 734 w 831"/>
                <a:gd name="T1" fmla="*/ 662 h 832"/>
                <a:gd name="T2" fmla="*/ 800 w 831"/>
                <a:gd name="T3" fmla="*/ 576 h 832"/>
                <a:gd name="T4" fmla="*/ 754 w 831"/>
                <a:gd name="T5" fmla="*/ 530 h 832"/>
                <a:gd name="T6" fmla="*/ 831 w 831"/>
                <a:gd name="T7" fmla="*/ 435 h 832"/>
                <a:gd name="T8" fmla="*/ 772 w 831"/>
                <a:gd name="T9" fmla="*/ 416 h 832"/>
                <a:gd name="T10" fmla="*/ 831 w 831"/>
                <a:gd name="T11" fmla="*/ 397 h 832"/>
                <a:gd name="T12" fmla="*/ 754 w 831"/>
                <a:gd name="T13" fmla="*/ 302 h 832"/>
                <a:gd name="T14" fmla="*/ 800 w 831"/>
                <a:gd name="T15" fmla="*/ 256 h 832"/>
                <a:gd name="T16" fmla="*/ 746 w 831"/>
                <a:gd name="T17" fmla="*/ 164 h 832"/>
                <a:gd name="T18" fmla="*/ 734 w 831"/>
                <a:gd name="T19" fmla="*/ 171 h 832"/>
                <a:gd name="T20" fmla="*/ 683 w 831"/>
                <a:gd name="T21" fmla="*/ 181 h 832"/>
                <a:gd name="T22" fmla="*/ 640 w 831"/>
                <a:gd name="T23" fmla="*/ 66 h 832"/>
                <a:gd name="T24" fmla="*/ 587 w 831"/>
                <a:gd name="T25" fmla="*/ 103 h 832"/>
                <a:gd name="T26" fmla="*/ 529 w 831"/>
                <a:gd name="T27" fmla="*/ 16 h 832"/>
                <a:gd name="T28" fmla="*/ 502 w 831"/>
                <a:gd name="T29" fmla="*/ 23 h 832"/>
                <a:gd name="T30" fmla="*/ 469 w 831"/>
                <a:gd name="T31" fmla="*/ 64 h 832"/>
                <a:gd name="T32" fmla="*/ 469 w 831"/>
                <a:gd name="T33" fmla="*/ 4 h 832"/>
                <a:gd name="T34" fmla="*/ 376 w 831"/>
                <a:gd name="T35" fmla="*/ 2 h 832"/>
                <a:gd name="T36" fmla="*/ 362 w 831"/>
                <a:gd name="T37" fmla="*/ 64 h 832"/>
                <a:gd name="T38" fmla="*/ 325 w 831"/>
                <a:gd name="T39" fmla="*/ 10 h 832"/>
                <a:gd name="T40" fmla="*/ 245 w 831"/>
                <a:gd name="T41" fmla="*/ 103 h 832"/>
                <a:gd name="T42" fmla="*/ 192 w 831"/>
                <a:gd name="T43" fmla="*/ 66 h 832"/>
                <a:gd name="T44" fmla="*/ 148 w 831"/>
                <a:gd name="T45" fmla="*/ 181 h 832"/>
                <a:gd name="T46" fmla="*/ 85 w 831"/>
                <a:gd name="T47" fmla="*/ 164 h 832"/>
                <a:gd name="T48" fmla="*/ 84 w 831"/>
                <a:gd name="T49" fmla="*/ 286 h 832"/>
                <a:gd name="T50" fmla="*/ 19 w 831"/>
                <a:gd name="T51" fmla="*/ 292 h 832"/>
                <a:gd name="T52" fmla="*/ 59 w 831"/>
                <a:gd name="T53" fmla="*/ 408 h 832"/>
                <a:gd name="T54" fmla="*/ 59 w 831"/>
                <a:gd name="T55" fmla="*/ 425 h 832"/>
                <a:gd name="T56" fmla="*/ 19 w 831"/>
                <a:gd name="T57" fmla="*/ 540 h 832"/>
                <a:gd name="T58" fmla="*/ 84 w 831"/>
                <a:gd name="T59" fmla="*/ 546 h 832"/>
                <a:gd name="T60" fmla="*/ 85 w 831"/>
                <a:gd name="T61" fmla="*/ 669 h 832"/>
                <a:gd name="T62" fmla="*/ 148 w 831"/>
                <a:gd name="T63" fmla="*/ 652 h 832"/>
                <a:gd name="T64" fmla="*/ 192 w 831"/>
                <a:gd name="T65" fmla="*/ 766 h 832"/>
                <a:gd name="T66" fmla="*/ 245 w 831"/>
                <a:gd name="T67" fmla="*/ 729 h 832"/>
                <a:gd name="T68" fmla="*/ 325 w 831"/>
                <a:gd name="T69" fmla="*/ 822 h 832"/>
                <a:gd name="T70" fmla="*/ 362 w 831"/>
                <a:gd name="T71" fmla="*/ 769 h 832"/>
                <a:gd name="T72" fmla="*/ 416 w 831"/>
                <a:gd name="T73" fmla="*/ 832 h 832"/>
                <a:gd name="T74" fmla="*/ 469 w 831"/>
                <a:gd name="T75" fmla="*/ 769 h 832"/>
                <a:gd name="T76" fmla="*/ 507 w 831"/>
                <a:gd name="T77" fmla="*/ 822 h 832"/>
                <a:gd name="T78" fmla="*/ 587 w 831"/>
                <a:gd name="T79" fmla="*/ 729 h 832"/>
                <a:gd name="T80" fmla="*/ 640 w 831"/>
                <a:gd name="T81" fmla="*/ 766 h 832"/>
                <a:gd name="T82" fmla="*/ 683 w 831"/>
                <a:gd name="T83" fmla="*/ 652 h 832"/>
                <a:gd name="T84" fmla="*/ 416 w 831"/>
                <a:gd name="T85" fmla="*/ 541 h 832"/>
                <a:gd name="T86" fmla="*/ 416 w 831"/>
                <a:gd name="T87" fmla="*/ 291 h 832"/>
                <a:gd name="T88" fmla="*/ 416 w 831"/>
                <a:gd name="T89" fmla="*/ 541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31" h="832">
                  <a:moveTo>
                    <a:pt x="694" y="639"/>
                  </a:moveTo>
                  <a:cubicBezTo>
                    <a:pt x="734" y="662"/>
                    <a:pt x="734" y="662"/>
                    <a:pt x="734" y="662"/>
                  </a:cubicBezTo>
                  <a:cubicBezTo>
                    <a:pt x="746" y="669"/>
                    <a:pt x="746" y="669"/>
                    <a:pt x="746" y="669"/>
                  </a:cubicBezTo>
                  <a:cubicBezTo>
                    <a:pt x="768" y="640"/>
                    <a:pt x="786" y="609"/>
                    <a:pt x="800" y="576"/>
                  </a:cubicBezTo>
                  <a:cubicBezTo>
                    <a:pt x="748" y="546"/>
                    <a:pt x="748" y="546"/>
                    <a:pt x="748" y="546"/>
                  </a:cubicBezTo>
                  <a:cubicBezTo>
                    <a:pt x="750" y="541"/>
                    <a:pt x="752" y="535"/>
                    <a:pt x="754" y="530"/>
                  </a:cubicBezTo>
                  <a:cubicBezTo>
                    <a:pt x="813" y="540"/>
                    <a:pt x="813" y="540"/>
                    <a:pt x="813" y="540"/>
                  </a:cubicBezTo>
                  <a:cubicBezTo>
                    <a:pt x="823" y="507"/>
                    <a:pt x="830" y="472"/>
                    <a:pt x="831" y="435"/>
                  </a:cubicBezTo>
                  <a:cubicBezTo>
                    <a:pt x="772" y="425"/>
                    <a:pt x="772" y="425"/>
                    <a:pt x="772" y="425"/>
                  </a:cubicBezTo>
                  <a:cubicBezTo>
                    <a:pt x="772" y="422"/>
                    <a:pt x="772" y="419"/>
                    <a:pt x="772" y="416"/>
                  </a:cubicBezTo>
                  <a:cubicBezTo>
                    <a:pt x="772" y="413"/>
                    <a:pt x="772" y="410"/>
                    <a:pt x="772" y="408"/>
                  </a:cubicBezTo>
                  <a:cubicBezTo>
                    <a:pt x="831" y="397"/>
                    <a:pt x="831" y="397"/>
                    <a:pt x="831" y="397"/>
                  </a:cubicBezTo>
                  <a:cubicBezTo>
                    <a:pt x="830" y="361"/>
                    <a:pt x="823" y="325"/>
                    <a:pt x="813" y="292"/>
                  </a:cubicBezTo>
                  <a:cubicBezTo>
                    <a:pt x="754" y="302"/>
                    <a:pt x="754" y="302"/>
                    <a:pt x="754" y="302"/>
                  </a:cubicBezTo>
                  <a:cubicBezTo>
                    <a:pt x="752" y="297"/>
                    <a:pt x="750" y="291"/>
                    <a:pt x="748" y="286"/>
                  </a:cubicBezTo>
                  <a:cubicBezTo>
                    <a:pt x="800" y="256"/>
                    <a:pt x="800" y="256"/>
                    <a:pt x="800" y="256"/>
                  </a:cubicBezTo>
                  <a:cubicBezTo>
                    <a:pt x="796" y="248"/>
                    <a:pt x="793" y="240"/>
                    <a:pt x="789" y="233"/>
                  </a:cubicBezTo>
                  <a:cubicBezTo>
                    <a:pt x="777" y="208"/>
                    <a:pt x="763" y="185"/>
                    <a:pt x="746" y="164"/>
                  </a:cubicBezTo>
                  <a:cubicBezTo>
                    <a:pt x="735" y="170"/>
                    <a:pt x="735" y="170"/>
                    <a:pt x="735" y="170"/>
                  </a:cubicBezTo>
                  <a:cubicBezTo>
                    <a:pt x="734" y="171"/>
                    <a:pt x="734" y="171"/>
                    <a:pt x="734" y="171"/>
                  </a:cubicBezTo>
                  <a:cubicBezTo>
                    <a:pt x="694" y="194"/>
                    <a:pt x="694" y="194"/>
                    <a:pt x="694" y="194"/>
                  </a:cubicBezTo>
                  <a:cubicBezTo>
                    <a:pt x="691" y="189"/>
                    <a:pt x="687" y="185"/>
                    <a:pt x="683" y="181"/>
                  </a:cubicBezTo>
                  <a:cubicBezTo>
                    <a:pt x="722" y="135"/>
                    <a:pt x="722" y="135"/>
                    <a:pt x="722" y="135"/>
                  </a:cubicBezTo>
                  <a:cubicBezTo>
                    <a:pt x="698" y="108"/>
                    <a:pt x="670" y="85"/>
                    <a:pt x="640" y="66"/>
                  </a:cubicBezTo>
                  <a:cubicBezTo>
                    <a:pt x="601" y="112"/>
                    <a:pt x="601" y="112"/>
                    <a:pt x="601" y="112"/>
                  </a:cubicBezTo>
                  <a:cubicBezTo>
                    <a:pt x="596" y="109"/>
                    <a:pt x="592" y="106"/>
                    <a:pt x="587" y="103"/>
                  </a:cubicBezTo>
                  <a:cubicBezTo>
                    <a:pt x="607" y="47"/>
                    <a:pt x="607" y="47"/>
                    <a:pt x="607" y="47"/>
                  </a:cubicBezTo>
                  <a:cubicBezTo>
                    <a:pt x="582" y="34"/>
                    <a:pt x="556" y="24"/>
                    <a:pt x="529" y="16"/>
                  </a:cubicBezTo>
                  <a:cubicBezTo>
                    <a:pt x="522" y="14"/>
                    <a:pt x="514" y="12"/>
                    <a:pt x="507" y="10"/>
                  </a:cubicBezTo>
                  <a:cubicBezTo>
                    <a:pt x="502" y="23"/>
                    <a:pt x="502" y="23"/>
                    <a:pt x="502" y="23"/>
                  </a:cubicBezTo>
                  <a:cubicBezTo>
                    <a:pt x="486" y="67"/>
                    <a:pt x="486" y="67"/>
                    <a:pt x="486" y="67"/>
                  </a:cubicBezTo>
                  <a:cubicBezTo>
                    <a:pt x="480" y="65"/>
                    <a:pt x="475" y="64"/>
                    <a:pt x="469" y="64"/>
                  </a:cubicBezTo>
                  <a:cubicBezTo>
                    <a:pt x="469" y="29"/>
                    <a:pt x="469" y="29"/>
                    <a:pt x="469" y="29"/>
                  </a:cubicBezTo>
                  <a:cubicBezTo>
                    <a:pt x="469" y="4"/>
                    <a:pt x="469" y="4"/>
                    <a:pt x="469" y="4"/>
                  </a:cubicBezTo>
                  <a:cubicBezTo>
                    <a:pt x="452" y="1"/>
                    <a:pt x="434" y="0"/>
                    <a:pt x="416" y="0"/>
                  </a:cubicBezTo>
                  <a:cubicBezTo>
                    <a:pt x="402" y="0"/>
                    <a:pt x="389" y="1"/>
                    <a:pt x="376" y="2"/>
                  </a:cubicBezTo>
                  <a:cubicBezTo>
                    <a:pt x="371" y="3"/>
                    <a:pt x="367" y="3"/>
                    <a:pt x="362" y="4"/>
                  </a:cubicBezTo>
                  <a:cubicBezTo>
                    <a:pt x="362" y="64"/>
                    <a:pt x="362" y="64"/>
                    <a:pt x="362" y="64"/>
                  </a:cubicBezTo>
                  <a:cubicBezTo>
                    <a:pt x="357" y="64"/>
                    <a:pt x="351" y="65"/>
                    <a:pt x="345" y="67"/>
                  </a:cubicBezTo>
                  <a:cubicBezTo>
                    <a:pt x="325" y="10"/>
                    <a:pt x="325" y="10"/>
                    <a:pt x="325" y="10"/>
                  </a:cubicBezTo>
                  <a:cubicBezTo>
                    <a:pt x="289" y="18"/>
                    <a:pt x="256" y="30"/>
                    <a:pt x="224" y="47"/>
                  </a:cubicBezTo>
                  <a:cubicBezTo>
                    <a:pt x="245" y="103"/>
                    <a:pt x="245" y="103"/>
                    <a:pt x="245" y="103"/>
                  </a:cubicBezTo>
                  <a:cubicBezTo>
                    <a:pt x="240" y="106"/>
                    <a:pt x="235" y="109"/>
                    <a:pt x="230" y="112"/>
                  </a:cubicBezTo>
                  <a:cubicBezTo>
                    <a:pt x="192" y="66"/>
                    <a:pt x="192" y="66"/>
                    <a:pt x="192" y="66"/>
                  </a:cubicBezTo>
                  <a:cubicBezTo>
                    <a:pt x="161" y="85"/>
                    <a:pt x="134" y="108"/>
                    <a:pt x="110" y="135"/>
                  </a:cubicBezTo>
                  <a:cubicBezTo>
                    <a:pt x="148" y="181"/>
                    <a:pt x="148" y="181"/>
                    <a:pt x="148" y="181"/>
                  </a:cubicBezTo>
                  <a:cubicBezTo>
                    <a:pt x="144" y="185"/>
                    <a:pt x="141" y="189"/>
                    <a:pt x="137" y="194"/>
                  </a:cubicBezTo>
                  <a:cubicBezTo>
                    <a:pt x="85" y="164"/>
                    <a:pt x="85" y="164"/>
                    <a:pt x="85" y="164"/>
                  </a:cubicBezTo>
                  <a:cubicBezTo>
                    <a:pt x="64" y="192"/>
                    <a:pt x="46" y="223"/>
                    <a:pt x="32" y="256"/>
                  </a:cubicBezTo>
                  <a:cubicBezTo>
                    <a:pt x="84" y="286"/>
                    <a:pt x="84" y="286"/>
                    <a:pt x="84" y="286"/>
                  </a:cubicBezTo>
                  <a:cubicBezTo>
                    <a:pt x="82" y="291"/>
                    <a:pt x="80" y="297"/>
                    <a:pt x="78" y="302"/>
                  </a:cubicBezTo>
                  <a:cubicBezTo>
                    <a:pt x="19" y="292"/>
                    <a:pt x="19" y="292"/>
                    <a:pt x="19" y="292"/>
                  </a:cubicBezTo>
                  <a:cubicBezTo>
                    <a:pt x="8" y="325"/>
                    <a:pt x="2" y="361"/>
                    <a:pt x="0" y="397"/>
                  </a:cubicBezTo>
                  <a:cubicBezTo>
                    <a:pt x="59" y="408"/>
                    <a:pt x="59" y="408"/>
                    <a:pt x="59" y="408"/>
                  </a:cubicBezTo>
                  <a:cubicBezTo>
                    <a:pt x="59" y="410"/>
                    <a:pt x="59" y="413"/>
                    <a:pt x="59" y="416"/>
                  </a:cubicBezTo>
                  <a:cubicBezTo>
                    <a:pt x="59" y="419"/>
                    <a:pt x="59" y="422"/>
                    <a:pt x="59" y="425"/>
                  </a:cubicBezTo>
                  <a:cubicBezTo>
                    <a:pt x="0" y="435"/>
                    <a:pt x="0" y="435"/>
                    <a:pt x="0" y="435"/>
                  </a:cubicBezTo>
                  <a:cubicBezTo>
                    <a:pt x="2" y="472"/>
                    <a:pt x="8" y="507"/>
                    <a:pt x="19" y="540"/>
                  </a:cubicBezTo>
                  <a:cubicBezTo>
                    <a:pt x="78" y="530"/>
                    <a:pt x="78" y="530"/>
                    <a:pt x="78" y="530"/>
                  </a:cubicBezTo>
                  <a:cubicBezTo>
                    <a:pt x="80" y="535"/>
                    <a:pt x="82" y="541"/>
                    <a:pt x="84" y="546"/>
                  </a:cubicBezTo>
                  <a:cubicBezTo>
                    <a:pt x="32" y="576"/>
                    <a:pt x="32" y="576"/>
                    <a:pt x="32" y="576"/>
                  </a:cubicBezTo>
                  <a:cubicBezTo>
                    <a:pt x="46" y="609"/>
                    <a:pt x="64" y="640"/>
                    <a:pt x="85" y="669"/>
                  </a:cubicBezTo>
                  <a:cubicBezTo>
                    <a:pt x="137" y="639"/>
                    <a:pt x="137" y="639"/>
                    <a:pt x="137" y="639"/>
                  </a:cubicBezTo>
                  <a:cubicBezTo>
                    <a:pt x="141" y="643"/>
                    <a:pt x="144" y="647"/>
                    <a:pt x="148" y="652"/>
                  </a:cubicBezTo>
                  <a:cubicBezTo>
                    <a:pt x="110" y="698"/>
                    <a:pt x="110" y="698"/>
                    <a:pt x="110" y="698"/>
                  </a:cubicBezTo>
                  <a:cubicBezTo>
                    <a:pt x="134" y="724"/>
                    <a:pt x="161" y="747"/>
                    <a:pt x="192" y="766"/>
                  </a:cubicBezTo>
                  <a:cubicBezTo>
                    <a:pt x="230" y="721"/>
                    <a:pt x="230" y="721"/>
                    <a:pt x="230" y="721"/>
                  </a:cubicBezTo>
                  <a:cubicBezTo>
                    <a:pt x="235" y="723"/>
                    <a:pt x="240" y="726"/>
                    <a:pt x="245" y="729"/>
                  </a:cubicBezTo>
                  <a:cubicBezTo>
                    <a:pt x="224" y="785"/>
                    <a:pt x="224" y="785"/>
                    <a:pt x="224" y="785"/>
                  </a:cubicBezTo>
                  <a:cubicBezTo>
                    <a:pt x="256" y="802"/>
                    <a:pt x="289" y="814"/>
                    <a:pt x="325" y="822"/>
                  </a:cubicBezTo>
                  <a:cubicBezTo>
                    <a:pt x="345" y="766"/>
                    <a:pt x="345" y="766"/>
                    <a:pt x="345" y="766"/>
                  </a:cubicBezTo>
                  <a:cubicBezTo>
                    <a:pt x="351" y="767"/>
                    <a:pt x="357" y="768"/>
                    <a:pt x="362" y="769"/>
                  </a:cubicBezTo>
                  <a:cubicBezTo>
                    <a:pt x="362" y="829"/>
                    <a:pt x="362" y="829"/>
                    <a:pt x="362" y="829"/>
                  </a:cubicBezTo>
                  <a:cubicBezTo>
                    <a:pt x="380" y="831"/>
                    <a:pt x="398" y="832"/>
                    <a:pt x="416" y="832"/>
                  </a:cubicBezTo>
                  <a:cubicBezTo>
                    <a:pt x="434" y="832"/>
                    <a:pt x="452" y="831"/>
                    <a:pt x="469" y="829"/>
                  </a:cubicBezTo>
                  <a:cubicBezTo>
                    <a:pt x="469" y="769"/>
                    <a:pt x="469" y="769"/>
                    <a:pt x="469" y="769"/>
                  </a:cubicBezTo>
                  <a:cubicBezTo>
                    <a:pt x="475" y="768"/>
                    <a:pt x="480" y="767"/>
                    <a:pt x="486" y="766"/>
                  </a:cubicBezTo>
                  <a:cubicBezTo>
                    <a:pt x="507" y="822"/>
                    <a:pt x="507" y="822"/>
                    <a:pt x="507" y="822"/>
                  </a:cubicBezTo>
                  <a:cubicBezTo>
                    <a:pt x="542" y="814"/>
                    <a:pt x="576" y="802"/>
                    <a:pt x="607" y="785"/>
                  </a:cubicBezTo>
                  <a:cubicBezTo>
                    <a:pt x="587" y="729"/>
                    <a:pt x="587" y="729"/>
                    <a:pt x="587" y="729"/>
                  </a:cubicBezTo>
                  <a:cubicBezTo>
                    <a:pt x="592" y="726"/>
                    <a:pt x="596" y="723"/>
                    <a:pt x="601" y="721"/>
                  </a:cubicBezTo>
                  <a:cubicBezTo>
                    <a:pt x="640" y="766"/>
                    <a:pt x="640" y="766"/>
                    <a:pt x="640" y="766"/>
                  </a:cubicBezTo>
                  <a:cubicBezTo>
                    <a:pt x="670" y="747"/>
                    <a:pt x="698" y="724"/>
                    <a:pt x="722" y="698"/>
                  </a:cubicBezTo>
                  <a:cubicBezTo>
                    <a:pt x="683" y="652"/>
                    <a:pt x="683" y="652"/>
                    <a:pt x="683" y="652"/>
                  </a:cubicBezTo>
                  <a:cubicBezTo>
                    <a:pt x="687" y="647"/>
                    <a:pt x="691" y="643"/>
                    <a:pt x="694" y="639"/>
                  </a:cubicBezTo>
                  <a:close/>
                  <a:moveTo>
                    <a:pt x="416" y="541"/>
                  </a:moveTo>
                  <a:cubicBezTo>
                    <a:pt x="347" y="541"/>
                    <a:pt x="291" y="485"/>
                    <a:pt x="291" y="416"/>
                  </a:cubicBezTo>
                  <a:cubicBezTo>
                    <a:pt x="291" y="347"/>
                    <a:pt x="347" y="291"/>
                    <a:pt x="416" y="291"/>
                  </a:cubicBezTo>
                  <a:cubicBezTo>
                    <a:pt x="485" y="291"/>
                    <a:pt x="541" y="347"/>
                    <a:pt x="541" y="416"/>
                  </a:cubicBezTo>
                  <a:cubicBezTo>
                    <a:pt x="541" y="485"/>
                    <a:pt x="485" y="541"/>
                    <a:pt x="416" y="54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4" name="Oval 11"/>
            <p:cNvSpPr>
              <a:spLocks noChangeArrowheads="1"/>
            </p:cNvSpPr>
            <p:nvPr/>
          </p:nvSpPr>
          <p:spPr bwMode="auto">
            <a:xfrm>
              <a:off x="-2863851" y="1778001"/>
              <a:ext cx="179388" cy="179388"/>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65" name="Group 64"/>
          <p:cNvGrpSpPr/>
          <p:nvPr/>
        </p:nvGrpSpPr>
        <p:grpSpPr>
          <a:xfrm>
            <a:off x="8202220" y="1089502"/>
            <a:ext cx="1016088" cy="1589878"/>
            <a:chOff x="-1303337" y="1571625"/>
            <a:chExt cx="2024063" cy="3167063"/>
          </a:xfrm>
          <a:solidFill>
            <a:schemeClr val="bg2">
              <a:alpha val="36000"/>
            </a:schemeClr>
          </a:solidFill>
        </p:grpSpPr>
        <p:sp>
          <p:nvSpPr>
            <p:cNvPr id="66" name="Freeform 28"/>
            <p:cNvSpPr>
              <a:spLocks/>
            </p:cNvSpPr>
            <p:nvPr/>
          </p:nvSpPr>
          <p:spPr bwMode="auto">
            <a:xfrm>
              <a:off x="-531812" y="3160713"/>
              <a:ext cx="742950" cy="1577975"/>
            </a:xfrm>
            <a:custGeom>
              <a:avLst/>
              <a:gdLst>
                <a:gd name="T0" fmla="*/ 189 w 347"/>
                <a:gd name="T1" fmla="*/ 91 h 738"/>
                <a:gd name="T2" fmla="*/ 158 w 347"/>
                <a:gd name="T3" fmla="*/ 108 h 738"/>
                <a:gd name="T4" fmla="*/ 106 w 347"/>
                <a:gd name="T5" fmla="*/ 138 h 738"/>
                <a:gd name="T6" fmla="*/ 0 w 347"/>
                <a:gd name="T7" fmla="*/ 199 h 738"/>
                <a:gd name="T8" fmla="*/ 0 w 347"/>
                <a:gd name="T9" fmla="*/ 658 h 738"/>
                <a:gd name="T10" fmla="*/ 79 w 347"/>
                <a:gd name="T11" fmla="*/ 738 h 738"/>
                <a:gd name="T12" fmla="*/ 158 w 347"/>
                <a:gd name="T13" fmla="*/ 658 h 738"/>
                <a:gd name="T14" fmla="*/ 158 w 347"/>
                <a:gd name="T15" fmla="*/ 138 h 738"/>
                <a:gd name="T16" fmla="*/ 189 w 347"/>
                <a:gd name="T17" fmla="*/ 138 h 738"/>
                <a:gd name="T18" fmla="*/ 189 w 347"/>
                <a:gd name="T19" fmla="*/ 658 h 738"/>
                <a:gd name="T20" fmla="*/ 268 w 347"/>
                <a:gd name="T21" fmla="*/ 738 h 738"/>
                <a:gd name="T22" fmla="*/ 347 w 347"/>
                <a:gd name="T23" fmla="*/ 658 h 738"/>
                <a:gd name="T24" fmla="*/ 347 w 347"/>
                <a:gd name="T25" fmla="*/ 0 h 738"/>
                <a:gd name="T26" fmla="*/ 346 w 347"/>
                <a:gd name="T27" fmla="*/ 0 h 738"/>
                <a:gd name="T28" fmla="*/ 189 w 347"/>
                <a:gd name="T29" fmla="*/ 91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7" h="738">
                  <a:moveTo>
                    <a:pt x="189" y="91"/>
                  </a:moveTo>
                  <a:cubicBezTo>
                    <a:pt x="158" y="108"/>
                    <a:pt x="158" y="108"/>
                    <a:pt x="158" y="108"/>
                  </a:cubicBezTo>
                  <a:cubicBezTo>
                    <a:pt x="106" y="138"/>
                    <a:pt x="106" y="138"/>
                    <a:pt x="106" y="138"/>
                  </a:cubicBezTo>
                  <a:cubicBezTo>
                    <a:pt x="0" y="199"/>
                    <a:pt x="0" y="199"/>
                    <a:pt x="0" y="199"/>
                  </a:cubicBezTo>
                  <a:cubicBezTo>
                    <a:pt x="0" y="658"/>
                    <a:pt x="0" y="658"/>
                    <a:pt x="0" y="658"/>
                  </a:cubicBezTo>
                  <a:cubicBezTo>
                    <a:pt x="0" y="702"/>
                    <a:pt x="35" y="738"/>
                    <a:pt x="79" y="738"/>
                  </a:cubicBezTo>
                  <a:cubicBezTo>
                    <a:pt x="123" y="738"/>
                    <a:pt x="158" y="702"/>
                    <a:pt x="158" y="658"/>
                  </a:cubicBezTo>
                  <a:cubicBezTo>
                    <a:pt x="158" y="138"/>
                    <a:pt x="158" y="138"/>
                    <a:pt x="158" y="138"/>
                  </a:cubicBezTo>
                  <a:cubicBezTo>
                    <a:pt x="189" y="138"/>
                    <a:pt x="189" y="138"/>
                    <a:pt x="189" y="138"/>
                  </a:cubicBezTo>
                  <a:cubicBezTo>
                    <a:pt x="189" y="658"/>
                    <a:pt x="189" y="658"/>
                    <a:pt x="189" y="658"/>
                  </a:cubicBezTo>
                  <a:cubicBezTo>
                    <a:pt x="189" y="702"/>
                    <a:pt x="224" y="738"/>
                    <a:pt x="268" y="738"/>
                  </a:cubicBezTo>
                  <a:cubicBezTo>
                    <a:pt x="312" y="738"/>
                    <a:pt x="347" y="702"/>
                    <a:pt x="347" y="658"/>
                  </a:cubicBezTo>
                  <a:cubicBezTo>
                    <a:pt x="347" y="0"/>
                    <a:pt x="347" y="0"/>
                    <a:pt x="347" y="0"/>
                  </a:cubicBezTo>
                  <a:cubicBezTo>
                    <a:pt x="346" y="0"/>
                    <a:pt x="346" y="0"/>
                    <a:pt x="346" y="0"/>
                  </a:cubicBezTo>
                  <a:lnTo>
                    <a:pt x="189" y="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7" name="Freeform 29"/>
            <p:cNvSpPr>
              <a:spLocks/>
            </p:cNvSpPr>
            <p:nvPr/>
          </p:nvSpPr>
          <p:spPr bwMode="auto">
            <a:xfrm>
              <a:off x="-500062" y="1571625"/>
              <a:ext cx="676275" cy="676275"/>
            </a:xfrm>
            <a:custGeom>
              <a:avLst/>
              <a:gdLst>
                <a:gd name="T0" fmla="*/ 191 w 316"/>
                <a:gd name="T1" fmla="*/ 298 h 316"/>
                <a:gd name="T2" fmla="*/ 298 w 316"/>
                <a:gd name="T3" fmla="*/ 125 h 316"/>
                <a:gd name="T4" fmla="*/ 125 w 316"/>
                <a:gd name="T5" fmla="*/ 18 h 316"/>
                <a:gd name="T6" fmla="*/ 18 w 316"/>
                <a:gd name="T7" fmla="*/ 190 h 316"/>
                <a:gd name="T8" fmla="*/ 191 w 316"/>
                <a:gd name="T9" fmla="*/ 298 h 316"/>
              </a:gdLst>
              <a:ahLst/>
              <a:cxnLst>
                <a:cxn ang="0">
                  <a:pos x="T0" y="T1"/>
                </a:cxn>
                <a:cxn ang="0">
                  <a:pos x="T2" y="T3"/>
                </a:cxn>
                <a:cxn ang="0">
                  <a:pos x="T4" y="T5"/>
                </a:cxn>
                <a:cxn ang="0">
                  <a:pos x="T6" y="T7"/>
                </a:cxn>
                <a:cxn ang="0">
                  <a:pos x="T8" y="T9"/>
                </a:cxn>
              </a:cxnLst>
              <a:rect l="0" t="0" r="r" b="b"/>
              <a:pathLst>
                <a:path w="316" h="316">
                  <a:moveTo>
                    <a:pt x="191" y="298"/>
                  </a:moveTo>
                  <a:cubicBezTo>
                    <a:pt x="268" y="280"/>
                    <a:pt x="316" y="203"/>
                    <a:pt x="298" y="125"/>
                  </a:cubicBezTo>
                  <a:cubicBezTo>
                    <a:pt x="280" y="48"/>
                    <a:pt x="203" y="0"/>
                    <a:pt x="125" y="18"/>
                  </a:cubicBezTo>
                  <a:cubicBezTo>
                    <a:pt x="48" y="36"/>
                    <a:pt x="0" y="113"/>
                    <a:pt x="18" y="190"/>
                  </a:cubicBezTo>
                  <a:cubicBezTo>
                    <a:pt x="36" y="268"/>
                    <a:pt x="113" y="316"/>
                    <a:pt x="191" y="29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8" name="Freeform 30"/>
            <p:cNvSpPr>
              <a:spLocks/>
            </p:cNvSpPr>
            <p:nvPr/>
          </p:nvSpPr>
          <p:spPr bwMode="auto">
            <a:xfrm>
              <a:off x="242888" y="2957513"/>
              <a:ext cx="323850" cy="608013"/>
            </a:xfrm>
            <a:custGeom>
              <a:avLst/>
              <a:gdLst>
                <a:gd name="T0" fmla="*/ 10 w 151"/>
                <a:gd name="T1" fmla="*/ 215 h 284"/>
                <a:gd name="T2" fmla="*/ 40 w 151"/>
                <a:gd name="T3" fmla="*/ 281 h 284"/>
                <a:gd name="T4" fmla="*/ 58 w 151"/>
                <a:gd name="T5" fmla="*/ 284 h 284"/>
                <a:gd name="T6" fmla="*/ 106 w 151"/>
                <a:gd name="T7" fmla="*/ 251 h 284"/>
                <a:gd name="T8" fmla="*/ 151 w 151"/>
                <a:gd name="T9" fmla="*/ 29 h 284"/>
                <a:gd name="T10" fmla="*/ 150 w 151"/>
                <a:gd name="T11" fmla="*/ 0 h 284"/>
                <a:gd name="T12" fmla="*/ 47 w 151"/>
                <a:gd name="T13" fmla="*/ 59 h 284"/>
                <a:gd name="T14" fmla="*/ 10 w 151"/>
                <a:gd name="T15" fmla="*/ 215 h 2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284">
                  <a:moveTo>
                    <a:pt x="10" y="215"/>
                  </a:moveTo>
                  <a:cubicBezTo>
                    <a:pt x="0" y="241"/>
                    <a:pt x="14" y="271"/>
                    <a:pt x="40" y="281"/>
                  </a:cubicBezTo>
                  <a:cubicBezTo>
                    <a:pt x="46" y="283"/>
                    <a:pt x="52" y="284"/>
                    <a:pt x="58" y="284"/>
                  </a:cubicBezTo>
                  <a:cubicBezTo>
                    <a:pt x="79" y="284"/>
                    <a:pt x="98" y="272"/>
                    <a:pt x="106" y="251"/>
                  </a:cubicBezTo>
                  <a:cubicBezTo>
                    <a:pt x="138" y="167"/>
                    <a:pt x="151" y="93"/>
                    <a:pt x="151" y="29"/>
                  </a:cubicBezTo>
                  <a:cubicBezTo>
                    <a:pt x="151" y="19"/>
                    <a:pt x="151" y="9"/>
                    <a:pt x="150" y="0"/>
                  </a:cubicBezTo>
                  <a:cubicBezTo>
                    <a:pt x="47" y="59"/>
                    <a:pt x="47" y="59"/>
                    <a:pt x="47" y="59"/>
                  </a:cubicBezTo>
                  <a:cubicBezTo>
                    <a:pt x="44" y="103"/>
                    <a:pt x="33" y="155"/>
                    <a:pt x="10" y="21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9" name="Freeform 31"/>
            <p:cNvSpPr>
              <a:spLocks/>
            </p:cNvSpPr>
            <p:nvPr/>
          </p:nvSpPr>
          <p:spPr bwMode="auto">
            <a:xfrm>
              <a:off x="-1246187" y="3159125"/>
              <a:ext cx="382588" cy="387350"/>
            </a:xfrm>
            <a:custGeom>
              <a:avLst/>
              <a:gdLst>
                <a:gd name="T0" fmla="*/ 163 w 178"/>
                <a:gd name="T1" fmla="*/ 0 h 181"/>
                <a:gd name="T2" fmla="*/ 12 w 178"/>
                <a:gd name="T3" fmla="*/ 142 h 181"/>
                <a:gd name="T4" fmla="*/ 13 w 178"/>
                <a:gd name="T5" fmla="*/ 142 h 181"/>
                <a:gd name="T6" fmla="*/ 2 w 178"/>
                <a:gd name="T7" fmla="*/ 181 h 181"/>
                <a:gd name="T8" fmla="*/ 178 w 178"/>
                <a:gd name="T9" fmla="*/ 60 h 181"/>
                <a:gd name="T10" fmla="*/ 163 w 178"/>
                <a:gd name="T11" fmla="*/ 0 h 181"/>
              </a:gdLst>
              <a:ahLst/>
              <a:cxnLst>
                <a:cxn ang="0">
                  <a:pos x="T0" y="T1"/>
                </a:cxn>
                <a:cxn ang="0">
                  <a:pos x="T2" y="T3"/>
                </a:cxn>
                <a:cxn ang="0">
                  <a:pos x="T4" y="T5"/>
                </a:cxn>
                <a:cxn ang="0">
                  <a:pos x="T6" y="T7"/>
                </a:cxn>
                <a:cxn ang="0">
                  <a:pos x="T8" y="T9"/>
                </a:cxn>
                <a:cxn ang="0">
                  <a:pos x="T10" y="T11"/>
                </a:cxn>
              </a:cxnLst>
              <a:rect l="0" t="0" r="r" b="b"/>
              <a:pathLst>
                <a:path w="178" h="181">
                  <a:moveTo>
                    <a:pt x="163" y="0"/>
                  </a:moveTo>
                  <a:cubicBezTo>
                    <a:pt x="12" y="142"/>
                    <a:pt x="12" y="142"/>
                    <a:pt x="12" y="142"/>
                  </a:cubicBezTo>
                  <a:cubicBezTo>
                    <a:pt x="13" y="142"/>
                    <a:pt x="13" y="142"/>
                    <a:pt x="13" y="142"/>
                  </a:cubicBezTo>
                  <a:cubicBezTo>
                    <a:pt x="3" y="151"/>
                    <a:pt x="0" y="165"/>
                    <a:pt x="2" y="181"/>
                  </a:cubicBezTo>
                  <a:cubicBezTo>
                    <a:pt x="178" y="60"/>
                    <a:pt x="178" y="60"/>
                    <a:pt x="178" y="60"/>
                  </a:cubicBezTo>
                  <a:cubicBezTo>
                    <a:pt x="172" y="39"/>
                    <a:pt x="167" y="19"/>
                    <a:pt x="163"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0" name="Freeform 32"/>
            <p:cNvSpPr>
              <a:spLocks noEditPoints="1"/>
            </p:cNvSpPr>
            <p:nvPr/>
          </p:nvSpPr>
          <p:spPr bwMode="auto">
            <a:xfrm>
              <a:off x="-641350" y="2038350"/>
              <a:ext cx="1252538" cy="1084263"/>
            </a:xfrm>
            <a:custGeom>
              <a:avLst/>
              <a:gdLst>
                <a:gd name="T0" fmla="*/ 53 w 585"/>
                <a:gd name="T1" fmla="*/ 476 h 507"/>
                <a:gd name="T2" fmla="*/ 143 w 585"/>
                <a:gd name="T3" fmla="*/ 415 h 507"/>
                <a:gd name="T4" fmla="*/ 378 w 585"/>
                <a:gd name="T5" fmla="*/ 253 h 507"/>
                <a:gd name="T6" fmla="*/ 397 w 585"/>
                <a:gd name="T7" fmla="*/ 240 h 507"/>
                <a:gd name="T8" fmla="*/ 464 w 585"/>
                <a:gd name="T9" fmla="*/ 194 h 507"/>
                <a:gd name="T10" fmla="*/ 471 w 585"/>
                <a:gd name="T11" fmla="*/ 189 h 507"/>
                <a:gd name="T12" fmla="*/ 557 w 585"/>
                <a:gd name="T13" fmla="*/ 192 h 507"/>
                <a:gd name="T14" fmla="*/ 558 w 585"/>
                <a:gd name="T15" fmla="*/ 193 h 507"/>
                <a:gd name="T16" fmla="*/ 537 w 585"/>
                <a:gd name="T17" fmla="*/ 63 h 507"/>
                <a:gd name="T18" fmla="*/ 407 w 585"/>
                <a:gd name="T19" fmla="*/ 27 h 507"/>
                <a:gd name="T20" fmla="*/ 301 w 585"/>
                <a:gd name="T21" fmla="*/ 127 h 507"/>
                <a:gd name="T22" fmla="*/ 51 w 585"/>
                <a:gd name="T23" fmla="*/ 363 h 507"/>
                <a:gd name="T24" fmla="*/ 1 w 585"/>
                <a:gd name="T25" fmla="*/ 411 h 507"/>
                <a:gd name="T26" fmla="*/ 0 w 585"/>
                <a:gd name="T27" fmla="*/ 432 h 507"/>
                <a:gd name="T28" fmla="*/ 9 w 585"/>
                <a:gd name="T29" fmla="*/ 507 h 507"/>
                <a:gd name="T30" fmla="*/ 51 w 585"/>
                <a:gd name="T31" fmla="*/ 478 h 507"/>
                <a:gd name="T32" fmla="*/ 53 w 585"/>
                <a:gd name="T33" fmla="*/ 476 h 507"/>
                <a:gd name="T34" fmla="*/ 453 w 585"/>
                <a:gd name="T35" fmla="*/ 41 h 507"/>
                <a:gd name="T36" fmla="*/ 530 w 585"/>
                <a:gd name="T37" fmla="*/ 67 h 507"/>
                <a:gd name="T38" fmla="*/ 546 w 585"/>
                <a:gd name="T39" fmla="*/ 148 h 507"/>
                <a:gd name="T40" fmla="*/ 537 w 585"/>
                <a:gd name="T41" fmla="*/ 153 h 507"/>
                <a:gd name="T42" fmla="*/ 527 w 585"/>
                <a:gd name="T43" fmla="*/ 155 h 507"/>
                <a:gd name="T44" fmla="*/ 468 w 585"/>
                <a:gd name="T45" fmla="*/ 122 h 507"/>
                <a:gd name="T46" fmla="*/ 446 w 585"/>
                <a:gd name="T47" fmla="*/ 50 h 507"/>
                <a:gd name="T48" fmla="*/ 449 w 585"/>
                <a:gd name="T49" fmla="*/ 45 h 507"/>
                <a:gd name="T50" fmla="*/ 453 w 585"/>
                <a:gd name="T51" fmla="*/ 41 h 507"/>
                <a:gd name="T52" fmla="*/ 426 w 585"/>
                <a:gd name="T53" fmla="*/ 57 h 507"/>
                <a:gd name="T54" fmla="*/ 439 w 585"/>
                <a:gd name="T55" fmla="*/ 51 h 507"/>
                <a:gd name="T56" fmla="*/ 456 w 585"/>
                <a:gd name="T57" fmla="*/ 130 h 507"/>
                <a:gd name="T58" fmla="*/ 521 w 585"/>
                <a:gd name="T59" fmla="*/ 163 h 507"/>
                <a:gd name="T60" fmla="*/ 520 w 585"/>
                <a:gd name="T61" fmla="*/ 164 h 507"/>
                <a:gd name="T62" fmla="*/ 442 w 585"/>
                <a:gd name="T63" fmla="*/ 138 h 507"/>
                <a:gd name="T64" fmla="*/ 426 w 585"/>
                <a:gd name="T65" fmla="*/ 57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85" h="507">
                  <a:moveTo>
                    <a:pt x="53" y="476"/>
                  </a:moveTo>
                  <a:cubicBezTo>
                    <a:pt x="143" y="415"/>
                    <a:pt x="143" y="415"/>
                    <a:pt x="143" y="415"/>
                  </a:cubicBezTo>
                  <a:cubicBezTo>
                    <a:pt x="378" y="253"/>
                    <a:pt x="378" y="253"/>
                    <a:pt x="378" y="253"/>
                  </a:cubicBezTo>
                  <a:cubicBezTo>
                    <a:pt x="397" y="240"/>
                    <a:pt x="397" y="240"/>
                    <a:pt x="397" y="240"/>
                  </a:cubicBezTo>
                  <a:cubicBezTo>
                    <a:pt x="464" y="194"/>
                    <a:pt x="464" y="194"/>
                    <a:pt x="464" y="194"/>
                  </a:cubicBezTo>
                  <a:cubicBezTo>
                    <a:pt x="471" y="189"/>
                    <a:pt x="471" y="189"/>
                    <a:pt x="471" y="189"/>
                  </a:cubicBezTo>
                  <a:cubicBezTo>
                    <a:pt x="495" y="174"/>
                    <a:pt x="526" y="175"/>
                    <a:pt x="557" y="192"/>
                  </a:cubicBezTo>
                  <a:cubicBezTo>
                    <a:pt x="557" y="192"/>
                    <a:pt x="558" y="193"/>
                    <a:pt x="558" y="193"/>
                  </a:cubicBezTo>
                  <a:cubicBezTo>
                    <a:pt x="585" y="164"/>
                    <a:pt x="577" y="108"/>
                    <a:pt x="537" y="63"/>
                  </a:cubicBezTo>
                  <a:cubicBezTo>
                    <a:pt x="497" y="16"/>
                    <a:pt x="438" y="0"/>
                    <a:pt x="407" y="27"/>
                  </a:cubicBezTo>
                  <a:cubicBezTo>
                    <a:pt x="301" y="127"/>
                    <a:pt x="301" y="127"/>
                    <a:pt x="301" y="127"/>
                  </a:cubicBezTo>
                  <a:cubicBezTo>
                    <a:pt x="51" y="363"/>
                    <a:pt x="51" y="363"/>
                    <a:pt x="51" y="363"/>
                  </a:cubicBezTo>
                  <a:cubicBezTo>
                    <a:pt x="1" y="411"/>
                    <a:pt x="1" y="411"/>
                    <a:pt x="1" y="411"/>
                  </a:cubicBezTo>
                  <a:cubicBezTo>
                    <a:pt x="0" y="417"/>
                    <a:pt x="0" y="424"/>
                    <a:pt x="0" y="432"/>
                  </a:cubicBezTo>
                  <a:cubicBezTo>
                    <a:pt x="0" y="455"/>
                    <a:pt x="3" y="480"/>
                    <a:pt x="9" y="507"/>
                  </a:cubicBezTo>
                  <a:cubicBezTo>
                    <a:pt x="51" y="478"/>
                    <a:pt x="51" y="478"/>
                    <a:pt x="51" y="478"/>
                  </a:cubicBezTo>
                  <a:lnTo>
                    <a:pt x="53" y="476"/>
                  </a:lnTo>
                  <a:close/>
                  <a:moveTo>
                    <a:pt x="453" y="41"/>
                  </a:moveTo>
                  <a:cubicBezTo>
                    <a:pt x="470" y="26"/>
                    <a:pt x="505" y="38"/>
                    <a:pt x="530" y="67"/>
                  </a:cubicBezTo>
                  <a:cubicBezTo>
                    <a:pt x="556" y="97"/>
                    <a:pt x="563" y="133"/>
                    <a:pt x="546" y="148"/>
                  </a:cubicBezTo>
                  <a:cubicBezTo>
                    <a:pt x="544" y="150"/>
                    <a:pt x="540" y="152"/>
                    <a:pt x="537" y="153"/>
                  </a:cubicBezTo>
                  <a:cubicBezTo>
                    <a:pt x="534" y="154"/>
                    <a:pt x="530" y="155"/>
                    <a:pt x="527" y="155"/>
                  </a:cubicBezTo>
                  <a:cubicBezTo>
                    <a:pt x="509" y="154"/>
                    <a:pt x="486" y="142"/>
                    <a:pt x="468" y="122"/>
                  </a:cubicBezTo>
                  <a:cubicBezTo>
                    <a:pt x="447" y="97"/>
                    <a:pt x="438" y="68"/>
                    <a:pt x="446" y="50"/>
                  </a:cubicBezTo>
                  <a:cubicBezTo>
                    <a:pt x="447" y="48"/>
                    <a:pt x="448" y="46"/>
                    <a:pt x="449" y="45"/>
                  </a:cubicBezTo>
                  <a:cubicBezTo>
                    <a:pt x="450" y="43"/>
                    <a:pt x="451" y="42"/>
                    <a:pt x="453" y="41"/>
                  </a:cubicBezTo>
                  <a:close/>
                  <a:moveTo>
                    <a:pt x="426" y="57"/>
                  </a:moveTo>
                  <a:cubicBezTo>
                    <a:pt x="430" y="54"/>
                    <a:pt x="434" y="52"/>
                    <a:pt x="439" y="51"/>
                  </a:cubicBezTo>
                  <a:cubicBezTo>
                    <a:pt x="423" y="67"/>
                    <a:pt x="431" y="102"/>
                    <a:pt x="456" y="130"/>
                  </a:cubicBezTo>
                  <a:cubicBezTo>
                    <a:pt x="476" y="154"/>
                    <a:pt x="503" y="166"/>
                    <a:pt x="521" y="163"/>
                  </a:cubicBezTo>
                  <a:cubicBezTo>
                    <a:pt x="521" y="163"/>
                    <a:pt x="520" y="164"/>
                    <a:pt x="520" y="164"/>
                  </a:cubicBezTo>
                  <a:cubicBezTo>
                    <a:pt x="503" y="179"/>
                    <a:pt x="468" y="167"/>
                    <a:pt x="442" y="138"/>
                  </a:cubicBezTo>
                  <a:cubicBezTo>
                    <a:pt x="416" y="108"/>
                    <a:pt x="409" y="72"/>
                    <a:pt x="426" y="5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1" name="Freeform 33"/>
            <p:cNvSpPr>
              <a:spLocks noEditPoints="1"/>
            </p:cNvSpPr>
            <p:nvPr/>
          </p:nvSpPr>
          <p:spPr bwMode="auto">
            <a:xfrm>
              <a:off x="-1303337" y="2444750"/>
              <a:ext cx="2024063" cy="1449388"/>
            </a:xfrm>
            <a:custGeom>
              <a:avLst/>
              <a:gdLst>
                <a:gd name="T0" fmla="*/ 855 w 945"/>
                <a:gd name="T1" fmla="*/ 14 h 678"/>
                <a:gd name="T2" fmla="*/ 783 w 945"/>
                <a:gd name="T3" fmla="*/ 15 h 678"/>
                <a:gd name="T4" fmla="*/ 698 w 945"/>
                <a:gd name="T5" fmla="*/ 74 h 678"/>
                <a:gd name="T6" fmla="*/ 360 w 945"/>
                <a:gd name="T7" fmla="*/ 306 h 678"/>
                <a:gd name="T8" fmla="*/ 350 w 945"/>
                <a:gd name="T9" fmla="*/ 419 h 678"/>
                <a:gd name="T10" fmla="*/ 356 w 945"/>
                <a:gd name="T11" fmla="*/ 433 h 678"/>
                <a:gd name="T12" fmla="*/ 295 w 945"/>
                <a:gd name="T13" fmla="*/ 516 h 678"/>
                <a:gd name="T14" fmla="*/ 251 w 945"/>
                <a:gd name="T15" fmla="*/ 498 h 678"/>
                <a:gd name="T16" fmla="*/ 210 w 945"/>
                <a:gd name="T17" fmla="*/ 409 h 678"/>
                <a:gd name="T18" fmla="*/ 21 w 945"/>
                <a:gd name="T19" fmla="*/ 538 h 678"/>
                <a:gd name="T20" fmla="*/ 20 w 945"/>
                <a:gd name="T21" fmla="*/ 539 h 678"/>
                <a:gd name="T22" fmla="*/ 101 w 945"/>
                <a:gd name="T23" fmla="*/ 665 h 678"/>
                <a:gd name="T24" fmla="*/ 360 w 945"/>
                <a:gd name="T25" fmla="*/ 517 h 678"/>
                <a:gd name="T26" fmla="*/ 518 w 945"/>
                <a:gd name="T27" fmla="*/ 426 h 678"/>
                <a:gd name="T28" fmla="*/ 706 w 945"/>
                <a:gd name="T29" fmla="*/ 318 h 678"/>
                <a:gd name="T30" fmla="*/ 770 w 945"/>
                <a:gd name="T31" fmla="*/ 281 h 678"/>
                <a:gd name="T32" fmla="*/ 908 w 945"/>
                <a:gd name="T33" fmla="*/ 202 h 678"/>
                <a:gd name="T34" fmla="*/ 869 w 945"/>
                <a:gd name="T35" fmla="*/ 22 h 678"/>
                <a:gd name="T36" fmla="*/ 861 w 945"/>
                <a:gd name="T37" fmla="*/ 167 h 678"/>
                <a:gd name="T38" fmla="*/ 788 w 945"/>
                <a:gd name="T39" fmla="*/ 87 h 678"/>
                <a:gd name="T40" fmla="*/ 801 w 945"/>
                <a:gd name="T41" fmla="*/ 41 h 678"/>
                <a:gd name="T42" fmla="*/ 815 w 945"/>
                <a:gd name="T43" fmla="*/ 38 h 678"/>
                <a:gd name="T44" fmla="*/ 803 w 945"/>
                <a:gd name="T45" fmla="*/ 55 h 678"/>
                <a:gd name="T46" fmla="*/ 817 w 945"/>
                <a:gd name="T47" fmla="*/ 119 h 678"/>
                <a:gd name="T48" fmla="*/ 875 w 945"/>
                <a:gd name="T49" fmla="*/ 163 h 678"/>
                <a:gd name="T50" fmla="*/ 902 w 945"/>
                <a:gd name="T51" fmla="*/ 153 h 678"/>
                <a:gd name="T52" fmla="*/ 882 w 945"/>
                <a:gd name="T53" fmla="*/ 156 h 678"/>
                <a:gd name="T54" fmla="*/ 831 w 945"/>
                <a:gd name="T55" fmla="*/ 112 h 678"/>
                <a:gd name="T56" fmla="*/ 816 w 945"/>
                <a:gd name="T57" fmla="*/ 59 h 678"/>
                <a:gd name="T58" fmla="*/ 822 w 945"/>
                <a:gd name="T59" fmla="*/ 38 h 678"/>
                <a:gd name="T60" fmla="*/ 830 w 945"/>
                <a:gd name="T61" fmla="*/ 30 h 678"/>
                <a:gd name="T62" fmla="*/ 859 w 945"/>
                <a:gd name="T63" fmla="*/ 30 h 678"/>
                <a:gd name="T64" fmla="*/ 902 w 945"/>
                <a:gd name="T65" fmla="*/ 153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45" h="678">
                  <a:moveTo>
                    <a:pt x="869" y="22"/>
                  </a:moveTo>
                  <a:cubicBezTo>
                    <a:pt x="864" y="19"/>
                    <a:pt x="860" y="16"/>
                    <a:pt x="855" y="14"/>
                  </a:cubicBezTo>
                  <a:cubicBezTo>
                    <a:pt x="831" y="2"/>
                    <a:pt x="807" y="0"/>
                    <a:pt x="788" y="12"/>
                  </a:cubicBezTo>
                  <a:cubicBezTo>
                    <a:pt x="783" y="15"/>
                    <a:pt x="783" y="15"/>
                    <a:pt x="783" y="15"/>
                  </a:cubicBezTo>
                  <a:cubicBezTo>
                    <a:pt x="706" y="68"/>
                    <a:pt x="706" y="68"/>
                    <a:pt x="706" y="68"/>
                  </a:cubicBezTo>
                  <a:cubicBezTo>
                    <a:pt x="698" y="74"/>
                    <a:pt x="698" y="74"/>
                    <a:pt x="698" y="74"/>
                  </a:cubicBezTo>
                  <a:cubicBezTo>
                    <a:pt x="470" y="230"/>
                    <a:pt x="470" y="230"/>
                    <a:pt x="470" y="230"/>
                  </a:cubicBezTo>
                  <a:cubicBezTo>
                    <a:pt x="360" y="306"/>
                    <a:pt x="360" y="306"/>
                    <a:pt x="360" y="306"/>
                  </a:cubicBezTo>
                  <a:cubicBezTo>
                    <a:pt x="321" y="332"/>
                    <a:pt x="321" y="332"/>
                    <a:pt x="321" y="332"/>
                  </a:cubicBezTo>
                  <a:cubicBezTo>
                    <a:pt x="328" y="360"/>
                    <a:pt x="338" y="389"/>
                    <a:pt x="350" y="419"/>
                  </a:cubicBezTo>
                  <a:cubicBezTo>
                    <a:pt x="351" y="421"/>
                    <a:pt x="352" y="424"/>
                    <a:pt x="354" y="426"/>
                  </a:cubicBezTo>
                  <a:cubicBezTo>
                    <a:pt x="355" y="429"/>
                    <a:pt x="355" y="431"/>
                    <a:pt x="356" y="433"/>
                  </a:cubicBezTo>
                  <a:cubicBezTo>
                    <a:pt x="365" y="464"/>
                    <a:pt x="350" y="497"/>
                    <a:pt x="320" y="510"/>
                  </a:cubicBezTo>
                  <a:cubicBezTo>
                    <a:pt x="312" y="514"/>
                    <a:pt x="304" y="516"/>
                    <a:pt x="295" y="516"/>
                  </a:cubicBezTo>
                  <a:cubicBezTo>
                    <a:pt x="284" y="516"/>
                    <a:pt x="273" y="513"/>
                    <a:pt x="264" y="507"/>
                  </a:cubicBezTo>
                  <a:cubicBezTo>
                    <a:pt x="259" y="505"/>
                    <a:pt x="255" y="502"/>
                    <a:pt x="251" y="498"/>
                  </a:cubicBezTo>
                  <a:cubicBezTo>
                    <a:pt x="245" y="492"/>
                    <a:pt x="240" y="485"/>
                    <a:pt x="236" y="477"/>
                  </a:cubicBezTo>
                  <a:cubicBezTo>
                    <a:pt x="226" y="454"/>
                    <a:pt x="217" y="431"/>
                    <a:pt x="210" y="409"/>
                  </a:cubicBezTo>
                  <a:cubicBezTo>
                    <a:pt x="33" y="530"/>
                    <a:pt x="33" y="530"/>
                    <a:pt x="33" y="530"/>
                  </a:cubicBezTo>
                  <a:cubicBezTo>
                    <a:pt x="21" y="538"/>
                    <a:pt x="21" y="538"/>
                    <a:pt x="21" y="538"/>
                  </a:cubicBezTo>
                  <a:cubicBezTo>
                    <a:pt x="21" y="539"/>
                    <a:pt x="21" y="539"/>
                    <a:pt x="21" y="539"/>
                  </a:cubicBezTo>
                  <a:cubicBezTo>
                    <a:pt x="21" y="539"/>
                    <a:pt x="21" y="539"/>
                    <a:pt x="20" y="539"/>
                  </a:cubicBezTo>
                  <a:cubicBezTo>
                    <a:pt x="0" y="555"/>
                    <a:pt x="0" y="594"/>
                    <a:pt x="21" y="627"/>
                  </a:cubicBezTo>
                  <a:cubicBezTo>
                    <a:pt x="42" y="661"/>
                    <a:pt x="77" y="678"/>
                    <a:pt x="101" y="665"/>
                  </a:cubicBezTo>
                  <a:cubicBezTo>
                    <a:pt x="101" y="665"/>
                    <a:pt x="101" y="665"/>
                    <a:pt x="101" y="665"/>
                  </a:cubicBezTo>
                  <a:cubicBezTo>
                    <a:pt x="360" y="517"/>
                    <a:pt x="360" y="517"/>
                    <a:pt x="360" y="517"/>
                  </a:cubicBezTo>
                  <a:cubicBezTo>
                    <a:pt x="435" y="473"/>
                    <a:pt x="435" y="473"/>
                    <a:pt x="435" y="473"/>
                  </a:cubicBezTo>
                  <a:cubicBezTo>
                    <a:pt x="518" y="426"/>
                    <a:pt x="518" y="426"/>
                    <a:pt x="518" y="426"/>
                  </a:cubicBezTo>
                  <a:cubicBezTo>
                    <a:pt x="549" y="408"/>
                    <a:pt x="549" y="408"/>
                    <a:pt x="549" y="408"/>
                  </a:cubicBezTo>
                  <a:cubicBezTo>
                    <a:pt x="706" y="318"/>
                    <a:pt x="706" y="318"/>
                    <a:pt x="706" y="318"/>
                  </a:cubicBezTo>
                  <a:cubicBezTo>
                    <a:pt x="707" y="317"/>
                    <a:pt x="707" y="317"/>
                    <a:pt x="707" y="317"/>
                  </a:cubicBezTo>
                  <a:cubicBezTo>
                    <a:pt x="770" y="281"/>
                    <a:pt x="770" y="281"/>
                    <a:pt x="770" y="281"/>
                  </a:cubicBezTo>
                  <a:cubicBezTo>
                    <a:pt x="871" y="223"/>
                    <a:pt x="871" y="223"/>
                    <a:pt x="871" y="223"/>
                  </a:cubicBezTo>
                  <a:cubicBezTo>
                    <a:pt x="908" y="202"/>
                    <a:pt x="908" y="202"/>
                    <a:pt x="908" y="202"/>
                  </a:cubicBezTo>
                  <a:cubicBezTo>
                    <a:pt x="943" y="180"/>
                    <a:pt x="945" y="120"/>
                    <a:pt x="912" y="67"/>
                  </a:cubicBezTo>
                  <a:cubicBezTo>
                    <a:pt x="900" y="48"/>
                    <a:pt x="885" y="33"/>
                    <a:pt x="869" y="22"/>
                  </a:cubicBezTo>
                  <a:close/>
                  <a:moveTo>
                    <a:pt x="873" y="164"/>
                  </a:moveTo>
                  <a:cubicBezTo>
                    <a:pt x="870" y="166"/>
                    <a:pt x="866" y="167"/>
                    <a:pt x="861" y="167"/>
                  </a:cubicBezTo>
                  <a:cubicBezTo>
                    <a:pt x="842" y="168"/>
                    <a:pt x="818" y="151"/>
                    <a:pt x="802" y="123"/>
                  </a:cubicBezTo>
                  <a:cubicBezTo>
                    <a:pt x="795" y="111"/>
                    <a:pt x="790" y="98"/>
                    <a:pt x="788" y="87"/>
                  </a:cubicBezTo>
                  <a:cubicBezTo>
                    <a:pt x="787" y="80"/>
                    <a:pt x="786" y="74"/>
                    <a:pt x="787" y="68"/>
                  </a:cubicBezTo>
                  <a:cubicBezTo>
                    <a:pt x="788" y="56"/>
                    <a:pt x="793" y="46"/>
                    <a:pt x="801" y="41"/>
                  </a:cubicBezTo>
                  <a:cubicBezTo>
                    <a:pt x="802" y="41"/>
                    <a:pt x="802" y="41"/>
                    <a:pt x="803" y="40"/>
                  </a:cubicBezTo>
                  <a:cubicBezTo>
                    <a:pt x="806" y="38"/>
                    <a:pt x="810" y="38"/>
                    <a:pt x="815" y="38"/>
                  </a:cubicBezTo>
                  <a:cubicBezTo>
                    <a:pt x="811" y="40"/>
                    <a:pt x="809" y="43"/>
                    <a:pt x="807" y="46"/>
                  </a:cubicBezTo>
                  <a:cubicBezTo>
                    <a:pt x="805" y="49"/>
                    <a:pt x="804" y="52"/>
                    <a:pt x="803" y="55"/>
                  </a:cubicBezTo>
                  <a:cubicBezTo>
                    <a:pt x="802" y="61"/>
                    <a:pt x="801" y="68"/>
                    <a:pt x="802" y="76"/>
                  </a:cubicBezTo>
                  <a:cubicBezTo>
                    <a:pt x="803" y="89"/>
                    <a:pt x="808" y="104"/>
                    <a:pt x="817" y="119"/>
                  </a:cubicBezTo>
                  <a:cubicBezTo>
                    <a:pt x="828" y="139"/>
                    <a:pt x="844" y="153"/>
                    <a:pt x="859" y="159"/>
                  </a:cubicBezTo>
                  <a:cubicBezTo>
                    <a:pt x="865" y="161"/>
                    <a:pt x="870" y="163"/>
                    <a:pt x="875" y="163"/>
                  </a:cubicBezTo>
                  <a:cubicBezTo>
                    <a:pt x="874" y="163"/>
                    <a:pt x="874" y="163"/>
                    <a:pt x="873" y="164"/>
                  </a:cubicBezTo>
                  <a:close/>
                  <a:moveTo>
                    <a:pt x="902" y="153"/>
                  </a:moveTo>
                  <a:cubicBezTo>
                    <a:pt x="899" y="155"/>
                    <a:pt x="896" y="156"/>
                    <a:pt x="893" y="156"/>
                  </a:cubicBezTo>
                  <a:cubicBezTo>
                    <a:pt x="889" y="157"/>
                    <a:pt x="886" y="156"/>
                    <a:pt x="882" y="156"/>
                  </a:cubicBezTo>
                  <a:cubicBezTo>
                    <a:pt x="873" y="154"/>
                    <a:pt x="863" y="148"/>
                    <a:pt x="853" y="140"/>
                  </a:cubicBezTo>
                  <a:cubicBezTo>
                    <a:pt x="845" y="133"/>
                    <a:pt x="837" y="124"/>
                    <a:pt x="831" y="112"/>
                  </a:cubicBezTo>
                  <a:cubicBezTo>
                    <a:pt x="821" y="96"/>
                    <a:pt x="816" y="79"/>
                    <a:pt x="816" y="65"/>
                  </a:cubicBezTo>
                  <a:cubicBezTo>
                    <a:pt x="815" y="63"/>
                    <a:pt x="816" y="61"/>
                    <a:pt x="816" y="59"/>
                  </a:cubicBezTo>
                  <a:cubicBezTo>
                    <a:pt x="816" y="53"/>
                    <a:pt x="817" y="47"/>
                    <a:pt x="820" y="42"/>
                  </a:cubicBezTo>
                  <a:cubicBezTo>
                    <a:pt x="820" y="41"/>
                    <a:pt x="821" y="40"/>
                    <a:pt x="822" y="38"/>
                  </a:cubicBezTo>
                  <a:cubicBezTo>
                    <a:pt x="823" y="36"/>
                    <a:pt x="824" y="35"/>
                    <a:pt x="826" y="33"/>
                  </a:cubicBezTo>
                  <a:cubicBezTo>
                    <a:pt x="827" y="32"/>
                    <a:pt x="828" y="31"/>
                    <a:pt x="830" y="30"/>
                  </a:cubicBezTo>
                  <a:cubicBezTo>
                    <a:pt x="833" y="29"/>
                    <a:pt x="835" y="28"/>
                    <a:pt x="838" y="27"/>
                  </a:cubicBezTo>
                  <a:cubicBezTo>
                    <a:pt x="844" y="26"/>
                    <a:pt x="851" y="27"/>
                    <a:pt x="859" y="30"/>
                  </a:cubicBezTo>
                  <a:cubicBezTo>
                    <a:pt x="874" y="36"/>
                    <a:pt x="890" y="51"/>
                    <a:pt x="902" y="71"/>
                  </a:cubicBezTo>
                  <a:cubicBezTo>
                    <a:pt x="922" y="105"/>
                    <a:pt x="922" y="141"/>
                    <a:pt x="902" y="15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2" name="Freeform 34"/>
            <p:cNvSpPr>
              <a:spLocks/>
            </p:cNvSpPr>
            <p:nvPr/>
          </p:nvSpPr>
          <p:spPr bwMode="auto">
            <a:xfrm>
              <a:off x="-887412" y="2309813"/>
              <a:ext cx="846138" cy="1209675"/>
            </a:xfrm>
            <a:custGeom>
              <a:avLst/>
              <a:gdLst>
                <a:gd name="T0" fmla="*/ 5 w 395"/>
                <a:gd name="T1" fmla="*/ 368 h 566"/>
                <a:gd name="T2" fmla="*/ 7 w 395"/>
                <a:gd name="T3" fmla="*/ 386 h 566"/>
                <a:gd name="T4" fmla="*/ 22 w 395"/>
                <a:gd name="T5" fmla="*/ 449 h 566"/>
                <a:gd name="T6" fmla="*/ 27 w 395"/>
                <a:gd name="T7" fmla="*/ 464 h 566"/>
                <a:gd name="T8" fmla="*/ 54 w 395"/>
                <a:gd name="T9" fmla="*/ 535 h 566"/>
                <a:gd name="T10" fmla="*/ 67 w 395"/>
                <a:gd name="T11" fmla="*/ 553 h 566"/>
                <a:gd name="T12" fmla="*/ 81 w 395"/>
                <a:gd name="T13" fmla="*/ 562 h 566"/>
                <a:gd name="T14" fmla="*/ 101 w 395"/>
                <a:gd name="T15" fmla="*/ 566 h 566"/>
                <a:gd name="T16" fmla="*/ 121 w 395"/>
                <a:gd name="T17" fmla="*/ 562 h 566"/>
                <a:gd name="T18" fmla="*/ 151 w 395"/>
                <a:gd name="T19" fmla="*/ 505 h 566"/>
                <a:gd name="T20" fmla="*/ 148 w 395"/>
                <a:gd name="T21" fmla="*/ 494 h 566"/>
                <a:gd name="T22" fmla="*/ 146 w 395"/>
                <a:gd name="T23" fmla="*/ 490 h 566"/>
                <a:gd name="T24" fmla="*/ 116 w 395"/>
                <a:gd name="T25" fmla="*/ 403 h 566"/>
                <a:gd name="T26" fmla="*/ 112 w 395"/>
                <a:gd name="T27" fmla="*/ 388 h 566"/>
                <a:gd name="T28" fmla="*/ 102 w 395"/>
                <a:gd name="T29" fmla="*/ 305 h 566"/>
                <a:gd name="T30" fmla="*/ 102 w 395"/>
                <a:gd name="T31" fmla="*/ 296 h 566"/>
                <a:gd name="T32" fmla="*/ 104 w 395"/>
                <a:gd name="T33" fmla="*/ 274 h 566"/>
                <a:gd name="T34" fmla="*/ 111 w 395"/>
                <a:gd name="T35" fmla="*/ 236 h 566"/>
                <a:gd name="T36" fmla="*/ 164 w 395"/>
                <a:gd name="T37" fmla="*/ 142 h 566"/>
                <a:gd name="T38" fmla="*/ 166 w 395"/>
                <a:gd name="T39" fmla="*/ 141 h 566"/>
                <a:gd name="T40" fmla="*/ 166 w 395"/>
                <a:gd name="T41" fmla="*/ 216 h 566"/>
                <a:gd name="T42" fmla="*/ 395 w 395"/>
                <a:gd name="T43" fmla="*/ 0 h 566"/>
                <a:gd name="T44" fmla="*/ 215 w 395"/>
                <a:gd name="T45" fmla="*/ 0 h 566"/>
                <a:gd name="T46" fmla="*/ 203 w 395"/>
                <a:gd name="T47" fmla="*/ 1 h 566"/>
                <a:gd name="T48" fmla="*/ 186 w 395"/>
                <a:gd name="T49" fmla="*/ 5 h 566"/>
                <a:gd name="T50" fmla="*/ 91 w 395"/>
                <a:gd name="T51" fmla="*/ 71 h 566"/>
                <a:gd name="T52" fmla="*/ 5 w 395"/>
                <a:gd name="T53" fmla="*/ 240 h 566"/>
                <a:gd name="T54" fmla="*/ 0 w 395"/>
                <a:gd name="T55" fmla="*/ 305 h 566"/>
                <a:gd name="T56" fmla="*/ 5 w 395"/>
                <a:gd name="T57" fmla="*/ 368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95" h="566">
                  <a:moveTo>
                    <a:pt x="5" y="368"/>
                  </a:moveTo>
                  <a:cubicBezTo>
                    <a:pt x="5" y="374"/>
                    <a:pt x="6" y="380"/>
                    <a:pt x="7" y="386"/>
                  </a:cubicBezTo>
                  <a:cubicBezTo>
                    <a:pt x="11" y="406"/>
                    <a:pt x="16" y="427"/>
                    <a:pt x="22" y="449"/>
                  </a:cubicBezTo>
                  <a:cubicBezTo>
                    <a:pt x="24" y="454"/>
                    <a:pt x="25" y="459"/>
                    <a:pt x="27" y="464"/>
                  </a:cubicBezTo>
                  <a:cubicBezTo>
                    <a:pt x="34" y="487"/>
                    <a:pt x="43" y="510"/>
                    <a:pt x="54" y="535"/>
                  </a:cubicBezTo>
                  <a:cubicBezTo>
                    <a:pt x="57" y="542"/>
                    <a:pt x="62" y="548"/>
                    <a:pt x="67" y="553"/>
                  </a:cubicBezTo>
                  <a:cubicBezTo>
                    <a:pt x="71" y="557"/>
                    <a:pt x="76" y="560"/>
                    <a:pt x="81" y="562"/>
                  </a:cubicBezTo>
                  <a:cubicBezTo>
                    <a:pt x="87" y="564"/>
                    <a:pt x="94" y="566"/>
                    <a:pt x="101" y="566"/>
                  </a:cubicBezTo>
                  <a:cubicBezTo>
                    <a:pt x="108" y="566"/>
                    <a:pt x="114" y="565"/>
                    <a:pt x="121" y="562"/>
                  </a:cubicBezTo>
                  <a:cubicBezTo>
                    <a:pt x="144" y="552"/>
                    <a:pt x="155" y="528"/>
                    <a:pt x="151" y="505"/>
                  </a:cubicBezTo>
                  <a:cubicBezTo>
                    <a:pt x="150" y="502"/>
                    <a:pt x="149" y="498"/>
                    <a:pt x="148" y="494"/>
                  </a:cubicBezTo>
                  <a:cubicBezTo>
                    <a:pt x="147" y="493"/>
                    <a:pt x="147" y="492"/>
                    <a:pt x="146" y="490"/>
                  </a:cubicBezTo>
                  <a:cubicBezTo>
                    <a:pt x="133" y="459"/>
                    <a:pt x="123" y="430"/>
                    <a:pt x="116" y="403"/>
                  </a:cubicBezTo>
                  <a:cubicBezTo>
                    <a:pt x="115" y="398"/>
                    <a:pt x="113" y="393"/>
                    <a:pt x="112" y="388"/>
                  </a:cubicBezTo>
                  <a:cubicBezTo>
                    <a:pt x="105" y="357"/>
                    <a:pt x="102" y="329"/>
                    <a:pt x="102" y="305"/>
                  </a:cubicBezTo>
                  <a:cubicBezTo>
                    <a:pt x="102" y="302"/>
                    <a:pt x="102" y="299"/>
                    <a:pt x="102" y="296"/>
                  </a:cubicBezTo>
                  <a:cubicBezTo>
                    <a:pt x="103" y="289"/>
                    <a:pt x="103" y="281"/>
                    <a:pt x="104" y="274"/>
                  </a:cubicBezTo>
                  <a:cubicBezTo>
                    <a:pt x="105" y="261"/>
                    <a:pt x="108" y="248"/>
                    <a:pt x="111" y="236"/>
                  </a:cubicBezTo>
                  <a:cubicBezTo>
                    <a:pt x="122" y="194"/>
                    <a:pt x="143" y="164"/>
                    <a:pt x="164" y="142"/>
                  </a:cubicBezTo>
                  <a:cubicBezTo>
                    <a:pt x="165" y="142"/>
                    <a:pt x="165" y="141"/>
                    <a:pt x="166" y="141"/>
                  </a:cubicBezTo>
                  <a:cubicBezTo>
                    <a:pt x="166" y="216"/>
                    <a:pt x="166" y="216"/>
                    <a:pt x="166" y="216"/>
                  </a:cubicBezTo>
                  <a:cubicBezTo>
                    <a:pt x="395" y="0"/>
                    <a:pt x="395" y="0"/>
                    <a:pt x="395" y="0"/>
                  </a:cubicBezTo>
                  <a:cubicBezTo>
                    <a:pt x="215" y="0"/>
                    <a:pt x="215" y="0"/>
                    <a:pt x="215" y="0"/>
                  </a:cubicBezTo>
                  <a:cubicBezTo>
                    <a:pt x="211" y="0"/>
                    <a:pt x="207" y="0"/>
                    <a:pt x="203" y="1"/>
                  </a:cubicBezTo>
                  <a:cubicBezTo>
                    <a:pt x="198" y="1"/>
                    <a:pt x="192" y="2"/>
                    <a:pt x="186" y="5"/>
                  </a:cubicBezTo>
                  <a:cubicBezTo>
                    <a:pt x="182" y="6"/>
                    <a:pt x="137" y="24"/>
                    <a:pt x="91" y="71"/>
                  </a:cubicBezTo>
                  <a:cubicBezTo>
                    <a:pt x="55" y="107"/>
                    <a:pt x="19" y="163"/>
                    <a:pt x="5" y="240"/>
                  </a:cubicBezTo>
                  <a:cubicBezTo>
                    <a:pt x="2" y="260"/>
                    <a:pt x="0" y="281"/>
                    <a:pt x="0" y="305"/>
                  </a:cubicBezTo>
                  <a:cubicBezTo>
                    <a:pt x="0" y="325"/>
                    <a:pt x="1" y="346"/>
                    <a:pt x="5" y="36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73" name="Group 72"/>
          <p:cNvGrpSpPr/>
          <p:nvPr/>
        </p:nvGrpSpPr>
        <p:grpSpPr>
          <a:xfrm>
            <a:off x="2723773" y="4605872"/>
            <a:ext cx="1384446" cy="1510073"/>
            <a:chOff x="5429250" y="366713"/>
            <a:chExt cx="392113" cy="333375"/>
          </a:xfrm>
          <a:solidFill>
            <a:schemeClr val="bg2">
              <a:alpha val="36000"/>
            </a:schemeClr>
          </a:solidFill>
        </p:grpSpPr>
        <p:sp>
          <p:nvSpPr>
            <p:cNvPr id="74" name="Freeform 218"/>
            <p:cNvSpPr>
              <a:spLocks/>
            </p:cNvSpPr>
            <p:nvPr/>
          </p:nvSpPr>
          <p:spPr bwMode="auto">
            <a:xfrm>
              <a:off x="5529263" y="366713"/>
              <a:ext cx="69850" cy="71438"/>
            </a:xfrm>
            <a:custGeom>
              <a:avLst/>
              <a:gdLst/>
              <a:ahLst/>
              <a:cxnLst>
                <a:cxn ang="0">
                  <a:pos x="22" y="0"/>
                </a:cxn>
                <a:cxn ang="0">
                  <a:pos x="26" y="1"/>
                </a:cxn>
                <a:cxn ang="0">
                  <a:pos x="29" y="1"/>
                </a:cxn>
                <a:cxn ang="0">
                  <a:pos x="32" y="2"/>
                </a:cxn>
                <a:cxn ang="0">
                  <a:pos x="34" y="4"/>
                </a:cxn>
                <a:cxn ang="0">
                  <a:pos x="37" y="6"/>
                </a:cxn>
                <a:cxn ang="0">
                  <a:pos x="39" y="8"/>
                </a:cxn>
                <a:cxn ang="0">
                  <a:pos x="41" y="10"/>
                </a:cxn>
                <a:cxn ang="0">
                  <a:pos x="42" y="13"/>
                </a:cxn>
                <a:cxn ang="0">
                  <a:pos x="43" y="16"/>
                </a:cxn>
                <a:cxn ang="0">
                  <a:pos x="44" y="19"/>
                </a:cxn>
                <a:cxn ang="0">
                  <a:pos x="44" y="22"/>
                </a:cxn>
                <a:cxn ang="0">
                  <a:pos x="44" y="26"/>
                </a:cxn>
                <a:cxn ang="0">
                  <a:pos x="43" y="29"/>
                </a:cxn>
                <a:cxn ang="0">
                  <a:pos x="42" y="32"/>
                </a:cxn>
                <a:cxn ang="0">
                  <a:pos x="41" y="35"/>
                </a:cxn>
                <a:cxn ang="0">
                  <a:pos x="39" y="37"/>
                </a:cxn>
                <a:cxn ang="0">
                  <a:pos x="37" y="39"/>
                </a:cxn>
                <a:cxn ang="0">
                  <a:pos x="34" y="41"/>
                </a:cxn>
                <a:cxn ang="0">
                  <a:pos x="32" y="43"/>
                </a:cxn>
                <a:cxn ang="0">
                  <a:pos x="29" y="44"/>
                </a:cxn>
                <a:cxn ang="0">
                  <a:pos x="26" y="44"/>
                </a:cxn>
                <a:cxn ang="0">
                  <a:pos x="22" y="45"/>
                </a:cxn>
                <a:cxn ang="0">
                  <a:pos x="19" y="44"/>
                </a:cxn>
                <a:cxn ang="0">
                  <a:pos x="16" y="44"/>
                </a:cxn>
                <a:cxn ang="0">
                  <a:pos x="13" y="43"/>
                </a:cxn>
                <a:cxn ang="0">
                  <a:pos x="10" y="41"/>
                </a:cxn>
                <a:cxn ang="0">
                  <a:pos x="8" y="39"/>
                </a:cxn>
                <a:cxn ang="0">
                  <a:pos x="6" y="37"/>
                </a:cxn>
                <a:cxn ang="0">
                  <a:pos x="4" y="35"/>
                </a:cxn>
                <a:cxn ang="0">
                  <a:pos x="2" y="32"/>
                </a:cxn>
                <a:cxn ang="0">
                  <a:pos x="1" y="29"/>
                </a:cxn>
                <a:cxn ang="0">
                  <a:pos x="1" y="26"/>
                </a:cxn>
                <a:cxn ang="0">
                  <a:pos x="0" y="22"/>
                </a:cxn>
                <a:cxn ang="0">
                  <a:pos x="1" y="19"/>
                </a:cxn>
                <a:cxn ang="0">
                  <a:pos x="1" y="16"/>
                </a:cxn>
                <a:cxn ang="0">
                  <a:pos x="2" y="13"/>
                </a:cxn>
                <a:cxn ang="0">
                  <a:pos x="4" y="10"/>
                </a:cxn>
                <a:cxn ang="0">
                  <a:pos x="6" y="8"/>
                </a:cxn>
                <a:cxn ang="0">
                  <a:pos x="8" y="6"/>
                </a:cxn>
                <a:cxn ang="0">
                  <a:pos x="10" y="4"/>
                </a:cxn>
                <a:cxn ang="0">
                  <a:pos x="13" y="2"/>
                </a:cxn>
                <a:cxn ang="0">
                  <a:pos x="16" y="1"/>
                </a:cxn>
                <a:cxn ang="0">
                  <a:pos x="19" y="1"/>
                </a:cxn>
                <a:cxn ang="0">
                  <a:pos x="22" y="0"/>
                </a:cxn>
              </a:cxnLst>
              <a:rect l="0" t="0" r="r" b="b"/>
              <a:pathLst>
                <a:path w="44" h="45">
                  <a:moveTo>
                    <a:pt x="22" y="0"/>
                  </a:moveTo>
                  <a:lnTo>
                    <a:pt x="26" y="1"/>
                  </a:lnTo>
                  <a:lnTo>
                    <a:pt x="29" y="1"/>
                  </a:lnTo>
                  <a:lnTo>
                    <a:pt x="32" y="2"/>
                  </a:lnTo>
                  <a:lnTo>
                    <a:pt x="34" y="4"/>
                  </a:lnTo>
                  <a:lnTo>
                    <a:pt x="37" y="6"/>
                  </a:lnTo>
                  <a:lnTo>
                    <a:pt x="39" y="8"/>
                  </a:lnTo>
                  <a:lnTo>
                    <a:pt x="41" y="10"/>
                  </a:lnTo>
                  <a:lnTo>
                    <a:pt x="42" y="13"/>
                  </a:lnTo>
                  <a:lnTo>
                    <a:pt x="43" y="16"/>
                  </a:lnTo>
                  <a:lnTo>
                    <a:pt x="44" y="19"/>
                  </a:lnTo>
                  <a:lnTo>
                    <a:pt x="44" y="22"/>
                  </a:lnTo>
                  <a:lnTo>
                    <a:pt x="44" y="26"/>
                  </a:lnTo>
                  <a:lnTo>
                    <a:pt x="43" y="29"/>
                  </a:lnTo>
                  <a:lnTo>
                    <a:pt x="42" y="32"/>
                  </a:lnTo>
                  <a:lnTo>
                    <a:pt x="41" y="35"/>
                  </a:lnTo>
                  <a:lnTo>
                    <a:pt x="39" y="37"/>
                  </a:lnTo>
                  <a:lnTo>
                    <a:pt x="37" y="39"/>
                  </a:lnTo>
                  <a:lnTo>
                    <a:pt x="34" y="41"/>
                  </a:lnTo>
                  <a:lnTo>
                    <a:pt x="32" y="43"/>
                  </a:lnTo>
                  <a:lnTo>
                    <a:pt x="29" y="44"/>
                  </a:lnTo>
                  <a:lnTo>
                    <a:pt x="26" y="44"/>
                  </a:lnTo>
                  <a:lnTo>
                    <a:pt x="22" y="45"/>
                  </a:lnTo>
                  <a:lnTo>
                    <a:pt x="19" y="44"/>
                  </a:lnTo>
                  <a:lnTo>
                    <a:pt x="16" y="44"/>
                  </a:lnTo>
                  <a:lnTo>
                    <a:pt x="13" y="43"/>
                  </a:lnTo>
                  <a:lnTo>
                    <a:pt x="10" y="41"/>
                  </a:lnTo>
                  <a:lnTo>
                    <a:pt x="8" y="39"/>
                  </a:lnTo>
                  <a:lnTo>
                    <a:pt x="6" y="37"/>
                  </a:lnTo>
                  <a:lnTo>
                    <a:pt x="4" y="35"/>
                  </a:lnTo>
                  <a:lnTo>
                    <a:pt x="2" y="32"/>
                  </a:lnTo>
                  <a:lnTo>
                    <a:pt x="1" y="29"/>
                  </a:lnTo>
                  <a:lnTo>
                    <a:pt x="1" y="26"/>
                  </a:lnTo>
                  <a:lnTo>
                    <a:pt x="0" y="22"/>
                  </a:lnTo>
                  <a:lnTo>
                    <a:pt x="1" y="19"/>
                  </a:lnTo>
                  <a:lnTo>
                    <a:pt x="1" y="16"/>
                  </a:lnTo>
                  <a:lnTo>
                    <a:pt x="2" y="13"/>
                  </a:lnTo>
                  <a:lnTo>
                    <a:pt x="4" y="10"/>
                  </a:lnTo>
                  <a:lnTo>
                    <a:pt x="6" y="8"/>
                  </a:lnTo>
                  <a:lnTo>
                    <a:pt x="8" y="6"/>
                  </a:lnTo>
                  <a:lnTo>
                    <a:pt x="10" y="4"/>
                  </a:lnTo>
                  <a:lnTo>
                    <a:pt x="13" y="2"/>
                  </a:lnTo>
                  <a:lnTo>
                    <a:pt x="16" y="1"/>
                  </a:lnTo>
                  <a:lnTo>
                    <a:pt x="19" y="1"/>
                  </a:lnTo>
                  <a:lnTo>
                    <a:pt x="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75" name="Freeform 219"/>
            <p:cNvSpPr>
              <a:spLocks/>
            </p:cNvSpPr>
            <p:nvPr/>
          </p:nvSpPr>
          <p:spPr bwMode="auto">
            <a:xfrm>
              <a:off x="5476875" y="433388"/>
              <a:ext cx="193675" cy="266700"/>
            </a:xfrm>
            <a:custGeom>
              <a:avLst/>
              <a:gdLst/>
              <a:ahLst/>
              <a:cxnLst>
                <a:cxn ang="0">
                  <a:pos x="43" y="2"/>
                </a:cxn>
                <a:cxn ang="0">
                  <a:pos x="51" y="9"/>
                </a:cxn>
                <a:cxn ang="0">
                  <a:pos x="55" y="19"/>
                </a:cxn>
                <a:cxn ang="0">
                  <a:pos x="60" y="26"/>
                </a:cxn>
                <a:cxn ang="0">
                  <a:pos x="70" y="29"/>
                </a:cxn>
                <a:cxn ang="0">
                  <a:pos x="81" y="26"/>
                </a:cxn>
                <a:cxn ang="0">
                  <a:pos x="92" y="20"/>
                </a:cxn>
                <a:cxn ang="0">
                  <a:pos x="87" y="11"/>
                </a:cxn>
                <a:cxn ang="0">
                  <a:pos x="90" y="8"/>
                </a:cxn>
                <a:cxn ang="0">
                  <a:pos x="98" y="16"/>
                </a:cxn>
                <a:cxn ang="0">
                  <a:pos x="105" y="16"/>
                </a:cxn>
                <a:cxn ang="0">
                  <a:pos x="111" y="20"/>
                </a:cxn>
                <a:cxn ang="0">
                  <a:pos x="113" y="23"/>
                </a:cxn>
                <a:cxn ang="0">
                  <a:pos x="114" y="29"/>
                </a:cxn>
                <a:cxn ang="0">
                  <a:pos x="122" y="46"/>
                </a:cxn>
                <a:cxn ang="0">
                  <a:pos x="122" y="51"/>
                </a:cxn>
                <a:cxn ang="0">
                  <a:pos x="117" y="53"/>
                </a:cxn>
                <a:cxn ang="0">
                  <a:pos x="106" y="41"/>
                </a:cxn>
                <a:cxn ang="0">
                  <a:pos x="99" y="45"/>
                </a:cxn>
                <a:cxn ang="0">
                  <a:pos x="90" y="50"/>
                </a:cxn>
                <a:cxn ang="0">
                  <a:pos x="84" y="52"/>
                </a:cxn>
                <a:cxn ang="0">
                  <a:pos x="65" y="54"/>
                </a:cxn>
                <a:cxn ang="0">
                  <a:pos x="50" y="50"/>
                </a:cxn>
                <a:cxn ang="0">
                  <a:pos x="47" y="52"/>
                </a:cxn>
                <a:cxn ang="0">
                  <a:pos x="46" y="61"/>
                </a:cxn>
                <a:cxn ang="0">
                  <a:pos x="45" y="74"/>
                </a:cxn>
                <a:cxn ang="0">
                  <a:pos x="59" y="77"/>
                </a:cxn>
                <a:cxn ang="0">
                  <a:pos x="66" y="78"/>
                </a:cxn>
                <a:cxn ang="0">
                  <a:pos x="73" y="83"/>
                </a:cxn>
                <a:cxn ang="0">
                  <a:pos x="79" y="90"/>
                </a:cxn>
                <a:cxn ang="0">
                  <a:pos x="81" y="102"/>
                </a:cxn>
                <a:cxn ang="0">
                  <a:pos x="81" y="113"/>
                </a:cxn>
                <a:cxn ang="0">
                  <a:pos x="81" y="129"/>
                </a:cxn>
                <a:cxn ang="0">
                  <a:pos x="81" y="146"/>
                </a:cxn>
                <a:cxn ang="0">
                  <a:pos x="81" y="160"/>
                </a:cxn>
                <a:cxn ang="0">
                  <a:pos x="79" y="166"/>
                </a:cxn>
                <a:cxn ang="0">
                  <a:pos x="73" y="168"/>
                </a:cxn>
                <a:cxn ang="0">
                  <a:pos x="60" y="166"/>
                </a:cxn>
                <a:cxn ang="0">
                  <a:pos x="57" y="160"/>
                </a:cxn>
                <a:cxn ang="0">
                  <a:pos x="57" y="146"/>
                </a:cxn>
                <a:cxn ang="0">
                  <a:pos x="57" y="129"/>
                </a:cxn>
                <a:cxn ang="0">
                  <a:pos x="57" y="112"/>
                </a:cxn>
                <a:cxn ang="0">
                  <a:pos x="57" y="102"/>
                </a:cxn>
                <a:cxn ang="0">
                  <a:pos x="57" y="101"/>
                </a:cxn>
                <a:cxn ang="0">
                  <a:pos x="47" y="101"/>
                </a:cxn>
                <a:cxn ang="0">
                  <a:pos x="34" y="101"/>
                </a:cxn>
                <a:cxn ang="0">
                  <a:pos x="21" y="101"/>
                </a:cxn>
                <a:cxn ang="0">
                  <a:pos x="13" y="101"/>
                </a:cxn>
                <a:cxn ang="0">
                  <a:pos x="6" y="99"/>
                </a:cxn>
                <a:cxn ang="0">
                  <a:pos x="2" y="95"/>
                </a:cxn>
                <a:cxn ang="0">
                  <a:pos x="1" y="89"/>
                </a:cxn>
                <a:cxn ang="0">
                  <a:pos x="0" y="86"/>
                </a:cxn>
                <a:cxn ang="0">
                  <a:pos x="1" y="75"/>
                </a:cxn>
                <a:cxn ang="0">
                  <a:pos x="3" y="55"/>
                </a:cxn>
                <a:cxn ang="0">
                  <a:pos x="6" y="35"/>
                </a:cxn>
                <a:cxn ang="0">
                  <a:pos x="11" y="18"/>
                </a:cxn>
                <a:cxn ang="0">
                  <a:pos x="18" y="7"/>
                </a:cxn>
                <a:cxn ang="0">
                  <a:pos x="29" y="1"/>
                </a:cxn>
              </a:cxnLst>
              <a:rect l="0" t="0" r="r" b="b"/>
              <a:pathLst>
                <a:path w="122" h="168">
                  <a:moveTo>
                    <a:pt x="34" y="0"/>
                  </a:moveTo>
                  <a:lnTo>
                    <a:pt x="37" y="0"/>
                  </a:lnTo>
                  <a:lnTo>
                    <a:pt x="40" y="1"/>
                  </a:lnTo>
                  <a:lnTo>
                    <a:pt x="43" y="2"/>
                  </a:lnTo>
                  <a:lnTo>
                    <a:pt x="45" y="3"/>
                  </a:lnTo>
                  <a:lnTo>
                    <a:pt x="48" y="5"/>
                  </a:lnTo>
                  <a:lnTo>
                    <a:pt x="50" y="7"/>
                  </a:lnTo>
                  <a:lnTo>
                    <a:pt x="51" y="9"/>
                  </a:lnTo>
                  <a:lnTo>
                    <a:pt x="53" y="11"/>
                  </a:lnTo>
                  <a:lnTo>
                    <a:pt x="54" y="14"/>
                  </a:lnTo>
                  <a:lnTo>
                    <a:pt x="55" y="16"/>
                  </a:lnTo>
                  <a:lnTo>
                    <a:pt x="55" y="19"/>
                  </a:lnTo>
                  <a:lnTo>
                    <a:pt x="55" y="21"/>
                  </a:lnTo>
                  <a:lnTo>
                    <a:pt x="57" y="23"/>
                  </a:lnTo>
                  <a:lnTo>
                    <a:pt x="58" y="25"/>
                  </a:lnTo>
                  <a:lnTo>
                    <a:pt x="60" y="26"/>
                  </a:lnTo>
                  <a:lnTo>
                    <a:pt x="62" y="27"/>
                  </a:lnTo>
                  <a:lnTo>
                    <a:pt x="64" y="28"/>
                  </a:lnTo>
                  <a:lnTo>
                    <a:pt x="67" y="29"/>
                  </a:lnTo>
                  <a:lnTo>
                    <a:pt x="70" y="29"/>
                  </a:lnTo>
                  <a:lnTo>
                    <a:pt x="73" y="29"/>
                  </a:lnTo>
                  <a:lnTo>
                    <a:pt x="75" y="28"/>
                  </a:lnTo>
                  <a:lnTo>
                    <a:pt x="78" y="27"/>
                  </a:lnTo>
                  <a:lnTo>
                    <a:pt x="81" y="26"/>
                  </a:lnTo>
                  <a:lnTo>
                    <a:pt x="84" y="25"/>
                  </a:lnTo>
                  <a:lnTo>
                    <a:pt x="87" y="23"/>
                  </a:lnTo>
                  <a:lnTo>
                    <a:pt x="89" y="22"/>
                  </a:lnTo>
                  <a:lnTo>
                    <a:pt x="92" y="20"/>
                  </a:lnTo>
                  <a:lnTo>
                    <a:pt x="87" y="15"/>
                  </a:lnTo>
                  <a:lnTo>
                    <a:pt x="87" y="13"/>
                  </a:lnTo>
                  <a:lnTo>
                    <a:pt x="87" y="12"/>
                  </a:lnTo>
                  <a:lnTo>
                    <a:pt x="87" y="11"/>
                  </a:lnTo>
                  <a:lnTo>
                    <a:pt x="87" y="10"/>
                  </a:lnTo>
                  <a:lnTo>
                    <a:pt x="88" y="9"/>
                  </a:lnTo>
                  <a:lnTo>
                    <a:pt x="89" y="8"/>
                  </a:lnTo>
                  <a:lnTo>
                    <a:pt x="90" y="8"/>
                  </a:lnTo>
                  <a:lnTo>
                    <a:pt x="92" y="8"/>
                  </a:lnTo>
                  <a:lnTo>
                    <a:pt x="93" y="9"/>
                  </a:lnTo>
                  <a:lnTo>
                    <a:pt x="94" y="10"/>
                  </a:lnTo>
                  <a:lnTo>
                    <a:pt x="98" y="16"/>
                  </a:lnTo>
                  <a:lnTo>
                    <a:pt x="100" y="16"/>
                  </a:lnTo>
                  <a:lnTo>
                    <a:pt x="102" y="15"/>
                  </a:lnTo>
                  <a:lnTo>
                    <a:pt x="104" y="15"/>
                  </a:lnTo>
                  <a:lnTo>
                    <a:pt x="105" y="16"/>
                  </a:lnTo>
                  <a:lnTo>
                    <a:pt x="107" y="16"/>
                  </a:lnTo>
                  <a:lnTo>
                    <a:pt x="108" y="17"/>
                  </a:lnTo>
                  <a:lnTo>
                    <a:pt x="110" y="18"/>
                  </a:lnTo>
                  <a:lnTo>
                    <a:pt x="111" y="20"/>
                  </a:lnTo>
                  <a:lnTo>
                    <a:pt x="112" y="22"/>
                  </a:lnTo>
                  <a:lnTo>
                    <a:pt x="112" y="22"/>
                  </a:lnTo>
                  <a:lnTo>
                    <a:pt x="112" y="22"/>
                  </a:lnTo>
                  <a:lnTo>
                    <a:pt x="113" y="23"/>
                  </a:lnTo>
                  <a:lnTo>
                    <a:pt x="113" y="24"/>
                  </a:lnTo>
                  <a:lnTo>
                    <a:pt x="114" y="26"/>
                  </a:lnTo>
                  <a:lnTo>
                    <a:pt x="114" y="27"/>
                  </a:lnTo>
                  <a:lnTo>
                    <a:pt x="114" y="29"/>
                  </a:lnTo>
                  <a:lnTo>
                    <a:pt x="114" y="31"/>
                  </a:lnTo>
                  <a:lnTo>
                    <a:pt x="113" y="33"/>
                  </a:lnTo>
                  <a:lnTo>
                    <a:pt x="113" y="35"/>
                  </a:lnTo>
                  <a:lnTo>
                    <a:pt x="122" y="46"/>
                  </a:lnTo>
                  <a:lnTo>
                    <a:pt x="122" y="48"/>
                  </a:lnTo>
                  <a:lnTo>
                    <a:pt x="122" y="49"/>
                  </a:lnTo>
                  <a:lnTo>
                    <a:pt x="122" y="50"/>
                  </a:lnTo>
                  <a:lnTo>
                    <a:pt x="122" y="51"/>
                  </a:lnTo>
                  <a:lnTo>
                    <a:pt x="121" y="52"/>
                  </a:lnTo>
                  <a:lnTo>
                    <a:pt x="120" y="53"/>
                  </a:lnTo>
                  <a:lnTo>
                    <a:pt x="119" y="53"/>
                  </a:lnTo>
                  <a:lnTo>
                    <a:pt x="117" y="53"/>
                  </a:lnTo>
                  <a:lnTo>
                    <a:pt x="116" y="52"/>
                  </a:lnTo>
                  <a:lnTo>
                    <a:pt x="116" y="51"/>
                  </a:lnTo>
                  <a:lnTo>
                    <a:pt x="107" y="40"/>
                  </a:lnTo>
                  <a:lnTo>
                    <a:pt x="106" y="41"/>
                  </a:lnTo>
                  <a:lnTo>
                    <a:pt x="104" y="42"/>
                  </a:lnTo>
                  <a:lnTo>
                    <a:pt x="103" y="43"/>
                  </a:lnTo>
                  <a:lnTo>
                    <a:pt x="101" y="44"/>
                  </a:lnTo>
                  <a:lnTo>
                    <a:pt x="99" y="45"/>
                  </a:lnTo>
                  <a:lnTo>
                    <a:pt x="97" y="46"/>
                  </a:lnTo>
                  <a:lnTo>
                    <a:pt x="94" y="47"/>
                  </a:lnTo>
                  <a:lnTo>
                    <a:pt x="92" y="49"/>
                  </a:lnTo>
                  <a:lnTo>
                    <a:pt x="90" y="50"/>
                  </a:lnTo>
                  <a:lnTo>
                    <a:pt x="88" y="50"/>
                  </a:lnTo>
                  <a:lnTo>
                    <a:pt x="86" y="51"/>
                  </a:lnTo>
                  <a:lnTo>
                    <a:pt x="85" y="52"/>
                  </a:lnTo>
                  <a:lnTo>
                    <a:pt x="84" y="52"/>
                  </a:lnTo>
                  <a:lnTo>
                    <a:pt x="79" y="54"/>
                  </a:lnTo>
                  <a:lnTo>
                    <a:pt x="74" y="54"/>
                  </a:lnTo>
                  <a:lnTo>
                    <a:pt x="70" y="55"/>
                  </a:lnTo>
                  <a:lnTo>
                    <a:pt x="65" y="54"/>
                  </a:lnTo>
                  <a:lnTo>
                    <a:pt x="61" y="54"/>
                  </a:lnTo>
                  <a:lnTo>
                    <a:pt x="56" y="53"/>
                  </a:lnTo>
                  <a:lnTo>
                    <a:pt x="53" y="51"/>
                  </a:lnTo>
                  <a:lnTo>
                    <a:pt x="50" y="50"/>
                  </a:lnTo>
                  <a:lnTo>
                    <a:pt x="47" y="48"/>
                  </a:lnTo>
                  <a:lnTo>
                    <a:pt x="47" y="49"/>
                  </a:lnTo>
                  <a:lnTo>
                    <a:pt x="47" y="50"/>
                  </a:lnTo>
                  <a:lnTo>
                    <a:pt x="47" y="52"/>
                  </a:lnTo>
                  <a:lnTo>
                    <a:pt x="46" y="54"/>
                  </a:lnTo>
                  <a:lnTo>
                    <a:pt x="46" y="56"/>
                  </a:lnTo>
                  <a:lnTo>
                    <a:pt x="46" y="59"/>
                  </a:lnTo>
                  <a:lnTo>
                    <a:pt x="46" y="61"/>
                  </a:lnTo>
                  <a:lnTo>
                    <a:pt x="45" y="64"/>
                  </a:lnTo>
                  <a:lnTo>
                    <a:pt x="45" y="67"/>
                  </a:lnTo>
                  <a:lnTo>
                    <a:pt x="45" y="70"/>
                  </a:lnTo>
                  <a:lnTo>
                    <a:pt x="45" y="74"/>
                  </a:lnTo>
                  <a:lnTo>
                    <a:pt x="44" y="77"/>
                  </a:lnTo>
                  <a:lnTo>
                    <a:pt x="49" y="77"/>
                  </a:lnTo>
                  <a:lnTo>
                    <a:pt x="54" y="77"/>
                  </a:lnTo>
                  <a:lnTo>
                    <a:pt x="59" y="77"/>
                  </a:lnTo>
                  <a:lnTo>
                    <a:pt x="61" y="77"/>
                  </a:lnTo>
                  <a:lnTo>
                    <a:pt x="62" y="77"/>
                  </a:lnTo>
                  <a:lnTo>
                    <a:pt x="64" y="77"/>
                  </a:lnTo>
                  <a:lnTo>
                    <a:pt x="66" y="78"/>
                  </a:lnTo>
                  <a:lnTo>
                    <a:pt x="68" y="79"/>
                  </a:lnTo>
                  <a:lnTo>
                    <a:pt x="70" y="80"/>
                  </a:lnTo>
                  <a:lnTo>
                    <a:pt x="71" y="81"/>
                  </a:lnTo>
                  <a:lnTo>
                    <a:pt x="73" y="83"/>
                  </a:lnTo>
                  <a:lnTo>
                    <a:pt x="75" y="84"/>
                  </a:lnTo>
                  <a:lnTo>
                    <a:pt x="76" y="86"/>
                  </a:lnTo>
                  <a:lnTo>
                    <a:pt x="78" y="88"/>
                  </a:lnTo>
                  <a:lnTo>
                    <a:pt x="79" y="90"/>
                  </a:lnTo>
                  <a:lnTo>
                    <a:pt x="80" y="93"/>
                  </a:lnTo>
                  <a:lnTo>
                    <a:pt x="81" y="96"/>
                  </a:lnTo>
                  <a:lnTo>
                    <a:pt x="81" y="99"/>
                  </a:lnTo>
                  <a:lnTo>
                    <a:pt x="81" y="102"/>
                  </a:lnTo>
                  <a:lnTo>
                    <a:pt x="81" y="104"/>
                  </a:lnTo>
                  <a:lnTo>
                    <a:pt x="81" y="106"/>
                  </a:lnTo>
                  <a:lnTo>
                    <a:pt x="81" y="109"/>
                  </a:lnTo>
                  <a:lnTo>
                    <a:pt x="81" y="113"/>
                  </a:lnTo>
                  <a:lnTo>
                    <a:pt x="81" y="116"/>
                  </a:lnTo>
                  <a:lnTo>
                    <a:pt x="81" y="120"/>
                  </a:lnTo>
                  <a:lnTo>
                    <a:pt x="81" y="124"/>
                  </a:lnTo>
                  <a:lnTo>
                    <a:pt x="81" y="129"/>
                  </a:lnTo>
                  <a:lnTo>
                    <a:pt x="81" y="133"/>
                  </a:lnTo>
                  <a:lnTo>
                    <a:pt x="81" y="137"/>
                  </a:lnTo>
                  <a:lnTo>
                    <a:pt x="81" y="142"/>
                  </a:lnTo>
                  <a:lnTo>
                    <a:pt x="81" y="146"/>
                  </a:lnTo>
                  <a:lnTo>
                    <a:pt x="81" y="150"/>
                  </a:lnTo>
                  <a:lnTo>
                    <a:pt x="81" y="153"/>
                  </a:lnTo>
                  <a:lnTo>
                    <a:pt x="81" y="157"/>
                  </a:lnTo>
                  <a:lnTo>
                    <a:pt x="81" y="160"/>
                  </a:lnTo>
                  <a:lnTo>
                    <a:pt x="81" y="162"/>
                  </a:lnTo>
                  <a:lnTo>
                    <a:pt x="81" y="163"/>
                  </a:lnTo>
                  <a:lnTo>
                    <a:pt x="80" y="165"/>
                  </a:lnTo>
                  <a:lnTo>
                    <a:pt x="79" y="166"/>
                  </a:lnTo>
                  <a:lnTo>
                    <a:pt x="78" y="167"/>
                  </a:lnTo>
                  <a:lnTo>
                    <a:pt x="76" y="167"/>
                  </a:lnTo>
                  <a:lnTo>
                    <a:pt x="75" y="168"/>
                  </a:lnTo>
                  <a:lnTo>
                    <a:pt x="73" y="168"/>
                  </a:lnTo>
                  <a:lnTo>
                    <a:pt x="65" y="168"/>
                  </a:lnTo>
                  <a:lnTo>
                    <a:pt x="64" y="168"/>
                  </a:lnTo>
                  <a:lnTo>
                    <a:pt x="62" y="167"/>
                  </a:lnTo>
                  <a:lnTo>
                    <a:pt x="60" y="166"/>
                  </a:lnTo>
                  <a:lnTo>
                    <a:pt x="59" y="165"/>
                  </a:lnTo>
                  <a:lnTo>
                    <a:pt x="58" y="164"/>
                  </a:lnTo>
                  <a:lnTo>
                    <a:pt x="58" y="162"/>
                  </a:lnTo>
                  <a:lnTo>
                    <a:pt x="57" y="160"/>
                  </a:lnTo>
                  <a:lnTo>
                    <a:pt x="57" y="157"/>
                  </a:lnTo>
                  <a:lnTo>
                    <a:pt x="57" y="153"/>
                  </a:lnTo>
                  <a:lnTo>
                    <a:pt x="57" y="150"/>
                  </a:lnTo>
                  <a:lnTo>
                    <a:pt x="57" y="146"/>
                  </a:lnTo>
                  <a:lnTo>
                    <a:pt x="57" y="141"/>
                  </a:lnTo>
                  <a:lnTo>
                    <a:pt x="57" y="137"/>
                  </a:lnTo>
                  <a:lnTo>
                    <a:pt x="57" y="133"/>
                  </a:lnTo>
                  <a:lnTo>
                    <a:pt x="57" y="129"/>
                  </a:lnTo>
                  <a:lnTo>
                    <a:pt x="57" y="124"/>
                  </a:lnTo>
                  <a:lnTo>
                    <a:pt x="57" y="120"/>
                  </a:lnTo>
                  <a:lnTo>
                    <a:pt x="57" y="116"/>
                  </a:lnTo>
                  <a:lnTo>
                    <a:pt x="57" y="112"/>
                  </a:lnTo>
                  <a:lnTo>
                    <a:pt x="57" y="109"/>
                  </a:lnTo>
                  <a:lnTo>
                    <a:pt x="57" y="106"/>
                  </a:lnTo>
                  <a:lnTo>
                    <a:pt x="57" y="104"/>
                  </a:lnTo>
                  <a:lnTo>
                    <a:pt x="57" y="102"/>
                  </a:lnTo>
                  <a:lnTo>
                    <a:pt x="57" y="101"/>
                  </a:lnTo>
                  <a:lnTo>
                    <a:pt x="57" y="101"/>
                  </a:lnTo>
                  <a:lnTo>
                    <a:pt x="57" y="101"/>
                  </a:lnTo>
                  <a:lnTo>
                    <a:pt x="57" y="101"/>
                  </a:lnTo>
                  <a:lnTo>
                    <a:pt x="55" y="101"/>
                  </a:lnTo>
                  <a:lnTo>
                    <a:pt x="53" y="101"/>
                  </a:lnTo>
                  <a:lnTo>
                    <a:pt x="50" y="101"/>
                  </a:lnTo>
                  <a:lnTo>
                    <a:pt x="47" y="101"/>
                  </a:lnTo>
                  <a:lnTo>
                    <a:pt x="44" y="101"/>
                  </a:lnTo>
                  <a:lnTo>
                    <a:pt x="41" y="101"/>
                  </a:lnTo>
                  <a:lnTo>
                    <a:pt x="37" y="101"/>
                  </a:lnTo>
                  <a:lnTo>
                    <a:pt x="34" y="101"/>
                  </a:lnTo>
                  <a:lnTo>
                    <a:pt x="30" y="101"/>
                  </a:lnTo>
                  <a:lnTo>
                    <a:pt x="27" y="101"/>
                  </a:lnTo>
                  <a:lnTo>
                    <a:pt x="24" y="101"/>
                  </a:lnTo>
                  <a:lnTo>
                    <a:pt x="21" y="101"/>
                  </a:lnTo>
                  <a:lnTo>
                    <a:pt x="18" y="101"/>
                  </a:lnTo>
                  <a:lnTo>
                    <a:pt x="16" y="101"/>
                  </a:lnTo>
                  <a:lnTo>
                    <a:pt x="14" y="101"/>
                  </a:lnTo>
                  <a:lnTo>
                    <a:pt x="13" y="101"/>
                  </a:lnTo>
                  <a:lnTo>
                    <a:pt x="12" y="101"/>
                  </a:lnTo>
                  <a:lnTo>
                    <a:pt x="10" y="100"/>
                  </a:lnTo>
                  <a:lnTo>
                    <a:pt x="8" y="100"/>
                  </a:lnTo>
                  <a:lnTo>
                    <a:pt x="6" y="99"/>
                  </a:lnTo>
                  <a:lnTo>
                    <a:pt x="5" y="98"/>
                  </a:lnTo>
                  <a:lnTo>
                    <a:pt x="4" y="97"/>
                  </a:lnTo>
                  <a:lnTo>
                    <a:pt x="3" y="96"/>
                  </a:lnTo>
                  <a:lnTo>
                    <a:pt x="2" y="95"/>
                  </a:lnTo>
                  <a:lnTo>
                    <a:pt x="2" y="93"/>
                  </a:lnTo>
                  <a:lnTo>
                    <a:pt x="1" y="92"/>
                  </a:lnTo>
                  <a:lnTo>
                    <a:pt x="1" y="91"/>
                  </a:lnTo>
                  <a:lnTo>
                    <a:pt x="1" y="89"/>
                  </a:lnTo>
                  <a:lnTo>
                    <a:pt x="0" y="88"/>
                  </a:lnTo>
                  <a:lnTo>
                    <a:pt x="0" y="87"/>
                  </a:lnTo>
                  <a:lnTo>
                    <a:pt x="0" y="86"/>
                  </a:lnTo>
                  <a:lnTo>
                    <a:pt x="0" y="86"/>
                  </a:lnTo>
                  <a:lnTo>
                    <a:pt x="0" y="85"/>
                  </a:lnTo>
                  <a:lnTo>
                    <a:pt x="0" y="85"/>
                  </a:lnTo>
                  <a:lnTo>
                    <a:pt x="0" y="80"/>
                  </a:lnTo>
                  <a:lnTo>
                    <a:pt x="1" y="75"/>
                  </a:lnTo>
                  <a:lnTo>
                    <a:pt x="1" y="70"/>
                  </a:lnTo>
                  <a:lnTo>
                    <a:pt x="1" y="65"/>
                  </a:lnTo>
                  <a:lnTo>
                    <a:pt x="2" y="60"/>
                  </a:lnTo>
                  <a:lnTo>
                    <a:pt x="3" y="55"/>
                  </a:lnTo>
                  <a:lnTo>
                    <a:pt x="3" y="49"/>
                  </a:lnTo>
                  <a:lnTo>
                    <a:pt x="4" y="44"/>
                  </a:lnTo>
                  <a:lnTo>
                    <a:pt x="5" y="40"/>
                  </a:lnTo>
                  <a:lnTo>
                    <a:pt x="6" y="35"/>
                  </a:lnTo>
                  <a:lnTo>
                    <a:pt x="7" y="30"/>
                  </a:lnTo>
                  <a:lnTo>
                    <a:pt x="9" y="26"/>
                  </a:lnTo>
                  <a:lnTo>
                    <a:pt x="10" y="22"/>
                  </a:lnTo>
                  <a:lnTo>
                    <a:pt x="11" y="18"/>
                  </a:lnTo>
                  <a:lnTo>
                    <a:pt x="13" y="15"/>
                  </a:lnTo>
                  <a:lnTo>
                    <a:pt x="15" y="12"/>
                  </a:lnTo>
                  <a:lnTo>
                    <a:pt x="16" y="10"/>
                  </a:lnTo>
                  <a:lnTo>
                    <a:pt x="18" y="7"/>
                  </a:lnTo>
                  <a:lnTo>
                    <a:pt x="21" y="5"/>
                  </a:lnTo>
                  <a:lnTo>
                    <a:pt x="23" y="4"/>
                  </a:lnTo>
                  <a:lnTo>
                    <a:pt x="26" y="2"/>
                  </a:lnTo>
                  <a:lnTo>
                    <a:pt x="29" y="1"/>
                  </a:lnTo>
                  <a:lnTo>
                    <a:pt x="31"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76" name="Freeform 220"/>
            <p:cNvSpPr>
              <a:spLocks/>
            </p:cNvSpPr>
            <p:nvPr/>
          </p:nvSpPr>
          <p:spPr bwMode="auto">
            <a:xfrm>
              <a:off x="5429250" y="414338"/>
              <a:ext cx="125413" cy="285750"/>
            </a:xfrm>
            <a:custGeom>
              <a:avLst/>
              <a:gdLst/>
              <a:ahLst/>
              <a:cxnLst>
                <a:cxn ang="0">
                  <a:pos x="14" y="0"/>
                </a:cxn>
                <a:cxn ang="0">
                  <a:pos x="18" y="2"/>
                </a:cxn>
                <a:cxn ang="0">
                  <a:pos x="21" y="4"/>
                </a:cxn>
                <a:cxn ang="0">
                  <a:pos x="23" y="8"/>
                </a:cxn>
                <a:cxn ang="0">
                  <a:pos x="24" y="12"/>
                </a:cxn>
                <a:cxn ang="0">
                  <a:pos x="79" y="120"/>
                </a:cxn>
                <a:cxn ang="0">
                  <a:pos x="72" y="144"/>
                </a:cxn>
                <a:cxn ang="0">
                  <a:pos x="71" y="174"/>
                </a:cxn>
                <a:cxn ang="0">
                  <a:pos x="70" y="177"/>
                </a:cxn>
                <a:cxn ang="0">
                  <a:pos x="67" y="179"/>
                </a:cxn>
                <a:cxn ang="0">
                  <a:pos x="64" y="180"/>
                </a:cxn>
                <a:cxn ang="0">
                  <a:pos x="60" y="179"/>
                </a:cxn>
                <a:cxn ang="0">
                  <a:pos x="58" y="177"/>
                </a:cxn>
                <a:cxn ang="0">
                  <a:pos x="56" y="174"/>
                </a:cxn>
                <a:cxn ang="0">
                  <a:pos x="56" y="144"/>
                </a:cxn>
                <a:cxn ang="0">
                  <a:pos x="31" y="172"/>
                </a:cxn>
                <a:cxn ang="0">
                  <a:pos x="30" y="176"/>
                </a:cxn>
                <a:cxn ang="0">
                  <a:pos x="28" y="178"/>
                </a:cxn>
                <a:cxn ang="0">
                  <a:pos x="25" y="180"/>
                </a:cxn>
                <a:cxn ang="0">
                  <a:pos x="21" y="180"/>
                </a:cxn>
                <a:cxn ang="0">
                  <a:pos x="18" y="178"/>
                </a:cxn>
                <a:cxn ang="0">
                  <a:pos x="16" y="176"/>
                </a:cxn>
                <a:cxn ang="0">
                  <a:pos x="15" y="172"/>
                </a:cxn>
                <a:cxn ang="0">
                  <a:pos x="11" y="144"/>
                </a:cxn>
                <a:cxn ang="0">
                  <a:pos x="11" y="144"/>
                </a:cxn>
                <a:cxn ang="0">
                  <a:pos x="6" y="143"/>
                </a:cxn>
                <a:cxn ang="0">
                  <a:pos x="3" y="140"/>
                </a:cxn>
                <a:cxn ang="0">
                  <a:pos x="1" y="137"/>
                </a:cxn>
                <a:cxn ang="0">
                  <a:pos x="0" y="132"/>
                </a:cxn>
                <a:cxn ang="0">
                  <a:pos x="0" y="10"/>
                </a:cxn>
                <a:cxn ang="0">
                  <a:pos x="2" y="6"/>
                </a:cxn>
                <a:cxn ang="0">
                  <a:pos x="4" y="3"/>
                </a:cxn>
                <a:cxn ang="0">
                  <a:pos x="8" y="1"/>
                </a:cxn>
                <a:cxn ang="0">
                  <a:pos x="12" y="0"/>
                </a:cxn>
              </a:cxnLst>
              <a:rect l="0" t="0" r="r" b="b"/>
              <a:pathLst>
                <a:path w="79" h="180">
                  <a:moveTo>
                    <a:pt x="12" y="0"/>
                  </a:moveTo>
                  <a:lnTo>
                    <a:pt x="14" y="0"/>
                  </a:lnTo>
                  <a:lnTo>
                    <a:pt x="16" y="1"/>
                  </a:lnTo>
                  <a:lnTo>
                    <a:pt x="18" y="2"/>
                  </a:lnTo>
                  <a:lnTo>
                    <a:pt x="20" y="3"/>
                  </a:lnTo>
                  <a:lnTo>
                    <a:pt x="21" y="4"/>
                  </a:lnTo>
                  <a:lnTo>
                    <a:pt x="22" y="6"/>
                  </a:lnTo>
                  <a:lnTo>
                    <a:pt x="23" y="8"/>
                  </a:lnTo>
                  <a:lnTo>
                    <a:pt x="24" y="10"/>
                  </a:lnTo>
                  <a:lnTo>
                    <a:pt x="24" y="12"/>
                  </a:lnTo>
                  <a:lnTo>
                    <a:pt x="24" y="120"/>
                  </a:lnTo>
                  <a:lnTo>
                    <a:pt x="79" y="120"/>
                  </a:lnTo>
                  <a:lnTo>
                    <a:pt x="79" y="144"/>
                  </a:lnTo>
                  <a:lnTo>
                    <a:pt x="72" y="144"/>
                  </a:lnTo>
                  <a:lnTo>
                    <a:pt x="72" y="172"/>
                  </a:lnTo>
                  <a:lnTo>
                    <a:pt x="71" y="174"/>
                  </a:lnTo>
                  <a:lnTo>
                    <a:pt x="71" y="176"/>
                  </a:lnTo>
                  <a:lnTo>
                    <a:pt x="70" y="177"/>
                  </a:lnTo>
                  <a:lnTo>
                    <a:pt x="69" y="178"/>
                  </a:lnTo>
                  <a:lnTo>
                    <a:pt x="67" y="179"/>
                  </a:lnTo>
                  <a:lnTo>
                    <a:pt x="66" y="180"/>
                  </a:lnTo>
                  <a:lnTo>
                    <a:pt x="64" y="180"/>
                  </a:lnTo>
                  <a:lnTo>
                    <a:pt x="62" y="180"/>
                  </a:lnTo>
                  <a:lnTo>
                    <a:pt x="60" y="179"/>
                  </a:lnTo>
                  <a:lnTo>
                    <a:pt x="59" y="178"/>
                  </a:lnTo>
                  <a:lnTo>
                    <a:pt x="58" y="177"/>
                  </a:lnTo>
                  <a:lnTo>
                    <a:pt x="57" y="176"/>
                  </a:lnTo>
                  <a:lnTo>
                    <a:pt x="56" y="174"/>
                  </a:lnTo>
                  <a:lnTo>
                    <a:pt x="56" y="172"/>
                  </a:lnTo>
                  <a:lnTo>
                    <a:pt x="56" y="144"/>
                  </a:lnTo>
                  <a:lnTo>
                    <a:pt x="31" y="144"/>
                  </a:lnTo>
                  <a:lnTo>
                    <a:pt x="31" y="172"/>
                  </a:lnTo>
                  <a:lnTo>
                    <a:pt x="30" y="174"/>
                  </a:lnTo>
                  <a:lnTo>
                    <a:pt x="30" y="176"/>
                  </a:lnTo>
                  <a:lnTo>
                    <a:pt x="29" y="177"/>
                  </a:lnTo>
                  <a:lnTo>
                    <a:pt x="28" y="178"/>
                  </a:lnTo>
                  <a:lnTo>
                    <a:pt x="26" y="179"/>
                  </a:lnTo>
                  <a:lnTo>
                    <a:pt x="25" y="180"/>
                  </a:lnTo>
                  <a:lnTo>
                    <a:pt x="23" y="180"/>
                  </a:lnTo>
                  <a:lnTo>
                    <a:pt x="21" y="180"/>
                  </a:lnTo>
                  <a:lnTo>
                    <a:pt x="19" y="179"/>
                  </a:lnTo>
                  <a:lnTo>
                    <a:pt x="18" y="178"/>
                  </a:lnTo>
                  <a:lnTo>
                    <a:pt x="17" y="177"/>
                  </a:lnTo>
                  <a:lnTo>
                    <a:pt x="16" y="176"/>
                  </a:lnTo>
                  <a:lnTo>
                    <a:pt x="15" y="174"/>
                  </a:lnTo>
                  <a:lnTo>
                    <a:pt x="15" y="172"/>
                  </a:lnTo>
                  <a:lnTo>
                    <a:pt x="15" y="144"/>
                  </a:lnTo>
                  <a:lnTo>
                    <a:pt x="11" y="144"/>
                  </a:lnTo>
                  <a:lnTo>
                    <a:pt x="11" y="144"/>
                  </a:lnTo>
                  <a:lnTo>
                    <a:pt x="11" y="144"/>
                  </a:lnTo>
                  <a:lnTo>
                    <a:pt x="9" y="144"/>
                  </a:lnTo>
                  <a:lnTo>
                    <a:pt x="6" y="143"/>
                  </a:lnTo>
                  <a:lnTo>
                    <a:pt x="5" y="142"/>
                  </a:lnTo>
                  <a:lnTo>
                    <a:pt x="3" y="140"/>
                  </a:lnTo>
                  <a:lnTo>
                    <a:pt x="2" y="138"/>
                  </a:lnTo>
                  <a:lnTo>
                    <a:pt x="1" y="137"/>
                  </a:lnTo>
                  <a:lnTo>
                    <a:pt x="0" y="134"/>
                  </a:lnTo>
                  <a:lnTo>
                    <a:pt x="0" y="132"/>
                  </a:lnTo>
                  <a:lnTo>
                    <a:pt x="0" y="12"/>
                  </a:lnTo>
                  <a:lnTo>
                    <a:pt x="0" y="10"/>
                  </a:lnTo>
                  <a:lnTo>
                    <a:pt x="1" y="8"/>
                  </a:lnTo>
                  <a:lnTo>
                    <a:pt x="2" y="6"/>
                  </a:lnTo>
                  <a:lnTo>
                    <a:pt x="3" y="4"/>
                  </a:lnTo>
                  <a:lnTo>
                    <a:pt x="4" y="3"/>
                  </a:lnTo>
                  <a:lnTo>
                    <a:pt x="6" y="2"/>
                  </a:lnTo>
                  <a:lnTo>
                    <a:pt x="8" y="1"/>
                  </a:lnTo>
                  <a:lnTo>
                    <a:pt x="10" y="0"/>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77" name="Freeform 221"/>
            <p:cNvSpPr>
              <a:spLocks/>
            </p:cNvSpPr>
            <p:nvPr/>
          </p:nvSpPr>
          <p:spPr bwMode="auto">
            <a:xfrm>
              <a:off x="5618163" y="392113"/>
              <a:ext cx="203200" cy="307975"/>
            </a:xfrm>
            <a:custGeom>
              <a:avLst/>
              <a:gdLst/>
              <a:ahLst/>
              <a:cxnLst>
                <a:cxn ang="0">
                  <a:pos x="72" y="0"/>
                </a:cxn>
                <a:cxn ang="0">
                  <a:pos x="115" y="24"/>
                </a:cxn>
                <a:cxn ang="0">
                  <a:pos x="104" y="77"/>
                </a:cxn>
                <a:cxn ang="0">
                  <a:pos x="107" y="86"/>
                </a:cxn>
                <a:cxn ang="0">
                  <a:pos x="112" y="91"/>
                </a:cxn>
                <a:cxn ang="0">
                  <a:pos x="116" y="96"/>
                </a:cxn>
                <a:cxn ang="0">
                  <a:pos x="119" y="102"/>
                </a:cxn>
                <a:cxn ang="0">
                  <a:pos x="122" y="106"/>
                </a:cxn>
                <a:cxn ang="0">
                  <a:pos x="125" y="108"/>
                </a:cxn>
                <a:cxn ang="0">
                  <a:pos x="127" y="111"/>
                </a:cxn>
                <a:cxn ang="0">
                  <a:pos x="128" y="114"/>
                </a:cxn>
                <a:cxn ang="0">
                  <a:pos x="127" y="118"/>
                </a:cxn>
                <a:cxn ang="0">
                  <a:pos x="125" y="121"/>
                </a:cxn>
                <a:cxn ang="0">
                  <a:pos x="121" y="122"/>
                </a:cxn>
                <a:cxn ang="0">
                  <a:pos x="112" y="122"/>
                </a:cxn>
                <a:cxn ang="0">
                  <a:pos x="24" y="194"/>
                </a:cxn>
                <a:cxn ang="0">
                  <a:pos x="8" y="122"/>
                </a:cxn>
                <a:cxn ang="0">
                  <a:pos x="5" y="122"/>
                </a:cxn>
                <a:cxn ang="0">
                  <a:pos x="2" y="119"/>
                </a:cxn>
                <a:cxn ang="0">
                  <a:pos x="1" y="116"/>
                </a:cxn>
                <a:cxn ang="0">
                  <a:pos x="1" y="112"/>
                </a:cxn>
                <a:cxn ang="0">
                  <a:pos x="2" y="109"/>
                </a:cxn>
                <a:cxn ang="0">
                  <a:pos x="5" y="107"/>
                </a:cxn>
                <a:cxn ang="0">
                  <a:pos x="8" y="106"/>
                </a:cxn>
                <a:cxn ang="0">
                  <a:pos x="18" y="105"/>
                </a:cxn>
                <a:cxn ang="0">
                  <a:pos x="12" y="102"/>
                </a:cxn>
                <a:cxn ang="0">
                  <a:pos x="8" y="97"/>
                </a:cxn>
                <a:cxn ang="0">
                  <a:pos x="5" y="92"/>
                </a:cxn>
                <a:cxn ang="0">
                  <a:pos x="3" y="86"/>
                </a:cxn>
                <a:cxn ang="0">
                  <a:pos x="3" y="82"/>
                </a:cxn>
                <a:cxn ang="0">
                  <a:pos x="3" y="82"/>
                </a:cxn>
                <a:cxn ang="0">
                  <a:pos x="3" y="82"/>
                </a:cxn>
                <a:cxn ang="0">
                  <a:pos x="52" y="82"/>
                </a:cxn>
                <a:cxn ang="0">
                  <a:pos x="52" y="82"/>
                </a:cxn>
                <a:cxn ang="0">
                  <a:pos x="52" y="83"/>
                </a:cxn>
                <a:cxn ang="0">
                  <a:pos x="51" y="89"/>
                </a:cxn>
                <a:cxn ang="0">
                  <a:pos x="48" y="95"/>
                </a:cxn>
                <a:cxn ang="0">
                  <a:pos x="45" y="100"/>
                </a:cxn>
                <a:cxn ang="0">
                  <a:pos x="40" y="104"/>
                </a:cxn>
                <a:cxn ang="0">
                  <a:pos x="34" y="106"/>
                </a:cxn>
                <a:cxn ang="0">
                  <a:pos x="60" y="103"/>
                </a:cxn>
                <a:cxn ang="0">
                  <a:pos x="62" y="96"/>
                </a:cxn>
                <a:cxn ang="0">
                  <a:pos x="66" y="91"/>
                </a:cxn>
                <a:cxn ang="0">
                  <a:pos x="71" y="87"/>
                </a:cxn>
                <a:cxn ang="0">
                  <a:pos x="77" y="83"/>
                </a:cxn>
                <a:cxn ang="0">
                  <a:pos x="80" y="77"/>
                </a:cxn>
                <a:cxn ang="0">
                  <a:pos x="72" y="81"/>
                </a:cxn>
                <a:cxn ang="0">
                  <a:pos x="56" y="0"/>
                </a:cxn>
              </a:cxnLst>
              <a:rect l="0" t="0" r="r" b="b"/>
              <a:pathLst>
                <a:path w="128" h="194">
                  <a:moveTo>
                    <a:pt x="56" y="0"/>
                  </a:moveTo>
                  <a:lnTo>
                    <a:pt x="72" y="0"/>
                  </a:lnTo>
                  <a:lnTo>
                    <a:pt x="72" y="8"/>
                  </a:lnTo>
                  <a:lnTo>
                    <a:pt x="115" y="24"/>
                  </a:lnTo>
                  <a:lnTo>
                    <a:pt x="115" y="77"/>
                  </a:lnTo>
                  <a:lnTo>
                    <a:pt x="104" y="77"/>
                  </a:lnTo>
                  <a:lnTo>
                    <a:pt x="104" y="84"/>
                  </a:lnTo>
                  <a:lnTo>
                    <a:pt x="107" y="86"/>
                  </a:lnTo>
                  <a:lnTo>
                    <a:pt x="109" y="88"/>
                  </a:lnTo>
                  <a:lnTo>
                    <a:pt x="112" y="91"/>
                  </a:lnTo>
                  <a:lnTo>
                    <a:pt x="114" y="93"/>
                  </a:lnTo>
                  <a:lnTo>
                    <a:pt x="116" y="96"/>
                  </a:lnTo>
                  <a:lnTo>
                    <a:pt x="118" y="99"/>
                  </a:lnTo>
                  <a:lnTo>
                    <a:pt x="119" y="102"/>
                  </a:lnTo>
                  <a:lnTo>
                    <a:pt x="120" y="106"/>
                  </a:lnTo>
                  <a:lnTo>
                    <a:pt x="122" y="106"/>
                  </a:lnTo>
                  <a:lnTo>
                    <a:pt x="123" y="107"/>
                  </a:lnTo>
                  <a:lnTo>
                    <a:pt x="125" y="108"/>
                  </a:lnTo>
                  <a:lnTo>
                    <a:pt x="126" y="109"/>
                  </a:lnTo>
                  <a:lnTo>
                    <a:pt x="127" y="111"/>
                  </a:lnTo>
                  <a:lnTo>
                    <a:pt x="127" y="112"/>
                  </a:lnTo>
                  <a:lnTo>
                    <a:pt x="128" y="114"/>
                  </a:lnTo>
                  <a:lnTo>
                    <a:pt x="127" y="116"/>
                  </a:lnTo>
                  <a:lnTo>
                    <a:pt x="127" y="118"/>
                  </a:lnTo>
                  <a:lnTo>
                    <a:pt x="126" y="119"/>
                  </a:lnTo>
                  <a:lnTo>
                    <a:pt x="125" y="121"/>
                  </a:lnTo>
                  <a:lnTo>
                    <a:pt x="123" y="122"/>
                  </a:lnTo>
                  <a:lnTo>
                    <a:pt x="121" y="122"/>
                  </a:lnTo>
                  <a:lnTo>
                    <a:pt x="120" y="122"/>
                  </a:lnTo>
                  <a:lnTo>
                    <a:pt x="112" y="122"/>
                  </a:lnTo>
                  <a:lnTo>
                    <a:pt x="112" y="194"/>
                  </a:lnTo>
                  <a:lnTo>
                    <a:pt x="24" y="194"/>
                  </a:lnTo>
                  <a:lnTo>
                    <a:pt x="24" y="122"/>
                  </a:lnTo>
                  <a:lnTo>
                    <a:pt x="8" y="122"/>
                  </a:lnTo>
                  <a:lnTo>
                    <a:pt x="6" y="122"/>
                  </a:lnTo>
                  <a:lnTo>
                    <a:pt x="5" y="122"/>
                  </a:lnTo>
                  <a:lnTo>
                    <a:pt x="3" y="121"/>
                  </a:lnTo>
                  <a:lnTo>
                    <a:pt x="2" y="119"/>
                  </a:lnTo>
                  <a:lnTo>
                    <a:pt x="1" y="118"/>
                  </a:lnTo>
                  <a:lnTo>
                    <a:pt x="1" y="116"/>
                  </a:lnTo>
                  <a:lnTo>
                    <a:pt x="0" y="114"/>
                  </a:lnTo>
                  <a:lnTo>
                    <a:pt x="1" y="112"/>
                  </a:lnTo>
                  <a:lnTo>
                    <a:pt x="1" y="111"/>
                  </a:lnTo>
                  <a:lnTo>
                    <a:pt x="2" y="109"/>
                  </a:lnTo>
                  <a:lnTo>
                    <a:pt x="3" y="108"/>
                  </a:lnTo>
                  <a:lnTo>
                    <a:pt x="5" y="107"/>
                  </a:lnTo>
                  <a:lnTo>
                    <a:pt x="6" y="106"/>
                  </a:lnTo>
                  <a:lnTo>
                    <a:pt x="8" y="106"/>
                  </a:lnTo>
                  <a:lnTo>
                    <a:pt x="21" y="106"/>
                  </a:lnTo>
                  <a:lnTo>
                    <a:pt x="18" y="105"/>
                  </a:lnTo>
                  <a:lnTo>
                    <a:pt x="15" y="104"/>
                  </a:lnTo>
                  <a:lnTo>
                    <a:pt x="12" y="102"/>
                  </a:lnTo>
                  <a:lnTo>
                    <a:pt x="10" y="100"/>
                  </a:lnTo>
                  <a:lnTo>
                    <a:pt x="8" y="97"/>
                  </a:lnTo>
                  <a:lnTo>
                    <a:pt x="6" y="95"/>
                  </a:lnTo>
                  <a:lnTo>
                    <a:pt x="5" y="92"/>
                  </a:lnTo>
                  <a:lnTo>
                    <a:pt x="4" y="89"/>
                  </a:lnTo>
                  <a:lnTo>
                    <a:pt x="3" y="86"/>
                  </a:lnTo>
                  <a:lnTo>
                    <a:pt x="3" y="83"/>
                  </a:lnTo>
                  <a:lnTo>
                    <a:pt x="3" y="82"/>
                  </a:lnTo>
                  <a:lnTo>
                    <a:pt x="3" y="82"/>
                  </a:lnTo>
                  <a:lnTo>
                    <a:pt x="3" y="82"/>
                  </a:lnTo>
                  <a:lnTo>
                    <a:pt x="3" y="82"/>
                  </a:lnTo>
                  <a:lnTo>
                    <a:pt x="3" y="82"/>
                  </a:lnTo>
                  <a:lnTo>
                    <a:pt x="52" y="82"/>
                  </a:lnTo>
                  <a:lnTo>
                    <a:pt x="52" y="82"/>
                  </a:lnTo>
                  <a:lnTo>
                    <a:pt x="52" y="82"/>
                  </a:lnTo>
                  <a:lnTo>
                    <a:pt x="52" y="82"/>
                  </a:lnTo>
                  <a:lnTo>
                    <a:pt x="52" y="82"/>
                  </a:lnTo>
                  <a:lnTo>
                    <a:pt x="52" y="83"/>
                  </a:lnTo>
                  <a:lnTo>
                    <a:pt x="52" y="86"/>
                  </a:lnTo>
                  <a:lnTo>
                    <a:pt x="51" y="89"/>
                  </a:lnTo>
                  <a:lnTo>
                    <a:pt x="50" y="92"/>
                  </a:lnTo>
                  <a:lnTo>
                    <a:pt x="48" y="95"/>
                  </a:lnTo>
                  <a:lnTo>
                    <a:pt x="47" y="97"/>
                  </a:lnTo>
                  <a:lnTo>
                    <a:pt x="45" y="100"/>
                  </a:lnTo>
                  <a:lnTo>
                    <a:pt x="42" y="102"/>
                  </a:lnTo>
                  <a:lnTo>
                    <a:pt x="40" y="104"/>
                  </a:lnTo>
                  <a:lnTo>
                    <a:pt x="37" y="105"/>
                  </a:lnTo>
                  <a:lnTo>
                    <a:pt x="34" y="106"/>
                  </a:lnTo>
                  <a:lnTo>
                    <a:pt x="59" y="106"/>
                  </a:lnTo>
                  <a:lnTo>
                    <a:pt x="60" y="103"/>
                  </a:lnTo>
                  <a:lnTo>
                    <a:pt x="61" y="99"/>
                  </a:lnTo>
                  <a:lnTo>
                    <a:pt x="62" y="96"/>
                  </a:lnTo>
                  <a:lnTo>
                    <a:pt x="64" y="94"/>
                  </a:lnTo>
                  <a:lnTo>
                    <a:pt x="66" y="91"/>
                  </a:lnTo>
                  <a:lnTo>
                    <a:pt x="68" y="89"/>
                  </a:lnTo>
                  <a:lnTo>
                    <a:pt x="71" y="87"/>
                  </a:lnTo>
                  <a:lnTo>
                    <a:pt x="74" y="85"/>
                  </a:lnTo>
                  <a:lnTo>
                    <a:pt x="77" y="83"/>
                  </a:lnTo>
                  <a:lnTo>
                    <a:pt x="80" y="82"/>
                  </a:lnTo>
                  <a:lnTo>
                    <a:pt x="80" y="77"/>
                  </a:lnTo>
                  <a:lnTo>
                    <a:pt x="72" y="77"/>
                  </a:lnTo>
                  <a:lnTo>
                    <a:pt x="72" y="81"/>
                  </a:lnTo>
                  <a:lnTo>
                    <a:pt x="56" y="81"/>
                  </a:lnTo>
                  <a:lnTo>
                    <a:pt x="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grpSp>
        <p:nvGrpSpPr>
          <p:cNvPr id="78" name="Group 77"/>
          <p:cNvGrpSpPr/>
          <p:nvPr/>
        </p:nvGrpSpPr>
        <p:grpSpPr>
          <a:xfrm>
            <a:off x="6001749" y="4100722"/>
            <a:ext cx="1319849" cy="1397458"/>
            <a:chOff x="6429375" y="1938338"/>
            <a:chExt cx="395288" cy="379412"/>
          </a:xfrm>
          <a:solidFill>
            <a:schemeClr val="bg2">
              <a:alpha val="36000"/>
            </a:schemeClr>
          </a:solidFill>
        </p:grpSpPr>
        <p:sp>
          <p:nvSpPr>
            <p:cNvPr id="79" name="Freeform 314"/>
            <p:cNvSpPr>
              <a:spLocks noEditPoints="1"/>
            </p:cNvSpPr>
            <p:nvPr/>
          </p:nvSpPr>
          <p:spPr bwMode="auto">
            <a:xfrm>
              <a:off x="6429375" y="1938338"/>
              <a:ext cx="223838" cy="373062"/>
            </a:xfrm>
            <a:custGeom>
              <a:avLst/>
              <a:gdLst/>
              <a:ahLst/>
              <a:cxnLst>
                <a:cxn ang="0">
                  <a:pos x="57" y="135"/>
                </a:cxn>
                <a:cxn ang="0">
                  <a:pos x="79" y="95"/>
                </a:cxn>
                <a:cxn ang="0">
                  <a:pos x="26" y="62"/>
                </a:cxn>
                <a:cxn ang="0">
                  <a:pos x="48" y="135"/>
                </a:cxn>
                <a:cxn ang="0">
                  <a:pos x="26" y="62"/>
                </a:cxn>
                <a:cxn ang="0">
                  <a:pos x="88" y="135"/>
                </a:cxn>
                <a:cxn ang="0">
                  <a:pos x="110" y="26"/>
                </a:cxn>
                <a:cxn ang="0">
                  <a:pos x="56" y="0"/>
                </a:cxn>
                <a:cxn ang="0">
                  <a:pos x="80" y="8"/>
                </a:cxn>
                <a:cxn ang="0">
                  <a:pos x="141" y="69"/>
                </a:cxn>
                <a:cxn ang="0">
                  <a:pos x="137" y="68"/>
                </a:cxn>
                <a:cxn ang="0">
                  <a:pos x="132" y="67"/>
                </a:cxn>
                <a:cxn ang="0">
                  <a:pos x="127" y="68"/>
                </a:cxn>
                <a:cxn ang="0">
                  <a:pos x="123" y="70"/>
                </a:cxn>
                <a:cxn ang="0">
                  <a:pos x="119" y="73"/>
                </a:cxn>
                <a:cxn ang="0">
                  <a:pos x="116" y="77"/>
                </a:cxn>
                <a:cxn ang="0">
                  <a:pos x="115" y="82"/>
                </a:cxn>
                <a:cxn ang="0">
                  <a:pos x="115" y="87"/>
                </a:cxn>
                <a:cxn ang="0">
                  <a:pos x="116" y="92"/>
                </a:cxn>
                <a:cxn ang="0">
                  <a:pos x="119" y="96"/>
                </a:cxn>
                <a:cxn ang="0">
                  <a:pos x="141" y="117"/>
                </a:cxn>
                <a:cxn ang="0">
                  <a:pos x="104" y="170"/>
                </a:cxn>
                <a:cxn ang="0">
                  <a:pos x="129" y="224"/>
                </a:cxn>
                <a:cxn ang="0">
                  <a:pos x="130" y="227"/>
                </a:cxn>
                <a:cxn ang="0">
                  <a:pos x="130" y="230"/>
                </a:cxn>
                <a:cxn ang="0">
                  <a:pos x="128" y="233"/>
                </a:cxn>
                <a:cxn ang="0">
                  <a:pos x="125" y="235"/>
                </a:cxn>
                <a:cxn ang="0">
                  <a:pos x="122" y="235"/>
                </a:cxn>
                <a:cxn ang="0">
                  <a:pos x="119" y="235"/>
                </a:cxn>
                <a:cxn ang="0">
                  <a:pos x="117" y="233"/>
                </a:cxn>
                <a:cxn ang="0">
                  <a:pos x="115" y="231"/>
                </a:cxn>
                <a:cxn ang="0">
                  <a:pos x="86" y="170"/>
                </a:cxn>
                <a:cxn ang="0">
                  <a:pos x="61" y="170"/>
                </a:cxn>
                <a:cxn ang="0">
                  <a:pos x="32" y="232"/>
                </a:cxn>
                <a:cxn ang="0">
                  <a:pos x="30" y="234"/>
                </a:cxn>
                <a:cxn ang="0">
                  <a:pos x="27" y="235"/>
                </a:cxn>
                <a:cxn ang="0">
                  <a:pos x="24" y="235"/>
                </a:cxn>
                <a:cxn ang="0">
                  <a:pos x="21" y="234"/>
                </a:cxn>
                <a:cxn ang="0">
                  <a:pos x="19" y="231"/>
                </a:cxn>
                <a:cxn ang="0">
                  <a:pos x="18" y="228"/>
                </a:cxn>
                <a:cxn ang="0">
                  <a:pos x="18" y="225"/>
                </a:cxn>
                <a:cxn ang="0">
                  <a:pos x="44" y="170"/>
                </a:cxn>
                <a:cxn ang="0">
                  <a:pos x="0" y="8"/>
                </a:cxn>
                <a:cxn ang="0">
                  <a:pos x="56" y="0"/>
                </a:cxn>
              </a:cxnLst>
              <a:rect l="0" t="0" r="r" b="b"/>
              <a:pathLst>
                <a:path w="141" h="235">
                  <a:moveTo>
                    <a:pt x="57" y="95"/>
                  </a:moveTo>
                  <a:lnTo>
                    <a:pt x="57" y="135"/>
                  </a:lnTo>
                  <a:lnTo>
                    <a:pt x="79" y="135"/>
                  </a:lnTo>
                  <a:lnTo>
                    <a:pt x="79" y="95"/>
                  </a:lnTo>
                  <a:lnTo>
                    <a:pt x="57" y="95"/>
                  </a:lnTo>
                  <a:close/>
                  <a:moveTo>
                    <a:pt x="26" y="62"/>
                  </a:moveTo>
                  <a:lnTo>
                    <a:pt x="26" y="135"/>
                  </a:lnTo>
                  <a:lnTo>
                    <a:pt x="48" y="135"/>
                  </a:lnTo>
                  <a:lnTo>
                    <a:pt x="48" y="62"/>
                  </a:lnTo>
                  <a:lnTo>
                    <a:pt x="26" y="62"/>
                  </a:lnTo>
                  <a:close/>
                  <a:moveTo>
                    <a:pt x="88" y="26"/>
                  </a:moveTo>
                  <a:lnTo>
                    <a:pt x="88" y="135"/>
                  </a:lnTo>
                  <a:lnTo>
                    <a:pt x="110" y="135"/>
                  </a:lnTo>
                  <a:lnTo>
                    <a:pt x="110" y="26"/>
                  </a:lnTo>
                  <a:lnTo>
                    <a:pt x="88" y="26"/>
                  </a:lnTo>
                  <a:close/>
                  <a:moveTo>
                    <a:pt x="56" y="0"/>
                  </a:moveTo>
                  <a:lnTo>
                    <a:pt x="80" y="0"/>
                  </a:lnTo>
                  <a:lnTo>
                    <a:pt x="80" y="8"/>
                  </a:lnTo>
                  <a:lnTo>
                    <a:pt x="141" y="8"/>
                  </a:lnTo>
                  <a:lnTo>
                    <a:pt x="141" y="69"/>
                  </a:lnTo>
                  <a:lnTo>
                    <a:pt x="139" y="68"/>
                  </a:lnTo>
                  <a:lnTo>
                    <a:pt x="137" y="68"/>
                  </a:lnTo>
                  <a:lnTo>
                    <a:pt x="134" y="67"/>
                  </a:lnTo>
                  <a:lnTo>
                    <a:pt x="132" y="67"/>
                  </a:lnTo>
                  <a:lnTo>
                    <a:pt x="129" y="67"/>
                  </a:lnTo>
                  <a:lnTo>
                    <a:pt x="127" y="68"/>
                  </a:lnTo>
                  <a:lnTo>
                    <a:pt x="125" y="69"/>
                  </a:lnTo>
                  <a:lnTo>
                    <a:pt x="123" y="70"/>
                  </a:lnTo>
                  <a:lnTo>
                    <a:pt x="121" y="71"/>
                  </a:lnTo>
                  <a:lnTo>
                    <a:pt x="119" y="73"/>
                  </a:lnTo>
                  <a:lnTo>
                    <a:pt x="117" y="75"/>
                  </a:lnTo>
                  <a:lnTo>
                    <a:pt x="116" y="77"/>
                  </a:lnTo>
                  <a:lnTo>
                    <a:pt x="115" y="80"/>
                  </a:lnTo>
                  <a:lnTo>
                    <a:pt x="115" y="82"/>
                  </a:lnTo>
                  <a:lnTo>
                    <a:pt x="114" y="85"/>
                  </a:lnTo>
                  <a:lnTo>
                    <a:pt x="115" y="87"/>
                  </a:lnTo>
                  <a:lnTo>
                    <a:pt x="115" y="90"/>
                  </a:lnTo>
                  <a:lnTo>
                    <a:pt x="116" y="92"/>
                  </a:lnTo>
                  <a:lnTo>
                    <a:pt x="117" y="94"/>
                  </a:lnTo>
                  <a:lnTo>
                    <a:pt x="119" y="96"/>
                  </a:lnTo>
                  <a:lnTo>
                    <a:pt x="120" y="98"/>
                  </a:lnTo>
                  <a:lnTo>
                    <a:pt x="141" y="117"/>
                  </a:lnTo>
                  <a:lnTo>
                    <a:pt x="141" y="170"/>
                  </a:lnTo>
                  <a:lnTo>
                    <a:pt x="104" y="170"/>
                  </a:lnTo>
                  <a:lnTo>
                    <a:pt x="104" y="170"/>
                  </a:lnTo>
                  <a:lnTo>
                    <a:pt x="129" y="224"/>
                  </a:lnTo>
                  <a:lnTo>
                    <a:pt x="130" y="225"/>
                  </a:lnTo>
                  <a:lnTo>
                    <a:pt x="130" y="227"/>
                  </a:lnTo>
                  <a:lnTo>
                    <a:pt x="130" y="228"/>
                  </a:lnTo>
                  <a:lnTo>
                    <a:pt x="130" y="230"/>
                  </a:lnTo>
                  <a:lnTo>
                    <a:pt x="129" y="231"/>
                  </a:lnTo>
                  <a:lnTo>
                    <a:pt x="128" y="233"/>
                  </a:lnTo>
                  <a:lnTo>
                    <a:pt x="127" y="234"/>
                  </a:lnTo>
                  <a:lnTo>
                    <a:pt x="125" y="235"/>
                  </a:lnTo>
                  <a:lnTo>
                    <a:pt x="124" y="235"/>
                  </a:lnTo>
                  <a:lnTo>
                    <a:pt x="122" y="235"/>
                  </a:lnTo>
                  <a:lnTo>
                    <a:pt x="120" y="235"/>
                  </a:lnTo>
                  <a:lnTo>
                    <a:pt x="119" y="235"/>
                  </a:lnTo>
                  <a:lnTo>
                    <a:pt x="118" y="234"/>
                  </a:lnTo>
                  <a:lnTo>
                    <a:pt x="117" y="233"/>
                  </a:lnTo>
                  <a:lnTo>
                    <a:pt x="115" y="232"/>
                  </a:lnTo>
                  <a:lnTo>
                    <a:pt x="115" y="231"/>
                  </a:lnTo>
                  <a:lnTo>
                    <a:pt x="86" y="170"/>
                  </a:lnTo>
                  <a:lnTo>
                    <a:pt x="86" y="170"/>
                  </a:lnTo>
                  <a:lnTo>
                    <a:pt x="61" y="170"/>
                  </a:lnTo>
                  <a:lnTo>
                    <a:pt x="61" y="170"/>
                  </a:lnTo>
                  <a:lnTo>
                    <a:pt x="33" y="231"/>
                  </a:lnTo>
                  <a:lnTo>
                    <a:pt x="32" y="232"/>
                  </a:lnTo>
                  <a:lnTo>
                    <a:pt x="31" y="233"/>
                  </a:lnTo>
                  <a:lnTo>
                    <a:pt x="30" y="234"/>
                  </a:lnTo>
                  <a:lnTo>
                    <a:pt x="28" y="235"/>
                  </a:lnTo>
                  <a:lnTo>
                    <a:pt x="27" y="235"/>
                  </a:lnTo>
                  <a:lnTo>
                    <a:pt x="25" y="235"/>
                  </a:lnTo>
                  <a:lnTo>
                    <a:pt x="24" y="235"/>
                  </a:lnTo>
                  <a:lnTo>
                    <a:pt x="22" y="235"/>
                  </a:lnTo>
                  <a:lnTo>
                    <a:pt x="21" y="234"/>
                  </a:lnTo>
                  <a:lnTo>
                    <a:pt x="20" y="233"/>
                  </a:lnTo>
                  <a:lnTo>
                    <a:pt x="19" y="231"/>
                  </a:lnTo>
                  <a:lnTo>
                    <a:pt x="18" y="230"/>
                  </a:lnTo>
                  <a:lnTo>
                    <a:pt x="18" y="228"/>
                  </a:lnTo>
                  <a:lnTo>
                    <a:pt x="18" y="227"/>
                  </a:lnTo>
                  <a:lnTo>
                    <a:pt x="18" y="225"/>
                  </a:lnTo>
                  <a:lnTo>
                    <a:pt x="18" y="224"/>
                  </a:lnTo>
                  <a:lnTo>
                    <a:pt x="44" y="170"/>
                  </a:lnTo>
                  <a:lnTo>
                    <a:pt x="0" y="170"/>
                  </a:lnTo>
                  <a:lnTo>
                    <a:pt x="0" y="8"/>
                  </a:lnTo>
                  <a:lnTo>
                    <a:pt x="56" y="8"/>
                  </a:lnTo>
                  <a:lnTo>
                    <a:pt x="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0" name="Freeform 315"/>
            <p:cNvSpPr>
              <a:spLocks/>
            </p:cNvSpPr>
            <p:nvPr/>
          </p:nvSpPr>
          <p:spPr bwMode="auto">
            <a:xfrm>
              <a:off x="6711950" y="1947863"/>
              <a:ext cx="76200" cy="76200"/>
            </a:xfrm>
            <a:custGeom>
              <a:avLst/>
              <a:gdLst/>
              <a:ahLst/>
              <a:cxnLst>
                <a:cxn ang="0">
                  <a:pos x="24" y="0"/>
                </a:cxn>
                <a:cxn ang="0">
                  <a:pos x="27" y="0"/>
                </a:cxn>
                <a:cxn ang="0">
                  <a:pos x="30" y="1"/>
                </a:cxn>
                <a:cxn ang="0">
                  <a:pos x="33" y="2"/>
                </a:cxn>
                <a:cxn ang="0">
                  <a:pos x="36" y="3"/>
                </a:cxn>
                <a:cxn ang="0">
                  <a:pos x="38" y="5"/>
                </a:cxn>
                <a:cxn ang="0">
                  <a:pos x="41" y="7"/>
                </a:cxn>
                <a:cxn ang="0">
                  <a:pos x="43" y="9"/>
                </a:cxn>
                <a:cxn ang="0">
                  <a:pos x="44" y="12"/>
                </a:cxn>
                <a:cxn ang="0">
                  <a:pos x="46" y="14"/>
                </a:cxn>
                <a:cxn ang="0">
                  <a:pos x="47" y="17"/>
                </a:cxn>
                <a:cxn ang="0">
                  <a:pos x="48" y="21"/>
                </a:cxn>
                <a:cxn ang="0">
                  <a:pos x="48" y="24"/>
                </a:cxn>
                <a:cxn ang="0">
                  <a:pos x="48" y="27"/>
                </a:cxn>
                <a:cxn ang="0">
                  <a:pos x="47" y="30"/>
                </a:cxn>
                <a:cxn ang="0">
                  <a:pos x="46" y="33"/>
                </a:cxn>
                <a:cxn ang="0">
                  <a:pos x="44" y="36"/>
                </a:cxn>
                <a:cxn ang="0">
                  <a:pos x="43" y="39"/>
                </a:cxn>
                <a:cxn ang="0">
                  <a:pos x="41" y="41"/>
                </a:cxn>
                <a:cxn ang="0">
                  <a:pos x="38" y="43"/>
                </a:cxn>
                <a:cxn ang="0">
                  <a:pos x="36" y="45"/>
                </a:cxn>
                <a:cxn ang="0">
                  <a:pos x="33" y="46"/>
                </a:cxn>
                <a:cxn ang="0">
                  <a:pos x="30" y="47"/>
                </a:cxn>
                <a:cxn ang="0">
                  <a:pos x="27" y="48"/>
                </a:cxn>
                <a:cxn ang="0">
                  <a:pos x="24" y="48"/>
                </a:cxn>
                <a:cxn ang="0">
                  <a:pos x="20" y="48"/>
                </a:cxn>
                <a:cxn ang="0">
                  <a:pos x="17" y="47"/>
                </a:cxn>
                <a:cxn ang="0">
                  <a:pos x="14" y="46"/>
                </a:cxn>
                <a:cxn ang="0">
                  <a:pos x="12" y="45"/>
                </a:cxn>
                <a:cxn ang="0">
                  <a:pos x="9" y="43"/>
                </a:cxn>
                <a:cxn ang="0">
                  <a:pos x="7" y="41"/>
                </a:cxn>
                <a:cxn ang="0">
                  <a:pos x="5" y="39"/>
                </a:cxn>
                <a:cxn ang="0">
                  <a:pos x="3" y="36"/>
                </a:cxn>
                <a:cxn ang="0">
                  <a:pos x="1" y="33"/>
                </a:cxn>
                <a:cxn ang="0">
                  <a:pos x="0" y="30"/>
                </a:cxn>
                <a:cxn ang="0">
                  <a:pos x="0" y="27"/>
                </a:cxn>
                <a:cxn ang="0">
                  <a:pos x="0" y="24"/>
                </a:cxn>
                <a:cxn ang="0">
                  <a:pos x="0" y="21"/>
                </a:cxn>
                <a:cxn ang="0">
                  <a:pos x="0" y="17"/>
                </a:cxn>
                <a:cxn ang="0">
                  <a:pos x="1" y="14"/>
                </a:cxn>
                <a:cxn ang="0">
                  <a:pos x="3" y="12"/>
                </a:cxn>
                <a:cxn ang="0">
                  <a:pos x="5" y="9"/>
                </a:cxn>
                <a:cxn ang="0">
                  <a:pos x="7" y="7"/>
                </a:cxn>
                <a:cxn ang="0">
                  <a:pos x="9" y="5"/>
                </a:cxn>
                <a:cxn ang="0">
                  <a:pos x="12" y="3"/>
                </a:cxn>
                <a:cxn ang="0">
                  <a:pos x="14" y="2"/>
                </a:cxn>
                <a:cxn ang="0">
                  <a:pos x="17" y="1"/>
                </a:cxn>
                <a:cxn ang="0">
                  <a:pos x="20" y="0"/>
                </a:cxn>
                <a:cxn ang="0">
                  <a:pos x="24" y="0"/>
                </a:cxn>
              </a:cxnLst>
              <a:rect l="0" t="0" r="r" b="b"/>
              <a:pathLst>
                <a:path w="48" h="48">
                  <a:moveTo>
                    <a:pt x="24" y="0"/>
                  </a:moveTo>
                  <a:lnTo>
                    <a:pt x="27" y="0"/>
                  </a:lnTo>
                  <a:lnTo>
                    <a:pt x="30" y="1"/>
                  </a:lnTo>
                  <a:lnTo>
                    <a:pt x="33" y="2"/>
                  </a:lnTo>
                  <a:lnTo>
                    <a:pt x="36" y="3"/>
                  </a:lnTo>
                  <a:lnTo>
                    <a:pt x="38" y="5"/>
                  </a:lnTo>
                  <a:lnTo>
                    <a:pt x="41" y="7"/>
                  </a:lnTo>
                  <a:lnTo>
                    <a:pt x="43" y="9"/>
                  </a:lnTo>
                  <a:lnTo>
                    <a:pt x="44" y="12"/>
                  </a:lnTo>
                  <a:lnTo>
                    <a:pt x="46" y="14"/>
                  </a:lnTo>
                  <a:lnTo>
                    <a:pt x="47" y="17"/>
                  </a:lnTo>
                  <a:lnTo>
                    <a:pt x="48" y="21"/>
                  </a:lnTo>
                  <a:lnTo>
                    <a:pt x="48" y="24"/>
                  </a:lnTo>
                  <a:lnTo>
                    <a:pt x="48" y="27"/>
                  </a:lnTo>
                  <a:lnTo>
                    <a:pt x="47" y="30"/>
                  </a:lnTo>
                  <a:lnTo>
                    <a:pt x="46" y="33"/>
                  </a:lnTo>
                  <a:lnTo>
                    <a:pt x="44" y="36"/>
                  </a:lnTo>
                  <a:lnTo>
                    <a:pt x="43" y="39"/>
                  </a:lnTo>
                  <a:lnTo>
                    <a:pt x="41" y="41"/>
                  </a:lnTo>
                  <a:lnTo>
                    <a:pt x="38" y="43"/>
                  </a:lnTo>
                  <a:lnTo>
                    <a:pt x="36" y="45"/>
                  </a:lnTo>
                  <a:lnTo>
                    <a:pt x="33" y="46"/>
                  </a:lnTo>
                  <a:lnTo>
                    <a:pt x="30" y="47"/>
                  </a:lnTo>
                  <a:lnTo>
                    <a:pt x="27" y="48"/>
                  </a:lnTo>
                  <a:lnTo>
                    <a:pt x="24" y="48"/>
                  </a:lnTo>
                  <a:lnTo>
                    <a:pt x="20" y="48"/>
                  </a:lnTo>
                  <a:lnTo>
                    <a:pt x="17" y="47"/>
                  </a:lnTo>
                  <a:lnTo>
                    <a:pt x="14" y="46"/>
                  </a:lnTo>
                  <a:lnTo>
                    <a:pt x="12" y="45"/>
                  </a:lnTo>
                  <a:lnTo>
                    <a:pt x="9" y="43"/>
                  </a:lnTo>
                  <a:lnTo>
                    <a:pt x="7" y="41"/>
                  </a:lnTo>
                  <a:lnTo>
                    <a:pt x="5" y="39"/>
                  </a:lnTo>
                  <a:lnTo>
                    <a:pt x="3" y="36"/>
                  </a:lnTo>
                  <a:lnTo>
                    <a:pt x="1" y="33"/>
                  </a:lnTo>
                  <a:lnTo>
                    <a:pt x="0" y="30"/>
                  </a:lnTo>
                  <a:lnTo>
                    <a:pt x="0" y="27"/>
                  </a:lnTo>
                  <a:lnTo>
                    <a:pt x="0" y="24"/>
                  </a:lnTo>
                  <a:lnTo>
                    <a:pt x="0" y="21"/>
                  </a:lnTo>
                  <a:lnTo>
                    <a:pt x="0" y="17"/>
                  </a:lnTo>
                  <a:lnTo>
                    <a:pt x="1" y="14"/>
                  </a:lnTo>
                  <a:lnTo>
                    <a:pt x="3" y="12"/>
                  </a:lnTo>
                  <a:lnTo>
                    <a:pt x="5" y="9"/>
                  </a:lnTo>
                  <a:lnTo>
                    <a:pt x="7" y="7"/>
                  </a:lnTo>
                  <a:lnTo>
                    <a:pt x="9" y="5"/>
                  </a:lnTo>
                  <a:lnTo>
                    <a:pt x="12" y="3"/>
                  </a:lnTo>
                  <a:lnTo>
                    <a:pt x="14" y="2"/>
                  </a:lnTo>
                  <a:lnTo>
                    <a:pt x="17" y="1"/>
                  </a:lnTo>
                  <a:lnTo>
                    <a:pt x="20" y="0"/>
                  </a:lnTo>
                  <a:lnTo>
                    <a:pt x="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1" name="Freeform 316"/>
            <p:cNvSpPr>
              <a:spLocks/>
            </p:cNvSpPr>
            <p:nvPr/>
          </p:nvSpPr>
          <p:spPr bwMode="auto">
            <a:xfrm>
              <a:off x="6624638" y="2038350"/>
              <a:ext cx="200025" cy="279400"/>
            </a:xfrm>
            <a:custGeom>
              <a:avLst/>
              <a:gdLst/>
              <a:ahLst/>
              <a:cxnLst>
                <a:cxn ang="0">
                  <a:pos x="102" y="3"/>
                </a:cxn>
                <a:cxn ang="0">
                  <a:pos x="107" y="8"/>
                </a:cxn>
                <a:cxn ang="0">
                  <a:pos x="112" y="14"/>
                </a:cxn>
                <a:cxn ang="0">
                  <a:pos x="117" y="23"/>
                </a:cxn>
                <a:cxn ang="0">
                  <a:pos x="121" y="35"/>
                </a:cxn>
                <a:cxn ang="0">
                  <a:pos x="124" y="49"/>
                </a:cxn>
                <a:cxn ang="0">
                  <a:pos x="126" y="65"/>
                </a:cxn>
                <a:cxn ang="0">
                  <a:pos x="126" y="80"/>
                </a:cxn>
                <a:cxn ang="0">
                  <a:pos x="123" y="85"/>
                </a:cxn>
                <a:cxn ang="0">
                  <a:pos x="118" y="88"/>
                </a:cxn>
                <a:cxn ang="0">
                  <a:pos x="114" y="88"/>
                </a:cxn>
                <a:cxn ang="0">
                  <a:pos x="109" y="85"/>
                </a:cxn>
                <a:cxn ang="0">
                  <a:pos x="106" y="80"/>
                </a:cxn>
                <a:cxn ang="0">
                  <a:pos x="106" y="69"/>
                </a:cxn>
                <a:cxn ang="0">
                  <a:pos x="105" y="57"/>
                </a:cxn>
                <a:cxn ang="0">
                  <a:pos x="103" y="46"/>
                </a:cxn>
                <a:cxn ang="0">
                  <a:pos x="102" y="77"/>
                </a:cxn>
                <a:cxn ang="0">
                  <a:pos x="101" y="84"/>
                </a:cxn>
                <a:cxn ang="0">
                  <a:pos x="100" y="167"/>
                </a:cxn>
                <a:cxn ang="0">
                  <a:pos x="98" y="172"/>
                </a:cxn>
                <a:cxn ang="0">
                  <a:pos x="93" y="176"/>
                </a:cxn>
                <a:cxn ang="0">
                  <a:pos x="88" y="176"/>
                </a:cxn>
                <a:cxn ang="0">
                  <a:pos x="83" y="174"/>
                </a:cxn>
                <a:cxn ang="0">
                  <a:pos x="80" y="170"/>
                </a:cxn>
                <a:cxn ang="0">
                  <a:pos x="77" y="166"/>
                </a:cxn>
                <a:cxn ang="0">
                  <a:pos x="76" y="172"/>
                </a:cxn>
                <a:cxn ang="0">
                  <a:pos x="72" y="175"/>
                </a:cxn>
                <a:cxn ang="0">
                  <a:pos x="67" y="176"/>
                </a:cxn>
                <a:cxn ang="0">
                  <a:pos x="61" y="175"/>
                </a:cxn>
                <a:cxn ang="0">
                  <a:pos x="57" y="171"/>
                </a:cxn>
                <a:cxn ang="0">
                  <a:pos x="56" y="87"/>
                </a:cxn>
                <a:cxn ang="0">
                  <a:pos x="54" y="82"/>
                </a:cxn>
                <a:cxn ang="0">
                  <a:pos x="54" y="75"/>
                </a:cxn>
                <a:cxn ang="0">
                  <a:pos x="42" y="53"/>
                </a:cxn>
                <a:cxn ang="0">
                  <a:pos x="37" y="55"/>
                </a:cxn>
                <a:cxn ang="0">
                  <a:pos x="34" y="55"/>
                </a:cxn>
                <a:cxn ang="0">
                  <a:pos x="29" y="53"/>
                </a:cxn>
                <a:cxn ang="0">
                  <a:pos x="0" y="26"/>
                </a:cxn>
                <a:cxn ang="0">
                  <a:pos x="0" y="21"/>
                </a:cxn>
                <a:cxn ang="0">
                  <a:pos x="2" y="15"/>
                </a:cxn>
                <a:cxn ang="0">
                  <a:pos x="7" y="12"/>
                </a:cxn>
                <a:cxn ang="0">
                  <a:pos x="12" y="13"/>
                </a:cxn>
                <a:cxn ang="0">
                  <a:pos x="35" y="32"/>
                </a:cxn>
                <a:cxn ang="0">
                  <a:pos x="99" y="0"/>
                </a:cxn>
              </a:cxnLst>
              <a:rect l="0" t="0" r="r" b="b"/>
              <a:pathLst>
                <a:path w="126" h="176">
                  <a:moveTo>
                    <a:pt x="99" y="0"/>
                  </a:moveTo>
                  <a:lnTo>
                    <a:pt x="100" y="1"/>
                  </a:lnTo>
                  <a:lnTo>
                    <a:pt x="102" y="3"/>
                  </a:lnTo>
                  <a:lnTo>
                    <a:pt x="104" y="4"/>
                  </a:lnTo>
                  <a:lnTo>
                    <a:pt x="105" y="6"/>
                  </a:lnTo>
                  <a:lnTo>
                    <a:pt x="107" y="8"/>
                  </a:lnTo>
                  <a:lnTo>
                    <a:pt x="109" y="10"/>
                  </a:lnTo>
                  <a:lnTo>
                    <a:pt x="110" y="12"/>
                  </a:lnTo>
                  <a:lnTo>
                    <a:pt x="112" y="14"/>
                  </a:lnTo>
                  <a:lnTo>
                    <a:pt x="114" y="17"/>
                  </a:lnTo>
                  <a:lnTo>
                    <a:pt x="115" y="20"/>
                  </a:lnTo>
                  <a:lnTo>
                    <a:pt x="117" y="23"/>
                  </a:lnTo>
                  <a:lnTo>
                    <a:pt x="118" y="27"/>
                  </a:lnTo>
                  <a:lnTo>
                    <a:pt x="120" y="31"/>
                  </a:lnTo>
                  <a:lnTo>
                    <a:pt x="121" y="35"/>
                  </a:lnTo>
                  <a:lnTo>
                    <a:pt x="122" y="39"/>
                  </a:lnTo>
                  <a:lnTo>
                    <a:pt x="123" y="44"/>
                  </a:lnTo>
                  <a:lnTo>
                    <a:pt x="124" y="49"/>
                  </a:lnTo>
                  <a:lnTo>
                    <a:pt x="125" y="54"/>
                  </a:lnTo>
                  <a:lnTo>
                    <a:pt x="125" y="59"/>
                  </a:lnTo>
                  <a:lnTo>
                    <a:pt x="126" y="65"/>
                  </a:lnTo>
                  <a:lnTo>
                    <a:pt x="126" y="72"/>
                  </a:lnTo>
                  <a:lnTo>
                    <a:pt x="126" y="78"/>
                  </a:lnTo>
                  <a:lnTo>
                    <a:pt x="126" y="80"/>
                  </a:lnTo>
                  <a:lnTo>
                    <a:pt x="125" y="82"/>
                  </a:lnTo>
                  <a:lnTo>
                    <a:pt x="124" y="84"/>
                  </a:lnTo>
                  <a:lnTo>
                    <a:pt x="123" y="85"/>
                  </a:lnTo>
                  <a:lnTo>
                    <a:pt x="122" y="87"/>
                  </a:lnTo>
                  <a:lnTo>
                    <a:pt x="120" y="88"/>
                  </a:lnTo>
                  <a:lnTo>
                    <a:pt x="118" y="88"/>
                  </a:lnTo>
                  <a:lnTo>
                    <a:pt x="116" y="89"/>
                  </a:lnTo>
                  <a:lnTo>
                    <a:pt x="116" y="89"/>
                  </a:lnTo>
                  <a:lnTo>
                    <a:pt x="114" y="88"/>
                  </a:lnTo>
                  <a:lnTo>
                    <a:pt x="113" y="88"/>
                  </a:lnTo>
                  <a:lnTo>
                    <a:pt x="111" y="87"/>
                  </a:lnTo>
                  <a:lnTo>
                    <a:pt x="109" y="85"/>
                  </a:lnTo>
                  <a:lnTo>
                    <a:pt x="108" y="84"/>
                  </a:lnTo>
                  <a:lnTo>
                    <a:pt x="107" y="82"/>
                  </a:lnTo>
                  <a:lnTo>
                    <a:pt x="106" y="80"/>
                  </a:lnTo>
                  <a:lnTo>
                    <a:pt x="106" y="78"/>
                  </a:lnTo>
                  <a:lnTo>
                    <a:pt x="106" y="74"/>
                  </a:lnTo>
                  <a:lnTo>
                    <a:pt x="106" y="69"/>
                  </a:lnTo>
                  <a:lnTo>
                    <a:pt x="106" y="65"/>
                  </a:lnTo>
                  <a:lnTo>
                    <a:pt x="106" y="61"/>
                  </a:lnTo>
                  <a:lnTo>
                    <a:pt x="105" y="57"/>
                  </a:lnTo>
                  <a:lnTo>
                    <a:pt x="105" y="53"/>
                  </a:lnTo>
                  <a:lnTo>
                    <a:pt x="104" y="50"/>
                  </a:lnTo>
                  <a:lnTo>
                    <a:pt x="103" y="46"/>
                  </a:lnTo>
                  <a:lnTo>
                    <a:pt x="102" y="43"/>
                  </a:lnTo>
                  <a:lnTo>
                    <a:pt x="102" y="75"/>
                  </a:lnTo>
                  <a:lnTo>
                    <a:pt x="102" y="77"/>
                  </a:lnTo>
                  <a:lnTo>
                    <a:pt x="102" y="79"/>
                  </a:lnTo>
                  <a:lnTo>
                    <a:pt x="101" y="82"/>
                  </a:lnTo>
                  <a:lnTo>
                    <a:pt x="101" y="84"/>
                  </a:lnTo>
                  <a:lnTo>
                    <a:pt x="100" y="86"/>
                  </a:lnTo>
                  <a:lnTo>
                    <a:pt x="100" y="87"/>
                  </a:lnTo>
                  <a:lnTo>
                    <a:pt x="100" y="167"/>
                  </a:lnTo>
                  <a:lnTo>
                    <a:pt x="99" y="169"/>
                  </a:lnTo>
                  <a:lnTo>
                    <a:pt x="99" y="171"/>
                  </a:lnTo>
                  <a:lnTo>
                    <a:pt x="98" y="172"/>
                  </a:lnTo>
                  <a:lnTo>
                    <a:pt x="97" y="174"/>
                  </a:lnTo>
                  <a:lnTo>
                    <a:pt x="95" y="175"/>
                  </a:lnTo>
                  <a:lnTo>
                    <a:pt x="93" y="176"/>
                  </a:lnTo>
                  <a:lnTo>
                    <a:pt x="92" y="176"/>
                  </a:lnTo>
                  <a:lnTo>
                    <a:pt x="90" y="176"/>
                  </a:lnTo>
                  <a:lnTo>
                    <a:pt x="88" y="176"/>
                  </a:lnTo>
                  <a:lnTo>
                    <a:pt x="86" y="176"/>
                  </a:lnTo>
                  <a:lnTo>
                    <a:pt x="85" y="175"/>
                  </a:lnTo>
                  <a:lnTo>
                    <a:pt x="83" y="174"/>
                  </a:lnTo>
                  <a:lnTo>
                    <a:pt x="82" y="173"/>
                  </a:lnTo>
                  <a:lnTo>
                    <a:pt x="81" y="172"/>
                  </a:lnTo>
                  <a:lnTo>
                    <a:pt x="80" y="170"/>
                  </a:lnTo>
                  <a:lnTo>
                    <a:pt x="80" y="168"/>
                  </a:lnTo>
                  <a:lnTo>
                    <a:pt x="80" y="166"/>
                  </a:lnTo>
                  <a:lnTo>
                    <a:pt x="77" y="166"/>
                  </a:lnTo>
                  <a:lnTo>
                    <a:pt x="77" y="168"/>
                  </a:lnTo>
                  <a:lnTo>
                    <a:pt x="76" y="170"/>
                  </a:lnTo>
                  <a:lnTo>
                    <a:pt x="76" y="172"/>
                  </a:lnTo>
                  <a:lnTo>
                    <a:pt x="75" y="173"/>
                  </a:lnTo>
                  <a:lnTo>
                    <a:pt x="73" y="174"/>
                  </a:lnTo>
                  <a:lnTo>
                    <a:pt x="72" y="175"/>
                  </a:lnTo>
                  <a:lnTo>
                    <a:pt x="70" y="176"/>
                  </a:lnTo>
                  <a:lnTo>
                    <a:pt x="68" y="176"/>
                  </a:lnTo>
                  <a:lnTo>
                    <a:pt x="67" y="176"/>
                  </a:lnTo>
                  <a:lnTo>
                    <a:pt x="65" y="176"/>
                  </a:lnTo>
                  <a:lnTo>
                    <a:pt x="63" y="176"/>
                  </a:lnTo>
                  <a:lnTo>
                    <a:pt x="61" y="175"/>
                  </a:lnTo>
                  <a:lnTo>
                    <a:pt x="59" y="174"/>
                  </a:lnTo>
                  <a:lnTo>
                    <a:pt x="58" y="172"/>
                  </a:lnTo>
                  <a:lnTo>
                    <a:pt x="57" y="171"/>
                  </a:lnTo>
                  <a:lnTo>
                    <a:pt x="56" y="169"/>
                  </a:lnTo>
                  <a:lnTo>
                    <a:pt x="56" y="167"/>
                  </a:lnTo>
                  <a:lnTo>
                    <a:pt x="56" y="87"/>
                  </a:lnTo>
                  <a:lnTo>
                    <a:pt x="55" y="86"/>
                  </a:lnTo>
                  <a:lnTo>
                    <a:pt x="55" y="84"/>
                  </a:lnTo>
                  <a:lnTo>
                    <a:pt x="54" y="82"/>
                  </a:lnTo>
                  <a:lnTo>
                    <a:pt x="54" y="79"/>
                  </a:lnTo>
                  <a:lnTo>
                    <a:pt x="54" y="77"/>
                  </a:lnTo>
                  <a:lnTo>
                    <a:pt x="54" y="75"/>
                  </a:lnTo>
                  <a:lnTo>
                    <a:pt x="54" y="39"/>
                  </a:lnTo>
                  <a:lnTo>
                    <a:pt x="44" y="52"/>
                  </a:lnTo>
                  <a:lnTo>
                    <a:pt x="42" y="53"/>
                  </a:lnTo>
                  <a:lnTo>
                    <a:pt x="40" y="54"/>
                  </a:lnTo>
                  <a:lnTo>
                    <a:pt x="39" y="55"/>
                  </a:lnTo>
                  <a:lnTo>
                    <a:pt x="37" y="55"/>
                  </a:lnTo>
                  <a:lnTo>
                    <a:pt x="36" y="55"/>
                  </a:lnTo>
                  <a:lnTo>
                    <a:pt x="36" y="55"/>
                  </a:lnTo>
                  <a:lnTo>
                    <a:pt x="34" y="55"/>
                  </a:lnTo>
                  <a:lnTo>
                    <a:pt x="32" y="55"/>
                  </a:lnTo>
                  <a:lnTo>
                    <a:pt x="31" y="54"/>
                  </a:lnTo>
                  <a:lnTo>
                    <a:pt x="29" y="53"/>
                  </a:lnTo>
                  <a:lnTo>
                    <a:pt x="3" y="29"/>
                  </a:lnTo>
                  <a:lnTo>
                    <a:pt x="1" y="28"/>
                  </a:lnTo>
                  <a:lnTo>
                    <a:pt x="0" y="26"/>
                  </a:lnTo>
                  <a:lnTo>
                    <a:pt x="0" y="24"/>
                  </a:lnTo>
                  <a:lnTo>
                    <a:pt x="0" y="22"/>
                  </a:lnTo>
                  <a:lnTo>
                    <a:pt x="0" y="21"/>
                  </a:lnTo>
                  <a:lnTo>
                    <a:pt x="0" y="19"/>
                  </a:lnTo>
                  <a:lnTo>
                    <a:pt x="1" y="17"/>
                  </a:lnTo>
                  <a:lnTo>
                    <a:pt x="2" y="15"/>
                  </a:lnTo>
                  <a:lnTo>
                    <a:pt x="3" y="14"/>
                  </a:lnTo>
                  <a:lnTo>
                    <a:pt x="5" y="13"/>
                  </a:lnTo>
                  <a:lnTo>
                    <a:pt x="7" y="12"/>
                  </a:lnTo>
                  <a:lnTo>
                    <a:pt x="9" y="12"/>
                  </a:lnTo>
                  <a:lnTo>
                    <a:pt x="11" y="12"/>
                  </a:lnTo>
                  <a:lnTo>
                    <a:pt x="12" y="13"/>
                  </a:lnTo>
                  <a:lnTo>
                    <a:pt x="14" y="13"/>
                  </a:lnTo>
                  <a:lnTo>
                    <a:pt x="16" y="14"/>
                  </a:lnTo>
                  <a:lnTo>
                    <a:pt x="35" y="32"/>
                  </a:lnTo>
                  <a:lnTo>
                    <a:pt x="59" y="2"/>
                  </a:lnTo>
                  <a:lnTo>
                    <a:pt x="79" y="28"/>
                  </a:lnTo>
                  <a:lnTo>
                    <a:pt x="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2" name="Freeform 317"/>
            <p:cNvSpPr>
              <a:spLocks/>
            </p:cNvSpPr>
            <p:nvPr/>
          </p:nvSpPr>
          <p:spPr bwMode="auto">
            <a:xfrm>
              <a:off x="6724650" y="2027238"/>
              <a:ext cx="47625" cy="20637"/>
            </a:xfrm>
            <a:custGeom>
              <a:avLst/>
              <a:gdLst/>
              <a:ahLst/>
              <a:cxnLst>
                <a:cxn ang="0">
                  <a:pos x="15" y="0"/>
                </a:cxn>
                <a:cxn ang="0">
                  <a:pos x="17" y="0"/>
                </a:cxn>
                <a:cxn ang="0">
                  <a:pos x="18" y="0"/>
                </a:cxn>
                <a:cxn ang="0">
                  <a:pos x="19" y="1"/>
                </a:cxn>
                <a:cxn ang="0">
                  <a:pos x="20" y="2"/>
                </a:cxn>
                <a:cxn ang="0">
                  <a:pos x="21" y="3"/>
                </a:cxn>
                <a:cxn ang="0">
                  <a:pos x="27" y="0"/>
                </a:cxn>
                <a:cxn ang="0">
                  <a:pos x="28" y="0"/>
                </a:cxn>
                <a:cxn ang="0">
                  <a:pos x="28" y="0"/>
                </a:cxn>
                <a:cxn ang="0">
                  <a:pos x="29" y="1"/>
                </a:cxn>
                <a:cxn ang="0">
                  <a:pos x="30" y="1"/>
                </a:cxn>
                <a:cxn ang="0">
                  <a:pos x="30" y="2"/>
                </a:cxn>
                <a:cxn ang="0">
                  <a:pos x="30" y="3"/>
                </a:cxn>
                <a:cxn ang="0">
                  <a:pos x="30" y="10"/>
                </a:cxn>
                <a:cxn ang="0">
                  <a:pos x="30" y="11"/>
                </a:cxn>
                <a:cxn ang="0">
                  <a:pos x="30" y="12"/>
                </a:cxn>
                <a:cxn ang="0">
                  <a:pos x="29" y="12"/>
                </a:cxn>
                <a:cxn ang="0">
                  <a:pos x="29" y="13"/>
                </a:cxn>
                <a:cxn ang="0">
                  <a:pos x="28" y="13"/>
                </a:cxn>
                <a:cxn ang="0">
                  <a:pos x="27" y="13"/>
                </a:cxn>
                <a:cxn ang="0">
                  <a:pos x="25" y="12"/>
                </a:cxn>
                <a:cxn ang="0">
                  <a:pos x="24" y="12"/>
                </a:cxn>
                <a:cxn ang="0">
                  <a:pos x="22" y="11"/>
                </a:cxn>
                <a:cxn ang="0">
                  <a:pos x="21" y="11"/>
                </a:cxn>
                <a:cxn ang="0">
                  <a:pos x="19" y="12"/>
                </a:cxn>
                <a:cxn ang="0">
                  <a:pos x="18" y="12"/>
                </a:cxn>
                <a:cxn ang="0">
                  <a:pos x="17" y="13"/>
                </a:cxn>
                <a:cxn ang="0">
                  <a:pos x="15" y="13"/>
                </a:cxn>
                <a:cxn ang="0">
                  <a:pos x="14" y="13"/>
                </a:cxn>
                <a:cxn ang="0">
                  <a:pos x="13" y="12"/>
                </a:cxn>
                <a:cxn ang="0">
                  <a:pos x="11" y="12"/>
                </a:cxn>
                <a:cxn ang="0">
                  <a:pos x="10" y="11"/>
                </a:cxn>
                <a:cxn ang="0">
                  <a:pos x="9" y="11"/>
                </a:cxn>
                <a:cxn ang="0">
                  <a:pos x="8" y="12"/>
                </a:cxn>
                <a:cxn ang="0">
                  <a:pos x="6" y="12"/>
                </a:cxn>
                <a:cxn ang="0">
                  <a:pos x="5" y="12"/>
                </a:cxn>
                <a:cxn ang="0">
                  <a:pos x="4" y="13"/>
                </a:cxn>
                <a:cxn ang="0">
                  <a:pos x="3" y="13"/>
                </a:cxn>
                <a:cxn ang="0">
                  <a:pos x="2" y="13"/>
                </a:cxn>
                <a:cxn ang="0">
                  <a:pos x="1" y="12"/>
                </a:cxn>
                <a:cxn ang="0">
                  <a:pos x="0" y="12"/>
                </a:cxn>
                <a:cxn ang="0">
                  <a:pos x="0" y="11"/>
                </a:cxn>
                <a:cxn ang="0">
                  <a:pos x="0" y="10"/>
                </a:cxn>
                <a:cxn ang="0">
                  <a:pos x="0" y="3"/>
                </a:cxn>
                <a:cxn ang="0">
                  <a:pos x="0" y="2"/>
                </a:cxn>
                <a:cxn ang="0">
                  <a:pos x="0" y="1"/>
                </a:cxn>
                <a:cxn ang="0">
                  <a:pos x="1" y="1"/>
                </a:cxn>
                <a:cxn ang="0">
                  <a:pos x="2" y="0"/>
                </a:cxn>
                <a:cxn ang="0">
                  <a:pos x="3" y="0"/>
                </a:cxn>
                <a:cxn ang="0">
                  <a:pos x="4" y="1"/>
                </a:cxn>
                <a:cxn ang="0">
                  <a:pos x="10" y="3"/>
                </a:cxn>
                <a:cxn ang="0">
                  <a:pos x="10" y="2"/>
                </a:cxn>
                <a:cxn ang="0">
                  <a:pos x="11" y="1"/>
                </a:cxn>
                <a:cxn ang="0">
                  <a:pos x="13" y="0"/>
                </a:cxn>
                <a:cxn ang="0">
                  <a:pos x="14" y="0"/>
                </a:cxn>
                <a:cxn ang="0">
                  <a:pos x="15" y="0"/>
                </a:cxn>
              </a:cxnLst>
              <a:rect l="0" t="0" r="r" b="b"/>
              <a:pathLst>
                <a:path w="30" h="13">
                  <a:moveTo>
                    <a:pt x="15" y="0"/>
                  </a:moveTo>
                  <a:lnTo>
                    <a:pt x="17" y="0"/>
                  </a:lnTo>
                  <a:lnTo>
                    <a:pt x="18" y="0"/>
                  </a:lnTo>
                  <a:lnTo>
                    <a:pt x="19" y="1"/>
                  </a:lnTo>
                  <a:lnTo>
                    <a:pt x="20" y="2"/>
                  </a:lnTo>
                  <a:lnTo>
                    <a:pt x="21" y="3"/>
                  </a:lnTo>
                  <a:lnTo>
                    <a:pt x="27" y="0"/>
                  </a:lnTo>
                  <a:lnTo>
                    <a:pt x="28" y="0"/>
                  </a:lnTo>
                  <a:lnTo>
                    <a:pt x="28" y="0"/>
                  </a:lnTo>
                  <a:lnTo>
                    <a:pt x="29" y="1"/>
                  </a:lnTo>
                  <a:lnTo>
                    <a:pt x="30" y="1"/>
                  </a:lnTo>
                  <a:lnTo>
                    <a:pt x="30" y="2"/>
                  </a:lnTo>
                  <a:lnTo>
                    <a:pt x="30" y="3"/>
                  </a:lnTo>
                  <a:lnTo>
                    <a:pt x="30" y="10"/>
                  </a:lnTo>
                  <a:lnTo>
                    <a:pt x="30" y="11"/>
                  </a:lnTo>
                  <a:lnTo>
                    <a:pt x="30" y="12"/>
                  </a:lnTo>
                  <a:lnTo>
                    <a:pt x="29" y="12"/>
                  </a:lnTo>
                  <a:lnTo>
                    <a:pt x="29" y="13"/>
                  </a:lnTo>
                  <a:lnTo>
                    <a:pt x="28" y="13"/>
                  </a:lnTo>
                  <a:lnTo>
                    <a:pt x="27" y="13"/>
                  </a:lnTo>
                  <a:lnTo>
                    <a:pt x="25" y="12"/>
                  </a:lnTo>
                  <a:lnTo>
                    <a:pt x="24" y="12"/>
                  </a:lnTo>
                  <a:lnTo>
                    <a:pt x="22" y="11"/>
                  </a:lnTo>
                  <a:lnTo>
                    <a:pt x="21" y="11"/>
                  </a:lnTo>
                  <a:lnTo>
                    <a:pt x="19" y="12"/>
                  </a:lnTo>
                  <a:lnTo>
                    <a:pt x="18" y="12"/>
                  </a:lnTo>
                  <a:lnTo>
                    <a:pt x="17" y="13"/>
                  </a:lnTo>
                  <a:lnTo>
                    <a:pt x="15" y="13"/>
                  </a:lnTo>
                  <a:lnTo>
                    <a:pt x="14" y="13"/>
                  </a:lnTo>
                  <a:lnTo>
                    <a:pt x="13" y="12"/>
                  </a:lnTo>
                  <a:lnTo>
                    <a:pt x="11" y="12"/>
                  </a:lnTo>
                  <a:lnTo>
                    <a:pt x="10" y="11"/>
                  </a:lnTo>
                  <a:lnTo>
                    <a:pt x="9" y="11"/>
                  </a:lnTo>
                  <a:lnTo>
                    <a:pt x="8" y="12"/>
                  </a:lnTo>
                  <a:lnTo>
                    <a:pt x="6" y="12"/>
                  </a:lnTo>
                  <a:lnTo>
                    <a:pt x="5" y="12"/>
                  </a:lnTo>
                  <a:lnTo>
                    <a:pt x="4" y="13"/>
                  </a:lnTo>
                  <a:lnTo>
                    <a:pt x="3" y="13"/>
                  </a:lnTo>
                  <a:lnTo>
                    <a:pt x="2" y="13"/>
                  </a:lnTo>
                  <a:lnTo>
                    <a:pt x="1" y="12"/>
                  </a:lnTo>
                  <a:lnTo>
                    <a:pt x="0" y="12"/>
                  </a:lnTo>
                  <a:lnTo>
                    <a:pt x="0" y="11"/>
                  </a:lnTo>
                  <a:lnTo>
                    <a:pt x="0" y="10"/>
                  </a:lnTo>
                  <a:lnTo>
                    <a:pt x="0" y="3"/>
                  </a:lnTo>
                  <a:lnTo>
                    <a:pt x="0" y="2"/>
                  </a:lnTo>
                  <a:lnTo>
                    <a:pt x="0" y="1"/>
                  </a:lnTo>
                  <a:lnTo>
                    <a:pt x="1" y="1"/>
                  </a:lnTo>
                  <a:lnTo>
                    <a:pt x="2" y="0"/>
                  </a:lnTo>
                  <a:lnTo>
                    <a:pt x="3" y="0"/>
                  </a:lnTo>
                  <a:lnTo>
                    <a:pt x="4" y="1"/>
                  </a:lnTo>
                  <a:lnTo>
                    <a:pt x="10" y="3"/>
                  </a:lnTo>
                  <a:lnTo>
                    <a:pt x="10" y="2"/>
                  </a:lnTo>
                  <a:lnTo>
                    <a:pt x="11" y="1"/>
                  </a:lnTo>
                  <a:lnTo>
                    <a:pt x="13" y="0"/>
                  </a:lnTo>
                  <a:lnTo>
                    <a:pt x="14" y="0"/>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grpSp>
        <p:nvGrpSpPr>
          <p:cNvPr id="83" name="Group 82"/>
          <p:cNvGrpSpPr/>
          <p:nvPr/>
        </p:nvGrpSpPr>
        <p:grpSpPr>
          <a:xfrm>
            <a:off x="8471293" y="4581974"/>
            <a:ext cx="1691968" cy="1597912"/>
            <a:chOff x="3857625" y="655638"/>
            <a:chExt cx="404813" cy="369888"/>
          </a:xfrm>
          <a:solidFill>
            <a:schemeClr val="bg2">
              <a:alpha val="36000"/>
            </a:schemeClr>
          </a:solidFill>
        </p:grpSpPr>
        <p:sp>
          <p:nvSpPr>
            <p:cNvPr id="84" name="Freeform 158"/>
            <p:cNvSpPr>
              <a:spLocks noEditPoints="1"/>
            </p:cNvSpPr>
            <p:nvPr/>
          </p:nvSpPr>
          <p:spPr bwMode="auto">
            <a:xfrm>
              <a:off x="4005263" y="687388"/>
              <a:ext cx="109538" cy="119063"/>
            </a:xfrm>
            <a:custGeom>
              <a:avLst/>
              <a:gdLst/>
              <a:ahLst/>
              <a:cxnLst>
                <a:cxn ang="0">
                  <a:pos x="33" y="45"/>
                </a:cxn>
                <a:cxn ang="0">
                  <a:pos x="25" y="65"/>
                </a:cxn>
                <a:cxn ang="0">
                  <a:pos x="44" y="65"/>
                </a:cxn>
                <a:cxn ang="0">
                  <a:pos x="36" y="45"/>
                </a:cxn>
                <a:cxn ang="0">
                  <a:pos x="37" y="42"/>
                </a:cxn>
                <a:cxn ang="0">
                  <a:pos x="32" y="42"/>
                </a:cxn>
                <a:cxn ang="0">
                  <a:pos x="34" y="0"/>
                </a:cxn>
                <a:cxn ang="0">
                  <a:pos x="40" y="1"/>
                </a:cxn>
                <a:cxn ang="0">
                  <a:pos x="45" y="3"/>
                </a:cxn>
                <a:cxn ang="0">
                  <a:pos x="49" y="7"/>
                </a:cxn>
                <a:cxn ang="0">
                  <a:pos x="52" y="11"/>
                </a:cxn>
                <a:cxn ang="0">
                  <a:pos x="53" y="16"/>
                </a:cxn>
                <a:cxn ang="0">
                  <a:pos x="53" y="22"/>
                </a:cxn>
                <a:cxn ang="0">
                  <a:pos x="52" y="28"/>
                </a:cxn>
                <a:cxn ang="0">
                  <a:pos x="49" y="33"/>
                </a:cxn>
                <a:cxn ang="0">
                  <a:pos x="45" y="38"/>
                </a:cxn>
                <a:cxn ang="0">
                  <a:pos x="47" y="41"/>
                </a:cxn>
                <a:cxn ang="0">
                  <a:pos x="53" y="44"/>
                </a:cxn>
                <a:cxn ang="0">
                  <a:pos x="59" y="48"/>
                </a:cxn>
                <a:cxn ang="0">
                  <a:pos x="64" y="53"/>
                </a:cxn>
                <a:cxn ang="0">
                  <a:pos x="67" y="59"/>
                </a:cxn>
                <a:cxn ang="0">
                  <a:pos x="69" y="64"/>
                </a:cxn>
                <a:cxn ang="0">
                  <a:pos x="69" y="67"/>
                </a:cxn>
                <a:cxn ang="0">
                  <a:pos x="67" y="70"/>
                </a:cxn>
                <a:cxn ang="0">
                  <a:pos x="63" y="71"/>
                </a:cxn>
                <a:cxn ang="0">
                  <a:pos x="58" y="73"/>
                </a:cxn>
                <a:cxn ang="0">
                  <a:pos x="52" y="74"/>
                </a:cxn>
                <a:cxn ang="0">
                  <a:pos x="45" y="74"/>
                </a:cxn>
                <a:cxn ang="0">
                  <a:pos x="38" y="75"/>
                </a:cxn>
                <a:cxn ang="0">
                  <a:pos x="31" y="75"/>
                </a:cxn>
                <a:cxn ang="0">
                  <a:pos x="24" y="74"/>
                </a:cxn>
                <a:cxn ang="0">
                  <a:pos x="17" y="74"/>
                </a:cxn>
                <a:cxn ang="0">
                  <a:pos x="11" y="73"/>
                </a:cxn>
                <a:cxn ang="0">
                  <a:pos x="6" y="71"/>
                </a:cxn>
                <a:cxn ang="0">
                  <a:pos x="2" y="70"/>
                </a:cxn>
                <a:cxn ang="0">
                  <a:pos x="0" y="67"/>
                </a:cxn>
                <a:cxn ang="0">
                  <a:pos x="0" y="64"/>
                </a:cxn>
                <a:cxn ang="0">
                  <a:pos x="2" y="59"/>
                </a:cxn>
                <a:cxn ang="0">
                  <a:pos x="5" y="53"/>
                </a:cxn>
                <a:cxn ang="0">
                  <a:pos x="10" y="48"/>
                </a:cxn>
                <a:cxn ang="0">
                  <a:pos x="16" y="44"/>
                </a:cxn>
                <a:cxn ang="0">
                  <a:pos x="22" y="41"/>
                </a:cxn>
                <a:cxn ang="0">
                  <a:pos x="24" y="38"/>
                </a:cxn>
                <a:cxn ang="0">
                  <a:pos x="20" y="33"/>
                </a:cxn>
                <a:cxn ang="0">
                  <a:pos x="17" y="28"/>
                </a:cxn>
                <a:cxn ang="0">
                  <a:pos x="16" y="22"/>
                </a:cxn>
                <a:cxn ang="0">
                  <a:pos x="16" y="16"/>
                </a:cxn>
                <a:cxn ang="0">
                  <a:pos x="17" y="11"/>
                </a:cxn>
                <a:cxn ang="0">
                  <a:pos x="20" y="7"/>
                </a:cxn>
                <a:cxn ang="0">
                  <a:pos x="24" y="3"/>
                </a:cxn>
                <a:cxn ang="0">
                  <a:pos x="29" y="1"/>
                </a:cxn>
                <a:cxn ang="0">
                  <a:pos x="34" y="0"/>
                </a:cxn>
              </a:cxnLst>
              <a:rect l="0" t="0" r="r" b="b"/>
              <a:pathLst>
                <a:path w="69" h="75">
                  <a:moveTo>
                    <a:pt x="30" y="41"/>
                  </a:moveTo>
                  <a:lnTo>
                    <a:pt x="33" y="45"/>
                  </a:lnTo>
                  <a:lnTo>
                    <a:pt x="33" y="45"/>
                  </a:lnTo>
                  <a:lnTo>
                    <a:pt x="25" y="65"/>
                  </a:lnTo>
                  <a:lnTo>
                    <a:pt x="34" y="75"/>
                  </a:lnTo>
                  <a:lnTo>
                    <a:pt x="44" y="65"/>
                  </a:lnTo>
                  <a:lnTo>
                    <a:pt x="36" y="45"/>
                  </a:lnTo>
                  <a:lnTo>
                    <a:pt x="36" y="45"/>
                  </a:lnTo>
                  <a:lnTo>
                    <a:pt x="39" y="41"/>
                  </a:lnTo>
                  <a:lnTo>
                    <a:pt x="37" y="42"/>
                  </a:lnTo>
                  <a:lnTo>
                    <a:pt x="34" y="42"/>
                  </a:lnTo>
                  <a:lnTo>
                    <a:pt x="32" y="42"/>
                  </a:lnTo>
                  <a:lnTo>
                    <a:pt x="30" y="41"/>
                  </a:lnTo>
                  <a:close/>
                  <a:moveTo>
                    <a:pt x="34" y="0"/>
                  </a:moveTo>
                  <a:lnTo>
                    <a:pt x="37" y="0"/>
                  </a:lnTo>
                  <a:lnTo>
                    <a:pt x="40" y="1"/>
                  </a:lnTo>
                  <a:lnTo>
                    <a:pt x="42" y="2"/>
                  </a:lnTo>
                  <a:lnTo>
                    <a:pt x="45" y="3"/>
                  </a:lnTo>
                  <a:lnTo>
                    <a:pt x="47" y="5"/>
                  </a:lnTo>
                  <a:lnTo>
                    <a:pt x="49" y="7"/>
                  </a:lnTo>
                  <a:lnTo>
                    <a:pt x="50" y="9"/>
                  </a:lnTo>
                  <a:lnTo>
                    <a:pt x="52" y="11"/>
                  </a:lnTo>
                  <a:lnTo>
                    <a:pt x="53" y="14"/>
                  </a:lnTo>
                  <a:lnTo>
                    <a:pt x="53" y="16"/>
                  </a:lnTo>
                  <a:lnTo>
                    <a:pt x="54" y="19"/>
                  </a:lnTo>
                  <a:lnTo>
                    <a:pt x="53" y="22"/>
                  </a:lnTo>
                  <a:lnTo>
                    <a:pt x="53" y="25"/>
                  </a:lnTo>
                  <a:lnTo>
                    <a:pt x="52" y="28"/>
                  </a:lnTo>
                  <a:lnTo>
                    <a:pt x="51" y="31"/>
                  </a:lnTo>
                  <a:lnTo>
                    <a:pt x="49" y="33"/>
                  </a:lnTo>
                  <a:lnTo>
                    <a:pt x="47" y="36"/>
                  </a:lnTo>
                  <a:lnTo>
                    <a:pt x="45" y="38"/>
                  </a:lnTo>
                  <a:lnTo>
                    <a:pt x="43" y="40"/>
                  </a:lnTo>
                  <a:lnTo>
                    <a:pt x="47" y="41"/>
                  </a:lnTo>
                  <a:lnTo>
                    <a:pt x="50" y="42"/>
                  </a:lnTo>
                  <a:lnTo>
                    <a:pt x="53" y="44"/>
                  </a:lnTo>
                  <a:lnTo>
                    <a:pt x="56" y="46"/>
                  </a:lnTo>
                  <a:lnTo>
                    <a:pt x="59" y="48"/>
                  </a:lnTo>
                  <a:lnTo>
                    <a:pt x="62" y="51"/>
                  </a:lnTo>
                  <a:lnTo>
                    <a:pt x="64" y="53"/>
                  </a:lnTo>
                  <a:lnTo>
                    <a:pt x="66" y="56"/>
                  </a:lnTo>
                  <a:lnTo>
                    <a:pt x="67" y="59"/>
                  </a:lnTo>
                  <a:lnTo>
                    <a:pt x="68" y="61"/>
                  </a:lnTo>
                  <a:lnTo>
                    <a:pt x="69" y="64"/>
                  </a:lnTo>
                  <a:lnTo>
                    <a:pt x="69" y="66"/>
                  </a:lnTo>
                  <a:lnTo>
                    <a:pt x="69" y="67"/>
                  </a:lnTo>
                  <a:lnTo>
                    <a:pt x="68" y="69"/>
                  </a:lnTo>
                  <a:lnTo>
                    <a:pt x="67" y="70"/>
                  </a:lnTo>
                  <a:lnTo>
                    <a:pt x="65" y="70"/>
                  </a:lnTo>
                  <a:lnTo>
                    <a:pt x="63" y="71"/>
                  </a:lnTo>
                  <a:lnTo>
                    <a:pt x="61" y="72"/>
                  </a:lnTo>
                  <a:lnTo>
                    <a:pt x="58" y="73"/>
                  </a:lnTo>
                  <a:lnTo>
                    <a:pt x="55" y="73"/>
                  </a:lnTo>
                  <a:lnTo>
                    <a:pt x="52" y="74"/>
                  </a:lnTo>
                  <a:lnTo>
                    <a:pt x="49" y="74"/>
                  </a:lnTo>
                  <a:lnTo>
                    <a:pt x="45" y="74"/>
                  </a:lnTo>
                  <a:lnTo>
                    <a:pt x="42" y="75"/>
                  </a:lnTo>
                  <a:lnTo>
                    <a:pt x="38" y="75"/>
                  </a:lnTo>
                  <a:lnTo>
                    <a:pt x="34" y="75"/>
                  </a:lnTo>
                  <a:lnTo>
                    <a:pt x="31" y="75"/>
                  </a:lnTo>
                  <a:lnTo>
                    <a:pt x="27" y="75"/>
                  </a:lnTo>
                  <a:lnTo>
                    <a:pt x="24" y="74"/>
                  </a:lnTo>
                  <a:lnTo>
                    <a:pt x="20" y="74"/>
                  </a:lnTo>
                  <a:lnTo>
                    <a:pt x="17" y="74"/>
                  </a:lnTo>
                  <a:lnTo>
                    <a:pt x="14" y="73"/>
                  </a:lnTo>
                  <a:lnTo>
                    <a:pt x="11" y="73"/>
                  </a:lnTo>
                  <a:lnTo>
                    <a:pt x="8" y="72"/>
                  </a:lnTo>
                  <a:lnTo>
                    <a:pt x="6" y="71"/>
                  </a:lnTo>
                  <a:lnTo>
                    <a:pt x="4" y="70"/>
                  </a:lnTo>
                  <a:lnTo>
                    <a:pt x="2" y="70"/>
                  </a:lnTo>
                  <a:lnTo>
                    <a:pt x="1" y="69"/>
                  </a:lnTo>
                  <a:lnTo>
                    <a:pt x="0" y="67"/>
                  </a:lnTo>
                  <a:lnTo>
                    <a:pt x="0" y="66"/>
                  </a:lnTo>
                  <a:lnTo>
                    <a:pt x="0" y="64"/>
                  </a:lnTo>
                  <a:lnTo>
                    <a:pt x="1" y="61"/>
                  </a:lnTo>
                  <a:lnTo>
                    <a:pt x="2" y="59"/>
                  </a:lnTo>
                  <a:lnTo>
                    <a:pt x="3" y="56"/>
                  </a:lnTo>
                  <a:lnTo>
                    <a:pt x="5" y="53"/>
                  </a:lnTo>
                  <a:lnTo>
                    <a:pt x="7" y="51"/>
                  </a:lnTo>
                  <a:lnTo>
                    <a:pt x="10" y="48"/>
                  </a:lnTo>
                  <a:lnTo>
                    <a:pt x="13" y="46"/>
                  </a:lnTo>
                  <a:lnTo>
                    <a:pt x="16" y="44"/>
                  </a:lnTo>
                  <a:lnTo>
                    <a:pt x="19" y="42"/>
                  </a:lnTo>
                  <a:lnTo>
                    <a:pt x="22" y="41"/>
                  </a:lnTo>
                  <a:lnTo>
                    <a:pt x="26" y="40"/>
                  </a:lnTo>
                  <a:lnTo>
                    <a:pt x="24" y="38"/>
                  </a:lnTo>
                  <a:lnTo>
                    <a:pt x="22" y="36"/>
                  </a:lnTo>
                  <a:lnTo>
                    <a:pt x="20" y="33"/>
                  </a:lnTo>
                  <a:lnTo>
                    <a:pt x="18" y="31"/>
                  </a:lnTo>
                  <a:lnTo>
                    <a:pt x="17" y="28"/>
                  </a:lnTo>
                  <a:lnTo>
                    <a:pt x="16" y="25"/>
                  </a:lnTo>
                  <a:lnTo>
                    <a:pt x="16" y="22"/>
                  </a:lnTo>
                  <a:lnTo>
                    <a:pt x="15" y="19"/>
                  </a:lnTo>
                  <a:lnTo>
                    <a:pt x="16" y="16"/>
                  </a:lnTo>
                  <a:lnTo>
                    <a:pt x="16" y="14"/>
                  </a:lnTo>
                  <a:lnTo>
                    <a:pt x="17" y="11"/>
                  </a:lnTo>
                  <a:lnTo>
                    <a:pt x="18" y="9"/>
                  </a:lnTo>
                  <a:lnTo>
                    <a:pt x="20" y="7"/>
                  </a:lnTo>
                  <a:lnTo>
                    <a:pt x="22" y="5"/>
                  </a:lnTo>
                  <a:lnTo>
                    <a:pt x="24" y="3"/>
                  </a:lnTo>
                  <a:lnTo>
                    <a:pt x="26" y="2"/>
                  </a:lnTo>
                  <a:lnTo>
                    <a:pt x="29" y="1"/>
                  </a:lnTo>
                  <a:lnTo>
                    <a:pt x="32"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5" name="Freeform 159"/>
            <p:cNvSpPr>
              <a:spLocks noEditPoints="1"/>
            </p:cNvSpPr>
            <p:nvPr/>
          </p:nvSpPr>
          <p:spPr bwMode="auto">
            <a:xfrm>
              <a:off x="3892550" y="874713"/>
              <a:ext cx="109538" cy="119063"/>
            </a:xfrm>
            <a:custGeom>
              <a:avLst/>
              <a:gdLst/>
              <a:ahLst/>
              <a:cxnLst>
                <a:cxn ang="0">
                  <a:pos x="33" y="46"/>
                </a:cxn>
                <a:cxn ang="0">
                  <a:pos x="25" y="65"/>
                </a:cxn>
                <a:cxn ang="0">
                  <a:pos x="44" y="65"/>
                </a:cxn>
                <a:cxn ang="0">
                  <a:pos x="36" y="46"/>
                </a:cxn>
                <a:cxn ang="0">
                  <a:pos x="38" y="42"/>
                </a:cxn>
                <a:cxn ang="0">
                  <a:pos x="34" y="43"/>
                </a:cxn>
                <a:cxn ang="0">
                  <a:pos x="30" y="42"/>
                </a:cxn>
                <a:cxn ang="0">
                  <a:pos x="37" y="1"/>
                </a:cxn>
                <a:cxn ang="0">
                  <a:pos x="42" y="2"/>
                </a:cxn>
                <a:cxn ang="0">
                  <a:pos x="47" y="5"/>
                </a:cxn>
                <a:cxn ang="0">
                  <a:pos x="50" y="9"/>
                </a:cxn>
                <a:cxn ang="0">
                  <a:pos x="53" y="14"/>
                </a:cxn>
                <a:cxn ang="0">
                  <a:pos x="54" y="20"/>
                </a:cxn>
                <a:cxn ang="0">
                  <a:pos x="53" y="26"/>
                </a:cxn>
                <a:cxn ang="0">
                  <a:pos x="51" y="31"/>
                </a:cxn>
                <a:cxn ang="0">
                  <a:pos x="47" y="36"/>
                </a:cxn>
                <a:cxn ang="0">
                  <a:pos x="43" y="40"/>
                </a:cxn>
                <a:cxn ang="0">
                  <a:pos x="50" y="43"/>
                </a:cxn>
                <a:cxn ang="0">
                  <a:pos x="56" y="46"/>
                </a:cxn>
                <a:cxn ang="0">
                  <a:pos x="62" y="51"/>
                </a:cxn>
                <a:cxn ang="0">
                  <a:pos x="66" y="56"/>
                </a:cxn>
                <a:cxn ang="0">
                  <a:pos x="68" y="62"/>
                </a:cxn>
                <a:cxn ang="0">
                  <a:pos x="69" y="67"/>
                </a:cxn>
                <a:cxn ang="0">
                  <a:pos x="68" y="69"/>
                </a:cxn>
                <a:cxn ang="0">
                  <a:pos x="65" y="71"/>
                </a:cxn>
                <a:cxn ang="0">
                  <a:pos x="61" y="73"/>
                </a:cxn>
                <a:cxn ang="0">
                  <a:pos x="55" y="74"/>
                </a:cxn>
                <a:cxn ang="0">
                  <a:pos x="49" y="75"/>
                </a:cxn>
                <a:cxn ang="0">
                  <a:pos x="42" y="75"/>
                </a:cxn>
                <a:cxn ang="0">
                  <a:pos x="34" y="75"/>
                </a:cxn>
                <a:cxn ang="0">
                  <a:pos x="27" y="75"/>
                </a:cxn>
                <a:cxn ang="0">
                  <a:pos x="20" y="75"/>
                </a:cxn>
                <a:cxn ang="0">
                  <a:pos x="14" y="74"/>
                </a:cxn>
                <a:cxn ang="0">
                  <a:pos x="8" y="73"/>
                </a:cxn>
                <a:cxn ang="0">
                  <a:pos x="4" y="71"/>
                </a:cxn>
                <a:cxn ang="0">
                  <a:pos x="1" y="69"/>
                </a:cxn>
                <a:cxn ang="0">
                  <a:pos x="0" y="67"/>
                </a:cxn>
                <a:cxn ang="0">
                  <a:pos x="1" y="62"/>
                </a:cxn>
                <a:cxn ang="0">
                  <a:pos x="3" y="56"/>
                </a:cxn>
                <a:cxn ang="0">
                  <a:pos x="7" y="51"/>
                </a:cxn>
                <a:cxn ang="0">
                  <a:pos x="13" y="46"/>
                </a:cxn>
                <a:cxn ang="0">
                  <a:pos x="19" y="43"/>
                </a:cxn>
                <a:cxn ang="0">
                  <a:pos x="26" y="40"/>
                </a:cxn>
                <a:cxn ang="0">
                  <a:pos x="22" y="36"/>
                </a:cxn>
                <a:cxn ang="0">
                  <a:pos x="18" y="31"/>
                </a:cxn>
                <a:cxn ang="0">
                  <a:pos x="16" y="26"/>
                </a:cxn>
                <a:cxn ang="0">
                  <a:pos x="15" y="20"/>
                </a:cxn>
                <a:cxn ang="0">
                  <a:pos x="16" y="14"/>
                </a:cxn>
                <a:cxn ang="0">
                  <a:pos x="18" y="9"/>
                </a:cxn>
                <a:cxn ang="0">
                  <a:pos x="22" y="5"/>
                </a:cxn>
                <a:cxn ang="0">
                  <a:pos x="26" y="2"/>
                </a:cxn>
                <a:cxn ang="0">
                  <a:pos x="32" y="1"/>
                </a:cxn>
              </a:cxnLst>
              <a:rect l="0" t="0" r="r" b="b"/>
              <a:pathLst>
                <a:path w="69" h="75">
                  <a:moveTo>
                    <a:pt x="30" y="42"/>
                  </a:moveTo>
                  <a:lnTo>
                    <a:pt x="33" y="46"/>
                  </a:lnTo>
                  <a:lnTo>
                    <a:pt x="33" y="46"/>
                  </a:lnTo>
                  <a:lnTo>
                    <a:pt x="25" y="65"/>
                  </a:lnTo>
                  <a:lnTo>
                    <a:pt x="34" y="75"/>
                  </a:lnTo>
                  <a:lnTo>
                    <a:pt x="44" y="65"/>
                  </a:lnTo>
                  <a:lnTo>
                    <a:pt x="36" y="46"/>
                  </a:lnTo>
                  <a:lnTo>
                    <a:pt x="36" y="46"/>
                  </a:lnTo>
                  <a:lnTo>
                    <a:pt x="39" y="42"/>
                  </a:lnTo>
                  <a:lnTo>
                    <a:pt x="38" y="42"/>
                  </a:lnTo>
                  <a:lnTo>
                    <a:pt x="36" y="43"/>
                  </a:lnTo>
                  <a:lnTo>
                    <a:pt x="34" y="43"/>
                  </a:lnTo>
                  <a:lnTo>
                    <a:pt x="32" y="42"/>
                  </a:lnTo>
                  <a:lnTo>
                    <a:pt x="30" y="42"/>
                  </a:lnTo>
                  <a:close/>
                  <a:moveTo>
                    <a:pt x="34" y="0"/>
                  </a:moveTo>
                  <a:lnTo>
                    <a:pt x="37" y="1"/>
                  </a:lnTo>
                  <a:lnTo>
                    <a:pt x="40" y="1"/>
                  </a:lnTo>
                  <a:lnTo>
                    <a:pt x="42" y="2"/>
                  </a:lnTo>
                  <a:lnTo>
                    <a:pt x="45" y="3"/>
                  </a:lnTo>
                  <a:lnTo>
                    <a:pt x="47" y="5"/>
                  </a:lnTo>
                  <a:lnTo>
                    <a:pt x="49" y="7"/>
                  </a:lnTo>
                  <a:lnTo>
                    <a:pt x="50" y="9"/>
                  </a:lnTo>
                  <a:lnTo>
                    <a:pt x="52" y="12"/>
                  </a:lnTo>
                  <a:lnTo>
                    <a:pt x="53" y="14"/>
                  </a:lnTo>
                  <a:lnTo>
                    <a:pt x="53" y="17"/>
                  </a:lnTo>
                  <a:lnTo>
                    <a:pt x="54" y="20"/>
                  </a:lnTo>
                  <a:lnTo>
                    <a:pt x="53" y="23"/>
                  </a:lnTo>
                  <a:lnTo>
                    <a:pt x="53" y="26"/>
                  </a:lnTo>
                  <a:lnTo>
                    <a:pt x="52" y="28"/>
                  </a:lnTo>
                  <a:lnTo>
                    <a:pt x="51" y="31"/>
                  </a:lnTo>
                  <a:lnTo>
                    <a:pt x="49" y="34"/>
                  </a:lnTo>
                  <a:lnTo>
                    <a:pt x="47" y="36"/>
                  </a:lnTo>
                  <a:lnTo>
                    <a:pt x="45" y="38"/>
                  </a:lnTo>
                  <a:lnTo>
                    <a:pt x="43" y="40"/>
                  </a:lnTo>
                  <a:lnTo>
                    <a:pt x="47" y="41"/>
                  </a:lnTo>
                  <a:lnTo>
                    <a:pt x="50" y="43"/>
                  </a:lnTo>
                  <a:lnTo>
                    <a:pt x="53" y="44"/>
                  </a:lnTo>
                  <a:lnTo>
                    <a:pt x="56" y="46"/>
                  </a:lnTo>
                  <a:lnTo>
                    <a:pt x="59" y="49"/>
                  </a:lnTo>
                  <a:lnTo>
                    <a:pt x="62" y="51"/>
                  </a:lnTo>
                  <a:lnTo>
                    <a:pt x="64" y="54"/>
                  </a:lnTo>
                  <a:lnTo>
                    <a:pt x="66" y="56"/>
                  </a:lnTo>
                  <a:lnTo>
                    <a:pt x="67" y="59"/>
                  </a:lnTo>
                  <a:lnTo>
                    <a:pt x="68" y="62"/>
                  </a:lnTo>
                  <a:lnTo>
                    <a:pt x="69" y="64"/>
                  </a:lnTo>
                  <a:lnTo>
                    <a:pt x="69" y="67"/>
                  </a:lnTo>
                  <a:lnTo>
                    <a:pt x="69" y="68"/>
                  </a:lnTo>
                  <a:lnTo>
                    <a:pt x="68" y="69"/>
                  </a:lnTo>
                  <a:lnTo>
                    <a:pt x="67" y="70"/>
                  </a:lnTo>
                  <a:lnTo>
                    <a:pt x="65" y="71"/>
                  </a:lnTo>
                  <a:lnTo>
                    <a:pt x="63" y="72"/>
                  </a:lnTo>
                  <a:lnTo>
                    <a:pt x="61" y="73"/>
                  </a:lnTo>
                  <a:lnTo>
                    <a:pt x="58" y="73"/>
                  </a:lnTo>
                  <a:lnTo>
                    <a:pt x="55" y="74"/>
                  </a:lnTo>
                  <a:lnTo>
                    <a:pt x="52" y="74"/>
                  </a:lnTo>
                  <a:lnTo>
                    <a:pt x="49" y="75"/>
                  </a:lnTo>
                  <a:lnTo>
                    <a:pt x="45" y="75"/>
                  </a:lnTo>
                  <a:lnTo>
                    <a:pt x="42" y="75"/>
                  </a:lnTo>
                  <a:lnTo>
                    <a:pt x="38" y="75"/>
                  </a:lnTo>
                  <a:lnTo>
                    <a:pt x="34" y="75"/>
                  </a:lnTo>
                  <a:lnTo>
                    <a:pt x="31" y="75"/>
                  </a:lnTo>
                  <a:lnTo>
                    <a:pt x="27" y="75"/>
                  </a:lnTo>
                  <a:lnTo>
                    <a:pt x="23" y="75"/>
                  </a:lnTo>
                  <a:lnTo>
                    <a:pt x="20" y="75"/>
                  </a:lnTo>
                  <a:lnTo>
                    <a:pt x="17" y="74"/>
                  </a:lnTo>
                  <a:lnTo>
                    <a:pt x="14" y="74"/>
                  </a:lnTo>
                  <a:lnTo>
                    <a:pt x="11" y="73"/>
                  </a:lnTo>
                  <a:lnTo>
                    <a:pt x="8" y="73"/>
                  </a:lnTo>
                  <a:lnTo>
                    <a:pt x="6" y="72"/>
                  </a:lnTo>
                  <a:lnTo>
                    <a:pt x="4" y="71"/>
                  </a:lnTo>
                  <a:lnTo>
                    <a:pt x="2" y="70"/>
                  </a:lnTo>
                  <a:lnTo>
                    <a:pt x="1" y="69"/>
                  </a:lnTo>
                  <a:lnTo>
                    <a:pt x="0" y="68"/>
                  </a:lnTo>
                  <a:lnTo>
                    <a:pt x="0" y="67"/>
                  </a:lnTo>
                  <a:lnTo>
                    <a:pt x="0" y="64"/>
                  </a:lnTo>
                  <a:lnTo>
                    <a:pt x="1" y="62"/>
                  </a:lnTo>
                  <a:lnTo>
                    <a:pt x="2" y="59"/>
                  </a:lnTo>
                  <a:lnTo>
                    <a:pt x="3" y="56"/>
                  </a:lnTo>
                  <a:lnTo>
                    <a:pt x="5" y="54"/>
                  </a:lnTo>
                  <a:lnTo>
                    <a:pt x="7" y="51"/>
                  </a:lnTo>
                  <a:lnTo>
                    <a:pt x="10" y="49"/>
                  </a:lnTo>
                  <a:lnTo>
                    <a:pt x="13" y="46"/>
                  </a:lnTo>
                  <a:lnTo>
                    <a:pt x="16" y="44"/>
                  </a:lnTo>
                  <a:lnTo>
                    <a:pt x="19" y="43"/>
                  </a:lnTo>
                  <a:lnTo>
                    <a:pt x="22" y="41"/>
                  </a:lnTo>
                  <a:lnTo>
                    <a:pt x="26" y="40"/>
                  </a:lnTo>
                  <a:lnTo>
                    <a:pt x="24" y="38"/>
                  </a:lnTo>
                  <a:lnTo>
                    <a:pt x="22" y="36"/>
                  </a:lnTo>
                  <a:lnTo>
                    <a:pt x="20" y="34"/>
                  </a:lnTo>
                  <a:lnTo>
                    <a:pt x="18" y="31"/>
                  </a:lnTo>
                  <a:lnTo>
                    <a:pt x="17" y="28"/>
                  </a:lnTo>
                  <a:lnTo>
                    <a:pt x="16" y="26"/>
                  </a:lnTo>
                  <a:lnTo>
                    <a:pt x="16" y="23"/>
                  </a:lnTo>
                  <a:lnTo>
                    <a:pt x="15" y="20"/>
                  </a:lnTo>
                  <a:lnTo>
                    <a:pt x="16" y="17"/>
                  </a:lnTo>
                  <a:lnTo>
                    <a:pt x="16" y="14"/>
                  </a:lnTo>
                  <a:lnTo>
                    <a:pt x="17" y="12"/>
                  </a:lnTo>
                  <a:lnTo>
                    <a:pt x="18" y="9"/>
                  </a:lnTo>
                  <a:lnTo>
                    <a:pt x="20" y="7"/>
                  </a:lnTo>
                  <a:lnTo>
                    <a:pt x="22" y="5"/>
                  </a:lnTo>
                  <a:lnTo>
                    <a:pt x="24" y="3"/>
                  </a:lnTo>
                  <a:lnTo>
                    <a:pt x="26" y="2"/>
                  </a:lnTo>
                  <a:lnTo>
                    <a:pt x="29" y="1"/>
                  </a:lnTo>
                  <a:lnTo>
                    <a:pt x="32"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6" name="Freeform 160"/>
            <p:cNvSpPr>
              <a:spLocks noEditPoints="1"/>
            </p:cNvSpPr>
            <p:nvPr/>
          </p:nvSpPr>
          <p:spPr bwMode="auto">
            <a:xfrm>
              <a:off x="3857625" y="655638"/>
              <a:ext cx="404813" cy="369888"/>
            </a:xfrm>
            <a:custGeom>
              <a:avLst/>
              <a:gdLst/>
              <a:ahLst/>
              <a:cxnLst>
                <a:cxn ang="0">
                  <a:pos x="167" y="134"/>
                </a:cxn>
                <a:cxn ang="0">
                  <a:pos x="147" y="166"/>
                </a:cxn>
                <a:cxn ang="0">
                  <a:pos x="154" y="204"/>
                </a:cxn>
                <a:cxn ang="0">
                  <a:pos x="184" y="227"/>
                </a:cxn>
                <a:cxn ang="0">
                  <a:pos x="222" y="223"/>
                </a:cxn>
                <a:cxn ang="0">
                  <a:pos x="247" y="195"/>
                </a:cxn>
                <a:cxn ang="0">
                  <a:pos x="247" y="156"/>
                </a:cxn>
                <a:cxn ang="0">
                  <a:pos x="222" y="129"/>
                </a:cxn>
                <a:cxn ang="0">
                  <a:pos x="46" y="124"/>
                </a:cxn>
                <a:cxn ang="0">
                  <a:pos x="15" y="144"/>
                </a:cxn>
                <a:cxn ang="0">
                  <a:pos x="4" y="181"/>
                </a:cxn>
                <a:cxn ang="0">
                  <a:pos x="21" y="215"/>
                </a:cxn>
                <a:cxn ang="0">
                  <a:pos x="56" y="229"/>
                </a:cxn>
                <a:cxn ang="0">
                  <a:pos x="92" y="215"/>
                </a:cxn>
                <a:cxn ang="0">
                  <a:pos x="108" y="181"/>
                </a:cxn>
                <a:cxn ang="0">
                  <a:pos x="98" y="144"/>
                </a:cxn>
                <a:cxn ang="0">
                  <a:pos x="66" y="124"/>
                </a:cxn>
                <a:cxn ang="0">
                  <a:pos x="80" y="119"/>
                </a:cxn>
                <a:cxn ang="0">
                  <a:pos x="105" y="146"/>
                </a:cxn>
                <a:cxn ang="0">
                  <a:pos x="112" y="182"/>
                </a:cxn>
                <a:cxn ang="0">
                  <a:pos x="142" y="182"/>
                </a:cxn>
                <a:cxn ang="0">
                  <a:pos x="150" y="146"/>
                </a:cxn>
                <a:cxn ang="0">
                  <a:pos x="175" y="119"/>
                </a:cxn>
                <a:cxn ang="0">
                  <a:pos x="154" y="108"/>
                </a:cxn>
                <a:cxn ang="0">
                  <a:pos x="118" y="114"/>
                </a:cxn>
                <a:cxn ang="0">
                  <a:pos x="127" y="5"/>
                </a:cxn>
                <a:cxn ang="0">
                  <a:pos x="92" y="18"/>
                </a:cxn>
                <a:cxn ang="0">
                  <a:pos x="76" y="52"/>
                </a:cxn>
                <a:cxn ang="0">
                  <a:pos x="86" y="89"/>
                </a:cxn>
                <a:cxn ang="0">
                  <a:pos x="118" y="109"/>
                </a:cxn>
                <a:cxn ang="0">
                  <a:pos x="155" y="102"/>
                </a:cxn>
                <a:cxn ang="0">
                  <a:pos x="178" y="72"/>
                </a:cxn>
                <a:cxn ang="0">
                  <a:pos x="174" y="34"/>
                </a:cxn>
                <a:cxn ang="0">
                  <a:pos x="147" y="8"/>
                </a:cxn>
                <a:cxn ang="0">
                  <a:pos x="142" y="2"/>
                </a:cxn>
                <a:cxn ang="0">
                  <a:pos x="174" y="25"/>
                </a:cxn>
                <a:cxn ang="0">
                  <a:pos x="184" y="63"/>
                </a:cxn>
                <a:cxn ang="0">
                  <a:pos x="174" y="98"/>
                </a:cxn>
                <a:cxn ang="0">
                  <a:pos x="198" y="119"/>
                </a:cxn>
                <a:cxn ang="0">
                  <a:pos x="235" y="132"/>
                </a:cxn>
                <a:cxn ang="0">
                  <a:pos x="254" y="166"/>
                </a:cxn>
                <a:cxn ang="0">
                  <a:pos x="247" y="205"/>
                </a:cxn>
                <a:cxn ang="0">
                  <a:pos x="218" y="229"/>
                </a:cxn>
                <a:cxn ang="0">
                  <a:pos x="179" y="229"/>
                </a:cxn>
                <a:cxn ang="0">
                  <a:pos x="150" y="204"/>
                </a:cxn>
                <a:cxn ang="0">
                  <a:pos x="123" y="193"/>
                </a:cxn>
                <a:cxn ang="0">
                  <a:pos x="100" y="212"/>
                </a:cxn>
                <a:cxn ang="0">
                  <a:pos x="67" y="232"/>
                </a:cxn>
                <a:cxn ang="0">
                  <a:pos x="28" y="225"/>
                </a:cxn>
                <a:cxn ang="0">
                  <a:pos x="4" y="196"/>
                </a:cxn>
                <a:cxn ang="0">
                  <a:pos x="4" y="156"/>
                </a:cxn>
                <a:cxn ang="0">
                  <a:pos x="28" y="127"/>
                </a:cxn>
                <a:cxn ang="0">
                  <a:pos x="66" y="120"/>
                </a:cxn>
                <a:cxn ang="0">
                  <a:pos x="81" y="90"/>
                </a:cxn>
                <a:cxn ang="0">
                  <a:pos x="71" y="52"/>
                </a:cxn>
                <a:cxn ang="0">
                  <a:pos x="88" y="17"/>
                </a:cxn>
                <a:cxn ang="0">
                  <a:pos x="122" y="1"/>
                </a:cxn>
              </a:cxnLst>
              <a:rect l="0" t="0" r="r" b="b"/>
              <a:pathLst>
                <a:path w="255" h="233">
                  <a:moveTo>
                    <a:pt x="198" y="123"/>
                  </a:moveTo>
                  <a:lnTo>
                    <a:pt x="193" y="123"/>
                  </a:lnTo>
                  <a:lnTo>
                    <a:pt x="189" y="124"/>
                  </a:lnTo>
                  <a:lnTo>
                    <a:pt x="184" y="125"/>
                  </a:lnTo>
                  <a:lnTo>
                    <a:pt x="179" y="127"/>
                  </a:lnTo>
                  <a:lnTo>
                    <a:pt x="175" y="129"/>
                  </a:lnTo>
                  <a:lnTo>
                    <a:pt x="171" y="131"/>
                  </a:lnTo>
                  <a:lnTo>
                    <a:pt x="167" y="134"/>
                  </a:lnTo>
                  <a:lnTo>
                    <a:pt x="163" y="137"/>
                  </a:lnTo>
                  <a:lnTo>
                    <a:pt x="160" y="140"/>
                  </a:lnTo>
                  <a:lnTo>
                    <a:pt x="157" y="144"/>
                  </a:lnTo>
                  <a:lnTo>
                    <a:pt x="154" y="148"/>
                  </a:lnTo>
                  <a:lnTo>
                    <a:pt x="152" y="152"/>
                  </a:lnTo>
                  <a:lnTo>
                    <a:pt x="150" y="156"/>
                  </a:lnTo>
                  <a:lnTo>
                    <a:pt x="148" y="161"/>
                  </a:lnTo>
                  <a:lnTo>
                    <a:pt x="147" y="166"/>
                  </a:lnTo>
                  <a:lnTo>
                    <a:pt x="147" y="171"/>
                  </a:lnTo>
                  <a:lnTo>
                    <a:pt x="146" y="176"/>
                  </a:lnTo>
                  <a:lnTo>
                    <a:pt x="147" y="181"/>
                  </a:lnTo>
                  <a:lnTo>
                    <a:pt x="147" y="186"/>
                  </a:lnTo>
                  <a:lnTo>
                    <a:pt x="148" y="191"/>
                  </a:lnTo>
                  <a:lnTo>
                    <a:pt x="150" y="195"/>
                  </a:lnTo>
                  <a:lnTo>
                    <a:pt x="152" y="200"/>
                  </a:lnTo>
                  <a:lnTo>
                    <a:pt x="154" y="204"/>
                  </a:lnTo>
                  <a:lnTo>
                    <a:pt x="157" y="208"/>
                  </a:lnTo>
                  <a:lnTo>
                    <a:pt x="160" y="211"/>
                  </a:lnTo>
                  <a:lnTo>
                    <a:pt x="163" y="215"/>
                  </a:lnTo>
                  <a:lnTo>
                    <a:pt x="167" y="218"/>
                  </a:lnTo>
                  <a:lnTo>
                    <a:pt x="171" y="221"/>
                  </a:lnTo>
                  <a:lnTo>
                    <a:pt x="175" y="223"/>
                  </a:lnTo>
                  <a:lnTo>
                    <a:pt x="179" y="225"/>
                  </a:lnTo>
                  <a:lnTo>
                    <a:pt x="184" y="227"/>
                  </a:lnTo>
                  <a:lnTo>
                    <a:pt x="189" y="228"/>
                  </a:lnTo>
                  <a:lnTo>
                    <a:pt x="193" y="228"/>
                  </a:lnTo>
                  <a:lnTo>
                    <a:pt x="198" y="229"/>
                  </a:lnTo>
                  <a:lnTo>
                    <a:pt x="204" y="228"/>
                  </a:lnTo>
                  <a:lnTo>
                    <a:pt x="208" y="228"/>
                  </a:lnTo>
                  <a:lnTo>
                    <a:pt x="213" y="227"/>
                  </a:lnTo>
                  <a:lnTo>
                    <a:pt x="218" y="225"/>
                  </a:lnTo>
                  <a:lnTo>
                    <a:pt x="222" y="223"/>
                  </a:lnTo>
                  <a:lnTo>
                    <a:pt x="226" y="221"/>
                  </a:lnTo>
                  <a:lnTo>
                    <a:pt x="230" y="218"/>
                  </a:lnTo>
                  <a:lnTo>
                    <a:pt x="234" y="215"/>
                  </a:lnTo>
                  <a:lnTo>
                    <a:pt x="237" y="211"/>
                  </a:lnTo>
                  <a:lnTo>
                    <a:pt x="240" y="208"/>
                  </a:lnTo>
                  <a:lnTo>
                    <a:pt x="243" y="204"/>
                  </a:lnTo>
                  <a:lnTo>
                    <a:pt x="245" y="200"/>
                  </a:lnTo>
                  <a:lnTo>
                    <a:pt x="247" y="195"/>
                  </a:lnTo>
                  <a:lnTo>
                    <a:pt x="249" y="191"/>
                  </a:lnTo>
                  <a:lnTo>
                    <a:pt x="250" y="186"/>
                  </a:lnTo>
                  <a:lnTo>
                    <a:pt x="251" y="181"/>
                  </a:lnTo>
                  <a:lnTo>
                    <a:pt x="251" y="176"/>
                  </a:lnTo>
                  <a:lnTo>
                    <a:pt x="251" y="171"/>
                  </a:lnTo>
                  <a:lnTo>
                    <a:pt x="250" y="166"/>
                  </a:lnTo>
                  <a:lnTo>
                    <a:pt x="249" y="161"/>
                  </a:lnTo>
                  <a:lnTo>
                    <a:pt x="247" y="156"/>
                  </a:lnTo>
                  <a:lnTo>
                    <a:pt x="245" y="152"/>
                  </a:lnTo>
                  <a:lnTo>
                    <a:pt x="243" y="148"/>
                  </a:lnTo>
                  <a:lnTo>
                    <a:pt x="240" y="144"/>
                  </a:lnTo>
                  <a:lnTo>
                    <a:pt x="237" y="140"/>
                  </a:lnTo>
                  <a:lnTo>
                    <a:pt x="234" y="137"/>
                  </a:lnTo>
                  <a:lnTo>
                    <a:pt x="230" y="134"/>
                  </a:lnTo>
                  <a:lnTo>
                    <a:pt x="226" y="131"/>
                  </a:lnTo>
                  <a:lnTo>
                    <a:pt x="222" y="129"/>
                  </a:lnTo>
                  <a:lnTo>
                    <a:pt x="218" y="127"/>
                  </a:lnTo>
                  <a:lnTo>
                    <a:pt x="213" y="125"/>
                  </a:lnTo>
                  <a:lnTo>
                    <a:pt x="208" y="124"/>
                  </a:lnTo>
                  <a:lnTo>
                    <a:pt x="204" y="123"/>
                  </a:lnTo>
                  <a:lnTo>
                    <a:pt x="198" y="123"/>
                  </a:lnTo>
                  <a:close/>
                  <a:moveTo>
                    <a:pt x="56" y="123"/>
                  </a:moveTo>
                  <a:lnTo>
                    <a:pt x="51" y="123"/>
                  </a:lnTo>
                  <a:lnTo>
                    <a:pt x="46" y="124"/>
                  </a:lnTo>
                  <a:lnTo>
                    <a:pt x="42" y="125"/>
                  </a:lnTo>
                  <a:lnTo>
                    <a:pt x="37" y="127"/>
                  </a:lnTo>
                  <a:lnTo>
                    <a:pt x="33" y="129"/>
                  </a:lnTo>
                  <a:lnTo>
                    <a:pt x="29" y="131"/>
                  </a:lnTo>
                  <a:lnTo>
                    <a:pt x="25" y="134"/>
                  </a:lnTo>
                  <a:lnTo>
                    <a:pt x="21" y="137"/>
                  </a:lnTo>
                  <a:lnTo>
                    <a:pt x="18" y="140"/>
                  </a:lnTo>
                  <a:lnTo>
                    <a:pt x="15" y="144"/>
                  </a:lnTo>
                  <a:lnTo>
                    <a:pt x="12" y="148"/>
                  </a:lnTo>
                  <a:lnTo>
                    <a:pt x="10" y="152"/>
                  </a:lnTo>
                  <a:lnTo>
                    <a:pt x="8" y="156"/>
                  </a:lnTo>
                  <a:lnTo>
                    <a:pt x="6" y="161"/>
                  </a:lnTo>
                  <a:lnTo>
                    <a:pt x="5" y="166"/>
                  </a:lnTo>
                  <a:lnTo>
                    <a:pt x="4" y="171"/>
                  </a:lnTo>
                  <a:lnTo>
                    <a:pt x="4" y="176"/>
                  </a:lnTo>
                  <a:lnTo>
                    <a:pt x="4" y="181"/>
                  </a:lnTo>
                  <a:lnTo>
                    <a:pt x="5" y="186"/>
                  </a:lnTo>
                  <a:lnTo>
                    <a:pt x="6" y="191"/>
                  </a:lnTo>
                  <a:lnTo>
                    <a:pt x="8" y="195"/>
                  </a:lnTo>
                  <a:lnTo>
                    <a:pt x="10" y="200"/>
                  </a:lnTo>
                  <a:lnTo>
                    <a:pt x="12" y="204"/>
                  </a:lnTo>
                  <a:lnTo>
                    <a:pt x="15" y="208"/>
                  </a:lnTo>
                  <a:lnTo>
                    <a:pt x="18" y="211"/>
                  </a:lnTo>
                  <a:lnTo>
                    <a:pt x="21" y="215"/>
                  </a:lnTo>
                  <a:lnTo>
                    <a:pt x="25" y="218"/>
                  </a:lnTo>
                  <a:lnTo>
                    <a:pt x="29" y="221"/>
                  </a:lnTo>
                  <a:lnTo>
                    <a:pt x="33" y="223"/>
                  </a:lnTo>
                  <a:lnTo>
                    <a:pt x="37" y="225"/>
                  </a:lnTo>
                  <a:lnTo>
                    <a:pt x="42" y="227"/>
                  </a:lnTo>
                  <a:lnTo>
                    <a:pt x="46" y="228"/>
                  </a:lnTo>
                  <a:lnTo>
                    <a:pt x="51" y="228"/>
                  </a:lnTo>
                  <a:lnTo>
                    <a:pt x="56" y="229"/>
                  </a:lnTo>
                  <a:lnTo>
                    <a:pt x="61" y="228"/>
                  </a:lnTo>
                  <a:lnTo>
                    <a:pt x="66" y="228"/>
                  </a:lnTo>
                  <a:lnTo>
                    <a:pt x="71" y="227"/>
                  </a:lnTo>
                  <a:lnTo>
                    <a:pt x="76" y="225"/>
                  </a:lnTo>
                  <a:lnTo>
                    <a:pt x="80" y="223"/>
                  </a:lnTo>
                  <a:lnTo>
                    <a:pt x="84" y="221"/>
                  </a:lnTo>
                  <a:lnTo>
                    <a:pt x="88" y="218"/>
                  </a:lnTo>
                  <a:lnTo>
                    <a:pt x="92" y="215"/>
                  </a:lnTo>
                  <a:lnTo>
                    <a:pt x="95" y="211"/>
                  </a:lnTo>
                  <a:lnTo>
                    <a:pt x="98" y="208"/>
                  </a:lnTo>
                  <a:lnTo>
                    <a:pt x="101" y="204"/>
                  </a:lnTo>
                  <a:lnTo>
                    <a:pt x="103" y="200"/>
                  </a:lnTo>
                  <a:lnTo>
                    <a:pt x="105" y="195"/>
                  </a:lnTo>
                  <a:lnTo>
                    <a:pt x="107" y="191"/>
                  </a:lnTo>
                  <a:lnTo>
                    <a:pt x="108" y="186"/>
                  </a:lnTo>
                  <a:lnTo>
                    <a:pt x="108" y="181"/>
                  </a:lnTo>
                  <a:lnTo>
                    <a:pt x="109" y="176"/>
                  </a:lnTo>
                  <a:lnTo>
                    <a:pt x="108" y="171"/>
                  </a:lnTo>
                  <a:lnTo>
                    <a:pt x="108" y="166"/>
                  </a:lnTo>
                  <a:lnTo>
                    <a:pt x="107" y="161"/>
                  </a:lnTo>
                  <a:lnTo>
                    <a:pt x="105" y="156"/>
                  </a:lnTo>
                  <a:lnTo>
                    <a:pt x="103" y="152"/>
                  </a:lnTo>
                  <a:lnTo>
                    <a:pt x="101" y="148"/>
                  </a:lnTo>
                  <a:lnTo>
                    <a:pt x="98" y="144"/>
                  </a:lnTo>
                  <a:lnTo>
                    <a:pt x="95" y="140"/>
                  </a:lnTo>
                  <a:lnTo>
                    <a:pt x="92" y="137"/>
                  </a:lnTo>
                  <a:lnTo>
                    <a:pt x="88" y="134"/>
                  </a:lnTo>
                  <a:lnTo>
                    <a:pt x="84" y="131"/>
                  </a:lnTo>
                  <a:lnTo>
                    <a:pt x="80" y="129"/>
                  </a:lnTo>
                  <a:lnTo>
                    <a:pt x="76" y="127"/>
                  </a:lnTo>
                  <a:lnTo>
                    <a:pt x="71" y="125"/>
                  </a:lnTo>
                  <a:lnTo>
                    <a:pt x="66" y="124"/>
                  </a:lnTo>
                  <a:lnTo>
                    <a:pt x="61" y="123"/>
                  </a:lnTo>
                  <a:lnTo>
                    <a:pt x="56" y="123"/>
                  </a:lnTo>
                  <a:close/>
                  <a:moveTo>
                    <a:pt x="90" y="100"/>
                  </a:moveTo>
                  <a:lnTo>
                    <a:pt x="87" y="103"/>
                  </a:lnTo>
                  <a:lnTo>
                    <a:pt x="85" y="107"/>
                  </a:lnTo>
                  <a:lnTo>
                    <a:pt x="83" y="111"/>
                  </a:lnTo>
                  <a:lnTo>
                    <a:pt x="81" y="115"/>
                  </a:lnTo>
                  <a:lnTo>
                    <a:pt x="80" y="119"/>
                  </a:lnTo>
                  <a:lnTo>
                    <a:pt x="79" y="123"/>
                  </a:lnTo>
                  <a:lnTo>
                    <a:pt x="83" y="126"/>
                  </a:lnTo>
                  <a:lnTo>
                    <a:pt x="87" y="128"/>
                  </a:lnTo>
                  <a:lnTo>
                    <a:pt x="91" y="131"/>
                  </a:lnTo>
                  <a:lnTo>
                    <a:pt x="95" y="134"/>
                  </a:lnTo>
                  <a:lnTo>
                    <a:pt x="99" y="138"/>
                  </a:lnTo>
                  <a:lnTo>
                    <a:pt x="102" y="142"/>
                  </a:lnTo>
                  <a:lnTo>
                    <a:pt x="105" y="146"/>
                  </a:lnTo>
                  <a:lnTo>
                    <a:pt x="107" y="151"/>
                  </a:lnTo>
                  <a:lnTo>
                    <a:pt x="109" y="155"/>
                  </a:lnTo>
                  <a:lnTo>
                    <a:pt x="111" y="160"/>
                  </a:lnTo>
                  <a:lnTo>
                    <a:pt x="112" y="165"/>
                  </a:lnTo>
                  <a:lnTo>
                    <a:pt x="113" y="170"/>
                  </a:lnTo>
                  <a:lnTo>
                    <a:pt x="113" y="176"/>
                  </a:lnTo>
                  <a:lnTo>
                    <a:pt x="113" y="179"/>
                  </a:lnTo>
                  <a:lnTo>
                    <a:pt x="112" y="182"/>
                  </a:lnTo>
                  <a:lnTo>
                    <a:pt x="116" y="183"/>
                  </a:lnTo>
                  <a:lnTo>
                    <a:pt x="120" y="184"/>
                  </a:lnTo>
                  <a:lnTo>
                    <a:pt x="124" y="184"/>
                  </a:lnTo>
                  <a:lnTo>
                    <a:pt x="127" y="184"/>
                  </a:lnTo>
                  <a:lnTo>
                    <a:pt x="131" y="184"/>
                  </a:lnTo>
                  <a:lnTo>
                    <a:pt x="135" y="184"/>
                  </a:lnTo>
                  <a:lnTo>
                    <a:pt x="139" y="183"/>
                  </a:lnTo>
                  <a:lnTo>
                    <a:pt x="142" y="182"/>
                  </a:lnTo>
                  <a:lnTo>
                    <a:pt x="142" y="179"/>
                  </a:lnTo>
                  <a:lnTo>
                    <a:pt x="142" y="176"/>
                  </a:lnTo>
                  <a:lnTo>
                    <a:pt x="142" y="170"/>
                  </a:lnTo>
                  <a:lnTo>
                    <a:pt x="143" y="165"/>
                  </a:lnTo>
                  <a:lnTo>
                    <a:pt x="144" y="160"/>
                  </a:lnTo>
                  <a:lnTo>
                    <a:pt x="146" y="155"/>
                  </a:lnTo>
                  <a:lnTo>
                    <a:pt x="148" y="151"/>
                  </a:lnTo>
                  <a:lnTo>
                    <a:pt x="150" y="146"/>
                  </a:lnTo>
                  <a:lnTo>
                    <a:pt x="153" y="142"/>
                  </a:lnTo>
                  <a:lnTo>
                    <a:pt x="156" y="138"/>
                  </a:lnTo>
                  <a:lnTo>
                    <a:pt x="160" y="134"/>
                  </a:lnTo>
                  <a:lnTo>
                    <a:pt x="164" y="131"/>
                  </a:lnTo>
                  <a:lnTo>
                    <a:pt x="168" y="128"/>
                  </a:lnTo>
                  <a:lnTo>
                    <a:pt x="172" y="126"/>
                  </a:lnTo>
                  <a:lnTo>
                    <a:pt x="176" y="123"/>
                  </a:lnTo>
                  <a:lnTo>
                    <a:pt x="175" y="119"/>
                  </a:lnTo>
                  <a:lnTo>
                    <a:pt x="174" y="115"/>
                  </a:lnTo>
                  <a:lnTo>
                    <a:pt x="172" y="111"/>
                  </a:lnTo>
                  <a:lnTo>
                    <a:pt x="170" y="107"/>
                  </a:lnTo>
                  <a:lnTo>
                    <a:pt x="168" y="103"/>
                  </a:lnTo>
                  <a:lnTo>
                    <a:pt x="165" y="100"/>
                  </a:lnTo>
                  <a:lnTo>
                    <a:pt x="161" y="103"/>
                  </a:lnTo>
                  <a:lnTo>
                    <a:pt x="158" y="105"/>
                  </a:lnTo>
                  <a:lnTo>
                    <a:pt x="154" y="108"/>
                  </a:lnTo>
                  <a:lnTo>
                    <a:pt x="150" y="110"/>
                  </a:lnTo>
                  <a:lnTo>
                    <a:pt x="146" y="111"/>
                  </a:lnTo>
                  <a:lnTo>
                    <a:pt x="141" y="113"/>
                  </a:lnTo>
                  <a:lnTo>
                    <a:pt x="137" y="114"/>
                  </a:lnTo>
                  <a:lnTo>
                    <a:pt x="132" y="114"/>
                  </a:lnTo>
                  <a:lnTo>
                    <a:pt x="127" y="115"/>
                  </a:lnTo>
                  <a:lnTo>
                    <a:pt x="123" y="114"/>
                  </a:lnTo>
                  <a:lnTo>
                    <a:pt x="118" y="114"/>
                  </a:lnTo>
                  <a:lnTo>
                    <a:pt x="114" y="113"/>
                  </a:lnTo>
                  <a:lnTo>
                    <a:pt x="109" y="111"/>
                  </a:lnTo>
                  <a:lnTo>
                    <a:pt x="105" y="110"/>
                  </a:lnTo>
                  <a:lnTo>
                    <a:pt x="101" y="108"/>
                  </a:lnTo>
                  <a:lnTo>
                    <a:pt x="97" y="105"/>
                  </a:lnTo>
                  <a:lnTo>
                    <a:pt x="93" y="103"/>
                  </a:lnTo>
                  <a:lnTo>
                    <a:pt x="90" y="100"/>
                  </a:lnTo>
                  <a:close/>
                  <a:moveTo>
                    <a:pt x="127" y="5"/>
                  </a:moveTo>
                  <a:lnTo>
                    <a:pt x="122" y="5"/>
                  </a:lnTo>
                  <a:lnTo>
                    <a:pt x="118" y="5"/>
                  </a:lnTo>
                  <a:lnTo>
                    <a:pt x="113" y="7"/>
                  </a:lnTo>
                  <a:lnTo>
                    <a:pt x="108" y="8"/>
                  </a:lnTo>
                  <a:lnTo>
                    <a:pt x="104" y="10"/>
                  </a:lnTo>
                  <a:lnTo>
                    <a:pt x="100" y="13"/>
                  </a:lnTo>
                  <a:lnTo>
                    <a:pt x="96" y="15"/>
                  </a:lnTo>
                  <a:lnTo>
                    <a:pt x="92" y="18"/>
                  </a:lnTo>
                  <a:lnTo>
                    <a:pt x="89" y="22"/>
                  </a:lnTo>
                  <a:lnTo>
                    <a:pt x="86" y="25"/>
                  </a:lnTo>
                  <a:lnTo>
                    <a:pt x="83" y="29"/>
                  </a:lnTo>
                  <a:lnTo>
                    <a:pt x="81" y="34"/>
                  </a:lnTo>
                  <a:lnTo>
                    <a:pt x="79" y="38"/>
                  </a:lnTo>
                  <a:lnTo>
                    <a:pt x="77" y="43"/>
                  </a:lnTo>
                  <a:lnTo>
                    <a:pt x="76" y="47"/>
                  </a:lnTo>
                  <a:lnTo>
                    <a:pt x="76" y="52"/>
                  </a:lnTo>
                  <a:lnTo>
                    <a:pt x="75" y="57"/>
                  </a:lnTo>
                  <a:lnTo>
                    <a:pt x="76" y="62"/>
                  </a:lnTo>
                  <a:lnTo>
                    <a:pt x="76" y="67"/>
                  </a:lnTo>
                  <a:lnTo>
                    <a:pt x="77" y="72"/>
                  </a:lnTo>
                  <a:lnTo>
                    <a:pt x="79" y="77"/>
                  </a:lnTo>
                  <a:lnTo>
                    <a:pt x="81" y="81"/>
                  </a:lnTo>
                  <a:lnTo>
                    <a:pt x="83" y="85"/>
                  </a:lnTo>
                  <a:lnTo>
                    <a:pt x="86" y="89"/>
                  </a:lnTo>
                  <a:lnTo>
                    <a:pt x="89" y="93"/>
                  </a:lnTo>
                  <a:lnTo>
                    <a:pt x="92" y="96"/>
                  </a:lnTo>
                  <a:lnTo>
                    <a:pt x="96" y="100"/>
                  </a:lnTo>
                  <a:lnTo>
                    <a:pt x="100" y="102"/>
                  </a:lnTo>
                  <a:lnTo>
                    <a:pt x="104" y="105"/>
                  </a:lnTo>
                  <a:lnTo>
                    <a:pt x="108" y="107"/>
                  </a:lnTo>
                  <a:lnTo>
                    <a:pt x="113" y="108"/>
                  </a:lnTo>
                  <a:lnTo>
                    <a:pt x="118" y="109"/>
                  </a:lnTo>
                  <a:lnTo>
                    <a:pt x="122" y="110"/>
                  </a:lnTo>
                  <a:lnTo>
                    <a:pt x="127" y="110"/>
                  </a:lnTo>
                  <a:lnTo>
                    <a:pt x="132" y="110"/>
                  </a:lnTo>
                  <a:lnTo>
                    <a:pt x="137" y="109"/>
                  </a:lnTo>
                  <a:lnTo>
                    <a:pt x="142" y="108"/>
                  </a:lnTo>
                  <a:lnTo>
                    <a:pt x="147" y="107"/>
                  </a:lnTo>
                  <a:lnTo>
                    <a:pt x="151" y="105"/>
                  </a:lnTo>
                  <a:lnTo>
                    <a:pt x="155" y="102"/>
                  </a:lnTo>
                  <a:lnTo>
                    <a:pt x="159" y="100"/>
                  </a:lnTo>
                  <a:lnTo>
                    <a:pt x="163" y="96"/>
                  </a:lnTo>
                  <a:lnTo>
                    <a:pt x="166" y="93"/>
                  </a:lnTo>
                  <a:lnTo>
                    <a:pt x="169" y="89"/>
                  </a:lnTo>
                  <a:lnTo>
                    <a:pt x="172" y="85"/>
                  </a:lnTo>
                  <a:lnTo>
                    <a:pt x="174" y="81"/>
                  </a:lnTo>
                  <a:lnTo>
                    <a:pt x="176" y="77"/>
                  </a:lnTo>
                  <a:lnTo>
                    <a:pt x="178" y="72"/>
                  </a:lnTo>
                  <a:lnTo>
                    <a:pt x="179" y="67"/>
                  </a:lnTo>
                  <a:lnTo>
                    <a:pt x="179" y="62"/>
                  </a:lnTo>
                  <a:lnTo>
                    <a:pt x="180" y="57"/>
                  </a:lnTo>
                  <a:lnTo>
                    <a:pt x="179" y="52"/>
                  </a:lnTo>
                  <a:lnTo>
                    <a:pt x="179" y="47"/>
                  </a:lnTo>
                  <a:lnTo>
                    <a:pt x="178" y="43"/>
                  </a:lnTo>
                  <a:lnTo>
                    <a:pt x="176" y="38"/>
                  </a:lnTo>
                  <a:lnTo>
                    <a:pt x="174" y="34"/>
                  </a:lnTo>
                  <a:lnTo>
                    <a:pt x="172" y="29"/>
                  </a:lnTo>
                  <a:lnTo>
                    <a:pt x="169" y="25"/>
                  </a:lnTo>
                  <a:lnTo>
                    <a:pt x="166" y="22"/>
                  </a:lnTo>
                  <a:lnTo>
                    <a:pt x="163" y="18"/>
                  </a:lnTo>
                  <a:lnTo>
                    <a:pt x="159" y="15"/>
                  </a:lnTo>
                  <a:lnTo>
                    <a:pt x="155" y="13"/>
                  </a:lnTo>
                  <a:lnTo>
                    <a:pt x="151" y="10"/>
                  </a:lnTo>
                  <a:lnTo>
                    <a:pt x="147" y="8"/>
                  </a:lnTo>
                  <a:lnTo>
                    <a:pt x="142" y="7"/>
                  </a:lnTo>
                  <a:lnTo>
                    <a:pt x="137" y="5"/>
                  </a:lnTo>
                  <a:lnTo>
                    <a:pt x="132" y="5"/>
                  </a:lnTo>
                  <a:lnTo>
                    <a:pt x="127" y="5"/>
                  </a:lnTo>
                  <a:close/>
                  <a:moveTo>
                    <a:pt x="127" y="0"/>
                  </a:moveTo>
                  <a:lnTo>
                    <a:pt x="133" y="1"/>
                  </a:lnTo>
                  <a:lnTo>
                    <a:pt x="138" y="1"/>
                  </a:lnTo>
                  <a:lnTo>
                    <a:pt x="142" y="2"/>
                  </a:lnTo>
                  <a:lnTo>
                    <a:pt x="147" y="4"/>
                  </a:lnTo>
                  <a:lnTo>
                    <a:pt x="152" y="6"/>
                  </a:lnTo>
                  <a:lnTo>
                    <a:pt x="156" y="8"/>
                  </a:lnTo>
                  <a:lnTo>
                    <a:pt x="160" y="11"/>
                  </a:lnTo>
                  <a:lnTo>
                    <a:pt x="164" y="14"/>
                  </a:lnTo>
                  <a:lnTo>
                    <a:pt x="167" y="17"/>
                  </a:lnTo>
                  <a:lnTo>
                    <a:pt x="171" y="21"/>
                  </a:lnTo>
                  <a:lnTo>
                    <a:pt x="174" y="25"/>
                  </a:lnTo>
                  <a:lnTo>
                    <a:pt x="176" y="29"/>
                  </a:lnTo>
                  <a:lnTo>
                    <a:pt x="178" y="33"/>
                  </a:lnTo>
                  <a:lnTo>
                    <a:pt x="180" y="38"/>
                  </a:lnTo>
                  <a:lnTo>
                    <a:pt x="182" y="42"/>
                  </a:lnTo>
                  <a:lnTo>
                    <a:pt x="183" y="47"/>
                  </a:lnTo>
                  <a:lnTo>
                    <a:pt x="184" y="52"/>
                  </a:lnTo>
                  <a:lnTo>
                    <a:pt x="184" y="57"/>
                  </a:lnTo>
                  <a:lnTo>
                    <a:pt x="184" y="63"/>
                  </a:lnTo>
                  <a:lnTo>
                    <a:pt x="183" y="68"/>
                  </a:lnTo>
                  <a:lnTo>
                    <a:pt x="182" y="72"/>
                  </a:lnTo>
                  <a:lnTo>
                    <a:pt x="180" y="77"/>
                  </a:lnTo>
                  <a:lnTo>
                    <a:pt x="179" y="82"/>
                  </a:lnTo>
                  <a:lnTo>
                    <a:pt x="176" y="86"/>
                  </a:lnTo>
                  <a:lnTo>
                    <a:pt x="174" y="90"/>
                  </a:lnTo>
                  <a:lnTo>
                    <a:pt x="171" y="94"/>
                  </a:lnTo>
                  <a:lnTo>
                    <a:pt x="174" y="98"/>
                  </a:lnTo>
                  <a:lnTo>
                    <a:pt x="177" y="102"/>
                  </a:lnTo>
                  <a:lnTo>
                    <a:pt x="179" y="106"/>
                  </a:lnTo>
                  <a:lnTo>
                    <a:pt x="181" y="111"/>
                  </a:lnTo>
                  <a:lnTo>
                    <a:pt x="183" y="116"/>
                  </a:lnTo>
                  <a:lnTo>
                    <a:pt x="184" y="121"/>
                  </a:lnTo>
                  <a:lnTo>
                    <a:pt x="189" y="120"/>
                  </a:lnTo>
                  <a:lnTo>
                    <a:pt x="194" y="119"/>
                  </a:lnTo>
                  <a:lnTo>
                    <a:pt x="198" y="119"/>
                  </a:lnTo>
                  <a:lnTo>
                    <a:pt x="204" y="119"/>
                  </a:lnTo>
                  <a:lnTo>
                    <a:pt x="209" y="120"/>
                  </a:lnTo>
                  <a:lnTo>
                    <a:pt x="213" y="121"/>
                  </a:lnTo>
                  <a:lnTo>
                    <a:pt x="218" y="122"/>
                  </a:lnTo>
                  <a:lnTo>
                    <a:pt x="223" y="124"/>
                  </a:lnTo>
                  <a:lnTo>
                    <a:pt x="227" y="127"/>
                  </a:lnTo>
                  <a:lnTo>
                    <a:pt x="231" y="129"/>
                  </a:lnTo>
                  <a:lnTo>
                    <a:pt x="235" y="132"/>
                  </a:lnTo>
                  <a:lnTo>
                    <a:pt x="238" y="136"/>
                  </a:lnTo>
                  <a:lnTo>
                    <a:pt x="242" y="139"/>
                  </a:lnTo>
                  <a:lnTo>
                    <a:pt x="245" y="143"/>
                  </a:lnTo>
                  <a:lnTo>
                    <a:pt x="247" y="147"/>
                  </a:lnTo>
                  <a:lnTo>
                    <a:pt x="250" y="151"/>
                  </a:lnTo>
                  <a:lnTo>
                    <a:pt x="251" y="156"/>
                  </a:lnTo>
                  <a:lnTo>
                    <a:pt x="253" y="161"/>
                  </a:lnTo>
                  <a:lnTo>
                    <a:pt x="254" y="166"/>
                  </a:lnTo>
                  <a:lnTo>
                    <a:pt x="255" y="171"/>
                  </a:lnTo>
                  <a:lnTo>
                    <a:pt x="255" y="176"/>
                  </a:lnTo>
                  <a:lnTo>
                    <a:pt x="255" y="181"/>
                  </a:lnTo>
                  <a:lnTo>
                    <a:pt x="254" y="186"/>
                  </a:lnTo>
                  <a:lnTo>
                    <a:pt x="253" y="191"/>
                  </a:lnTo>
                  <a:lnTo>
                    <a:pt x="251" y="196"/>
                  </a:lnTo>
                  <a:lnTo>
                    <a:pt x="250" y="200"/>
                  </a:lnTo>
                  <a:lnTo>
                    <a:pt x="247" y="205"/>
                  </a:lnTo>
                  <a:lnTo>
                    <a:pt x="245" y="209"/>
                  </a:lnTo>
                  <a:lnTo>
                    <a:pt x="242" y="213"/>
                  </a:lnTo>
                  <a:lnTo>
                    <a:pt x="238" y="216"/>
                  </a:lnTo>
                  <a:lnTo>
                    <a:pt x="235" y="219"/>
                  </a:lnTo>
                  <a:lnTo>
                    <a:pt x="231" y="222"/>
                  </a:lnTo>
                  <a:lnTo>
                    <a:pt x="227" y="225"/>
                  </a:lnTo>
                  <a:lnTo>
                    <a:pt x="223" y="227"/>
                  </a:lnTo>
                  <a:lnTo>
                    <a:pt x="218" y="229"/>
                  </a:lnTo>
                  <a:lnTo>
                    <a:pt x="213" y="231"/>
                  </a:lnTo>
                  <a:lnTo>
                    <a:pt x="209" y="232"/>
                  </a:lnTo>
                  <a:lnTo>
                    <a:pt x="204" y="233"/>
                  </a:lnTo>
                  <a:lnTo>
                    <a:pt x="198" y="233"/>
                  </a:lnTo>
                  <a:lnTo>
                    <a:pt x="193" y="233"/>
                  </a:lnTo>
                  <a:lnTo>
                    <a:pt x="188" y="232"/>
                  </a:lnTo>
                  <a:lnTo>
                    <a:pt x="183" y="231"/>
                  </a:lnTo>
                  <a:lnTo>
                    <a:pt x="179" y="229"/>
                  </a:lnTo>
                  <a:lnTo>
                    <a:pt x="174" y="227"/>
                  </a:lnTo>
                  <a:lnTo>
                    <a:pt x="170" y="225"/>
                  </a:lnTo>
                  <a:lnTo>
                    <a:pt x="166" y="222"/>
                  </a:lnTo>
                  <a:lnTo>
                    <a:pt x="162" y="219"/>
                  </a:lnTo>
                  <a:lnTo>
                    <a:pt x="158" y="216"/>
                  </a:lnTo>
                  <a:lnTo>
                    <a:pt x="155" y="212"/>
                  </a:lnTo>
                  <a:lnTo>
                    <a:pt x="152" y="208"/>
                  </a:lnTo>
                  <a:lnTo>
                    <a:pt x="150" y="204"/>
                  </a:lnTo>
                  <a:lnTo>
                    <a:pt x="147" y="200"/>
                  </a:lnTo>
                  <a:lnTo>
                    <a:pt x="145" y="195"/>
                  </a:lnTo>
                  <a:lnTo>
                    <a:pt x="144" y="190"/>
                  </a:lnTo>
                  <a:lnTo>
                    <a:pt x="140" y="191"/>
                  </a:lnTo>
                  <a:lnTo>
                    <a:pt x="136" y="192"/>
                  </a:lnTo>
                  <a:lnTo>
                    <a:pt x="132" y="193"/>
                  </a:lnTo>
                  <a:lnTo>
                    <a:pt x="127" y="193"/>
                  </a:lnTo>
                  <a:lnTo>
                    <a:pt x="123" y="193"/>
                  </a:lnTo>
                  <a:lnTo>
                    <a:pt x="119" y="192"/>
                  </a:lnTo>
                  <a:lnTo>
                    <a:pt x="115" y="191"/>
                  </a:lnTo>
                  <a:lnTo>
                    <a:pt x="111" y="190"/>
                  </a:lnTo>
                  <a:lnTo>
                    <a:pt x="110" y="195"/>
                  </a:lnTo>
                  <a:lnTo>
                    <a:pt x="108" y="200"/>
                  </a:lnTo>
                  <a:lnTo>
                    <a:pt x="105" y="204"/>
                  </a:lnTo>
                  <a:lnTo>
                    <a:pt x="103" y="208"/>
                  </a:lnTo>
                  <a:lnTo>
                    <a:pt x="100" y="212"/>
                  </a:lnTo>
                  <a:lnTo>
                    <a:pt x="97" y="216"/>
                  </a:lnTo>
                  <a:lnTo>
                    <a:pt x="93" y="219"/>
                  </a:lnTo>
                  <a:lnTo>
                    <a:pt x="89" y="222"/>
                  </a:lnTo>
                  <a:lnTo>
                    <a:pt x="85" y="225"/>
                  </a:lnTo>
                  <a:lnTo>
                    <a:pt x="81" y="227"/>
                  </a:lnTo>
                  <a:lnTo>
                    <a:pt x="76" y="229"/>
                  </a:lnTo>
                  <a:lnTo>
                    <a:pt x="72" y="231"/>
                  </a:lnTo>
                  <a:lnTo>
                    <a:pt x="67" y="232"/>
                  </a:lnTo>
                  <a:lnTo>
                    <a:pt x="62" y="233"/>
                  </a:lnTo>
                  <a:lnTo>
                    <a:pt x="56" y="233"/>
                  </a:lnTo>
                  <a:lnTo>
                    <a:pt x="51" y="233"/>
                  </a:lnTo>
                  <a:lnTo>
                    <a:pt x="46" y="232"/>
                  </a:lnTo>
                  <a:lnTo>
                    <a:pt x="41" y="231"/>
                  </a:lnTo>
                  <a:lnTo>
                    <a:pt x="37" y="229"/>
                  </a:lnTo>
                  <a:lnTo>
                    <a:pt x="32" y="227"/>
                  </a:lnTo>
                  <a:lnTo>
                    <a:pt x="28" y="225"/>
                  </a:lnTo>
                  <a:lnTo>
                    <a:pt x="24" y="222"/>
                  </a:lnTo>
                  <a:lnTo>
                    <a:pt x="20" y="219"/>
                  </a:lnTo>
                  <a:lnTo>
                    <a:pt x="17" y="216"/>
                  </a:lnTo>
                  <a:lnTo>
                    <a:pt x="13" y="213"/>
                  </a:lnTo>
                  <a:lnTo>
                    <a:pt x="10" y="209"/>
                  </a:lnTo>
                  <a:lnTo>
                    <a:pt x="8" y="205"/>
                  </a:lnTo>
                  <a:lnTo>
                    <a:pt x="5" y="200"/>
                  </a:lnTo>
                  <a:lnTo>
                    <a:pt x="4" y="196"/>
                  </a:lnTo>
                  <a:lnTo>
                    <a:pt x="2" y="191"/>
                  </a:lnTo>
                  <a:lnTo>
                    <a:pt x="1" y="186"/>
                  </a:lnTo>
                  <a:lnTo>
                    <a:pt x="0" y="181"/>
                  </a:lnTo>
                  <a:lnTo>
                    <a:pt x="0" y="176"/>
                  </a:lnTo>
                  <a:lnTo>
                    <a:pt x="0" y="171"/>
                  </a:lnTo>
                  <a:lnTo>
                    <a:pt x="1" y="166"/>
                  </a:lnTo>
                  <a:lnTo>
                    <a:pt x="2" y="161"/>
                  </a:lnTo>
                  <a:lnTo>
                    <a:pt x="4" y="156"/>
                  </a:lnTo>
                  <a:lnTo>
                    <a:pt x="5" y="151"/>
                  </a:lnTo>
                  <a:lnTo>
                    <a:pt x="8" y="147"/>
                  </a:lnTo>
                  <a:lnTo>
                    <a:pt x="10" y="143"/>
                  </a:lnTo>
                  <a:lnTo>
                    <a:pt x="13" y="139"/>
                  </a:lnTo>
                  <a:lnTo>
                    <a:pt x="17" y="136"/>
                  </a:lnTo>
                  <a:lnTo>
                    <a:pt x="20" y="132"/>
                  </a:lnTo>
                  <a:lnTo>
                    <a:pt x="24" y="129"/>
                  </a:lnTo>
                  <a:lnTo>
                    <a:pt x="28" y="127"/>
                  </a:lnTo>
                  <a:lnTo>
                    <a:pt x="32" y="124"/>
                  </a:lnTo>
                  <a:lnTo>
                    <a:pt x="37" y="122"/>
                  </a:lnTo>
                  <a:lnTo>
                    <a:pt x="41" y="121"/>
                  </a:lnTo>
                  <a:lnTo>
                    <a:pt x="46" y="120"/>
                  </a:lnTo>
                  <a:lnTo>
                    <a:pt x="51" y="119"/>
                  </a:lnTo>
                  <a:lnTo>
                    <a:pt x="56" y="119"/>
                  </a:lnTo>
                  <a:lnTo>
                    <a:pt x="61" y="119"/>
                  </a:lnTo>
                  <a:lnTo>
                    <a:pt x="66" y="120"/>
                  </a:lnTo>
                  <a:lnTo>
                    <a:pt x="71" y="121"/>
                  </a:lnTo>
                  <a:lnTo>
                    <a:pt x="72" y="116"/>
                  </a:lnTo>
                  <a:lnTo>
                    <a:pt x="74" y="111"/>
                  </a:lnTo>
                  <a:lnTo>
                    <a:pt x="76" y="106"/>
                  </a:lnTo>
                  <a:lnTo>
                    <a:pt x="78" y="102"/>
                  </a:lnTo>
                  <a:lnTo>
                    <a:pt x="81" y="98"/>
                  </a:lnTo>
                  <a:lnTo>
                    <a:pt x="84" y="94"/>
                  </a:lnTo>
                  <a:lnTo>
                    <a:pt x="81" y="90"/>
                  </a:lnTo>
                  <a:lnTo>
                    <a:pt x="79" y="86"/>
                  </a:lnTo>
                  <a:lnTo>
                    <a:pt x="76" y="82"/>
                  </a:lnTo>
                  <a:lnTo>
                    <a:pt x="75" y="77"/>
                  </a:lnTo>
                  <a:lnTo>
                    <a:pt x="73" y="72"/>
                  </a:lnTo>
                  <a:lnTo>
                    <a:pt x="72" y="68"/>
                  </a:lnTo>
                  <a:lnTo>
                    <a:pt x="71" y="63"/>
                  </a:lnTo>
                  <a:lnTo>
                    <a:pt x="71" y="57"/>
                  </a:lnTo>
                  <a:lnTo>
                    <a:pt x="71" y="52"/>
                  </a:lnTo>
                  <a:lnTo>
                    <a:pt x="72" y="47"/>
                  </a:lnTo>
                  <a:lnTo>
                    <a:pt x="73" y="42"/>
                  </a:lnTo>
                  <a:lnTo>
                    <a:pt x="75" y="38"/>
                  </a:lnTo>
                  <a:lnTo>
                    <a:pt x="77" y="33"/>
                  </a:lnTo>
                  <a:lnTo>
                    <a:pt x="79" y="29"/>
                  </a:lnTo>
                  <a:lnTo>
                    <a:pt x="81" y="25"/>
                  </a:lnTo>
                  <a:lnTo>
                    <a:pt x="84" y="21"/>
                  </a:lnTo>
                  <a:lnTo>
                    <a:pt x="88" y="17"/>
                  </a:lnTo>
                  <a:lnTo>
                    <a:pt x="91" y="14"/>
                  </a:lnTo>
                  <a:lnTo>
                    <a:pt x="95" y="11"/>
                  </a:lnTo>
                  <a:lnTo>
                    <a:pt x="99" y="8"/>
                  </a:lnTo>
                  <a:lnTo>
                    <a:pt x="103" y="6"/>
                  </a:lnTo>
                  <a:lnTo>
                    <a:pt x="108" y="4"/>
                  </a:lnTo>
                  <a:lnTo>
                    <a:pt x="112" y="2"/>
                  </a:lnTo>
                  <a:lnTo>
                    <a:pt x="117" y="1"/>
                  </a:lnTo>
                  <a:lnTo>
                    <a:pt x="122" y="1"/>
                  </a:lnTo>
                  <a:lnTo>
                    <a:pt x="1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7" name="Freeform 161"/>
            <p:cNvSpPr>
              <a:spLocks noEditPoints="1"/>
            </p:cNvSpPr>
            <p:nvPr/>
          </p:nvSpPr>
          <p:spPr bwMode="auto">
            <a:xfrm>
              <a:off x="4117975" y="874713"/>
              <a:ext cx="109538" cy="119063"/>
            </a:xfrm>
            <a:custGeom>
              <a:avLst/>
              <a:gdLst/>
              <a:ahLst/>
              <a:cxnLst>
                <a:cxn ang="0">
                  <a:pos x="33" y="46"/>
                </a:cxn>
                <a:cxn ang="0">
                  <a:pos x="25" y="65"/>
                </a:cxn>
                <a:cxn ang="0">
                  <a:pos x="44" y="65"/>
                </a:cxn>
                <a:cxn ang="0">
                  <a:pos x="36" y="46"/>
                </a:cxn>
                <a:cxn ang="0">
                  <a:pos x="38" y="42"/>
                </a:cxn>
                <a:cxn ang="0">
                  <a:pos x="34" y="43"/>
                </a:cxn>
                <a:cxn ang="0">
                  <a:pos x="30" y="42"/>
                </a:cxn>
                <a:cxn ang="0">
                  <a:pos x="37" y="1"/>
                </a:cxn>
                <a:cxn ang="0">
                  <a:pos x="43" y="2"/>
                </a:cxn>
                <a:cxn ang="0">
                  <a:pos x="47" y="5"/>
                </a:cxn>
                <a:cxn ang="0">
                  <a:pos x="50" y="9"/>
                </a:cxn>
                <a:cxn ang="0">
                  <a:pos x="53" y="14"/>
                </a:cxn>
                <a:cxn ang="0">
                  <a:pos x="54" y="20"/>
                </a:cxn>
                <a:cxn ang="0">
                  <a:pos x="53" y="26"/>
                </a:cxn>
                <a:cxn ang="0">
                  <a:pos x="51" y="31"/>
                </a:cxn>
                <a:cxn ang="0">
                  <a:pos x="47" y="36"/>
                </a:cxn>
                <a:cxn ang="0">
                  <a:pos x="43" y="40"/>
                </a:cxn>
                <a:cxn ang="0">
                  <a:pos x="50" y="43"/>
                </a:cxn>
                <a:cxn ang="0">
                  <a:pos x="56" y="46"/>
                </a:cxn>
                <a:cxn ang="0">
                  <a:pos x="62" y="51"/>
                </a:cxn>
                <a:cxn ang="0">
                  <a:pos x="66" y="56"/>
                </a:cxn>
                <a:cxn ang="0">
                  <a:pos x="68" y="62"/>
                </a:cxn>
                <a:cxn ang="0">
                  <a:pos x="69" y="67"/>
                </a:cxn>
                <a:cxn ang="0">
                  <a:pos x="68" y="69"/>
                </a:cxn>
                <a:cxn ang="0">
                  <a:pos x="65" y="71"/>
                </a:cxn>
                <a:cxn ang="0">
                  <a:pos x="61" y="73"/>
                </a:cxn>
                <a:cxn ang="0">
                  <a:pos x="55" y="74"/>
                </a:cxn>
                <a:cxn ang="0">
                  <a:pos x="49" y="75"/>
                </a:cxn>
                <a:cxn ang="0">
                  <a:pos x="42" y="75"/>
                </a:cxn>
                <a:cxn ang="0">
                  <a:pos x="34" y="75"/>
                </a:cxn>
                <a:cxn ang="0">
                  <a:pos x="27" y="75"/>
                </a:cxn>
                <a:cxn ang="0">
                  <a:pos x="20" y="75"/>
                </a:cxn>
                <a:cxn ang="0">
                  <a:pos x="14" y="74"/>
                </a:cxn>
                <a:cxn ang="0">
                  <a:pos x="8" y="73"/>
                </a:cxn>
                <a:cxn ang="0">
                  <a:pos x="4" y="71"/>
                </a:cxn>
                <a:cxn ang="0">
                  <a:pos x="1" y="69"/>
                </a:cxn>
                <a:cxn ang="0">
                  <a:pos x="0" y="67"/>
                </a:cxn>
                <a:cxn ang="0">
                  <a:pos x="1" y="62"/>
                </a:cxn>
                <a:cxn ang="0">
                  <a:pos x="3" y="56"/>
                </a:cxn>
                <a:cxn ang="0">
                  <a:pos x="7" y="51"/>
                </a:cxn>
                <a:cxn ang="0">
                  <a:pos x="13" y="46"/>
                </a:cxn>
                <a:cxn ang="0">
                  <a:pos x="19" y="43"/>
                </a:cxn>
                <a:cxn ang="0">
                  <a:pos x="26" y="40"/>
                </a:cxn>
                <a:cxn ang="0">
                  <a:pos x="22" y="36"/>
                </a:cxn>
                <a:cxn ang="0">
                  <a:pos x="18" y="31"/>
                </a:cxn>
                <a:cxn ang="0">
                  <a:pos x="16" y="26"/>
                </a:cxn>
                <a:cxn ang="0">
                  <a:pos x="15" y="20"/>
                </a:cxn>
                <a:cxn ang="0">
                  <a:pos x="16" y="14"/>
                </a:cxn>
                <a:cxn ang="0">
                  <a:pos x="18" y="9"/>
                </a:cxn>
                <a:cxn ang="0">
                  <a:pos x="22" y="5"/>
                </a:cxn>
                <a:cxn ang="0">
                  <a:pos x="26" y="2"/>
                </a:cxn>
                <a:cxn ang="0">
                  <a:pos x="32" y="1"/>
                </a:cxn>
              </a:cxnLst>
              <a:rect l="0" t="0" r="r" b="b"/>
              <a:pathLst>
                <a:path w="69" h="75">
                  <a:moveTo>
                    <a:pt x="30" y="42"/>
                  </a:moveTo>
                  <a:lnTo>
                    <a:pt x="33" y="46"/>
                  </a:lnTo>
                  <a:lnTo>
                    <a:pt x="33" y="46"/>
                  </a:lnTo>
                  <a:lnTo>
                    <a:pt x="25" y="65"/>
                  </a:lnTo>
                  <a:lnTo>
                    <a:pt x="34" y="75"/>
                  </a:lnTo>
                  <a:lnTo>
                    <a:pt x="44" y="65"/>
                  </a:lnTo>
                  <a:lnTo>
                    <a:pt x="36" y="46"/>
                  </a:lnTo>
                  <a:lnTo>
                    <a:pt x="36" y="46"/>
                  </a:lnTo>
                  <a:lnTo>
                    <a:pt x="39" y="42"/>
                  </a:lnTo>
                  <a:lnTo>
                    <a:pt x="38" y="42"/>
                  </a:lnTo>
                  <a:lnTo>
                    <a:pt x="36" y="43"/>
                  </a:lnTo>
                  <a:lnTo>
                    <a:pt x="34" y="43"/>
                  </a:lnTo>
                  <a:lnTo>
                    <a:pt x="32" y="42"/>
                  </a:lnTo>
                  <a:lnTo>
                    <a:pt x="30" y="42"/>
                  </a:lnTo>
                  <a:close/>
                  <a:moveTo>
                    <a:pt x="34" y="0"/>
                  </a:moveTo>
                  <a:lnTo>
                    <a:pt x="37" y="1"/>
                  </a:lnTo>
                  <a:lnTo>
                    <a:pt x="40" y="1"/>
                  </a:lnTo>
                  <a:lnTo>
                    <a:pt x="43" y="2"/>
                  </a:lnTo>
                  <a:lnTo>
                    <a:pt x="45" y="3"/>
                  </a:lnTo>
                  <a:lnTo>
                    <a:pt x="47" y="5"/>
                  </a:lnTo>
                  <a:lnTo>
                    <a:pt x="49" y="7"/>
                  </a:lnTo>
                  <a:lnTo>
                    <a:pt x="50" y="9"/>
                  </a:lnTo>
                  <a:lnTo>
                    <a:pt x="52" y="12"/>
                  </a:lnTo>
                  <a:lnTo>
                    <a:pt x="53" y="14"/>
                  </a:lnTo>
                  <a:lnTo>
                    <a:pt x="53" y="17"/>
                  </a:lnTo>
                  <a:lnTo>
                    <a:pt x="54" y="20"/>
                  </a:lnTo>
                  <a:lnTo>
                    <a:pt x="53" y="23"/>
                  </a:lnTo>
                  <a:lnTo>
                    <a:pt x="53" y="26"/>
                  </a:lnTo>
                  <a:lnTo>
                    <a:pt x="52" y="28"/>
                  </a:lnTo>
                  <a:lnTo>
                    <a:pt x="51" y="31"/>
                  </a:lnTo>
                  <a:lnTo>
                    <a:pt x="49" y="34"/>
                  </a:lnTo>
                  <a:lnTo>
                    <a:pt x="47" y="36"/>
                  </a:lnTo>
                  <a:lnTo>
                    <a:pt x="45" y="38"/>
                  </a:lnTo>
                  <a:lnTo>
                    <a:pt x="43" y="40"/>
                  </a:lnTo>
                  <a:lnTo>
                    <a:pt x="47" y="41"/>
                  </a:lnTo>
                  <a:lnTo>
                    <a:pt x="50" y="43"/>
                  </a:lnTo>
                  <a:lnTo>
                    <a:pt x="53" y="44"/>
                  </a:lnTo>
                  <a:lnTo>
                    <a:pt x="56" y="46"/>
                  </a:lnTo>
                  <a:lnTo>
                    <a:pt x="59" y="49"/>
                  </a:lnTo>
                  <a:lnTo>
                    <a:pt x="62" y="51"/>
                  </a:lnTo>
                  <a:lnTo>
                    <a:pt x="64" y="54"/>
                  </a:lnTo>
                  <a:lnTo>
                    <a:pt x="66" y="56"/>
                  </a:lnTo>
                  <a:lnTo>
                    <a:pt x="67" y="59"/>
                  </a:lnTo>
                  <a:lnTo>
                    <a:pt x="68" y="62"/>
                  </a:lnTo>
                  <a:lnTo>
                    <a:pt x="69" y="64"/>
                  </a:lnTo>
                  <a:lnTo>
                    <a:pt x="69" y="67"/>
                  </a:lnTo>
                  <a:lnTo>
                    <a:pt x="69" y="68"/>
                  </a:lnTo>
                  <a:lnTo>
                    <a:pt x="68" y="69"/>
                  </a:lnTo>
                  <a:lnTo>
                    <a:pt x="67" y="70"/>
                  </a:lnTo>
                  <a:lnTo>
                    <a:pt x="65" y="71"/>
                  </a:lnTo>
                  <a:lnTo>
                    <a:pt x="63" y="72"/>
                  </a:lnTo>
                  <a:lnTo>
                    <a:pt x="61" y="73"/>
                  </a:lnTo>
                  <a:lnTo>
                    <a:pt x="58" y="73"/>
                  </a:lnTo>
                  <a:lnTo>
                    <a:pt x="55" y="74"/>
                  </a:lnTo>
                  <a:lnTo>
                    <a:pt x="52" y="74"/>
                  </a:lnTo>
                  <a:lnTo>
                    <a:pt x="49" y="75"/>
                  </a:lnTo>
                  <a:lnTo>
                    <a:pt x="45" y="75"/>
                  </a:lnTo>
                  <a:lnTo>
                    <a:pt x="42" y="75"/>
                  </a:lnTo>
                  <a:lnTo>
                    <a:pt x="38" y="75"/>
                  </a:lnTo>
                  <a:lnTo>
                    <a:pt x="34" y="75"/>
                  </a:lnTo>
                  <a:lnTo>
                    <a:pt x="31" y="75"/>
                  </a:lnTo>
                  <a:lnTo>
                    <a:pt x="27" y="75"/>
                  </a:lnTo>
                  <a:lnTo>
                    <a:pt x="24" y="75"/>
                  </a:lnTo>
                  <a:lnTo>
                    <a:pt x="20" y="75"/>
                  </a:lnTo>
                  <a:lnTo>
                    <a:pt x="17" y="74"/>
                  </a:lnTo>
                  <a:lnTo>
                    <a:pt x="14" y="74"/>
                  </a:lnTo>
                  <a:lnTo>
                    <a:pt x="11" y="73"/>
                  </a:lnTo>
                  <a:lnTo>
                    <a:pt x="8" y="73"/>
                  </a:lnTo>
                  <a:lnTo>
                    <a:pt x="6" y="72"/>
                  </a:lnTo>
                  <a:lnTo>
                    <a:pt x="4" y="71"/>
                  </a:lnTo>
                  <a:lnTo>
                    <a:pt x="2" y="70"/>
                  </a:lnTo>
                  <a:lnTo>
                    <a:pt x="1" y="69"/>
                  </a:lnTo>
                  <a:lnTo>
                    <a:pt x="0" y="68"/>
                  </a:lnTo>
                  <a:lnTo>
                    <a:pt x="0" y="67"/>
                  </a:lnTo>
                  <a:lnTo>
                    <a:pt x="0" y="64"/>
                  </a:lnTo>
                  <a:lnTo>
                    <a:pt x="1" y="62"/>
                  </a:lnTo>
                  <a:lnTo>
                    <a:pt x="2" y="59"/>
                  </a:lnTo>
                  <a:lnTo>
                    <a:pt x="3" y="56"/>
                  </a:lnTo>
                  <a:lnTo>
                    <a:pt x="5" y="54"/>
                  </a:lnTo>
                  <a:lnTo>
                    <a:pt x="7" y="51"/>
                  </a:lnTo>
                  <a:lnTo>
                    <a:pt x="10" y="49"/>
                  </a:lnTo>
                  <a:lnTo>
                    <a:pt x="13" y="46"/>
                  </a:lnTo>
                  <a:lnTo>
                    <a:pt x="16" y="44"/>
                  </a:lnTo>
                  <a:lnTo>
                    <a:pt x="19" y="43"/>
                  </a:lnTo>
                  <a:lnTo>
                    <a:pt x="22" y="41"/>
                  </a:lnTo>
                  <a:lnTo>
                    <a:pt x="26" y="40"/>
                  </a:lnTo>
                  <a:lnTo>
                    <a:pt x="24" y="38"/>
                  </a:lnTo>
                  <a:lnTo>
                    <a:pt x="22" y="36"/>
                  </a:lnTo>
                  <a:lnTo>
                    <a:pt x="20" y="34"/>
                  </a:lnTo>
                  <a:lnTo>
                    <a:pt x="18" y="31"/>
                  </a:lnTo>
                  <a:lnTo>
                    <a:pt x="17" y="28"/>
                  </a:lnTo>
                  <a:lnTo>
                    <a:pt x="16" y="26"/>
                  </a:lnTo>
                  <a:lnTo>
                    <a:pt x="16" y="23"/>
                  </a:lnTo>
                  <a:lnTo>
                    <a:pt x="15" y="20"/>
                  </a:lnTo>
                  <a:lnTo>
                    <a:pt x="16" y="17"/>
                  </a:lnTo>
                  <a:lnTo>
                    <a:pt x="16" y="14"/>
                  </a:lnTo>
                  <a:lnTo>
                    <a:pt x="17" y="12"/>
                  </a:lnTo>
                  <a:lnTo>
                    <a:pt x="18" y="9"/>
                  </a:lnTo>
                  <a:lnTo>
                    <a:pt x="20" y="7"/>
                  </a:lnTo>
                  <a:lnTo>
                    <a:pt x="22" y="5"/>
                  </a:lnTo>
                  <a:lnTo>
                    <a:pt x="24" y="3"/>
                  </a:lnTo>
                  <a:lnTo>
                    <a:pt x="26" y="2"/>
                  </a:lnTo>
                  <a:lnTo>
                    <a:pt x="29" y="1"/>
                  </a:lnTo>
                  <a:lnTo>
                    <a:pt x="32"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spTree>
    <p:extLst>
      <p:ext uri="{BB962C8B-B14F-4D97-AF65-F5344CB8AC3E}">
        <p14:creationId xmlns:p14="http://schemas.microsoft.com/office/powerpoint/2010/main" val="1031866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500" fill="hold"/>
                                        <p:tgtEl>
                                          <p:spTgt spid="57"/>
                                        </p:tgtEl>
                                        <p:attrNameLst>
                                          <p:attrName>ppt_x</p:attrName>
                                        </p:attrNameLst>
                                      </p:cBhvr>
                                      <p:tavLst>
                                        <p:tav tm="0">
                                          <p:val>
                                            <p:strVal val="#ppt_x"/>
                                          </p:val>
                                        </p:tav>
                                        <p:tav tm="100000">
                                          <p:val>
                                            <p:strVal val="#ppt_x"/>
                                          </p:val>
                                        </p:tav>
                                      </p:tavLst>
                                    </p:anim>
                                    <p:anim calcmode="lin" valueType="num">
                                      <p:cBhvr additive="base">
                                        <p:cTn id="8" dur="500" fill="hold"/>
                                        <p:tgtEl>
                                          <p:spTgt spid="5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1000"/>
                                        <p:tgtEl>
                                          <p:spTgt spid="83"/>
                                        </p:tgtEl>
                                      </p:cBhvr>
                                    </p:animEffect>
                                    <p:anim calcmode="lin" valueType="num">
                                      <p:cBhvr>
                                        <p:cTn id="13" dur="1000" fill="hold"/>
                                        <p:tgtEl>
                                          <p:spTgt spid="83"/>
                                        </p:tgtEl>
                                        <p:attrNameLst>
                                          <p:attrName>ppt_x</p:attrName>
                                        </p:attrNameLst>
                                      </p:cBhvr>
                                      <p:tavLst>
                                        <p:tav tm="0">
                                          <p:val>
                                            <p:strVal val="#ppt_x"/>
                                          </p:val>
                                        </p:tav>
                                        <p:tav tm="100000">
                                          <p:val>
                                            <p:strVal val="#ppt_x"/>
                                          </p:val>
                                        </p:tav>
                                      </p:tavLst>
                                    </p:anim>
                                    <p:anim calcmode="lin" valueType="num">
                                      <p:cBhvr>
                                        <p:cTn id="14" dur="1000" fill="hold"/>
                                        <p:tgtEl>
                                          <p:spTgt spid="8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78"/>
                                        </p:tgtEl>
                                        <p:attrNameLst>
                                          <p:attrName>style.visibility</p:attrName>
                                        </p:attrNameLst>
                                      </p:cBhvr>
                                      <p:to>
                                        <p:strVal val="visible"/>
                                      </p:to>
                                    </p:set>
                                    <p:animEffect transition="in" filter="fade">
                                      <p:cBhvr>
                                        <p:cTn id="18" dur="1000"/>
                                        <p:tgtEl>
                                          <p:spTgt spid="78"/>
                                        </p:tgtEl>
                                      </p:cBhvr>
                                    </p:animEffect>
                                    <p:anim calcmode="lin" valueType="num">
                                      <p:cBhvr>
                                        <p:cTn id="19" dur="1000" fill="hold"/>
                                        <p:tgtEl>
                                          <p:spTgt spid="78"/>
                                        </p:tgtEl>
                                        <p:attrNameLst>
                                          <p:attrName>ppt_x</p:attrName>
                                        </p:attrNameLst>
                                      </p:cBhvr>
                                      <p:tavLst>
                                        <p:tav tm="0">
                                          <p:val>
                                            <p:strVal val="#ppt_x"/>
                                          </p:val>
                                        </p:tav>
                                        <p:tav tm="100000">
                                          <p:val>
                                            <p:strVal val="#ppt_x"/>
                                          </p:val>
                                        </p:tav>
                                      </p:tavLst>
                                    </p:anim>
                                    <p:anim calcmode="lin" valueType="num">
                                      <p:cBhvr>
                                        <p:cTn id="20" dur="1000" fill="hold"/>
                                        <p:tgtEl>
                                          <p:spTgt spid="78"/>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73"/>
                                        </p:tgtEl>
                                        <p:attrNameLst>
                                          <p:attrName>style.visibility</p:attrName>
                                        </p:attrNameLst>
                                      </p:cBhvr>
                                      <p:to>
                                        <p:strVal val="visible"/>
                                      </p:to>
                                    </p:set>
                                    <p:animEffect transition="in" filter="fade">
                                      <p:cBhvr>
                                        <p:cTn id="24" dur="1000"/>
                                        <p:tgtEl>
                                          <p:spTgt spid="73"/>
                                        </p:tgtEl>
                                      </p:cBhvr>
                                    </p:animEffect>
                                    <p:anim calcmode="lin" valueType="num">
                                      <p:cBhvr>
                                        <p:cTn id="25" dur="1000" fill="hold"/>
                                        <p:tgtEl>
                                          <p:spTgt spid="73"/>
                                        </p:tgtEl>
                                        <p:attrNameLst>
                                          <p:attrName>ppt_x</p:attrName>
                                        </p:attrNameLst>
                                      </p:cBhvr>
                                      <p:tavLst>
                                        <p:tav tm="0">
                                          <p:val>
                                            <p:strVal val="#ppt_x"/>
                                          </p:val>
                                        </p:tav>
                                        <p:tav tm="100000">
                                          <p:val>
                                            <p:strVal val="#ppt_x"/>
                                          </p:val>
                                        </p:tav>
                                      </p:tavLst>
                                    </p:anim>
                                    <p:anim calcmode="lin" valueType="num">
                                      <p:cBhvr>
                                        <p:cTn id="26" dur="1000" fill="hold"/>
                                        <p:tgtEl>
                                          <p:spTgt spid="73"/>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nodeType="after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1000"/>
                                        <p:tgtEl>
                                          <p:spTgt spid="37"/>
                                        </p:tgtEl>
                                      </p:cBhvr>
                                    </p:animEffect>
                                    <p:anim calcmode="lin" valueType="num">
                                      <p:cBhvr>
                                        <p:cTn id="31" dur="1000" fill="hold"/>
                                        <p:tgtEl>
                                          <p:spTgt spid="37"/>
                                        </p:tgtEl>
                                        <p:attrNameLst>
                                          <p:attrName>ppt_x</p:attrName>
                                        </p:attrNameLst>
                                      </p:cBhvr>
                                      <p:tavLst>
                                        <p:tav tm="0">
                                          <p:val>
                                            <p:strVal val="#ppt_x"/>
                                          </p:val>
                                        </p:tav>
                                        <p:tav tm="100000">
                                          <p:val>
                                            <p:strVal val="#ppt_x"/>
                                          </p:val>
                                        </p:tav>
                                      </p:tavLst>
                                    </p:anim>
                                    <p:anim calcmode="lin" valueType="num">
                                      <p:cBhvr>
                                        <p:cTn id="32" dur="1000" fill="hold"/>
                                        <p:tgtEl>
                                          <p:spTgt spid="37"/>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42" presetClass="entr" presetSubtype="0" fill="hold" nodeType="afterEffect">
                                  <p:stCondLst>
                                    <p:cond delay="0"/>
                                  </p:stCondLst>
                                  <p:childTnLst>
                                    <p:set>
                                      <p:cBhvr>
                                        <p:cTn id="35" dur="1" fill="hold">
                                          <p:stCondLst>
                                            <p:cond delay="0"/>
                                          </p:stCondLst>
                                        </p:cTn>
                                        <p:tgtEl>
                                          <p:spTgt spid="60"/>
                                        </p:tgtEl>
                                        <p:attrNameLst>
                                          <p:attrName>style.visibility</p:attrName>
                                        </p:attrNameLst>
                                      </p:cBhvr>
                                      <p:to>
                                        <p:strVal val="visible"/>
                                      </p:to>
                                    </p:set>
                                    <p:animEffect transition="in" filter="fade">
                                      <p:cBhvr>
                                        <p:cTn id="36" dur="1000"/>
                                        <p:tgtEl>
                                          <p:spTgt spid="60"/>
                                        </p:tgtEl>
                                      </p:cBhvr>
                                    </p:animEffect>
                                    <p:anim calcmode="lin" valueType="num">
                                      <p:cBhvr>
                                        <p:cTn id="37" dur="1000" fill="hold"/>
                                        <p:tgtEl>
                                          <p:spTgt spid="60"/>
                                        </p:tgtEl>
                                        <p:attrNameLst>
                                          <p:attrName>ppt_x</p:attrName>
                                        </p:attrNameLst>
                                      </p:cBhvr>
                                      <p:tavLst>
                                        <p:tav tm="0">
                                          <p:val>
                                            <p:strVal val="#ppt_x"/>
                                          </p:val>
                                        </p:tav>
                                        <p:tav tm="100000">
                                          <p:val>
                                            <p:strVal val="#ppt_x"/>
                                          </p:val>
                                        </p:tav>
                                      </p:tavLst>
                                    </p:anim>
                                    <p:anim calcmode="lin" valueType="num">
                                      <p:cBhvr>
                                        <p:cTn id="38" dur="1000" fill="hold"/>
                                        <p:tgtEl>
                                          <p:spTgt spid="60"/>
                                        </p:tgtEl>
                                        <p:attrNameLst>
                                          <p:attrName>ppt_y</p:attrName>
                                        </p:attrNameLst>
                                      </p:cBhvr>
                                      <p:tavLst>
                                        <p:tav tm="0">
                                          <p:val>
                                            <p:strVal val="#ppt_y+.1"/>
                                          </p:val>
                                        </p:tav>
                                        <p:tav tm="100000">
                                          <p:val>
                                            <p:strVal val="#ppt_y"/>
                                          </p:val>
                                        </p:tav>
                                      </p:tavLst>
                                    </p:anim>
                                  </p:childTnLst>
                                </p:cTn>
                              </p:par>
                            </p:childTnLst>
                          </p:cTn>
                        </p:par>
                        <p:par>
                          <p:cTn id="39" fill="hold">
                            <p:stCondLst>
                              <p:cond delay="5500"/>
                            </p:stCondLst>
                            <p:childTnLst>
                              <p:par>
                                <p:cTn id="40" presetID="42" presetClass="entr" presetSubtype="0" fill="hold" nodeType="after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fade">
                                      <p:cBhvr>
                                        <p:cTn id="42" dur="1000"/>
                                        <p:tgtEl>
                                          <p:spTgt spid="65"/>
                                        </p:tgtEl>
                                      </p:cBhvr>
                                    </p:animEffect>
                                    <p:anim calcmode="lin" valueType="num">
                                      <p:cBhvr>
                                        <p:cTn id="43" dur="1000" fill="hold"/>
                                        <p:tgtEl>
                                          <p:spTgt spid="65"/>
                                        </p:tgtEl>
                                        <p:attrNameLst>
                                          <p:attrName>ppt_x</p:attrName>
                                        </p:attrNameLst>
                                      </p:cBhvr>
                                      <p:tavLst>
                                        <p:tav tm="0">
                                          <p:val>
                                            <p:strVal val="#ppt_x"/>
                                          </p:val>
                                        </p:tav>
                                        <p:tav tm="100000">
                                          <p:val>
                                            <p:strVal val="#ppt_x"/>
                                          </p:val>
                                        </p:tav>
                                      </p:tavLst>
                                    </p:anim>
                                    <p:anim calcmode="lin" valueType="num">
                                      <p:cBhvr>
                                        <p:cTn id="44" dur="1000" fill="hold"/>
                                        <p:tgtEl>
                                          <p:spTgt spid="65"/>
                                        </p:tgtEl>
                                        <p:attrNameLst>
                                          <p:attrName>ppt_y</p:attrName>
                                        </p:attrNameLst>
                                      </p:cBhvr>
                                      <p:tavLst>
                                        <p:tav tm="0">
                                          <p:val>
                                            <p:strVal val="#ppt_y+.1"/>
                                          </p:val>
                                        </p:tav>
                                        <p:tav tm="100000">
                                          <p:val>
                                            <p:strVal val="#ppt_y"/>
                                          </p:val>
                                        </p:tav>
                                      </p:tavLst>
                                    </p:anim>
                                  </p:childTnLst>
                                </p:cTn>
                              </p:par>
                            </p:childTnLst>
                          </p:cTn>
                        </p:par>
                        <p:par>
                          <p:cTn id="45" fill="hold">
                            <p:stCondLst>
                              <p:cond delay="6500"/>
                            </p:stCondLst>
                            <p:childTnLst>
                              <p:par>
                                <p:cTn id="46" presetID="10" presetClass="entr" presetSubtype="0" fill="hold" grpId="0" nodeType="afterEffect">
                                  <p:stCondLst>
                                    <p:cond delay="0"/>
                                  </p:stCondLst>
                                  <p:childTnLst>
                                    <p:set>
                                      <p:cBhvr>
                                        <p:cTn id="47" dur="1" fill="hold">
                                          <p:stCondLst>
                                            <p:cond delay="0"/>
                                          </p:stCondLst>
                                        </p:cTn>
                                        <p:tgtEl>
                                          <p:spTgt spid="58"/>
                                        </p:tgtEl>
                                        <p:attrNameLst>
                                          <p:attrName>style.visibility</p:attrName>
                                        </p:attrNameLst>
                                      </p:cBhvr>
                                      <p:to>
                                        <p:strVal val="visible"/>
                                      </p:to>
                                    </p:set>
                                    <p:animEffect transition="in" filter="fade">
                                      <p:cBhvr>
                                        <p:cTn id="48" dur="500"/>
                                        <p:tgtEl>
                                          <p:spTgt spid="58"/>
                                        </p:tgtEl>
                                      </p:cBhvr>
                                    </p:animEffect>
                                  </p:childTnLst>
                                </p:cTn>
                              </p:par>
                              <p:par>
                                <p:cTn id="49" presetID="10" presetClass="entr" presetSubtype="0" fill="hold" nodeType="withEffect">
                                  <p:stCondLst>
                                    <p:cond delay="0"/>
                                  </p:stCondLst>
                                  <p:childTnLst>
                                    <p:set>
                                      <p:cBhvr>
                                        <p:cTn id="50" dur="1" fill="hold">
                                          <p:stCondLst>
                                            <p:cond delay="0"/>
                                          </p:stCondLst>
                                        </p:cTn>
                                        <p:tgtEl>
                                          <p:spTgt spid="59"/>
                                        </p:tgtEl>
                                        <p:attrNameLst>
                                          <p:attrName>style.visibility</p:attrName>
                                        </p:attrNameLst>
                                      </p:cBhvr>
                                      <p:to>
                                        <p:strVal val="visible"/>
                                      </p:to>
                                    </p:set>
                                    <p:animEffect transition="in" filter="fade">
                                      <p:cBhvr>
                                        <p:cTn id="51"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858253"/>
          </a:xfrm>
        </p:spPr>
        <p:txBody>
          <a:bodyPr anchor="t">
            <a:normAutofit/>
          </a:bodyPr>
          <a:lstStyle/>
          <a:p>
            <a:r>
              <a:rPr lang="es-PE" sz="4000" b="1" dirty="0" smtClean="0"/>
              <a:t>Aplicación</a:t>
            </a:r>
            <a:endParaRPr lang="es-PE" sz="4000" b="1" dirty="0"/>
          </a:p>
        </p:txBody>
      </p:sp>
      <p:sp>
        <p:nvSpPr>
          <p:cNvPr id="4" name="Text Placeholder 3"/>
          <p:cNvSpPr>
            <a:spLocks noGrp="1"/>
          </p:cNvSpPr>
          <p:nvPr>
            <p:ph type="body" sz="half" idx="2"/>
          </p:nvPr>
        </p:nvSpPr>
        <p:spPr>
          <a:xfrm>
            <a:off x="839788" y="1375699"/>
            <a:ext cx="5750793" cy="4980651"/>
          </a:xfrm>
        </p:spPr>
        <p:txBody>
          <a:bodyPr>
            <a:noAutofit/>
          </a:bodyPr>
          <a:lstStyle/>
          <a:p>
            <a:pPr algn="just">
              <a:lnSpc>
                <a:spcPct val="100000"/>
              </a:lnSpc>
              <a:spcBef>
                <a:spcPts val="600"/>
              </a:spcBef>
              <a:spcAft>
                <a:spcPts val="600"/>
              </a:spcAft>
            </a:pPr>
            <a:r>
              <a:rPr lang="es-PE" sz="3400" dirty="0" smtClean="0">
                <a:latin typeface="+mj-lt"/>
              </a:rPr>
              <a:t>Prescribe </a:t>
            </a:r>
            <a:r>
              <a:rPr lang="es-PE" sz="3400" dirty="0">
                <a:latin typeface="+mj-lt"/>
              </a:rPr>
              <a:t>los </a:t>
            </a:r>
            <a:r>
              <a:rPr lang="es-PE" sz="3400" b="1" dirty="0">
                <a:solidFill>
                  <a:srgbClr val="C00000"/>
                </a:solidFill>
                <a:latin typeface="+mj-lt"/>
              </a:rPr>
              <a:t>requisitos de mantenimiento y control de la aeronavegabilidad </a:t>
            </a:r>
            <a:r>
              <a:rPr lang="es-PE" sz="3400" dirty="0">
                <a:latin typeface="+mj-lt"/>
              </a:rPr>
              <a:t>que un explotador </a:t>
            </a:r>
            <a:r>
              <a:rPr lang="es-PE" sz="3400" dirty="0" smtClean="0">
                <a:latin typeface="+mj-lt"/>
              </a:rPr>
              <a:t>121 </a:t>
            </a:r>
            <a:r>
              <a:rPr lang="es-PE" sz="3400" dirty="0">
                <a:latin typeface="+mj-lt"/>
              </a:rPr>
              <a:t>debe cumplir para garantizar el mantenimiento de la  aeronavegabilidad de las aeronaves bajo su </a:t>
            </a:r>
            <a:r>
              <a:rPr lang="es-PE" sz="3400" dirty="0" smtClean="0">
                <a:latin typeface="+mj-lt"/>
              </a:rPr>
              <a:t>control.</a:t>
            </a:r>
            <a:endParaRPr lang="es-PE" sz="3400" dirty="0">
              <a:latin typeface="+mj-lt"/>
            </a:endParaRPr>
          </a:p>
        </p:txBody>
      </p:sp>
      <p:sp>
        <p:nvSpPr>
          <p:cNvPr id="5" name="Slide Number Placeholder 4"/>
          <p:cNvSpPr>
            <a:spLocks noGrp="1"/>
          </p:cNvSpPr>
          <p:nvPr>
            <p:ph type="sldNum" sz="quarter" idx="12"/>
          </p:nvPr>
        </p:nvSpPr>
        <p:spPr/>
        <p:txBody>
          <a:bodyPr/>
          <a:lstStyle/>
          <a:p>
            <a:fld id="{751497D4-CBBE-4892-ABDA-4C92B62757A6}" type="slidenum">
              <a:rPr lang="id-ID" smtClean="0"/>
              <a:t>8</a:t>
            </a:fld>
            <a:endParaRPr lang="id-ID"/>
          </a:p>
        </p:txBody>
      </p:sp>
      <p:pic>
        <p:nvPicPr>
          <p:cNvPr id="8" name="Picture Placeholder 8"/>
          <p:cNvPicPr>
            <a:picLocks noGrp="1" noChangeAspect="1"/>
          </p:cNvPicPr>
          <p:nvPr>
            <p:ph idx="1"/>
          </p:nvPr>
        </p:nvPicPr>
        <p:blipFill>
          <a:blip r:embed="rId3">
            <a:extLst>
              <a:ext uri="{28A0092B-C50C-407E-A947-70E740481C1C}">
                <a14:useLocalDpi xmlns:a14="http://schemas.microsoft.com/office/drawing/2010/main" val="0"/>
              </a:ext>
            </a:extLst>
          </a:blip>
          <a:srcRect l="33173" r="33173"/>
          <a:stretch>
            <a:fillRect/>
          </a:stretch>
        </p:blipFill>
        <p:spPr>
          <a:xfrm>
            <a:off x="7571874" y="6350"/>
            <a:ext cx="4620126" cy="6864156"/>
          </a:xfrm>
        </p:spPr>
      </p:pic>
    </p:spTree>
    <p:extLst>
      <p:ext uri="{BB962C8B-B14F-4D97-AF65-F5344CB8AC3E}">
        <p14:creationId xmlns:p14="http://schemas.microsoft.com/office/powerpoint/2010/main" val="3359919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72522"/>
            <a:ext cx="5156975" cy="1171487"/>
          </a:xfrm>
        </p:spPr>
        <p:txBody>
          <a:bodyPr anchor="t">
            <a:normAutofit fontScale="90000"/>
          </a:bodyPr>
          <a:lstStyle/>
          <a:p>
            <a:r>
              <a:rPr lang="es-PE" sz="4000" b="1" dirty="0"/>
              <a:t>Responsabilidad de la aeronavegabilidad</a:t>
            </a:r>
          </a:p>
        </p:txBody>
      </p:sp>
      <p:sp>
        <p:nvSpPr>
          <p:cNvPr id="4" name="Text Placeholder 3"/>
          <p:cNvSpPr>
            <a:spLocks noGrp="1"/>
          </p:cNvSpPr>
          <p:nvPr>
            <p:ph type="body" sz="half" idx="2"/>
          </p:nvPr>
        </p:nvSpPr>
        <p:spPr>
          <a:xfrm>
            <a:off x="839788" y="1432312"/>
            <a:ext cx="4901794" cy="4142594"/>
          </a:xfrm>
        </p:spPr>
        <p:txBody>
          <a:bodyPr>
            <a:noAutofit/>
          </a:bodyPr>
          <a:lstStyle/>
          <a:p>
            <a:pPr algn="just">
              <a:lnSpc>
                <a:spcPct val="100000"/>
              </a:lnSpc>
              <a:spcBef>
                <a:spcPts val="600"/>
              </a:spcBef>
              <a:spcAft>
                <a:spcPts val="600"/>
              </a:spcAft>
            </a:pPr>
            <a:r>
              <a:rPr lang="es-PE" sz="2400" dirty="0">
                <a:latin typeface="+mj-lt"/>
              </a:rPr>
              <a:t>Cada explotador es responsable de:</a:t>
            </a:r>
          </a:p>
          <a:p>
            <a:pPr marL="457200" indent="-457200" algn="just">
              <a:lnSpc>
                <a:spcPct val="100000"/>
              </a:lnSpc>
              <a:spcBef>
                <a:spcPts val="600"/>
              </a:spcBef>
              <a:spcAft>
                <a:spcPts val="600"/>
              </a:spcAft>
              <a:buFont typeface="Arial" panose="020B0604020202020204" pitchFamily="34" charset="0"/>
              <a:buChar char="•"/>
            </a:pPr>
            <a:r>
              <a:rPr lang="es-PE" sz="2400" dirty="0">
                <a:latin typeface="+mj-lt"/>
              </a:rPr>
              <a:t>que cada aeronave y componentes de aeronaves operados </a:t>
            </a:r>
            <a:r>
              <a:rPr lang="es-PE" sz="2400" b="1" dirty="0">
                <a:solidFill>
                  <a:srgbClr val="C00000"/>
                </a:solidFill>
                <a:latin typeface="+mj-lt"/>
              </a:rPr>
              <a:t>se mantengan </a:t>
            </a:r>
            <a:r>
              <a:rPr lang="es-PE" sz="2400" dirty="0">
                <a:latin typeface="+mj-lt"/>
              </a:rPr>
              <a:t>en condiciones de aeronavegabilidad;</a:t>
            </a:r>
          </a:p>
          <a:p>
            <a:pPr marL="457200" indent="-457200" algn="just">
              <a:lnSpc>
                <a:spcPct val="100000"/>
              </a:lnSpc>
              <a:spcBef>
                <a:spcPts val="600"/>
              </a:spcBef>
              <a:spcAft>
                <a:spcPts val="600"/>
              </a:spcAft>
              <a:buFont typeface="Arial" panose="020B0604020202020204" pitchFamily="34" charset="0"/>
              <a:buChar char="•"/>
            </a:pPr>
            <a:r>
              <a:rPr lang="es-PE" sz="2400" dirty="0">
                <a:latin typeface="+mj-lt"/>
              </a:rPr>
              <a:t>que </a:t>
            </a:r>
            <a:r>
              <a:rPr lang="es-PE" sz="2400" b="1" dirty="0">
                <a:solidFill>
                  <a:srgbClr val="C00000"/>
                </a:solidFill>
                <a:latin typeface="+mj-lt"/>
              </a:rPr>
              <a:t>se corrija cualquier defecto o daño</a:t>
            </a:r>
            <a:r>
              <a:rPr lang="es-PE" sz="2400" dirty="0">
                <a:latin typeface="+mj-lt"/>
              </a:rPr>
              <a:t> que afecte la aeronavegabilidad de una aeronave o componente de aeronave;</a:t>
            </a:r>
          </a:p>
        </p:txBody>
      </p:sp>
      <p:sp>
        <p:nvSpPr>
          <p:cNvPr id="5" name="Slide Number Placeholder 4"/>
          <p:cNvSpPr>
            <a:spLocks noGrp="1"/>
          </p:cNvSpPr>
          <p:nvPr>
            <p:ph type="sldNum" sz="quarter" idx="12"/>
          </p:nvPr>
        </p:nvSpPr>
        <p:spPr/>
        <p:txBody>
          <a:bodyPr/>
          <a:lstStyle/>
          <a:p>
            <a:fld id="{751497D4-CBBE-4892-ABDA-4C92B62757A6}" type="slidenum">
              <a:rPr lang="id-ID" smtClean="0"/>
              <a:t>9</a:t>
            </a:fld>
            <a:endParaRPr lang="id-ID"/>
          </a:p>
        </p:txBody>
      </p:sp>
      <p:pic>
        <p:nvPicPr>
          <p:cNvPr id="1026" name="Picture 2" descr="Resultado de imagen para maintenance aircraft + hd">
            <a:hlinkClick r:id="rId3"/>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5996763" y="1506921"/>
            <a:ext cx="5918200" cy="3993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207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theme/theme1.xml><?xml version="1.0" encoding="utf-8"?>
<a:theme xmlns:a="http://schemas.openxmlformats.org/drawingml/2006/main" name="Office Them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7116</TotalTime>
  <Words>3171</Words>
  <Application>Microsoft Office PowerPoint</Application>
  <PresentationFormat>Widescreen</PresentationFormat>
  <Paragraphs>640</Paragraphs>
  <Slides>46</Slides>
  <Notes>37</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46</vt:i4>
      </vt:variant>
    </vt:vector>
  </HeadingPairs>
  <TitlesOfParts>
    <vt:vector size="59" baseType="lpstr">
      <vt:lpstr>Arial</vt:lpstr>
      <vt:lpstr>Bebas</vt:lpstr>
      <vt:lpstr>Calibri</vt:lpstr>
      <vt:lpstr>Calibri Light</vt:lpstr>
      <vt:lpstr>Courier New</vt:lpstr>
      <vt:lpstr>Georgia</vt:lpstr>
      <vt:lpstr>Open Sans</vt:lpstr>
      <vt:lpstr>Times New Roman</vt:lpstr>
      <vt:lpstr>Times-BoldItalic</vt:lpstr>
      <vt:lpstr>Times-Italic</vt:lpstr>
      <vt:lpstr>Times-Roman</vt:lpstr>
      <vt:lpstr>Office Theme</vt:lpstr>
      <vt:lpstr>3_Office Theme</vt:lpstr>
      <vt:lpstr>PowerPoint Presentation</vt:lpstr>
      <vt:lpstr>PowerPoint Presentation</vt:lpstr>
      <vt:lpstr>LAR 121.001</vt:lpstr>
      <vt:lpstr>PowerPoint Presentation</vt:lpstr>
      <vt:lpstr>PowerPoint Presentation</vt:lpstr>
      <vt:lpstr>PowerPoint Presentation</vt:lpstr>
      <vt:lpstr>PowerPoint Presentation</vt:lpstr>
      <vt:lpstr>Aplicación</vt:lpstr>
      <vt:lpstr>Responsabilidad de la aeronavegabilidad</vt:lpstr>
      <vt:lpstr>Responsabilidad de la aeronavegabilidad</vt:lpstr>
      <vt:lpstr>Responsabilidad de la aeronavegabilidad</vt:lpstr>
      <vt:lpstr>Responsabilidad de la aeronavegabilidad</vt:lpstr>
      <vt:lpstr>PowerPoint Presentation</vt:lpstr>
      <vt:lpstr>Contenido del programa de mantenimiento</vt:lpstr>
      <vt:lpstr>Contenido del programa de mantenimiento</vt:lpstr>
      <vt:lpstr>PowerPoint Presentation</vt:lpstr>
      <vt:lpstr>Gestión de la aeronavegabilidad continua </vt:lpstr>
      <vt:lpstr>PowerPoint Presentation</vt:lpstr>
      <vt:lpstr>PowerPoint Presentation</vt:lpstr>
      <vt:lpstr>PowerPoint Presentation</vt:lpstr>
      <vt:lpstr>PowerPoint Presentation</vt:lpstr>
      <vt:lpstr>PowerPoint Presentation</vt:lpstr>
      <vt:lpstr>El departamento de gestión de la aeronavegabilidad continua del explotador debe asegurar que se realice un contrato entre la OMA y el explotador donde se defina claramente:</vt:lpstr>
      <vt:lpstr>PowerPoint Presentation</vt:lpstr>
      <vt:lpstr>Apéndice S</vt:lpstr>
      <vt:lpstr>Apéndice S</vt:lpstr>
      <vt:lpstr>Apéndice S</vt:lpstr>
      <vt:lpstr>Manual de control de mantenimiento (MCM)</vt:lpstr>
      <vt:lpstr>Sistema de registros de la aeronavegabilidad continua de las aeronaves</vt:lpstr>
      <vt:lpstr>Sistema de registros de la aeronavegabilidad continua de las aeronaves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Para preparar el informe el departamento de gestión de la aeronavegabilidad continua del explotador debe realizar o hacer los arreglos para ejecutar una inspección física de la aeronave, mediante la cual se garantiza que:</vt:lpstr>
      <vt:lpstr>PowerPoint Presentation</vt:lpstr>
      <vt:lpstr>Informe sobre fallas, casos de mal funcionamiento y defectos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bambang setyo</dc:creator>
  <cp:lastModifiedBy>Barrios, Jorge</cp:lastModifiedBy>
  <cp:revision>437</cp:revision>
  <dcterms:created xsi:type="dcterms:W3CDTF">2015-06-21T09:01:45Z</dcterms:created>
  <dcterms:modified xsi:type="dcterms:W3CDTF">2019-07-15T19:23:57Z</dcterms:modified>
</cp:coreProperties>
</file>