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3" r:id="rId1"/>
    <p:sldMasterId id="2147483908" r:id="rId2"/>
  </p:sldMasterIdLst>
  <p:notesMasterIdLst>
    <p:notesMasterId r:id="rId46"/>
  </p:notesMasterIdLst>
  <p:handoutMasterIdLst>
    <p:handoutMasterId r:id="rId47"/>
  </p:handoutMasterIdLst>
  <p:sldIdLst>
    <p:sldId id="465" r:id="rId3"/>
    <p:sldId id="466" r:id="rId4"/>
    <p:sldId id="469" r:id="rId5"/>
    <p:sldId id="470" r:id="rId6"/>
    <p:sldId id="471" r:id="rId7"/>
    <p:sldId id="474" r:id="rId8"/>
    <p:sldId id="472" r:id="rId9"/>
    <p:sldId id="473" r:id="rId10"/>
    <p:sldId id="475" r:id="rId11"/>
    <p:sldId id="476" r:id="rId12"/>
    <p:sldId id="477" r:id="rId13"/>
    <p:sldId id="478" r:id="rId14"/>
    <p:sldId id="481" r:id="rId15"/>
    <p:sldId id="480" r:id="rId16"/>
    <p:sldId id="482" r:id="rId17"/>
    <p:sldId id="483" r:id="rId18"/>
    <p:sldId id="479" r:id="rId19"/>
    <p:sldId id="508" r:id="rId20"/>
    <p:sldId id="484" r:id="rId21"/>
    <p:sldId id="485" r:id="rId22"/>
    <p:sldId id="486" r:id="rId23"/>
    <p:sldId id="487" r:id="rId24"/>
    <p:sldId id="488" r:id="rId25"/>
    <p:sldId id="489" r:id="rId26"/>
    <p:sldId id="490" r:id="rId27"/>
    <p:sldId id="491" r:id="rId28"/>
    <p:sldId id="492" r:id="rId29"/>
    <p:sldId id="493" r:id="rId30"/>
    <p:sldId id="494" r:id="rId31"/>
    <p:sldId id="495" r:id="rId32"/>
    <p:sldId id="496" r:id="rId33"/>
    <p:sldId id="497" r:id="rId34"/>
    <p:sldId id="498" r:id="rId35"/>
    <p:sldId id="499" r:id="rId36"/>
    <p:sldId id="500" r:id="rId37"/>
    <p:sldId id="501" r:id="rId38"/>
    <p:sldId id="502" r:id="rId39"/>
    <p:sldId id="503" r:id="rId40"/>
    <p:sldId id="504" r:id="rId41"/>
    <p:sldId id="505" r:id="rId42"/>
    <p:sldId id="506" r:id="rId43"/>
    <p:sldId id="507" r:id="rId44"/>
    <p:sldId id="467" r:id="rId45"/>
  </p:sldIdLst>
  <p:sldSz cx="12192000" cy="6858000"/>
  <p:notesSz cx="6858000" cy="9144000"/>
  <p:defaultTextStyle>
    <a:defPPr>
      <a:defRPr lang="id-ID"/>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pos="6623" userDrawn="1">
          <p15:clr>
            <a:srgbClr val="A4A3A4"/>
          </p15:clr>
        </p15:guide>
        <p15:guide id="2" orient="horz" pos="2463" userDrawn="1">
          <p15:clr>
            <a:srgbClr val="A4A3A4"/>
          </p15:clr>
        </p15:guide>
        <p15:guide id="3" orient="horz" pos="1797"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6633"/>
    <a:srgbClr val="7F3D43"/>
    <a:srgbClr val="FFCE33"/>
    <a:srgbClr val="774F27"/>
    <a:srgbClr val="9BBB59"/>
    <a:srgbClr val="F39C12"/>
    <a:srgbClr val="C039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8145" autoAdjust="0"/>
    <p:restoredTop sz="93979" autoAdjust="0"/>
  </p:normalViewPr>
  <p:slideViewPr>
    <p:cSldViewPr snapToGrid="0">
      <p:cViewPr varScale="1">
        <p:scale>
          <a:sx n="40" d="100"/>
          <a:sy n="40" d="100"/>
        </p:scale>
        <p:origin x="62" y="907"/>
      </p:cViewPr>
      <p:guideLst>
        <p:guide pos="6623"/>
        <p:guide orient="horz" pos="2463"/>
        <p:guide orient="horz" pos="1797"/>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notesViewPr>
    <p:cSldViewPr snapToGrid="0">
      <p:cViewPr varScale="1">
        <p:scale>
          <a:sx n="97" d="100"/>
          <a:sy n="97" d="100"/>
        </p:scale>
        <p:origin x="4008" y="8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426256-E77C-494B-BFC1-3BD1DA6E476C}" type="doc">
      <dgm:prSet loTypeId="urn:microsoft.com/office/officeart/2005/8/layout/vProcess5" loCatId="process" qsTypeId="urn:microsoft.com/office/officeart/2005/8/quickstyle/simple1" qsCatId="simple" csTypeId="urn:microsoft.com/office/officeart/2005/8/colors/accent0_1" csCatId="mainScheme" phldr="1"/>
      <dgm:spPr/>
      <dgm:t>
        <a:bodyPr/>
        <a:lstStyle/>
        <a:p>
          <a:endParaRPr lang="es-PE"/>
        </a:p>
      </dgm:t>
    </dgm:pt>
    <dgm:pt modelId="{64BF94DF-F41D-4247-B4AB-626FD0FB665F}">
      <dgm:prSet phldrT="[Text]" custT="1"/>
      <dgm:spPr/>
      <dgm:t>
        <a:bodyPr/>
        <a:lstStyle/>
        <a:p>
          <a:r>
            <a:rPr lang="es-PE" sz="2400" dirty="0" smtClean="0"/>
            <a:t>Las aeronaves para las cuales los manuales emitidos por el organismo responsable del diseño establezca tareas de mantenimiento, se debe realizar la tarea de mantenimiento equivalente a la inspección anual del LAR 43, cada doce (12) meses calendarios</a:t>
          </a:r>
          <a:endParaRPr lang="es-PE" sz="2400" dirty="0"/>
        </a:p>
      </dgm:t>
    </dgm:pt>
    <dgm:pt modelId="{17DC5B29-8038-465E-BE5B-5C3742497BC1}" type="parTrans" cxnId="{7D2DD66D-2F0B-4654-BD92-814DC3435BC3}">
      <dgm:prSet/>
      <dgm:spPr/>
      <dgm:t>
        <a:bodyPr/>
        <a:lstStyle/>
        <a:p>
          <a:endParaRPr lang="es-PE" sz="2400"/>
        </a:p>
      </dgm:t>
    </dgm:pt>
    <dgm:pt modelId="{716733CD-AE69-4E07-B8B1-44CDEC6FE45B}" type="sibTrans" cxnId="{7D2DD66D-2F0B-4654-BD92-814DC3435BC3}">
      <dgm:prSet custT="1"/>
      <dgm:spPr>
        <a:solidFill>
          <a:schemeClr val="accent1">
            <a:lumMod val="75000"/>
            <a:alpha val="90000"/>
          </a:schemeClr>
        </a:solidFill>
      </dgm:spPr>
      <dgm:t>
        <a:bodyPr/>
        <a:lstStyle/>
        <a:p>
          <a:endParaRPr lang="es-PE" sz="2400"/>
        </a:p>
      </dgm:t>
    </dgm:pt>
    <dgm:pt modelId="{2182B876-5C36-4754-A3A2-ADCA58CF4F7B}">
      <dgm:prSet phldrT="[Text]" custT="1"/>
      <dgm:spPr/>
      <dgm:t>
        <a:bodyPr/>
        <a:lstStyle/>
        <a:p>
          <a:r>
            <a:rPr lang="es-PE" sz="2400" dirty="0" smtClean="0"/>
            <a:t>Las aeronaves donde el organismo responsable del diseño no ha establecido tareas de mantenimiento debe realizar una inspección anual cada doce (12) meses calendarios o 100 horas de vuelo, lo que ocurra primero, de acuerdo al LAR 43</a:t>
          </a:r>
          <a:endParaRPr lang="es-PE" sz="2400" dirty="0"/>
        </a:p>
      </dgm:t>
    </dgm:pt>
    <dgm:pt modelId="{83866336-DA88-4D01-A622-39AD7164A886}" type="parTrans" cxnId="{E0D15C2D-3DE2-4346-87AD-123FAF694927}">
      <dgm:prSet/>
      <dgm:spPr/>
      <dgm:t>
        <a:bodyPr/>
        <a:lstStyle/>
        <a:p>
          <a:endParaRPr lang="es-PE" sz="2400"/>
        </a:p>
      </dgm:t>
    </dgm:pt>
    <dgm:pt modelId="{704ABA14-1A36-40C0-B2B8-56621DFA0BA0}" type="sibTrans" cxnId="{E0D15C2D-3DE2-4346-87AD-123FAF694927}">
      <dgm:prSet custT="1"/>
      <dgm:spPr>
        <a:solidFill>
          <a:schemeClr val="accent1">
            <a:lumMod val="75000"/>
            <a:alpha val="90000"/>
          </a:schemeClr>
        </a:solidFill>
      </dgm:spPr>
      <dgm:t>
        <a:bodyPr/>
        <a:lstStyle/>
        <a:p>
          <a:endParaRPr lang="es-PE" sz="2400"/>
        </a:p>
      </dgm:t>
    </dgm:pt>
    <dgm:pt modelId="{60A887FF-6383-416E-BF42-4BAF454CD8D8}">
      <dgm:prSet phldrT="[Text]" custT="1"/>
      <dgm:spPr/>
      <dgm:t>
        <a:bodyPr/>
        <a:lstStyle/>
        <a:p>
          <a:r>
            <a:rPr lang="es-PE" sz="2400" dirty="0" smtClean="0"/>
            <a:t>Para las tareas anteriores se debe emitir una certificación de conformidad de mantenimiento de acuerdo con el LAR 43.400</a:t>
          </a:r>
          <a:endParaRPr lang="es-PE" sz="2400" dirty="0"/>
        </a:p>
      </dgm:t>
    </dgm:pt>
    <dgm:pt modelId="{0F14C507-5E73-4EED-B613-0E1AF5F5B2E4}" type="parTrans" cxnId="{695CAC86-D955-4220-AD5D-4F897C0FBD34}">
      <dgm:prSet/>
      <dgm:spPr/>
      <dgm:t>
        <a:bodyPr/>
        <a:lstStyle/>
        <a:p>
          <a:endParaRPr lang="es-PE" sz="2400"/>
        </a:p>
      </dgm:t>
    </dgm:pt>
    <dgm:pt modelId="{A5A4AA7A-2C1C-4A93-9B6C-88EF0FCBC22D}" type="sibTrans" cxnId="{695CAC86-D955-4220-AD5D-4F897C0FBD34}">
      <dgm:prSet/>
      <dgm:spPr/>
      <dgm:t>
        <a:bodyPr/>
        <a:lstStyle/>
        <a:p>
          <a:endParaRPr lang="es-PE" sz="2400"/>
        </a:p>
      </dgm:t>
    </dgm:pt>
    <dgm:pt modelId="{87588882-967D-4C29-8995-742E3192E6EE}" type="pres">
      <dgm:prSet presAssocID="{8E426256-E77C-494B-BFC1-3BD1DA6E476C}" presName="outerComposite" presStyleCnt="0">
        <dgm:presLayoutVars>
          <dgm:chMax val="5"/>
          <dgm:dir/>
          <dgm:resizeHandles val="exact"/>
        </dgm:presLayoutVars>
      </dgm:prSet>
      <dgm:spPr/>
      <dgm:t>
        <a:bodyPr/>
        <a:lstStyle/>
        <a:p>
          <a:endParaRPr lang="es-PE"/>
        </a:p>
      </dgm:t>
    </dgm:pt>
    <dgm:pt modelId="{632FF56E-0550-42C9-94E8-2656E2F3B0B9}" type="pres">
      <dgm:prSet presAssocID="{8E426256-E77C-494B-BFC1-3BD1DA6E476C}" presName="dummyMaxCanvas" presStyleCnt="0">
        <dgm:presLayoutVars/>
      </dgm:prSet>
      <dgm:spPr/>
    </dgm:pt>
    <dgm:pt modelId="{6CC6FE56-7142-48A3-B61D-384A5FE2947C}" type="pres">
      <dgm:prSet presAssocID="{8E426256-E77C-494B-BFC1-3BD1DA6E476C}" presName="ThreeNodes_1" presStyleLbl="node1" presStyleIdx="0" presStyleCnt="3">
        <dgm:presLayoutVars>
          <dgm:bulletEnabled val="1"/>
        </dgm:presLayoutVars>
      </dgm:prSet>
      <dgm:spPr/>
      <dgm:t>
        <a:bodyPr/>
        <a:lstStyle/>
        <a:p>
          <a:endParaRPr lang="es-PE"/>
        </a:p>
      </dgm:t>
    </dgm:pt>
    <dgm:pt modelId="{D4625F33-D03F-4B22-8F74-E40DEA5C149E}" type="pres">
      <dgm:prSet presAssocID="{8E426256-E77C-494B-BFC1-3BD1DA6E476C}" presName="ThreeNodes_2" presStyleLbl="node1" presStyleIdx="1" presStyleCnt="3">
        <dgm:presLayoutVars>
          <dgm:bulletEnabled val="1"/>
        </dgm:presLayoutVars>
      </dgm:prSet>
      <dgm:spPr/>
      <dgm:t>
        <a:bodyPr/>
        <a:lstStyle/>
        <a:p>
          <a:endParaRPr lang="es-PE"/>
        </a:p>
      </dgm:t>
    </dgm:pt>
    <dgm:pt modelId="{962D5289-CAF1-4E8D-81E7-9FE41497A469}" type="pres">
      <dgm:prSet presAssocID="{8E426256-E77C-494B-BFC1-3BD1DA6E476C}" presName="ThreeNodes_3" presStyleLbl="node1" presStyleIdx="2" presStyleCnt="3">
        <dgm:presLayoutVars>
          <dgm:bulletEnabled val="1"/>
        </dgm:presLayoutVars>
      </dgm:prSet>
      <dgm:spPr/>
      <dgm:t>
        <a:bodyPr/>
        <a:lstStyle/>
        <a:p>
          <a:endParaRPr lang="es-PE"/>
        </a:p>
      </dgm:t>
    </dgm:pt>
    <dgm:pt modelId="{AD269090-09E4-4BCB-9681-394128111D3B}" type="pres">
      <dgm:prSet presAssocID="{8E426256-E77C-494B-BFC1-3BD1DA6E476C}" presName="ThreeConn_1-2" presStyleLbl="fgAccFollowNode1" presStyleIdx="0" presStyleCnt="2">
        <dgm:presLayoutVars>
          <dgm:bulletEnabled val="1"/>
        </dgm:presLayoutVars>
      </dgm:prSet>
      <dgm:spPr/>
      <dgm:t>
        <a:bodyPr/>
        <a:lstStyle/>
        <a:p>
          <a:endParaRPr lang="es-PE"/>
        </a:p>
      </dgm:t>
    </dgm:pt>
    <dgm:pt modelId="{ED68AB24-B915-480A-87B0-E44D3925B3B4}" type="pres">
      <dgm:prSet presAssocID="{8E426256-E77C-494B-BFC1-3BD1DA6E476C}" presName="ThreeConn_2-3" presStyleLbl="fgAccFollowNode1" presStyleIdx="1" presStyleCnt="2">
        <dgm:presLayoutVars>
          <dgm:bulletEnabled val="1"/>
        </dgm:presLayoutVars>
      </dgm:prSet>
      <dgm:spPr/>
      <dgm:t>
        <a:bodyPr/>
        <a:lstStyle/>
        <a:p>
          <a:endParaRPr lang="es-PE"/>
        </a:p>
      </dgm:t>
    </dgm:pt>
    <dgm:pt modelId="{2281F7EE-171E-4951-9BF5-CBDE0A666281}" type="pres">
      <dgm:prSet presAssocID="{8E426256-E77C-494B-BFC1-3BD1DA6E476C}" presName="ThreeNodes_1_text" presStyleLbl="node1" presStyleIdx="2" presStyleCnt="3">
        <dgm:presLayoutVars>
          <dgm:bulletEnabled val="1"/>
        </dgm:presLayoutVars>
      </dgm:prSet>
      <dgm:spPr/>
      <dgm:t>
        <a:bodyPr/>
        <a:lstStyle/>
        <a:p>
          <a:endParaRPr lang="es-PE"/>
        </a:p>
      </dgm:t>
    </dgm:pt>
    <dgm:pt modelId="{56FDF00C-C368-49EA-91A7-2A9A71728C5D}" type="pres">
      <dgm:prSet presAssocID="{8E426256-E77C-494B-BFC1-3BD1DA6E476C}" presName="ThreeNodes_2_text" presStyleLbl="node1" presStyleIdx="2" presStyleCnt="3">
        <dgm:presLayoutVars>
          <dgm:bulletEnabled val="1"/>
        </dgm:presLayoutVars>
      </dgm:prSet>
      <dgm:spPr/>
      <dgm:t>
        <a:bodyPr/>
        <a:lstStyle/>
        <a:p>
          <a:endParaRPr lang="es-PE"/>
        </a:p>
      </dgm:t>
    </dgm:pt>
    <dgm:pt modelId="{AAA5D425-A52C-42A7-BE3C-292E1FEB7E4B}" type="pres">
      <dgm:prSet presAssocID="{8E426256-E77C-494B-BFC1-3BD1DA6E476C}" presName="ThreeNodes_3_text" presStyleLbl="node1" presStyleIdx="2" presStyleCnt="3">
        <dgm:presLayoutVars>
          <dgm:bulletEnabled val="1"/>
        </dgm:presLayoutVars>
      </dgm:prSet>
      <dgm:spPr/>
      <dgm:t>
        <a:bodyPr/>
        <a:lstStyle/>
        <a:p>
          <a:endParaRPr lang="es-PE"/>
        </a:p>
      </dgm:t>
    </dgm:pt>
  </dgm:ptLst>
  <dgm:cxnLst>
    <dgm:cxn modelId="{C858F5BF-731E-4884-A34D-234A42C1D4CB}" type="presOf" srcId="{60A887FF-6383-416E-BF42-4BAF454CD8D8}" destId="{AAA5D425-A52C-42A7-BE3C-292E1FEB7E4B}" srcOrd="1" destOrd="0" presId="urn:microsoft.com/office/officeart/2005/8/layout/vProcess5"/>
    <dgm:cxn modelId="{F3234563-75AB-4CFB-AA62-17A623437997}" type="presOf" srcId="{2182B876-5C36-4754-A3A2-ADCA58CF4F7B}" destId="{D4625F33-D03F-4B22-8F74-E40DEA5C149E}" srcOrd="0" destOrd="0" presId="urn:microsoft.com/office/officeart/2005/8/layout/vProcess5"/>
    <dgm:cxn modelId="{695CAC86-D955-4220-AD5D-4F897C0FBD34}" srcId="{8E426256-E77C-494B-BFC1-3BD1DA6E476C}" destId="{60A887FF-6383-416E-BF42-4BAF454CD8D8}" srcOrd="2" destOrd="0" parTransId="{0F14C507-5E73-4EED-B613-0E1AF5F5B2E4}" sibTransId="{A5A4AA7A-2C1C-4A93-9B6C-88EF0FCBC22D}"/>
    <dgm:cxn modelId="{40D41F28-C49C-49BA-84E2-30222EEBC116}" type="presOf" srcId="{716733CD-AE69-4E07-B8B1-44CDEC6FE45B}" destId="{AD269090-09E4-4BCB-9681-394128111D3B}" srcOrd="0" destOrd="0" presId="urn:microsoft.com/office/officeart/2005/8/layout/vProcess5"/>
    <dgm:cxn modelId="{C14BA4AB-B379-4055-AEFE-2E18D11D88FB}" type="presOf" srcId="{704ABA14-1A36-40C0-B2B8-56621DFA0BA0}" destId="{ED68AB24-B915-480A-87B0-E44D3925B3B4}" srcOrd="0" destOrd="0" presId="urn:microsoft.com/office/officeart/2005/8/layout/vProcess5"/>
    <dgm:cxn modelId="{7D2DD66D-2F0B-4654-BD92-814DC3435BC3}" srcId="{8E426256-E77C-494B-BFC1-3BD1DA6E476C}" destId="{64BF94DF-F41D-4247-B4AB-626FD0FB665F}" srcOrd="0" destOrd="0" parTransId="{17DC5B29-8038-465E-BE5B-5C3742497BC1}" sibTransId="{716733CD-AE69-4E07-B8B1-44CDEC6FE45B}"/>
    <dgm:cxn modelId="{E0D15C2D-3DE2-4346-87AD-123FAF694927}" srcId="{8E426256-E77C-494B-BFC1-3BD1DA6E476C}" destId="{2182B876-5C36-4754-A3A2-ADCA58CF4F7B}" srcOrd="1" destOrd="0" parTransId="{83866336-DA88-4D01-A622-39AD7164A886}" sibTransId="{704ABA14-1A36-40C0-B2B8-56621DFA0BA0}"/>
    <dgm:cxn modelId="{2E8822AE-D3B5-42B5-A6CD-7E168F894E7E}" type="presOf" srcId="{64BF94DF-F41D-4247-B4AB-626FD0FB665F}" destId="{2281F7EE-171E-4951-9BF5-CBDE0A666281}" srcOrd="1" destOrd="0" presId="urn:microsoft.com/office/officeart/2005/8/layout/vProcess5"/>
    <dgm:cxn modelId="{62677CD6-F04E-4F5B-9EE7-CBCCE98B7B69}" type="presOf" srcId="{2182B876-5C36-4754-A3A2-ADCA58CF4F7B}" destId="{56FDF00C-C368-49EA-91A7-2A9A71728C5D}" srcOrd="1" destOrd="0" presId="urn:microsoft.com/office/officeart/2005/8/layout/vProcess5"/>
    <dgm:cxn modelId="{2E602254-17C6-41AF-8BEE-CC95D188F2B6}" type="presOf" srcId="{60A887FF-6383-416E-BF42-4BAF454CD8D8}" destId="{962D5289-CAF1-4E8D-81E7-9FE41497A469}" srcOrd="0" destOrd="0" presId="urn:microsoft.com/office/officeart/2005/8/layout/vProcess5"/>
    <dgm:cxn modelId="{55B93478-32CC-4F0F-8D6A-1343607A33F0}" type="presOf" srcId="{8E426256-E77C-494B-BFC1-3BD1DA6E476C}" destId="{87588882-967D-4C29-8995-742E3192E6EE}" srcOrd="0" destOrd="0" presId="urn:microsoft.com/office/officeart/2005/8/layout/vProcess5"/>
    <dgm:cxn modelId="{6645823E-4670-4FA0-B664-83437B25512B}" type="presOf" srcId="{64BF94DF-F41D-4247-B4AB-626FD0FB665F}" destId="{6CC6FE56-7142-48A3-B61D-384A5FE2947C}" srcOrd="0" destOrd="0" presId="urn:microsoft.com/office/officeart/2005/8/layout/vProcess5"/>
    <dgm:cxn modelId="{A0F1E628-EF78-4558-87D4-4DEBDCACDC56}" type="presParOf" srcId="{87588882-967D-4C29-8995-742E3192E6EE}" destId="{632FF56E-0550-42C9-94E8-2656E2F3B0B9}" srcOrd="0" destOrd="0" presId="urn:microsoft.com/office/officeart/2005/8/layout/vProcess5"/>
    <dgm:cxn modelId="{44C1B1EA-BEA9-49DA-B7DA-AF657BDA8DAC}" type="presParOf" srcId="{87588882-967D-4C29-8995-742E3192E6EE}" destId="{6CC6FE56-7142-48A3-B61D-384A5FE2947C}" srcOrd="1" destOrd="0" presId="urn:microsoft.com/office/officeart/2005/8/layout/vProcess5"/>
    <dgm:cxn modelId="{FB24A413-F555-4B0E-9233-D3D635C6C37A}" type="presParOf" srcId="{87588882-967D-4C29-8995-742E3192E6EE}" destId="{D4625F33-D03F-4B22-8F74-E40DEA5C149E}" srcOrd="2" destOrd="0" presId="urn:microsoft.com/office/officeart/2005/8/layout/vProcess5"/>
    <dgm:cxn modelId="{D7486DE7-C10D-4907-9575-3B983BA2B4D0}" type="presParOf" srcId="{87588882-967D-4C29-8995-742E3192E6EE}" destId="{962D5289-CAF1-4E8D-81E7-9FE41497A469}" srcOrd="3" destOrd="0" presId="urn:microsoft.com/office/officeart/2005/8/layout/vProcess5"/>
    <dgm:cxn modelId="{BE2D7BE6-9F13-4E42-867E-8CFC6FF22B61}" type="presParOf" srcId="{87588882-967D-4C29-8995-742E3192E6EE}" destId="{AD269090-09E4-4BCB-9681-394128111D3B}" srcOrd="4" destOrd="0" presId="urn:microsoft.com/office/officeart/2005/8/layout/vProcess5"/>
    <dgm:cxn modelId="{E68FDD41-88F5-46CE-89D1-27B88AC0C3E6}" type="presParOf" srcId="{87588882-967D-4C29-8995-742E3192E6EE}" destId="{ED68AB24-B915-480A-87B0-E44D3925B3B4}" srcOrd="5" destOrd="0" presId="urn:microsoft.com/office/officeart/2005/8/layout/vProcess5"/>
    <dgm:cxn modelId="{13348BA6-11BA-4770-94B3-0A96674AEE55}" type="presParOf" srcId="{87588882-967D-4C29-8995-742E3192E6EE}" destId="{2281F7EE-171E-4951-9BF5-CBDE0A666281}" srcOrd="6" destOrd="0" presId="urn:microsoft.com/office/officeart/2005/8/layout/vProcess5"/>
    <dgm:cxn modelId="{9E9160E4-E5FD-4D3F-B5B6-7369C68B344B}" type="presParOf" srcId="{87588882-967D-4C29-8995-742E3192E6EE}" destId="{56FDF00C-C368-49EA-91A7-2A9A71728C5D}" srcOrd="7" destOrd="0" presId="urn:microsoft.com/office/officeart/2005/8/layout/vProcess5"/>
    <dgm:cxn modelId="{30C91410-9B1C-4CE6-B0A7-CC27AA0ACE50}" type="presParOf" srcId="{87588882-967D-4C29-8995-742E3192E6EE}" destId="{AAA5D425-A52C-42A7-BE3C-292E1FEB7E4B}"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C6FE56-7142-48A3-B61D-384A5FE2947C}">
      <dsp:nvSpPr>
        <dsp:cNvPr id="0" name=""/>
        <dsp:cNvSpPr/>
      </dsp:nvSpPr>
      <dsp:spPr>
        <a:xfrm>
          <a:off x="0" y="0"/>
          <a:ext cx="9631299" cy="1641062"/>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s-PE" sz="2400" kern="1200" dirty="0" smtClean="0"/>
            <a:t>Las aeronaves para las cuales los manuales emitidos por el organismo responsable del diseño establezca tareas de mantenimiento, se debe realizar la tarea de mantenimiento equivalente a la inspección anual del LAR 43, cada doce (12) meses calendarios</a:t>
          </a:r>
          <a:endParaRPr lang="es-PE" sz="2400" kern="1200" dirty="0"/>
        </a:p>
      </dsp:txBody>
      <dsp:txXfrm>
        <a:off x="48065" y="48065"/>
        <a:ext cx="7860464" cy="1544932"/>
      </dsp:txXfrm>
    </dsp:sp>
    <dsp:sp modelId="{D4625F33-D03F-4B22-8F74-E40DEA5C149E}">
      <dsp:nvSpPr>
        <dsp:cNvPr id="0" name=""/>
        <dsp:cNvSpPr/>
      </dsp:nvSpPr>
      <dsp:spPr>
        <a:xfrm>
          <a:off x="849820" y="1914572"/>
          <a:ext cx="9631299" cy="1641062"/>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s-PE" sz="2400" kern="1200" dirty="0" smtClean="0"/>
            <a:t>Las aeronaves donde el organismo responsable del diseño no ha establecido tareas de mantenimiento debe realizar una inspección anual cada doce (12) meses calendarios o 100 horas de vuelo, lo que ocurra primero, de acuerdo al LAR 43</a:t>
          </a:r>
          <a:endParaRPr lang="es-PE" sz="2400" kern="1200" dirty="0"/>
        </a:p>
      </dsp:txBody>
      <dsp:txXfrm>
        <a:off x="897885" y="1962637"/>
        <a:ext cx="7618657" cy="1544932"/>
      </dsp:txXfrm>
    </dsp:sp>
    <dsp:sp modelId="{962D5289-CAF1-4E8D-81E7-9FE41497A469}">
      <dsp:nvSpPr>
        <dsp:cNvPr id="0" name=""/>
        <dsp:cNvSpPr/>
      </dsp:nvSpPr>
      <dsp:spPr>
        <a:xfrm>
          <a:off x="1699640" y="3829145"/>
          <a:ext cx="9631299" cy="1641062"/>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s-PE" sz="2400" kern="1200" dirty="0" smtClean="0"/>
            <a:t>Para las tareas anteriores se debe emitir una certificación de conformidad de mantenimiento de acuerdo con el LAR 43.400</a:t>
          </a:r>
          <a:endParaRPr lang="es-PE" sz="2400" kern="1200" dirty="0"/>
        </a:p>
      </dsp:txBody>
      <dsp:txXfrm>
        <a:off x="1747705" y="3877210"/>
        <a:ext cx="7618657" cy="1544932"/>
      </dsp:txXfrm>
    </dsp:sp>
    <dsp:sp modelId="{AD269090-09E4-4BCB-9681-394128111D3B}">
      <dsp:nvSpPr>
        <dsp:cNvPr id="0" name=""/>
        <dsp:cNvSpPr/>
      </dsp:nvSpPr>
      <dsp:spPr>
        <a:xfrm>
          <a:off x="8564608" y="1244472"/>
          <a:ext cx="1066690" cy="1066690"/>
        </a:xfrm>
        <a:prstGeom prst="downArrow">
          <a:avLst>
            <a:gd name="adj1" fmla="val 55000"/>
            <a:gd name="adj2" fmla="val 45000"/>
          </a:avLst>
        </a:prstGeom>
        <a:solidFill>
          <a:schemeClr val="accent1">
            <a:lumMod val="75000"/>
            <a:alpha val="90000"/>
          </a:schemeClr>
        </a:solidFill>
        <a:ln w="12700" cap="flat" cmpd="sng" algn="ctr">
          <a:solidFill>
            <a:schemeClr val="dk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endParaRPr lang="es-PE" sz="2400" kern="1200"/>
        </a:p>
      </dsp:txBody>
      <dsp:txXfrm>
        <a:off x="8804613" y="1244472"/>
        <a:ext cx="586680" cy="802684"/>
      </dsp:txXfrm>
    </dsp:sp>
    <dsp:sp modelId="{ED68AB24-B915-480A-87B0-E44D3925B3B4}">
      <dsp:nvSpPr>
        <dsp:cNvPr id="0" name=""/>
        <dsp:cNvSpPr/>
      </dsp:nvSpPr>
      <dsp:spPr>
        <a:xfrm>
          <a:off x="9414428" y="3148104"/>
          <a:ext cx="1066690" cy="1066690"/>
        </a:xfrm>
        <a:prstGeom prst="downArrow">
          <a:avLst>
            <a:gd name="adj1" fmla="val 55000"/>
            <a:gd name="adj2" fmla="val 45000"/>
          </a:avLst>
        </a:prstGeom>
        <a:solidFill>
          <a:schemeClr val="accent1">
            <a:lumMod val="75000"/>
            <a:alpha val="90000"/>
          </a:schemeClr>
        </a:solidFill>
        <a:ln w="12700" cap="flat" cmpd="sng" algn="ctr">
          <a:solidFill>
            <a:schemeClr val="dk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endParaRPr lang="es-PE" sz="2400" kern="1200"/>
        </a:p>
      </dsp:txBody>
      <dsp:txXfrm>
        <a:off x="9654433" y="3148104"/>
        <a:ext cx="586680" cy="802684"/>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d-ID"/>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5C4007C-4214-4C32-A35F-8FA4BF62ED0A}" type="datetimeFigureOut">
              <a:rPr lang="id-ID" smtClean="0"/>
              <a:t>15/07/2019</a:t>
            </a:fld>
            <a:endParaRPr lang="id-ID"/>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id-ID"/>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AFDC27E-17D3-4AD7-83C9-E5D4C007C2F0}" type="slidenum">
              <a:rPr lang="id-ID" smtClean="0"/>
              <a:t>‹#›</a:t>
            </a:fld>
            <a:endParaRPr lang="id-ID"/>
          </a:p>
        </p:txBody>
      </p:sp>
    </p:spTree>
    <p:extLst>
      <p:ext uri="{BB962C8B-B14F-4D97-AF65-F5344CB8AC3E}">
        <p14:creationId xmlns:p14="http://schemas.microsoft.com/office/powerpoint/2010/main" val="7145827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d-ID"/>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E6DAFF-5223-43CD-9412-3265A93C4AA1}" type="datetimeFigureOut">
              <a:rPr lang="id-ID" smtClean="0"/>
              <a:t>15/07/2019</a:t>
            </a:fld>
            <a:endParaRPr lang="id-ID"/>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d-ID"/>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d-ID"/>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02ABD7-284B-4AEE-9AD5-F0CEBFB0821A}" type="slidenum">
              <a:rPr lang="id-ID" smtClean="0"/>
              <a:t>‹#›</a:t>
            </a:fld>
            <a:endParaRPr lang="id-ID"/>
          </a:p>
        </p:txBody>
      </p:sp>
    </p:spTree>
    <p:extLst>
      <p:ext uri="{BB962C8B-B14F-4D97-AF65-F5344CB8AC3E}">
        <p14:creationId xmlns:p14="http://schemas.microsoft.com/office/powerpoint/2010/main" val="23083386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04545" marR="118745" indent="-804545" algn="just">
              <a:spcBef>
                <a:spcPts val="0"/>
              </a:spcBef>
              <a:spcAft>
                <a:spcPts val="600"/>
              </a:spcAft>
              <a:tabLst>
                <a:tab pos="800100" algn="l"/>
              </a:tabLst>
            </a:pPr>
            <a:r>
              <a:rPr lang="es-PE" sz="1200" b="1" dirty="0" smtClean="0">
                <a:effectLst/>
                <a:latin typeface="Arial" panose="020B0604020202020204" pitchFamily="34" charset="0"/>
                <a:ea typeface="Times New Roman" panose="02020603050405020304" pitchFamily="18" charset="0"/>
              </a:rPr>
              <a:t>91.1100  	Aplicación</a:t>
            </a:r>
          </a:p>
          <a:p>
            <a:pPr marL="804545" marR="118745" indent="-804545" algn="just">
              <a:spcBef>
                <a:spcPts val="0"/>
              </a:spcBef>
              <a:spcAft>
                <a:spcPts val="600"/>
              </a:spcAft>
              <a:tabLst>
                <a:tab pos="800100" algn="l"/>
              </a:tabLst>
            </a:pPr>
            <a:endParaRPr lang="es-PE" sz="1600" dirty="0" smtClean="0">
              <a:effectLst/>
              <a:latin typeface="Times New Roman" panose="02020603050405020304" pitchFamily="18" charset="0"/>
              <a:ea typeface="Times New Roman" panose="02020603050405020304" pitchFamily="18" charset="0"/>
            </a:endParaRPr>
          </a:p>
          <a:p>
            <a:pPr marL="342900" marR="0" lvl="0" indent="-342900" algn="just">
              <a:spcBef>
                <a:spcPts val="0"/>
              </a:spcBef>
              <a:spcAft>
                <a:spcPts val="600"/>
              </a:spcAft>
              <a:buFont typeface="+mj-lt"/>
              <a:buAutoNum type="alphaLcParenBoth"/>
              <a:tabLst>
                <a:tab pos="228600" algn="l"/>
              </a:tabLst>
            </a:pPr>
            <a:r>
              <a:rPr lang="es-PE" sz="1200" dirty="0" smtClean="0">
                <a:effectLst/>
                <a:latin typeface="Arial" panose="020B0604020202020204" pitchFamily="34" charset="0"/>
                <a:ea typeface="Times New Roman" panose="02020603050405020304" pitchFamily="18" charset="0"/>
              </a:rPr>
              <a:t>Este capitulo prescribe los requisitos de mantenimiento y control de la aeronavegabilidad que un explotador debe cumplir para garantizar el mantenimiento de la aeronavegabilidad de sus aeronaves.</a:t>
            </a:r>
          </a:p>
          <a:p>
            <a:pPr marL="342900" marR="0" lvl="0" indent="-342900" algn="just">
              <a:spcBef>
                <a:spcPts val="0"/>
              </a:spcBef>
              <a:spcAft>
                <a:spcPts val="600"/>
              </a:spcAft>
              <a:buFont typeface="+mj-lt"/>
              <a:buAutoNum type="alphaLcParenBoth"/>
              <a:tabLst>
                <a:tab pos="228600" algn="l"/>
              </a:tabLst>
            </a:pPr>
            <a:endParaRPr lang="es-PE" sz="1600" dirty="0" smtClean="0">
              <a:effectLst/>
              <a:latin typeface="Times New Roman" panose="02020603050405020304" pitchFamily="18" charset="0"/>
              <a:ea typeface="Times New Roman" panose="02020603050405020304" pitchFamily="18" charset="0"/>
            </a:endParaRPr>
          </a:p>
          <a:p>
            <a:pPr marL="342900" marR="0" lvl="0" indent="-342900" algn="just">
              <a:spcBef>
                <a:spcPts val="0"/>
              </a:spcBef>
              <a:spcAft>
                <a:spcPts val="600"/>
              </a:spcAft>
              <a:buFont typeface="+mj-lt"/>
              <a:buAutoNum type="alphaLcParenBoth"/>
              <a:tabLst>
                <a:tab pos="228600" algn="l"/>
              </a:tabLst>
            </a:pPr>
            <a:r>
              <a:rPr lang="es-PE" sz="1200" dirty="0" smtClean="0">
                <a:effectLst/>
                <a:latin typeface="Arial" panose="020B0604020202020204" pitchFamily="34" charset="0"/>
                <a:ea typeface="Times New Roman" panose="02020603050405020304" pitchFamily="18" charset="0"/>
              </a:rPr>
              <a:t>Este capítulo no se aplica a las aeronaves que operan según el LAR 135 y/o 121.</a:t>
            </a:r>
            <a:endParaRPr lang="es-PE" sz="1600" dirty="0" smtClean="0">
              <a:effectLst/>
              <a:latin typeface="Times New Roman" panose="02020603050405020304" pitchFamily="18" charset="0"/>
              <a:ea typeface="Times New Roman" panose="02020603050405020304" pitchFamily="18" charset="0"/>
            </a:endParaRPr>
          </a:p>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2</a:t>
            </a:fld>
            <a:endParaRPr lang="id-ID"/>
          </a:p>
        </p:txBody>
      </p:sp>
    </p:spTree>
    <p:extLst>
      <p:ext uri="{BB962C8B-B14F-4D97-AF65-F5344CB8AC3E}">
        <p14:creationId xmlns:p14="http://schemas.microsoft.com/office/powerpoint/2010/main" val="6714262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04545" marR="118745" indent="-804545" algn="just">
              <a:spcBef>
                <a:spcPts val="1200"/>
              </a:spcBef>
              <a:spcAft>
                <a:spcPts val="600"/>
              </a:spcAft>
              <a:tabLst>
                <a:tab pos="800100" algn="l"/>
              </a:tabLst>
            </a:pPr>
            <a:r>
              <a:rPr lang="es-PE" sz="1200" b="1" dirty="0" smtClean="0">
                <a:effectLst/>
                <a:latin typeface="Arial" panose="020B0604020202020204" pitchFamily="34" charset="0"/>
                <a:ea typeface="Times New Roman" panose="02020603050405020304" pitchFamily="18" charset="0"/>
              </a:rPr>
              <a:t>91.1110  	Programa de mantenimiento</a:t>
            </a:r>
            <a:endParaRPr lang="es-PE" sz="1600" dirty="0" smtClean="0">
              <a:effectLst/>
              <a:latin typeface="Times New Roman" panose="02020603050405020304" pitchFamily="18" charset="0"/>
              <a:ea typeface="Times New Roman" panose="02020603050405020304" pitchFamily="18" charset="0"/>
            </a:endParaRPr>
          </a:p>
          <a:p>
            <a:pPr marL="342900" marR="0" lvl="0" indent="-342900" algn="just">
              <a:spcBef>
                <a:spcPts val="600"/>
              </a:spcBef>
              <a:spcAft>
                <a:spcPts val="600"/>
              </a:spcAft>
              <a:buFont typeface="+mj-lt"/>
              <a:buAutoNum type="alphaLcParenBoth"/>
              <a:tabLst>
                <a:tab pos="228600" algn="l"/>
              </a:tabLst>
            </a:pPr>
            <a:r>
              <a:rPr lang="es-ES" sz="1200" u="none" strike="noStrike" dirty="0" smtClean="0">
                <a:effectLst/>
                <a:latin typeface="Arial" panose="020B0604020202020204" pitchFamily="34" charset="0"/>
                <a:ea typeface="Times New Roman" panose="02020603050405020304" pitchFamily="18" charset="0"/>
              </a:rPr>
              <a:t>El explotador </a:t>
            </a:r>
            <a:r>
              <a:rPr lang="es-PE" sz="1200" u="none" strike="noStrike" dirty="0" smtClean="0">
                <a:effectLst/>
                <a:latin typeface="Arial" panose="020B0604020202020204" pitchFamily="34" charset="0"/>
                <a:ea typeface="Times New Roman" panose="02020603050405020304" pitchFamily="18" charset="0"/>
              </a:rPr>
              <a:t>de una aeronave </a:t>
            </a:r>
            <a:r>
              <a:rPr lang="es-AR" sz="1200" u="none" strike="noStrike" dirty="0" smtClean="0">
                <a:effectLst/>
                <a:latin typeface="Arial" panose="020B0604020202020204" pitchFamily="34" charset="0"/>
                <a:ea typeface="Times New Roman" panose="02020603050405020304" pitchFamily="18" charset="0"/>
              </a:rPr>
              <a:t> debe mantener la aeronave, excepto para las contempladas en el Párrafo (c) siguiente, de acuerdo con:</a:t>
            </a:r>
            <a:endParaRPr lang="es-PE" sz="1600" u="none" strike="noStrike" dirty="0" smtClean="0">
              <a:effectLst/>
              <a:latin typeface="Times New Roman" panose="02020603050405020304" pitchFamily="18" charset="0"/>
              <a:ea typeface="Times New Roman" panose="02020603050405020304" pitchFamily="18" charset="0"/>
            </a:endParaRPr>
          </a:p>
          <a:p>
            <a:pPr marL="800100" marR="0" lvl="1" indent="-342900" algn="just">
              <a:spcBef>
                <a:spcPts val="600"/>
              </a:spcBef>
              <a:spcAft>
                <a:spcPts val="600"/>
              </a:spcAft>
              <a:buSzPts val="1000"/>
              <a:buFont typeface="Arial" panose="020B0604020202020204" pitchFamily="34" charset="0"/>
              <a:buAutoNum type="arabicParenBoth"/>
              <a:tabLst>
                <a:tab pos="514350" algn="l"/>
              </a:tabLst>
            </a:pPr>
            <a:r>
              <a:rPr lang="es-PE" sz="1200" dirty="0" smtClean="0">
                <a:effectLst/>
                <a:latin typeface="Arial" panose="020B0604020202020204" pitchFamily="34" charset="0"/>
                <a:ea typeface="Times New Roman" panose="02020603050405020304" pitchFamily="18" charset="0"/>
                <a:cs typeface="Times New Roman" panose="02020603050405020304" pitchFamily="18" charset="0"/>
              </a:rPr>
              <a:t>un programa de mantenimiento que resulte aceptable para el Estado de matrícula, o</a:t>
            </a:r>
            <a:endParaRPr lang="es-PE" sz="16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800100" marR="0" lvl="1" indent="-342900" algn="just">
              <a:spcBef>
                <a:spcPts val="600"/>
              </a:spcBef>
              <a:spcAft>
                <a:spcPts val="600"/>
              </a:spcAft>
              <a:buSzPts val="1000"/>
              <a:buFont typeface="Arial" panose="020B0604020202020204" pitchFamily="34" charset="0"/>
              <a:buAutoNum type="arabicParenBoth"/>
              <a:tabLst>
                <a:tab pos="514350" algn="l"/>
              </a:tabLst>
            </a:pPr>
            <a:r>
              <a:rPr lang="es-PE" sz="1200" dirty="0" smtClean="0">
                <a:effectLst/>
                <a:latin typeface="Arial" panose="020B0604020202020204" pitchFamily="34" charset="0"/>
                <a:ea typeface="Times New Roman" panose="02020603050405020304" pitchFamily="18" charset="0"/>
                <a:cs typeface="Times New Roman" panose="02020603050405020304" pitchFamily="18" charset="0"/>
              </a:rPr>
              <a:t>los tiempos de reemplazo obligatorio, los intervalos de inspección y procedimientos específicos relacionados, incluidos en la sección limitaciones de aeronavegabilidad del manual de mantenimiento del fabricante o en las instrucciones para la aeronavegabilidad continua.</a:t>
            </a:r>
            <a:endParaRPr lang="es-PE" sz="16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gn="just">
              <a:spcBef>
                <a:spcPts val="600"/>
              </a:spcBef>
              <a:spcAft>
                <a:spcPts val="600"/>
              </a:spcAft>
              <a:buFont typeface="+mj-lt"/>
              <a:buAutoNum type="alphaLcParenBoth"/>
              <a:tabLst>
                <a:tab pos="228600" algn="l"/>
              </a:tabLst>
            </a:pPr>
            <a:r>
              <a:rPr lang="es-ES" sz="1200" u="none" strike="noStrike" dirty="0" smtClean="0">
                <a:effectLst/>
                <a:latin typeface="Arial" panose="020B0604020202020204" pitchFamily="34" charset="0"/>
                <a:ea typeface="Times New Roman" panose="02020603050405020304" pitchFamily="18" charset="0"/>
              </a:rPr>
              <a:t>El explotador de aeronaves de hasta 5 700 kg de peso (masa) máximo de despegue (MTOW), </a:t>
            </a:r>
            <a:r>
              <a:rPr lang="es-PE" sz="1200" u="none" strike="noStrike" dirty="0" smtClean="0">
                <a:effectLst/>
                <a:latin typeface="Arial" panose="020B0604020202020204" pitchFamily="34" charset="0"/>
                <a:ea typeface="Times New Roman" panose="02020603050405020304" pitchFamily="18" charset="0"/>
              </a:rPr>
              <a:t>y de helicópteros de hasta 3 175 kilos de peso (masa) máxima de despegue (MTOW),  que no sean potenciados por turbina,</a:t>
            </a:r>
            <a:r>
              <a:rPr lang="es-AR" sz="1200" u="none" strike="noStrike" dirty="0" smtClean="0">
                <a:effectLst/>
                <a:latin typeface="Arial" panose="020B0604020202020204" pitchFamily="34" charset="0"/>
                <a:ea typeface="Times New Roman" panose="02020603050405020304" pitchFamily="18" charset="0"/>
              </a:rPr>
              <a:t> excepto para los contemplados en el párrafo (c), </a:t>
            </a:r>
            <a:r>
              <a:rPr lang="es-PE" sz="1200" u="none" strike="noStrike" dirty="0" smtClean="0">
                <a:effectLst/>
                <a:latin typeface="Arial" panose="020B0604020202020204" pitchFamily="34" charset="0"/>
                <a:ea typeface="Times New Roman" panose="02020603050405020304" pitchFamily="18" charset="0"/>
              </a:rPr>
              <a:t>debe realizar una inspección anual de acuerdo a lo siguiente:</a:t>
            </a:r>
            <a:endParaRPr lang="es-PE" sz="1600" u="none" strike="noStrike" dirty="0" smtClean="0">
              <a:effectLst/>
              <a:latin typeface="Times New Roman" panose="02020603050405020304" pitchFamily="18" charset="0"/>
              <a:ea typeface="Times New Roman" panose="02020603050405020304" pitchFamily="18" charset="0"/>
            </a:endParaRPr>
          </a:p>
          <a:p>
            <a:pPr marL="800100" marR="0" lvl="1" indent="-342900" algn="just">
              <a:spcBef>
                <a:spcPts val="600"/>
              </a:spcBef>
              <a:spcAft>
                <a:spcPts val="600"/>
              </a:spcAft>
              <a:buSzPts val="1000"/>
              <a:buFont typeface="Arial" panose="020B0604020202020204" pitchFamily="34" charset="0"/>
              <a:buAutoNum type="arabicParenBoth"/>
              <a:tabLst>
                <a:tab pos="457200" algn="l"/>
              </a:tabLst>
            </a:pPr>
            <a:r>
              <a:rPr lang="es-PE" sz="1200" dirty="0" smtClean="0">
                <a:effectLst/>
                <a:latin typeface="Arial" panose="020B0604020202020204" pitchFamily="34" charset="0"/>
                <a:ea typeface="Times New Roman" panose="02020603050405020304" pitchFamily="18" charset="0"/>
                <a:cs typeface="Times New Roman" panose="02020603050405020304" pitchFamily="18" charset="0"/>
              </a:rPr>
              <a:t>Las aeronaves para las cuales los manuales emitidos por el organismo responsable del diseño establezca tareas de mantenimiento, se debe realizar la tarea de mantenimiento equivalente a la inspección anual del LAR 43, cada doce (12) meses calendarios. Para las que no se ha establecido una tarea de mantenimiento equivalente a una inspección anual, esta debe realizarse de acuerdo a la establecida en el LAR 43. </a:t>
            </a:r>
            <a:endParaRPr lang="es-PE" sz="16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800100" marR="0" lvl="1" indent="-342900" algn="just">
              <a:spcBef>
                <a:spcPts val="600"/>
              </a:spcBef>
              <a:spcAft>
                <a:spcPts val="600"/>
              </a:spcAft>
              <a:buSzPts val="1000"/>
              <a:buFont typeface="Arial" panose="020B0604020202020204" pitchFamily="34" charset="0"/>
              <a:buAutoNum type="arabicParenBoth"/>
              <a:tabLst>
                <a:tab pos="457200" algn="l"/>
              </a:tabLst>
            </a:pPr>
            <a:r>
              <a:rPr lang="es-PE" sz="1200" dirty="0" smtClean="0">
                <a:effectLst/>
                <a:latin typeface="Arial" panose="020B0604020202020204" pitchFamily="34" charset="0"/>
                <a:ea typeface="Times New Roman" panose="02020603050405020304" pitchFamily="18" charset="0"/>
                <a:cs typeface="Times New Roman" panose="02020603050405020304" pitchFamily="18" charset="0"/>
              </a:rPr>
              <a:t>Las aeronaves donde el organismo responsable del diseño no ha establecido tareas de mantenimiento debe realizar una inspección anual cada doce (12) meses calendarios o 100 horas de vuelo, lo que ocurra primero, de acuerdo al LAR 43; y </a:t>
            </a:r>
            <a:endParaRPr lang="es-PE" sz="16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800100" marR="0" lvl="1" indent="-342900" algn="just">
              <a:spcBef>
                <a:spcPts val="600"/>
              </a:spcBef>
              <a:spcAft>
                <a:spcPts val="600"/>
              </a:spcAft>
              <a:buSzPts val="1000"/>
              <a:buFont typeface="Arial" panose="020B0604020202020204" pitchFamily="34" charset="0"/>
              <a:buAutoNum type="arabicParenBoth"/>
              <a:tabLst>
                <a:tab pos="457200" algn="l"/>
              </a:tabLst>
            </a:pPr>
            <a:r>
              <a:rPr lang="es-AR" sz="1200" dirty="0" smtClean="0">
                <a:effectLst/>
                <a:latin typeface="Arial" panose="020B0604020202020204" pitchFamily="34" charset="0"/>
                <a:ea typeface="Times New Roman" panose="02020603050405020304" pitchFamily="18" charset="0"/>
                <a:cs typeface="Times New Roman" panose="02020603050405020304" pitchFamily="18" charset="0"/>
              </a:rPr>
              <a:t>Para los numerales (1) y (2)  se debe emitir una certificación de conformidad de mantenimiento de acuerdo con el LAR 43.400.</a:t>
            </a:r>
            <a:endParaRPr lang="es-PE" sz="16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gn="just">
              <a:spcBef>
                <a:spcPts val="600"/>
              </a:spcBef>
              <a:spcAft>
                <a:spcPts val="600"/>
              </a:spcAft>
              <a:buFont typeface="+mj-lt"/>
              <a:buAutoNum type="alphaLcParenBoth"/>
              <a:tabLst>
                <a:tab pos="228600" algn="l"/>
              </a:tabLst>
            </a:pPr>
            <a:r>
              <a:rPr lang="es-PE" sz="1200" u="none" strike="noStrike" dirty="0" smtClean="0">
                <a:effectLst/>
                <a:latin typeface="Arial" panose="020B0604020202020204" pitchFamily="34" charset="0"/>
                <a:ea typeface="Times New Roman" panose="02020603050405020304" pitchFamily="18" charset="0"/>
              </a:rPr>
              <a:t>Los párrafos (a) y (b) de esta Sección no se aplican a las aeronaves que posean un permiso especial de vuelo, un certificado de aeronavegabilidad provisional o un certificado experimental vigente;</a:t>
            </a:r>
            <a:endParaRPr lang="es-PE" sz="1600" u="none" strike="noStrike" dirty="0" smtClean="0">
              <a:effectLst/>
              <a:latin typeface="Times New Roman" panose="02020603050405020304" pitchFamily="18" charset="0"/>
              <a:ea typeface="Times New Roman" panose="02020603050405020304" pitchFamily="18" charset="0"/>
            </a:endParaRPr>
          </a:p>
          <a:p>
            <a:pPr marL="342900" marR="0" lvl="0" indent="-342900" algn="just">
              <a:spcBef>
                <a:spcPts val="600"/>
              </a:spcBef>
              <a:spcAft>
                <a:spcPts val="600"/>
              </a:spcAft>
              <a:buFont typeface="+mj-lt"/>
              <a:buAutoNum type="alphaLcParenBoth"/>
              <a:tabLst>
                <a:tab pos="228600" algn="l"/>
              </a:tabLst>
            </a:pPr>
            <a:r>
              <a:rPr lang="es-PE" sz="1200" u="none" strike="noStrike" dirty="0" smtClean="0">
                <a:effectLst/>
                <a:latin typeface="Arial" panose="020B0604020202020204" pitchFamily="34" charset="0"/>
                <a:ea typeface="Times New Roman" panose="02020603050405020304" pitchFamily="18" charset="0"/>
              </a:rPr>
              <a:t>Para aeronaves grandes y turborreactores en el diseño y aplicación del programa de mantenimiento del explotador se deben observar los principios básicos a factores humanos; </a:t>
            </a:r>
            <a:endParaRPr lang="es-PE" sz="1600" u="none" strike="noStrike" dirty="0" smtClean="0">
              <a:effectLst/>
              <a:latin typeface="Times New Roman" panose="02020603050405020304" pitchFamily="18" charset="0"/>
              <a:ea typeface="Times New Roman" panose="02020603050405020304" pitchFamily="18" charset="0"/>
            </a:endParaRPr>
          </a:p>
          <a:p>
            <a:pPr marL="342900" marR="0" lvl="0" indent="-342900" algn="just">
              <a:spcBef>
                <a:spcPts val="600"/>
              </a:spcBef>
              <a:spcAft>
                <a:spcPts val="600"/>
              </a:spcAft>
              <a:buFont typeface="+mj-lt"/>
              <a:buAutoNum type="alphaLcParenBoth"/>
              <a:tabLst>
                <a:tab pos="228600" algn="l"/>
              </a:tabLst>
            </a:pPr>
            <a:r>
              <a:rPr lang="es-PE" sz="1200" u="none" strike="noStrike" dirty="0" smtClean="0">
                <a:effectLst/>
                <a:latin typeface="Arial" panose="020B0604020202020204" pitchFamily="34" charset="0"/>
                <a:ea typeface="Times New Roman" panose="02020603050405020304" pitchFamily="18" charset="0"/>
              </a:rPr>
              <a:t>El programa de mantenimiento requerido en (a)  debe incluir al menos lo </a:t>
            </a:r>
            <a:r>
              <a:rPr lang="es-PE" sz="1200" u="none" strike="noStrike" dirty="0" err="1" smtClean="0">
                <a:effectLst/>
                <a:latin typeface="Arial" panose="020B0604020202020204" pitchFamily="34" charset="0"/>
                <a:ea typeface="Times New Roman" panose="02020603050405020304" pitchFamily="18" charset="0"/>
              </a:rPr>
              <a:t>sig</a:t>
            </a:r>
            <a:r>
              <a:rPr lang="es-AR" sz="1200" u="none" strike="noStrike" dirty="0" err="1" smtClean="0">
                <a:effectLst/>
                <a:latin typeface="Arial" panose="020B0604020202020204" pitchFamily="34" charset="0"/>
                <a:ea typeface="Times New Roman" panose="02020603050405020304" pitchFamily="18" charset="0"/>
              </a:rPr>
              <a:t>uiente</a:t>
            </a:r>
            <a:r>
              <a:rPr lang="es-AR" sz="1200" u="none" strike="noStrike" dirty="0" smtClean="0">
                <a:effectLst/>
                <a:latin typeface="Arial" panose="020B0604020202020204" pitchFamily="34" charset="0"/>
                <a:ea typeface="Times New Roman" panose="02020603050405020304" pitchFamily="18" charset="0"/>
              </a:rPr>
              <a:t>:</a:t>
            </a:r>
            <a:endParaRPr lang="es-PE" sz="1600" u="none" strike="noStrike" dirty="0" smtClean="0">
              <a:effectLst/>
              <a:latin typeface="Times New Roman" panose="02020603050405020304" pitchFamily="18" charset="0"/>
              <a:ea typeface="Times New Roman" panose="02020603050405020304" pitchFamily="18" charset="0"/>
            </a:endParaRPr>
          </a:p>
          <a:p>
            <a:pPr marL="800100" marR="0" lvl="1" indent="-342900" algn="just">
              <a:spcBef>
                <a:spcPts val="600"/>
              </a:spcBef>
              <a:spcAft>
                <a:spcPts val="600"/>
              </a:spcAft>
              <a:buSzPts val="1000"/>
              <a:buFont typeface="Arial" panose="020B0604020202020204" pitchFamily="34" charset="0"/>
              <a:buAutoNum type="arabicParenBoth"/>
              <a:tabLst>
                <a:tab pos="457200" algn="l"/>
              </a:tabLst>
            </a:pPr>
            <a:r>
              <a:rPr lang="es-AR" sz="1200" dirty="0" smtClean="0">
                <a:effectLst/>
                <a:latin typeface="Arial" panose="020B0604020202020204" pitchFamily="34" charset="0"/>
                <a:ea typeface="Times New Roman" panose="02020603050405020304" pitchFamily="18" charset="0"/>
                <a:cs typeface="Times New Roman" panose="02020603050405020304" pitchFamily="18" charset="0"/>
              </a:rPr>
              <a:t>las tareas de mantenimiento y los plazos correspondientes en que se realizaran, teniendo en cuenta la utilización prevista de la aeronave;</a:t>
            </a:r>
            <a:endParaRPr lang="es-PE" sz="16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800100" marR="0" lvl="1" indent="-342900" algn="just">
              <a:spcBef>
                <a:spcPts val="600"/>
              </a:spcBef>
              <a:spcAft>
                <a:spcPts val="600"/>
              </a:spcAft>
              <a:buSzPts val="1000"/>
              <a:buFont typeface="Arial" panose="020B0604020202020204" pitchFamily="34" charset="0"/>
              <a:buAutoNum type="arabicParenBoth"/>
              <a:tabLst>
                <a:tab pos="457200" algn="l"/>
              </a:tabLst>
            </a:pPr>
            <a:r>
              <a:rPr lang="es-AR" sz="1200" dirty="0" smtClean="0">
                <a:effectLst/>
                <a:latin typeface="Arial" panose="020B0604020202020204" pitchFamily="34" charset="0"/>
                <a:ea typeface="Times New Roman" panose="02020603050405020304" pitchFamily="18" charset="0"/>
                <a:cs typeface="Times New Roman" panose="02020603050405020304" pitchFamily="18" charset="0"/>
              </a:rPr>
              <a:t>cuando sea aplicable, el programa de integridad estructural;</a:t>
            </a:r>
            <a:endParaRPr lang="es-PE" sz="16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800100" marR="0" lvl="1" indent="-342900" algn="just">
              <a:spcBef>
                <a:spcPts val="600"/>
              </a:spcBef>
              <a:spcAft>
                <a:spcPts val="600"/>
              </a:spcAft>
              <a:buSzPts val="1000"/>
              <a:buFont typeface="Arial" panose="020B0604020202020204" pitchFamily="34" charset="0"/>
              <a:buAutoNum type="arabicParenBoth"/>
              <a:tabLst>
                <a:tab pos="457200" algn="l"/>
              </a:tabLst>
            </a:pPr>
            <a:r>
              <a:rPr lang="es-AR" sz="1200" dirty="0" smtClean="0">
                <a:effectLst/>
                <a:latin typeface="Arial" panose="020B0604020202020204" pitchFamily="34" charset="0"/>
                <a:ea typeface="Times New Roman" panose="02020603050405020304" pitchFamily="18" charset="0"/>
                <a:cs typeface="Times New Roman" panose="02020603050405020304" pitchFamily="18" charset="0"/>
              </a:rPr>
              <a:t>procedimientos para cambiar o desviarse de lo indicado en los Párrafos (a) (1) y (a) (2) de esta sección de acuerdo a lo aprobado por la AAC del Estado de matrícula;</a:t>
            </a:r>
            <a:endParaRPr lang="es-PE" sz="16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800100" marR="0" lvl="1" indent="-342900" algn="just">
              <a:spcBef>
                <a:spcPts val="600"/>
              </a:spcBef>
              <a:spcAft>
                <a:spcPts val="600"/>
              </a:spcAft>
              <a:buSzPts val="1000"/>
              <a:buFont typeface="Arial" panose="020B0604020202020204" pitchFamily="34" charset="0"/>
              <a:buAutoNum type="arabicParenBoth"/>
              <a:tabLst>
                <a:tab pos="457200" algn="l"/>
              </a:tabLst>
            </a:pPr>
            <a:r>
              <a:rPr lang="es-AR" sz="1200" dirty="0" smtClean="0">
                <a:effectLst/>
                <a:latin typeface="Arial" panose="020B0604020202020204" pitchFamily="34" charset="0"/>
                <a:ea typeface="Times New Roman" panose="02020603050405020304" pitchFamily="18" charset="0"/>
                <a:cs typeface="Times New Roman" panose="02020603050405020304" pitchFamily="18" charset="0"/>
              </a:rPr>
              <a:t>cuando sea aplicable, una descripción del programa de confiabilidad y monitoreo por condición para la aeronave y componentes de aeronaves;</a:t>
            </a:r>
            <a:endParaRPr lang="es-PE" sz="16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800100" marR="0" lvl="1" indent="-342900" algn="just">
              <a:spcBef>
                <a:spcPts val="600"/>
              </a:spcBef>
              <a:spcAft>
                <a:spcPts val="600"/>
              </a:spcAft>
              <a:buSzPts val="1000"/>
              <a:buFont typeface="Arial" panose="020B0604020202020204" pitchFamily="34" charset="0"/>
              <a:buAutoNum type="arabicParenBoth"/>
              <a:tabLst>
                <a:tab pos="457200" algn="l"/>
              </a:tabLst>
            </a:pPr>
            <a:r>
              <a:rPr lang="es-PE" sz="1200" dirty="0" smtClean="0">
                <a:effectLst/>
                <a:latin typeface="Arial" panose="020B0604020202020204" pitchFamily="34" charset="0"/>
                <a:ea typeface="Times New Roman" panose="02020603050405020304" pitchFamily="18" charset="0"/>
                <a:cs typeface="Times New Roman" panose="02020603050405020304" pitchFamily="18" charset="0"/>
              </a:rPr>
              <a:t>Las tareas y plazos de mantenimiento que se hayan estipulado como obligatorios al aprobar el diseño de tipo o los cambios al programa de mantenimiento que se hayan aprobado se deben identificar como tales; </a:t>
            </a:r>
            <a:endParaRPr lang="es-PE" sz="16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800100" marR="0" lvl="1" indent="-342900" algn="just">
              <a:spcBef>
                <a:spcPts val="600"/>
              </a:spcBef>
              <a:spcAft>
                <a:spcPts val="600"/>
              </a:spcAft>
              <a:buSzPts val="1000"/>
              <a:buFont typeface="Arial" panose="020B0604020202020204" pitchFamily="34" charset="0"/>
              <a:buAutoNum type="arabicParenBoth"/>
              <a:tabLst>
                <a:tab pos="457200" algn="l"/>
              </a:tabLst>
            </a:pPr>
            <a:r>
              <a:rPr lang="es-PE" sz="1200" dirty="0" smtClean="0">
                <a:effectLst/>
                <a:latin typeface="Arial" panose="020B0604020202020204" pitchFamily="34" charset="0"/>
                <a:ea typeface="Times New Roman" panose="02020603050405020304" pitchFamily="18" charset="0"/>
                <a:cs typeface="Times New Roman" panose="02020603050405020304" pitchFamily="18" charset="0"/>
              </a:rPr>
              <a:t>El programa de mantenimiento debe basarse en la información relativa al programa de mantenimiento que haya proporcionado el Estado de diseño o el organismo responsable del diseño de tipo, y en cualquier experiencia adicional aplicable; </a:t>
            </a:r>
            <a:endParaRPr lang="es-PE" sz="16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800100" marR="0" lvl="1" indent="-342900" algn="just">
              <a:spcBef>
                <a:spcPts val="600"/>
              </a:spcBef>
              <a:spcAft>
                <a:spcPts val="600"/>
              </a:spcAft>
              <a:buSzPts val="1000"/>
              <a:buFont typeface="Arial" panose="020B0604020202020204" pitchFamily="34" charset="0"/>
              <a:buAutoNum type="arabicParenBoth"/>
              <a:tabLst>
                <a:tab pos="457200" algn="l"/>
              </a:tabLst>
            </a:pPr>
            <a:r>
              <a:rPr lang="es-AR" sz="1200" dirty="0" smtClean="0">
                <a:effectLst/>
                <a:latin typeface="Arial" panose="020B0604020202020204" pitchFamily="34" charset="0"/>
                <a:ea typeface="Times New Roman" panose="02020603050405020304" pitchFamily="18" charset="0"/>
                <a:cs typeface="Times New Roman" panose="02020603050405020304" pitchFamily="18" charset="0"/>
              </a:rPr>
              <a:t>requisitos especiales de mantenimiento para las operaciones EDTO, CAT II y III, PBN, RVSM y MNPS.</a:t>
            </a:r>
            <a:r>
              <a:rPr lang="es-PE" sz="1200" dirty="0" smtClean="0">
                <a:effectLst/>
                <a:latin typeface="Arial" panose="020B0604020202020204" pitchFamily="34" charset="0"/>
                <a:ea typeface="Times New Roman" panose="02020603050405020304" pitchFamily="18" charset="0"/>
                <a:cs typeface="Times New Roman" panose="02020603050405020304" pitchFamily="18" charset="0"/>
              </a:rPr>
              <a:t> </a:t>
            </a:r>
            <a:endParaRPr lang="es-PE" sz="16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800100" marR="0" lvl="1" indent="-342900" algn="just">
              <a:spcBef>
                <a:spcPts val="600"/>
              </a:spcBef>
              <a:spcAft>
                <a:spcPts val="600"/>
              </a:spcAft>
              <a:buSzPts val="1000"/>
              <a:buFont typeface="Arial" panose="020B0604020202020204" pitchFamily="34" charset="0"/>
              <a:buAutoNum type="arabicParenBoth"/>
              <a:tabLst>
                <a:tab pos="457200" algn="l"/>
              </a:tabLst>
            </a:pPr>
            <a:r>
              <a:rPr lang="es-PE" sz="1200" dirty="0" smtClean="0">
                <a:effectLst/>
                <a:latin typeface="Arial" panose="020B0604020202020204" pitchFamily="34" charset="0"/>
                <a:ea typeface="Times New Roman" panose="02020603050405020304" pitchFamily="18" charset="0"/>
                <a:cs typeface="Times New Roman" panose="02020603050405020304" pitchFamily="18" charset="0"/>
              </a:rPr>
              <a:t>En forma oportuna, el explotador debe enviar a todos los organismos y personas que hayan recibido el programa de mantenimiento una copia de todas las enmiendas introducidas en dicho programa.</a:t>
            </a:r>
            <a:endParaRPr lang="es-PE" sz="16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gn="just">
              <a:spcBef>
                <a:spcPts val="600"/>
              </a:spcBef>
              <a:spcAft>
                <a:spcPts val="600"/>
              </a:spcAft>
              <a:buFont typeface="+mj-lt"/>
              <a:buAutoNum type="alphaLcParenBoth"/>
              <a:tabLst>
                <a:tab pos="228600" algn="l"/>
              </a:tabLst>
            </a:pPr>
            <a:r>
              <a:rPr lang="es-AR" sz="1200" u="none" strike="noStrike" dirty="0" smtClean="0">
                <a:effectLst/>
                <a:latin typeface="Arial" panose="020B0604020202020204" pitchFamily="34" charset="0"/>
                <a:ea typeface="Times New Roman" panose="02020603050405020304" pitchFamily="18" charset="0"/>
              </a:rPr>
              <a:t>El explotador de un avión o un helicóptero no podrá operar la aeronave en el espacio aéreo controlado bajo las reglas de vuelo por instrumentos (IFR) a menos que:</a:t>
            </a:r>
            <a:endParaRPr lang="es-PE" sz="1600" u="none" strike="noStrike" dirty="0" smtClean="0">
              <a:effectLst/>
              <a:latin typeface="Times New Roman" panose="02020603050405020304" pitchFamily="18" charset="0"/>
              <a:ea typeface="Times New Roman" panose="02020603050405020304" pitchFamily="18" charset="0"/>
            </a:endParaRPr>
          </a:p>
          <a:p>
            <a:pPr marL="800100" marR="0" lvl="1" indent="-342900" algn="just">
              <a:spcBef>
                <a:spcPts val="600"/>
              </a:spcBef>
              <a:spcAft>
                <a:spcPts val="600"/>
              </a:spcAft>
              <a:buFont typeface="+mj-lt"/>
              <a:buAutoNum type="arabicParenBoth"/>
            </a:pPr>
            <a:r>
              <a:rPr lang="es-AR" sz="1200" dirty="0" smtClean="0">
                <a:effectLst/>
                <a:latin typeface="Arial" panose="020B0604020202020204" pitchFamily="34" charset="0"/>
                <a:ea typeface="Times New Roman" panose="02020603050405020304" pitchFamily="18" charset="0"/>
              </a:rPr>
              <a:t>Dentro de los 24 meses calendarios precedentes, cada sistema de presión estática, cada altímetro y cada sistema automático de información de altitud de presión, ha sido probado, inspeccionado y se ha determinado que cumple con el Apéndice 3 de la LAR 43.</a:t>
            </a:r>
            <a:endParaRPr lang="es-PE" sz="1600" dirty="0" smtClean="0">
              <a:effectLst/>
              <a:latin typeface="Times New Roman" panose="02020603050405020304" pitchFamily="18" charset="0"/>
              <a:ea typeface="Times New Roman" panose="02020603050405020304" pitchFamily="18" charset="0"/>
            </a:endParaRPr>
          </a:p>
          <a:p>
            <a:pPr marL="800100" marR="0" lvl="1" indent="-342900" algn="just">
              <a:spcBef>
                <a:spcPts val="600"/>
              </a:spcBef>
              <a:spcAft>
                <a:spcPts val="600"/>
              </a:spcAft>
              <a:buFont typeface="+mj-lt"/>
              <a:buAutoNum type="arabicParenBoth"/>
            </a:pPr>
            <a:r>
              <a:rPr lang="es-AR" sz="1200" dirty="0" smtClean="0">
                <a:effectLst/>
                <a:latin typeface="Arial" panose="020B0604020202020204" pitchFamily="34" charset="0"/>
                <a:ea typeface="Times New Roman" panose="02020603050405020304" pitchFamily="18" charset="0"/>
              </a:rPr>
              <a:t>Después de cualquier apertura y cierre de los sistemas de presión estática, excepto para el uso de las válvulas de drenaje del sistema y las válvulas de presión estática alternativa, el sistema ha sido probado e inspeccionado y se ha determinado que cumple con los Apéndices 3 y 4 de la LAR 43, y después de la instalación o del mantenimiento del sistema de información automático de altitud de presión del </a:t>
            </a:r>
            <a:r>
              <a:rPr lang="es-AR" sz="1200" dirty="0" err="1" smtClean="0">
                <a:effectLst/>
                <a:latin typeface="Arial" panose="020B0604020202020204" pitchFamily="34" charset="0"/>
                <a:ea typeface="Times New Roman" panose="02020603050405020304" pitchFamily="18" charset="0"/>
              </a:rPr>
              <a:t>transponder</a:t>
            </a:r>
            <a:r>
              <a:rPr lang="es-AR" sz="1200" dirty="0" smtClean="0">
                <a:effectLst/>
                <a:latin typeface="Arial" panose="020B0604020202020204" pitchFamily="34" charset="0"/>
                <a:ea typeface="Times New Roman" panose="02020603050405020304" pitchFamily="18" charset="0"/>
              </a:rPr>
              <a:t> ATC, donde podrían ser introducidos errores de correspondencia de datos, el sistema integrado debe haber sido probado, inspeccionado, y determinado que cumple con el párrafo (c) del Apéndice 3 de la LAR 43.</a:t>
            </a:r>
            <a:endParaRPr lang="es-PE" sz="1600" dirty="0" smtClean="0">
              <a:effectLst/>
              <a:latin typeface="Times New Roman" panose="02020603050405020304" pitchFamily="18" charset="0"/>
              <a:ea typeface="Times New Roman" panose="02020603050405020304" pitchFamily="18" charset="0"/>
            </a:endParaRPr>
          </a:p>
          <a:p>
            <a:pPr marL="800100" marR="0" lvl="1" indent="-342900" algn="just">
              <a:spcBef>
                <a:spcPts val="600"/>
              </a:spcBef>
              <a:spcAft>
                <a:spcPts val="600"/>
              </a:spcAft>
              <a:buFont typeface="+mj-lt"/>
              <a:buAutoNum type="arabicParenBoth"/>
            </a:pPr>
            <a:r>
              <a:rPr lang="es-AR" sz="1200" dirty="0" smtClean="0">
                <a:effectLst/>
                <a:latin typeface="Arial" panose="020B0604020202020204" pitchFamily="34" charset="0"/>
                <a:ea typeface="Times New Roman" panose="02020603050405020304" pitchFamily="18" charset="0"/>
              </a:rPr>
              <a:t>Cada </a:t>
            </a:r>
            <a:r>
              <a:rPr lang="es-AR" sz="1200" dirty="0" err="1" smtClean="0">
                <a:effectLst/>
                <a:latin typeface="Arial" panose="020B0604020202020204" pitchFamily="34" charset="0"/>
                <a:ea typeface="Times New Roman" panose="02020603050405020304" pitchFamily="18" charset="0"/>
              </a:rPr>
              <a:t>transponder</a:t>
            </a:r>
            <a:r>
              <a:rPr lang="es-AR" sz="1200" dirty="0" smtClean="0">
                <a:effectLst/>
                <a:latin typeface="Arial" panose="020B0604020202020204" pitchFamily="34" charset="0"/>
                <a:ea typeface="Times New Roman" panose="02020603050405020304" pitchFamily="18" charset="0"/>
              </a:rPr>
              <a:t> ATC que se requiera que esté instalado en la aeronave haya sido probado e inspeccionado bajo el Apéndice 3 de la LAR 43 dentro de los 24 meses calendarios precedentes y después de cualquier instalación, o mantenimiento, sobre un </a:t>
            </a:r>
            <a:r>
              <a:rPr lang="es-AR" sz="1200" dirty="0" err="1" smtClean="0">
                <a:effectLst/>
                <a:latin typeface="Arial" panose="020B0604020202020204" pitchFamily="34" charset="0"/>
                <a:ea typeface="Times New Roman" panose="02020603050405020304" pitchFamily="18" charset="0"/>
              </a:rPr>
              <a:t>transponder</a:t>
            </a:r>
            <a:r>
              <a:rPr lang="es-AR" sz="1200" dirty="0" smtClean="0">
                <a:effectLst/>
                <a:latin typeface="Arial" panose="020B0604020202020204" pitchFamily="34" charset="0"/>
                <a:ea typeface="Times New Roman" panose="02020603050405020304" pitchFamily="18" charset="0"/>
              </a:rPr>
              <a:t> ATC donde podrían introducirse errores de correspondencia de datos, el sistema integrado haya sido probado e inspeccionado, y se haya verificado que cumple con el Apéndice 4 de la LAR 43.</a:t>
            </a:r>
            <a:endParaRPr lang="es-PE" sz="1600" dirty="0" smtClean="0">
              <a:effectLst/>
              <a:latin typeface="Times New Roman" panose="02020603050405020304" pitchFamily="18" charset="0"/>
              <a:ea typeface="Times New Roman" panose="02020603050405020304" pitchFamily="18" charset="0"/>
            </a:endParaRPr>
          </a:p>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13</a:t>
            </a:fld>
            <a:endParaRPr lang="id-ID"/>
          </a:p>
        </p:txBody>
      </p:sp>
    </p:spTree>
    <p:extLst>
      <p:ext uri="{BB962C8B-B14F-4D97-AF65-F5344CB8AC3E}">
        <p14:creationId xmlns:p14="http://schemas.microsoft.com/office/powerpoint/2010/main" val="33411532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just">
              <a:spcBef>
                <a:spcPts val="600"/>
              </a:spcBef>
              <a:spcAft>
                <a:spcPts val="600"/>
              </a:spcAft>
              <a:buFont typeface="+mj-lt"/>
              <a:buAutoNum type="alphaLcParenR" startAt="2"/>
              <a:tabLst>
                <a:tab pos="228600" algn="l"/>
              </a:tabLst>
            </a:pPr>
            <a:r>
              <a:rPr lang="es-ES" sz="1200" u="none" strike="noStrike" dirty="0" smtClean="0">
                <a:effectLst/>
                <a:latin typeface="Arial" panose="020B0604020202020204" pitchFamily="34" charset="0"/>
                <a:ea typeface="Times New Roman" panose="02020603050405020304" pitchFamily="18" charset="0"/>
              </a:rPr>
              <a:t>El explotador de aeronaves de hasta 5 700 kg de peso (masa) máximo de despegue (MTOW), </a:t>
            </a:r>
            <a:r>
              <a:rPr lang="es-PE" sz="1200" u="none" strike="noStrike" dirty="0" smtClean="0">
                <a:effectLst/>
                <a:latin typeface="Arial" panose="020B0604020202020204" pitchFamily="34" charset="0"/>
                <a:ea typeface="Times New Roman" panose="02020603050405020304" pitchFamily="18" charset="0"/>
              </a:rPr>
              <a:t>y de helicópteros de hasta 3 </a:t>
            </a:r>
            <a:r>
              <a:rPr lang="es-PE" sz="1200" u="none" strike="noStrike" dirty="0" smtClean="0">
                <a:solidFill>
                  <a:srgbClr val="FF0000"/>
                </a:solidFill>
                <a:effectLst/>
                <a:latin typeface="Arial" panose="020B0604020202020204" pitchFamily="34" charset="0"/>
                <a:ea typeface="Times New Roman" panose="02020603050405020304" pitchFamily="18" charset="0"/>
              </a:rPr>
              <a:t>180 </a:t>
            </a:r>
            <a:r>
              <a:rPr lang="es-PE" sz="1200" u="none" strike="noStrike" dirty="0" smtClean="0">
                <a:effectLst/>
                <a:latin typeface="Arial" panose="020B0604020202020204" pitchFamily="34" charset="0"/>
                <a:ea typeface="Times New Roman" panose="02020603050405020304" pitchFamily="18" charset="0"/>
              </a:rPr>
              <a:t>175 kilos de peso (masa) máxima de despegue (MTOW),  que no sean potenciados por turbina,</a:t>
            </a:r>
            <a:r>
              <a:rPr lang="es-AR" sz="1200" u="none" strike="noStrike" dirty="0" smtClean="0">
                <a:effectLst/>
                <a:latin typeface="Arial" panose="020B0604020202020204" pitchFamily="34" charset="0"/>
                <a:ea typeface="Times New Roman" panose="02020603050405020304" pitchFamily="18" charset="0"/>
              </a:rPr>
              <a:t> excepto para los contemplados en el párrafo (c), </a:t>
            </a:r>
            <a:r>
              <a:rPr lang="es-PE" sz="1200" u="none" strike="noStrike" dirty="0" smtClean="0">
                <a:effectLst/>
                <a:latin typeface="Arial" panose="020B0604020202020204" pitchFamily="34" charset="0"/>
                <a:ea typeface="Times New Roman" panose="02020603050405020304" pitchFamily="18" charset="0"/>
              </a:rPr>
              <a:t>debe realizar una inspección anual de acuerdo a lo siguiente:</a:t>
            </a:r>
            <a:endParaRPr lang="es-PE" sz="1600" u="none" strike="noStrike" dirty="0" smtClean="0">
              <a:effectLst/>
              <a:latin typeface="Times New Roman" panose="02020603050405020304" pitchFamily="18" charset="0"/>
              <a:ea typeface="Times New Roman" panose="02020603050405020304" pitchFamily="18" charset="0"/>
            </a:endParaRPr>
          </a:p>
          <a:p>
            <a:pPr marL="800100" marR="0" lvl="1" indent="-342900" algn="just">
              <a:spcBef>
                <a:spcPts val="600"/>
              </a:spcBef>
              <a:spcAft>
                <a:spcPts val="600"/>
              </a:spcAft>
              <a:buSzPts val="1000"/>
              <a:buFont typeface="Arial" panose="020B0604020202020204" pitchFamily="34" charset="0"/>
              <a:buAutoNum type="arabicParenBoth"/>
              <a:tabLst>
                <a:tab pos="457200" algn="l"/>
              </a:tabLst>
            </a:pPr>
            <a:r>
              <a:rPr lang="es-PE" sz="1200" dirty="0" smtClean="0">
                <a:effectLst/>
                <a:latin typeface="Arial" panose="020B0604020202020204" pitchFamily="34" charset="0"/>
                <a:ea typeface="Times New Roman" panose="02020603050405020304" pitchFamily="18" charset="0"/>
                <a:cs typeface="Times New Roman" panose="02020603050405020304" pitchFamily="18" charset="0"/>
              </a:rPr>
              <a:t>Las aeronaves para las cuales los manuales emitidos por el organismo responsable del diseño establezca tareas de mantenimiento, se debe realizar la tarea de mantenimiento equivalente a la inspección anual del LAR 43, cada doce (12) meses calendarios. Para las que no se ha establecido una tarea de mantenimiento equivalente a una inspección anual, esta debe realizarse de acuerdo a la establecida en el LAR 43. </a:t>
            </a:r>
            <a:endParaRPr lang="es-PE" sz="16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800100" marR="0" lvl="1" indent="-342900" algn="just">
              <a:spcBef>
                <a:spcPts val="600"/>
              </a:spcBef>
              <a:spcAft>
                <a:spcPts val="600"/>
              </a:spcAft>
              <a:buSzPts val="1000"/>
              <a:buFont typeface="Arial" panose="020B0604020202020204" pitchFamily="34" charset="0"/>
              <a:buAutoNum type="arabicParenBoth"/>
              <a:tabLst>
                <a:tab pos="457200" algn="l"/>
              </a:tabLst>
            </a:pPr>
            <a:r>
              <a:rPr lang="es-PE" sz="1200" dirty="0" smtClean="0">
                <a:effectLst/>
                <a:latin typeface="Arial" panose="020B0604020202020204" pitchFamily="34" charset="0"/>
                <a:ea typeface="Times New Roman" panose="02020603050405020304" pitchFamily="18" charset="0"/>
                <a:cs typeface="Times New Roman" panose="02020603050405020304" pitchFamily="18" charset="0"/>
              </a:rPr>
              <a:t>Las aeronaves donde el organismo responsable del diseño no ha establecido tareas de mantenimiento debe realizar una inspección anual cada doce (12) meses calendarios o 100 horas de vuelo, lo que ocurra primero, de acuerdo al LAR 43; y </a:t>
            </a:r>
            <a:endParaRPr lang="es-PE" sz="16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800100" marR="0" lvl="1" indent="-342900" algn="just">
              <a:spcBef>
                <a:spcPts val="600"/>
              </a:spcBef>
              <a:spcAft>
                <a:spcPts val="600"/>
              </a:spcAft>
              <a:buSzPts val="1000"/>
              <a:buFont typeface="Arial" panose="020B0604020202020204" pitchFamily="34" charset="0"/>
              <a:buAutoNum type="arabicParenBoth"/>
              <a:tabLst>
                <a:tab pos="457200" algn="l"/>
              </a:tabLst>
            </a:pPr>
            <a:r>
              <a:rPr lang="es-AR" sz="1200" dirty="0" smtClean="0">
                <a:effectLst/>
                <a:latin typeface="Arial" panose="020B0604020202020204" pitchFamily="34" charset="0"/>
                <a:ea typeface="Times New Roman" panose="02020603050405020304" pitchFamily="18" charset="0"/>
                <a:cs typeface="Times New Roman" panose="02020603050405020304" pitchFamily="18" charset="0"/>
              </a:rPr>
              <a:t>Para los numerales (1) y (2)  se debe emitir una certificación de conformidad de mantenimiento de acuerdo con el LAR 43.400.</a:t>
            </a:r>
            <a:endParaRPr lang="es-PE" sz="16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smtClean="0"/>
          </a:p>
          <a:p>
            <a:pPr marL="342900" marR="0" lvl="0" indent="-342900" algn="just">
              <a:spcBef>
                <a:spcPts val="600"/>
              </a:spcBef>
              <a:spcAft>
                <a:spcPts val="600"/>
              </a:spcAft>
              <a:buFont typeface="+mj-lt"/>
              <a:buAutoNum type="alphaLcParenR" startAt="3"/>
              <a:tabLst>
                <a:tab pos="228600" algn="l"/>
              </a:tabLst>
            </a:pPr>
            <a:r>
              <a:rPr lang="es-PE" sz="1200" u="none" strike="noStrike" dirty="0" smtClean="0">
                <a:effectLst/>
                <a:latin typeface="Arial" panose="020B0604020202020204" pitchFamily="34" charset="0"/>
                <a:ea typeface="Times New Roman" panose="02020603050405020304" pitchFamily="18" charset="0"/>
              </a:rPr>
              <a:t>Los párrafos (a) y (b) de esta Sección no se aplican a las aeronaves que posean un permiso especial de vuelo, un certificado de aeronavegabilidad provisional o un certificado experimental vigente;</a:t>
            </a:r>
            <a:endParaRPr lang="es-PE" sz="1600" u="none" strike="noStrike" dirty="0" smtClean="0">
              <a:effectLst/>
              <a:latin typeface="Times New Roman" panose="02020603050405020304" pitchFamily="18" charset="0"/>
              <a:ea typeface="Times New Roman" panose="02020603050405020304" pitchFamily="18" charset="0"/>
            </a:endParaRPr>
          </a:p>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14</a:t>
            </a:fld>
            <a:endParaRPr lang="id-ID"/>
          </a:p>
        </p:txBody>
      </p:sp>
    </p:spTree>
    <p:extLst>
      <p:ext uri="{BB962C8B-B14F-4D97-AF65-F5344CB8AC3E}">
        <p14:creationId xmlns:p14="http://schemas.microsoft.com/office/powerpoint/2010/main" val="16904813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just" defTabSz="457200" rtl="0" eaLnBrk="1" fontAlgn="auto" latinLnBrk="0" hangingPunct="1">
              <a:lnSpc>
                <a:spcPct val="100000"/>
              </a:lnSpc>
              <a:spcBef>
                <a:spcPts val="600"/>
              </a:spcBef>
              <a:spcAft>
                <a:spcPts val="600"/>
              </a:spcAft>
              <a:buClrTx/>
              <a:buSzTx/>
              <a:buFont typeface="Wingdings" panose="05000000000000000000" pitchFamily="2" charset="2"/>
              <a:buAutoNum type="alphaLcParenBoth" startAt="4"/>
              <a:tabLst>
                <a:tab pos="228600" algn="l"/>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mn-cs"/>
              </a:rPr>
              <a:t>Para aeronaves grandes y turborreactores en el diseño y aplicación del programa de mantenimiento del explotador se deben observar los principios básicos a factores humanos; </a:t>
            </a:r>
            <a:endParaRPr kumimoji="0" lang="es-PE" sz="16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PE" sz="1200" b="1" i="0" u="none" strike="noStrike" kern="1200" cap="none" spc="0" normalizeH="0" baseline="0" noProof="0" dirty="0" smtClean="0">
                <a:ln>
                  <a:noFill/>
                </a:ln>
                <a:solidFill>
                  <a:prstClr val="black"/>
                </a:solidFill>
                <a:effectLst/>
                <a:uLnTx/>
                <a:uFillTx/>
                <a:latin typeface="+mn-lt"/>
                <a:ea typeface="+mn-ea"/>
                <a:cs typeface="+mn-cs"/>
              </a:rPr>
              <a:t>MEI 91.1110	Programa de mantenimiento</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(Ver Párrafo 91.1110 (d) del LAR 91)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228600" marR="0" lvl="0" indent="-228600" algn="just" defTabSz="457200" rtl="0" eaLnBrk="1" fontAlgn="auto" latinLnBrk="0" hangingPunct="1">
              <a:lnSpc>
                <a:spcPct val="100000"/>
              </a:lnSpc>
              <a:spcBef>
                <a:spcPts val="0"/>
              </a:spcBef>
              <a:spcAft>
                <a:spcPts val="0"/>
              </a:spcAft>
              <a:buClrTx/>
              <a:buSzTx/>
              <a:buFontTx/>
              <a:buAutoNum type="alphaLcPeriod"/>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Considerar los factores humanos en el diseño y aplicación del programa de mantenimiento, significa que al desarrollar (formulación) los procedimientos,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se utilice un formato y un lenguaje de fácil comprensión</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de tal manera que quienes deben cumplir los procedimientos ahí establecidos, no interpreten erróneamente las instrucciones del procedimiento o simplemente decidan no cumplirlos por no entender su importancia, situación que podría derivar en consecuencias para la aeronavegabilidad continuada de las aeronaves.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Por ejemplo un procedimiento que establezca la forma de registrar las horas de una aeronave o componente, debería señalar, entre otros, la fuente de obtención de los datos, el formulario a utilizar, si fuese el caso las instrucciones para su llenado y el tipo  de valor a utilizar (horas y fracción de hora o bien horas y cantidad de minutos)</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a:t>
            </a:r>
          </a:p>
          <a:p>
            <a:pPr marL="228600" marR="0" lvl="0" indent="-228600" algn="just" defTabSz="457200" rtl="0" eaLnBrk="1" fontAlgn="auto" latinLnBrk="0" hangingPunct="1">
              <a:lnSpc>
                <a:spcPct val="100000"/>
              </a:lnSpc>
              <a:spcBef>
                <a:spcPts val="0"/>
              </a:spcBef>
              <a:spcAft>
                <a:spcPts val="0"/>
              </a:spcAft>
              <a:buClrTx/>
              <a:buSzTx/>
              <a:buFontTx/>
              <a:buAutoNum type="alphaLcPeriod"/>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228600" marR="0" lvl="0" indent="-228600" algn="just" defTabSz="457200" rtl="0" eaLnBrk="1" fontAlgn="auto" latinLnBrk="0" hangingPunct="1">
              <a:lnSpc>
                <a:spcPct val="100000"/>
              </a:lnSpc>
              <a:spcBef>
                <a:spcPts val="0"/>
              </a:spcBef>
              <a:spcAft>
                <a:spcPts val="0"/>
              </a:spcAft>
              <a:buClrTx/>
              <a:buSzTx/>
              <a:buFontTx/>
              <a:buAutoNum type="alphaLcPeriod"/>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Algunos de los aspectos básicos que requieren la optimización de los factores humanos incluyen:</a:t>
            </a:r>
          </a:p>
          <a:p>
            <a:pPr marL="228600" marR="0" lvl="0" indent="-228600" algn="just" defTabSz="457200" rtl="0" eaLnBrk="1" fontAlgn="auto" latinLnBrk="0" hangingPunct="1">
              <a:lnSpc>
                <a:spcPct val="100000"/>
              </a:lnSpc>
              <a:spcBef>
                <a:spcPts val="0"/>
              </a:spcBef>
              <a:spcAft>
                <a:spcPts val="0"/>
              </a:spcAft>
              <a:buClrTx/>
              <a:buSzTx/>
              <a:buFontTx/>
              <a:buAutoNum type="alphaLcPeriod"/>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685800" marR="0" lvl="1" indent="-228600" algn="just" defTabSz="457200" rtl="0" eaLnBrk="1" fontAlgn="auto" latinLnBrk="0" hangingPunct="1">
              <a:lnSpc>
                <a:spcPct val="100000"/>
              </a:lnSpc>
              <a:spcBef>
                <a:spcPts val="0"/>
              </a:spcBef>
              <a:spcAft>
                <a:spcPts val="0"/>
              </a:spcAft>
              <a:buClrTx/>
              <a:buSzTx/>
              <a:buFontTx/>
              <a:buAutoNum type="arabicPeriod"/>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el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lenguaje escrito</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lo que implica no sólo el vocabulario y la gramática correcta, sino también el modo en que serán utilizados;</a:t>
            </a:r>
          </a:p>
          <a:p>
            <a:pPr marL="685800" marR="0" lvl="1" indent="-228600" algn="just" defTabSz="457200" rtl="0" eaLnBrk="1" fontAlgn="auto" latinLnBrk="0" hangingPunct="1">
              <a:lnSpc>
                <a:spcPct val="100000"/>
              </a:lnSpc>
              <a:spcBef>
                <a:spcPts val="0"/>
              </a:spcBef>
              <a:spcAft>
                <a:spcPts val="0"/>
              </a:spcAft>
              <a:buClrTx/>
              <a:buSzTx/>
              <a:buFontTx/>
              <a:buAutoNum type="arabicPeriod"/>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la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tipografía</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incluyendo la forma de las letras y la impresión y el diseño, que tiene un impacto significativo en la comprensión del material escrito;</a:t>
            </a:r>
          </a:p>
          <a:p>
            <a:pPr marL="685800" marR="0" lvl="1" indent="-228600" algn="just" defTabSz="457200" rtl="0" eaLnBrk="1" fontAlgn="auto" latinLnBrk="0" hangingPunct="1">
              <a:lnSpc>
                <a:spcPct val="100000"/>
              </a:lnSpc>
              <a:spcBef>
                <a:spcPts val="0"/>
              </a:spcBef>
              <a:spcAft>
                <a:spcPts val="0"/>
              </a:spcAft>
              <a:buClrTx/>
              <a:buSzTx/>
              <a:buFontTx/>
              <a:buAutoNum type="arabicPeriod"/>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el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uso de fotografías, diagramas, gráficos o tablas </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de sustitución de texto largo descriptiva para ayudar comprensión y mantener el interés. El uso del color en las ilustraciones reduce la discriminación carga de trabajo y tiene un efecto motivacional;</a:t>
            </a:r>
          </a:p>
          <a:p>
            <a:pPr marL="685800" marR="0" lvl="1" indent="-228600" algn="just" defTabSz="457200" rtl="0" eaLnBrk="1" fontAlgn="auto" latinLnBrk="0" hangingPunct="1">
              <a:lnSpc>
                <a:spcPct val="100000"/>
              </a:lnSpc>
              <a:spcBef>
                <a:spcPts val="0"/>
              </a:spcBef>
              <a:spcAft>
                <a:spcPts val="0"/>
              </a:spcAft>
              <a:buClrTx/>
              <a:buSzTx/>
              <a:buFontTx/>
              <a:buAutoNum type="arabicPeriod"/>
              <a:tabLst/>
              <a:defRPr/>
            </a:pPr>
            <a:r>
              <a:rPr kumimoji="0" lang="es-PE" sz="1200" b="1" i="0" u="none" strike="noStrike" kern="1200" cap="none" spc="0" normalizeH="0" baseline="0" noProof="0" dirty="0" smtClean="0">
                <a:ln>
                  <a:noFill/>
                </a:ln>
                <a:solidFill>
                  <a:prstClr val="black"/>
                </a:solidFill>
                <a:effectLst/>
                <a:uLnTx/>
                <a:uFillTx/>
                <a:latin typeface="+mn-lt"/>
                <a:ea typeface="+mn-ea"/>
                <a:cs typeface="+mn-cs"/>
              </a:rPr>
              <a:t>la consideración del entorno de trabajo </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en el que se dirige el documento para ser utilizado, cuando la impresión y tamaño de la página se determinan.</a:t>
            </a:r>
          </a:p>
          <a:p>
            <a:pPr marL="228600" marR="0" lvl="0" indent="-228600" algn="just" defTabSz="457200" rtl="0" eaLnBrk="1" fontAlgn="auto" latinLnBrk="0" hangingPunct="1">
              <a:lnSpc>
                <a:spcPct val="100000"/>
              </a:lnSpc>
              <a:spcBef>
                <a:spcPts val="0"/>
              </a:spcBef>
              <a:spcAft>
                <a:spcPts val="0"/>
              </a:spcAft>
              <a:buClrTx/>
              <a:buSzTx/>
              <a:buFontTx/>
              <a:buAutoNum type="arabicPeriod"/>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228600" marR="0" lvl="0" indent="-228600" algn="just" defTabSz="457200" rtl="0" eaLnBrk="1" fontAlgn="auto" latinLnBrk="0" hangingPunct="1">
              <a:lnSpc>
                <a:spcPct val="100000"/>
              </a:lnSpc>
              <a:spcBef>
                <a:spcPts val="0"/>
              </a:spcBef>
              <a:spcAft>
                <a:spcPts val="0"/>
              </a:spcAft>
              <a:buClrTx/>
              <a:buSzTx/>
              <a:buFontTx/>
              <a:buAutoNum type="alphaLcPeriod" startAt="3"/>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El programa de mantenimiento debe respetar el concepto y aplicación de factores humanos, esto permitirá: secuencia de tareas o trabajos que posiblemente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reduzcan la probabilidad o consecuencias de los errores</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en su aplicación, paquetes de trabajo que se adecuen a una operación específica del explotador y tarjetas u hojas de tareas o trabajos que satisfagan una norma en cuanto al buen diseño de documentos. Para aplicar un programa de mantenimiento de aeronaves que respete los principios de factores humanos el explotador debería tener las siguientes características a su alcance y tamaño: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entorno y aspectos ergonómicos </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satisfactorios; documentación sobre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procedimientos que satisfaga una norma </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en cuanto al buen diseño de documentos, una administración que cuente con procesos satisfactorios para lograr mejoras en comunicaciones, la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eficacia y la seguridad </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de sus operaciones;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sistemas de gestión de errores </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para notificar como investigar, analizar, medir y adoptar medidas correctivas; y manuales de mantenimiento de aeronaves (o equivalentes) que hayan sido evaluados con arreglo a una norma sobre el buen diseño de documentos. </a:t>
            </a:r>
          </a:p>
          <a:p>
            <a:pPr marL="228600" marR="0" lvl="0" indent="-228600" algn="just" defTabSz="457200" rtl="0" eaLnBrk="1" fontAlgn="auto" latinLnBrk="0" hangingPunct="1">
              <a:lnSpc>
                <a:spcPct val="100000"/>
              </a:lnSpc>
              <a:spcBef>
                <a:spcPts val="0"/>
              </a:spcBef>
              <a:spcAft>
                <a:spcPts val="0"/>
              </a:spcAft>
              <a:buClrTx/>
              <a:buSzTx/>
              <a:buFontTx/>
              <a:buAutoNum type="alphaLcPeriod" startAt="3"/>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228600" marR="0" lvl="0" indent="-228600" algn="just" defTabSz="457200" rtl="0" eaLnBrk="1" fontAlgn="auto" latinLnBrk="0" hangingPunct="1">
              <a:lnSpc>
                <a:spcPct val="100000"/>
              </a:lnSpc>
              <a:spcBef>
                <a:spcPts val="0"/>
              </a:spcBef>
              <a:spcAft>
                <a:spcPts val="0"/>
              </a:spcAft>
              <a:buClrTx/>
              <a:buSzTx/>
              <a:buFontTx/>
              <a:buAutoNum type="alphaLcPeriod" startAt="3"/>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La comprensión por parte del personal de mantenimiento de las tareas de mantenimiento que tiene que realizar y el entendimiento de que una mala aplicación de estas puede afectar a la seguridad de vuelo y por ende de las personas, es algo primordial que entienda el personal de mantenimiento.</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15</a:t>
            </a:fld>
            <a:endParaRPr lang="id-ID"/>
          </a:p>
        </p:txBody>
      </p:sp>
    </p:spTree>
    <p:extLst>
      <p:ext uri="{BB962C8B-B14F-4D97-AF65-F5344CB8AC3E}">
        <p14:creationId xmlns:p14="http://schemas.microsoft.com/office/powerpoint/2010/main" val="23265063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04545" marR="118745" indent="-804545" algn="just">
              <a:spcBef>
                <a:spcPts val="1200"/>
              </a:spcBef>
              <a:spcAft>
                <a:spcPts val="600"/>
              </a:spcAft>
              <a:tabLst>
                <a:tab pos="800100" algn="l"/>
              </a:tabLst>
            </a:pPr>
            <a:r>
              <a:rPr lang="es-PE" sz="1200" b="1" dirty="0" smtClean="0">
                <a:effectLst/>
                <a:latin typeface="Arial" panose="020B0604020202020204" pitchFamily="34" charset="0"/>
                <a:ea typeface="Times New Roman" panose="02020603050405020304" pitchFamily="18" charset="0"/>
              </a:rPr>
              <a:t>91.1110  	Programa de mantenimiento</a:t>
            </a:r>
            <a:endParaRPr lang="es-PE" sz="1600" dirty="0" smtClean="0">
              <a:effectLst/>
              <a:latin typeface="Times New Roman" panose="02020603050405020304" pitchFamily="18" charset="0"/>
              <a:ea typeface="Times New Roman" panose="02020603050405020304" pitchFamily="18" charset="0"/>
            </a:endParaRPr>
          </a:p>
          <a:p>
            <a:pPr marL="342900" marR="0" lvl="0" indent="-342900" algn="just">
              <a:spcBef>
                <a:spcPts val="600"/>
              </a:spcBef>
              <a:spcAft>
                <a:spcPts val="600"/>
              </a:spcAft>
              <a:buFont typeface="+mj-lt"/>
              <a:buAutoNum type="alphaLcParenBoth"/>
              <a:tabLst>
                <a:tab pos="228600" algn="l"/>
              </a:tabLst>
            </a:pPr>
            <a:endParaRPr lang="es-PE" sz="1600" u="none" strike="noStrike" dirty="0" smtClean="0">
              <a:effectLst/>
              <a:latin typeface="Times New Roman" panose="02020603050405020304" pitchFamily="18" charset="0"/>
              <a:ea typeface="Times New Roman" panose="02020603050405020304" pitchFamily="18" charset="0"/>
            </a:endParaRPr>
          </a:p>
          <a:p>
            <a:pPr marL="342900" marR="0" lvl="0" indent="-342900" algn="just">
              <a:spcBef>
                <a:spcPts val="600"/>
              </a:spcBef>
              <a:spcAft>
                <a:spcPts val="600"/>
              </a:spcAft>
              <a:buFont typeface="+mj-lt"/>
              <a:buAutoNum type="alphaLcParenR" startAt="5"/>
              <a:tabLst>
                <a:tab pos="228600" algn="l"/>
              </a:tabLst>
            </a:pPr>
            <a:r>
              <a:rPr lang="es-PE" sz="1200" u="none" strike="noStrike" dirty="0" smtClean="0">
                <a:effectLst/>
                <a:latin typeface="Arial" panose="020B0604020202020204" pitchFamily="34" charset="0"/>
                <a:ea typeface="Times New Roman" panose="02020603050405020304" pitchFamily="18" charset="0"/>
              </a:rPr>
              <a:t>Para aeronaves grandes y turborreactores en el diseño y aplicación del programa de mantenimiento del explotador se deben observar los principios básicos a factores humanos; </a:t>
            </a:r>
            <a:endParaRPr lang="es-PE" sz="1600" u="none" strike="noStrike" dirty="0" smtClean="0">
              <a:effectLst/>
              <a:latin typeface="Times New Roman" panose="02020603050405020304" pitchFamily="18" charset="0"/>
              <a:ea typeface="Times New Roman" panose="02020603050405020304" pitchFamily="18" charset="0"/>
            </a:endParaRPr>
          </a:p>
          <a:p>
            <a:pPr marL="342900" marR="0" lvl="0" indent="-342900" algn="just">
              <a:spcBef>
                <a:spcPts val="600"/>
              </a:spcBef>
              <a:spcAft>
                <a:spcPts val="600"/>
              </a:spcAft>
              <a:buFont typeface="+mj-lt"/>
              <a:buAutoNum type="alphaLcParenR" startAt="5"/>
              <a:tabLst>
                <a:tab pos="228600" algn="l"/>
              </a:tabLst>
            </a:pPr>
            <a:r>
              <a:rPr lang="es-PE" sz="1200" u="none" strike="noStrike" dirty="0" smtClean="0">
                <a:effectLst/>
                <a:latin typeface="Arial" panose="020B0604020202020204" pitchFamily="34" charset="0"/>
                <a:ea typeface="Times New Roman" panose="02020603050405020304" pitchFamily="18" charset="0"/>
              </a:rPr>
              <a:t>El programa de mantenimiento requerido en (a)  debe incluir al menos lo </a:t>
            </a:r>
            <a:r>
              <a:rPr lang="es-PE" sz="1200" u="none" strike="noStrike" dirty="0" err="1" smtClean="0">
                <a:effectLst/>
                <a:latin typeface="Arial" panose="020B0604020202020204" pitchFamily="34" charset="0"/>
                <a:ea typeface="Times New Roman" panose="02020603050405020304" pitchFamily="18" charset="0"/>
              </a:rPr>
              <a:t>sig</a:t>
            </a:r>
            <a:r>
              <a:rPr lang="es-AR" sz="1200" u="none" strike="noStrike" dirty="0" err="1" smtClean="0">
                <a:effectLst/>
                <a:latin typeface="Arial" panose="020B0604020202020204" pitchFamily="34" charset="0"/>
                <a:ea typeface="Times New Roman" panose="02020603050405020304" pitchFamily="18" charset="0"/>
              </a:rPr>
              <a:t>uiente</a:t>
            </a:r>
            <a:r>
              <a:rPr lang="es-AR" sz="1200" u="none" strike="noStrike" dirty="0" smtClean="0">
                <a:effectLst/>
                <a:latin typeface="Arial" panose="020B0604020202020204" pitchFamily="34" charset="0"/>
                <a:ea typeface="Times New Roman" panose="02020603050405020304" pitchFamily="18" charset="0"/>
              </a:rPr>
              <a:t>:</a:t>
            </a:r>
            <a:endParaRPr lang="es-PE" sz="1600" u="none" strike="noStrike" dirty="0" smtClean="0">
              <a:effectLst/>
              <a:latin typeface="Times New Roman" panose="02020603050405020304" pitchFamily="18" charset="0"/>
              <a:ea typeface="Times New Roman" panose="02020603050405020304" pitchFamily="18" charset="0"/>
            </a:endParaRPr>
          </a:p>
          <a:p>
            <a:pPr marL="800100" marR="0" lvl="1" indent="-342900" algn="just">
              <a:spcBef>
                <a:spcPts val="600"/>
              </a:spcBef>
              <a:spcAft>
                <a:spcPts val="600"/>
              </a:spcAft>
              <a:buSzPts val="1000"/>
              <a:buFont typeface="Arial" panose="020B0604020202020204" pitchFamily="34" charset="0"/>
              <a:buAutoNum type="arabicParenBoth"/>
              <a:tabLst>
                <a:tab pos="457200" algn="l"/>
              </a:tabLst>
            </a:pPr>
            <a:r>
              <a:rPr lang="es-AR" sz="1200" dirty="0" smtClean="0">
                <a:effectLst/>
                <a:latin typeface="Arial" panose="020B0604020202020204" pitchFamily="34" charset="0"/>
                <a:ea typeface="Times New Roman" panose="02020603050405020304" pitchFamily="18" charset="0"/>
                <a:cs typeface="Times New Roman" panose="02020603050405020304" pitchFamily="18" charset="0"/>
              </a:rPr>
              <a:t>las tareas de mantenimiento y los plazos correspondientes en que se realizaran, teniendo en cuenta la utilización prevista de la aeronave;</a:t>
            </a:r>
            <a:endParaRPr lang="es-PE" sz="16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800100" marR="0" lvl="1" indent="-342900" algn="just">
              <a:spcBef>
                <a:spcPts val="600"/>
              </a:spcBef>
              <a:spcAft>
                <a:spcPts val="600"/>
              </a:spcAft>
              <a:buSzPts val="1000"/>
              <a:buFont typeface="Arial" panose="020B0604020202020204" pitchFamily="34" charset="0"/>
              <a:buAutoNum type="arabicParenBoth"/>
              <a:tabLst>
                <a:tab pos="457200" algn="l"/>
              </a:tabLst>
            </a:pPr>
            <a:r>
              <a:rPr lang="es-AR" sz="1200" dirty="0" smtClean="0">
                <a:effectLst/>
                <a:latin typeface="Arial" panose="020B0604020202020204" pitchFamily="34" charset="0"/>
                <a:ea typeface="Times New Roman" panose="02020603050405020304" pitchFamily="18" charset="0"/>
                <a:cs typeface="Times New Roman" panose="02020603050405020304" pitchFamily="18" charset="0"/>
              </a:rPr>
              <a:t>cuando sea aplicable, el programa de integridad estructural;</a:t>
            </a:r>
            <a:endParaRPr lang="es-PE" sz="16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800100" marR="0" lvl="1" indent="-342900" algn="just">
              <a:spcBef>
                <a:spcPts val="600"/>
              </a:spcBef>
              <a:spcAft>
                <a:spcPts val="600"/>
              </a:spcAft>
              <a:buSzPts val="1000"/>
              <a:buFont typeface="Arial" panose="020B0604020202020204" pitchFamily="34" charset="0"/>
              <a:buAutoNum type="arabicParenBoth"/>
              <a:tabLst>
                <a:tab pos="457200" algn="l"/>
              </a:tabLst>
            </a:pPr>
            <a:r>
              <a:rPr lang="es-AR" sz="1200" dirty="0" smtClean="0">
                <a:effectLst/>
                <a:latin typeface="Arial" panose="020B0604020202020204" pitchFamily="34" charset="0"/>
                <a:ea typeface="Times New Roman" panose="02020603050405020304" pitchFamily="18" charset="0"/>
                <a:cs typeface="Times New Roman" panose="02020603050405020304" pitchFamily="18" charset="0"/>
              </a:rPr>
              <a:t>procedimientos para cambiar o desviarse de lo indicado en los Párrafos (a) (1) y (a) (2) de esta sección de acuerdo a lo aprobado por la AAC del Estado de matrícula;</a:t>
            </a:r>
            <a:endParaRPr lang="es-PE" sz="16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800100" marR="0" lvl="1" indent="-342900" algn="just">
              <a:spcBef>
                <a:spcPts val="600"/>
              </a:spcBef>
              <a:spcAft>
                <a:spcPts val="600"/>
              </a:spcAft>
              <a:buSzPts val="1000"/>
              <a:buFont typeface="Arial" panose="020B0604020202020204" pitchFamily="34" charset="0"/>
              <a:buAutoNum type="arabicParenBoth"/>
              <a:tabLst>
                <a:tab pos="457200" algn="l"/>
              </a:tabLst>
            </a:pPr>
            <a:r>
              <a:rPr lang="es-AR" sz="1200" dirty="0" smtClean="0">
                <a:effectLst/>
                <a:latin typeface="Arial" panose="020B0604020202020204" pitchFamily="34" charset="0"/>
                <a:ea typeface="Times New Roman" panose="02020603050405020304" pitchFamily="18" charset="0"/>
                <a:cs typeface="Times New Roman" panose="02020603050405020304" pitchFamily="18" charset="0"/>
              </a:rPr>
              <a:t>cuando sea aplicable, una descripción del programa de confiabilidad y monitoreo por condición para la aeronave y componentes de aeronaves;</a:t>
            </a:r>
            <a:endParaRPr lang="es-PE" sz="16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800100" marR="0" lvl="1" indent="-342900" algn="just">
              <a:spcBef>
                <a:spcPts val="600"/>
              </a:spcBef>
              <a:spcAft>
                <a:spcPts val="600"/>
              </a:spcAft>
              <a:buSzPts val="1000"/>
              <a:buFont typeface="Arial" panose="020B0604020202020204" pitchFamily="34" charset="0"/>
              <a:buAutoNum type="arabicParenBoth"/>
              <a:tabLst>
                <a:tab pos="457200" algn="l"/>
              </a:tabLst>
            </a:pPr>
            <a:r>
              <a:rPr lang="es-PE" sz="1200" dirty="0" smtClean="0">
                <a:effectLst/>
                <a:latin typeface="Arial" panose="020B0604020202020204" pitchFamily="34" charset="0"/>
                <a:ea typeface="Times New Roman" panose="02020603050405020304" pitchFamily="18" charset="0"/>
                <a:cs typeface="Times New Roman" panose="02020603050405020304" pitchFamily="18" charset="0"/>
              </a:rPr>
              <a:t>Las tareas y plazos de mantenimiento que se hayan estipulado como obligatorios al aprobar el diseño de tipo o los cambios al programa de mantenimiento que se hayan aprobado se deben identificar como tales; </a:t>
            </a:r>
            <a:endParaRPr lang="es-PE" sz="16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800100" marR="0" lvl="1" indent="-342900" algn="just">
              <a:spcBef>
                <a:spcPts val="600"/>
              </a:spcBef>
              <a:spcAft>
                <a:spcPts val="600"/>
              </a:spcAft>
              <a:buSzPts val="1000"/>
              <a:buFont typeface="Arial" panose="020B0604020202020204" pitchFamily="34" charset="0"/>
              <a:buAutoNum type="arabicParenBoth"/>
              <a:tabLst>
                <a:tab pos="457200" algn="l"/>
              </a:tabLst>
            </a:pPr>
            <a:r>
              <a:rPr lang="es-PE" sz="1200" dirty="0" smtClean="0">
                <a:effectLst/>
                <a:latin typeface="Arial" panose="020B0604020202020204" pitchFamily="34" charset="0"/>
                <a:ea typeface="Times New Roman" panose="02020603050405020304" pitchFamily="18" charset="0"/>
                <a:cs typeface="Times New Roman" panose="02020603050405020304" pitchFamily="18" charset="0"/>
              </a:rPr>
              <a:t>El programa de mantenimiento debe basarse en la información relativa al programa de mantenimiento que haya proporcionado el Estado de diseño o el organismo responsable del diseño de tipo, y en cualquier experiencia adicional aplicable; </a:t>
            </a:r>
            <a:endParaRPr lang="es-PE" sz="16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800100" marR="0" lvl="1" indent="-342900" algn="just">
              <a:spcBef>
                <a:spcPts val="600"/>
              </a:spcBef>
              <a:spcAft>
                <a:spcPts val="600"/>
              </a:spcAft>
              <a:buSzPts val="1000"/>
              <a:buFont typeface="Arial" panose="020B0604020202020204" pitchFamily="34" charset="0"/>
              <a:buAutoNum type="arabicParenBoth"/>
              <a:tabLst>
                <a:tab pos="457200" algn="l"/>
              </a:tabLst>
            </a:pPr>
            <a:r>
              <a:rPr lang="es-AR" sz="1200" dirty="0" smtClean="0">
                <a:effectLst/>
                <a:latin typeface="Arial" panose="020B0604020202020204" pitchFamily="34" charset="0"/>
                <a:ea typeface="Times New Roman" panose="02020603050405020304" pitchFamily="18" charset="0"/>
                <a:cs typeface="Times New Roman" panose="02020603050405020304" pitchFamily="18" charset="0"/>
              </a:rPr>
              <a:t>requisitos especiales de mantenimiento para las operaciones EDTO, CAT II y III, PBN, RVSM y MNPS.</a:t>
            </a:r>
            <a:r>
              <a:rPr lang="es-PE" sz="1200" dirty="0" smtClean="0">
                <a:effectLst/>
                <a:latin typeface="Arial" panose="020B0604020202020204" pitchFamily="34" charset="0"/>
                <a:ea typeface="Times New Roman" panose="02020603050405020304" pitchFamily="18" charset="0"/>
                <a:cs typeface="Times New Roman" panose="02020603050405020304" pitchFamily="18" charset="0"/>
              </a:rPr>
              <a:t> </a:t>
            </a:r>
            <a:endParaRPr lang="es-PE" sz="16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800100" marR="0" lvl="1" indent="-342900" algn="just">
              <a:spcBef>
                <a:spcPts val="600"/>
              </a:spcBef>
              <a:spcAft>
                <a:spcPts val="600"/>
              </a:spcAft>
              <a:buSzPts val="1000"/>
              <a:buFont typeface="Arial" panose="020B0604020202020204" pitchFamily="34" charset="0"/>
              <a:buAutoNum type="arabicParenBoth"/>
              <a:tabLst>
                <a:tab pos="457200" algn="l"/>
              </a:tabLst>
            </a:pPr>
            <a:r>
              <a:rPr lang="es-PE" sz="1200" dirty="0" smtClean="0">
                <a:effectLst/>
                <a:latin typeface="Arial" panose="020B0604020202020204" pitchFamily="34" charset="0"/>
                <a:ea typeface="Times New Roman" panose="02020603050405020304" pitchFamily="18" charset="0"/>
                <a:cs typeface="Times New Roman" panose="02020603050405020304" pitchFamily="18" charset="0"/>
              </a:rPr>
              <a:t>En forma oportuna, el explotador debe enviar a todos los organismos y personas que hayan recibido el programa de mantenimiento una copia de todas las enmiendas introducidas en dicho programa.</a:t>
            </a:r>
            <a:endParaRPr lang="es-PE" sz="16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gn="just">
              <a:spcBef>
                <a:spcPts val="600"/>
              </a:spcBef>
              <a:spcAft>
                <a:spcPts val="600"/>
              </a:spcAft>
              <a:buFont typeface="+mj-lt"/>
              <a:buAutoNum type="alphaLcParenR" startAt="5"/>
              <a:tabLst>
                <a:tab pos="228600" algn="l"/>
              </a:tabLst>
            </a:pPr>
            <a:r>
              <a:rPr lang="es-AR" sz="1200" u="none" strike="noStrike" dirty="0" smtClean="0">
                <a:effectLst/>
                <a:latin typeface="Arial" panose="020B0604020202020204" pitchFamily="34" charset="0"/>
                <a:ea typeface="Times New Roman" panose="02020603050405020304" pitchFamily="18" charset="0"/>
              </a:rPr>
              <a:t>El explotador de un avión o un helicóptero no podrá operar la aeronave en el espacio aéreo controlado bajo las reglas de vuelo por instrumentos (IFR) a menos que:</a:t>
            </a:r>
            <a:endParaRPr lang="es-PE" sz="1600" u="none" strike="noStrike" dirty="0" smtClean="0">
              <a:effectLst/>
              <a:latin typeface="Times New Roman" panose="02020603050405020304" pitchFamily="18" charset="0"/>
              <a:ea typeface="Times New Roman" panose="02020603050405020304" pitchFamily="18" charset="0"/>
            </a:endParaRPr>
          </a:p>
          <a:p>
            <a:pPr marL="800100" marR="0" lvl="1" indent="-342900" algn="just">
              <a:spcBef>
                <a:spcPts val="600"/>
              </a:spcBef>
              <a:spcAft>
                <a:spcPts val="600"/>
              </a:spcAft>
              <a:buFont typeface="+mj-lt"/>
              <a:buAutoNum type="arabicParenBoth"/>
            </a:pPr>
            <a:r>
              <a:rPr lang="es-AR" sz="1200" dirty="0" smtClean="0">
                <a:effectLst/>
                <a:latin typeface="Arial" panose="020B0604020202020204" pitchFamily="34" charset="0"/>
                <a:ea typeface="Times New Roman" panose="02020603050405020304" pitchFamily="18" charset="0"/>
              </a:rPr>
              <a:t>Dentro de los 24 meses calendarios precedentes, cada sistema de presión estática, cada altímetro y cada sistema automático de información de altitud de presión, ha sido probado, inspeccionado y se ha determinado que cumple con el Apéndice 3 de la LAR 43.</a:t>
            </a:r>
            <a:endParaRPr lang="es-PE" sz="1600" dirty="0" smtClean="0">
              <a:effectLst/>
              <a:latin typeface="Times New Roman" panose="02020603050405020304" pitchFamily="18" charset="0"/>
              <a:ea typeface="Times New Roman" panose="02020603050405020304" pitchFamily="18" charset="0"/>
            </a:endParaRPr>
          </a:p>
          <a:p>
            <a:pPr marL="800100" marR="0" lvl="1" indent="-342900" algn="just">
              <a:spcBef>
                <a:spcPts val="600"/>
              </a:spcBef>
              <a:spcAft>
                <a:spcPts val="600"/>
              </a:spcAft>
              <a:buFont typeface="+mj-lt"/>
              <a:buAutoNum type="arabicParenBoth"/>
            </a:pPr>
            <a:r>
              <a:rPr lang="es-AR" sz="1200" dirty="0" smtClean="0">
                <a:effectLst/>
                <a:latin typeface="Arial" panose="020B0604020202020204" pitchFamily="34" charset="0"/>
                <a:ea typeface="Times New Roman" panose="02020603050405020304" pitchFamily="18" charset="0"/>
              </a:rPr>
              <a:t>Después de cualquier apertura y cierre de los sistemas de presión estática, excepto para el uso de las válvulas de drenaje del sistema y las válvulas de presión estática alternativa, el sistema ha sido probado e inspeccionado y se ha determinado que cumple con los Apéndices 3 y 4 de la LAR 43, y después de la instalación o del mantenimiento del sistema de información automático de altitud de presión del </a:t>
            </a:r>
            <a:r>
              <a:rPr lang="es-AR" sz="1200" dirty="0" err="1" smtClean="0">
                <a:effectLst/>
                <a:latin typeface="Arial" panose="020B0604020202020204" pitchFamily="34" charset="0"/>
                <a:ea typeface="Times New Roman" panose="02020603050405020304" pitchFamily="18" charset="0"/>
              </a:rPr>
              <a:t>transponder</a:t>
            </a:r>
            <a:r>
              <a:rPr lang="es-AR" sz="1200" dirty="0" smtClean="0">
                <a:effectLst/>
                <a:latin typeface="Arial" panose="020B0604020202020204" pitchFamily="34" charset="0"/>
                <a:ea typeface="Times New Roman" panose="02020603050405020304" pitchFamily="18" charset="0"/>
              </a:rPr>
              <a:t> ATC, donde podrían ser introducidos errores de correspondencia de datos, el sistema integrado debe haber sido probado, inspeccionado, y determinado que cumple con el párrafo (c) del Apéndice 3 de la LAR 43.</a:t>
            </a:r>
            <a:endParaRPr lang="es-PE" sz="1600" dirty="0" smtClean="0">
              <a:effectLst/>
              <a:latin typeface="Times New Roman" panose="02020603050405020304" pitchFamily="18" charset="0"/>
              <a:ea typeface="Times New Roman" panose="02020603050405020304" pitchFamily="18" charset="0"/>
            </a:endParaRPr>
          </a:p>
          <a:p>
            <a:pPr marL="800100" marR="0" lvl="1" indent="-342900" algn="just">
              <a:spcBef>
                <a:spcPts val="600"/>
              </a:spcBef>
              <a:spcAft>
                <a:spcPts val="600"/>
              </a:spcAft>
              <a:buFont typeface="+mj-lt"/>
              <a:buAutoNum type="arabicParenBoth"/>
            </a:pPr>
            <a:r>
              <a:rPr lang="es-AR" sz="1200" dirty="0" smtClean="0">
                <a:effectLst/>
                <a:latin typeface="Arial" panose="020B0604020202020204" pitchFamily="34" charset="0"/>
                <a:ea typeface="Times New Roman" panose="02020603050405020304" pitchFamily="18" charset="0"/>
              </a:rPr>
              <a:t>Cada </a:t>
            </a:r>
            <a:r>
              <a:rPr lang="es-AR" sz="1200" dirty="0" err="1" smtClean="0">
                <a:effectLst/>
                <a:latin typeface="Arial" panose="020B0604020202020204" pitchFamily="34" charset="0"/>
                <a:ea typeface="Times New Roman" panose="02020603050405020304" pitchFamily="18" charset="0"/>
              </a:rPr>
              <a:t>transponder</a:t>
            </a:r>
            <a:r>
              <a:rPr lang="es-AR" sz="1200" dirty="0" smtClean="0">
                <a:effectLst/>
                <a:latin typeface="Arial" panose="020B0604020202020204" pitchFamily="34" charset="0"/>
                <a:ea typeface="Times New Roman" panose="02020603050405020304" pitchFamily="18" charset="0"/>
              </a:rPr>
              <a:t> ATC que se requiera que esté instalado en la aeronave haya sido probado e inspeccionado bajo el Apéndice 3 de la LAR 43 dentro de los 24 meses calendarios precedentes y después de cualquier instalación, o mantenimiento, sobre un </a:t>
            </a:r>
            <a:r>
              <a:rPr lang="es-AR" sz="1200" dirty="0" err="1" smtClean="0">
                <a:effectLst/>
                <a:latin typeface="Arial" panose="020B0604020202020204" pitchFamily="34" charset="0"/>
                <a:ea typeface="Times New Roman" panose="02020603050405020304" pitchFamily="18" charset="0"/>
              </a:rPr>
              <a:t>transponder</a:t>
            </a:r>
            <a:r>
              <a:rPr lang="es-AR" sz="1200" dirty="0" smtClean="0">
                <a:effectLst/>
                <a:latin typeface="Arial" panose="020B0604020202020204" pitchFamily="34" charset="0"/>
                <a:ea typeface="Times New Roman" panose="02020603050405020304" pitchFamily="18" charset="0"/>
              </a:rPr>
              <a:t> ATC donde podrían introducirse errores de correspondencia de datos, el sistema integrado haya sido probado e inspeccionado, y se haya verificado que cumple con el Apéndice 4 de la LAR 43.</a:t>
            </a:r>
            <a:endParaRPr lang="es-PE" sz="1600" dirty="0" smtClean="0">
              <a:effectLst/>
              <a:latin typeface="Times New Roman" panose="02020603050405020304" pitchFamily="18" charset="0"/>
              <a:ea typeface="Times New Roman" panose="02020603050405020304" pitchFamily="18" charset="0"/>
            </a:endParaRPr>
          </a:p>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16</a:t>
            </a:fld>
            <a:endParaRPr lang="id-ID"/>
          </a:p>
        </p:txBody>
      </p:sp>
    </p:spTree>
    <p:extLst>
      <p:ext uri="{BB962C8B-B14F-4D97-AF65-F5344CB8AC3E}">
        <p14:creationId xmlns:p14="http://schemas.microsoft.com/office/powerpoint/2010/main" val="6567964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04545" marR="118745" indent="-804545" algn="just">
              <a:spcBef>
                <a:spcPts val="1200"/>
              </a:spcBef>
              <a:spcAft>
                <a:spcPts val="600"/>
              </a:spcAft>
              <a:tabLst>
                <a:tab pos="800100" algn="l"/>
              </a:tabLst>
            </a:pPr>
            <a:r>
              <a:rPr lang="es-PE" sz="1200" b="1" dirty="0" smtClean="0">
                <a:effectLst/>
                <a:latin typeface="Arial" panose="020B0604020202020204" pitchFamily="34" charset="0"/>
                <a:ea typeface="Times New Roman" panose="02020603050405020304" pitchFamily="18" charset="0"/>
              </a:rPr>
              <a:t>91.1110  	Programa de mantenimiento</a:t>
            </a:r>
            <a:endParaRPr lang="es-PE" sz="1600" dirty="0" smtClean="0">
              <a:effectLst/>
              <a:latin typeface="Times New Roman" panose="02020603050405020304" pitchFamily="18" charset="0"/>
              <a:ea typeface="Times New Roman" panose="02020603050405020304" pitchFamily="18" charset="0"/>
            </a:endParaRPr>
          </a:p>
          <a:p>
            <a:pPr marL="342900" marR="0" lvl="0" indent="-342900" algn="just">
              <a:spcBef>
                <a:spcPts val="600"/>
              </a:spcBef>
              <a:spcAft>
                <a:spcPts val="600"/>
              </a:spcAft>
              <a:buFont typeface="+mj-lt"/>
              <a:buAutoNum type="alphaLcParenBoth"/>
              <a:tabLst>
                <a:tab pos="228600" algn="l"/>
              </a:tabLst>
            </a:pPr>
            <a:endParaRPr lang="es-PE" sz="1600" u="none" strike="noStrike" dirty="0" smtClean="0">
              <a:effectLst/>
              <a:latin typeface="Times New Roman" panose="02020603050405020304" pitchFamily="18" charset="0"/>
              <a:ea typeface="Times New Roman" panose="02020603050405020304" pitchFamily="18" charset="0"/>
            </a:endParaRPr>
          </a:p>
          <a:p>
            <a:pPr marL="342900" marR="0" lvl="0" indent="-342900" algn="just">
              <a:spcBef>
                <a:spcPts val="600"/>
              </a:spcBef>
              <a:spcAft>
                <a:spcPts val="600"/>
              </a:spcAft>
              <a:buFont typeface="+mj-lt"/>
              <a:buAutoNum type="alphaLcParenR" startAt="5"/>
              <a:tabLst>
                <a:tab pos="228600" algn="l"/>
              </a:tabLst>
            </a:pPr>
            <a:r>
              <a:rPr lang="es-PE" sz="1200" u="none" strike="noStrike" dirty="0" smtClean="0">
                <a:effectLst/>
                <a:latin typeface="Arial" panose="020B0604020202020204" pitchFamily="34" charset="0"/>
                <a:ea typeface="Times New Roman" panose="02020603050405020304" pitchFamily="18" charset="0"/>
              </a:rPr>
              <a:t>Para aeronaves grandes y turborreactores en el diseño y aplicación del programa de mantenimiento del explotador se deben observar los principios básicos a factores humanos; </a:t>
            </a:r>
            <a:endParaRPr lang="es-PE" sz="1600" u="none" strike="noStrike" dirty="0" smtClean="0">
              <a:effectLst/>
              <a:latin typeface="Times New Roman" panose="02020603050405020304" pitchFamily="18" charset="0"/>
              <a:ea typeface="Times New Roman" panose="02020603050405020304" pitchFamily="18" charset="0"/>
            </a:endParaRPr>
          </a:p>
          <a:p>
            <a:pPr marL="342900" marR="0" lvl="0" indent="-342900" algn="just">
              <a:spcBef>
                <a:spcPts val="600"/>
              </a:spcBef>
              <a:spcAft>
                <a:spcPts val="600"/>
              </a:spcAft>
              <a:buFont typeface="+mj-lt"/>
              <a:buAutoNum type="alphaLcParenR" startAt="5"/>
              <a:tabLst>
                <a:tab pos="228600" algn="l"/>
              </a:tabLst>
            </a:pPr>
            <a:r>
              <a:rPr lang="es-PE" sz="1200" u="none" strike="noStrike" dirty="0" smtClean="0">
                <a:effectLst/>
                <a:latin typeface="Arial" panose="020B0604020202020204" pitchFamily="34" charset="0"/>
                <a:ea typeface="Times New Roman" panose="02020603050405020304" pitchFamily="18" charset="0"/>
              </a:rPr>
              <a:t>El programa de mantenimiento requerido en (a)  debe incluir al menos lo </a:t>
            </a:r>
            <a:r>
              <a:rPr lang="es-PE" sz="1200" u="none" strike="noStrike" dirty="0" err="1" smtClean="0">
                <a:effectLst/>
                <a:latin typeface="Arial" panose="020B0604020202020204" pitchFamily="34" charset="0"/>
                <a:ea typeface="Times New Roman" panose="02020603050405020304" pitchFamily="18" charset="0"/>
              </a:rPr>
              <a:t>sig</a:t>
            </a:r>
            <a:r>
              <a:rPr lang="es-AR" sz="1200" u="none" strike="noStrike" dirty="0" err="1" smtClean="0">
                <a:effectLst/>
                <a:latin typeface="Arial" panose="020B0604020202020204" pitchFamily="34" charset="0"/>
                <a:ea typeface="Times New Roman" panose="02020603050405020304" pitchFamily="18" charset="0"/>
              </a:rPr>
              <a:t>uiente</a:t>
            </a:r>
            <a:r>
              <a:rPr lang="es-AR" sz="1200" u="none" strike="noStrike" dirty="0" smtClean="0">
                <a:effectLst/>
                <a:latin typeface="Arial" panose="020B0604020202020204" pitchFamily="34" charset="0"/>
                <a:ea typeface="Times New Roman" panose="02020603050405020304" pitchFamily="18" charset="0"/>
              </a:rPr>
              <a:t>:</a:t>
            </a:r>
            <a:endParaRPr lang="es-PE" sz="1600" u="none" strike="noStrike" dirty="0" smtClean="0">
              <a:effectLst/>
              <a:latin typeface="Times New Roman" panose="02020603050405020304" pitchFamily="18" charset="0"/>
              <a:ea typeface="Times New Roman" panose="02020603050405020304" pitchFamily="18" charset="0"/>
            </a:endParaRPr>
          </a:p>
          <a:p>
            <a:pPr marL="800100" marR="0" lvl="1" indent="-342900" algn="just">
              <a:spcBef>
                <a:spcPts val="600"/>
              </a:spcBef>
              <a:spcAft>
                <a:spcPts val="600"/>
              </a:spcAft>
              <a:buSzPts val="1000"/>
              <a:buFont typeface="Arial" panose="020B0604020202020204" pitchFamily="34" charset="0"/>
              <a:buAutoNum type="arabicParenBoth"/>
              <a:tabLst>
                <a:tab pos="457200" algn="l"/>
              </a:tabLst>
            </a:pPr>
            <a:r>
              <a:rPr lang="es-AR" sz="1200" dirty="0" smtClean="0">
                <a:effectLst/>
                <a:latin typeface="Arial" panose="020B0604020202020204" pitchFamily="34" charset="0"/>
                <a:ea typeface="Times New Roman" panose="02020603050405020304" pitchFamily="18" charset="0"/>
                <a:cs typeface="Times New Roman" panose="02020603050405020304" pitchFamily="18" charset="0"/>
              </a:rPr>
              <a:t>las tareas de mantenimiento y los plazos correspondientes en que se realizaran, teniendo en cuenta la utilización prevista de la aeronave;</a:t>
            </a:r>
            <a:endParaRPr lang="es-PE" sz="16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800100" marR="0" lvl="1" indent="-342900" algn="just">
              <a:spcBef>
                <a:spcPts val="600"/>
              </a:spcBef>
              <a:spcAft>
                <a:spcPts val="600"/>
              </a:spcAft>
              <a:buSzPts val="1000"/>
              <a:buFont typeface="Arial" panose="020B0604020202020204" pitchFamily="34" charset="0"/>
              <a:buAutoNum type="arabicParenBoth"/>
              <a:tabLst>
                <a:tab pos="457200" algn="l"/>
              </a:tabLst>
            </a:pPr>
            <a:r>
              <a:rPr lang="es-AR" sz="1200" dirty="0" smtClean="0">
                <a:effectLst/>
                <a:latin typeface="Arial" panose="020B0604020202020204" pitchFamily="34" charset="0"/>
                <a:ea typeface="Times New Roman" panose="02020603050405020304" pitchFamily="18" charset="0"/>
                <a:cs typeface="Times New Roman" panose="02020603050405020304" pitchFamily="18" charset="0"/>
              </a:rPr>
              <a:t>cuando sea aplicable, el programa de integridad estructural;</a:t>
            </a:r>
            <a:endParaRPr lang="es-PE" sz="16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800100" marR="0" lvl="1" indent="-342900" algn="just">
              <a:spcBef>
                <a:spcPts val="600"/>
              </a:spcBef>
              <a:spcAft>
                <a:spcPts val="600"/>
              </a:spcAft>
              <a:buSzPts val="1000"/>
              <a:buFont typeface="Arial" panose="020B0604020202020204" pitchFamily="34" charset="0"/>
              <a:buAutoNum type="arabicParenBoth"/>
              <a:tabLst>
                <a:tab pos="457200" algn="l"/>
              </a:tabLst>
            </a:pPr>
            <a:r>
              <a:rPr lang="es-AR" sz="1200" dirty="0" smtClean="0">
                <a:effectLst/>
                <a:latin typeface="Arial" panose="020B0604020202020204" pitchFamily="34" charset="0"/>
                <a:ea typeface="Times New Roman" panose="02020603050405020304" pitchFamily="18" charset="0"/>
                <a:cs typeface="Times New Roman" panose="02020603050405020304" pitchFamily="18" charset="0"/>
              </a:rPr>
              <a:t>procedimientos para cambiar o desviarse de lo indicado en los Párrafos (a) (1) y (a) (2) de esta sección de acuerdo a lo aprobado por la AAC del Estado de matrícula;</a:t>
            </a:r>
            <a:endParaRPr lang="es-PE" sz="16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800100" marR="0" lvl="1" indent="-342900" algn="just">
              <a:spcBef>
                <a:spcPts val="600"/>
              </a:spcBef>
              <a:spcAft>
                <a:spcPts val="600"/>
              </a:spcAft>
              <a:buSzPts val="1000"/>
              <a:buFont typeface="Arial" panose="020B0604020202020204" pitchFamily="34" charset="0"/>
              <a:buAutoNum type="arabicParenBoth"/>
              <a:tabLst>
                <a:tab pos="457200" algn="l"/>
              </a:tabLst>
            </a:pPr>
            <a:r>
              <a:rPr lang="es-AR" sz="1200" dirty="0" smtClean="0">
                <a:effectLst/>
                <a:latin typeface="Arial" panose="020B0604020202020204" pitchFamily="34" charset="0"/>
                <a:ea typeface="Times New Roman" panose="02020603050405020304" pitchFamily="18" charset="0"/>
                <a:cs typeface="Times New Roman" panose="02020603050405020304" pitchFamily="18" charset="0"/>
              </a:rPr>
              <a:t>cuando sea aplicable, una descripción del programa de confiabilidad y monitoreo por condición para la aeronave y componentes de aeronaves;</a:t>
            </a:r>
            <a:endParaRPr lang="es-PE" sz="16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800100" marR="0" lvl="1" indent="-342900" algn="just">
              <a:spcBef>
                <a:spcPts val="600"/>
              </a:spcBef>
              <a:spcAft>
                <a:spcPts val="600"/>
              </a:spcAft>
              <a:buSzPts val="1000"/>
              <a:buFont typeface="Arial" panose="020B0604020202020204" pitchFamily="34" charset="0"/>
              <a:buAutoNum type="arabicParenBoth"/>
              <a:tabLst>
                <a:tab pos="457200" algn="l"/>
              </a:tabLst>
            </a:pPr>
            <a:r>
              <a:rPr lang="es-PE" sz="1200" dirty="0" smtClean="0">
                <a:effectLst/>
                <a:latin typeface="Arial" panose="020B0604020202020204" pitchFamily="34" charset="0"/>
                <a:ea typeface="Times New Roman" panose="02020603050405020304" pitchFamily="18" charset="0"/>
                <a:cs typeface="Times New Roman" panose="02020603050405020304" pitchFamily="18" charset="0"/>
              </a:rPr>
              <a:t>Las tareas y plazos de mantenimiento que se hayan estipulado como obligatorios al aprobar el diseño de tipo o los cambios al programa de mantenimiento que se hayan aprobado se deben identificar como tales; </a:t>
            </a:r>
            <a:endParaRPr lang="es-PE" sz="16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800100" marR="0" lvl="1" indent="-342900" algn="just">
              <a:spcBef>
                <a:spcPts val="600"/>
              </a:spcBef>
              <a:spcAft>
                <a:spcPts val="600"/>
              </a:spcAft>
              <a:buSzPts val="1000"/>
              <a:buFont typeface="Arial" panose="020B0604020202020204" pitchFamily="34" charset="0"/>
              <a:buAutoNum type="arabicParenBoth"/>
              <a:tabLst>
                <a:tab pos="457200" algn="l"/>
              </a:tabLst>
            </a:pPr>
            <a:r>
              <a:rPr lang="es-PE" sz="1200" dirty="0" smtClean="0">
                <a:effectLst/>
                <a:latin typeface="Arial" panose="020B0604020202020204" pitchFamily="34" charset="0"/>
                <a:ea typeface="Times New Roman" panose="02020603050405020304" pitchFamily="18" charset="0"/>
                <a:cs typeface="Times New Roman" panose="02020603050405020304" pitchFamily="18" charset="0"/>
              </a:rPr>
              <a:t>El programa de mantenimiento debe basarse en la información relativa al programa de mantenimiento que haya proporcionado el Estado de diseño o el organismo responsable del diseño de tipo, y en cualquier experiencia adicional aplicable; </a:t>
            </a:r>
            <a:endParaRPr lang="es-PE" sz="16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800100" marR="0" lvl="1" indent="-342900" algn="just">
              <a:spcBef>
                <a:spcPts val="600"/>
              </a:spcBef>
              <a:spcAft>
                <a:spcPts val="600"/>
              </a:spcAft>
              <a:buSzPts val="1000"/>
              <a:buFont typeface="Arial" panose="020B0604020202020204" pitchFamily="34" charset="0"/>
              <a:buAutoNum type="arabicParenBoth"/>
              <a:tabLst>
                <a:tab pos="457200" algn="l"/>
              </a:tabLst>
            </a:pPr>
            <a:r>
              <a:rPr lang="es-AR" sz="1200" dirty="0" smtClean="0">
                <a:effectLst/>
                <a:latin typeface="Arial" panose="020B0604020202020204" pitchFamily="34" charset="0"/>
                <a:ea typeface="Times New Roman" panose="02020603050405020304" pitchFamily="18" charset="0"/>
                <a:cs typeface="Times New Roman" panose="02020603050405020304" pitchFamily="18" charset="0"/>
              </a:rPr>
              <a:t>requisitos especiales de mantenimiento para las operaciones EDTO, CAT II y III, PBN, RVSM y MNPS.</a:t>
            </a:r>
            <a:r>
              <a:rPr lang="es-PE" sz="1200" dirty="0" smtClean="0">
                <a:effectLst/>
                <a:latin typeface="Arial" panose="020B0604020202020204" pitchFamily="34" charset="0"/>
                <a:ea typeface="Times New Roman" panose="02020603050405020304" pitchFamily="18" charset="0"/>
                <a:cs typeface="Times New Roman" panose="02020603050405020304" pitchFamily="18" charset="0"/>
              </a:rPr>
              <a:t> </a:t>
            </a:r>
            <a:endParaRPr lang="es-PE" sz="16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800100" marR="0" lvl="1" indent="-342900" algn="just">
              <a:spcBef>
                <a:spcPts val="600"/>
              </a:spcBef>
              <a:spcAft>
                <a:spcPts val="600"/>
              </a:spcAft>
              <a:buSzPts val="1000"/>
              <a:buFont typeface="Arial" panose="020B0604020202020204" pitchFamily="34" charset="0"/>
              <a:buAutoNum type="arabicParenBoth"/>
              <a:tabLst>
                <a:tab pos="457200" algn="l"/>
              </a:tabLst>
            </a:pPr>
            <a:r>
              <a:rPr lang="es-PE" sz="1200" dirty="0" smtClean="0">
                <a:effectLst/>
                <a:latin typeface="Arial" panose="020B0604020202020204" pitchFamily="34" charset="0"/>
                <a:ea typeface="Times New Roman" panose="02020603050405020304" pitchFamily="18" charset="0"/>
                <a:cs typeface="Times New Roman" panose="02020603050405020304" pitchFamily="18" charset="0"/>
              </a:rPr>
              <a:t>En forma oportuna, el explotador debe enviar a todos los organismos y personas que hayan recibido el programa de mantenimiento una copia de todas las enmiendas introducidas en dicho programa.</a:t>
            </a:r>
            <a:endParaRPr lang="es-PE" sz="16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gn="just">
              <a:spcBef>
                <a:spcPts val="600"/>
              </a:spcBef>
              <a:spcAft>
                <a:spcPts val="600"/>
              </a:spcAft>
              <a:buFont typeface="+mj-lt"/>
              <a:buAutoNum type="alphaLcParenR" startAt="5"/>
              <a:tabLst>
                <a:tab pos="228600" algn="l"/>
              </a:tabLst>
            </a:pPr>
            <a:r>
              <a:rPr lang="es-AR" sz="1200" u="none" strike="noStrike" dirty="0" smtClean="0">
                <a:effectLst/>
                <a:latin typeface="Arial" panose="020B0604020202020204" pitchFamily="34" charset="0"/>
                <a:ea typeface="Times New Roman" panose="02020603050405020304" pitchFamily="18" charset="0"/>
              </a:rPr>
              <a:t>El explotador de un avión o un helicóptero no podrá operar la aeronave en el espacio aéreo controlado bajo las reglas de vuelo por instrumentos (IFR) a menos que:</a:t>
            </a:r>
            <a:endParaRPr lang="es-PE" sz="1600" u="none" strike="noStrike" dirty="0" smtClean="0">
              <a:effectLst/>
              <a:latin typeface="Times New Roman" panose="02020603050405020304" pitchFamily="18" charset="0"/>
              <a:ea typeface="Times New Roman" panose="02020603050405020304" pitchFamily="18" charset="0"/>
            </a:endParaRPr>
          </a:p>
          <a:p>
            <a:pPr marL="800100" marR="0" lvl="1" indent="-342900" algn="just">
              <a:spcBef>
                <a:spcPts val="600"/>
              </a:spcBef>
              <a:spcAft>
                <a:spcPts val="600"/>
              </a:spcAft>
              <a:buFont typeface="+mj-lt"/>
              <a:buAutoNum type="arabicParenBoth"/>
            </a:pPr>
            <a:r>
              <a:rPr lang="es-AR" sz="1200" dirty="0" smtClean="0">
                <a:effectLst/>
                <a:latin typeface="Arial" panose="020B0604020202020204" pitchFamily="34" charset="0"/>
                <a:ea typeface="Times New Roman" panose="02020603050405020304" pitchFamily="18" charset="0"/>
              </a:rPr>
              <a:t>Dentro de los 24 meses calendarios precedentes, cada sistema de presión estática, cada altímetro y cada sistema automático de información de altitud de presión, ha sido probado, inspeccionado y se ha determinado que cumple con el Apéndice 3 de la LAR 43.</a:t>
            </a:r>
            <a:endParaRPr lang="es-PE" sz="1600" dirty="0" smtClean="0">
              <a:effectLst/>
              <a:latin typeface="Times New Roman" panose="02020603050405020304" pitchFamily="18" charset="0"/>
              <a:ea typeface="Times New Roman" panose="02020603050405020304" pitchFamily="18" charset="0"/>
            </a:endParaRPr>
          </a:p>
          <a:p>
            <a:pPr marL="800100" marR="0" lvl="1" indent="-342900" algn="just">
              <a:spcBef>
                <a:spcPts val="600"/>
              </a:spcBef>
              <a:spcAft>
                <a:spcPts val="600"/>
              </a:spcAft>
              <a:buFont typeface="+mj-lt"/>
              <a:buAutoNum type="arabicParenBoth"/>
            </a:pPr>
            <a:r>
              <a:rPr lang="es-AR" sz="1200" dirty="0" smtClean="0">
                <a:effectLst/>
                <a:latin typeface="Arial" panose="020B0604020202020204" pitchFamily="34" charset="0"/>
                <a:ea typeface="Times New Roman" panose="02020603050405020304" pitchFamily="18" charset="0"/>
              </a:rPr>
              <a:t>Después de cualquier apertura y cierre de los sistemas de presión estática, excepto para el uso de las válvulas de drenaje del sistema y las válvulas de presión estática alternativa, el sistema ha sido probado e inspeccionado y se ha determinado que cumple con los Apéndices 3 y 4 de la LAR 43, y después de la instalación o del mantenimiento del sistema de información automático de altitud de presión del </a:t>
            </a:r>
            <a:r>
              <a:rPr lang="es-AR" sz="1200" dirty="0" err="1" smtClean="0">
                <a:effectLst/>
                <a:latin typeface="Arial" panose="020B0604020202020204" pitchFamily="34" charset="0"/>
                <a:ea typeface="Times New Roman" panose="02020603050405020304" pitchFamily="18" charset="0"/>
              </a:rPr>
              <a:t>transponder</a:t>
            </a:r>
            <a:r>
              <a:rPr lang="es-AR" sz="1200" dirty="0" smtClean="0">
                <a:effectLst/>
                <a:latin typeface="Arial" panose="020B0604020202020204" pitchFamily="34" charset="0"/>
                <a:ea typeface="Times New Roman" panose="02020603050405020304" pitchFamily="18" charset="0"/>
              </a:rPr>
              <a:t> ATC, donde podrían ser introducidos errores de correspondencia de datos, el sistema integrado debe haber sido probado, inspeccionado, y determinado que cumple con el párrafo (c) del Apéndice 3 de la LAR 43.</a:t>
            </a:r>
            <a:endParaRPr lang="es-PE" sz="1600" dirty="0" smtClean="0">
              <a:effectLst/>
              <a:latin typeface="Times New Roman" panose="02020603050405020304" pitchFamily="18" charset="0"/>
              <a:ea typeface="Times New Roman" panose="02020603050405020304" pitchFamily="18" charset="0"/>
            </a:endParaRPr>
          </a:p>
          <a:p>
            <a:pPr marL="800100" marR="0" lvl="1" indent="-342900" algn="just">
              <a:spcBef>
                <a:spcPts val="600"/>
              </a:spcBef>
              <a:spcAft>
                <a:spcPts val="600"/>
              </a:spcAft>
              <a:buFont typeface="+mj-lt"/>
              <a:buAutoNum type="arabicParenBoth"/>
            </a:pPr>
            <a:r>
              <a:rPr lang="es-AR" sz="1200" dirty="0" smtClean="0">
                <a:effectLst/>
                <a:latin typeface="Arial" panose="020B0604020202020204" pitchFamily="34" charset="0"/>
                <a:ea typeface="Times New Roman" panose="02020603050405020304" pitchFamily="18" charset="0"/>
              </a:rPr>
              <a:t>Cada </a:t>
            </a:r>
            <a:r>
              <a:rPr lang="es-AR" sz="1200" dirty="0" err="1" smtClean="0">
                <a:effectLst/>
                <a:latin typeface="Arial" panose="020B0604020202020204" pitchFamily="34" charset="0"/>
                <a:ea typeface="Times New Roman" panose="02020603050405020304" pitchFamily="18" charset="0"/>
              </a:rPr>
              <a:t>transponder</a:t>
            </a:r>
            <a:r>
              <a:rPr lang="es-AR" sz="1200" dirty="0" smtClean="0">
                <a:effectLst/>
                <a:latin typeface="Arial" panose="020B0604020202020204" pitchFamily="34" charset="0"/>
                <a:ea typeface="Times New Roman" panose="02020603050405020304" pitchFamily="18" charset="0"/>
              </a:rPr>
              <a:t> ATC que se requiera que esté instalado en la aeronave haya sido probado e inspeccionado bajo el Apéndice 3 de la LAR 43 dentro de los 24 meses calendarios precedentes y después de cualquier instalación, o mantenimiento, sobre un </a:t>
            </a:r>
            <a:r>
              <a:rPr lang="es-AR" sz="1200" dirty="0" err="1" smtClean="0">
                <a:effectLst/>
                <a:latin typeface="Arial" panose="020B0604020202020204" pitchFamily="34" charset="0"/>
                <a:ea typeface="Times New Roman" panose="02020603050405020304" pitchFamily="18" charset="0"/>
              </a:rPr>
              <a:t>transponder</a:t>
            </a:r>
            <a:r>
              <a:rPr lang="es-AR" sz="1200" dirty="0" smtClean="0">
                <a:effectLst/>
                <a:latin typeface="Arial" panose="020B0604020202020204" pitchFamily="34" charset="0"/>
                <a:ea typeface="Times New Roman" panose="02020603050405020304" pitchFamily="18" charset="0"/>
              </a:rPr>
              <a:t> ATC donde podrían introducirse errores de correspondencia de datos, el sistema integrado haya sido probado e inspeccionado, y se haya verificado que cumple con el Apéndice 4 de la LAR 43.</a:t>
            </a:r>
            <a:endParaRPr lang="es-PE" sz="1600" dirty="0" smtClean="0">
              <a:effectLst/>
              <a:latin typeface="Times New Roman" panose="02020603050405020304" pitchFamily="18" charset="0"/>
              <a:ea typeface="Times New Roman" panose="02020603050405020304" pitchFamily="18" charset="0"/>
            </a:endParaRPr>
          </a:p>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17</a:t>
            </a:fld>
            <a:endParaRPr lang="id-ID"/>
          </a:p>
        </p:txBody>
      </p:sp>
    </p:spTree>
    <p:extLst>
      <p:ext uri="{BB962C8B-B14F-4D97-AF65-F5344CB8AC3E}">
        <p14:creationId xmlns:p14="http://schemas.microsoft.com/office/powerpoint/2010/main" val="20740585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04545" marR="118745" indent="-804545" algn="just">
              <a:spcBef>
                <a:spcPts val="1200"/>
              </a:spcBef>
              <a:spcAft>
                <a:spcPts val="600"/>
              </a:spcAft>
              <a:tabLst>
                <a:tab pos="800100" algn="l"/>
              </a:tabLst>
            </a:pPr>
            <a:r>
              <a:rPr lang="es-PE" sz="1200" b="1" dirty="0" smtClean="0">
                <a:effectLst/>
                <a:latin typeface="Arial" panose="020B0604020202020204" pitchFamily="34" charset="0"/>
                <a:ea typeface="Times New Roman" panose="02020603050405020304" pitchFamily="18" charset="0"/>
              </a:rPr>
              <a:t>91.1110  	Programa de mantenimiento</a:t>
            </a:r>
            <a:endParaRPr lang="es-PE" sz="1600" dirty="0" smtClean="0">
              <a:effectLst/>
              <a:latin typeface="Times New Roman" panose="02020603050405020304" pitchFamily="18" charset="0"/>
              <a:ea typeface="Times New Roman" panose="02020603050405020304" pitchFamily="18" charset="0"/>
            </a:endParaRPr>
          </a:p>
          <a:p>
            <a:pPr marL="342900" marR="0" lvl="0" indent="-342900" algn="just">
              <a:spcBef>
                <a:spcPts val="600"/>
              </a:spcBef>
              <a:spcAft>
                <a:spcPts val="600"/>
              </a:spcAft>
              <a:buFont typeface="+mj-lt"/>
              <a:buAutoNum type="alphaLcParenBoth"/>
              <a:tabLst>
                <a:tab pos="228600" algn="l"/>
              </a:tabLst>
            </a:pPr>
            <a:endParaRPr lang="es-PE" sz="1600" u="none" strike="noStrike" dirty="0" smtClean="0">
              <a:effectLst/>
              <a:latin typeface="Times New Roman" panose="02020603050405020304" pitchFamily="18" charset="0"/>
              <a:ea typeface="Times New Roman" panose="02020603050405020304" pitchFamily="18" charset="0"/>
            </a:endParaRPr>
          </a:p>
          <a:p>
            <a:pPr marL="342900" marR="0" lvl="0" indent="-342900" algn="just">
              <a:spcBef>
                <a:spcPts val="600"/>
              </a:spcBef>
              <a:spcAft>
                <a:spcPts val="600"/>
              </a:spcAft>
              <a:buFont typeface="+mj-lt"/>
              <a:buAutoNum type="alphaLcParenR" startAt="5"/>
              <a:tabLst>
                <a:tab pos="228600" algn="l"/>
              </a:tabLst>
            </a:pPr>
            <a:r>
              <a:rPr lang="es-PE" sz="1200" u="none" strike="noStrike" dirty="0" smtClean="0">
                <a:effectLst/>
                <a:latin typeface="Arial" panose="020B0604020202020204" pitchFamily="34" charset="0"/>
                <a:ea typeface="Times New Roman" panose="02020603050405020304" pitchFamily="18" charset="0"/>
              </a:rPr>
              <a:t>Para aeronaves grandes y turborreactores en el diseño y aplicación del programa de mantenimiento del explotador se deben observar los principios básicos a factores humanos; </a:t>
            </a:r>
            <a:endParaRPr lang="es-PE" sz="1600" u="none" strike="noStrike" dirty="0" smtClean="0">
              <a:effectLst/>
              <a:latin typeface="Times New Roman" panose="02020603050405020304" pitchFamily="18" charset="0"/>
              <a:ea typeface="Times New Roman" panose="02020603050405020304" pitchFamily="18" charset="0"/>
            </a:endParaRPr>
          </a:p>
          <a:p>
            <a:pPr marL="342900" marR="0" lvl="0" indent="-342900" algn="just">
              <a:spcBef>
                <a:spcPts val="600"/>
              </a:spcBef>
              <a:spcAft>
                <a:spcPts val="600"/>
              </a:spcAft>
              <a:buFont typeface="+mj-lt"/>
              <a:buAutoNum type="alphaLcParenR" startAt="5"/>
              <a:tabLst>
                <a:tab pos="228600" algn="l"/>
              </a:tabLst>
            </a:pPr>
            <a:r>
              <a:rPr lang="es-PE" sz="1200" u="none" strike="noStrike" dirty="0" smtClean="0">
                <a:effectLst/>
                <a:latin typeface="Arial" panose="020B0604020202020204" pitchFamily="34" charset="0"/>
                <a:ea typeface="Times New Roman" panose="02020603050405020304" pitchFamily="18" charset="0"/>
              </a:rPr>
              <a:t>El programa de mantenimiento requerido en (a)  debe incluir al menos lo </a:t>
            </a:r>
            <a:r>
              <a:rPr lang="es-PE" sz="1200" u="none" strike="noStrike" dirty="0" err="1" smtClean="0">
                <a:effectLst/>
                <a:latin typeface="Arial" panose="020B0604020202020204" pitchFamily="34" charset="0"/>
                <a:ea typeface="Times New Roman" panose="02020603050405020304" pitchFamily="18" charset="0"/>
              </a:rPr>
              <a:t>sig</a:t>
            </a:r>
            <a:r>
              <a:rPr lang="es-AR" sz="1200" u="none" strike="noStrike" dirty="0" err="1" smtClean="0">
                <a:effectLst/>
                <a:latin typeface="Arial" panose="020B0604020202020204" pitchFamily="34" charset="0"/>
                <a:ea typeface="Times New Roman" panose="02020603050405020304" pitchFamily="18" charset="0"/>
              </a:rPr>
              <a:t>uiente</a:t>
            </a:r>
            <a:r>
              <a:rPr lang="es-AR" sz="1200" u="none" strike="noStrike" dirty="0" smtClean="0">
                <a:effectLst/>
                <a:latin typeface="Arial" panose="020B0604020202020204" pitchFamily="34" charset="0"/>
                <a:ea typeface="Times New Roman" panose="02020603050405020304" pitchFamily="18" charset="0"/>
              </a:rPr>
              <a:t>:</a:t>
            </a:r>
            <a:endParaRPr lang="es-PE" sz="1600" u="none" strike="noStrike" dirty="0" smtClean="0">
              <a:effectLst/>
              <a:latin typeface="Times New Roman" panose="02020603050405020304" pitchFamily="18" charset="0"/>
              <a:ea typeface="Times New Roman" panose="02020603050405020304" pitchFamily="18" charset="0"/>
            </a:endParaRPr>
          </a:p>
          <a:p>
            <a:pPr marL="800100" marR="0" lvl="1" indent="-342900" algn="just">
              <a:spcBef>
                <a:spcPts val="600"/>
              </a:spcBef>
              <a:spcAft>
                <a:spcPts val="600"/>
              </a:spcAft>
              <a:buSzPts val="1000"/>
              <a:buFont typeface="Arial" panose="020B0604020202020204" pitchFamily="34" charset="0"/>
              <a:buAutoNum type="arabicParenBoth"/>
              <a:tabLst>
                <a:tab pos="457200" algn="l"/>
              </a:tabLst>
            </a:pPr>
            <a:r>
              <a:rPr lang="es-AR" sz="1200" dirty="0" smtClean="0">
                <a:effectLst/>
                <a:latin typeface="Arial" panose="020B0604020202020204" pitchFamily="34" charset="0"/>
                <a:ea typeface="Times New Roman" panose="02020603050405020304" pitchFamily="18" charset="0"/>
                <a:cs typeface="Times New Roman" panose="02020603050405020304" pitchFamily="18" charset="0"/>
              </a:rPr>
              <a:t>las tareas de mantenimiento y los plazos correspondientes en que se realizaran, teniendo en cuenta la utilización prevista de la aeronave;</a:t>
            </a:r>
            <a:endParaRPr lang="es-PE" sz="16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800100" marR="0" lvl="1" indent="-342900" algn="just">
              <a:spcBef>
                <a:spcPts val="600"/>
              </a:spcBef>
              <a:spcAft>
                <a:spcPts val="600"/>
              </a:spcAft>
              <a:buSzPts val="1000"/>
              <a:buFont typeface="Arial" panose="020B0604020202020204" pitchFamily="34" charset="0"/>
              <a:buAutoNum type="arabicParenBoth"/>
              <a:tabLst>
                <a:tab pos="457200" algn="l"/>
              </a:tabLst>
            </a:pPr>
            <a:r>
              <a:rPr lang="es-AR" sz="1200" dirty="0" smtClean="0">
                <a:effectLst/>
                <a:latin typeface="Arial" panose="020B0604020202020204" pitchFamily="34" charset="0"/>
                <a:ea typeface="Times New Roman" panose="02020603050405020304" pitchFamily="18" charset="0"/>
                <a:cs typeface="Times New Roman" panose="02020603050405020304" pitchFamily="18" charset="0"/>
              </a:rPr>
              <a:t>cuando sea aplicable, el programa de integridad estructural;</a:t>
            </a:r>
            <a:endParaRPr lang="es-PE" sz="16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800100" marR="0" lvl="1" indent="-342900" algn="just">
              <a:spcBef>
                <a:spcPts val="600"/>
              </a:spcBef>
              <a:spcAft>
                <a:spcPts val="600"/>
              </a:spcAft>
              <a:buSzPts val="1000"/>
              <a:buFont typeface="Arial" panose="020B0604020202020204" pitchFamily="34" charset="0"/>
              <a:buAutoNum type="arabicParenBoth"/>
              <a:tabLst>
                <a:tab pos="457200" algn="l"/>
              </a:tabLst>
            </a:pPr>
            <a:r>
              <a:rPr lang="es-AR" sz="1200" dirty="0" smtClean="0">
                <a:effectLst/>
                <a:latin typeface="Arial" panose="020B0604020202020204" pitchFamily="34" charset="0"/>
                <a:ea typeface="Times New Roman" panose="02020603050405020304" pitchFamily="18" charset="0"/>
                <a:cs typeface="Times New Roman" panose="02020603050405020304" pitchFamily="18" charset="0"/>
              </a:rPr>
              <a:t>procedimientos para cambiar o desviarse de lo indicado en los Párrafos (a) (1) y (a) (2) de esta sección de acuerdo a lo aprobado por la AAC del Estado de matrícula;</a:t>
            </a:r>
            <a:endParaRPr lang="es-PE" sz="16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800100" marR="0" lvl="1" indent="-342900" algn="just">
              <a:spcBef>
                <a:spcPts val="600"/>
              </a:spcBef>
              <a:spcAft>
                <a:spcPts val="600"/>
              </a:spcAft>
              <a:buSzPts val="1000"/>
              <a:buFont typeface="Arial" panose="020B0604020202020204" pitchFamily="34" charset="0"/>
              <a:buAutoNum type="arabicParenBoth"/>
              <a:tabLst>
                <a:tab pos="457200" algn="l"/>
              </a:tabLst>
            </a:pPr>
            <a:r>
              <a:rPr lang="es-AR" sz="1200" dirty="0" smtClean="0">
                <a:effectLst/>
                <a:latin typeface="Arial" panose="020B0604020202020204" pitchFamily="34" charset="0"/>
                <a:ea typeface="Times New Roman" panose="02020603050405020304" pitchFamily="18" charset="0"/>
                <a:cs typeface="Times New Roman" panose="02020603050405020304" pitchFamily="18" charset="0"/>
              </a:rPr>
              <a:t>cuando sea aplicable, una descripción del programa de confiabilidad y monitoreo por condición para la aeronave y componentes de aeronaves;</a:t>
            </a:r>
            <a:endParaRPr lang="es-PE" sz="16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800100" marR="0" lvl="1" indent="-342900" algn="just">
              <a:spcBef>
                <a:spcPts val="600"/>
              </a:spcBef>
              <a:spcAft>
                <a:spcPts val="600"/>
              </a:spcAft>
              <a:buSzPts val="1000"/>
              <a:buFont typeface="Arial" panose="020B0604020202020204" pitchFamily="34" charset="0"/>
              <a:buAutoNum type="arabicParenBoth"/>
              <a:tabLst>
                <a:tab pos="457200" algn="l"/>
              </a:tabLst>
            </a:pPr>
            <a:r>
              <a:rPr lang="es-PE" sz="1200" dirty="0" smtClean="0">
                <a:effectLst/>
                <a:latin typeface="Arial" panose="020B0604020202020204" pitchFamily="34" charset="0"/>
                <a:ea typeface="Times New Roman" panose="02020603050405020304" pitchFamily="18" charset="0"/>
                <a:cs typeface="Times New Roman" panose="02020603050405020304" pitchFamily="18" charset="0"/>
              </a:rPr>
              <a:t>Las tareas y plazos de mantenimiento que se hayan estipulado como obligatorios al aprobar el diseño de tipo o los cambios al programa de mantenimiento que se hayan aprobado se deben identificar como tales; </a:t>
            </a:r>
            <a:endParaRPr lang="es-PE" sz="16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800100" marR="0" lvl="1" indent="-342900" algn="just">
              <a:spcBef>
                <a:spcPts val="600"/>
              </a:spcBef>
              <a:spcAft>
                <a:spcPts val="600"/>
              </a:spcAft>
              <a:buSzPts val="1000"/>
              <a:buFont typeface="Arial" panose="020B0604020202020204" pitchFamily="34" charset="0"/>
              <a:buAutoNum type="arabicParenBoth"/>
              <a:tabLst>
                <a:tab pos="457200" algn="l"/>
              </a:tabLst>
            </a:pPr>
            <a:r>
              <a:rPr lang="es-PE" sz="1200" dirty="0" smtClean="0">
                <a:effectLst/>
                <a:latin typeface="Arial" panose="020B0604020202020204" pitchFamily="34" charset="0"/>
                <a:ea typeface="Times New Roman" panose="02020603050405020304" pitchFamily="18" charset="0"/>
                <a:cs typeface="Times New Roman" panose="02020603050405020304" pitchFamily="18" charset="0"/>
              </a:rPr>
              <a:t>El programa de mantenimiento debe basarse en la información relativa al programa de mantenimiento que haya proporcionado el Estado de diseño o el organismo responsable del diseño de tipo, y en cualquier experiencia adicional aplicable; </a:t>
            </a:r>
            <a:endParaRPr lang="es-PE" sz="16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800100" marR="0" lvl="1" indent="-342900" algn="just">
              <a:spcBef>
                <a:spcPts val="600"/>
              </a:spcBef>
              <a:spcAft>
                <a:spcPts val="600"/>
              </a:spcAft>
              <a:buSzPts val="1000"/>
              <a:buFont typeface="Arial" panose="020B0604020202020204" pitchFamily="34" charset="0"/>
              <a:buAutoNum type="arabicParenBoth"/>
              <a:tabLst>
                <a:tab pos="457200" algn="l"/>
              </a:tabLst>
            </a:pPr>
            <a:r>
              <a:rPr lang="es-AR" sz="1200" dirty="0" smtClean="0">
                <a:effectLst/>
                <a:latin typeface="Arial" panose="020B0604020202020204" pitchFamily="34" charset="0"/>
                <a:ea typeface="Times New Roman" panose="02020603050405020304" pitchFamily="18" charset="0"/>
                <a:cs typeface="Times New Roman" panose="02020603050405020304" pitchFamily="18" charset="0"/>
              </a:rPr>
              <a:t>requisitos especiales de mantenimiento para las operaciones EDTO, CAT II y III, PBN, RVSM y MNPS.</a:t>
            </a:r>
            <a:r>
              <a:rPr lang="es-PE" sz="1200" dirty="0" smtClean="0">
                <a:effectLst/>
                <a:latin typeface="Arial" panose="020B0604020202020204" pitchFamily="34" charset="0"/>
                <a:ea typeface="Times New Roman" panose="02020603050405020304" pitchFamily="18" charset="0"/>
                <a:cs typeface="Times New Roman" panose="02020603050405020304" pitchFamily="18" charset="0"/>
              </a:rPr>
              <a:t> </a:t>
            </a:r>
            <a:endParaRPr lang="es-PE" sz="16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800100" marR="0" lvl="1" indent="-342900" algn="just">
              <a:spcBef>
                <a:spcPts val="600"/>
              </a:spcBef>
              <a:spcAft>
                <a:spcPts val="600"/>
              </a:spcAft>
              <a:buSzPts val="1000"/>
              <a:buFont typeface="Arial" panose="020B0604020202020204" pitchFamily="34" charset="0"/>
              <a:buAutoNum type="arabicParenBoth"/>
              <a:tabLst>
                <a:tab pos="457200" algn="l"/>
              </a:tabLst>
            </a:pPr>
            <a:r>
              <a:rPr lang="es-PE" sz="1200" dirty="0" smtClean="0">
                <a:effectLst/>
                <a:latin typeface="Arial" panose="020B0604020202020204" pitchFamily="34" charset="0"/>
                <a:ea typeface="Times New Roman" panose="02020603050405020304" pitchFamily="18" charset="0"/>
                <a:cs typeface="Times New Roman" panose="02020603050405020304" pitchFamily="18" charset="0"/>
              </a:rPr>
              <a:t>En forma oportuna, el explotador debe enviar a todos los organismos y personas que hayan recibido el programa de mantenimiento una copia de todas las enmiendas introducidas en dicho programa.</a:t>
            </a:r>
            <a:endParaRPr lang="es-PE" sz="16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gn="just">
              <a:spcBef>
                <a:spcPts val="600"/>
              </a:spcBef>
              <a:spcAft>
                <a:spcPts val="600"/>
              </a:spcAft>
              <a:buFont typeface="+mj-lt"/>
              <a:buAutoNum type="alphaLcParenR" startAt="5"/>
              <a:tabLst>
                <a:tab pos="228600" algn="l"/>
              </a:tabLst>
            </a:pPr>
            <a:r>
              <a:rPr lang="es-AR" sz="1200" u="none" strike="noStrike" dirty="0" smtClean="0">
                <a:effectLst/>
                <a:latin typeface="Arial" panose="020B0604020202020204" pitchFamily="34" charset="0"/>
                <a:ea typeface="Times New Roman" panose="02020603050405020304" pitchFamily="18" charset="0"/>
              </a:rPr>
              <a:t>El explotador de un avión o un helicóptero no podrá operar la aeronave en el espacio aéreo controlado bajo las reglas de vuelo por instrumentos (IFR) a menos que:</a:t>
            </a:r>
            <a:endParaRPr lang="es-PE" sz="1600" u="none" strike="noStrike" dirty="0" smtClean="0">
              <a:effectLst/>
              <a:latin typeface="Times New Roman" panose="02020603050405020304" pitchFamily="18" charset="0"/>
              <a:ea typeface="Times New Roman" panose="02020603050405020304" pitchFamily="18" charset="0"/>
            </a:endParaRPr>
          </a:p>
          <a:p>
            <a:pPr marL="800100" marR="0" lvl="1" indent="-342900" algn="just">
              <a:spcBef>
                <a:spcPts val="600"/>
              </a:spcBef>
              <a:spcAft>
                <a:spcPts val="600"/>
              </a:spcAft>
              <a:buFont typeface="+mj-lt"/>
              <a:buAutoNum type="arabicParenBoth"/>
            </a:pPr>
            <a:r>
              <a:rPr lang="es-AR" sz="1200" dirty="0" smtClean="0">
                <a:effectLst/>
                <a:latin typeface="Arial" panose="020B0604020202020204" pitchFamily="34" charset="0"/>
                <a:ea typeface="Times New Roman" panose="02020603050405020304" pitchFamily="18" charset="0"/>
              </a:rPr>
              <a:t>Dentro de los 24 meses calendarios precedentes, cada sistema de presión estática, cada altímetro y cada sistema automático de información de altitud de presión, ha sido probado, inspeccionado y se ha determinado que cumple con el Apéndice 3 de la LAR 43.</a:t>
            </a:r>
            <a:endParaRPr lang="es-PE" sz="1600" dirty="0" smtClean="0">
              <a:effectLst/>
              <a:latin typeface="Times New Roman" panose="02020603050405020304" pitchFamily="18" charset="0"/>
              <a:ea typeface="Times New Roman" panose="02020603050405020304" pitchFamily="18" charset="0"/>
            </a:endParaRPr>
          </a:p>
          <a:p>
            <a:pPr marL="800100" marR="0" lvl="1" indent="-342900" algn="just">
              <a:spcBef>
                <a:spcPts val="600"/>
              </a:spcBef>
              <a:spcAft>
                <a:spcPts val="600"/>
              </a:spcAft>
              <a:buFont typeface="+mj-lt"/>
              <a:buAutoNum type="arabicParenBoth"/>
            </a:pPr>
            <a:r>
              <a:rPr lang="es-AR" sz="1200" dirty="0" smtClean="0">
                <a:effectLst/>
                <a:latin typeface="Arial" panose="020B0604020202020204" pitchFamily="34" charset="0"/>
                <a:ea typeface="Times New Roman" panose="02020603050405020304" pitchFamily="18" charset="0"/>
              </a:rPr>
              <a:t>Después de cualquier apertura y cierre de los sistemas de presión estática, excepto para el uso de las válvulas de drenaje del sistema y las válvulas de presión estática alternativa, el sistema ha sido probado e inspeccionado y se ha determinado que cumple con los Apéndices 3 y 4 de la LAR 43, y después de la instalación o del mantenimiento del sistema de información automático de altitud de presión del </a:t>
            </a:r>
            <a:r>
              <a:rPr lang="es-AR" sz="1200" dirty="0" err="1" smtClean="0">
                <a:effectLst/>
                <a:latin typeface="Arial" panose="020B0604020202020204" pitchFamily="34" charset="0"/>
                <a:ea typeface="Times New Roman" panose="02020603050405020304" pitchFamily="18" charset="0"/>
              </a:rPr>
              <a:t>transponder</a:t>
            </a:r>
            <a:r>
              <a:rPr lang="es-AR" sz="1200" dirty="0" smtClean="0">
                <a:effectLst/>
                <a:latin typeface="Arial" panose="020B0604020202020204" pitchFamily="34" charset="0"/>
                <a:ea typeface="Times New Roman" panose="02020603050405020304" pitchFamily="18" charset="0"/>
              </a:rPr>
              <a:t> ATC, donde podrían ser introducidos errores de correspondencia de datos, el sistema integrado debe haber sido probado, inspeccionado, y determinado que cumple con el párrafo (c) del Apéndice 3 de la LAR 43.</a:t>
            </a:r>
            <a:endParaRPr lang="es-PE" sz="1600" dirty="0" smtClean="0">
              <a:effectLst/>
              <a:latin typeface="Times New Roman" panose="02020603050405020304" pitchFamily="18" charset="0"/>
              <a:ea typeface="Times New Roman" panose="02020603050405020304" pitchFamily="18" charset="0"/>
            </a:endParaRPr>
          </a:p>
          <a:p>
            <a:pPr marL="800100" marR="0" lvl="1" indent="-342900" algn="just">
              <a:spcBef>
                <a:spcPts val="600"/>
              </a:spcBef>
              <a:spcAft>
                <a:spcPts val="600"/>
              </a:spcAft>
              <a:buFont typeface="+mj-lt"/>
              <a:buAutoNum type="arabicParenBoth"/>
            </a:pPr>
            <a:r>
              <a:rPr lang="es-AR" sz="1200" dirty="0" smtClean="0">
                <a:effectLst/>
                <a:latin typeface="Arial" panose="020B0604020202020204" pitchFamily="34" charset="0"/>
                <a:ea typeface="Times New Roman" panose="02020603050405020304" pitchFamily="18" charset="0"/>
              </a:rPr>
              <a:t>Cada </a:t>
            </a:r>
            <a:r>
              <a:rPr lang="es-AR" sz="1200" dirty="0" err="1" smtClean="0">
                <a:effectLst/>
                <a:latin typeface="Arial" panose="020B0604020202020204" pitchFamily="34" charset="0"/>
                <a:ea typeface="Times New Roman" panose="02020603050405020304" pitchFamily="18" charset="0"/>
              </a:rPr>
              <a:t>transponder</a:t>
            </a:r>
            <a:r>
              <a:rPr lang="es-AR" sz="1200" dirty="0" smtClean="0">
                <a:effectLst/>
                <a:latin typeface="Arial" panose="020B0604020202020204" pitchFamily="34" charset="0"/>
                <a:ea typeface="Times New Roman" panose="02020603050405020304" pitchFamily="18" charset="0"/>
              </a:rPr>
              <a:t> ATC que se requiera que esté instalado en la aeronave haya sido probado e inspeccionado bajo el Apéndice 3 de la LAR 43 dentro de los 24 meses calendarios precedentes y después de cualquier instalación, o mantenimiento, sobre un </a:t>
            </a:r>
            <a:r>
              <a:rPr lang="es-AR" sz="1200" dirty="0" err="1" smtClean="0">
                <a:effectLst/>
                <a:latin typeface="Arial" panose="020B0604020202020204" pitchFamily="34" charset="0"/>
                <a:ea typeface="Times New Roman" panose="02020603050405020304" pitchFamily="18" charset="0"/>
              </a:rPr>
              <a:t>transponder</a:t>
            </a:r>
            <a:r>
              <a:rPr lang="es-AR" sz="1200" dirty="0" smtClean="0">
                <a:effectLst/>
                <a:latin typeface="Arial" panose="020B0604020202020204" pitchFamily="34" charset="0"/>
                <a:ea typeface="Times New Roman" panose="02020603050405020304" pitchFamily="18" charset="0"/>
              </a:rPr>
              <a:t> ATC donde podrían introducirse errores de correspondencia de datos, el sistema integrado haya sido probado e inspeccionado, y se haya verificado que cumple con el Apéndice 4 de la LAR 43.</a:t>
            </a:r>
            <a:endParaRPr lang="es-PE" sz="1600" dirty="0" smtClean="0">
              <a:effectLst/>
              <a:latin typeface="Times New Roman" panose="02020603050405020304" pitchFamily="18" charset="0"/>
              <a:ea typeface="Times New Roman" panose="02020603050405020304" pitchFamily="18" charset="0"/>
            </a:endParaRPr>
          </a:p>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18</a:t>
            </a:fld>
            <a:endParaRPr lang="id-ID"/>
          </a:p>
        </p:txBody>
      </p:sp>
    </p:spTree>
    <p:extLst>
      <p:ext uri="{BB962C8B-B14F-4D97-AF65-F5344CB8AC3E}">
        <p14:creationId xmlns:p14="http://schemas.microsoft.com/office/powerpoint/2010/main" val="18882108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04545" marR="118745" indent="-804545" algn="just">
              <a:spcBef>
                <a:spcPts val="1200"/>
              </a:spcBef>
              <a:spcAft>
                <a:spcPts val="600"/>
              </a:spcAft>
              <a:tabLst>
                <a:tab pos="800100" algn="l"/>
              </a:tabLst>
            </a:pPr>
            <a:r>
              <a:rPr lang="es-PE" sz="1200" b="1" dirty="0" smtClean="0">
                <a:effectLst/>
                <a:latin typeface="Arial" panose="020B0604020202020204" pitchFamily="34" charset="0"/>
                <a:ea typeface="Times New Roman" panose="02020603050405020304" pitchFamily="18" charset="0"/>
              </a:rPr>
              <a:t>91.1110  	Programa de mantenimiento</a:t>
            </a:r>
            <a:endParaRPr lang="es-PE" sz="1600" dirty="0" smtClean="0">
              <a:effectLst/>
              <a:latin typeface="Times New Roman" panose="02020603050405020304" pitchFamily="18" charset="0"/>
              <a:ea typeface="Times New Roman" panose="02020603050405020304" pitchFamily="18" charset="0"/>
            </a:endParaRPr>
          </a:p>
          <a:p>
            <a:pPr marL="342900" marR="0" lvl="0" indent="-342900" algn="just">
              <a:spcBef>
                <a:spcPts val="600"/>
              </a:spcBef>
              <a:spcAft>
                <a:spcPts val="600"/>
              </a:spcAft>
              <a:buFont typeface="+mj-lt"/>
              <a:buAutoNum type="alphaLcParenBoth"/>
              <a:tabLst>
                <a:tab pos="228600" algn="l"/>
              </a:tabLst>
            </a:pPr>
            <a:endParaRPr lang="es-PE" sz="1600" u="none" strike="noStrike" dirty="0" smtClean="0">
              <a:effectLst/>
              <a:latin typeface="Times New Roman" panose="02020603050405020304" pitchFamily="18" charset="0"/>
              <a:ea typeface="Times New Roman" panose="02020603050405020304" pitchFamily="18" charset="0"/>
            </a:endParaRPr>
          </a:p>
          <a:p>
            <a:pPr marL="342900" marR="0" lvl="0" indent="-342900" algn="just">
              <a:spcBef>
                <a:spcPts val="600"/>
              </a:spcBef>
              <a:spcAft>
                <a:spcPts val="600"/>
              </a:spcAft>
              <a:buFont typeface="+mj-lt"/>
              <a:buAutoNum type="alphaLcParenR" startAt="5"/>
              <a:tabLst>
                <a:tab pos="228600" algn="l"/>
              </a:tabLst>
            </a:pPr>
            <a:r>
              <a:rPr lang="es-PE" sz="1200" u="none" strike="noStrike" dirty="0" smtClean="0">
                <a:effectLst/>
                <a:latin typeface="Arial" panose="020B0604020202020204" pitchFamily="34" charset="0"/>
                <a:ea typeface="Times New Roman" panose="02020603050405020304" pitchFamily="18" charset="0"/>
              </a:rPr>
              <a:t>Para aeronaves grandes y turborreactores en el diseño y aplicación del programa de mantenimiento del explotador se deben observar los principios básicos a factores humanos; </a:t>
            </a:r>
            <a:endParaRPr lang="es-PE" sz="1600" u="none" strike="noStrike" dirty="0" smtClean="0">
              <a:effectLst/>
              <a:latin typeface="Times New Roman" panose="02020603050405020304" pitchFamily="18" charset="0"/>
              <a:ea typeface="Times New Roman" panose="02020603050405020304" pitchFamily="18" charset="0"/>
            </a:endParaRPr>
          </a:p>
          <a:p>
            <a:pPr marL="342900" marR="0" lvl="0" indent="-342900" algn="just">
              <a:spcBef>
                <a:spcPts val="600"/>
              </a:spcBef>
              <a:spcAft>
                <a:spcPts val="600"/>
              </a:spcAft>
              <a:buFont typeface="+mj-lt"/>
              <a:buAutoNum type="alphaLcParenR" startAt="5"/>
              <a:tabLst>
                <a:tab pos="228600" algn="l"/>
              </a:tabLst>
            </a:pPr>
            <a:r>
              <a:rPr lang="es-PE" sz="1200" u="none" strike="noStrike" dirty="0" smtClean="0">
                <a:effectLst/>
                <a:latin typeface="Arial" panose="020B0604020202020204" pitchFamily="34" charset="0"/>
                <a:ea typeface="Times New Roman" panose="02020603050405020304" pitchFamily="18" charset="0"/>
              </a:rPr>
              <a:t>El programa de mantenimiento requerido en (a)  debe incluir al menos lo </a:t>
            </a:r>
            <a:r>
              <a:rPr lang="es-PE" sz="1200" u="none" strike="noStrike" dirty="0" err="1" smtClean="0">
                <a:effectLst/>
                <a:latin typeface="Arial" panose="020B0604020202020204" pitchFamily="34" charset="0"/>
                <a:ea typeface="Times New Roman" panose="02020603050405020304" pitchFamily="18" charset="0"/>
              </a:rPr>
              <a:t>sig</a:t>
            </a:r>
            <a:r>
              <a:rPr lang="es-AR" sz="1200" u="none" strike="noStrike" dirty="0" err="1" smtClean="0">
                <a:effectLst/>
                <a:latin typeface="Arial" panose="020B0604020202020204" pitchFamily="34" charset="0"/>
                <a:ea typeface="Times New Roman" panose="02020603050405020304" pitchFamily="18" charset="0"/>
              </a:rPr>
              <a:t>uiente</a:t>
            </a:r>
            <a:r>
              <a:rPr lang="es-AR" sz="1200" u="none" strike="noStrike" dirty="0" smtClean="0">
                <a:effectLst/>
                <a:latin typeface="Arial" panose="020B0604020202020204" pitchFamily="34" charset="0"/>
                <a:ea typeface="Times New Roman" panose="02020603050405020304" pitchFamily="18" charset="0"/>
              </a:rPr>
              <a:t>:</a:t>
            </a:r>
            <a:endParaRPr lang="es-PE" sz="1600" u="none" strike="noStrike" dirty="0" smtClean="0">
              <a:effectLst/>
              <a:latin typeface="Times New Roman" panose="02020603050405020304" pitchFamily="18" charset="0"/>
              <a:ea typeface="Times New Roman" panose="02020603050405020304" pitchFamily="18" charset="0"/>
            </a:endParaRPr>
          </a:p>
          <a:p>
            <a:pPr marL="800100" marR="0" lvl="1" indent="-342900" algn="just">
              <a:spcBef>
                <a:spcPts val="600"/>
              </a:spcBef>
              <a:spcAft>
                <a:spcPts val="600"/>
              </a:spcAft>
              <a:buSzPts val="1000"/>
              <a:buFont typeface="Arial" panose="020B0604020202020204" pitchFamily="34" charset="0"/>
              <a:buAutoNum type="arabicParenBoth"/>
              <a:tabLst>
                <a:tab pos="457200" algn="l"/>
              </a:tabLst>
            </a:pPr>
            <a:r>
              <a:rPr lang="es-AR" sz="1200" dirty="0" smtClean="0">
                <a:effectLst/>
                <a:latin typeface="Arial" panose="020B0604020202020204" pitchFamily="34" charset="0"/>
                <a:ea typeface="Times New Roman" panose="02020603050405020304" pitchFamily="18" charset="0"/>
                <a:cs typeface="Times New Roman" panose="02020603050405020304" pitchFamily="18" charset="0"/>
              </a:rPr>
              <a:t>las tareas de mantenimiento y los plazos correspondientes en que se realizaran, teniendo en cuenta la utilización prevista de la aeronave;</a:t>
            </a:r>
            <a:endParaRPr lang="es-PE" sz="16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800100" marR="0" lvl="1" indent="-342900" algn="just">
              <a:spcBef>
                <a:spcPts val="600"/>
              </a:spcBef>
              <a:spcAft>
                <a:spcPts val="600"/>
              </a:spcAft>
              <a:buSzPts val="1000"/>
              <a:buFont typeface="Arial" panose="020B0604020202020204" pitchFamily="34" charset="0"/>
              <a:buAutoNum type="arabicParenBoth"/>
              <a:tabLst>
                <a:tab pos="457200" algn="l"/>
              </a:tabLst>
            </a:pPr>
            <a:r>
              <a:rPr lang="es-AR" sz="1200" dirty="0" smtClean="0">
                <a:effectLst/>
                <a:latin typeface="Arial" panose="020B0604020202020204" pitchFamily="34" charset="0"/>
                <a:ea typeface="Times New Roman" panose="02020603050405020304" pitchFamily="18" charset="0"/>
                <a:cs typeface="Times New Roman" panose="02020603050405020304" pitchFamily="18" charset="0"/>
              </a:rPr>
              <a:t>cuando sea aplicable, el programa de integridad estructural;</a:t>
            </a:r>
            <a:endParaRPr lang="es-PE" sz="16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800100" marR="0" lvl="1" indent="-342900" algn="just">
              <a:spcBef>
                <a:spcPts val="600"/>
              </a:spcBef>
              <a:spcAft>
                <a:spcPts val="600"/>
              </a:spcAft>
              <a:buSzPts val="1000"/>
              <a:buFont typeface="Arial" panose="020B0604020202020204" pitchFamily="34" charset="0"/>
              <a:buAutoNum type="arabicParenBoth"/>
              <a:tabLst>
                <a:tab pos="457200" algn="l"/>
              </a:tabLst>
            </a:pPr>
            <a:r>
              <a:rPr lang="es-AR" sz="1200" dirty="0" smtClean="0">
                <a:effectLst/>
                <a:latin typeface="Arial" panose="020B0604020202020204" pitchFamily="34" charset="0"/>
                <a:ea typeface="Times New Roman" panose="02020603050405020304" pitchFamily="18" charset="0"/>
                <a:cs typeface="Times New Roman" panose="02020603050405020304" pitchFamily="18" charset="0"/>
              </a:rPr>
              <a:t>procedimientos para cambiar o desviarse de lo indicado en los Párrafos (a) (1) y (a) (2) de esta sección de acuerdo a lo aprobado por la AAC del Estado de matrícula;</a:t>
            </a:r>
            <a:endParaRPr lang="es-PE" sz="16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800100" marR="0" lvl="1" indent="-342900" algn="just">
              <a:spcBef>
                <a:spcPts val="600"/>
              </a:spcBef>
              <a:spcAft>
                <a:spcPts val="600"/>
              </a:spcAft>
              <a:buSzPts val="1000"/>
              <a:buFont typeface="Arial" panose="020B0604020202020204" pitchFamily="34" charset="0"/>
              <a:buAutoNum type="arabicParenBoth"/>
              <a:tabLst>
                <a:tab pos="457200" algn="l"/>
              </a:tabLst>
            </a:pPr>
            <a:r>
              <a:rPr lang="es-AR" sz="1200" dirty="0" smtClean="0">
                <a:effectLst/>
                <a:latin typeface="Arial" panose="020B0604020202020204" pitchFamily="34" charset="0"/>
                <a:ea typeface="Times New Roman" panose="02020603050405020304" pitchFamily="18" charset="0"/>
                <a:cs typeface="Times New Roman" panose="02020603050405020304" pitchFamily="18" charset="0"/>
              </a:rPr>
              <a:t>cuando sea aplicable, una descripción del programa de confiabilidad y monitoreo por condición para la aeronave y componentes de aeronaves;</a:t>
            </a:r>
            <a:endParaRPr lang="es-PE" sz="16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800100" marR="0" lvl="1" indent="-342900" algn="just">
              <a:spcBef>
                <a:spcPts val="600"/>
              </a:spcBef>
              <a:spcAft>
                <a:spcPts val="600"/>
              </a:spcAft>
              <a:buSzPts val="1000"/>
              <a:buFont typeface="Arial" panose="020B0604020202020204" pitchFamily="34" charset="0"/>
              <a:buAutoNum type="arabicParenBoth"/>
              <a:tabLst>
                <a:tab pos="457200" algn="l"/>
              </a:tabLst>
            </a:pPr>
            <a:r>
              <a:rPr lang="es-PE" sz="1200" dirty="0" smtClean="0">
                <a:effectLst/>
                <a:latin typeface="Arial" panose="020B0604020202020204" pitchFamily="34" charset="0"/>
                <a:ea typeface="Times New Roman" panose="02020603050405020304" pitchFamily="18" charset="0"/>
                <a:cs typeface="Times New Roman" panose="02020603050405020304" pitchFamily="18" charset="0"/>
              </a:rPr>
              <a:t>Las tareas y plazos de mantenimiento que se hayan estipulado como obligatorios al aprobar el diseño de tipo o los cambios al programa de mantenimiento que se hayan aprobado se deben identificar como tales; </a:t>
            </a:r>
            <a:endParaRPr lang="es-PE" sz="16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800100" marR="0" lvl="1" indent="-342900" algn="just">
              <a:spcBef>
                <a:spcPts val="600"/>
              </a:spcBef>
              <a:spcAft>
                <a:spcPts val="600"/>
              </a:spcAft>
              <a:buSzPts val="1000"/>
              <a:buFont typeface="Arial" panose="020B0604020202020204" pitchFamily="34" charset="0"/>
              <a:buAutoNum type="arabicParenBoth"/>
              <a:tabLst>
                <a:tab pos="457200" algn="l"/>
              </a:tabLst>
            </a:pPr>
            <a:r>
              <a:rPr lang="es-PE" sz="1200" dirty="0" smtClean="0">
                <a:effectLst/>
                <a:latin typeface="Arial" panose="020B0604020202020204" pitchFamily="34" charset="0"/>
                <a:ea typeface="Times New Roman" panose="02020603050405020304" pitchFamily="18" charset="0"/>
                <a:cs typeface="Times New Roman" panose="02020603050405020304" pitchFamily="18" charset="0"/>
              </a:rPr>
              <a:t>El programa de mantenimiento debe basarse en la información relativa al programa de mantenimiento que haya proporcionado el Estado de diseño o el organismo responsable del diseño de tipo, y en cualquier experiencia adicional aplicable; </a:t>
            </a:r>
            <a:endParaRPr lang="es-PE" sz="16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800100" marR="0" lvl="1" indent="-342900" algn="just">
              <a:spcBef>
                <a:spcPts val="600"/>
              </a:spcBef>
              <a:spcAft>
                <a:spcPts val="600"/>
              </a:spcAft>
              <a:buSzPts val="1000"/>
              <a:buFont typeface="Arial" panose="020B0604020202020204" pitchFamily="34" charset="0"/>
              <a:buAutoNum type="arabicParenBoth"/>
              <a:tabLst>
                <a:tab pos="457200" algn="l"/>
              </a:tabLst>
            </a:pPr>
            <a:r>
              <a:rPr lang="es-AR" sz="1200" dirty="0" smtClean="0">
                <a:effectLst/>
                <a:latin typeface="Arial" panose="020B0604020202020204" pitchFamily="34" charset="0"/>
                <a:ea typeface="Times New Roman" panose="02020603050405020304" pitchFamily="18" charset="0"/>
                <a:cs typeface="Times New Roman" panose="02020603050405020304" pitchFamily="18" charset="0"/>
              </a:rPr>
              <a:t>requisitos especiales de mantenimiento para las operaciones EDTO, CAT II y III, PBN, RVSM y MNPS.</a:t>
            </a:r>
            <a:r>
              <a:rPr lang="es-PE" sz="1200" dirty="0" smtClean="0">
                <a:effectLst/>
                <a:latin typeface="Arial" panose="020B0604020202020204" pitchFamily="34" charset="0"/>
                <a:ea typeface="Times New Roman" panose="02020603050405020304" pitchFamily="18" charset="0"/>
                <a:cs typeface="Times New Roman" panose="02020603050405020304" pitchFamily="18" charset="0"/>
              </a:rPr>
              <a:t> </a:t>
            </a:r>
            <a:endParaRPr lang="es-PE" sz="16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800100" marR="0" lvl="1" indent="-342900" algn="just">
              <a:spcBef>
                <a:spcPts val="600"/>
              </a:spcBef>
              <a:spcAft>
                <a:spcPts val="600"/>
              </a:spcAft>
              <a:buSzPts val="1000"/>
              <a:buFont typeface="Arial" panose="020B0604020202020204" pitchFamily="34" charset="0"/>
              <a:buAutoNum type="arabicParenBoth"/>
              <a:tabLst>
                <a:tab pos="457200" algn="l"/>
              </a:tabLst>
            </a:pPr>
            <a:r>
              <a:rPr lang="es-PE" sz="1200" dirty="0" smtClean="0">
                <a:effectLst/>
                <a:latin typeface="Arial" panose="020B0604020202020204" pitchFamily="34" charset="0"/>
                <a:ea typeface="Times New Roman" panose="02020603050405020304" pitchFamily="18" charset="0"/>
                <a:cs typeface="Times New Roman" panose="02020603050405020304" pitchFamily="18" charset="0"/>
              </a:rPr>
              <a:t>En forma oportuna, el explotador debe enviar a todos los organismos y personas que hayan recibido el programa de mantenimiento una copia de todas las enmiendas introducidas en dicho programa.</a:t>
            </a:r>
            <a:endParaRPr lang="es-PE" sz="16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gn="just">
              <a:spcBef>
                <a:spcPts val="600"/>
              </a:spcBef>
              <a:spcAft>
                <a:spcPts val="600"/>
              </a:spcAft>
              <a:buFont typeface="+mj-lt"/>
              <a:buAutoNum type="alphaLcParenR" startAt="5"/>
              <a:tabLst>
                <a:tab pos="228600" algn="l"/>
              </a:tabLst>
            </a:pPr>
            <a:r>
              <a:rPr lang="es-AR" sz="1200" u="none" strike="noStrike" dirty="0" smtClean="0">
                <a:effectLst/>
                <a:latin typeface="Arial" panose="020B0604020202020204" pitchFamily="34" charset="0"/>
                <a:ea typeface="Times New Roman" panose="02020603050405020304" pitchFamily="18" charset="0"/>
              </a:rPr>
              <a:t>El explotador de un avión o un helicóptero no podrá operar la aeronave en el espacio aéreo controlado bajo las reglas de vuelo por instrumentos (IFR) a menos que:</a:t>
            </a:r>
            <a:endParaRPr lang="es-PE" sz="1600" u="none" strike="noStrike" dirty="0" smtClean="0">
              <a:effectLst/>
              <a:latin typeface="Times New Roman" panose="02020603050405020304" pitchFamily="18" charset="0"/>
              <a:ea typeface="Times New Roman" panose="02020603050405020304" pitchFamily="18" charset="0"/>
            </a:endParaRPr>
          </a:p>
          <a:p>
            <a:pPr marL="800100" marR="0" lvl="1" indent="-342900" algn="just">
              <a:spcBef>
                <a:spcPts val="600"/>
              </a:spcBef>
              <a:spcAft>
                <a:spcPts val="600"/>
              </a:spcAft>
              <a:buFont typeface="+mj-lt"/>
              <a:buAutoNum type="arabicParenBoth"/>
            </a:pPr>
            <a:r>
              <a:rPr lang="es-AR" sz="1200" dirty="0" smtClean="0">
                <a:effectLst/>
                <a:latin typeface="Arial" panose="020B0604020202020204" pitchFamily="34" charset="0"/>
                <a:ea typeface="Times New Roman" panose="02020603050405020304" pitchFamily="18" charset="0"/>
              </a:rPr>
              <a:t>Dentro de los 24 meses calendarios precedentes, cada sistema de presión estática, cada altímetro y cada sistema automático de información de altitud de presión, ha sido probado, inspeccionado y se ha determinado que cumple con el Apéndice 3 de la LAR 43.</a:t>
            </a:r>
            <a:endParaRPr lang="es-PE" sz="1600" dirty="0" smtClean="0">
              <a:effectLst/>
              <a:latin typeface="Times New Roman" panose="02020603050405020304" pitchFamily="18" charset="0"/>
              <a:ea typeface="Times New Roman" panose="02020603050405020304" pitchFamily="18" charset="0"/>
            </a:endParaRPr>
          </a:p>
          <a:p>
            <a:pPr marL="800100" marR="0" lvl="1" indent="-342900" algn="just">
              <a:spcBef>
                <a:spcPts val="600"/>
              </a:spcBef>
              <a:spcAft>
                <a:spcPts val="600"/>
              </a:spcAft>
              <a:buFont typeface="+mj-lt"/>
              <a:buAutoNum type="arabicParenBoth"/>
            </a:pPr>
            <a:r>
              <a:rPr lang="es-AR" sz="1200" dirty="0" smtClean="0">
                <a:effectLst/>
                <a:latin typeface="Arial" panose="020B0604020202020204" pitchFamily="34" charset="0"/>
                <a:ea typeface="Times New Roman" panose="02020603050405020304" pitchFamily="18" charset="0"/>
              </a:rPr>
              <a:t>Después de cualquier apertura y cierre de los sistemas de presión estática, excepto para el uso de las válvulas de drenaje del sistema y las válvulas de presión estática alternativa, el sistema ha sido probado e inspeccionado y se ha determinado que cumple con los Apéndices 3 y 4 de la LAR 43, y después de la instalación o del mantenimiento del sistema de información automático de altitud de presión del </a:t>
            </a:r>
            <a:r>
              <a:rPr lang="es-AR" sz="1200" dirty="0" err="1" smtClean="0">
                <a:effectLst/>
                <a:latin typeface="Arial" panose="020B0604020202020204" pitchFamily="34" charset="0"/>
                <a:ea typeface="Times New Roman" panose="02020603050405020304" pitchFamily="18" charset="0"/>
              </a:rPr>
              <a:t>transponder</a:t>
            </a:r>
            <a:r>
              <a:rPr lang="es-AR" sz="1200" dirty="0" smtClean="0">
                <a:effectLst/>
                <a:latin typeface="Arial" panose="020B0604020202020204" pitchFamily="34" charset="0"/>
                <a:ea typeface="Times New Roman" panose="02020603050405020304" pitchFamily="18" charset="0"/>
              </a:rPr>
              <a:t> ATC, donde podrían ser introducidos errores de correspondencia de datos, el sistema integrado debe haber sido probado, inspeccionado, y determinado que cumple con el párrafo (c) del Apéndice 3 de la LAR 43.</a:t>
            </a:r>
            <a:endParaRPr lang="es-PE" sz="1600" dirty="0" smtClean="0">
              <a:effectLst/>
              <a:latin typeface="Times New Roman" panose="02020603050405020304" pitchFamily="18" charset="0"/>
              <a:ea typeface="Times New Roman" panose="02020603050405020304" pitchFamily="18" charset="0"/>
            </a:endParaRPr>
          </a:p>
          <a:p>
            <a:pPr marL="800100" marR="0" lvl="1" indent="-342900" algn="just">
              <a:spcBef>
                <a:spcPts val="600"/>
              </a:spcBef>
              <a:spcAft>
                <a:spcPts val="600"/>
              </a:spcAft>
              <a:buFont typeface="+mj-lt"/>
              <a:buAutoNum type="arabicParenBoth"/>
            </a:pPr>
            <a:r>
              <a:rPr lang="es-AR" sz="1200" dirty="0" smtClean="0">
                <a:effectLst/>
                <a:latin typeface="Arial" panose="020B0604020202020204" pitchFamily="34" charset="0"/>
                <a:ea typeface="Times New Roman" panose="02020603050405020304" pitchFamily="18" charset="0"/>
              </a:rPr>
              <a:t>Cada </a:t>
            </a:r>
            <a:r>
              <a:rPr lang="es-AR" sz="1200" dirty="0" err="1" smtClean="0">
                <a:effectLst/>
                <a:latin typeface="Arial" panose="020B0604020202020204" pitchFamily="34" charset="0"/>
                <a:ea typeface="Times New Roman" panose="02020603050405020304" pitchFamily="18" charset="0"/>
              </a:rPr>
              <a:t>transponder</a:t>
            </a:r>
            <a:r>
              <a:rPr lang="es-AR" sz="1200" dirty="0" smtClean="0">
                <a:effectLst/>
                <a:latin typeface="Arial" panose="020B0604020202020204" pitchFamily="34" charset="0"/>
                <a:ea typeface="Times New Roman" panose="02020603050405020304" pitchFamily="18" charset="0"/>
              </a:rPr>
              <a:t> ATC que se requiera que esté instalado en la aeronave haya sido probado e inspeccionado bajo el Apéndice 3 de la LAR 43 dentro de los 24 meses calendarios precedentes y después de cualquier instalación, o mantenimiento, sobre un </a:t>
            </a:r>
            <a:r>
              <a:rPr lang="es-AR" sz="1200" dirty="0" err="1" smtClean="0">
                <a:effectLst/>
                <a:latin typeface="Arial" panose="020B0604020202020204" pitchFamily="34" charset="0"/>
                <a:ea typeface="Times New Roman" panose="02020603050405020304" pitchFamily="18" charset="0"/>
              </a:rPr>
              <a:t>transponder</a:t>
            </a:r>
            <a:r>
              <a:rPr lang="es-AR" sz="1200" dirty="0" smtClean="0">
                <a:effectLst/>
                <a:latin typeface="Arial" panose="020B0604020202020204" pitchFamily="34" charset="0"/>
                <a:ea typeface="Times New Roman" panose="02020603050405020304" pitchFamily="18" charset="0"/>
              </a:rPr>
              <a:t> ATC donde podrían introducirse errores de correspondencia de datos, el sistema integrado haya sido probado e inspeccionado, y se haya verificado que cumple con el Apéndice 4 de la LAR 43.</a:t>
            </a:r>
            <a:endParaRPr lang="es-PE" sz="1600" dirty="0" smtClean="0">
              <a:effectLst/>
              <a:latin typeface="Times New Roman" panose="02020603050405020304" pitchFamily="18" charset="0"/>
              <a:ea typeface="Times New Roman" panose="02020603050405020304" pitchFamily="18" charset="0"/>
            </a:endParaRPr>
          </a:p>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19</a:t>
            </a:fld>
            <a:endParaRPr lang="id-ID"/>
          </a:p>
        </p:txBody>
      </p:sp>
    </p:spTree>
    <p:extLst>
      <p:ext uri="{BB962C8B-B14F-4D97-AF65-F5344CB8AC3E}">
        <p14:creationId xmlns:p14="http://schemas.microsoft.com/office/powerpoint/2010/main" val="14841678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457200" rtl="0" eaLnBrk="1" fontAlgn="auto" latinLnBrk="0" hangingPunct="1">
              <a:lnSpc>
                <a:spcPct val="100000"/>
              </a:lnSpc>
              <a:spcBef>
                <a:spcPts val="0"/>
              </a:spcBef>
              <a:spcAft>
                <a:spcPts val="0"/>
              </a:spcAft>
              <a:buClrTx/>
              <a:buSzTx/>
              <a:buFontTx/>
              <a:buAutoNum type="alphaLcParenBoth" startAt="6"/>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El explotador de un avión o un helicóptero no podrá operar la aeronave en el espacio aéreo controlado bajo las reglas de vuelo por instrumentos (IFR) a menos que:</a:t>
            </a:r>
          </a:p>
          <a:p>
            <a:pPr marL="228600" marR="0" lvl="0" indent="-228600" algn="l" defTabSz="457200" rtl="0" eaLnBrk="1" fontAlgn="auto" latinLnBrk="0" hangingPunct="1">
              <a:lnSpc>
                <a:spcPct val="100000"/>
              </a:lnSpc>
              <a:spcBef>
                <a:spcPts val="0"/>
              </a:spcBef>
              <a:spcAft>
                <a:spcPts val="0"/>
              </a:spcAft>
              <a:buClrTx/>
              <a:buSzTx/>
              <a:buFontTx/>
              <a:buAutoNum type="alphaLcParenBoth" startAt="6"/>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685800" marR="0" lvl="1" indent="-228600" algn="just" defTabSz="457200" rtl="0" eaLnBrk="1" fontAlgn="auto" latinLnBrk="0" hangingPunct="1">
              <a:lnSpc>
                <a:spcPct val="100000"/>
              </a:lnSpc>
              <a:spcBef>
                <a:spcPts val="0"/>
              </a:spcBef>
              <a:spcAft>
                <a:spcPts val="0"/>
              </a:spcAft>
              <a:buClrTx/>
              <a:buSzTx/>
              <a:buFontTx/>
              <a:buAutoNum type="arabicParenBoth"/>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Dentro de los 24 meses calendarios precedentes, cada sistema de presión estática, cada altímetro y cada sistema automático de información de altitud de presión, ha sido probado, inspeccionado y se ha determinado que cumple con el Apéndice 3 de la LAR 43.</a:t>
            </a:r>
          </a:p>
          <a:p>
            <a:pPr marL="685800" marR="0" lvl="1" indent="-228600" algn="just" defTabSz="457200" rtl="0" eaLnBrk="1" fontAlgn="auto" latinLnBrk="0" hangingPunct="1">
              <a:lnSpc>
                <a:spcPct val="100000"/>
              </a:lnSpc>
              <a:spcBef>
                <a:spcPts val="0"/>
              </a:spcBef>
              <a:spcAft>
                <a:spcPts val="0"/>
              </a:spcAft>
              <a:buClrTx/>
              <a:buSzTx/>
              <a:buFontTx/>
              <a:buAutoNum type="arabicParenBoth"/>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Después de cualquier apertura y cierre de los sistemas de presión estática, excepto para el uso de las válvulas de drenaje del sistema y las válvulas de presión estática alternativa, el sistema ha sido probado e inspeccionado y se ha determinado que cumple con los Apéndices 3 y 4 de la LAR 43, y después de la instalación o del mantenimiento del sistema de información automático de altitud de presión del transponder ATC, donde podrían ser introducidos errores de correspondencia de datos, el sistema integrado debe haber sido probado, inspeccionado, y determinado que cumple con el párrafo (c) del Apéndice 3 de la LAR 43.</a:t>
            </a:r>
          </a:p>
          <a:p>
            <a:pPr marL="685800" marR="0" lvl="1" indent="-228600" algn="just" defTabSz="457200" rtl="0" eaLnBrk="1" fontAlgn="auto" latinLnBrk="0" hangingPunct="1">
              <a:lnSpc>
                <a:spcPct val="100000"/>
              </a:lnSpc>
              <a:spcBef>
                <a:spcPts val="0"/>
              </a:spcBef>
              <a:spcAft>
                <a:spcPts val="0"/>
              </a:spcAft>
              <a:buClrTx/>
              <a:buSzTx/>
              <a:buFontTx/>
              <a:buAutoNum type="arabicParenBoth"/>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Cada transponder ATC que se requiera que esté instalado en la aeronave haya sido probado e inspeccionado bajo el Apéndice 3 de la LAR 43 dentro de los 24 meses calendarios precedentes y después de cualquier instalación, o mantenimiento, sobre un transponder ATC donde podrían introducirse errores de correspondencia de datos, el sistema integrado haya sido probado e inspeccionado, y se haya verificado que cumple con el Apéndice 4 de la LAR 43.</a:t>
            </a:r>
          </a:p>
          <a:p>
            <a:pPr marL="457200" marR="0" lvl="1"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20</a:t>
            </a:fld>
            <a:endParaRPr lang="id-ID"/>
          </a:p>
        </p:txBody>
      </p:sp>
    </p:spTree>
    <p:extLst>
      <p:ext uri="{BB962C8B-B14F-4D97-AF65-F5344CB8AC3E}">
        <p14:creationId xmlns:p14="http://schemas.microsoft.com/office/powerpoint/2010/main" val="8363293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457200" rtl="0" eaLnBrk="1" fontAlgn="auto" latinLnBrk="0" hangingPunct="1">
              <a:lnSpc>
                <a:spcPct val="100000"/>
              </a:lnSpc>
              <a:spcBef>
                <a:spcPts val="0"/>
              </a:spcBef>
              <a:spcAft>
                <a:spcPts val="0"/>
              </a:spcAft>
              <a:buClrTx/>
              <a:buSzTx/>
              <a:buFontTx/>
              <a:buAutoNum type="alphaLcParenBoth" startAt="6"/>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El explotador de un avión o un helicóptero no podrá operar la aeronave en el espacio aéreo controlado bajo las reglas de vuelo por instrumentos (IFR) a menos que:</a:t>
            </a:r>
          </a:p>
          <a:p>
            <a:pPr marL="228600" marR="0" lvl="0" indent="-228600" algn="l" defTabSz="457200" rtl="0" eaLnBrk="1" fontAlgn="auto" latinLnBrk="0" hangingPunct="1">
              <a:lnSpc>
                <a:spcPct val="100000"/>
              </a:lnSpc>
              <a:spcBef>
                <a:spcPts val="0"/>
              </a:spcBef>
              <a:spcAft>
                <a:spcPts val="0"/>
              </a:spcAft>
              <a:buClrTx/>
              <a:buSzTx/>
              <a:buFontTx/>
              <a:buAutoNum type="alphaLcParenBoth" startAt="6"/>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685800" marR="0" lvl="1" indent="-228600" algn="just" defTabSz="457200" rtl="0" eaLnBrk="1" fontAlgn="auto" latinLnBrk="0" hangingPunct="1">
              <a:lnSpc>
                <a:spcPct val="100000"/>
              </a:lnSpc>
              <a:spcBef>
                <a:spcPts val="0"/>
              </a:spcBef>
              <a:spcAft>
                <a:spcPts val="0"/>
              </a:spcAft>
              <a:buClrTx/>
              <a:buSzTx/>
              <a:buFontTx/>
              <a:buAutoNum type="arabicParenBoth"/>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Dentro de los 24 meses calendarios precedentes, cada sistema de presión estática, cada altímetro y cada sistema automático de información de altitud de presión, ha sido probado, inspeccionado y se ha determinado que cumple con el Apéndice 3 de la LAR 43.</a:t>
            </a:r>
          </a:p>
          <a:p>
            <a:pPr marL="685800" marR="0" lvl="1" indent="-228600" algn="just" defTabSz="457200" rtl="0" eaLnBrk="1" fontAlgn="auto" latinLnBrk="0" hangingPunct="1">
              <a:lnSpc>
                <a:spcPct val="100000"/>
              </a:lnSpc>
              <a:spcBef>
                <a:spcPts val="0"/>
              </a:spcBef>
              <a:spcAft>
                <a:spcPts val="0"/>
              </a:spcAft>
              <a:buClrTx/>
              <a:buSzTx/>
              <a:buFontTx/>
              <a:buAutoNum type="arabicParenBoth"/>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Después de cualquier apertura y cierre de los sistemas de presión estática, excepto para el uso de las válvulas de drenaje del sistema y las válvulas de presión estática alternativa, el sistema ha sido probado e inspeccionado y se ha determinado que cumple con los Apéndices 3 y 4 de la LAR 43, y después de la instalación o del mantenimiento del sistema de información automático de altitud de presión del transponder ATC, donde podrían ser introducidos errores de correspondencia de datos, el sistema integrado debe haber sido probado, inspeccionado, y determinado que cumple con el párrafo (c) del Apéndice 3 de la LAR 43.</a:t>
            </a:r>
          </a:p>
          <a:p>
            <a:pPr marL="685800" marR="0" lvl="1" indent="-228600" algn="just" defTabSz="457200" rtl="0" eaLnBrk="1" fontAlgn="auto" latinLnBrk="0" hangingPunct="1">
              <a:lnSpc>
                <a:spcPct val="100000"/>
              </a:lnSpc>
              <a:spcBef>
                <a:spcPts val="0"/>
              </a:spcBef>
              <a:spcAft>
                <a:spcPts val="0"/>
              </a:spcAft>
              <a:buClrTx/>
              <a:buSzTx/>
              <a:buFontTx/>
              <a:buAutoNum type="arabicParenBoth"/>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Cada transponder ATC que se requiera que esté instalado en la aeronave haya sido probado e inspeccionado bajo el Apéndice 3 de la LAR 43 dentro de los 24 meses calendarios precedentes y después de cualquier instalación, o mantenimiento, sobre un transponder ATC donde podrían introducirse errores de correspondencia de datos, el sistema integrado haya sido probado e inspeccionado, y se haya verificado que cumple con el Apéndice 4 de la LAR 43.</a:t>
            </a:r>
          </a:p>
          <a:p>
            <a:pPr marL="457200" marR="0" lvl="1"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21</a:t>
            </a:fld>
            <a:endParaRPr lang="id-ID"/>
          </a:p>
        </p:txBody>
      </p:sp>
    </p:spTree>
    <p:extLst>
      <p:ext uri="{BB962C8B-B14F-4D97-AF65-F5344CB8AC3E}">
        <p14:creationId xmlns:p14="http://schemas.microsoft.com/office/powerpoint/2010/main" val="3794012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457200" rtl="0" eaLnBrk="1" fontAlgn="auto" latinLnBrk="0" hangingPunct="1">
              <a:lnSpc>
                <a:spcPct val="100000"/>
              </a:lnSpc>
              <a:spcBef>
                <a:spcPts val="0"/>
              </a:spcBef>
              <a:spcAft>
                <a:spcPts val="0"/>
              </a:spcAft>
              <a:buClrTx/>
              <a:buSzTx/>
              <a:buFontTx/>
              <a:buAutoNum type="alphaLcParenBoth" startAt="6"/>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El explotador de un avión o un helicóptero no podrá operar la aeronave en el espacio aéreo controlado bajo las reglas de vuelo por instrumentos (IFR) a menos que:</a:t>
            </a:r>
          </a:p>
          <a:p>
            <a:pPr marL="228600" marR="0" lvl="0" indent="-228600" algn="l" defTabSz="457200" rtl="0" eaLnBrk="1" fontAlgn="auto" latinLnBrk="0" hangingPunct="1">
              <a:lnSpc>
                <a:spcPct val="100000"/>
              </a:lnSpc>
              <a:spcBef>
                <a:spcPts val="0"/>
              </a:spcBef>
              <a:spcAft>
                <a:spcPts val="0"/>
              </a:spcAft>
              <a:buClrTx/>
              <a:buSzTx/>
              <a:buFontTx/>
              <a:buAutoNum type="alphaLcParenBoth" startAt="6"/>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685800" marR="0" lvl="1" indent="-228600" algn="just" defTabSz="457200" rtl="0" eaLnBrk="1" fontAlgn="auto" latinLnBrk="0" hangingPunct="1">
              <a:lnSpc>
                <a:spcPct val="100000"/>
              </a:lnSpc>
              <a:spcBef>
                <a:spcPts val="0"/>
              </a:spcBef>
              <a:spcAft>
                <a:spcPts val="0"/>
              </a:spcAft>
              <a:buClrTx/>
              <a:buSzTx/>
              <a:buFontTx/>
              <a:buAutoNum type="arabicParenBoth"/>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Dentro de los 24 meses calendarios precedentes, cada sistema de presión estática, cada altímetro y cada sistema automático de información de altitud de presión, ha sido probado, inspeccionado y se ha determinado que cumple con el Apéndice 3 de la LAR 43.</a:t>
            </a:r>
          </a:p>
          <a:p>
            <a:pPr marL="685800" marR="0" lvl="1" indent="-228600" algn="just" defTabSz="457200" rtl="0" eaLnBrk="1" fontAlgn="auto" latinLnBrk="0" hangingPunct="1">
              <a:lnSpc>
                <a:spcPct val="100000"/>
              </a:lnSpc>
              <a:spcBef>
                <a:spcPts val="0"/>
              </a:spcBef>
              <a:spcAft>
                <a:spcPts val="0"/>
              </a:spcAft>
              <a:buClrTx/>
              <a:buSzTx/>
              <a:buFontTx/>
              <a:buAutoNum type="arabicParenBoth"/>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Después de cualquier apertura y cierre de los sistemas de presión estática, excepto para el uso de las válvulas de drenaje del sistema y las válvulas de presión estática alternativa, el sistema ha sido probado e inspeccionado y se ha determinado que cumple con los Apéndices 3 y 4 de la LAR 43, y después de la instalación o del mantenimiento del sistema de información automático de altitud de presión del transponder ATC, donde podrían ser introducidos errores de correspondencia de datos, el sistema integrado debe haber sido probado, inspeccionado, y determinado que cumple con el párrafo (c) del Apéndice 3 de la LAR 43.</a:t>
            </a:r>
          </a:p>
          <a:p>
            <a:pPr marL="685800" marR="0" lvl="1" indent="-228600" algn="just" defTabSz="457200" rtl="0" eaLnBrk="1" fontAlgn="auto" latinLnBrk="0" hangingPunct="1">
              <a:lnSpc>
                <a:spcPct val="100000"/>
              </a:lnSpc>
              <a:spcBef>
                <a:spcPts val="0"/>
              </a:spcBef>
              <a:spcAft>
                <a:spcPts val="0"/>
              </a:spcAft>
              <a:buClrTx/>
              <a:buSzTx/>
              <a:buFontTx/>
              <a:buAutoNum type="arabicParenBoth"/>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Cada transponder ATC que se requiera que esté instalado en la aeronave haya sido probado e inspeccionado bajo el Apéndice 3 de la LAR 43 dentro de los 24 meses calendarios precedentes y después de cualquier instalación, o mantenimiento, sobre un transponder ATC donde podrían introducirse errores de correspondencia de datos, el sistema integrado haya sido probado e inspeccionado, y se haya verificado que cumple con el Apéndice 4 de la LAR 43.</a:t>
            </a:r>
          </a:p>
          <a:p>
            <a:pPr marL="457200" marR="0" lvl="1"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22</a:t>
            </a:fld>
            <a:endParaRPr lang="id-ID"/>
          </a:p>
        </p:txBody>
      </p:sp>
    </p:spTree>
    <p:extLst>
      <p:ext uri="{BB962C8B-B14F-4D97-AF65-F5344CB8AC3E}">
        <p14:creationId xmlns:p14="http://schemas.microsoft.com/office/powerpoint/2010/main" val="16725231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5</a:t>
            </a:fld>
            <a:endParaRPr lang="id-ID"/>
          </a:p>
        </p:txBody>
      </p:sp>
    </p:spTree>
    <p:extLst>
      <p:ext uri="{BB962C8B-B14F-4D97-AF65-F5344CB8AC3E}">
        <p14:creationId xmlns:p14="http://schemas.microsoft.com/office/powerpoint/2010/main" val="35035231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04545" marR="118745" indent="-804545" algn="just">
              <a:spcBef>
                <a:spcPts val="1200"/>
              </a:spcBef>
              <a:spcAft>
                <a:spcPts val="600"/>
              </a:spcAft>
              <a:tabLst>
                <a:tab pos="800100" algn="l"/>
              </a:tabLst>
            </a:pPr>
            <a:r>
              <a:rPr lang="es-AR" sz="1200" b="1" dirty="0" smtClean="0">
                <a:effectLst/>
                <a:latin typeface="Arial" panose="020B0604020202020204" pitchFamily="34" charset="0"/>
                <a:ea typeface="Times New Roman" panose="02020603050405020304" pitchFamily="18" charset="0"/>
              </a:rPr>
              <a:t>91.1115   	Control del </a:t>
            </a:r>
            <a:r>
              <a:rPr lang="es-PE" sz="1200" b="1" dirty="0" smtClean="0">
                <a:effectLst/>
                <a:latin typeface="Arial" panose="020B0604020202020204" pitchFamily="34" charset="0"/>
                <a:ea typeface="Times New Roman" panose="02020603050405020304" pitchFamily="18" charset="0"/>
              </a:rPr>
              <a:t>mantenimiento</a:t>
            </a:r>
            <a:r>
              <a:rPr lang="es-AR" sz="1200" b="1" dirty="0" smtClean="0">
                <a:effectLst/>
                <a:latin typeface="Arial" panose="020B0604020202020204" pitchFamily="34" charset="0"/>
                <a:ea typeface="Times New Roman" panose="02020603050405020304" pitchFamily="18" charset="0"/>
              </a:rPr>
              <a:t> de la </a:t>
            </a:r>
            <a:r>
              <a:rPr lang="es-PE" sz="1200" b="1" dirty="0" smtClean="0">
                <a:effectLst/>
                <a:latin typeface="Arial" panose="020B0604020202020204" pitchFamily="34" charset="0"/>
                <a:ea typeface="Times New Roman" panose="02020603050405020304" pitchFamily="18" charset="0"/>
              </a:rPr>
              <a:t>aeronavegabilidad</a:t>
            </a:r>
          </a:p>
          <a:p>
            <a:pPr marL="804545" marR="118745" indent="-804545" algn="just">
              <a:spcBef>
                <a:spcPts val="1200"/>
              </a:spcBef>
              <a:spcAft>
                <a:spcPts val="600"/>
              </a:spcAft>
              <a:tabLst>
                <a:tab pos="800100" algn="l"/>
              </a:tabLst>
            </a:pPr>
            <a:endParaRPr lang="es-PE" sz="1600" dirty="0" smtClean="0">
              <a:effectLst/>
              <a:latin typeface="Times New Roman" panose="02020603050405020304" pitchFamily="18" charset="0"/>
              <a:ea typeface="Times New Roman" panose="02020603050405020304" pitchFamily="18" charset="0"/>
            </a:endParaRPr>
          </a:p>
          <a:p>
            <a:pPr marL="342900" marR="0" lvl="0" indent="-342900" algn="just">
              <a:spcBef>
                <a:spcPts val="600"/>
              </a:spcBef>
              <a:spcAft>
                <a:spcPts val="600"/>
              </a:spcAft>
              <a:buFont typeface="+mj-lt"/>
              <a:buAutoNum type="alphaLcParenBoth"/>
              <a:tabLst>
                <a:tab pos="228600" algn="l"/>
                <a:tab pos="800100" algn="l"/>
                <a:tab pos="1371600" algn="l"/>
              </a:tabLst>
            </a:pPr>
            <a:r>
              <a:rPr lang="es-EC" sz="1200" u="none" strike="noStrike" dirty="0" smtClean="0">
                <a:effectLst/>
                <a:latin typeface="Arial" panose="020B0604020202020204" pitchFamily="34" charset="0"/>
                <a:ea typeface="Times New Roman" panose="02020603050405020304" pitchFamily="18" charset="0"/>
              </a:rPr>
              <a:t>Esta sección </a:t>
            </a:r>
            <a:r>
              <a:rPr lang="es-PE" sz="1200" u="none" strike="noStrike" dirty="0" smtClean="0">
                <a:effectLst/>
                <a:latin typeface="Arial" panose="020B0604020202020204" pitchFamily="34" charset="0"/>
                <a:ea typeface="Times New Roman" panose="02020603050405020304" pitchFamily="18" charset="0"/>
              </a:rPr>
              <a:t>establece</a:t>
            </a:r>
            <a:r>
              <a:rPr lang="es-EC" sz="1200" u="none" strike="noStrike" dirty="0" smtClean="0">
                <a:effectLst/>
                <a:latin typeface="Arial" panose="020B0604020202020204" pitchFamily="34" charset="0"/>
                <a:ea typeface="Times New Roman" panose="02020603050405020304" pitchFamily="18" charset="0"/>
              </a:rPr>
              <a:t> los requisitos que el explotador debe cumplir, con el fin de efectuar adecuada y satisfactoriamente sus responsabilidades indicadas en la Sección 91.1105 y demás requisitos establecidos en este capítulo.</a:t>
            </a:r>
            <a:endParaRPr lang="es-PE" sz="1600" u="none" strike="noStrike" dirty="0" smtClean="0">
              <a:effectLst/>
              <a:latin typeface="Times New Roman" panose="02020603050405020304" pitchFamily="18" charset="0"/>
              <a:ea typeface="Times New Roman" panose="02020603050405020304" pitchFamily="18" charset="0"/>
            </a:endParaRPr>
          </a:p>
          <a:p>
            <a:pPr marL="342900" marR="0" lvl="0" indent="-342900" algn="just">
              <a:spcBef>
                <a:spcPts val="600"/>
              </a:spcBef>
              <a:spcAft>
                <a:spcPts val="600"/>
              </a:spcAft>
              <a:buFont typeface="+mj-lt"/>
              <a:buAutoNum type="alphaLcParenBoth"/>
              <a:tabLst>
                <a:tab pos="228600" algn="l"/>
                <a:tab pos="800100" algn="l"/>
                <a:tab pos="1371600" algn="l"/>
              </a:tabLst>
            </a:pPr>
            <a:r>
              <a:rPr lang="es-EC" sz="1200" u="none" strike="noStrike" dirty="0" smtClean="0">
                <a:effectLst/>
                <a:latin typeface="Arial" panose="020B0604020202020204" pitchFamily="34" charset="0"/>
                <a:ea typeface="Times New Roman" panose="02020603050405020304" pitchFamily="18" charset="0"/>
              </a:rPr>
              <a:t>El explotador debe asegurar:</a:t>
            </a:r>
            <a:endParaRPr lang="es-PE" sz="1600" u="none" strike="noStrike" dirty="0" smtClean="0">
              <a:effectLst/>
              <a:latin typeface="Times New Roman" panose="02020603050405020304" pitchFamily="18" charset="0"/>
              <a:ea typeface="Times New Roman" panose="02020603050405020304" pitchFamily="18" charset="0"/>
            </a:endParaRPr>
          </a:p>
          <a:p>
            <a:pPr marL="800100" marR="0" lvl="1" indent="-342900" algn="just">
              <a:spcBef>
                <a:spcPts val="600"/>
              </a:spcBef>
              <a:spcAft>
                <a:spcPts val="600"/>
              </a:spcAft>
              <a:buSzPts val="1000"/>
              <a:buFont typeface="Arial" panose="020B0604020202020204" pitchFamily="34" charset="0"/>
              <a:buAutoNum type="arabicParenBoth"/>
              <a:tabLst>
                <a:tab pos="457200" algn="l"/>
              </a:tabLst>
            </a:pPr>
            <a:r>
              <a:rPr lang="es-EC" sz="1200" u="none" strike="noStrike" dirty="0" smtClean="0">
                <a:effectLst/>
                <a:latin typeface="Arial" panose="020B0604020202020204" pitchFamily="34" charset="0"/>
                <a:ea typeface="Times New Roman" panose="02020603050405020304" pitchFamily="18" charset="0"/>
              </a:rPr>
              <a:t>la definición de un programa de mantenimiento para cada </a:t>
            </a:r>
            <a:r>
              <a:rPr lang="es-PE" sz="1200" u="none" strike="noStrike" dirty="0" smtClean="0">
                <a:effectLst/>
                <a:latin typeface="Arial" panose="020B0604020202020204" pitchFamily="34" charset="0"/>
                <a:ea typeface="Times New Roman" panose="02020603050405020304" pitchFamily="18" charset="0"/>
              </a:rPr>
              <a:t>aeronave</a:t>
            </a:r>
            <a:r>
              <a:rPr lang="es-EC" sz="1200" u="none" strike="noStrike" dirty="0" smtClean="0">
                <a:effectLst/>
                <a:latin typeface="Arial" panose="020B0604020202020204" pitchFamily="34" charset="0"/>
                <a:ea typeface="Times New Roman" panose="02020603050405020304" pitchFamily="18" charset="0"/>
              </a:rPr>
              <a:t>;</a:t>
            </a:r>
            <a:endParaRPr lang="es-PE" sz="1600" u="none" strike="noStrike" dirty="0" smtClean="0">
              <a:effectLst/>
              <a:latin typeface="Times New Roman" panose="02020603050405020304" pitchFamily="18" charset="0"/>
              <a:ea typeface="Times New Roman" panose="02020603050405020304" pitchFamily="18" charset="0"/>
            </a:endParaRPr>
          </a:p>
          <a:p>
            <a:pPr marL="800100" marR="0" lvl="1" indent="-342900" algn="just">
              <a:spcBef>
                <a:spcPts val="600"/>
              </a:spcBef>
              <a:spcAft>
                <a:spcPts val="600"/>
              </a:spcAft>
              <a:buSzPts val="1000"/>
              <a:buFont typeface="Arial" panose="020B0604020202020204" pitchFamily="34" charset="0"/>
              <a:buAutoNum type="arabicParenBoth"/>
              <a:tabLst>
                <a:tab pos="457200" algn="l"/>
              </a:tabLst>
            </a:pPr>
            <a:r>
              <a:rPr lang="es-EC" sz="1200" u="none" strike="noStrike" dirty="0" smtClean="0">
                <a:effectLst/>
                <a:latin typeface="Arial" panose="020B0604020202020204" pitchFamily="34" charset="0"/>
                <a:ea typeface="Times New Roman" panose="02020603050405020304" pitchFamily="18" charset="0"/>
              </a:rPr>
              <a:t>que las modificaciones y reparaciones mayores sean realizadas solamente de </a:t>
            </a:r>
            <a:r>
              <a:rPr lang="es-PE" sz="1200" u="none" strike="noStrike" dirty="0" smtClean="0">
                <a:effectLst/>
                <a:latin typeface="Arial" panose="020B0604020202020204" pitchFamily="34" charset="0"/>
                <a:ea typeface="Times New Roman" panose="02020603050405020304" pitchFamily="18" charset="0"/>
              </a:rPr>
              <a:t>acuerdo a los datos aprobados por la AAC del Estado de matrícula;</a:t>
            </a:r>
            <a:endParaRPr lang="es-PE" sz="1600" u="none" strike="noStrike" dirty="0" smtClean="0">
              <a:effectLst/>
              <a:latin typeface="Times New Roman" panose="02020603050405020304" pitchFamily="18" charset="0"/>
              <a:ea typeface="Times New Roman" panose="02020603050405020304" pitchFamily="18" charset="0"/>
            </a:endParaRPr>
          </a:p>
          <a:p>
            <a:pPr marL="800100" marR="0" lvl="1" indent="-342900" algn="just">
              <a:spcBef>
                <a:spcPts val="600"/>
              </a:spcBef>
              <a:spcAft>
                <a:spcPts val="600"/>
              </a:spcAft>
              <a:buSzPts val="1000"/>
              <a:buFont typeface="Arial" panose="020B0604020202020204" pitchFamily="34" charset="0"/>
              <a:buAutoNum type="arabicParenBoth"/>
              <a:tabLst>
                <a:tab pos="457200" algn="l"/>
              </a:tabLst>
            </a:pPr>
            <a:r>
              <a:rPr lang="es-PE" sz="1200" u="none" strike="noStrike" dirty="0" smtClean="0">
                <a:effectLst/>
                <a:latin typeface="Arial" panose="020B0604020202020204" pitchFamily="34" charset="0"/>
                <a:ea typeface="Times New Roman" panose="02020603050405020304" pitchFamily="18" charset="0"/>
              </a:rPr>
              <a:t>que todo el mantenimiento sea llevado a cabo de acuerdo con los datos de mantenimiento aceptables de la organización del diseño de tipo; </a:t>
            </a:r>
            <a:endParaRPr lang="es-PE" sz="1600" u="none" strike="noStrike" dirty="0" smtClean="0">
              <a:effectLst/>
              <a:latin typeface="Times New Roman" panose="02020603050405020304" pitchFamily="18" charset="0"/>
              <a:ea typeface="Times New Roman" panose="02020603050405020304" pitchFamily="18" charset="0"/>
            </a:endParaRPr>
          </a:p>
          <a:p>
            <a:pPr marL="800100" marR="0" lvl="1" indent="-342900" algn="just">
              <a:spcBef>
                <a:spcPts val="600"/>
              </a:spcBef>
              <a:spcAft>
                <a:spcPts val="600"/>
              </a:spcAft>
              <a:buSzPts val="1000"/>
              <a:buFont typeface="Arial" panose="020B0604020202020204" pitchFamily="34" charset="0"/>
              <a:buAutoNum type="arabicParenBoth"/>
              <a:tabLst>
                <a:tab pos="457200" algn="l"/>
              </a:tabLst>
            </a:pPr>
            <a:r>
              <a:rPr lang="es-PE" sz="1200" u="none" strike="noStrike" dirty="0" smtClean="0">
                <a:effectLst/>
                <a:latin typeface="Arial" panose="020B0604020202020204" pitchFamily="34" charset="0"/>
                <a:ea typeface="Times New Roman" panose="02020603050405020304" pitchFamily="18" charset="0"/>
              </a:rPr>
              <a:t>que se cumplan todas las directrices de aeronavegabilidad que sean aplicables a sus aeronaves y componentes de aeronaves;</a:t>
            </a:r>
            <a:endParaRPr lang="es-PE" sz="1600" u="none" strike="noStrike" dirty="0" smtClean="0">
              <a:effectLst/>
              <a:latin typeface="Times New Roman" panose="02020603050405020304" pitchFamily="18" charset="0"/>
              <a:ea typeface="Times New Roman" panose="02020603050405020304" pitchFamily="18" charset="0"/>
            </a:endParaRPr>
          </a:p>
          <a:p>
            <a:pPr marL="800100" marR="0" lvl="1" indent="-342900" algn="just">
              <a:spcBef>
                <a:spcPts val="600"/>
              </a:spcBef>
              <a:spcAft>
                <a:spcPts val="600"/>
              </a:spcAft>
              <a:buSzPts val="1000"/>
              <a:buFont typeface="Arial" panose="020B0604020202020204" pitchFamily="34" charset="0"/>
              <a:buAutoNum type="arabicParenBoth"/>
              <a:tabLst>
                <a:tab pos="457200" algn="l"/>
              </a:tabLst>
            </a:pPr>
            <a:r>
              <a:rPr lang="es-PE" sz="1200" u="none" strike="noStrike" dirty="0" smtClean="0">
                <a:effectLst/>
                <a:latin typeface="Arial" panose="020B0604020202020204" pitchFamily="34" charset="0"/>
                <a:ea typeface="Times New Roman" panose="02020603050405020304" pitchFamily="18" charset="0"/>
              </a:rPr>
              <a:t>para aeronaves grandes y turborreactores, obtener y evaluar la información relativa al mantenimiento de la aeronavegabilidad y a las recomendaciones emitidas por la organización responsable del diseño de tipo;</a:t>
            </a:r>
            <a:endParaRPr lang="es-PE" sz="1600" u="none" strike="noStrike" dirty="0" smtClean="0">
              <a:effectLst/>
              <a:latin typeface="Times New Roman" panose="02020603050405020304" pitchFamily="18" charset="0"/>
              <a:ea typeface="Times New Roman" panose="02020603050405020304" pitchFamily="18" charset="0"/>
            </a:endParaRPr>
          </a:p>
          <a:p>
            <a:pPr marL="800100" marR="0" lvl="1" indent="-342900" algn="just">
              <a:spcBef>
                <a:spcPts val="600"/>
              </a:spcBef>
              <a:spcAft>
                <a:spcPts val="600"/>
              </a:spcAft>
              <a:buSzPts val="1000"/>
              <a:buFont typeface="Arial" panose="020B0604020202020204" pitchFamily="34" charset="0"/>
              <a:buAutoNum type="arabicParenBoth"/>
              <a:tabLst>
                <a:tab pos="457200" algn="l"/>
              </a:tabLst>
            </a:pPr>
            <a:r>
              <a:rPr lang="es-PE" sz="1200" u="none" strike="noStrike" dirty="0" smtClean="0">
                <a:effectLst/>
                <a:latin typeface="Arial" panose="020B0604020202020204" pitchFamily="34" charset="0"/>
                <a:ea typeface="Times New Roman" panose="02020603050405020304" pitchFamily="18" charset="0"/>
              </a:rPr>
              <a:t>que todos los defectos descubiertos durante el mantenimiento programado o que se hayan notificado, sean corregidos de acuerdo al LAR 43.300;</a:t>
            </a:r>
            <a:endParaRPr lang="es-PE" sz="1600" u="none" strike="noStrike" dirty="0" smtClean="0">
              <a:effectLst/>
              <a:latin typeface="Times New Roman" panose="02020603050405020304" pitchFamily="18" charset="0"/>
              <a:ea typeface="Times New Roman" panose="02020603050405020304" pitchFamily="18" charset="0"/>
            </a:endParaRPr>
          </a:p>
          <a:p>
            <a:pPr marL="800100" marR="0" lvl="1" indent="-342900" algn="just">
              <a:spcBef>
                <a:spcPts val="600"/>
              </a:spcBef>
              <a:spcAft>
                <a:spcPts val="600"/>
              </a:spcAft>
              <a:buSzPts val="1000"/>
              <a:buFont typeface="Arial" panose="020B0604020202020204" pitchFamily="34" charset="0"/>
              <a:buAutoNum type="arabicParenBoth"/>
              <a:tabLst>
                <a:tab pos="457200" algn="l"/>
              </a:tabLst>
            </a:pPr>
            <a:r>
              <a:rPr lang="es-PE" sz="1200" u="none" strike="noStrike" dirty="0" smtClean="0">
                <a:effectLst/>
                <a:latin typeface="Arial" panose="020B0604020202020204" pitchFamily="34" charset="0"/>
                <a:ea typeface="Times New Roman" panose="02020603050405020304" pitchFamily="18" charset="0"/>
              </a:rPr>
              <a:t>que se  cumpla con el programa de mantenimiento; </a:t>
            </a:r>
            <a:endParaRPr lang="es-PE" sz="1600" u="none" strike="noStrike" dirty="0" smtClean="0">
              <a:effectLst/>
              <a:latin typeface="Times New Roman" panose="02020603050405020304" pitchFamily="18" charset="0"/>
              <a:ea typeface="Times New Roman" panose="02020603050405020304" pitchFamily="18" charset="0"/>
            </a:endParaRPr>
          </a:p>
          <a:p>
            <a:pPr marL="800100" marR="0" lvl="1" indent="-342900" algn="just">
              <a:spcBef>
                <a:spcPts val="600"/>
              </a:spcBef>
              <a:spcAft>
                <a:spcPts val="600"/>
              </a:spcAft>
              <a:buSzPts val="1000"/>
              <a:buFont typeface="Arial" panose="020B0604020202020204" pitchFamily="34" charset="0"/>
              <a:buAutoNum type="arabicParenBoth"/>
              <a:tabLst>
                <a:tab pos="457200" algn="l"/>
              </a:tabLst>
            </a:pPr>
            <a:r>
              <a:rPr lang="es-PE" sz="1200" u="none" strike="noStrike" dirty="0" smtClean="0">
                <a:effectLst/>
                <a:latin typeface="Arial" panose="020B0604020202020204" pitchFamily="34" charset="0"/>
                <a:ea typeface="Times New Roman" panose="02020603050405020304" pitchFamily="18" charset="0"/>
              </a:rPr>
              <a:t>que se controle la sustitución de componentes de aeronaves con vida limitada; </a:t>
            </a:r>
            <a:endParaRPr lang="es-PE" sz="1600" u="none" strike="noStrike" dirty="0" smtClean="0">
              <a:effectLst/>
              <a:latin typeface="Times New Roman" panose="02020603050405020304" pitchFamily="18" charset="0"/>
              <a:ea typeface="Times New Roman" panose="02020603050405020304" pitchFamily="18" charset="0"/>
            </a:endParaRPr>
          </a:p>
          <a:p>
            <a:pPr marL="800100" marR="0" lvl="1" indent="-342900" algn="just">
              <a:spcBef>
                <a:spcPts val="600"/>
              </a:spcBef>
              <a:spcAft>
                <a:spcPts val="600"/>
              </a:spcAft>
              <a:buSzPts val="1000"/>
              <a:buFont typeface="Arial" panose="020B0604020202020204" pitchFamily="34" charset="0"/>
              <a:buAutoNum type="arabicParenBoth"/>
              <a:tabLst>
                <a:tab pos="457200" algn="l"/>
              </a:tabLst>
            </a:pPr>
            <a:r>
              <a:rPr lang="es-PE" sz="1200" u="none" strike="noStrike" dirty="0" smtClean="0">
                <a:effectLst/>
                <a:latin typeface="Arial" panose="020B0604020202020204" pitchFamily="34" charset="0"/>
                <a:ea typeface="Times New Roman" panose="02020603050405020304" pitchFamily="18" charset="0"/>
              </a:rPr>
              <a:t>que se controlen y conserven todos los registros de mantenimiento de las aeronaves;</a:t>
            </a:r>
            <a:endParaRPr lang="es-PE" sz="1600" u="none" strike="noStrike" dirty="0" smtClean="0">
              <a:effectLst/>
              <a:latin typeface="Times New Roman" panose="02020603050405020304" pitchFamily="18" charset="0"/>
              <a:ea typeface="Times New Roman" panose="02020603050405020304" pitchFamily="18" charset="0"/>
            </a:endParaRPr>
          </a:p>
          <a:p>
            <a:pPr marL="800100" marR="0" lvl="1" indent="-342900" algn="just">
              <a:spcBef>
                <a:spcPts val="600"/>
              </a:spcBef>
              <a:spcAft>
                <a:spcPts val="600"/>
              </a:spcAft>
              <a:buSzPts val="1000"/>
              <a:buFont typeface="Arial" panose="020B0604020202020204" pitchFamily="34" charset="0"/>
              <a:buAutoNum type="arabicParenBoth"/>
              <a:tabLst>
                <a:tab pos="457200" algn="l"/>
              </a:tabLst>
            </a:pPr>
            <a:r>
              <a:rPr lang="es-PE" sz="1200" u="none" strike="noStrike" dirty="0" smtClean="0">
                <a:effectLst/>
                <a:latin typeface="Arial" panose="020B0604020202020204" pitchFamily="34" charset="0"/>
                <a:ea typeface="Times New Roman" panose="02020603050405020304" pitchFamily="18" charset="0"/>
              </a:rPr>
              <a:t>que la declaración del peso (masa) y centrado refleje el estado actual de la aeronave; y</a:t>
            </a:r>
            <a:endParaRPr lang="es-PE" sz="1600" u="none" strike="noStrike" dirty="0" smtClean="0">
              <a:effectLst/>
              <a:latin typeface="Times New Roman" panose="02020603050405020304" pitchFamily="18" charset="0"/>
              <a:ea typeface="Times New Roman" panose="02020603050405020304" pitchFamily="18" charset="0"/>
            </a:endParaRPr>
          </a:p>
          <a:p>
            <a:pPr marL="800100" marR="0" lvl="1" indent="-342900" algn="just">
              <a:spcBef>
                <a:spcPts val="600"/>
              </a:spcBef>
              <a:spcAft>
                <a:spcPts val="600"/>
              </a:spcAft>
              <a:buSzPts val="1000"/>
              <a:buFont typeface="Arial" panose="020B0604020202020204" pitchFamily="34" charset="0"/>
              <a:buAutoNum type="arabicParenBoth"/>
              <a:tabLst>
                <a:tab pos="457200" algn="l"/>
              </a:tabLst>
            </a:pPr>
            <a:r>
              <a:rPr lang="es-PE" sz="1200" u="none" strike="noStrike" dirty="0" smtClean="0">
                <a:effectLst/>
                <a:latin typeface="Arial" panose="020B0604020202020204" pitchFamily="34" charset="0"/>
                <a:ea typeface="Times New Roman" panose="02020603050405020304" pitchFamily="18" charset="0"/>
              </a:rPr>
              <a:t>que se mantienen y utilizan los datos de mantenimiento actualizados que sean aplicables, para la realización de tareas de control de mantenimiento</a:t>
            </a:r>
            <a:r>
              <a:rPr lang="es-EC" sz="1200" u="none" strike="noStrike" dirty="0" smtClean="0">
                <a:effectLst/>
                <a:latin typeface="Arial" panose="020B0604020202020204" pitchFamily="34" charset="0"/>
                <a:ea typeface="Times New Roman" panose="02020603050405020304" pitchFamily="18" charset="0"/>
              </a:rPr>
              <a:t>.</a:t>
            </a:r>
            <a:endParaRPr lang="es-PE" sz="1600" u="none" strike="noStrike" dirty="0" smtClean="0">
              <a:effectLst/>
              <a:latin typeface="Times New Roman" panose="02020603050405020304" pitchFamily="18" charset="0"/>
              <a:ea typeface="Times New Roman" panose="02020603050405020304" pitchFamily="18" charset="0"/>
            </a:endParaRPr>
          </a:p>
          <a:p>
            <a:pPr lvl="1"/>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23</a:t>
            </a:fld>
            <a:endParaRPr lang="id-ID"/>
          </a:p>
        </p:txBody>
      </p:sp>
    </p:spTree>
    <p:extLst>
      <p:ext uri="{BB962C8B-B14F-4D97-AF65-F5344CB8AC3E}">
        <p14:creationId xmlns:p14="http://schemas.microsoft.com/office/powerpoint/2010/main" val="17402499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04545" marR="118745" indent="-804545" algn="just">
              <a:spcBef>
                <a:spcPts val="1200"/>
              </a:spcBef>
              <a:spcAft>
                <a:spcPts val="600"/>
              </a:spcAft>
              <a:tabLst>
                <a:tab pos="800100" algn="l"/>
              </a:tabLst>
            </a:pPr>
            <a:r>
              <a:rPr lang="es-AR" sz="1200" b="1" dirty="0" smtClean="0">
                <a:effectLst/>
                <a:latin typeface="Arial" panose="020B0604020202020204" pitchFamily="34" charset="0"/>
                <a:ea typeface="Times New Roman" panose="02020603050405020304" pitchFamily="18" charset="0"/>
              </a:rPr>
              <a:t>91.1115   	Control del </a:t>
            </a:r>
            <a:r>
              <a:rPr lang="es-PE" sz="1200" b="1" dirty="0" smtClean="0">
                <a:effectLst/>
                <a:latin typeface="Arial" panose="020B0604020202020204" pitchFamily="34" charset="0"/>
                <a:ea typeface="Times New Roman" panose="02020603050405020304" pitchFamily="18" charset="0"/>
              </a:rPr>
              <a:t>mantenimiento</a:t>
            </a:r>
            <a:r>
              <a:rPr lang="es-AR" sz="1200" b="1" dirty="0" smtClean="0">
                <a:effectLst/>
                <a:latin typeface="Arial" panose="020B0604020202020204" pitchFamily="34" charset="0"/>
                <a:ea typeface="Times New Roman" panose="02020603050405020304" pitchFamily="18" charset="0"/>
              </a:rPr>
              <a:t> de la </a:t>
            </a:r>
            <a:r>
              <a:rPr lang="es-PE" sz="1200" b="1" dirty="0" smtClean="0">
                <a:effectLst/>
                <a:latin typeface="Arial" panose="020B0604020202020204" pitchFamily="34" charset="0"/>
                <a:ea typeface="Times New Roman" panose="02020603050405020304" pitchFamily="18" charset="0"/>
              </a:rPr>
              <a:t>aeronavegabilidad</a:t>
            </a:r>
          </a:p>
          <a:p>
            <a:pPr marL="804545" marR="118745" indent="-804545" algn="just">
              <a:spcBef>
                <a:spcPts val="1200"/>
              </a:spcBef>
              <a:spcAft>
                <a:spcPts val="600"/>
              </a:spcAft>
              <a:tabLst>
                <a:tab pos="800100" algn="l"/>
              </a:tabLst>
            </a:pPr>
            <a:endParaRPr lang="es-PE" sz="1600" dirty="0" smtClean="0">
              <a:effectLst/>
              <a:latin typeface="Times New Roman" panose="02020603050405020304" pitchFamily="18" charset="0"/>
              <a:ea typeface="Times New Roman" panose="02020603050405020304" pitchFamily="18" charset="0"/>
            </a:endParaRPr>
          </a:p>
          <a:p>
            <a:pPr marL="342900" marR="0" lvl="0" indent="-342900" algn="just">
              <a:spcBef>
                <a:spcPts val="600"/>
              </a:spcBef>
              <a:spcAft>
                <a:spcPts val="600"/>
              </a:spcAft>
              <a:buFont typeface="+mj-lt"/>
              <a:buAutoNum type="alphaLcParenBoth"/>
              <a:tabLst>
                <a:tab pos="228600" algn="l"/>
                <a:tab pos="800100" algn="l"/>
                <a:tab pos="1371600" algn="l"/>
              </a:tabLst>
            </a:pPr>
            <a:r>
              <a:rPr lang="es-EC" sz="1200" u="none" strike="noStrike" dirty="0" smtClean="0">
                <a:effectLst/>
                <a:latin typeface="Arial" panose="020B0604020202020204" pitchFamily="34" charset="0"/>
                <a:ea typeface="Times New Roman" panose="02020603050405020304" pitchFamily="18" charset="0"/>
              </a:rPr>
              <a:t>Esta sección </a:t>
            </a:r>
            <a:r>
              <a:rPr lang="es-PE" sz="1200" u="none" strike="noStrike" dirty="0" smtClean="0">
                <a:effectLst/>
                <a:latin typeface="Arial" panose="020B0604020202020204" pitchFamily="34" charset="0"/>
                <a:ea typeface="Times New Roman" panose="02020603050405020304" pitchFamily="18" charset="0"/>
              </a:rPr>
              <a:t>establece</a:t>
            </a:r>
            <a:r>
              <a:rPr lang="es-EC" sz="1200" u="none" strike="noStrike" dirty="0" smtClean="0">
                <a:effectLst/>
                <a:latin typeface="Arial" panose="020B0604020202020204" pitchFamily="34" charset="0"/>
                <a:ea typeface="Times New Roman" panose="02020603050405020304" pitchFamily="18" charset="0"/>
              </a:rPr>
              <a:t> los requisitos que el explotador debe cumplir, con el fin de efectuar adecuada y satisfactoriamente sus responsabilidades indicadas en la Sección 91.1105 y demás requisitos establecidos en este capítulo.</a:t>
            </a:r>
            <a:endParaRPr lang="es-PE" sz="1600" u="none" strike="noStrike" dirty="0" smtClean="0">
              <a:effectLst/>
              <a:latin typeface="Times New Roman" panose="02020603050405020304" pitchFamily="18" charset="0"/>
              <a:ea typeface="Times New Roman" panose="02020603050405020304" pitchFamily="18" charset="0"/>
            </a:endParaRPr>
          </a:p>
          <a:p>
            <a:pPr marL="342900" marR="0" lvl="0" indent="-342900" algn="just">
              <a:spcBef>
                <a:spcPts val="600"/>
              </a:spcBef>
              <a:spcAft>
                <a:spcPts val="600"/>
              </a:spcAft>
              <a:buFont typeface="+mj-lt"/>
              <a:buAutoNum type="alphaLcParenBoth"/>
              <a:tabLst>
                <a:tab pos="228600" algn="l"/>
                <a:tab pos="800100" algn="l"/>
                <a:tab pos="1371600" algn="l"/>
              </a:tabLst>
            </a:pPr>
            <a:r>
              <a:rPr lang="es-EC" sz="1200" u="none" strike="noStrike" dirty="0" smtClean="0">
                <a:effectLst/>
                <a:latin typeface="Arial" panose="020B0604020202020204" pitchFamily="34" charset="0"/>
                <a:ea typeface="Times New Roman" panose="02020603050405020304" pitchFamily="18" charset="0"/>
              </a:rPr>
              <a:t>El explotador debe asegurar:</a:t>
            </a:r>
            <a:endParaRPr lang="es-PE" sz="1600" u="none" strike="noStrike" dirty="0" smtClean="0">
              <a:effectLst/>
              <a:latin typeface="Times New Roman" panose="02020603050405020304" pitchFamily="18" charset="0"/>
              <a:ea typeface="Times New Roman" panose="02020603050405020304" pitchFamily="18" charset="0"/>
            </a:endParaRPr>
          </a:p>
          <a:p>
            <a:pPr marL="800100" marR="0" lvl="1" indent="-342900" algn="just">
              <a:spcBef>
                <a:spcPts val="600"/>
              </a:spcBef>
              <a:spcAft>
                <a:spcPts val="600"/>
              </a:spcAft>
              <a:buSzPts val="1000"/>
              <a:buFont typeface="Arial" panose="020B0604020202020204" pitchFamily="34" charset="0"/>
              <a:buAutoNum type="arabicParenBoth"/>
              <a:tabLst>
                <a:tab pos="457200" algn="l"/>
              </a:tabLst>
            </a:pPr>
            <a:r>
              <a:rPr lang="es-EC" sz="1200" u="none" strike="noStrike" dirty="0" smtClean="0">
                <a:effectLst/>
                <a:latin typeface="Arial" panose="020B0604020202020204" pitchFamily="34" charset="0"/>
                <a:ea typeface="Times New Roman" panose="02020603050405020304" pitchFamily="18" charset="0"/>
              </a:rPr>
              <a:t>la definición de un programa de mantenimiento para cada </a:t>
            </a:r>
            <a:r>
              <a:rPr lang="es-PE" sz="1200" u="none" strike="noStrike" dirty="0" smtClean="0">
                <a:effectLst/>
                <a:latin typeface="Arial" panose="020B0604020202020204" pitchFamily="34" charset="0"/>
                <a:ea typeface="Times New Roman" panose="02020603050405020304" pitchFamily="18" charset="0"/>
              </a:rPr>
              <a:t>aeronave</a:t>
            </a:r>
            <a:r>
              <a:rPr lang="es-EC" sz="1200" u="none" strike="noStrike" dirty="0" smtClean="0">
                <a:effectLst/>
                <a:latin typeface="Arial" panose="020B0604020202020204" pitchFamily="34" charset="0"/>
                <a:ea typeface="Times New Roman" panose="02020603050405020304" pitchFamily="18" charset="0"/>
              </a:rPr>
              <a:t>;</a:t>
            </a:r>
            <a:endParaRPr lang="es-PE" sz="1600" u="none" strike="noStrike" dirty="0" smtClean="0">
              <a:effectLst/>
              <a:latin typeface="Times New Roman" panose="02020603050405020304" pitchFamily="18" charset="0"/>
              <a:ea typeface="Times New Roman" panose="02020603050405020304" pitchFamily="18" charset="0"/>
            </a:endParaRPr>
          </a:p>
          <a:p>
            <a:pPr marL="800100" marR="0" lvl="1" indent="-342900" algn="just">
              <a:spcBef>
                <a:spcPts val="600"/>
              </a:spcBef>
              <a:spcAft>
                <a:spcPts val="600"/>
              </a:spcAft>
              <a:buSzPts val="1000"/>
              <a:buFont typeface="Arial" panose="020B0604020202020204" pitchFamily="34" charset="0"/>
              <a:buAutoNum type="arabicParenBoth"/>
              <a:tabLst>
                <a:tab pos="457200" algn="l"/>
              </a:tabLst>
            </a:pPr>
            <a:r>
              <a:rPr lang="es-EC" sz="1200" u="none" strike="noStrike" dirty="0" smtClean="0">
                <a:effectLst/>
                <a:latin typeface="Arial" panose="020B0604020202020204" pitchFamily="34" charset="0"/>
                <a:ea typeface="Times New Roman" panose="02020603050405020304" pitchFamily="18" charset="0"/>
              </a:rPr>
              <a:t>que las modificaciones y reparaciones mayores sean realizadas solamente de </a:t>
            </a:r>
            <a:r>
              <a:rPr lang="es-PE" sz="1200" u="none" strike="noStrike" dirty="0" smtClean="0">
                <a:effectLst/>
                <a:latin typeface="Arial" panose="020B0604020202020204" pitchFamily="34" charset="0"/>
                <a:ea typeface="Times New Roman" panose="02020603050405020304" pitchFamily="18" charset="0"/>
              </a:rPr>
              <a:t>acuerdo a los datos aprobados por la AAC del Estado de matrícula;</a:t>
            </a:r>
            <a:endParaRPr lang="es-PE" sz="1600" u="none" strike="noStrike" dirty="0" smtClean="0">
              <a:effectLst/>
              <a:latin typeface="Times New Roman" panose="02020603050405020304" pitchFamily="18" charset="0"/>
              <a:ea typeface="Times New Roman" panose="02020603050405020304" pitchFamily="18" charset="0"/>
            </a:endParaRPr>
          </a:p>
          <a:p>
            <a:pPr marL="800100" marR="0" lvl="1" indent="-342900" algn="just">
              <a:spcBef>
                <a:spcPts val="600"/>
              </a:spcBef>
              <a:spcAft>
                <a:spcPts val="600"/>
              </a:spcAft>
              <a:buSzPts val="1000"/>
              <a:buFont typeface="Arial" panose="020B0604020202020204" pitchFamily="34" charset="0"/>
              <a:buAutoNum type="arabicParenBoth"/>
              <a:tabLst>
                <a:tab pos="457200" algn="l"/>
              </a:tabLst>
            </a:pPr>
            <a:r>
              <a:rPr lang="es-PE" sz="1200" u="none" strike="noStrike" dirty="0" smtClean="0">
                <a:effectLst/>
                <a:latin typeface="Arial" panose="020B0604020202020204" pitchFamily="34" charset="0"/>
                <a:ea typeface="Times New Roman" panose="02020603050405020304" pitchFamily="18" charset="0"/>
              </a:rPr>
              <a:t>que todo el mantenimiento sea llevado a cabo de acuerdo con los datos de mantenimiento aceptables de la organización del diseño de tipo; </a:t>
            </a:r>
            <a:endParaRPr lang="es-PE" sz="1600" u="none" strike="noStrike" dirty="0" smtClean="0">
              <a:effectLst/>
              <a:latin typeface="Times New Roman" panose="02020603050405020304" pitchFamily="18" charset="0"/>
              <a:ea typeface="Times New Roman" panose="02020603050405020304" pitchFamily="18" charset="0"/>
            </a:endParaRPr>
          </a:p>
          <a:p>
            <a:pPr marL="800100" marR="0" lvl="1" indent="-342900" algn="just">
              <a:spcBef>
                <a:spcPts val="600"/>
              </a:spcBef>
              <a:spcAft>
                <a:spcPts val="600"/>
              </a:spcAft>
              <a:buSzPts val="1000"/>
              <a:buFont typeface="Arial" panose="020B0604020202020204" pitchFamily="34" charset="0"/>
              <a:buAutoNum type="arabicParenBoth"/>
              <a:tabLst>
                <a:tab pos="457200" algn="l"/>
              </a:tabLst>
            </a:pPr>
            <a:r>
              <a:rPr lang="es-PE" sz="1200" u="none" strike="noStrike" dirty="0" smtClean="0">
                <a:effectLst/>
                <a:latin typeface="Arial" panose="020B0604020202020204" pitchFamily="34" charset="0"/>
                <a:ea typeface="Times New Roman" panose="02020603050405020304" pitchFamily="18" charset="0"/>
              </a:rPr>
              <a:t>que se cumplan todas las directrices de aeronavegabilidad que sean aplicables a sus aeronaves y componentes de aeronaves;</a:t>
            </a:r>
            <a:endParaRPr lang="es-PE" sz="1600" u="none" strike="noStrike" dirty="0" smtClean="0">
              <a:effectLst/>
              <a:latin typeface="Times New Roman" panose="02020603050405020304" pitchFamily="18" charset="0"/>
              <a:ea typeface="Times New Roman" panose="02020603050405020304" pitchFamily="18" charset="0"/>
            </a:endParaRPr>
          </a:p>
          <a:p>
            <a:pPr marL="800100" marR="0" lvl="1" indent="-342900" algn="just">
              <a:spcBef>
                <a:spcPts val="600"/>
              </a:spcBef>
              <a:spcAft>
                <a:spcPts val="600"/>
              </a:spcAft>
              <a:buSzPts val="1000"/>
              <a:buFont typeface="Arial" panose="020B0604020202020204" pitchFamily="34" charset="0"/>
              <a:buAutoNum type="arabicParenBoth"/>
              <a:tabLst>
                <a:tab pos="457200" algn="l"/>
              </a:tabLst>
            </a:pPr>
            <a:r>
              <a:rPr lang="es-PE" sz="1200" u="none" strike="noStrike" dirty="0" smtClean="0">
                <a:effectLst/>
                <a:latin typeface="Arial" panose="020B0604020202020204" pitchFamily="34" charset="0"/>
                <a:ea typeface="Times New Roman" panose="02020603050405020304" pitchFamily="18" charset="0"/>
              </a:rPr>
              <a:t>para aeronaves grandes y turborreactores, obtener y evaluar la información relativa al mantenimiento de la aeronavegabilidad y a las recomendaciones emitidas por la organización responsable del diseño de tipo;</a:t>
            </a:r>
            <a:endParaRPr lang="es-PE" sz="1600" u="none" strike="noStrike" dirty="0" smtClean="0">
              <a:effectLst/>
              <a:latin typeface="Times New Roman" panose="02020603050405020304" pitchFamily="18" charset="0"/>
              <a:ea typeface="Times New Roman" panose="02020603050405020304" pitchFamily="18" charset="0"/>
            </a:endParaRPr>
          </a:p>
          <a:p>
            <a:pPr marL="800100" marR="0" lvl="1" indent="-342900" algn="just">
              <a:spcBef>
                <a:spcPts val="600"/>
              </a:spcBef>
              <a:spcAft>
                <a:spcPts val="600"/>
              </a:spcAft>
              <a:buSzPts val="1000"/>
              <a:buFont typeface="Arial" panose="020B0604020202020204" pitchFamily="34" charset="0"/>
              <a:buAutoNum type="arabicParenBoth"/>
              <a:tabLst>
                <a:tab pos="457200" algn="l"/>
              </a:tabLst>
            </a:pPr>
            <a:r>
              <a:rPr lang="es-PE" sz="1200" u="none" strike="noStrike" dirty="0" smtClean="0">
                <a:effectLst/>
                <a:latin typeface="Arial" panose="020B0604020202020204" pitchFamily="34" charset="0"/>
                <a:ea typeface="Times New Roman" panose="02020603050405020304" pitchFamily="18" charset="0"/>
              </a:rPr>
              <a:t>que todos los defectos descubiertos durante el mantenimiento programado o que se hayan notificado, sean corregidos de acuerdo al LAR 43.300;</a:t>
            </a:r>
            <a:endParaRPr lang="es-PE" sz="1600" u="none" strike="noStrike" dirty="0" smtClean="0">
              <a:effectLst/>
              <a:latin typeface="Times New Roman" panose="02020603050405020304" pitchFamily="18" charset="0"/>
              <a:ea typeface="Times New Roman" panose="02020603050405020304" pitchFamily="18" charset="0"/>
            </a:endParaRPr>
          </a:p>
          <a:p>
            <a:pPr marL="800100" marR="0" lvl="1" indent="-342900" algn="just">
              <a:spcBef>
                <a:spcPts val="600"/>
              </a:spcBef>
              <a:spcAft>
                <a:spcPts val="600"/>
              </a:spcAft>
              <a:buSzPts val="1000"/>
              <a:buFont typeface="Arial" panose="020B0604020202020204" pitchFamily="34" charset="0"/>
              <a:buAutoNum type="arabicParenBoth"/>
              <a:tabLst>
                <a:tab pos="457200" algn="l"/>
              </a:tabLst>
            </a:pPr>
            <a:r>
              <a:rPr lang="es-PE" sz="1200" u="none" strike="noStrike" dirty="0" smtClean="0">
                <a:effectLst/>
                <a:latin typeface="Arial" panose="020B0604020202020204" pitchFamily="34" charset="0"/>
                <a:ea typeface="Times New Roman" panose="02020603050405020304" pitchFamily="18" charset="0"/>
              </a:rPr>
              <a:t>que se  cumpla con el programa de mantenimiento; </a:t>
            </a:r>
            <a:endParaRPr lang="es-PE" sz="1600" u="none" strike="noStrike" dirty="0" smtClean="0">
              <a:effectLst/>
              <a:latin typeface="Times New Roman" panose="02020603050405020304" pitchFamily="18" charset="0"/>
              <a:ea typeface="Times New Roman" panose="02020603050405020304" pitchFamily="18" charset="0"/>
            </a:endParaRPr>
          </a:p>
          <a:p>
            <a:pPr marL="800100" marR="0" lvl="1" indent="-342900" algn="just">
              <a:spcBef>
                <a:spcPts val="600"/>
              </a:spcBef>
              <a:spcAft>
                <a:spcPts val="600"/>
              </a:spcAft>
              <a:buSzPts val="1000"/>
              <a:buFont typeface="Arial" panose="020B0604020202020204" pitchFamily="34" charset="0"/>
              <a:buAutoNum type="arabicParenBoth"/>
              <a:tabLst>
                <a:tab pos="457200" algn="l"/>
              </a:tabLst>
            </a:pPr>
            <a:r>
              <a:rPr lang="es-PE" sz="1200" u="none" strike="noStrike" dirty="0" smtClean="0">
                <a:effectLst/>
                <a:latin typeface="Arial" panose="020B0604020202020204" pitchFamily="34" charset="0"/>
                <a:ea typeface="Times New Roman" panose="02020603050405020304" pitchFamily="18" charset="0"/>
              </a:rPr>
              <a:t>que se controle la sustitución de componentes de aeronaves con vida limitada; </a:t>
            </a:r>
            <a:endParaRPr lang="es-PE" sz="1600" u="none" strike="noStrike" dirty="0" smtClean="0">
              <a:effectLst/>
              <a:latin typeface="Times New Roman" panose="02020603050405020304" pitchFamily="18" charset="0"/>
              <a:ea typeface="Times New Roman" panose="02020603050405020304" pitchFamily="18" charset="0"/>
            </a:endParaRPr>
          </a:p>
          <a:p>
            <a:pPr marL="800100" marR="0" lvl="1" indent="-342900" algn="just">
              <a:spcBef>
                <a:spcPts val="600"/>
              </a:spcBef>
              <a:spcAft>
                <a:spcPts val="600"/>
              </a:spcAft>
              <a:buSzPts val="1000"/>
              <a:buFont typeface="Arial" panose="020B0604020202020204" pitchFamily="34" charset="0"/>
              <a:buAutoNum type="arabicParenBoth"/>
              <a:tabLst>
                <a:tab pos="457200" algn="l"/>
              </a:tabLst>
            </a:pPr>
            <a:r>
              <a:rPr lang="es-PE" sz="1200" u="none" strike="noStrike" dirty="0" smtClean="0">
                <a:effectLst/>
                <a:latin typeface="Arial" panose="020B0604020202020204" pitchFamily="34" charset="0"/>
                <a:ea typeface="Times New Roman" panose="02020603050405020304" pitchFamily="18" charset="0"/>
              </a:rPr>
              <a:t>que se controlen y conserven todos los registros de mantenimiento de las aeronaves;</a:t>
            </a:r>
            <a:endParaRPr lang="es-PE" sz="1600" u="none" strike="noStrike" dirty="0" smtClean="0">
              <a:effectLst/>
              <a:latin typeface="Times New Roman" panose="02020603050405020304" pitchFamily="18" charset="0"/>
              <a:ea typeface="Times New Roman" panose="02020603050405020304" pitchFamily="18" charset="0"/>
            </a:endParaRPr>
          </a:p>
          <a:p>
            <a:pPr marL="800100" marR="0" lvl="1" indent="-342900" algn="just">
              <a:spcBef>
                <a:spcPts val="600"/>
              </a:spcBef>
              <a:spcAft>
                <a:spcPts val="600"/>
              </a:spcAft>
              <a:buSzPts val="1000"/>
              <a:buFont typeface="Arial" panose="020B0604020202020204" pitchFamily="34" charset="0"/>
              <a:buAutoNum type="arabicParenBoth"/>
              <a:tabLst>
                <a:tab pos="457200" algn="l"/>
              </a:tabLst>
            </a:pPr>
            <a:r>
              <a:rPr lang="es-PE" sz="1200" u="none" strike="noStrike" dirty="0" smtClean="0">
                <a:effectLst/>
                <a:latin typeface="Arial" panose="020B0604020202020204" pitchFamily="34" charset="0"/>
                <a:ea typeface="Times New Roman" panose="02020603050405020304" pitchFamily="18" charset="0"/>
              </a:rPr>
              <a:t>que la declaración del peso (masa) y centrado refleje el estado actual de la aeronave; y</a:t>
            </a:r>
            <a:endParaRPr lang="es-PE" sz="1600" u="none" strike="noStrike" dirty="0" smtClean="0">
              <a:effectLst/>
              <a:latin typeface="Times New Roman" panose="02020603050405020304" pitchFamily="18" charset="0"/>
              <a:ea typeface="Times New Roman" panose="02020603050405020304" pitchFamily="18" charset="0"/>
            </a:endParaRPr>
          </a:p>
          <a:p>
            <a:pPr marL="800100" marR="0" lvl="1" indent="-342900" algn="just">
              <a:spcBef>
                <a:spcPts val="600"/>
              </a:spcBef>
              <a:spcAft>
                <a:spcPts val="600"/>
              </a:spcAft>
              <a:buSzPts val="1000"/>
              <a:buFont typeface="Arial" panose="020B0604020202020204" pitchFamily="34" charset="0"/>
              <a:buAutoNum type="arabicParenBoth"/>
              <a:tabLst>
                <a:tab pos="457200" algn="l"/>
              </a:tabLst>
            </a:pPr>
            <a:r>
              <a:rPr lang="es-PE" sz="1200" u="none" strike="noStrike" dirty="0" smtClean="0">
                <a:effectLst/>
                <a:latin typeface="Arial" panose="020B0604020202020204" pitchFamily="34" charset="0"/>
                <a:ea typeface="Times New Roman" panose="02020603050405020304" pitchFamily="18" charset="0"/>
              </a:rPr>
              <a:t>que se mantienen y utilizan los datos de mantenimiento actualizados que sean aplicables, para la realización de tareas de control de mantenimiento</a:t>
            </a:r>
            <a:r>
              <a:rPr lang="es-EC" sz="1200" u="none" strike="noStrike" dirty="0" smtClean="0">
                <a:effectLst/>
                <a:latin typeface="Arial" panose="020B0604020202020204" pitchFamily="34" charset="0"/>
                <a:ea typeface="Times New Roman" panose="02020603050405020304" pitchFamily="18" charset="0"/>
              </a:rPr>
              <a:t>.</a:t>
            </a:r>
            <a:endParaRPr lang="es-PE" sz="1600" u="none" strike="noStrike" dirty="0" smtClean="0">
              <a:effectLst/>
              <a:latin typeface="Times New Roman" panose="02020603050405020304" pitchFamily="18" charset="0"/>
              <a:ea typeface="Times New Roman" panose="02020603050405020304" pitchFamily="18" charset="0"/>
            </a:endParaRPr>
          </a:p>
          <a:p>
            <a:pPr lvl="1"/>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24</a:t>
            </a:fld>
            <a:endParaRPr lang="id-ID"/>
          </a:p>
        </p:txBody>
      </p:sp>
    </p:spTree>
    <p:extLst>
      <p:ext uri="{BB962C8B-B14F-4D97-AF65-F5344CB8AC3E}">
        <p14:creationId xmlns:p14="http://schemas.microsoft.com/office/powerpoint/2010/main" val="27276474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04545" marR="118745" indent="-804545" algn="just">
              <a:spcBef>
                <a:spcPts val="1200"/>
              </a:spcBef>
              <a:spcAft>
                <a:spcPts val="600"/>
              </a:spcAft>
              <a:tabLst>
                <a:tab pos="800100" algn="l"/>
              </a:tabLst>
            </a:pPr>
            <a:r>
              <a:rPr lang="es-AR" sz="1200" b="1" dirty="0" smtClean="0">
                <a:effectLst/>
                <a:latin typeface="Arial" panose="020B0604020202020204" pitchFamily="34" charset="0"/>
                <a:ea typeface="Times New Roman" panose="02020603050405020304" pitchFamily="18" charset="0"/>
              </a:rPr>
              <a:t>91.1115   	Control del </a:t>
            </a:r>
            <a:r>
              <a:rPr lang="es-PE" sz="1200" b="1" dirty="0" smtClean="0">
                <a:effectLst/>
                <a:latin typeface="Arial" panose="020B0604020202020204" pitchFamily="34" charset="0"/>
                <a:ea typeface="Times New Roman" panose="02020603050405020304" pitchFamily="18" charset="0"/>
              </a:rPr>
              <a:t>mantenimiento</a:t>
            </a:r>
            <a:r>
              <a:rPr lang="es-AR" sz="1200" b="1" dirty="0" smtClean="0">
                <a:effectLst/>
                <a:latin typeface="Arial" panose="020B0604020202020204" pitchFamily="34" charset="0"/>
                <a:ea typeface="Times New Roman" panose="02020603050405020304" pitchFamily="18" charset="0"/>
              </a:rPr>
              <a:t> de la </a:t>
            </a:r>
            <a:r>
              <a:rPr lang="es-PE" sz="1200" b="1" dirty="0" smtClean="0">
                <a:effectLst/>
                <a:latin typeface="Arial" panose="020B0604020202020204" pitchFamily="34" charset="0"/>
                <a:ea typeface="Times New Roman" panose="02020603050405020304" pitchFamily="18" charset="0"/>
              </a:rPr>
              <a:t>aeronavegabilidad</a:t>
            </a:r>
          </a:p>
          <a:p>
            <a:pPr marL="804545" marR="118745" indent="-804545" algn="just">
              <a:spcBef>
                <a:spcPts val="1200"/>
              </a:spcBef>
              <a:spcAft>
                <a:spcPts val="600"/>
              </a:spcAft>
              <a:tabLst>
                <a:tab pos="800100" algn="l"/>
              </a:tabLst>
            </a:pPr>
            <a:endParaRPr lang="es-PE" sz="1600" dirty="0" smtClean="0">
              <a:effectLst/>
              <a:latin typeface="Times New Roman" panose="02020603050405020304" pitchFamily="18" charset="0"/>
              <a:ea typeface="Times New Roman" panose="02020603050405020304" pitchFamily="18" charset="0"/>
            </a:endParaRPr>
          </a:p>
          <a:p>
            <a:pPr marL="342900" marR="0" lvl="0" indent="-342900" algn="just">
              <a:spcBef>
                <a:spcPts val="600"/>
              </a:spcBef>
              <a:spcAft>
                <a:spcPts val="600"/>
              </a:spcAft>
              <a:buFont typeface="+mj-lt"/>
              <a:buAutoNum type="alphaLcParenBoth"/>
              <a:tabLst>
                <a:tab pos="228600" algn="l"/>
                <a:tab pos="800100" algn="l"/>
                <a:tab pos="1371600" algn="l"/>
              </a:tabLst>
            </a:pPr>
            <a:r>
              <a:rPr lang="es-EC" sz="1200" u="none" strike="noStrike" dirty="0" smtClean="0">
                <a:effectLst/>
                <a:latin typeface="Arial" panose="020B0604020202020204" pitchFamily="34" charset="0"/>
                <a:ea typeface="Times New Roman" panose="02020603050405020304" pitchFamily="18" charset="0"/>
              </a:rPr>
              <a:t>Esta sección </a:t>
            </a:r>
            <a:r>
              <a:rPr lang="es-PE" sz="1200" u="none" strike="noStrike" dirty="0" smtClean="0">
                <a:effectLst/>
                <a:latin typeface="Arial" panose="020B0604020202020204" pitchFamily="34" charset="0"/>
                <a:ea typeface="Times New Roman" panose="02020603050405020304" pitchFamily="18" charset="0"/>
              </a:rPr>
              <a:t>establece</a:t>
            </a:r>
            <a:r>
              <a:rPr lang="es-EC" sz="1200" u="none" strike="noStrike" dirty="0" smtClean="0">
                <a:effectLst/>
                <a:latin typeface="Arial" panose="020B0604020202020204" pitchFamily="34" charset="0"/>
                <a:ea typeface="Times New Roman" panose="02020603050405020304" pitchFamily="18" charset="0"/>
              </a:rPr>
              <a:t> los requisitos que el explotador debe cumplir, con el fin de efectuar adecuada y satisfactoriamente sus responsabilidades indicadas en la Sección 91.1105 y demás requisitos establecidos en este capítulo.</a:t>
            </a:r>
            <a:endParaRPr lang="es-PE" sz="1600" u="none" strike="noStrike" dirty="0" smtClean="0">
              <a:effectLst/>
              <a:latin typeface="Times New Roman" panose="02020603050405020304" pitchFamily="18" charset="0"/>
              <a:ea typeface="Times New Roman" panose="02020603050405020304" pitchFamily="18" charset="0"/>
            </a:endParaRPr>
          </a:p>
          <a:p>
            <a:pPr marL="342900" marR="0" lvl="0" indent="-342900" algn="just">
              <a:spcBef>
                <a:spcPts val="600"/>
              </a:spcBef>
              <a:spcAft>
                <a:spcPts val="600"/>
              </a:spcAft>
              <a:buFont typeface="+mj-lt"/>
              <a:buAutoNum type="alphaLcParenBoth"/>
              <a:tabLst>
                <a:tab pos="228600" algn="l"/>
                <a:tab pos="800100" algn="l"/>
                <a:tab pos="1371600" algn="l"/>
              </a:tabLst>
            </a:pPr>
            <a:r>
              <a:rPr lang="es-EC" sz="1200" u="none" strike="noStrike" dirty="0" smtClean="0">
                <a:effectLst/>
                <a:latin typeface="Arial" panose="020B0604020202020204" pitchFamily="34" charset="0"/>
                <a:ea typeface="Times New Roman" panose="02020603050405020304" pitchFamily="18" charset="0"/>
              </a:rPr>
              <a:t>El explotador debe asegurar:</a:t>
            </a:r>
            <a:endParaRPr lang="es-PE" sz="1600" u="none" strike="noStrike" dirty="0" smtClean="0">
              <a:effectLst/>
              <a:latin typeface="Times New Roman" panose="02020603050405020304" pitchFamily="18" charset="0"/>
              <a:ea typeface="Times New Roman" panose="02020603050405020304" pitchFamily="18" charset="0"/>
            </a:endParaRPr>
          </a:p>
          <a:p>
            <a:pPr marL="800100" marR="0" lvl="1" indent="-342900" algn="just">
              <a:spcBef>
                <a:spcPts val="600"/>
              </a:spcBef>
              <a:spcAft>
                <a:spcPts val="600"/>
              </a:spcAft>
              <a:buSzPts val="1000"/>
              <a:buFont typeface="Arial" panose="020B0604020202020204" pitchFamily="34" charset="0"/>
              <a:buAutoNum type="arabicParenBoth"/>
              <a:tabLst>
                <a:tab pos="457200" algn="l"/>
              </a:tabLst>
            </a:pPr>
            <a:r>
              <a:rPr lang="es-EC" sz="1200" u="none" strike="noStrike" dirty="0" smtClean="0">
                <a:effectLst/>
                <a:latin typeface="Arial" panose="020B0604020202020204" pitchFamily="34" charset="0"/>
                <a:ea typeface="Times New Roman" panose="02020603050405020304" pitchFamily="18" charset="0"/>
              </a:rPr>
              <a:t>la definición de un programa de mantenimiento para cada </a:t>
            </a:r>
            <a:r>
              <a:rPr lang="es-PE" sz="1200" u="none" strike="noStrike" dirty="0" smtClean="0">
                <a:effectLst/>
                <a:latin typeface="Arial" panose="020B0604020202020204" pitchFamily="34" charset="0"/>
                <a:ea typeface="Times New Roman" panose="02020603050405020304" pitchFamily="18" charset="0"/>
              </a:rPr>
              <a:t>aeronave</a:t>
            </a:r>
            <a:r>
              <a:rPr lang="es-EC" sz="1200" u="none" strike="noStrike" dirty="0" smtClean="0">
                <a:effectLst/>
                <a:latin typeface="Arial" panose="020B0604020202020204" pitchFamily="34" charset="0"/>
                <a:ea typeface="Times New Roman" panose="02020603050405020304" pitchFamily="18" charset="0"/>
              </a:rPr>
              <a:t>;</a:t>
            </a:r>
            <a:endParaRPr lang="es-PE" sz="1600" u="none" strike="noStrike" dirty="0" smtClean="0">
              <a:effectLst/>
              <a:latin typeface="Times New Roman" panose="02020603050405020304" pitchFamily="18" charset="0"/>
              <a:ea typeface="Times New Roman" panose="02020603050405020304" pitchFamily="18" charset="0"/>
            </a:endParaRPr>
          </a:p>
          <a:p>
            <a:pPr marL="800100" marR="0" lvl="1" indent="-342900" algn="just">
              <a:spcBef>
                <a:spcPts val="600"/>
              </a:spcBef>
              <a:spcAft>
                <a:spcPts val="600"/>
              </a:spcAft>
              <a:buSzPts val="1000"/>
              <a:buFont typeface="Arial" panose="020B0604020202020204" pitchFamily="34" charset="0"/>
              <a:buAutoNum type="arabicParenBoth"/>
              <a:tabLst>
                <a:tab pos="457200" algn="l"/>
              </a:tabLst>
            </a:pPr>
            <a:r>
              <a:rPr lang="es-EC" sz="1200" u="none" strike="noStrike" dirty="0" smtClean="0">
                <a:effectLst/>
                <a:latin typeface="Arial" panose="020B0604020202020204" pitchFamily="34" charset="0"/>
                <a:ea typeface="Times New Roman" panose="02020603050405020304" pitchFamily="18" charset="0"/>
              </a:rPr>
              <a:t>que las modificaciones y reparaciones mayores sean realizadas solamente de </a:t>
            </a:r>
            <a:r>
              <a:rPr lang="es-PE" sz="1200" u="none" strike="noStrike" dirty="0" smtClean="0">
                <a:effectLst/>
                <a:latin typeface="Arial" panose="020B0604020202020204" pitchFamily="34" charset="0"/>
                <a:ea typeface="Times New Roman" panose="02020603050405020304" pitchFamily="18" charset="0"/>
              </a:rPr>
              <a:t>acuerdo a los datos aprobados por la AAC del Estado de matrícula;</a:t>
            </a:r>
            <a:endParaRPr lang="es-PE" sz="1600" u="none" strike="noStrike" dirty="0" smtClean="0">
              <a:effectLst/>
              <a:latin typeface="Times New Roman" panose="02020603050405020304" pitchFamily="18" charset="0"/>
              <a:ea typeface="Times New Roman" panose="02020603050405020304" pitchFamily="18" charset="0"/>
            </a:endParaRPr>
          </a:p>
          <a:p>
            <a:pPr marL="800100" marR="0" lvl="1" indent="-342900" algn="just">
              <a:spcBef>
                <a:spcPts val="600"/>
              </a:spcBef>
              <a:spcAft>
                <a:spcPts val="600"/>
              </a:spcAft>
              <a:buSzPts val="1000"/>
              <a:buFont typeface="Arial" panose="020B0604020202020204" pitchFamily="34" charset="0"/>
              <a:buAutoNum type="arabicParenBoth"/>
              <a:tabLst>
                <a:tab pos="457200" algn="l"/>
              </a:tabLst>
            </a:pPr>
            <a:r>
              <a:rPr lang="es-PE" sz="1200" u="none" strike="noStrike" dirty="0" smtClean="0">
                <a:effectLst/>
                <a:latin typeface="Arial" panose="020B0604020202020204" pitchFamily="34" charset="0"/>
                <a:ea typeface="Times New Roman" panose="02020603050405020304" pitchFamily="18" charset="0"/>
              </a:rPr>
              <a:t>que todo el mantenimiento sea llevado a cabo de acuerdo con los datos de mantenimiento aceptables de la organización del diseño de tipo; </a:t>
            </a:r>
            <a:endParaRPr lang="es-PE" sz="1600" u="none" strike="noStrike" dirty="0" smtClean="0">
              <a:effectLst/>
              <a:latin typeface="Times New Roman" panose="02020603050405020304" pitchFamily="18" charset="0"/>
              <a:ea typeface="Times New Roman" panose="02020603050405020304" pitchFamily="18" charset="0"/>
            </a:endParaRPr>
          </a:p>
          <a:p>
            <a:pPr marL="800100" marR="0" lvl="1" indent="-342900" algn="just">
              <a:spcBef>
                <a:spcPts val="600"/>
              </a:spcBef>
              <a:spcAft>
                <a:spcPts val="600"/>
              </a:spcAft>
              <a:buSzPts val="1000"/>
              <a:buFont typeface="Arial" panose="020B0604020202020204" pitchFamily="34" charset="0"/>
              <a:buAutoNum type="arabicParenBoth"/>
              <a:tabLst>
                <a:tab pos="457200" algn="l"/>
              </a:tabLst>
            </a:pPr>
            <a:r>
              <a:rPr lang="es-PE" sz="1200" u="none" strike="noStrike" dirty="0" smtClean="0">
                <a:effectLst/>
                <a:latin typeface="Arial" panose="020B0604020202020204" pitchFamily="34" charset="0"/>
                <a:ea typeface="Times New Roman" panose="02020603050405020304" pitchFamily="18" charset="0"/>
              </a:rPr>
              <a:t>que se cumplan todas las directrices de aeronavegabilidad que sean aplicables a sus aeronaves y componentes de aeronaves;</a:t>
            </a:r>
            <a:endParaRPr lang="es-PE" sz="1600" u="none" strike="noStrike" dirty="0" smtClean="0">
              <a:effectLst/>
              <a:latin typeface="Times New Roman" panose="02020603050405020304" pitchFamily="18" charset="0"/>
              <a:ea typeface="Times New Roman" panose="02020603050405020304" pitchFamily="18" charset="0"/>
            </a:endParaRPr>
          </a:p>
          <a:p>
            <a:pPr marL="800100" marR="0" lvl="1" indent="-342900" algn="just">
              <a:spcBef>
                <a:spcPts val="600"/>
              </a:spcBef>
              <a:spcAft>
                <a:spcPts val="600"/>
              </a:spcAft>
              <a:buSzPts val="1000"/>
              <a:buFont typeface="Arial" panose="020B0604020202020204" pitchFamily="34" charset="0"/>
              <a:buAutoNum type="arabicParenBoth"/>
              <a:tabLst>
                <a:tab pos="457200" algn="l"/>
              </a:tabLst>
            </a:pPr>
            <a:r>
              <a:rPr lang="es-PE" sz="1200" u="none" strike="noStrike" dirty="0" smtClean="0">
                <a:effectLst/>
                <a:latin typeface="Arial" panose="020B0604020202020204" pitchFamily="34" charset="0"/>
                <a:ea typeface="Times New Roman" panose="02020603050405020304" pitchFamily="18" charset="0"/>
              </a:rPr>
              <a:t>para aeronaves grandes y turborreactores, obtener y evaluar la información relativa al mantenimiento de la aeronavegabilidad y a las recomendaciones emitidas por la organización responsable del diseño de tipo;</a:t>
            </a:r>
            <a:endParaRPr lang="es-PE" sz="1600" u="none" strike="noStrike" dirty="0" smtClean="0">
              <a:effectLst/>
              <a:latin typeface="Times New Roman" panose="02020603050405020304" pitchFamily="18" charset="0"/>
              <a:ea typeface="Times New Roman" panose="02020603050405020304" pitchFamily="18" charset="0"/>
            </a:endParaRPr>
          </a:p>
          <a:p>
            <a:pPr marL="800100" marR="0" lvl="1" indent="-342900" algn="just">
              <a:spcBef>
                <a:spcPts val="600"/>
              </a:spcBef>
              <a:spcAft>
                <a:spcPts val="600"/>
              </a:spcAft>
              <a:buSzPts val="1000"/>
              <a:buFont typeface="Arial" panose="020B0604020202020204" pitchFamily="34" charset="0"/>
              <a:buAutoNum type="arabicParenBoth"/>
              <a:tabLst>
                <a:tab pos="457200" algn="l"/>
              </a:tabLst>
            </a:pPr>
            <a:r>
              <a:rPr lang="es-PE" sz="1200" u="none" strike="noStrike" dirty="0" smtClean="0">
                <a:effectLst/>
                <a:latin typeface="Arial" panose="020B0604020202020204" pitchFamily="34" charset="0"/>
                <a:ea typeface="Times New Roman" panose="02020603050405020304" pitchFamily="18" charset="0"/>
              </a:rPr>
              <a:t>que todos los defectos descubiertos durante el mantenimiento programado o que se hayan notificado, sean corregidos de acuerdo al LAR 43.300;</a:t>
            </a:r>
            <a:endParaRPr lang="es-PE" sz="1600" u="none" strike="noStrike" dirty="0" smtClean="0">
              <a:effectLst/>
              <a:latin typeface="Times New Roman" panose="02020603050405020304" pitchFamily="18" charset="0"/>
              <a:ea typeface="Times New Roman" panose="02020603050405020304" pitchFamily="18" charset="0"/>
            </a:endParaRPr>
          </a:p>
          <a:p>
            <a:pPr marL="800100" marR="0" lvl="1" indent="-342900" algn="just">
              <a:spcBef>
                <a:spcPts val="600"/>
              </a:spcBef>
              <a:spcAft>
                <a:spcPts val="600"/>
              </a:spcAft>
              <a:buSzPts val="1000"/>
              <a:buFont typeface="Arial" panose="020B0604020202020204" pitchFamily="34" charset="0"/>
              <a:buAutoNum type="arabicParenBoth"/>
              <a:tabLst>
                <a:tab pos="457200" algn="l"/>
              </a:tabLst>
            </a:pPr>
            <a:r>
              <a:rPr lang="es-PE" sz="1200" u="none" strike="noStrike" dirty="0" smtClean="0">
                <a:effectLst/>
                <a:latin typeface="Arial" panose="020B0604020202020204" pitchFamily="34" charset="0"/>
                <a:ea typeface="Times New Roman" panose="02020603050405020304" pitchFamily="18" charset="0"/>
              </a:rPr>
              <a:t>que se  cumpla con el programa de mantenimiento; </a:t>
            </a:r>
            <a:endParaRPr lang="es-PE" sz="1600" u="none" strike="noStrike" dirty="0" smtClean="0">
              <a:effectLst/>
              <a:latin typeface="Times New Roman" panose="02020603050405020304" pitchFamily="18" charset="0"/>
              <a:ea typeface="Times New Roman" panose="02020603050405020304" pitchFamily="18" charset="0"/>
            </a:endParaRPr>
          </a:p>
          <a:p>
            <a:pPr marL="800100" marR="0" lvl="1" indent="-342900" algn="just">
              <a:spcBef>
                <a:spcPts val="600"/>
              </a:spcBef>
              <a:spcAft>
                <a:spcPts val="600"/>
              </a:spcAft>
              <a:buSzPts val="1000"/>
              <a:buFont typeface="Arial" panose="020B0604020202020204" pitchFamily="34" charset="0"/>
              <a:buAutoNum type="arabicParenBoth"/>
              <a:tabLst>
                <a:tab pos="457200" algn="l"/>
              </a:tabLst>
            </a:pPr>
            <a:r>
              <a:rPr lang="es-PE" sz="1200" u="none" strike="noStrike" dirty="0" smtClean="0">
                <a:effectLst/>
                <a:latin typeface="Arial" panose="020B0604020202020204" pitchFamily="34" charset="0"/>
                <a:ea typeface="Times New Roman" panose="02020603050405020304" pitchFamily="18" charset="0"/>
              </a:rPr>
              <a:t>que se controle la sustitución de componentes de aeronaves con vida limitada; </a:t>
            </a:r>
            <a:endParaRPr lang="es-PE" sz="1600" u="none" strike="noStrike" dirty="0" smtClean="0">
              <a:effectLst/>
              <a:latin typeface="Times New Roman" panose="02020603050405020304" pitchFamily="18" charset="0"/>
              <a:ea typeface="Times New Roman" panose="02020603050405020304" pitchFamily="18" charset="0"/>
            </a:endParaRPr>
          </a:p>
          <a:p>
            <a:pPr marL="800100" marR="0" lvl="1" indent="-342900" algn="just">
              <a:spcBef>
                <a:spcPts val="600"/>
              </a:spcBef>
              <a:spcAft>
                <a:spcPts val="600"/>
              </a:spcAft>
              <a:buSzPts val="1000"/>
              <a:buFont typeface="Arial" panose="020B0604020202020204" pitchFamily="34" charset="0"/>
              <a:buAutoNum type="arabicParenBoth"/>
              <a:tabLst>
                <a:tab pos="457200" algn="l"/>
              </a:tabLst>
            </a:pPr>
            <a:r>
              <a:rPr lang="es-PE" sz="1200" u="none" strike="noStrike" dirty="0" smtClean="0">
                <a:effectLst/>
                <a:latin typeface="Arial" panose="020B0604020202020204" pitchFamily="34" charset="0"/>
                <a:ea typeface="Times New Roman" panose="02020603050405020304" pitchFamily="18" charset="0"/>
              </a:rPr>
              <a:t>que se controlen y conserven todos los registros de mantenimiento de las aeronaves;</a:t>
            </a:r>
            <a:endParaRPr lang="es-PE" sz="1600" u="none" strike="noStrike" dirty="0" smtClean="0">
              <a:effectLst/>
              <a:latin typeface="Times New Roman" panose="02020603050405020304" pitchFamily="18" charset="0"/>
              <a:ea typeface="Times New Roman" panose="02020603050405020304" pitchFamily="18" charset="0"/>
            </a:endParaRPr>
          </a:p>
          <a:p>
            <a:pPr marL="800100" marR="0" lvl="1" indent="-342900" algn="just">
              <a:spcBef>
                <a:spcPts val="600"/>
              </a:spcBef>
              <a:spcAft>
                <a:spcPts val="600"/>
              </a:spcAft>
              <a:buSzPts val="1000"/>
              <a:buFont typeface="Arial" panose="020B0604020202020204" pitchFamily="34" charset="0"/>
              <a:buAutoNum type="arabicParenBoth"/>
              <a:tabLst>
                <a:tab pos="457200" algn="l"/>
              </a:tabLst>
            </a:pPr>
            <a:r>
              <a:rPr lang="es-PE" sz="1200" u="none" strike="noStrike" dirty="0" smtClean="0">
                <a:effectLst/>
                <a:latin typeface="Arial" panose="020B0604020202020204" pitchFamily="34" charset="0"/>
                <a:ea typeface="Times New Roman" panose="02020603050405020304" pitchFamily="18" charset="0"/>
              </a:rPr>
              <a:t>que la declaración del peso (masa) y centrado refleje el estado actual de la aeronave; y</a:t>
            </a:r>
            <a:endParaRPr lang="es-PE" sz="1600" u="none" strike="noStrike" dirty="0" smtClean="0">
              <a:effectLst/>
              <a:latin typeface="Times New Roman" panose="02020603050405020304" pitchFamily="18" charset="0"/>
              <a:ea typeface="Times New Roman" panose="02020603050405020304" pitchFamily="18" charset="0"/>
            </a:endParaRPr>
          </a:p>
          <a:p>
            <a:pPr marL="800100" marR="0" lvl="1" indent="-342900" algn="just">
              <a:spcBef>
                <a:spcPts val="600"/>
              </a:spcBef>
              <a:spcAft>
                <a:spcPts val="600"/>
              </a:spcAft>
              <a:buSzPts val="1000"/>
              <a:buFont typeface="Arial" panose="020B0604020202020204" pitchFamily="34" charset="0"/>
              <a:buAutoNum type="arabicParenBoth"/>
              <a:tabLst>
                <a:tab pos="457200" algn="l"/>
              </a:tabLst>
            </a:pPr>
            <a:r>
              <a:rPr lang="es-PE" sz="1200" u="none" strike="noStrike" dirty="0" smtClean="0">
                <a:effectLst/>
                <a:latin typeface="Arial" panose="020B0604020202020204" pitchFamily="34" charset="0"/>
                <a:ea typeface="Times New Roman" panose="02020603050405020304" pitchFamily="18" charset="0"/>
              </a:rPr>
              <a:t>que se mantienen y utilizan los datos de mantenimiento actualizados que sean aplicables, para la realización de tareas de control de mantenimiento</a:t>
            </a:r>
            <a:r>
              <a:rPr lang="es-EC" sz="1200" u="none" strike="noStrike" dirty="0" smtClean="0">
                <a:effectLst/>
                <a:latin typeface="Arial" panose="020B0604020202020204" pitchFamily="34" charset="0"/>
                <a:ea typeface="Times New Roman" panose="02020603050405020304" pitchFamily="18" charset="0"/>
              </a:rPr>
              <a:t>.</a:t>
            </a:r>
            <a:endParaRPr lang="es-PE" sz="1600" u="none" strike="noStrike" dirty="0" smtClean="0">
              <a:effectLst/>
              <a:latin typeface="Times New Roman" panose="02020603050405020304" pitchFamily="18" charset="0"/>
              <a:ea typeface="Times New Roman" panose="02020603050405020304" pitchFamily="18" charset="0"/>
            </a:endParaRPr>
          </a:p>
          <a:p>
            <a:pPr lvl="1"/>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25</a:t>
            </a:fld>
            <a:endParaRPr lang="id-ID"/>
          </a:p>
        </p:txBody>
      </p:sp>
    </p:spTree>
    <p:extLst>
      <p:ext uri="{BB962C8B-B14F-4D97-AF65-F5344CB8AC3E}">
        <p14:creationId xmlns:p14="http://schemas.microsoft.com/office/powerpoint/2010/main" val="41766650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04545" marR="118745" indent="-804545" algn="just">
              <a:spcBef>
                <a:spcPts val="1200"/>
              </a:spcBef>
              <a:spcAft>
                <a:spcPts val="600"/>
              </a:spcAft>
              <a:tabLst>
                <a:tab pos="800100" algn="l"/>
              </a:tabLst>
            </a:pPr>
            <a:r>
              <a:rPr lang="es-PE" sz="1200" b="1" dirty="0" smtClean="0">
                <a:effectLst/>
                <a:latin typeface="Arial" panose="020B0604020202020204" pitchFamily="34" charset="0"/>
                <a:ea typeface="Times New Roman" panose="02020603050405020304" pitchFamily="18" charset="0"/>
              </a:rPr>
              <a:t>91.1120 	Manual de control de mantenimiento (MCM)</a:t>
            </a:r>
            <a:endParaRPr lang="es-PE" sz="1600" dirty="0" smtClean="0">
              <a:effectLst/>
              <a:latin typeface="Times New Roman" panose="02020603050405020304" pitchFamily="18" charset="0"/>
              <a:ea typeface="Times New Roman" panose="02020603050405020304" pitchFamily="18" charset="0"/>
            </a:endParaRPr>
          </a:p>
          <a:p>
            <a:pPr marL="342900" marR="3810" lvl="0" indent="-342900" algn="just">
              <a:spcBef>
                <a:spcPts val="600"/>
              </a:spcBef>
              <a:spcAft>
                <a:spcPts val="600"/>
              </a:spcAft>
              <a:buFont typeface="+mj-lt"/>
              <a:buAutoNum type="alphaLcParenBoth"/>
              <a:tabLst>
                <a:tab pos="228600" algn="l"/>
                <a:tab pos="1257300" algn="l"/>
              </a:tabLst>
            </a:pPr>
            <a:r>
              <a:rPr lang="es-PE" sz="1200" u="none" strike="noStrike" dirty="0" smtClean="0">
                <a:effectLst/>
                <a:latin typeface="Arial" panose="020B0604020202020204" pitchFamily="34" charset="0"/>
                <a:ea typeface="Times New Roman" panose="02020603050405020304" pitchFamily="18" charset="0"/>
              </a:rPr>
              <a:t>El explotador de aeronaves con una masa certificada de despegue de más de 5,700 Kg o aviones equipados con uno o más motores turborreactores debe desarrollar y mantener actualizado un MCM, para uso y orientación del personal de control de control de mantenimiento, de la OMA responsable del mantenimiento y operacional, y que su contenido incluya por lo menos lo indicado en el Apéndice R.</a:t>
            </a:r>
            <a:endParaRPr lang="es-PE" sz="1600" u="none" strike="noStrike" dirty="0" smtClean="0">
              <a:effectLst/>
              <a:latin typeface="Times New Roman" panose="02020603050405020304" pitchFamily="18" charset="0"/>
              <a:ea typeface="Times New Roman" panose="02020603050405020304" pitchFamily="18" charset="0"/>
            </a:endParaRPr>
          </a:p>
          <a:p>
            <a:pPr marL="342900" marR="3810" lvl="0" indent="-342900" algn="just">
              <a:spcBef>
                <a:spcPts val="600"/>
              </a:spcBef>
              <a:spcAft>
                <a:spcPts val="600"/>
              </a:spcAft>
              <a:buFont typeface="+mj-lt"/>
              <a:buAutoNum type="alphaLcParenBoth"/>
              <a:tabLst>
                <a:tab pos="228600" algn="l"/>
                <a:tab pos="1257300" algn="l"/>
              </a:tabLst>
            </a:pPr>
            <a:r>
              <a:rPr lang="es-PE" sz="1200" u="none" strike="noStrike" dirty="0" smtClean="0">
                <a:effectLst/>
                <a:latin typeface="Arial" panose="020B0604020202020204" pitchFamily="34" charset="0"/>
                <a:ea typeface="Times New Roman" panose="02020603050405020304" pitchFamily="18" charset="0"/>
              </a:rPr>
              <a:t>El MCM debe ser aceptable para la AAC del Estado de matrícula.</a:t>
            </a:r>
            <a:endParaRPr lang="es-PE" sz="1600" u="none" strike="noStrike" dirty="0" smtClean="0">
              <a:effectLst/>
              <a:latin typeface="Times New Roman" panose="02020603050405020304" pitchFamily="18" charset="0"/>
              <a:ea typeface="Times New Roman" panose="02020603050405020304" pitchFamily="18" charset="0"/>
            </a:endParaRPr>
          </a:p>
          <a:p>
            <a:pPr marL="342900" marR="3810" lvl="0" indent="-342900" algn="just">
              <a:spcBef>
                <a:spcPts val="600"/>
              </a:spcBef>
              <a:spcAft>
                <a:spcPts val="600"/>
              </a:spcAft>
              <a:buFont typeface="+mj-lt"/>
              <a:buAutoNum type="alphaLcParenBoth"/>
              <a:tabLst>
                <a:tab pos="228600" algn="l"/>
                <a:tab pos="1257300" algn="l"/>
              </a:tabLst>
            </a:pPr>
            <a:r>
              <a:rPr lang="es-PE" sz="1200" u="none" strike="noStrike" dirty="0" smtClean="0">
                <a:effectLst/>
                <a:latin typeface="Arial" panose="020B0604020202020204" pitchFamily="34" charset="0"/>
                <a:ea typeface="Times New Roman" panose="02020603050405020304" pitchFamily="18" charset="0"/>
              </a:rPr>
              <a:t>El MCM y cualquier enmienda al mismo, deberá observar en su diseño los principios de factores humanos.</a:t>
            </a:r>
            <a:endParaRPr lang="es-PE" sz="1600" u="none" strike="noStrike" dirty="0" smtClean="0">
              <a:effectLst/>
              <a:latin typeface="Times New Roman" panose="02020603050405020304" pitchFamily="18" charset="0"/>
              <a:ea typeface="Times New Roman" panose="02020603050405020304" pitchFamily="18" charset="0"/>
            </a:endParaRPr>
          </a:p>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26</a:t>
            </a:fld>
            <a:endParaRPr lang="id-ID"/>
          </a:p>
        </p:txBody>
      </p:sp>
    </p:spTree>
    <p:extLst>
      <p:ext uri="{BB962C8B-B14F-4D97-AF65-F5344CB8AC3E}">
        <p14:creationId xmlns:p14="http://schemas.microsoft.com/office/powerpoint/2010/main" val="36745040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15000"/>
              </a:lnSpc>
              <a:spcBef>
                <a:spcPts val="600"/>
              </a:spcBef>
              <a:spcAft>
                <a:spcPts val="600"/>
              </a:spcAft>
              <a:buClrTx/>
              <a:buSzTx/>
              <a:buFontTx/>
              <a:buNone/>
              <a:tabLst/>
              <a:defRPr/>
            </a:pPr>
            <a:r>
              <a:rPr kumimoji="0" lang="es-PE" sz="1200" b="1" i="0" u="none" strike="noStrike" kern="1200" cap="none" spc="0" normalizeH="0" baseline="0" noProof="0" dirty="0" smtClean="0">
                <a:ln>
                  <a:noFill/>
                </a:ln>
                <a:solidFill>
                  <a:prstClr val="black"/>
                </a:solidFill>
                <a:effectLst/>
                <a:uLnTx/>
                <a:uFillTx/>
                <a:latin typeface="Arial"/>
                <a:ea typeface="Times New Roman"/>
                <a:cs typeface="Times New Roman"/>
              </a:rPr>
              <a:t>Apéndice R</a:t>
            </a:r>
          </a:p>
          <a:p>
            <a:pPr marL="0" marR="0" lvl="0" indent="0" algn="l" defTabSz="457200" rtl="0" eaLnBrk="1" fontAlgn="auto" latinLnBrk="0" hangingPunct="1">
              <a:lnSpc>
                <a:spcPct val="115000"/>
              </a:lnSpc>
              <a:spcBef>
                <a:spcPts val="600"/>
              </a:spcBef>
              <a:spcAft>
                <a:spcPts val="60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Times New Roman"/>
              <a:cs typeface="Times New Roman"/>
            </a:endParaRPr>
          </a:p>
          <a:p>
            <a:pPr marL="0" marR="0" lvl="0" indent="0" algn="l" defTabSz="457200" rtl="0" eaLnBrk="1" fontAlgn="auto" latinLnBrk="0" hangingPunct="1">
              <a:lnSpc>
                <a:spcPct val="115000"/>
              </a:lnSpc>
              <a:spcBef>
                <a:spcPts val="600"/>
              </a:spcBef>
              <a:spcAft>
                <a:spcPts val="600"/>
              </a:spcAft>
              <a:buClrTx/>
              <a:buSzTx/>
              <a:buFontTx/>
              <a:buNone/>
              <a:tabLst/>
              <a:defRPr/>
            </a:pPr>
            <a:r>
              <a:rPr kumimoji="0" lang="es-PE" sz="1200" b="1" i="0" u="none" strike="noStrike" kern="1200" cap="none" spc="0" normalizeH="0" baseline="0" noProof="0" dirty="0" smtClean="0">
                <a:ln>
                  <a:noFill/>
                </a:ln>
                <a:solidFill>
                  <a:prstClr val="black"/>
                </a:solidFill>
                <a:effectLst/>
                <a:uLnTx/>
                <a:uFillTx/>
                <a:latin typeface="Arial"/>
                <a:ea typeface="Times New Roman"/>
                <a:cs typeface="Times New Roman"/>
              </a:rPr>
              <a:t>Manual de control de mantenimiento (MCM) </a:t>
            </a:r>
          </a:p>
          <a:p>
            <a:pPr marL="0" marR="0" lvl="0" indent="0" algn="l" defTabSz="457200" rtl="0" eaLnBrk="1" fontAlgn="auto" latinLnBrk="0" hangingPunct="1">
              <a:lnSpc>
                <a:spcPct val="115000"/>
              </a:lnSpc>
              <a:spcBef>
                <a:spcPts val="600"/>
              </a:spcBef>
              <a:spcAft>
                <a:spcPts val="60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Calibri"/>
              <a:cs typeface="Times New Roman"/>
            </a:endParaRPr>
          </a:p>
          <a:p>
            <a:pPr marL="0" marR="0" lvl="0" indent="0" algn="just" defTabSz="457200" rtl="0" eaLnBrk="1" fontAlgn="auto" latinLnBrk="0" hangingPunct="1">
              <a:lnSpc>
                <a:spcPct val="115000"/>
              </a:lnSpc>
              <a:spcBef>
                <a:spcPts val="1200"/>
              </a:spcBef>
              <a:spcAft>
                <a:spcPts val="600"/>
              </a:spcAft>
              <a:buClrTx/>
              <a:buSzTx/>
              <a:buFontTx/>
              <a:buNone/>
              <a:tabLst/>
              <a:defRPr/>
            </a:pPr>
            <a:r>
              <a:rPr kumimoji="0" lang="es-MX" sz="1200" b="0" i="0" u="none" strike="noStrike" kern="1200" cap="none" spc="0" normalizeH="0" baseline="0" noProof="0" dirty="0" smtClean="0">
                <a:ln>
                  <a:noFill/>
                </a:ln>
                <a:solidFill>
                  <a:prstClr val="black"/>
                </a:solidFill>
                <a:effectLst/>
                <a:uLnTx/>
                <a:uFillTx/>
                <a:latin typeface="Arial"/>
                <a:ea typeface="Times New Roman"/>
                <a:cs typeface="Times New Roman"/>
              </a:rPr>
              <a:t>El MCM deberá contener la siguiente información:</a:t>
            </a:r>
          </a:p>
          <a:p>
            <a:pPr marL="0" marR="0" lvl="0" indent="0" algn="just" defTabSz="457200" rtl="0" eaLnBrk="1" fontAlgn="auto" latinLnBrk="0" hangingPunct="1">
              <a:lnSpc>
                <a:spcPct val="115000"/>
              </a:lnSpc>
              <a:spcBef>
                <a:spcPts val="1200"/>
              </a:spcBef>
              <a:spcAft>
                <a:spcPts val="60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Calibri"/>
              <a:cs typeface="Times New Roman"/>
            </a:endParaRPr>
          </a:p>
          <a:p>
            <a:pPr marL="342900" marR="0" lvl="0" indent="-342900" algn="just" defTabSz="457200" rtl="0" eaLnBrk="1" fontAlgn="auto" latinLnBrk="0" hangingPunct="1">
              <a:lnSpc>
                <a:spcPct val="115000"/>
              </a:lnSpc>
              <a:spcBef>
                <a:spcPts val="1200"/>
              </a:spcBef>
              <a:spcAft>
                <a:spcPts val="600"/>
              </a:spcAft>
              <a:buClrTx/>
              <a:buSzPts val="1100"/>
              <a:buFont typeface="+mj-lt"/>
              <a:buAutoNum type="alphaLcParenR"/>
              <a:tabLst>
                <a:tab pos="270510" algn="l"/>
              </a:tabLst>
              <a:defRPr/>
            </a:pPr>
            <a:r>
              <a:rPr kumimoji="0" lang="es-MX" sz="1200" b="0" i="0" u="none" strike="noStrike" kern="1200" cap="none" spc="0" normalizeH="0" baseline="0" noProof="0" dirty="0" smtClean="0">
                <a:ln>
                  <a:noFill/>
                </a:ln>
                <a:solidFill>
                  <a:prstClr val="black"/>
                </a:solidFill>
                <a:effectLst/>
                <a:uLnTx/>
                <a:uFillTx/>
                <a:latin typeface="Arial"/>
                <a:ea typeface="Times New Roman"/>
                <a:cs typeface="Times New Roman"/>
              </a:rPr>
              <a:t>procedimientos requeridos por el explotador aéreo para asegurar que:</a:t>
            </a:r>
          </a:p>
          <a:p>
            <a:pPr marL="342900" marR="0" lvl="0" indent="-342900" algn="just" defTabSz="457200" rtl="0" eaLnBrk="1" fontAlgn="auto" latinLnBrk="0" hangingPunct="1">
              <a:lnSpc>
                <a:spcPct val="115000"/>
              </a:lnSpc>
              <a:spcBef>
                <a:spcPts val="1200"/>
              </a:spcBef>
              <a:spcAft>
                <a:spcPts val="600"/>
              </a:spcAft>
              <a:buClrTx/>
              <a:buSzPts val="1100"/>
              <a:buFont typeface="+mj-lt"/>
              <a:buAutoNum type="alphaLcParenR"/>
              <a:tabLst>
                <a:tab pos="270510" algn="l"/>
              </a:tabLst>
              <a:defRPr/>
            </a:pPr>
            <a:endParaRPr kumimoji="0" lang="es-PE" sz="1200" b="0" i="0" u="none" strike="noStrike" kern="1200" cap="none" spc="0" normalizeH="0" baseline="0" noProof="0" dirty="0" smtClean="0">
              <a:ln>
                <a:noFill/>
              </a:ln>
              <a:solidFill>
                <a:prstClr val="black"/>
              </a:solidFill>
              <a:effectLst/>
              <a:uLnTx/>
              <a:uFillTx/>
              <a:latin typeface="+mn-lt"/>
              <a:ea typeface="Calibri"/>
              <a:cs typeface="Times New Roman"/>
            </a:endParaRPr>
          </a:p>
          <a:p>
            <a:pPr marL="685800" marR="0" lvl="1" indent="-228600" algn="just" defTabSz="457200" rtl="0" eaLnBrk="1" fontAlgn="auto" latinLnBrk="0" hangingPunct="1">
              <a:lnSpc>
                <a:spcPct val="115000"/>
              </a:lnSpc>
              <a:spcBef>
                <a:spcPts val="600"/>
              </a:spcBef>
              <a:spcAft>
                <a:spcPts val="600"/>
              </a:spcAft>
              <a:buClrTx/>
              <a:buSzTx/>
              <a:buFont typeface="+mj-lt"/>
              <a:buAutoNum type="romanLcParenR"/>
              <a:tabLst>
                <a:tab pos="540385" algn="l"/>
              </a:tabLst>
              <a:defRPr/>
            </a:pPr>
            <a:r>
              <a:rPr kumimoji="0" lang="es-MX" sz="1200" b="0" i="0" u="none" strike="noStrike" kern="1200" cap="none" spc="0" normalizeH="0" baseline="0" noProof="0" dirty="0" smtClean="0">
                <a:ln>
                  <a:noFill/>
                </a:ln>
                <a:solidFill>
                  <a:prstClr val="black"/>
                </a:solidFill>
                <a:effectLst/>
                <a:uLnTx/>
                <a:uFillTx/>
                <a:latin typeface="Arial"/>
                <a:ea typeface="Times New Roman"/>
                <a:cs typeface="Times New Roman"/>
              </a:rPr>
              <a:t>cada aeronave es mantenida en condición aeronavegable;</a:t>
            </a:r>
            <a:endParaRPr kumimoji="0" lang="es-PE" sz="1200" b="0" i="0" u="none" strike="noStrike" kern="1200" cap="none" spc="0" normalizeH="0" baseline="0" noProof="0" dirty="0" smtClean="0">
              <a:ln>
                <a:noFill/>
              </a:ln>
              <a:solidFill>
                <a:prstClr val="black"/>
              </a:solidFill>
              <a:effectLst/>
              <a:uLnTx/>
              <a:uFillTx/>
              <a:latin typeface="+mn-lt"/>
              <a:ea typeface="Times New Roman"/>
              <a:cs typeface="Times New Roman"/>
            </a:endParaRPr>
          </a:p>
          <a:p>
            <a:pPr marL="685800" marR="0" lvl="1" indent="-228600" algn="just" defTabSz="457200" rtl="0" eaLnBrk="1" fontAlgn="auto" latinLnBrk="0" hangingPunct="1">
              <a:lnSpc>
                <a:spcPct val="115000"/>
              </a:lnSpc>
              <a:spcBef>
                <a:spcPts val="600"/>
              </a:spcBef>
              <a:spcAft>
                <a:spcPts val="600"/>
              </a:spcAft>
              <a:buClrTx/>
              <a:buSzTx/>
              <a:buFont typeface="+mj-lt"/>
              <a:buAutoNum type="romanLcParenR"/>
              <a:tabLst>
                <a:tab pos="540385" algn="l"/>
              </a:tabLst>
              <a:defRPr/>
            </a:pPr>
            <a:r>
              <a:rPr kumimoji="0" lang="es-MX" sz="1200" b="0" i="0" u="none" strike="noStrike" kern="1200" cap="none" spc="0" normalizeH="0" baseline="0" noProof="0" dirty="0" smtClean="0">
                <a:ln>
                  <a:noFill/>
                </a:ln>
                <a:solidFill>
                  <a:prstClr val="black"/>
                </a:solidFill>
                <a:effectLst/>
                <a:uLnTx/>
                <a:uFillTx/>
                <a:latin typeface="Arial"/>
                <a:ea typeface="Times New Roman"/>
                <a:cs typeface="Times New Roman"/>
              </a:rPr>
              <a:t>los equipos operacionales y de emergencia necesarios para el vuelo previsto se encuentren en servicio; y</a:t>
            </a:r>
            <a:endParaRPr kumimoji="0" lang="es-PE" sz="1200" b="0" i="0" u="none" strike="noStrike" kern="1200" cap="none" spc="0" normalizeH="0" baseline="0" noProof="0" dirty="0" smtClean="0">
              <a:ln>
                <a:noFill/>
              </a:ln>
              <a:solidFill>
                <a:prstClr val="black"/>
              </a:solidFill>
              <a:effectLst/>
              <a:uLnTx/>
              <a:uFillTx/>
              <a:latin typeface="+mn-lt"/>
              <a:ea typeface="Times New Roman"/>
              <a:cs typeface="Times New Roman"/>
            </a:endParaRPr>
          </a:p>
          <a:p>
            <a:pPr marL="685800" marR="0" lvl="1" indent="-228600" algn="just" defTabSz="457200" rtl="0" eaLnBrk="1" fontAlgn="auto" latinLnBrk="0" hangingPunct="1">
              <a:lnSpc>
                <a:spcPct val="115000"/>
              </a:lnSpc>
              <a:spcBef>
                <a:spcPts val="600"/>
              </a:spcBef>
              <a:spcAft>
                <a:spcPts val="600"/>
              </a:spcAft>
              <a:buClrTx/>
              <a:buSzTx/>
              <a:buFont typeface="+mj-lt"/>
              <a:buAutoNum type="romanLcParenR"/>
              <a:tabLst>
                <a:tab pos="540385" algn="l"/>
              </a:tabLst>
              <a:defRPr/>
            </a:pPr>
            <a:r>
              <a:rPr kumimoji="0" lang="es-MX" sz="1200" b="0" i="0" u="none" strike="noStrike" kern="1200" cap="none" spc="0" normalizeH="0" baseline="0" noProof="0" dirty="0" smtClean="0">
                <a:ln>
                  <a:noFill/>
                </a:ln>
                <a:solidFill>
                  <a:prstClr val="black"/>
                </a:solidFill>
                <a:effectLst/>
                <a:uLnTx/>
                <a:uFillTx/>
                <a:latin typeface="Arial"/>
                <a:ea typeface="Times New Roman"/>
                <a:cs typeface="Times New Roman"/>
              </a:rPr>
              <a:t>el certificado de aeronavegabilidad de cada aeronave permanezcan validos;</a:t>
            </a:r>
            <a:endParaRPr kumimoji="0" lang="es-PE" sz="1200" b="0" i="0" u="none" strike="noStrike" kern="1200" cap="none" spc="0" normalizeH="0" baseline="0" noProof="0" dirty="0" smtClean="0">
              <a:ln>
                <a:noFill/>
              </a:ln>
              <a:solidFill>
                <a:prstClr val="black"/>
              </a:solidFill>
              <a:effectLst/>
              <a:uLnTx/>
              <a:uFillTx/>
              <a:latin typeface="+mn-lt"/>
              <a:ea typeface="Calibri"/>
              <a:cs typeface="Times New Roman"/>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lvl="1"/>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27</a:t>
            </a:fld>
            <a:endParaRPr lang="id-ID"/>
          </a:p>
        </p:txBody>
      </p:sp>
    </p:spTree>
    <p:extLst>
      <p:ext uri="{BB962C8B-B14F-4D97-AF65-F5344CB8AC3E}">
        <p14:creationId xmlns:p14="http://schemas.microsoft.com/office/powerpoint/2010/main" val="23909407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just" defTabSz="457200" rtl="0" eaLnBrk="1" fontAlgn="auto" latinLnBrk="0" hangingPunct="1">
              <a:lnSpc>
                <a:spcPct val="115000"/>
              </a:lnSpc>
              <a:spcBef>
                <a:spcPts val="1200"/>
              </a:spcBef>
              <a:spcAft>
                <a:spcPts val="600"/>
              </a:spcAft>
              <a:buClrTx/>
              <a:buSzPts val="1100"/>
              <a:buFont typeface="+mj-lt"/>
              <a:buAutoNum type="alphaLcParenR" startAt="2"/>
              <a:tabLst>
                <a:tab pos="270510" algn="l"/>
              </a:tabLst>
              <a:defRPr/>
            </a:pPr>
            <a:r>
              <a:rPr kumimoji="0" lang="es-MX" sz="1200" b="0" i="0" u="none" strike="noStrike" kern="1200" cap="none" spc="0" normalizeH="0" baseline="0" noProof="0" dirty="0" smtClean="0">
                <a:ln>
                  <a:noFill/>
                </a:ln>
                <a:solidFill>
                  <a:prstClr val="black"/>
                </a:solidFill>
                <a:effectLst/>
                <a:uLnTx/>
                <a:uFillTx/>
                <a:latin typeface="Arial"/>
                <a:ea typeface="Times New Roman"/>
                <a:cs typeface="Times New Roman"/>
              </a:rPr>
              <a:t>los nombres y responsabilidades de la persona o grupo de personas empleadas para asegurar que todo el mantenimiento es cumplido de acuerdo a lo establecido en el MCM;</a:t>
            </a:r>
            <a:endParaRPr kumimoji="0" lang="es-PE" sz="1200" b="0" i="0" u="none" strike="noStrike" kern="1200" cap="none" spc="0" normalizeH="0" baseline="0" noProof="0" dirty="0" smtClean="0">
              <a:ln>
                <a:noFill/>
              </a:ln>
              <a:solidFill>
                <a:prstClr val="black"/>
              </a:solidFill>
              <a:effectLst/>
              <a:uLnTx/>
              <a:uFillTx/>
              <a:latin typeface="+mn-lt"/>
              <a:ea typeface="Calibri"/>
              <a:cs typeface="Times New Roman"/>
            </a:endParaRPr>
          </a:p>
          <a:p>
            <a:pPr marL="342900" marR="0" lvl="0" indent="-342900" algn="just" defTabSz="457200" rtl="0" eaLnBrk="1" fontAlgn="auto" latinLnBrk="0" hangingPunct="1">
              <a:lnSpc>
                <a:spcPct val="115000"/>
              </a:lnSpc>
              <a:spcBef>
                <a:spcPts val="1200"/>
              </a:spcBef>
              <a:spcAft>
                <a:spcPts val="600"/>
              </a:spcAft>
              <a:buClrTx/>
              <a:buSzPts val="1100"/>
              <a:buFont typeface="+mj-lt"/>
              <a:buAutoNum type="alphaLcParenR" startAt="2"/>
              <a:tabLst>
                <a:tab pos="270510" algn="l"/>
              </a:tabLst>
              <a:defRPr/>
            </a:pPr>
            <a:r>
              <a:rPr kumimoji="0" lang="es-MX" sz="1200" b="0" i="0" u="none" strike="noStrike" kern="1200" cap="none" spc="0" normalizeH="0" baseline="0" noProof="0" dirty="0" smtClean="0">
                <a:ln>
                  <a:noFill/>
                </a:ln>
                <a:solidFill>
                  <a:prstClr val="black"/>
                </a:solidFill>
                <a:effectLst/>
                <a:uLnTx/>
                <a:uFillTx/>
                <a:latin typeface="Arial"/>
                <a:ea typeface="Times New Roman"/>
                <a:cs typeface="Times New Roman"/>
              </a:rPr>
              <a:t>una referencia del programa de mantenimiento para cada tipo de aeronave operada;</a:t>
            </a:r>
            <a:endParaRPr kumimoji="0" lang="es-PE" sz="1200" b="0" i="0" u="none" strike="noStrike" kern="1200" cap="none" spc="0" normalizeH="0" baseline="0" noProof="0" dirty="0" smtClean="0">
              <a:ln>
                <a:noFill/>
              </a:ln>
              <a:solidFill>
                <a:prstClr val="black"/>
              </a:solidFill>
              <a:effectLst/>
              <a:uLnTx/>
              <a:uFillTx/>
              <a:latin typeface="+mn-lt"/>
              <a:ea typeface="Calibri"/>
              <a:cs typeface="Times New Roman"/>
            </a:endParaRPr>
          </a:p>
          <a:p>
            <a:pPr marL="342900" marR="0" lvl="0" indent="-342900" algn="just" defTabSz="457200" rtl="0" eaLnBrk="1" fontAlgn="auto" latinLnBrk="0" hangingPunct="1">
              <a:lnSpc>
                <a:spcPct val="115000"/>
              </a:lnSpc>
              <a:spcBef>
                <a:spcPts val="1200"/>
              </a:spcBef>
              <a:spcAft>
                <a:spcPts val="600"/>
              </a:spcAft>
              <a:buClrTx/>
              <a:buSzPts val="1100"/>
              <a:buFont typeface="+mj-lt"/>
              <a:buAutoNum type="alphaLcParenR" startAt="2"/>
              <a:tabLst>
                <a:tab pos="270510" algn="l"/>
              </a:tabLst>
              <a:defRPr/>
            </a:pPr>
            <a:r>
              <a:rPr kumimoji="0" lang="es-MX" sz="1200" b="0" i="0" u="none" strike="noStrike" kern="1200" cap="none" spc="0" normalizeH="0" baseline="0" noProof="0" dirty="0" smtClean="0">
                <a:ln>
                  <a:noFill/>
                </a:ln>
                <a:solidFill>
                  <a:prstClr val="black"/>
                </a:solidFill>
                <a:effectLst/>
                <a:uLnTx/>
                <a:uFillTx/>
                <a:latin typeface="Arial"/>
                <a:ea typeface="Times New Roman"/>
                <a:cs typeface="Times New Roman"/>
              </a:rPr>
              <a:t>procedimientos para completar y conservar los registros de mantenimiento del explotador aéreo;</a:t>
            </a:r>
            <a:endParaRPr kumimoji="0" lang="es-PE" sz="1200" b="0" i="0" u="none" strike="noStrike" kern="1200" cap="none" spc="0" normalizeH="0" baseline="0" noProof="0" dirty="0" smtClean="0">
              <a:ln>
                <a:noFill/>
              </a:ln>
              <a:solidFill>
                <a:prstClr val="black"/>
              </a:solidFill>
              <a:effectLst/>
              <a:uLnTx/>
              <a:uFillTx/>
              <a:latin typeface="+mn-lt"/>
              <a:ea typeface="Calibri"/>
              <a:cs typeface="Times New Roman"/>
            </a:endParaRPr>
          </a:p>
          <a:p>
            <a:pPr marL="342900" marR="0" lvl="0" indent="-342900" algn="just" defTabSz="457200" rtl="0" eaLnBrk="1" fontAlgn="auto" latinLnBrk="0" hangingPunct="1">
              <a:lnSpc>
                <a:spcPct val="115000"/>
              </a:lnSpc>
              <a:spcBef>
                <a:spcPts val="1200"/>
              </a:spcBef>
              <a:spcAft>
                <a:spcPts val="600"/>
              </a:spcAft>
              <a:buClrTx/>
              <a:buSzPts val="1100"/>
              <a:buFont typeface="+mj-lt"/>
              <a:buAutoNum type="alphaLcParenR" startAt="2"/>
              <a:tabLst>
                <a:tab pos="270510" algn="l"/>
              </a:tabLst>
              <a:defRPr/>
            </a:pPr>
            <a:r>
              <a:rPr kumimoji="0" lang="es-MX" sz="1200" b="0" i="0" u="none" strike="noStrike" kern="1200" cap="none" spc="0" normalizeH="0" baseline="0" noProof="0" dirty="0" smtClean="0">
                <a:ln>
                  <a:noFill/>
                </a:ln>
                <a:solidFill>
                  <a:prstClr val="black"/>
                </a:solidFill>
                <a:effectLst/>
                <a:uLnTx/>
                <a:uFillTx/>
                <a:latin typeface="Arial"/>
                <a:ea typeface="Times New Roman"/>
                <a:cs typeface="Times New Roman"/>
              </a:rPr>
              <a:t>procedimiento para cumplir con informar las fallas, casos de mal funcionamiento, defectos y otros sucesos que tengan o pudieran tener efectos adversos sobre el mantenimiento de aeronavegabilidad a la organización responsable del diseño de tipo y a las autoridades encargadas de la aeronavegabilidad;</a:t>
            </a:r>
            <a:endParaRPr kumimoji="0" lang="es-PE" sz="1200" b="0" i="0" u="none" strike="noStrike" kern="1200" cap="none" spc="0" normalizeH="0" baseline="0" noProof="0" dirty="0" smtClean="0">
              <a:ln>
                <a:noFill/>
              </a:ln>
              <a:solidFill>
                <a:prstClr val="black"/>
              </a:solidFill>
              <a:effectLst/>
              <a:uLnTx/>
              <a:uFillTx/>
              <a:latin typeface="+mn-lt"/>
              <a:ea typeface="Calibri"/>
              <a:cs typeface="Times New Roman"/>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lvl="1"/>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28</a:t>
            </a:fld>
            <a:endParaRPr lang="id-ID"/>
          </a:p>
        </p:txBody>
      </p:sp>
    </p:spTree>
    <p:extLst>
      <p:ext uri="{BB962C8B-B14F-4D97-AF65-F5344CB8AC3E}">
        <p14:creationId xmlns:p14="http://schemas.microsoft.com/office/powerpoint/2010/main" val="32291574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just" defTabSz="457200" rtl="0" eaLnBrk="1" fontAlgn="auto" latinLnBrk="0" hangingPunct="1">
              <a:lnSpc>
                <a:spcPct val="100000"/>
              </a:lnSpc>
              <a:spcBef>
                <a:spcPts val="0"/>
              </a:spcBef>
              <a:spcAft>
                <a:spcPts val="0"/>
              </a:spcAft>
              <a:buClrTx/>
              <a:buSzTx/>
              <a:buFontTx/>
              <a:buAutoNum type="alphaLcParenR" startAt="6"/>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procedimiento para la evaluación de la información de la aeronavegabilidad continua y las recomendaciones disponibles de la organización responsable del diseño de tipo, y para implementar las acciones resultantes consideradas necesarias como resultado de la evaluación de acuerdo con los procedimientos aceptables por el Estado de matrícula;</a:t>
            </a:r>
          </a:p>
          <a:p>
            <a:pPr marL="228600" marR="0" lvl="0" indent="-228600" algn="just" defTabSz="457200" rtl="0" eaLnBrk="1" fontAlgn="auto" latinLnBrk="0" hangingPunct="1">
              <a:lnSpc>
                <a:spcPct val="100000"/>
              </a:lnSpc>
              <a:spcBef>
                <a:spcPts val="0"/>
              </a:spcBef>
              <a:spcAft>
                <a:spcPts val="0"/>
              </a:spcAft>
              <a:buClrTx/>
              <a:buSzTx/>
              <a:buFontTx/>
              <a:buAutoNum type="alphaLcParenR" startAt="6"/>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una descripción del establecimiento y mantenimiento de un sistema de análisis y monitoreo continuo del rendimiento y la eficiencia de los programas de mantenimiento, con el fin de corregir cualquier deficiencia en el programa;</a:t>
            </a:r>
          </a:p>
          <a:p>
            <a:pPr marL="228600" marR="0" lvl="0" indent="-228600" algn="just" defTabSz="457200" rtl="0" eaLnBrk="1" fontAlgn="auto" latinLnBrk="0" hangingPunct="1">
              <a:lnSpc>
                <a:spcPct val="100000"/>
              </a:lnSpc>
              <a:spcBef>
                <a:spcPts val="0"/>
              </a:spcBef>
              <a:spcAft>
                <a:spcPts val="0"/>
              </a:spcAft>
              <a:buClrTx/>
              <a:buSzTx/>
              <a:buFontTx/>
              <a:buAutoNum type="alphaLcParenR" startAt="6"/>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procedimientos relacionados con la aeronavegabilidad para operaciones de navegación especial (EDTO, CAT II y CAT III, PBN (RNP / RNAV), RVSM, MNPS; cuando sea aplicable;</a:t>
            </a:r>
          </a:p>
          <a:p>
            <a:pPr marL="228600" marR="0" lvl="0" indent="-228600" algn="just" defTabSz="457200" rtl="0" eaLnBrk="1" fontAlgn="auto" latinLnBrk="0" hangingPunct="1">
              <a:lnSpc>
                <a:spcPct val="100000"/>
              </a:lnSpc>
              <a:spcBef>
                <a:spcPts val="0"/>
              </a:spcBef>
              <a:spcAft>
                <a:spcPts val="0"/>
              </a:spcAft>
              <a:buClrTx/>
              <a:buSzTx/>
              <a:buFontTx/>
              <a:buAutoNum type="alphaLcParenR" startAt="6"/>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una descripción de los tipos y modelos de aeronaves a las que aplica el manual;</a:t>
            </a:r>
          </a:p>
          <a:p>
            <a:pPr lvl="1"/>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29</a:t>
            </a:fld>
            <a:endParaRPr lang="id-ID"/>
          </a:p>
        </p:txBody>
      </p:sp>
    </p:spTree>
    <p:extLst>
      <p:ext uri="{BB962C8B-B14F-4D97-AF65-F5344CB8AC3E}">
        <p14:creationId xmlns:p14="http://schemas.microsoft.com/office/powerpoint/2010/main" val="39898004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just" defTabSz="457200" rtl="0" eaLnBrk="1" fontAlgn="auto" latinLnBrk="0" hangingPunct="1">
              <a:lnSpc>
                <a:spcPct val="100000"/>
              </a:lnSpc>
              <a:spcBef>
                <a:spcPts val="0"/>
              </a:spcBef>
              <a:spcAft>
                <a:spcPts val="0"/>
              </a:spcAft>
              <a:buClrTx/>
              <a:buSzTx/>
              <a:buFontTx/>
              <a:buAutoNum type="alphaLcParenR" startAt="6"/>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procedimiento para la evaluación de la información de la aeronavegabilidad continua y las recomendaciones disponibles de la organización responsable del diseño de tipo, y para implementar las acciones resultantes consideradas necesarias como resultado de la evaluación de acuerdo con los procedimientos aceptables por el Estado de matrícula;</a:t>
            </a:r>
          </a:p>
          <a:p>
            <a:pPr marL="228600" marR="0" lvl="0" indent="-228600" algn="just" defTabSz="457200" rtl="0" eaLnBrk="1" fontAlgn="auto" latinLnBrk="0" hangingPunct="1">
              <a:lnSpc>
                <a:spcPct val="100000"/>
              </a:lnSpc>
              <a:spcBef>
                <a:spcPts val="0"/>
              </a:spcBef>
              <a:spcAft>
                <a:spcPts val="0"/>
              </a:spcAft>
              <a:buClrTx/>
              <a:buSzTx/>
              <a:buFontTx/>
              <a:buAutoNum type="alphaLcParenR" startAt="6"/>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una descripción del establecimiento y mantenimiento de un sistema de análisis y monitoreo continuo del rendimiento y la eficiencia de los programas de mantenimiento, con el fin de corregir cualquier deficiencia en el programa;</a:t>
            </a:r>
          </a:p>
          <a:p>
            <a:pPr marL="228600" marR="0" lvl="0" indent="-228600" algn="just" defTabSz="457200" rtl="0" eaLnBrk="1" fontAlgn="auto" latinLnBrk="0" hangingPunct="1">
              <a:lnSpc>
                <a:spcPct val="100000"/>
              </a:lnSpc>
              <a:spcBef>
                <a:spcPts val="0"/>
              </a:spcBef>
              <a:spcAft>
                <a:spcPts val="0"/>
              </a:spcAft>
              <a:buClrTx/>
              <a:buSzTx/>
              <a:buFontTx/>
              <a:buAutoNum type="alphaLcParenR" startAt="6"/>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procedimientos relacionados con la aeronavegabilidad para operaciones de navegación especial (EDTO, CAT II y CAT III, PBN (RNP / RNAV), RVSM, MNPS; cuando sea aplicable;</a:t>
            </a:r>
          </a:p>
          <a:p>
            <a:pPr marL="228600" marR="0" lvl="0" indent="-228600" algn="just" defTabSz="457200" rtl="0" eaLnBrk="1" fontAlgn="auto" latinLnBrk="0" hangingPunct="1">
              <a:lnSpc>
                <a:spcPct val="100000"/>
              </a:lnSpc>
              <a:spcBef>
                <a:spcPts val="0"/>
              </a:spcBef>
              <a:spcAft>
                <a:spcPts val="0"/>
              </a:spcAft>
              <a:buClrTx/>
              <a:buSzTx/>
              <a:buFontTx/>
              <a:buAutoNum type="alphaLcParenR" startAt="6"/>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una descripción de los tipos y modelos de aeronaves a las que aplica el manual;</a:t>
            </a:r>
          </a:p>
          <a:p>
            <a:pPr marL="228600" marR="0" lvl="0" indent="-228600" algn="just" defTabSz="457200" rtl="0" eaLnBrk="1" fontAlgn="auto" latinLnBrk="0" hangingPunct="1">
              <a:lnSpc>
                <a:spcPct val="100000"/>
              </a:lnSpc>
              <a:spcBef>
                <a:spcPts val="0"/>
              </a:spcBef>
              <a:spcAft>
                <a:spcPts val="0"/>
              </a:spcAft>
              <a:buClrTx/>
              <a:buSzTx/>
              <a:buFontTx/>
              <a:buAutoNum type="alphaLcParenR" startAt="6"/>
              <a:tabLst/>
              <a:defRPr/>
            </a:pPr>
            <a:r>
              <a:rPr lang="es-PE" dirty="0" smtClean="0"/>
              <a:t>procedimiento para asegurar que los sistemas inoperativos y componentes que afecten la aeronavegabilidad se registren y rectifiquen;</a:t>
            </a:r>
          </a:p>
          <a:p>
            <a:pPr lvl="1"/>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30</a:t>
            </a:fld>
            <a:endParaRPr lang="id-ID"/>
          </a:p>
        </p:txBody>
      </p:sp>
    </p:spTree>
    <p:extLst>
      <p:ext uri="{BB962C8B-B14F-4D97-AF65-F5344CB8AC3E}">
        <p14:creationId xmlns:p14="http://schemas.microsoft.com/office/powerpoint/2010/main" val="5372228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just" defTabSz="457200" rtl="0" eaLnBrk="1" fontAlgn="auto" latinLnBrk="0" hangingPunct="1">
              <a:lnSpc>
                <a:spcPct val="100000"/>
              </a:lnSpc>
              <a:spcBef>
                <a:spcPts val="0"/>
              </a:spcBef>
              <a:spcAft>
                <a:spcPts val="0"/>
              </a:spcAft>
              <a:buClrTx/>
              <a:buSzTx/>
              <a:buFontTx/>
              <a:buAutoNum type="alphaLcParenR" startAt="11"/>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procedimiento para informar al Estado de matrícula  las ocurrencias importantes en servicio; y</a:t>
            </a:r>
          </a:p>
          <a:p>
            <a:pPr marL="228600" marR="0" lvl="0" indent="-228600" algn="just" defTabSz="457200" rtl="0" eaLnBrk="1" fontAlgn="auto" latinLnBrk="0" hangingPunct="1">
              <a:lnSpc>
                <a:spcPct val="100000"/>
              </a:lnSpc>
              <a:spcBef>
                <a:spcPts val="0"/>
              </a:spcBef>
              <a:spcAft>
                <a:spcPts val="0"/>
              </a:spcAft>
              <a:buClrTx/>
              <a:buSzTx/>
              <a:buFontTx/>
              <a:buAutoNum type="alphaLcParenR" startAt="11"/>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228600" marR="0" lvl="0" indent="-228600" algn="just" defTabSz="457200" rtl="0" eaLnBrk="1" fontAlgn="auto" latinLnBrk="0" hangingPunct="1">
              <a:lnSpc>
                <a:spcPct val="100000"/>
              </a:lnSpc>
              <a:spcBef>
                <a:spcPts val="0"/>
              </a:spcBef>
              <a:spcAft>
                <a:spcPts val="0"/>
              </a:spcAft>
              <a:buClrTx/>
              <a:buSzTx/>
              <a:buFontTx/>
              <a:buAutoNum type="alphaLcParenR" startAt="11"/>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procedimiento para completar y firmar una certificación de conformidad de mantenimiento para las aeronaves y sus partes que han sido objeto de mantenimiento, la cual deberá tener como mínimo:</a:t>
            </a:r>
          </a:p>
          <a:p>
            <a:pPr marL="228600" marR="0" lvl="0" indent="-228600" algn="just" defTabSz="457200" rtl="0" eaLnBrk="1" fontAlgn="auto" latinLnBrk="0" hangingPunct="1">
              <a:lnSpc>
                <a:spcPct val="100000"/>
              </a:lnSpc>
              <a:spcBef>
                <a:spcPts val="0"/>
              </a:spcBef>
              <a:spcAft>
                <a:spcPts val="0"/>
              </a:spcAft>
              <a:buClrTx/>
              <a:buSzTx/>
              <a:buFontTx/>
              <a:buAutoNum type="alphaLcParenR" startAt="11"/>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685800" marR="0" lvl="1" indent="-228600" algn="just" defTabSz="457200" rtl="0" eaLnBrk="1" fontAlgn="auto" latinLnBrk="0" hangingPunct="1">
              <a:lnSpc>
                <a:spcPct val="100000"/>
              </a:lnSpc>
              <a:spcBef>
                <a:spcPts val="0"/>
              </a:spcBef>
              <a:spcAft>
                <a:spcPts val="0"/>
              </a:spcAft>
              <a:buClrTx/>
              <a:buSzTx/>
              <a:buFontTx/>
              <a:buAutoNum type="arabi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detalles del mantenimiento cumplido incluyendo la referencia detallada de los datos aprobados utilizados. Cuando sea apropiado, una declaración de que todos los </a:t>
            </a:r>
            <a:r>
              <a:rPr kumimoji="0" lang="es-PE" sz="1200" b="0" i="0" u="none" strike="noStrike" kern="1200" cap="none" spc="0" normalizeH="0" baseline="0" noProof="0" dirty="0" err="1" smtClean="0">
                <a:ln>
                  <a:noFill/>
                </a:ln>
                <a:solidFill>
                  <a:prstClr val="black"/>
                </a:solidFill>
                <a:effectLst/>
                <a:uLnTx/>
                <a:uFillTx/>
                <a:latin typeface="+mn-lt"/>
                <a:ea typeface="+mn-ea"/>
                <a:cs typeface="+mn-cs"/>
              </a:rPr>
              <a:t>items</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requeridos a ser inspeccionados fueron inspeccionados por una persona calificada quien determinará que el trabajo fue completado satisfactoriamente;</a:t>
            </a:r>
          </a:p>
          <a:p>
            <a:pPr marL="685800" marR="0" lvl="1" indent="-228600" algn="just" defTabSz="457200" rtl="0" eaLnBrk="1" fontAlgn="auto" latinLnBrk="0" hangingPunct="1">
              <a:lnSpc>
                <a:spcPct val="100000"/>
              </a:lnSpc>
              <a:spcBef>
                <a:spcPts val="0"/>
              </a:spcBef>
              <a:spcAft>
                <a:spcPts val="0"/>
              </a:spcAft>
              <a:buClrTx/>
              <a:buSzTx/>
              <a:buFontTx/>
              <a:buAutoNum type="arabi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la fecha en la que el mantenimiento fue completado y el total de horas de vuelo y ciclos;</a:t>
            </a:r>
          </a:p>
          <a:p>
            <a:pPr marL="685800" marR="0" lvl="1" indent="-228600" algn="just" defTabSz="457200" rtl="0" eaLnBrk="1" fontAlgn="auto" latinLnBrk="0" hangingPunct="1">
              <a:lnSpc>
                <a:spcPct val="100000"/>
              </a:lnSpc>
              <a:spcBef>
                <a:spcPts val="0"/>
              </a:spcBef>
              <a:spcAft>
                <a:spcPts val="0"/>
              </a:spcAft>
              <a:buClrTx/>
              <a:buSzTx/>
              <a:buFontTx/>
              <a:buAutoNum type="arabi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la identificación de la OMA; y</a:t>
            </a:r>
          </a:p>
          <a:p>
            <a:pPr marL="685800" marR="0" lvl="1" indent="-228600" algn="just" defTabSz="457200" rtl="0" eaLnBrk="1" fontAlgn="auto" latinLnBrk="0" hangingPunct="1">
              <a:lnSpc>
                <a:spcPct val="100000"/>
              </a:lnSpc>
              <a:spcBef>
                <a:spcPts val="0"/>
              </a:spcBef>
              <a:spcAft>
                <a:spcPts val="0"/>
              </a:spcAft>
              <a:buClrTx/>
              <a:buSzTx/>
              <a:buFontTx/>
              <a:buAutoNum type="arabi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la identificación y autorizaciones de la persona que firmo la certificación de conformidad de mantenimiento.</a:t>
            </a:r>
          </a:p>
          <a:p>
            <a:pPr marL="457200" marR="0" lvl="1"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lvl="1"/>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31</a:t>
            </a:fld>
            <a:endParaRPr lang="id-ID"/>
          </a:p>
        </p:txBody>
      </p:sp>
    </p:spTree>
    <p:extLst>
      <p:ext uri="{BB962C8B-B14F-4D97-AF65-F5344CB8AC3E}">
        <p14:creationId xmlns:p14="http://schemas.microsoft.com/office/powerpoint/2010/main" val="39379130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just" defTabSz="457200" rtl="0" eaLnBrk="1" fontAlgn="auto" latinLnBrk="0" hangingPunct="1">
              <a:lnSpc>
                <a:spcPct val="100000"/>
              </a:lnSpc>
              <a:spcBef>
                <a:spcPts val="0"/>
              </a:spcBef>
              <a:spcAft>
                <a:spcPts val="0"/>
              </a:spcAft>
              <a:buClrTx/>
              <a:buSzTx/>
              <a:buFontTx/>
              <a:buAutoNum type="alphaLcParenR" startAt="13"/>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Procedimientos adicionales podrían ser necesarios para asegurar el cumplimiento de las responsabilidades del personal de mantenimiento de la OMA y los requisitos del programa de mantenimiento de las aeronaves. Se recomiendan los siguientes procedimientos:</a:t>
            </a:r>
          </a:p>
          <a:p>
            <a:pPr marL="228600" marR="0" lvl="0" indent="-228600" algn="just" defTabSz="457200" rtl="0" eaLnBrk="1" fontAlgn="auto" latinLnBrk="0" hangingPunct="1">
              <a:lnSpc>
                <a:spcPct val="100000"/>
              </a:lnSpc>
              <a:spcBef>
                <a:spcPts val="0"/>
              </a:spcBef>
              <a:spcAft>
                <a:spcPts val="0"/>
              </a:spcAft>
              <a:buClrTx/>
              <a:buSzTx/>
              <a:buFontTx/>
              <a:buAutoNum type="alphaLcParenR" startAt="13"/>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685800" marR="0" lvl="1" indent="-228600" algn="just" defTabSz="457200" rtl="0" eaLnBrk="1" fontAlgn="auto" latinLnBrk="0" hangingPunct="1">
              <a:lnSpc>
                <a:spcPct val="100000"/>
              </a:lnSpc>
              <a:spcBef>
                <a:spcPts val="0"/>
              </a:spcBef>
              <a:spcAft>
                <a:spcPts val="0"/>
              </a:spcAft>
              <a:buClrTx/>
              <a:buSzTx/>
              <a:buFontTx/>
              <a:buAutoNum type="arabi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procedimiento para garantizar que la aeronave se mantenga de conformidad con el programa de mantenimiento;</a:t>
            </a:r>
          </a:p>
          <a:p>
            <a:pPr marL="685800" marR="0" lvl="1" indent="-228600" algn="just" defTabSz="457200" rtl="0" eaLnBrk="1" fontAlgn="auto" latinLnBrk="0" hangingPunct="1">
              <a:lnSpc>
                <a:spcPct val="100000"/>
              </a:lnSpc>
              <a:spcBef>
                <a:spcPts val="0"/>
              </a:spcBef>
              <a:spcAft>
                <a:spcPts val="0"/>
              </a:spcAft>
              <a:buClrTx/>
              <a:buSzTx/>
              <a:buFontTx/>
              <a:buAutoNum type="arabi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procedimiento para asegurar que las modificaciones y reparaciones cumplen con los requisitos de aeronavegabilidad del Estado de matrícula; y</a:t>
            </a:r>
          </a:p>
          <a:p>
            <a:pPr marL="685800" marR="0" lvl="1" indent="-228600" algn="just" defTabSz="457200" rtl="0" eaLnBrk="1" fontAlgn="auto" latinLnBrk="0" hangingPunct="1">
              <a:lnSpc>
                <a:spcPct val="100000"/>
              </a:lnSpc>
              <a:spcBef>
                <a:spcPts val="0"/>
              </a:spcBef>
              <a:spcAft>
                <a:spcPts val="0"/>
              </a:spcAft>
              <a:buClrTx/>
              <a:buSzTx/>
              <a:buFontTx/>
              <a:buAutoNum type="arabi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procedimiento para la revisión y control del MCM.</a:t>
            </a:r>
          </a:p>
          <a:p>
            <a:pPr marL="457200" marR="0" lvl="1"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457200" marR="0" lvl="1"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lvl="1"/>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32</a:t>
            </a:fld>
            <a:endParaRPr lang="id-ID"/>
          </a:p>
        </p:txBody>
      </p:sp>
    </p:spTree>
    <p:extLst>
      <p:ext uri="{BB962C8B-B14F-4D97-AF65-F5344CB8AC3E}">
        <p14:creationId xmlns:p14="http://schemas.microsoft.com/office/powerpoint/2010/main" val="3586753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6</a:t>
            </a:fld>
            <a:endParaRPr lang="id-ID"/>
          </a:p>
        </p:txBody>
      </p:sp>
    </p:spTree>
    <p:extLst>
      <p:ext uri="{BB962C8B-B14F-4D97-AF65-F5344CB8AC3E}">
        <p14:creationId xmlns:p14="http://schemas.microsoft.com/office/powerpoint/2010/main" val="30285964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just" defTabSz="457200" rtl="0" eaLnBrk="1" fontAlgn="auto" latinLnBrk="0" hangingPunct="1">
              <a:lnSpc>
                <a:spcPct val="100000"/>
              </a:lnSpc>
              <a:spcBef>
                <a:spcPts val="0"/>
              </a:spcBef>
              <a:spcAft>
                <a:spcPts val="0"/>
              </a:spcAft>
              <a:buClrTx/>
              <a:buSzTx/>
              <a:buFontTx/>
              <a:buAutoNum type="alphaLcParenBoth" startAt="2"/>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El MCM debe ser aceptable para la AAC del Estado de matrícula.</a:t>
            </a:r>
          </a:p>
          <a:p>
            <a:pPr marL="228600" marR="0" lvl="0" indent="-228600" algn="just" defTabSz="457200" rtl="0" eaLnBrk="1" fontAlgn="auto" latinLnBrk="0" hangingPunct="1">
              <a:lnSpc>
                <a:spcPct val="100000"/>
              </a:lnSpc>
              <a:spcBef>
                <a:spcPts val="0"/>
              </a:spcBef>
              <a:spcAft>
                <a:spcPts val="0"/>
              </a:spcAft>
              <a:buClrTx/>
              <a:buSzTx/>
              <a:buFontTx/>
              <a:buAutoNum type="alphaLcParenBoth" startAt="2"/>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El MCM y cualquier enmienda al mismo, deberá observar en su diseño los principios de factores humanos.</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lvl="1"/>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33</a:t>
            </a:fld>
            <a:endParaRPr lang="id-ID"/>
          </a:p>
        </p:txBody>
      </p:sp>
    </p:spTree>
    <p:extLst>
      <p:ext uri="{BB962C8B-B14F-4D97-AF65-F5344CB8AC3E}">
        <p14:creationId xmlns:p14="http://schemas.microsoft.com/office/powerpoint/2010/main" val="11420456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3390" marR="0" indent="-453390" algn="just">
              <a:spcBef>
                <a:spcPts val="600"/>
              </a:spcBef>
              <a:spcAft>
                <a:spcPts val="600"/>
              </a:spcAft>
              <a:tabLst>
                <a:tab pos="457200" algn="l"/>
              </a:tabLst>
            </a:pPr>
            <a:r>
              <a:rPr lang="es-AR" sz="1200" b="1" dirty="0" smtClean="0">
                <a:effectLst/>
                <a:latin typeface="Arial" panose="020B0604020202020204" pitchFamily="34" charset="0"/>
                <a:ea typeface="Times New Roman" panose="02020603050405020304" pitchFamily="18" charset="0"/>
              </a:rPr>
              <a:t>91.1125	Registros de mantenimiento</a:t>
            </a:r>
          </a:p>
          <a:p>
            <a:pPr marL="453390" marR="0" indent="-453390" algn="just">
              <a:spcBef>
                <a:spcPts val="600"/>
              </a:spcBef>
              <a:spcAft>
                <a:spcPts val="600"/>
              </a:spcAft>
              <a:tabLst>
                <a:tab pos="457200" algn="l"/>
              </a:tabLst>
            </a:pPr>
            <a:endParaRPr lang="es-PE" sz="1600" dirty="0" smtClean="0">
              <a:effectLst/>
              <a:latin typeface="Times New Roman" panose="02020603050405020304" pitchFamily="18" charset="0"/>
              <a:ea typeface="Times New Roman" panose="02020603050405020304" pitchFamily="18" charset="0"/>
            </a:endParaRPr>
          </a:p>
          <a:p>
            <a:pPr marL="342900" marR="114300" lvl="0" indent="-342900" algn="just">
              <a:spcBef>
                <a:spcPts val="600"/>
              </a:spcBef>
              <a:spcAft>
                <a:spcPts val="600"/>
              </a:spcAft>
              <a:buFont typeface="+mj-lt"/>
              <a:buAutoNum type="alphaLcParenBoth"/>
              <a:tabLst>
                <a:tab pos="228600" algn="l"/>
              </a:tabLst>
            </a:pPr>
            <a:r>
              <a:rPr lang="es-PE" sz="1200" dirty="0" smtClean="0">
                <a:effectLst/>
                <a:latin typeface="Arial" panose="020B0604020202020204" pitchFamily="34" charset="0"/>
                <a:ea typeface="Times New Roman" panose="02020603050405020304" pitchFamily="18" charset="0"/>
              </a:rPr>
              <a:t>El explotador debe asegurarse que se conserven los siguientes registros durante los plazos indicados en el Párrafo (b) de esta sección con el siguiente contenido:</a:t>
            </a:r>
            <a:endParaRPr lang="es-PE" sz="1600" dirty="0" smtClean="0">
              <a:effectLst/>
              <a:latin typeface="Times New Roman" panose="02020603050405020304" pitchFamily="18" charset="0"/>
              <a:ea typeface="Times New Roman" panose="02020603050405020304" pitchFamily="18" charset="0"/>
            </a:endParaRPr>
          </a:p>
          <a:p>
            <a:pPr marL="453390" marR="0" indent="-226695" algn="just">
              <a:spcBef>
                <a:spcPts val="600"/>
              </a:spcBef>
              <a:spcAft>
                <a:spcPts val="600"/>
              </a:spcAft>
              <a:tabLst>
                <a:tab pos="450215" algn="l"/>
              </a:tabLst>
            </a:pPr>
            <a:r>
              <a:rPr lang="es-PE" sz="1200" dirty="0" smtClean="0">
                <a:effectLst/>
                <a:latin typeface="Arial" panose="020B0604020202020204" pitchFamily="34" charset="0"/>
                <a:ea typeface="Times New Roman" panose="02020603050405020304" pitchFamily="18" charset="0"/>
              </a:rPr>
              <a:t>(1)	el tiempo de servicio (hora, tiempo trascurrido y ciclos según corresponda) de la aeronave y de los componentes de aeronaves de vida limitada;</a:t>
            </a:r>
            <a:endParaRPr lang="es-PE" sz="1600" dirty="0" smtClean="0">
              <a:effectLst/>
              <a:latin typeface="Times New Roman" panose="02020603050405020304" pitchFamily="18" charset="0"/>
              <a:ea typeface="Times New Roman" panose="02020603050405020304" pitchFamily="18" charset="0"/>
            </a:endParaRPr>
          </a:p>
          <a:p>
            <a:pPr marL="453390" marR="0" indent="-226695" algn="just">
              <a:spcBef>
                <a:spcPts val="600"/>
              </a:spcBef>
              <a:spcAft>
                <a:spcPts val="600"/>
              </a:spcAft>
              <a:tabLst>
                <a:tab pos="450215" algn="l"/>
              </a:tabLst>
            </a:pPr>
            <a:r>
              <a:rPr lang="es-PE" sz="1200" dirty="0" smtClean="0">
                <a:effectLst/>
                <a:latin typeface="Arial" panose="020B0604020202020204" pitchFamily="34" charset="0"/>
                <a:ea typeface="Times New Roman" panose="02020603050405020304" pitchFamily="18" charset="0"/>
              </a:rPr>
              <a:t>(2)	el tiempo de servicio (horas, tiempo trascurrido y ciclos según corresponda) desde la última reparación general (overhaul) de la aeronave y de los componentes de aeronave instalados en la aeronave que requieran una reparación general obligatoria a intervalos de tiempo de utilización definidos;</a:t>
            </a:r>
            <a:endParaRPr lang="es-PE" sz="1600" dirty="0" smtClean="0">
              <a:effectLst/>
              <a:latin typeface="Times New Roman" panose="02020603050405020304" pitchFamily="18" charset="0"/>
              <a:ea typeface="Times New Roman" panose="02020603050405020304" pitchFamily="18" charset="0"/>
            </a:endParaRPr>
          </a:p>
          <a:p>
            <a:pPr marL="453390" marR="0" indent="-226695" algn="just">
              <a:spcBef>
                <a:spcPts val="600"/>
              </a:spcBef>
              <a:spcAft>
                <a:spcPts val="600"/>
              </a:spcAft>
              <a:tabLst>
                <a:tab pos="450215" algn="l"/>
              </a:tabLst>
            </a:pPr>
            <a:r>
              <a:rPr lang="es-PE" sz="1200" dirty="0" smtClean="0">
                <a:effectLst/>
                <a:latin typeface="Arial" panose="020B0604020202020204" pitchFamily="34" charset="0"/>
                <a:ea typeface="Times New Roman" panose="02020603050405020304" pitchFamily="18" charset="0"/>
              </a:rPr>
              <a:t>(3)	estado actualizado del cumplimiento de cada directriz de aeronavegabilidad aplicable a cada aeronave y componente de aeronave, en donde se indique el método de cumplimiento, el número de directriz de aeronavegabilidad. Si la directriz de aeronavegabilidad involucra una acción recurrente, debe especificarse el momento y la fecha de cuando la próxima acción es requerida.</a:t>
            </a:r>
            <a:endParaRPr lang="es-PE" sz="1600" dirty="0" smtClean="0">
              <a:effectLst/>
              <a:latin typeface="Times New Roman" panose="02020603050405020304" pitchFamily="18" charset="0"/>
              <a:ea typeface="Times New Roman" panose="02020603050405020304" pitchFamily="18" charset="0"/>
            </a:endParaRPr>
          </a:p>
          <a:p>
            <a:pPr marL="453390" marR="0" indent="-226695" algn="just">
              <a:spcBef>
                <a:spcPts val="600"/>
              </a:spcBef>
              <a:spcAft>
                <a:spcPts val="600"/>
              </a:spcAft>
              <a:tabLst>
                <a:tab pos="450215" algn="l"/>
              </a:tabLst>
            </a:pPr>
            <a:r>
              <a:rPr lang="es-PE" sz="1200" dirty="0" smtClean="0">
                <a:effectLst/>
                <a:latin typeface="Arial" panose="020B0604020202020204" pitchFamily="34" charset="0"/>
                <a:ea typeface="Times New Roman" panose="02020603050405020304" pitchFamily="18" charset="0"/>
              </a:rPr>
              <a:t>(4)	registros y datos de mantenimiento aprobados de las modificaciones y reparaciones mayores realizadas en cada aeronave y componente de aeronave; </a:t>
            </a:r>
            <a:endParaRPr lang="es-PE" sz="1600" dirty="0" smtClean="0">
              <a:effectLst/>
              <a:latin typeface="Times New Roman" panose="02020603050405020304" pitchFamily="18" charset="0"/>
              <a:ea typeface="Times New Roman" panose="02020603050405020304" pitchFamily="18" charset="0"/>
            </a:endParaRPr>
          </a:p>
          <a:p>
            <a:pPr marL="453390" marR="0" indent="-226695" algn="just">
              <a:spcBef>
                <a:spcPts val="600"/>
              </a:spcBef>
              <a:spcAft>
                <a:spcPts val="600"/>
              </a:spcAft>
              <a:tabLst>
                <a:tab pos="450215" algn="l"/>
              </a:tabLst>
            </a:pPr>
            <a:r>
              <a:rPr lang="es-PE" sz="1200" dirty="0" smtClean="0">
                <a:effectLst/>
                <a:latin typeface="Arial" panose="020B0604020202020204" pitchFamily="34" charset="0"/>
                <a:ea typeface="Times New Roman" panose="02020603050405020304" pitchFamily="18" charset="0"/>
              </a:rPr>
              <a:t>(5)	estado actualizado de cada tipo de tarea de mantenimiento prevista en el programa de mantenimiento utilizado en la aeronave.</a:t>
            </a:r>
            <a:endParaRPr lang="es-PE" sz="1600" dirty="0" smtClean="0">
              <a:effectLst/>
              <a:latin typeface="Times New Roman" panose="02020603050405020304" pitchFamily="18" charset="0"/>
              <a:ea typeface="Times New Roman" panose="02020603050405020304" pitchFamily="18" charset="0"/>
            </a:endParaRPr>
          </a:p>
          <a:p>
            <a:pPr marL="453390" marR="0" indent="-226695" algn="just">
              <a:spcBef>
                <a:spcPts val="600"/>
              </a:spcBef>
              <a:spcAft>
                <a:spcPts val="600"/>
              </a:spcAft>
              <a:tabLst>
                <a:tab pos="450215" algn="l"/>
              </a:tabLst>
            </a:pPr>
            <a:r>
              <a:rPr lang="es-PE" sz="1200" dirty="0" smtClean="0">
                <a:effectLst/>
                <a:latin typeface="Arial" panose="020B0604020202020204" pitchFamily="34" charset="0"/>
                <a:ea typeface="Times New Roman" panose="02020603050405020304" pitchFamily="18" charset="0"/>
              </a:rPr>
              <a:t>(6)	cada certificación de conformidad de mantenimiento emitida para la aeronave o componente de aeronave, después de la realización de cualquier tarea de mantenimiento, y</a:t>
            </a:r>
            <a:endParaRPr lang="es-PE" sz="1600" dirty="0" smtClean="0">
              <a:effectLst/>
              <a:latin typeface="Times New Roman" panose="02020603050405020304" pitchFamily="18" charset="0"/>
              <a:ea typeface="Times New Roman" panose="02020603050405020304" pitchFamily="18" charset="0"/>
            </a:endParaRPr>
          </a:p>
          <a:p>
            <a:pPr marL="453390" marR="0" indent="-226695" algn="just">
              <a:spcBef>
                <a:spcPts val="600"/>
              </a:spcBef>
              <a:spcAft>
                <a:spcPts val="600"/>
              </a:spcAft>
              <a:tabLst>
                <a:tab pos="450215" algn="l"/>
              </a:tabLst>
            </a:pPr>
            <a:r>
              <a:rPr lang="es-PE" sz="1200" dirty="0" smtClean="0">
                <a:effectLst/>
                <a:latin typeface="Arial" panose="020B0604020202020204" pitchFamily="34" charset="0"/>
                <a:ea typeface="Times New Roman" panose="02020603050405020304" pitchFamily="18" charset="0"/>
              </a:rPr>
              <a:t>(7)	registros detallados de los trabajos de mantenimiento para demostrar que se ha cumplido con todos los requisitos necesarios para la firma de la certificación de conformidad de mantenimiento</a:t>
            </a:r>
            <a:endParaRPr lang="es-PE" sz="1600" dirty="0" smtClean="0">
              <a:effectLst/>
              <a:latin typeface="Times New Roman" panose="02020603050405020304" pitchFamily="18" charset="0"/>
              <a:ea typeface="Times New Roman" panose="02020603050405020304" pitchFamily="18" charset="0"/>
            </a:endParaRPr>
          </a:p>
          <a:p>
            <a:pPr marL="342900" marR="0" lvl="0" indent="-342900" algn="just">
              <a:spcBef>
                <a:spcPts val="600"/>
              </a:spcBef>
              <a:spcAft>
                <a:spcPts val="600"/>
              </a:spcAft>
              <a:buFont typeface="+mj-lt"/>
              <a:buAutoNum type="alphaLcParenBoth"/>
              <a:tabLst>
                <a:tab pos="228600" algn="l"/>
                <a:tab pos="4800600" algn="l"/>
                <a:tab pos="5029200" algn="l"/>
              </a:tabLst>
            </a:pPr>
            <a:r>
              <a:rPr lang="es-PE" sz="1200" dirty="0" smtClean="0">
                <a:effectLst/>
                <a:latin typeface="Arial" panose="020B0604020202020204" pitchFamily="34" charset="0"/>
                <a:ea typeface="Times New Roman" panose="02020603050405020304" pitchFamily="18" charset="0"/>
              </a:rPr>
              <a:t>Los registros indicados en los Párrafos (a) (1) a (a) (5) de esta sección, se deberán conservar durante un período de 90 días después de retirar permanentemente de servicio el componente al que se refiere y  los registros enumerados en los Párrafos (a) (6) y (a) (7) de esta sección, se conservarán hasta que se repita o se reemplace por un trabajo o inspección equivalente en alcance y detalle</a:t>
            </a:r>
            <a:r>
              <a:rPr lang="es-EC" sz="1200" dirty="0" smtClean="0">
                <a:effectLst/>
                <a:latin typeface="Arial" panose="020B0604020202020204" pitchFamily="34" charset="0"/>
                <a:ea typeface="Times New Roman" panose="02020603050405020304" pitchFamily="18" charset="0"/>
              </a:rPr>
              <a:t>.</a:t>
            </a:r>
            <a:endParaRPr lang="es-PE" sz="1600" dirty="0" smtClean="0">
              <a:effectLst/>
              <a:latin typeface="Times New Roman" panose="02020603050405020304" pitchFamily="18" charset="0"/>
              <a:ea typeface="Times New Roman" panose="02020603050405020304" pitchFamily="18" charset="0"/>
            </a:endParaRPr>
          </a:p>
          <a:p>
            <a:pPr marL="342900" marR="0" lvl="0" indent="-342900" algn="just">
              <a:spcBef>
                <a:spcPts val="600"/>
              </a:spcBef>
              <a:spcAft>
                <a:spcPts val="600"/>
              </a:spcAft>
              <a:buFont typeface="+mj-lt"/>
              <a:buAutoNum type="alphaLcParenBoth"/>
              <a:tabLst>
                <a:tab pos="228600" algn="l"/>
                <a:tab pos="4800600" algn="l"/>
                <a:tab pos="5029200" algn="l"/>
              </a:tabLst>
            </a:pPr>
            <a:r>
              <a:rPr lang="es-EC" sz="1200" dirty="0" smtClean="0">
                <a:effectLst/>
                <a:latin typeface="Arial" panose="020B0604020202020204" pitchFamily="34" charset="0"/>
                <a:ea typeface="Times New Roman" panose="02020603050405020304" pitchFamily="18" charset="0"/>
              </a:rPr>
              <a:t>El e</a:t>
            </a:r>
            <a:r>
              <a:rPr lang="es-PE" sz="1200" dirty="0" err="1" smtClean="0">
                <a:effectLst/>
                <a:latin typeface="Arial" panose="020B0604020202020204" pitchFamily="34" charset="0"/>
                <a:ea typeface="Times New Roman" panose="02020603050405020304" pitchFamily="18" charset="0"/>
              </a:rPr>
              <a:t>xplotador</a:t>
            </a:r>
            <a:r>
              <a:rPr lang="es-EC" sz="1200" dirty="0" smtClean="0">
                <a:effectLst/>
                <a:latin typeface="Arial" panose="020B0604020202020204" pitchFamily="34" charset="0"/>
                <a:ea typeface="Times New Roman" panose="02020603050405020304" pitchFamily="18" charset="0"/>
              </a:rPr>
              <a:t> debe garantizar que se conserven los registros de forma segura para protegerlo de daños, alteraciones y robo.</a:t>
            </a:r>
            <a:endParaRPr lang="es-PE" sz="1600" dirty="0" smtClean="0">
              <a:effectLst/>
              <a:latin typeface="Times New Roman" panose="02020603050405020304" pitchFamily="18" charset="0"/>
              <a:ea typeface="Times New Roman" panose="02020603050405020304" pitchFamily="18" charset="0"/>
            </a:endParaRPr>
          </a:p>
          <a:p>
            <a:pPr lvl="1"/>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34</a:t>
            </a:fld>
            <a:endParaRPr lang="id-ID"/>
          </a:p>
        </p:txBody>
      </p:sp>
    </p:spTree>
    <p:extLst>
      <p:ext uri="{BB962C8B-B14F-4D97-AF65-F5344CB8AC3E}">
        <p14:creationId xmlns:p14="http://schemas.microsoft.com/office/powerpoint/2010/main" val="19348015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3390" marR="0" indent="-453390" algn="just">
              <a:spcBef>
                <a:spcPts val="600"/>
              </a:spcBef>
              <a:spcAft>
                <a:spcPts val="600"/>
              </a:spcAft>
              <a:tabLst>
                <a:tab pos="457200" algn="l"/>
              </a:tabLst>
            </a:pPr>
            <a:r>
              <a:rPr lang="es-AR" sz="1200" b="1" dirty="0" smtClean="0">
                <a:effectLst/>
                <a:latin typeface="Arial" panose="020B0604020202020204" pitchFamily="34" charset="0"/>
                <a:ea typeface="Times New Roman" panose="02020603050405020304" pitchFamily="18" charset="0"/>
              </a:rPr>
              <a:t>91.1125	Registros de mantenimiento</a:t>
            </a:r>
          </a:p>
          <a:p>
            <a:pPr marL="453390" marR="0" indent="-453390" algn="just">
              <a:spcBef>
                <a:spcPts val="600"/>
              </a:spcBef>
              <a:spcAft>
                <a:spcPts val="600"/>
              </a:spcAft>
              <a:tabLst>
                <a:tab pos="457200" algn="l"/>
              </a:tabLst>
            </a:pPr>
            <a:endParaRPr lang="es-PE" sz="1600" dirty="0" smtClean="0">
              <a:effectLst/>
              <a:latin typeface="Times New Roman" panose="02020603050405020304" pitchFamily="18" charset="0"/>
              <a:ea typeface="Times New Roman" panose="02020603050405020304" pitchFamily="18" charset="0"/>
            </a:endParaRPr>
          </a:p>
          <a:p>
            <a:pPr marL="342900" marR="114300" lvl="0" indent="-342900" algn="just">
              <a:spcBef>
                <a:spcPts val="600"/>
              </a:spcBef>
              <a:spcAft>
                <a:spcPts val="600"/>
              </a:spcAft>
              <a:buFont typeface="+mj-lt"/>
              <a:buAutoNum type="alphaLcParenBoth"/>
              <a:tabLst>
                <a:tab pos="228600" algn="l"/>
              </a:tabLst>
            </a:pPr>
            <a:r>
              <a:rPr lang="es-PE" sz="1200" dirty="0" smtClean="0">
                <a:effectLst/>
                <a:latin typeface="Arial" panose="020B0604020202020204" pitchFamily="34" charset="0"/>
                <a:ea typeface="Times New Roman" panose="02020603050405020304" pitchFamily="18" charset="0"/>
              </a:rPr>
              <a:t>El explotador debe asegurarse que se conserven los siguientes registros durante los plazos indicados en el Párrafo (b) de esta sección con el siguiente contenido:</a:t>
            </a:r>
            <a:endParaRPr lang="es-PE" sz="1600" dirty="0" smtClean="0">
              <a:effectLst/>
              <a:latin typeface="Times New Roman" panose="02020603050405020304" pitchFamily="18" charset="0"/>
              <a:ea typeface="Times New Roman" panose="02020603050405020304" pitchFamily="18" charset="0"/>
            </a:endParaRPr>
          </a:p>
          <a:p>
            <a:pPr marL="453390" marR="0" indent="-226695" algn="just">
              <a:spcBef>
                <a:spcPts val="600"/>
              </a:spcBef>
              <a:spcAft>
                <a:spcPts val="600"/>
              </a:spcAft>
              <a:tabLst>
                <a:tab pos="450215" algn="l"/>
              </a:tabLst>
            </a:pPr>
            <a:r>
              <a:rPr lang="es-PE" sz="1200" dirty="0" smtClean="0">
                <a:effectLst/>
                <a:latin typeface="Arial" panose="020B0604020202020204" pitchFamily="34" charset="0"/>
                <a:ea typeface="Times New Roman" panose="02020603050405020304" pitchFamily="18" charset="0"/>
              </a:rPr>
              <a:t>(1)	el tiempo de servicio (hora, tiempo trascurrido y ciclos según corresponda) de la aeronave y de los componentes de aeronaves de vida limitada;</a:t>
            </a:r>
            <a:endParaRPr lang="es-PE" sz="1600" dirty="0" smtClean="0">
              <a:effectLst/>
              <a:latin typeface="Times New Roman" panose="02020603050405020304" pitchFamily="18" charset="0"/>
              <a:ea typeface="Times New Roman" panose="02020603050405020304" pitchFamily="18" charset="0"/>
            </a:endParaRPr>
          </a:p>
          <a:p>
            <a:pPr marL="453390" marR="0" indent="-226695" algn="just">
              <a:spcBef>
                <a:spcPts val="600"/>
              </a:spcBef>
              <a:spcAft>
                <a:spcPts val="600"/>
              </a:spcAft>
              <a:tabLst>
                <a:tab pos="450215" algn="l"/>
              </a:tabLst>
            </a:pPr>
            <a:r>
              <a:rPr lang="es-PE" sz="1200" dirty="0" smtClean="0">
                <a:effectLst/>
                <a:latin typeface="Arial" panose="020B0604020202020204" pitchFamily="34" charset="0"/>
                <a:ea typeface="Times New Roman" panose="02020603050405020304" pitchFamily="18" charset="0"/>
              </a:rPr>
              <a:t>(2)	el tiempo de servicio (horas, tiempo trascurrido y ciclos según corresponda) desde la última reparación general (overhaul) de la aeronave y de los componentes de aeronave instalados en la aeronave que requieran una reparación general obligatoria a intervalos de tiempo de utilización definidos;</a:t>
            </a:r>
            <a:endParaRPr lang="es-PE" sz="1600" dirty="0" smtClean="0">
              <a:effectLst/>
              <a:latin typeface="Times New Roman" panose="02020603050405020304" pitchFamily="18" charset="0"/>
              <a:ea typeface="Times New Roman" panose="02020603050405020304" pitchFamily="18" charset="0"/>
            </a:endParaRPr>
          </a:p>
          <a:p>
            <a:pPr marL="453390" marR="0" indent="-226695" algn="just">
              <a:spcBef>
                <a:spcPts val="600"/>
              </a:spcBef>
              <a:spcAft>
                <a:spcPts val="600"/>
              </a:spcAft>
              <a:tabLst>
                <a:tab pos="450215" algn="l"/>
              </a:tabLst>
            </a:pPr>
            <a:r>
              <a:rPr lang="es-PE" sz="1200" dirty="0" smtClean="0">
                <a:effectLst/>
                <a:latin typeface="Arial" panose="020B0604020202020204" pitchFamily="34" charset="0"/>
                <a:ea typeface="Times New Roman" panose="02020603050405020304" pitchFamily="18" charset="0"/>
              </a:rPr>
              <a:t>(3)	estado actualizado del cumplimiento de cada directriz de aeronavegabilidad aplicable a cada aeronave y componente de aeronave, en donde se indique el método de cumplimiento, el número de directriz de aeronavegabilidad. Si la directriz de aeronavegabilidad involucra una acción recurrente, debe especificarse el momento y la fecha de cuando la próxima acción es requerida.</a:t>
            </a:r>
            <a:endParaRPr lang="es-PE" sz="1600" dirty="0" smtClean="0">
              <a:effectLst/>
              <a:latin typeface="Times New Roman" panose="02020603050405020304" pitchFamily="18" charset="0"/>
              <a:ea typeface="Times New Roman" panose="02020603050405020304" pitchFamily="18" charset="0"/>
            </a:endParaRPr>
          </a:p>
          <a:p>
            <a:pPr marL="453390" marR="0" indent="-226695" algn="just">
              <a:spcBef>
                <a:spcPts val="600"/>
              </a:spcBef>
              <a:spcAft>
                <a:spcPts val="600"/>
              </a:spcAft>
              <a:tabLst>
                <a:tab pos="450215" algn="l"/>
              </a:tabLst>
            </a:pPr>
            <a:r>
              <a:rPr lang="es-PE" sz="1200" dirty="0" smtClean="0">
                <a:effectLst/>
                <a:latin typeface="Arial" panose="020B0604020202020204" pitchFamily="34" charset="0"/>
                <a:ea typeface="Times New Roman" panose="02020603050405020304" pitchFamily="18" charset="0"/>
              </a:rPr>
              <a:t>(4)	registros y datos de mantenimiento aprobados de las modificaciones y reparaciones mayores realizadas en cada aeronave y componente de aeronave; </a:t>
            </a:r>
            <a:endParaRPr lang="es-PE" sz="1600" dirty="0" smtClean="0">
              <a:effectLst/>
              <a:latin typeface="Times New Roman" panose="02020603050405020304" pitchFamily="18" charset="0"/>
              <a:ea typeface="Times New Roman" panose="02020603050405020304" pitchFamily="18" charset="0"/>
            </a:endParaRPr>
          </a:p>
          <a:p>
            <a:pPr marL="453390" marR="0" indent="-226695" algn="just">
              <a:spcBef>
                <a:spcPts val="600"/>
              </a:spcBef>
              <a:spcAft>
                <a:spcPts val="600"/>
              </a:spcAft>
              <a:tabLst>
                <a:tab pos="450215" algn="l"/>
              </a:tabLst>
            </a:pPr>
            <a:r>
              <a:rPr lang="es-PE" sz="1200" dirty="0" smtClean="0">
                <a:effectLst/>
                <a:latin typeface="Arial" panose="020B0604020202020204" pitchFamily="34" charset="0"/>
                <a:ea typeface="Times New Roman" panose="02020603050405020304" pitchFamily="18" charset="0"/>
              </a:rPr>
              <a:t>(5)	estado actualizado de cada tipo de tarea de mantenimiento prevista en el programa de mantenimiento utilizado en la aeronave.</a:t>
            </a:r>
            <a:endParaRPr lang="es-PE" sz="1600" dirty="0" smtClean="0">
              <a:effectLst/>
              <a:latin typeface="Times New Roman" panose="02020603050405020304" pitchFamily="18" charset="0"/>
              <a:ea typeface="Times New Roman" panose="02020603050405020304" pitchFamily="18" charset="0"/>
            </a:endParaRPr>
          </a:p>
          <a:p>
            <a:pPr marL="453390" marR="0" indent="-226695" algn="just">
              <a:spcBef>
                <a:spcPts val="600"/>
              </a:spcBef>
              <a:spcAft>
                <a:spcPts val="600"/>
              </a:spcAft>
              <a:tabLst>
                <a:tab pos="450215" algn="l"/>
              </a:tabLst>
            </a:pPr>
            <a:r>
              <a:rPr lang="es-PE" sz="1200" dirty="0" smtClean="0">
                <a:effectLst/>
                <a:latin typeface="Arial" panose="020B0604020202020204" pitchFamily="34" charset="0"/>
                <a:ea typeface="Times New Roman" panose="02020603050405020304" pitchFamily="18" charset="0"/>
              </a:rPr>
              <a:t>(6)	cada certificación de conformidad de mantenimiento emitida para la aeronave o componente de aeronave, después de la realización de cualquier tarea de mantenimiento, y</a:t>
            </a:r>
            <a:endParaRPr lang="es-PE" sz="1600" dirty="0" smtClean="0">
              <a:effectLst/>
              <a:latin typeface="Times New Roman" panose="02020603050405020304" pitchFamily="18" charset="0"/>
              <a:ea typeface="Times New Roman" panose="02020603050405020304" pitchFamily="18" charset="0"/>
            </a:endParaRPr>
          </a:p>
          <a:p>
            <a:pPr marL="453390" marR="0" indent="-226695" algn="just">
              <a:spcBef>
                <a:spcPts val="600"/>
              </a:spcBef>
              <a:spcAft>
                <a:spcPts val="600"/>
              </a:spcAft>
              <a:tabLst>
                <a:tab pos="450215" algn="l"/>
              </a:tabLst>
            </a:pPr>
            <a:r>
              <a:rPr lang="es-PE" sz="1200" dirty="0" smtClean="0">
                <a:effectLst/>
                <a:latin typeface="Arial" panose="020B0604020202020204" pitchFamily="34" charset="0"/>
                <a:ea typeface="Times New Roman" panose="02020603050405020304" pitchFamily="18" charset="0"/>
              </a:rPr>
              <a:t>(7)	registros detallados de los trabajos de mantenimiento para demostrar que se ha cumplido con todos los requisitos necesarios para la firma de la certificación de conformidad de mantenimiento</a:t>
            </a:r>
            <a:endParaRPr lang="es-PE" sz="1600" dirty="0" smtClean="0">
              <a:effectLst/>
              <a:latin typeface="Times New Roman" panose="02020603050405020304" pitchFamily="18" charset="0"/>
              <a:ea typeface="Times New Roman" panose="02020603050405020304" pitchFamily="18" charset="0"/>
            </a:endParaRPr>
          </a:p>
          <a:p>
            <a:pPr marL="342900" marR="0" lvl="0" indent="-342900" algn="just">
              <a:spcBef>
                <a:spcPts val="600"/>
              </a:spcBef>
              <a:spcAft>
                <a:spcPts val="600"/>
              </a:spcAft>
              <a:buFont typeface="+mj-lt"/>
              <a:buAutoNum type="alphaLcParenBoth"/>
              <a:tabLst>
                <a:tab pos="228600" algn="l"/>
                <a:tab pos="4800600" algn="l"/>
                <a:tab pos="5029200" algn="l"/>
              </a:tabLst>
            </a:pPr>
            <a:r>
              <a:rPr lang="es-PE" sz="1200" dirty="0" smtClean="0">
                <a:effectLst/>
                <a:latin typeface="Arial" panose="020B0604020202020204" pitchFamily="34" charset="0"/>
                <a:ea typeface="Times New Roman" panose="02020603050405020304" pitchFamily="18" charset="0"/>
              </a:rPr>
              <a:t>Los registros indicados en los Párrafos (a) (1) a (a) (5) de esta sección, se deberán conservar durante un período de 90 días después de retirar permanentemente de servicio el componente al que se refiere y  los registros enumerados en los Párrafos (a) (6) y (a) (7) de esta sección, se conservarán hasta que se repita o se reemplace por un trabajo o inspección equivalente en alcance y detalle</a:t>
            </a:r>
            <a:r>
              <a:rPr lang="es-EC" sz="1200" dirty="0" smtClean="0">
                <a:effectLst/>
                <a:latin typeface="Arial" panose="020B0604020202020204" pitchFamily="34" charset="0"/>
                <a:ea typeface="Times New Roman" panose="02020603050405020304" pitchFamily="18" charset="0"/>
              </a:rPr>
              <a:t>.</a:t>
            </a:r>
            <a:endParaRPr lang="es-PE" sz="1600" dirty="0" smtClean="0">
              <a:effectLst/>
              <a:latin typeface="Times New Roman" panose="02020603050405020304" pitchFamily="18" charset="0"/>
              <a:ea typeface="Times New Roman" panose="02020603050405020304" pitchFamily="18" charset="0"/>
            </a:endParaRPr>
          </a:p>
          <a:p>
            <a:pPr marL="342900" marR="0" lvl="0" indent="-342900" algn="just">
              <a:spcBef>
                <a:spcPts val="600"/>
              </a:spcBef>
              <a:spcAft>
                <a:spcPts val="600"/>
              </a:spcAft>
              <a:buFont typeface="+mj-lt"/>
              <a:buAutoNum type="alphaLcParenBoth"/>
              <a:tabLst>
                <a:tab pos="228600" algn="l"/>
                <a:tab pos="4800600" algn="l"/>
                <a:tab pos="5029200" algn="l"/>
              </a:tabLst>
            </a:pPr>
            <a:r>
              <a:rPr lang="es-EC" sz="1200" dirty="0" smtClean="0">
                <a:effectLst/>
                <a:latin typeface="Arial" panose="020B0604020202020204" pitchFamily="34" charset="0"/>
                <a:ea typeface="Times New Roman" panose="02020603050405020304" pitchFamily="18" charset="0"/>
              </a:rPr>
              <a:t>El e</a:t>
            </a:r>
            <a:r>
              <a:rPr lang="es-PE" sz="1200" dirty="0" err="1" smtClean="0">
                <a:effectLst/>
                <a:latin typeface="Arial" panose="020B0604020202020204" pitchFamily="34" charset="0"/>
                <a:ea typeface="Times New Roman" panose="02020603050405020304" pitchFamily="18" charset="0"/>
              </a:rPr>
              <a:t>xplotador</a:t>
            </a:r>
            <a:r>
              <a:rPr lang="es-EC" sz="1200" dirty="0" smtClean="0">
                <a:effectLst/>
                <a:latin typeface="Arial" panose="020B0604020202020204" pitchFamily="34" charset="0"/>
                <a:ea typeface="Times New Roman" panose="02020603050405020304" pitchFamily="18" charset="0"/>
              </a:rPr>
              <a:t> debe garantizar que se conserven los registros de forma segura para protegerlo de daños, alteraciones y robo.</a:t>
            </a:r>
            <a:endParaRPr lang="es-PE" sz="1600" dirty="0" smtClean="0">
              <a:effectLst/>
              <a:latin typeface="Times New Roman" panose="02020603050405020304" pitchFamily="18" charset="0"/>
              <a:ea typeface="Times New Roman" panose="02020603050405020304" pitchFamily="18" charset="0"/>
            </a:endParaRPr>
          </a:p>
          <a:p>
            <a:pPr lvl="1"/>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35</a:t>
            </a:fld>
            <a:endParaRPr lang="id-ID"/>
          </a:p>
        </p:txBody>
      </p:sp>
    </p:spTree>
    <p:extLst>
      <p:ext uri="{BB962C8B-B14F-4D97-AF65-F5344CB8AC3E}">
        <p14:creationId xmlns:p14="http://schemas.microsoft.com/office/powerpoint/2010/main" val="12569619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just" defTabSz="457200" rtl="0" eaLnBrk="1" fontAlgn="auto" latinLnBrk="0" hangingPunct="1">
              <a:lnSpc>
                <a:spcPct val="100000"/>
              </a:lnSpc>
              <a:spcBef>
                <a:spcPts val="0"/>
              </a:spcBef>
              <a:spcAft>
                <a:spcPts val="0"/>
              </a:spcAft>
              <a:buClrTx/>
              <a:buSzTx/>
              <a:buFontTx/>
              <a:buAutoNum type="alphaLcParenBoth" startAt="2"/>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Los registros indicados en los Párrafos (a) (1) a (a) (5) de esta sección, se deberán conservar durante un período de 90 días después de retirar permanentemente de servicio el componente al que se refiere y  los registros enumerados en los Párrafos (a) (6) y (a) (7) de esta sección, se conservarán hasta que se repita o se reemplace por un trabajo o inspección equivalente en alcance y detalle.</a:t>
            </a:r>
          </a:p>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36</a:t>
            </a:fld>
            <a:endParaRPr lang="id-ID"/>
          </a:p>
        </p:txBody>
      </p:sp>
    </p:spTree>
    <p:extLst>
      <p:ext uri="{BB962C8B-B14F-4D97-AF65-F5344CB8AC3E}">
        <p14:creationId xmlns:p14="http://schemas.microsoft.com/office/powerpoint/2010/main" val="14582068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just" defTabSz="457200" rtl="0" eaLnBrk="1" fontAlgn="auto" latinLnBrk="0" hangingPunct="1">
              <a:lnSpc>
                <a:spcPct val="100000"/>
              </a:lnSpc>
              <a:spcBef>
                <a:spcPts val="0"/>
              </a:spcBef>
              <a:spcAft>
                <a:spcPts val="0"/>
              </a:spcAft>
              <a:buClrTx/>
              <a:buSzTx/>
              <a:buFontTx/>
              <a:buAutoNum type="alphaLcParenBoth" startAt="2"/>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Los registros indicados en los Párrafos (a) (1) a (a) (5) de esta sección, se deberán conservar durante un período de 90 días después de retirar permanentemente de servicio el componente al que se refiere y  los registros enumerados en los Párrafos (a) (6) y (a) (7) de esta sección, se conservarán hasta que se repita o se reemplace por un trabajo o inspección equivalente en alcance y detalle.</a:t>
            </a:r>
          </a:p>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37</a:t>
            </a:fld>
            <a:endParaRPr lang="id-ID"/>
          </a:p>
        </p:txBody>
      </p:sp>
    </p:spTree>
    <p:extLst>
      <p:ext uri="{BB962C8B-B14F-4D97-AF65-F5344CB8AC3E}">
        <p14:creationId xmlns:p14="http://schemas.microsoft.com/office/powerpoint/2010/main" val="676918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just" defTabSz="457200" rtl="0" eaLnBrk="1" fontAlgn="auto" latinLnBrk="0" hangingPunct="1">
              <a:lnSpc>
                <a:spcPct val="100000"/>
              </a:lnSpc>
              <a:spcBef>
                <a:spcPts val="0"/>
              </a:spcBef>
              <a:spcAft>
                <a:spcPts val="0"/>
              </a:spcAft>
              <a:buClrTx/>
              <a:buSzTx/>
              <a:buFontTx/>
              <a:buAutoNum type="alphaLcParenBoth" startAt="3"/>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El explotador debe garantizar que se conserven los registros de forma segura para protegerlo de daños, alteraciones y robo.</a:t>
            </a:r>
          </a:p>
          <a:p>
            <a:pPr marL="228600" marR="0" lvl="0" indent="-228600" algn="just" defTabSz="457200" rtl="0" eaLnBrk="1" fontAlgn="auto" latinLnBrk="0" hangingPunct="1">
              <a:lnSpc>
                <a:spcPct val="100000"/>
              </a:lnSpc>
              <a:spcBef>
                <a:spcPts val="0"/>
              </a:spcBef>
              <a:spcAft>
                <a:spcPts val="0"/>
              </a:spcAft>
              <a:buClrTx/>
              <a:buSzTx/>
              <a:buFontTx/>
              <a:buAutoNum type="alphaLcParenBoth" startAt="3"/>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38</a:t>
            </a:fld>
            <a:endParaRPr lang="id-ID"/>
          </a:p>
        </p:txBody>
      </p:sp>
    </p:spTree>
    <p:extLst>
      <p:ext uri="{BB962C8B-B14F-4D97-AF65-F5344CB8AC3E}">
        <p14:creationId xmlns:p14="http://schemas.microsoft.com/office/powerpoint/2010/main" val="3075588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04545" marR="118745" lvl="0" indent="-804545" algn="just" defTabSz="457200" rtl="0" eaLnBrk="1" fontAlgn="auto" latinLnBrk="0" hangingPunct="1">
              <a:lnSpc>
                <a:spcPct val="100000"/>
              </a:lnSpc>
              <a:spcBef>
                <a:spcPts val="1200"/>
              </a:spcBef>
              <a:spcAft>
                <a:spcPts val="600"/>
              </a:spcAft>
              <a:buClrTx/>
              <a:buSzTx/>
              <a:buFontTx/>
              <a:buNone/>
              <a:tabLst>
                <a:tab pos="800100" algn="l"/>
              </a:tabLst>
              <a:defRPr/>
            </a:pPr>
            <a:r>
              <a:rPr kumimoji="0" lang="es-PE" sz="1200" b="1" i="0" u="none" strike="noStrike" kern="1200" cap="none" spc="0" normalizeH="0" baseline="0" noProof="0" dirty="0" smtClean="0">
                <a:ln>
                  <a:noFill/>
                </a:ln>
                <a:solidFill>
                  <a:prstClr val="black"/>
                </a:solidFill>
                <a:effectLst/>
                <a:uLnTx/>
                <a:uFillTx/>
                <a:latin typeface="Arial"/>
                <a:ea typeface="Times New Roman"/>
                <a:cs typeface="+mn-cs"/>
              </a:rPr>
              <a:t>91.1130	Transferencia de registros de mantenimiento</a:t>
            </a:r>
          </a:p>
          <a:p>
            <a:pPr marL="804545" marR="118745" lvl="0" indent="-804545" algn="just" defTabSz="457200" rtl="0" eaLnBrk="1" fontAlgn="auto" latinLnBrk="0" hangingPunct="1">
              <a:lnSpc>
                <a:spcPct val="100000"/>
              </a:lnSpc>
              <a:spcBef>
                <a:spcPts val="1200"/>
              </a:spcBef>
              <a:spcAft>
                <a:spcPts val="600"/>
              </a:spcAft>
              <a:buClrTx/>
              <a:buSzTx/>
              <a:buFontTx/>
              <a:buNone/>
              <a:tabLst>
                <a:tab pos="800100" algn="l"/>
              </a:tabLst>
              <a:defRPr/>
            </a:pPr>
            <a:endParaRPr kumimoji="0" lang="es-PE" sz="16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342900" marR="0" lvl="0" indent="-342900" algn="just" defTabSz="457200" rtl="0" eaLnBrk="1" fontAlgn="auto" latinLnBrk="0" hangingPunct="1">
              <a:lnSpc>
                <a:spcPct val="100000"/>
              </a:lnSpc>
              <a:spcBef>
                <a:spcPts val="600"/>
              </a:spcBef>
              <a:spcAft>
                <a:spcPts val="600"/>
              </a:spcAft>
              <a:buClrTx/>
              <a:buSzTx/>
              <a:buFont typeface="+mj-lt"/>
              <a:buAutoNum type="alphaLcParenBoth"/>
              <a:tabLst>
                <a:tab pos="228600" algn="l"/>
                <a:tab pos="4800600" algn="l"/>
                <a:tab pos="5029200" algn="l"/>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mn-cs"/>
              </a:rPr>
              <a:t>En caso de cambio temporal de explotador, los registros de mantenimiento se deben poner a disposición del nuevo explotador.</a:t>
            </a:r>
          </a:p>
          <a:p>
            <a:pPr marL="342900" marR="0" lvl="0" indent="-342900" algn="just" defTabSz="457200" rtl="0" eaLnBrk="1" fontAlgn="auto" latinLnBrk="0" hangingPunct="1">
              <a:lnSpc>
                <a:spcPct val="100000"/>
              </a:lnSpc>
              <a:spcBef>
                <a:spcPts val="600"/>
              </a:spcBef>
              <a:spcAft>
                <a:spcPts val="600"/>
              </a:spcAft>
              <a:buClrTx/>
              <a:buSzTx/>
              <a:buFont typeface="+mj-lt"/>
              <a:buAutoNum type="alphaLcParenBoth"/>
              <a:tabLst>
                <a:tab pos="228600" algn="l"/>
                <a:tab pos="4800600" algn="l"/>
                <a:tab pos="5029200" algn="l"/>
              </a:tabLst>
              <a:defRPr/>
            </a:pPr>
            <a:endParaRPr kumimoji="0" lang="es-PE" sz="16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342900" marR="0" lvl="0" indent="-342900" algn="just" defTabSz="457200" rtl="0" eaLnBrk="1" fontAlgn="auto" latinLnBrk="0" hangingPunct="1">
              <a:lnSpc>
                <a:spcPct val="100000"/>
              </a:lnSpc>
              <a:spcBef>
                <a:spcPts val="600"/>
              </a:spcBef>
              <a:spcAft>
                <a:spcPts val="600"/>
              </a:spcAft>
              <a:buClrTx/>
              <a:buSzTx/>
              <a:buFont typeface="+mj-lt"/>
              <a:buAutoNum type="alphaLcParenBoth"/>
              <a:tabLst>
                <a:tab pos="228600" algn="l"/>
                <a:tab pos="4800600" algn="l"/>
                <a:tab pos="5029200" algn="l"/>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mn-cs"/>
              </a:rPr>
              <a:t>caso de cambio permanente de explotador los registros de mantenimiento deben ser transferidos al nuevo explotador.</a:t>
            </a: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39</a:t>
            </a:fld>
            <a:endParaRPr lang="id-ID"/>
          </a:p>
        </p:txBody>
      </p:sp>
    </p:spTree>
    <p:extLst>
      <p:ext uri="{BB962C8B-B14F-4D97-AF65-F5344CB8AC3E}">
        <p14:creationId xmlns:p14="http://schemas.microsoft.com/office/powerpoint/2010/main" val="28335594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804545" marR="118745" lvl="0" indent="-804545" algn="just" defTabSz="457200" rtl="0" eaLnBrk="1" fontAlgn="auto" latinLnBrk="0" hangingPunct="1">
              <a:lnSpc>
                <a:spcPct val="100000"/>
              </a:lnSpc>
              <a:spcBef>
                <a:spcPts val="1200"/>
              </a:spcBef>
              <a:spcAft>
                <a:spcPts val="600"/>
              </a:spcAft>
              <a:buClrTx/>
              <a:buSzTx/>
              <a:buFontTx/>
              <a:buNone/>
              <a:tabLst>
                <a:tab pos="800100" algn="l"/>
              </a:tabLst>
              <a:defRPr/>
            </a:pPr>
            <a:r>
              <a:rPr kumimoji="0" lang="es-PE" sz="1200" b="1" i="0" u="none" strike="noStrike" kern="1200" cap="none" spc="0" normalizeH="0" baseline="0" noProof="0" dirty="0" smtClean="0">
                <a:ln>
                  <a:noFill/>
                </a:ln>
                <a:solidFill>
                  <a:prstClr val="black"/>
                </a:solidFill>
                <a:effectLst/>
                <a:uLnTx/>
                <a:uFillTx/>
                <a:latin typeface="+mn-lt"/>
                <a:ea typeface="+mn-ea"/>
                <a:cs typeface="+mn-cs"/>
              </a:rPr>
              <a:t>91.1135	Certificación de conformidad de mantenimiento </a:t>
            </a:r>
          </a:p>
          <a:p>
            <a:pPr marL="804545" marR="118745" lvl="0" indent="-804545" algn="just" defTabSz="457200" rtl="0" eaLnBrk="1" fontAlgn="auto" latinLnBrk="0" hangingPunct="1">
              <a:lnSpc>
                <a:spcPct val="100000"/>
              </a:lnSpc>
              <a:spcBef>
                <a:spcPts val="1200"/>
              </a:spcBef>
              <a:spcAft>
                <a:spcPts val="600"/>
              </a:spcAft>
              <a:buClrTx/>
              <a:buSzTx/>
              <a:buFontTx/>
              <a:buNone/>
              <a:tabLst>
                <a:tab pos="800100" algn="l"/>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228600" marR="118745" lvl="0" indent="-228600" algn="just" defTabSz="457200" rtl="0" eaLnBrk="1" fontAlgn="auto" latinLnBrk="0" hangingPunct="1">
              <a:lnSpc>
                <a:spcPct val="100000"/>
              </a:lnSpc>
              <a:spcBef>
                <a:spcPts val="1200"/>
              </a:spcBef>
              <a:spcAft>
                <a:spcPts val="600"/>
              </a:spcAft>
              <a:buClrTx/>
              <a:buSzTx/>
              <a:buFont typeface="+mj-lt"/>
              <a:buAutoNum type="alphaLcParenR"/>
              <a:tabLst>
                <a:tab pos="800100" algn="l"/>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Un explotador no debe operar una aeronave después de la realización de cualquier mantenimiento, si no se ha realizado conforme al LAR 43.300 (Realización de mantenimiento)  y se ha emitido un CCM por una persona u organización autorizada de acuerdo con el LAR 43.400 (Requisitos para la emisión de certificación de conformidad de mantenimiento).</a:t>
            </a:r>
          </a:p>
          <a:p>
            <a:pPr marL="0" marR="118745" lvl="0" indent="0" algn="just" defTabSz="457200" rtl="0" eaLnBrk="1" fontAlgn="auto" latinLnBrk="0" hangingPunct="1">
              <a:lnSpc>
                <a:spcPct val="100000"/>
              </a:lnSpc>
              <a:spcBef>
                <a:spcPts val="1200"/>
              </a:spcBef>
              <a:spcAft>
                <a:spcPts val="600"/>
              </a:spcAft>
              <a:buClrTx/>
              <a:buSzTx/>
              <a:buFont typeface="+mj-lt"/>
              <a:buNone/>
              <a:tabLst>
                <a:tab pos="800100" algn="l"/>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457200" marR="118745" lvl="1" indent="0" algn="just" defTabSz="457200" rtl="0" eaLnBrk="1" fontAlgn="auto" latinLnBrk="0" hangingPunct="1">
              <a:lnSpc>
                <a:spcPct val="100000"/>
              </a:lnSpc>
              <a:spcBef>
                <a:spcPts val="1200"/>
              </a:spcBef>
              <a:spcAft>
                <a:spcPts val="600"/>
              </a:spcAft>
              <a:buClrTx/>
              <a:buSzTx/>
              <a:buFont typeface="+mj-lt"/>
              <a:buNone/>
              <a:tabLst>
                <a:tab pos="800100" algn="l"/>
              </a:tabLst>
              <a:defRPr/>
            </a:pPr>
            <a:r>
              <a:rPr kumimoji="0" lang="es-PE" sz="1200" b="1" i="0" u="none" strike="noStrike" kern="1200" cap="none" spc="0" normalizeH="0" baseline="0" noProof="0" dirty="0" smtClean="0">
                <a:ln>
                  <a:noFill/>
                </a:ln>
                <a:solidFill>
                  <a:prstClr val="black"/>
                </a:solidFill>
                <a:effectLst/>
                <a:uLnTx/>
                <a:uFillTx/>
                <a:latin typeface="+mn-lt"/>
                <a:ea typeface="+mn-ea"/>
                <a:cs typeface="+mn-cs"/>
              </a:rPr>
              <a:t>43.405 	Requisitos sobre registros de certificación de conformidad de mantenimiento (visto bueno)</a:t>
            </a:r>
          </a:p>
          <a:p>
            <a:pPr marL="457200" marR="118745" lvl="1" indent="0" algn="just" defTabSz="457200" rtl="0" eaLnBrk="1" fontAlgn="auto" latinLnBrk="0" hangingPunct="1">
              <a:lnSpc>
                <a:spcPct val="100000"/>
              </a:lnSpc>
              <a:spcBef>
                <a:spcPts val="1200"/>
              </a:spcBef>
              <a:spcAft>
                <a:spcPts val="600"/>
              </a:spcAft>
              <a:buClrTx/>
              <a:buSzTx/>
              <a:buFont typeface="+mj-lt"/>
              <a:buNone/>
              <a:tabLst>
                <a:tab pos="800100" algn="l"/>
              </a:tabLst>
              <a:defRPr/>
            </a:pPr>
            <a:endParaRPr kumimoji="0" lang="es-PE" sz="1200" b="1" i="0" u="none" strike="noStrike" kern="1200" cap="none" spc="0" normalizeH="0" baseline="0" noProof="0" dirty="0" smtClean="0">
              <a:ln>
                <a:noFill/>
              </a:ln>
              <a:solidFill>
                <a:prstClr val="black"/>
              </a:solidFill>
              <a:effectLst/>
              <a:uLnTx/>
              <a:uFillTx/>
              <a:latin typeface="+mn-lt"/>
              <a:ea typeface="+mn-ea"/>
              <a:cs typeface="+mn-cs"/>
            </a:endParaRPr>
          </a:p>
          <a:p>
            <a:pPr marL="685800" marR="118745" lvl="1" indent="-228600" algn="just" defTabSz="457200" rtl="0" eaLnBrk="1" fontAlgn="auto" latinLnBrk="0" hangingPunct="1">
              <a:lnSpc>
                <a:spcPct val="100000"/>
              </a:lnSpc>
              <a:spcBef>
                <a:spcPts val="1200"/>
              </a:spcBef>
              <a:spcAft>
                <a:spcPts val="600"/>
              </a:spcAft>
              <a:buClrTx/>
              <a:buSzTx/>
              <a:buFont typeface="+mj-lt"/>
              <a:buAutoNum type="alphaLcParenBoth" startAt="2"/>
              <a:tabLst>
                <a:tab pos="800100" algn="l"/>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La conformidad de mantenimiento señalada en el párrafo (a) de esta sección contendrá una certificación donde se indique:</a:t>
            </a:r>
          </a:p>
          <a:p>
            <a:pPr marL="685800" marR="118745" lvl="1" indent="-228600" algn="just" defTabSz="457200" rtl="0" eaLnBrk="1" fontAlgn="auto" latinLnBrk="0" hangingPunct="1">
              <a:lnSpc>
                <a:spcPct val="100000"/>
              </a:lnSpc>
              <a:spcBef>
                <a:spcPts val="1200"/>
              </a:spcBef>
              <a:spcAft>
                <a:spcPts val="600"/>
              </a:spcAft>
              <a:buClrTx/>
              <a:buSzTx/>
              <a:buFont typeface="+mj-lt"/>
              <a:buAutoNum type="alphaLcParenBoth" startAt="2"/>
              <a:tabLst>
                <a:tab pos="800100" algn="l"/>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685800" marR="118745" lvl="1" indent="-228600" algn="just" defTabSz="457200" rtl="0" eaLnBrk="1" fontAlgn="auto" latinLnBrk="0" hangingPunct="1">
              <a:lnSpc>
                <a:spcPct val="100000"/>
              </a:lnSpc>
              <a:spcBef>
                <a:spcPts val="1200"/>
              </a:spcBef>
              <a:spcAft>
                <a:spcPts val="600"/>
              </a:spcAft>
              <a:buClrTx/>
              <a:buSzTx/>
              <a:buFont typeface="+mj-lt"/>
              <a:buAutoNum type="arabicParenBoth"/>
              <a:tabLst>
                <a:tab pos="800100" algn="l"/>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Los detalles básicos del mantenimiento realizado, incluyendo una referencia detallada de los datos de mantenimiento actualizados;</a:t>
            </a:r>
          </a:p>
          <a:p>
            <a:pPr marL="685800" marR="118745" lvl="1" indent="-228600" algn="just" defTabSz="457200" rtl="0" eaLnBrk="1" fontAlgn="auto" latinLnBrk="0" hangingPunct="1">
              <a:lnSpc>
                <a:spcPct val="100000"/>
              </a:lnSpc>
              <a:spcBef>
                <a:spcPts val="1200"/>
              </a:spcBef>
              <a:spcAft>
                <a:spcPts val="600"/>
              </a:spcAft>
              <a:buClrTx/>
              <a:buSzTx/>
              <a:buFont typeface="+mj-lt"/>
              <a:buAutoNum type="arabicParenBoth"/>
              <a:tabLst>
                <a:tab pos="800100" algn="l"/>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La fecha en se completó dicho mantenimiento;</a:t>
            </a:r>
          </a:p>
          <a:p>
            <a:pPr marL="685800" marR="118745" lvl="1" indent="-228600" algn="just" defTabSz="457200" rtl="0" eaLnBrk="1" fontAlgn="auto" latinLnBrk="0" hangingPunct="1">
              <a:lnSpc>
                <a:spcPct val="100000"/>
              </a:lnSpc>
              <a:spcBef>
                <a:spcPts val="1200"/>
              </a:spcBef>
              <a:spcAft>
                <a:spcPts val="600"/>
              </a:spcAft>
              <a:buClrTx/>
              <a:buSzTx/>
              <a:buFont typeface="+mj-lt"/>
              <a:buAutoNum type="arabicParenBoth"/>
              <a:tabLst>
                <a:tab pos="800100" algn="l"/>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El nombre de la persona que emite la certificación; y</a:t>
            </a:r>
          </a:p>
          <a:p>
            <a:pPr marL="685800" marR="118745" lvl="1" indent="-228600" algn="just" defTabSz="457200" rtl="0" eaLnBrk="1" fontAlgn="auto" latinLnBrk="0" hangingPunct="1">
              <a:lnSpc>
                <a:spcPct val="100000"/>
              </a:lnSpc>
              <a:spcBef>
                <a:spcPts val="1200"/>
              </a:spcBef>
              <a:spcAft>
                <a:spcPts val="600"/>
              </a:spcAft>
              <a:buClrTx/>
              <a:buSzTx/>
              <a:buFont typeface="+mj-lt"/>
              <a:buAutoNum type="arabicParenBoth"/>
              <a:tabLst>
                <a:tab pos="800100" algn="l"/>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El número de la licencia específica otorgada o convalidada por la AAC del Estado de matrícula de la persona que emite la certificación o la identidad y número del Certificado de Aprobación de la OMA </a:t>
            </a:r>
          </a:p>
          <a:p>
            <a:pPr marL="457200" marR="118745" lvl="1" indent="0" algn="just" defTabSz="457200" rtl="0" eaLnBrk="1" fontAlgn="auto" latinLnBrk="0" hangingPunct="1">
              <a:lnSpc>
                <a:spcPct val="100000"/>
              </a:lnSpc>
              <a:spcBef>
                <a:spcPts val="1200"/>
              </a:spcBef>
              <a:spcAft>
                <a:spcPts val="600"/>
              </a:spcAft>
              <a:buClrTx/>
              <a:buSzTx/>
              <a:buFont typeface="+mj-lt"/>
              <a:buNone/>
              <a:tabLst>
                <a:tab pos="800100" algn="l"/>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457200" marR="118745" lvl="1" indent="0" algn="just" defTabSz="457200" rtl="0" eaLnBrk="1" fontAlgn="auto" latinLnBrk="0" hangingPunct="1">
              <a:lnSpc>
                <a:spcPct val="100000"/>
              </a:lnSpc>
              <a:spcBef>
                <a:spcPts val="1200"/>
              </a:spcBef>
              <a:spcAft>
                <a:spcPts val="600"/>
              </a:spcAft>
              <a:buClrTx/>
              <a:buSzTx/>
              <a:buFont typeface="+mj-lt"/>
              <a:buNone/>
              <a:tabLst>
                <a:tab pos="800100" algn="l"/>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40</a:t>
            </a:fld>
            <a:endParaRPr lang="id-ID"/>
          </a:p>
        </p:txBody>
      </p:sp>
    </p:spTree>
    <p:extLst>
      <p:ext uri="{BB962C8B-B14F-4D97-AF65-F5344CB8AC3E}">
        <p14:creationId xmlns:p14="http://schemas.microsoft.com/office/powerpoint/2010/main" val="20888812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1" i="0" u="none" strike="noStrike" kern="1200" cap="none" spc="0" normalizeH="0" baseline="0" noProof="0" dirty="0" smtClean="0">
                <a:ln>
                  <a:noFill/>
                </a:ln>
                <a:solidFill>
                  <a:prstClr val="black"/>
                </a:solidFill>
                <a:effectLst/>
                <a:uLnTx/>
                <a:uFillTx/>
                <a:latin typeface="+mn-lt"/>
                <a:ea typeface="+mn-ea"/>
                <a:cs typeface="+mn-cs"/>
              </a:rPr>
              <a:t>91.1140	Informe sobre fallas, casos de mal funcionamiento y defectos</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1"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(a)	El explotador, con respecto a los aviones cuya masa máxima certificada de despegue sea superior a 5 700 kg y a los helicópteros de más de 3 175 kg,, debe informar a la ACC del Estado de matrícula, a la AAC del explotador (cuando es diferente a la AAC del Estado de matrícula) y a la organización responsable del diseño de tipo, de cualquier falla, malfuncionamiento, o defecto en la aeronave que ocurre o es detectado en cualquier momento si, en su opinión, esa falla, malfuncionamiento o defecto ha puesto en peligro o puede poner en peligro la operación segura de la aeronave utilizado por él.</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(b)	Los informes deben ser hechos en la forma y manera indicada por la AAC del Estado de matrícula y deben contener toda la información pertinente sobre la condición que sea de conocimiento del explotador.</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(c)	Los informes deben ser enviados en un período no mayor de tres (3) días calendarios a partir de la identificación de la falla, malfuncionamiento o defecto del avión.</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lvl="1"/>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41</a:t>
            </a:fld>
            <a:endParaRPr lang="id-ID"/>
          </a:p>
        </p:txBody>
      </p:sp>
    </p:spTree>
    <p:extLst>
      <p:ext uri="{BB962C8B-B14F-4D97-AF65-F5344CB8AC3E}">
        <p14:creationId xmlns:p14="http://schemas.microsoft.com/office/powerpoint/2010/main" val="41472250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spcBef>
                <a:spcPts val="1200"/>
              </a:spcBef>
              <a:spcAft>
                <a:spcPts val="600"/>
              </a:spcAft>
              <a:tabLst>
                <a:tab pos="228600" algn="l"/>
              </a:tabLst>
            </a:pPr>
            <a:r>
              <a:rPr lang="es-PE" sz="1200" b="1" dirty="0" smtClean="0">
                <a:effectLst/>
                <a:latin typeface="Arial" panose="020B0604020202020204" pitchFamily="34" charset="0"/>
                <a:ea typeface="Times New Roman" panose="02020603050405020304" pitchFamily="18" charset="0"/>
              </a:rPr>
              <a:t>91.1145	Requisitos de personal</a:t>
            </a:r>
            <a:endParaRPr lang="es-PE" sz="1600" dirty="0" smtClean="0">
              <a:effectLst/>
              <a:latin typeface="Times New Roman" panose="02020603050405020304" pitchFamily="18" charset="0"/>
              <a:ea typeface="Times New Roman" panose="02020603050405020304" pitchFamily="18" charset="0"/>
            </a:endParaRPr>
          </a:p>
          <a:p>
            <a:pPr marL="0" marR="0" algn="just">
              <a:spcBef>
                <a:spcPts val="600"/>
              </a:spcBef>
              <a:spcAft>
                <a:spcPts val="600"/>
              </a:spcAft>
              <a:tabLst>
                <a:tab pos="1714500" algn="l"/>
              </a:tabLst>
            </a:pPr>
            <a:r>
              <a:rPr lang="es-PE" sz="1200" dirty="0" smtClean="0">
                <a:effectLst/>
                <a:latin typeface="Arial" panose="020B0604020202020204" pitchFamily="34" charset="0"/>
                <a:ea typeface="Times New Roman" panose="02020603050405020304" pitchFamily="18" charset="0"/>
              </a:rPr>
              <a:t>Para operaciones de aviación general con aviones con una masa certificada de despegue de más de 5,700 Kg o aviones equipados con uno o más motores turborreactores:</a:t>
            </a:r>
            <a:endParaRPr lang="es-PE" sz="1600" dirty="0" smtClean="0">
              <a:effectLst/>
              <a:latin typeface="Times New Roman" panose="02020603050405020304" pitchFamily="18" charset="0"/>
              <a:ea typeface="Times New Roman" panose="02020603050405020304" pitchFamily="18" charset="0"/>
            </a:endParaRPr>
          </a:p>
          <a:p>
            <a:pPr marL="342900" marR="0" lvl="0" indent="-342900" algn="just">
              <a:spcBef>
                <a:spcPts val="600"/>
              </a:spcBef>
              <a:spcAft>
                <a:spcPts val="600"/>
              </a:spcAft>
              <a:buFont typeface="+mj-lt"/>
              <a:buAutoNum type="alphaLcParenBoth"/>
              <a:tabLst>
                <a:tab pos="228600" algn="l"/>
              </a:tabLst>
            </a:pPr>
            <a:r>
              <a:rPr lang="es-PE" sz="1200" u="none" strike="noStrike" dirty="0" smtClean="0">
                <a:effectLst/>
                <a:latin typeface="Arial" panose="020B0604020202020204" pitchFamily="34" charset="0"/>
                <a:ea typeface="Times New Roman" panose="02020603050405020304" pitchFamily="18" charset="0"/>
              </a:rPr>
              <a:t>El explotador debe establecer y controlar la competencia de todo el personal involucrado en las actividades de control de mantenimiento de la aeronavegabilidad, de acuerdo con un procedimiento aceptable a la AAC del Estado de matrícula, incluyendo un programa de instrucción inicial y continuo.</a:t>
            </a:r>
            <a:endParaRPr lang="es-PE" sz="1600" u="none" strike="noStrike" dirty="0" smtClean="0">
              <a:effectLst/>
              <a:latin typeface="Times New Roman" panose="02020603050405020304" pitchFamily="18" charset="0"/>
              <a:ea typeface="Times New Roman" panose="02020603050405020304" pitchFamily="18" charset="0"/>
            </a:endParaRPr>
          </a:p>
          <a:p>
            <a:pPr marL="342900" marR="0" lvl="0" indent="-342900" algn="just">
              <a:spcBef>
                <a:spcPts val="600"/>
              </a:spcBef>
              <a:spcAft>
                <a:spcPts val="600"/>
              </a:spcAft>
              <a:buFont typeface="+mj-lt"/>
              <a:buAutoNum type="alphaLcParenBoth"/>
              <a:tabLst>
                <a:tab pos="228600" algn="l"/>
              </a:tabLst>
            </a:pPr>
            <a:r>
              <a:rPr lang="es-PE" sz="1200" u="none" strike="noStrike" dirty="0" smtClean="0">
                <a:effectLst/>
                <a:latin typeface="Arial" panose="020B0604020202020204" pitchFamily="34" charset="0"/>
                <a:ea typeface="Times New Roman" panose="02020603050405020304" pitchFamily="18" charset="0"/>
              </a:rPr>
              <a:t>La instrucción debe incluir la instrucción sobre los procedimientos del explotador, incluyendo instrucción en conocimiento y habilidades relacionados con los principios relativos a los factores humanos.</a:t>
            </a:r>
            <a:endParaRPr lang="es-PE" sz="1600" u="none" strike="noStrike" dirty="0" smtClean="0">
              <a:effectLst/>
              <a:latin typeface="Times New Roman" panose="02020603050405020304" pitchFamily="18" charset="0"/>
              <a:ea typeface="Times New Roman" panose="02020603050405020304" pitchFamily="18" charset="0"/>
            </a:endParaRPr>
          </a:p>
          <a:p>
            <a:pPr lvl="1"/>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42</a:t>
            </a:fld>
            <a:endParaRPr lang="id-ID"/>
          </a:p>
        </p:txBody>
      </p:sp>
    </p:spTree>
    <p:extLst>
      <p:ext uri="{BB962C8B-B14F-4D97-AF65-F5344CB8AC3E}">
        <p14:creationId xmlns:p14="http://schemas.microsoft.com/office/powerpoint/2010/main" val="39770843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7</a:t>
            </a:fld>
            <a:endParaRPr lang="id-ID"/>
          </a:p>
        </p:txBody>
      </p:sp>
    </p:spTree>
    <p:extLst>
      <p:ext uri="{BB962C8B-B14F-4D97-AF65-F5344CB8AC3E}">
        <p14:creationId xmlns:p14="http://schemas.microsoft.com/office/powerpoint/2010/main" val="23939513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04545" marR="118745" indent="-804545" algn="just">
              <a:spcBef>
                <a:spcPts val="1200"/>
              </a:spcBef>
              <a:spcAft>
                <a:spcPts val="600"/>
              </a:spcAft>
              <a:tabLst>
                <a:tab pos="800100" algn="l"/>
              </a:tabLst>
            </a:pPr>
            <a:r>
              <a:rPr lang="es-PE" sz="1200" b="1" dirty="0" smtClean="0">
                <a:effectLst/>
                <a:latin typeface="Arial" panose="020B0604020202020204" pitchFamily="34" charset="0"/>
                <a:ea typeface="Times New Roman" panose="02020603050405020304" pitchFamily="18" charset="0"/>
              </a:rPr>
              <a:t>91.1105 	Responsabilidad de la aeronavegabilidad.</a:t>
            </a:r>
            <a:endParaRPr lang="es-PE" sz="1600" dirty="0" smtClean="0">
              <a:effectLst/>
              <a:latin typeface="Times New Roman" panose="02020603050405020304" pitchFamily="18" charset="0"/>
              <a:ea typeface="Times New Roman" panose="02020603050405020304" pitchFamily="18" charset="0"/>
            </a:endParaRPr>
          </a:p>
          <a:p>
            <a:pPr marL="342900" marR="0" lvl="0" indent="-342900" algn="just">
              <a:spcBef>
                <a:spcPts val="600"/>
              </a:spcBef>
              <a:spcAft>
                <a:spcPts val="600"/>
              </a:spcAft>
              <a:buFont typeface="+mj-lt"/>
              <a:buAutoNum type="alphaLcParenBoth"/>
              <a:tabLst>
                <a:tab pos="228600" algn="l"/>
              </a:tabLst>
            </a:pPr>
            <a:r>
              <a:rPr lang="es-PE" sz="1200" dirty="0" smtClean="0">
                <a:effectLst/>
                <a:latin typeface="Arial" panose="020B0604020202020204" pitchFamily="34" charset="0"/>
                <a:ea typeface="Times New Roman" panose="02020603050405020304" pitchFamily="18" charset="0"/>
              </a:rPr>
              <a:t>El explotador de una aeronave es responsable por asegurarse que:</a:t>
            </a:r>
            <a:endParaRPr lang="es-PE" sz="1600" dirty="0" smtClean="0">
              <a:effectLst/>
              <a:latin typeface="Times New Roman" panose="02020603050405020304" pitchFamily="18" charset="0"/>
              <a:ea typeface="Times New Roman" panose="02020603050405020304" pitchFamily="18" charset="0"/>
            </a:endParaRPr>
          </a:p>
          <a:p>
            <a:pPr marL="742950" marR="0" lvl="1" indent="-285750" algn="just">
              <a:spcBef>
                <a:spcPts val="600"/>
              </a:spcBef>
              <a:spcAft>
                <a:spcPts val="600"/>
              </a:spcAft>
              <a:buSzPts val="1000"/>
              <a:buFont typeface="+mj-lt"/>
              <a:buAutoNum type="arabicParenBoth"/>
              <a:tabLst>
                <a:tab pos="457200" algn="l"/>
              </a:tabLst>
            </a:pPr>
            <a:r>
              <a:rPr lang="es-PE" sz="1200" dirty="0" smtClean="0">
                <a:effectLst/>
                <a:latin typeface="Arial" panose="020B0604020202020204" pitchFamily="34" charset="0"/>
                <a:ea typeface="Times New Roman" panose="02020603050405020304" pitchFamily="18" charset="0"/>
              </a:rPr>
              <a:t>la aeronave y componentes de aeronaves operados por él se mantengan en condiciones de aeronavegabilidad;</a:t>
            </a:r>
            <a:endParaRPr lang="es-PE" sz="1600" dirty="0" smtClean="0">
              <a:effectLst/>
              <a:latin typeface="Times New Roman" panose="02020603050405020304" pitchFamily="18" charset="0"/>
              <a:ea typeface="Times New Roman" panose="02020603050405020304" pitchFamily="18" charset="0"/>
            </a:endParaRPr>
          </a:p>
          <a:p>
            <a:pPr marL="742950" marR="0" lvl="1" indent="-285750" algn="just">
              <a:spcBef>
                <a:spcPts val="600"/>
              </a:spcBef>
              <a:spcAft>
                <a:spcPts val="600"/>
              </a:spcAft>
              <a:buSzPts val="1000"/>
              <a:buFont typeface="+mj-lt"/>
              <a:buAutoNum type="arabicParenBoth"/>
              <a:tabLst>
                <a:tab pos="457200" algn="l"/>
              </a:tabLst>
            </a:pPr>
            <a:r>
              <a:rPr lang="es-PE" sz="1200" dirty="0" smtClean="0">
                <a:effectLst/>
                <a:latin typeface="Arial" panose="020B0604020202020204" pitchFamily="34" charset="0"/>
                <a:ea typeface="Times New Roman" panose="02020603050405020304" pitchFamily="18" charset="0"/>
              </a:rPr>
              <a:t>se corrija cualquier defecto o daño que afecte la aeronavegabilidad de una aeronave o componente de aeronave;</a:t>
            </a:r>
            <a:endParaRPr lang="es-PE" sz="1600" dirty="0" smtClean="0">
              <a:effectLst/>
              <a:latin typeface="Times New Roman" panose="02020603050405020304" pitchFamily="18" charset="0"/>
              <a:ea typeface="Times New Roman" panose="02020603050405020304" pitchFamily="18" charset="0"/>
            </a:endParaRPr>
          </a:p>
          <a:p>
            <a:pPr marL="742950" marR="0" lvl="1" indent="-285750" algn="just">
              <a:spcBef>
                <a:spcPts val="600"/>
              </a:spcBef>
              <a:spcAft>
                <a:spcPts val="600"/>
              </a:spcAft>
              <a:buSzPts val="1000"/>
              <a:buFont typeface="+mj-lt"/>
              <a:buAutoNum type="arabicParenBoth"/>
              <a:tabLst>
                <a:tab pos="457200" algn="l"/>
              </a:tabLst>
            </a:pPr>
            <a:r>
              <a:rPr lang="es-PE" sz="1200" dirty="0" smtClean="0">
                <a:effectLst/>
                <a:latin typeface="Arial" panose="020B0604020202020204" pitchFamily="34" charset="0"/>
                <a:ea typeface="Times New Roman" panose="02020603050405020304" pitchFamily="18" charset="0"/>
              </a:rPr>
              <a:t>el mantenimiento sea ejecutado y controlado en conformidad con el LAR 43 y 91;</a:t>
            </a:r>
            <a:endParaRPr lang="es-PE" sz="1600" dirty="0" smtClean="0">
              <a:effectLst/>
              <a:latin typeface="Times New Roman" panose="02020603050405020304" pitchFamily="18" charset="0"/>
              <a:ea typeface="Times New Roman" panose="02020603050405020304" pitchFamily="18" charset="0"/>
            </a:endParaRPr>
          </a:p>
          <a:p>
            <a:pPr marL="742950" marR="0" lvl="1" indent="-285750" algn="just">
              <a:spcBef>
                <a:spcPts val="600"/>
              </a:spcBef>
              <a:spcAft>
                <a:spcPts val="600"/>
              </a:spcAft>
              <a:buSzPts val="1000"/>
              <a:buFont typeface="+mj-lt"/>
              <a:buAutoNum type="arabicParenBoth"/>
              <a:tabLst>
                <a:tab pos="457200" algn="l"/>
              </a:tabLst>
            </a:pPr>
            <a:r>
              <a:rPr lang="es-PE" sz="1200" dirty="0" smtClean="0">
                <a:effectLst/>
                <a:latin typeface="Arial" panose="020B0604020202020204" pitchFamily="34" charset="0"/>
                <a:ea typeface="Times New Roman" panose="02020603050405020304" pitchFamily="18" charset="0"/>
              </a:rPr>
              <a:t>el Certificado de Conformidad de Mantenimiento (CCM) sea emitido una vez que el mantenimiento ha sido completado satisfactoriamente de acuerdo al LAR 43.300;</a:t>
            </a:r>
            <a:endParaRPr lang="es-PE" sz="1600" dirty="0" smtClean="0">
              <a:effectLst/>
              <a:latin typeface="Times New Roman" panose="02020603050405020304" pitchFamily="18" charset="0"/>
              <a:ea typeface="Times New Roman" panose="02020603050405020304" pitchFamily="18" charset="0"/>
            </a:endParaRPr>
          </a:p>
          <a:p>
            <a:pPr marL="742950" marR="0" lvl="1" indent="-285750" algn="just">
              <a:spcBef>
                <a:spcPts val="600"/>
              </a:spcBef>
              <a:spcAft>
                <a:spcPts val="600"/>
              </a:spcAft>
              <a:buSzPts val="1000"/>
              <a:buFont typeface="+mj-lt"/>
              <a:buAutoNum type="arabicParenBoth"/>
              <a:tabLst>
                <a:tab pos="457200" algn="l"/>
              </a:tabLst>
            </a:pPr>
            <a:r>
              <a:rPr lang="es-PE" sz="1200" dirty="0" smtClean="0">
                <a:effectLst/>
                <a:latin typeface="Arial" panose="020B0604020202020204" pitchFamily="34" charset="0"/>
                <a:ea typeface="Times New Roman" panose="02020603050405020304" pitchFamily="18" charset="0"/>
              </a:rPr>
              <a:t>se mantenga la validez y vigencia del certificado de aeronavegabilidad de cada una de sus aeronaves;</a:t>
            </a:r>
            <a:endParaRPr lang="es-PE" sz="1600" dirty="0" smtClean="0">
              <a:effectLst/>
              <a:latin typeface="Times New Roman" panose="02020603050405020304" pitchFamily="18" charset="0"/>
              <a:ea typeface="Times New Roman" panose="02020603050405020304" pitchFamily="18" charset="0"/>
            </a:endParaRPr>
          </a:p>
          <a:p>
            <a:pPr marL="742950" marR="0" lvl="1" indent="-285750" algn="just">
              <a:spcBef>
                <a:spcPts val="600"/>
              </a:spcBef>
              <a:spcAft>
                <a:spcPts val="600"/>
              </a:spcAft>
              <a:buSzPts val="1000"/>
              <a:buFont typeface="+mj-lt"/>
              <a:buAutoNum type="arabicParenBoth"/>
              <a:tabLst>
                <a:tab pos="457200" algn="l"/>
              </a:tabLst>
            </a:pPr>
            <a:r>
              <a:rPr lang="es-PE" sz="1200" dirty="0" smtClean="0">
                <a:effectLst/>
                <a:latin typeface="Arial" panose="020B0604020202020204" pitchFamily="34" charset="0"/>
                <a:ea typeface="Times New Roman" panose="02020603050405020304" pitchFamily="18" charset="0"/>
              </a:rPr>
              <a:t>el equipo operacional y de emergencia necesario para el tipo de vuelo previsto esté en buenas condiciones;</a:t>
            </a:r>
            <a:endParaRPr lang="es-PE" sz="1600" dirty="0" smtClean="0">
              <a:effectLst/>
              <a:latin typeface="Times New Roman" panose="02020603050405020304" pitchFamily="18" charset="0"/>
              <a:ea typeface="Times New Roman" panose="02020603050405020304" pitchFamily="18" charset="0"/>
            </a:endParaRPr>
          </a:p>
          <a:p>
            <a:pPr marL="742950" marR="0" lvl="1" indent="-285750" algn="just">
              <a:spcBef>
                <a:spcPts val="600"/>
              </a:spcBef>
              <a:spcAft>
                <a:spcPts val="600"/>
              </a:spcAft>
              <a:buSzPts val="1000"/>
              <a:buFont typeface="+mj-lt"/>
              <a:buAutoNum type="arabicParenBoth"/>
              <a:tabLst>
                <a:tab pos="457200" algn="l"/>
              </a:tabLst>
            </a:pPr>
            <a:r>
              <a:rPr lang="es-PE" sz="1200" dirty="0" smtClean="0">
                <a:effectLst/>
                <a:latin typeface="Arial" panose="020B0604020202020204" pitchFamily="34" charset="0"/>
                <a:ea typeface="Times New Roman" panose="02020603050405020304" pitchFamily="18" charset="0"/>
              </a:rPr>
              <a:t>se cumpla el programa de mantenimiento de la aeronave; </a:t>
            </a:r>
            <a:endParaRPr lang="es-PE" sz="1600" dirty="0" smtClean="0">
              <a:effectLst/>
              <a:latin typeface="Times New Roman" panose="02020603050405020304" pitchFamily="18" charset="0"/>
              <a:ea typeface="Times New Roman" panose="02020603050405020304" pitchFamily="18" charset="0"/>
            </a:endParaRPr>
          </a:p>
          <a:p>
            <a:pPr marL="742950" marR="0" lvl="1" indent="-285750" algn="just">
              <a:spcBef>
                <a:spcPts val="600"/>
              </a:spcBef>
              <a:spcAft>
                <a:spcPts val="600"/>
              </a:spcAft>
              <a:buSzPts val="1000"/>
              <a:buFont typeface="+mj-lt"/>
              <a:buAutoNum type="arabicParenBoth"/>
              <a:tabLst>
                <a:tab pos="457200" algn="l"/>
              </a:tabLst>
            </a:pPr>
            <a:r>
              <a:rPr lang="es-PE" sz="1200" dirty="0" smtClean="0">
                <a:effectLst/>
                <a:latin typeface="Arial" panose="020B0604020202020204" pitchFamily="34" charset="0"/>
                <a:ea typeface="Times New Roman" panose="02020603050405020304" pitchFamily="18" charset="0"/>
              </a:rPr>
              <a:t>se cumplan las directrices de aeronavegabilidad aplicables y cualquier otro requerimiento de aeronavegabilidad continua descrita como obligatorio por la AAC del Estado de matrícula; y</a:t>
            </a:r>
            <a:endParaRPr lang="es-PE" sz="1600" dirty="0" smtClean="0">
              <a:effectLst/>
              <a:latin typeface="Times New Roman" panose="02020603050405020304" pitchFamily="18" charset="0"/>
              <a:ea typeface="Times New Roman" panose="02020603050405020304" pitchFamily="18" charset="0"/>
            </a:endParaRPr>
          </a:p>
          <a:p>
            <a:pPr marL="742950" marR="0" lvl="1" indent="-285750" algn="just">
              <a:spcBef>
                <a:spcPts val="600"/>
              </a:spcBef>
              <a:spcAft>
                <a:spcPts val="600"/>
              </a:spcAft>
              <a:buSzPts val="1000"/>
              <a:buFont typeface="+mj-lt"/>
              <a:buAutoNum type="arabicParenBoth"/>
              <a:tabLst>
                <a:tab pos="457200" algn="l"/>
              </a:tabLst>
            </a:pPr>
            <a:r>
              <a:rPr lang="es-PE" sz="1200" dirty="0" smtClean="0">
                <a:effectLst/>
                <a:latin typeface="Arial" panose="020B0604020202020204" pitchFamily="34" charset="0"/>
                <a:ea typeface="Times New Roman" panose="02020603050405020304" pitchFamily="18" charset="0"/>
              </a:rPr>
              <a:t>cuando la lista de discrepancias de acuerdo con la MEL aprobada incluya instrumentos o equipamiento inoperativos, se coloque en ellos la leyenda "NO OPERATIVO” como lo requiere el LAR 43.405 (d) (2).</a:t>
            </a:r>
            <a:endParaRPr lang="es-PE" sz="1600" dirty="0" smtClean="0">
              <a:effectLst/>
              <a:latin typeface="Times New Roman" panose="02020603050405020304" pitchFamily="18" charset="0"/>
              <a:ea typeface="Times New Roman" panose="02020603050405020304" pitchFamily="18" charset="0"/>
            </a:endParaRPr>
          </a:p>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8</a:t>
            </a:fld>
            <a:endParaRPr lang="id-ID"/>
          </a:p>
        </p:txBody>
      </p:sp>
    </p:spTree>
    <p:extLst>
      <p:ext uri="{BB962C8B-B14F-4D97-AF65-F5344CB8AC3E}">
        <p14:creationId xmlns:p14="http://schemas.microsoft.com/office/powerpoint/2010/main" val="12421048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04545" marR="118745" indent="-804545" algn="just">
              <a:spcBef>
                <a:spcPts val="1200"/>
              </a:spcBef>
              <a:spcAft>
                <a:spcPts val="600"/>
              </a:spcAft>
              <a:tabLst>
                <a:tab pos="800100" algn="l"/>
              </a:tabLst>
            </a:pPr>
            <a:r>
              <a:rPr lang="es-PE" sz="1200" b="1" dirty="0" smtClean="0">
                <a:effectLst/>
                <a:latin typeface="Arial" panose="020B0604020202020204" pitchFamily="34" charset="0"/>
                <a:ea typeface="Times New Roman" panose="02020603050405020304" pitchFamily="18" charset="0"/>
              </a:rPr>
              <a:t>91.1105 	Responsabilidad de la aeronavegabilidad.</a:t>
            </a:r>
            <a:endParaRPr lang="es-PE" sz="1600" dirty="0" smtClean="0">
              <a:effectLst/>
              <a:latin typeface="Times New Roman" panose="02020603050405020304" pitchFamily="18" charset="0"/>
              <a:ea typeface="Times New Roman" panose="02020603050405020304" pitchFamily="18" charset="0"/>
            </a:endParaRPr>
          </a:p>
          <a:p>
            <a:pPr marL="342900" marR="0" lvl="0" indent="-342900" algn="just">
              <a:spcBef>
                <a:spcPts val="600"/>
              </a:spcBef>
              <a:spcAft>
                <a:spcPts val="600"/>
              </a:spcAft>
              <a:buFont typeface="+mj-lt"/>
              <a:buAutoNum type="alphaLcParenBoth"/>
              <a:tabLst>
                <a:tab pos="228600" algn="l"/>
              </a:tabLst>
            </a:pPr>
            <a:r>
              <a:rPr lang="es-PE" sz="1200" dirty="0" smtClean="0">
                <a:effectLst/>
                <a:latin typeface="Arial" panose="020B0604020202020204" pitchFamily="34" charset="0"/>
                <a:ea typeface="Times New Roman" panose="02020603050405020304" pitchFamily="18" charset="0"/>
              </a:rPr>
              <a:t>El explotador de una aeronave es responsable por asegurarse que:</a:t>
            </a:r>
            <a:endParaRPr lang="es-PE" sz="1600" dirty="0" smtClean="0">
              <a:effectLst/>
              <a:latin typeface="Times New Roman" panose="02020603050405020304" pitchFamily="18" charset="0"/>
              <a:ea typeface="Times New Roman" panose="02020603050405020304" pitchFamily="18" charset="0"/>
            </a:endParaRPr>
          </a:p>
          <a:p>
            <a:pPr marL="742950" marR="0" lvl="1" indent="-285750" algn="just">
              <a:spcBef>
                <a:spcPts val="600"/>
              </a:spcBef>
              <a:spcAft>
                <a:spcPts val="600"/>
              </a:spcAft>
              <a:buSzPts val="1000"/>
              <a:buFont typeface="+mj-lt"/>
              <a:buAutoNum type="arabicParenBoth"/>
              <a:tabLst>
                <a:tab pos="457200" algn="l"/>
              </a:tabLst>
            </a:pPr>
            <a:r>
              <a:rPr lang="es-PE" sz="1200" dirty="0" smtClean="0">
                <a:effectLst/>
                <a:latin typeface="Arial" panose="020B0604020202020204" pitchFamily="34" charset="0"/>
                <a:ea typeface="Times New Roman" panose="02020603050405020304" pitchFamily="18" charset="0"/>
              </a:rPr>
              <a:t>la aeronave y componentes de aeronaves operados por él se mantengan en condiciones de aeronavegabilidad;</a:t>
            </a:r>
            <a:endParaRPr lang="es-PE" sz="1600" dirty="0" smtClean="0">
              <a:effectLst/>
              <a:latin typeface="Times New Roman" panose="02020603050405020304" pitchFamily="18" charset="0"/>
              <a:ea typeface="Times New Roman" panose="02020603050405020304" pitchFamily="18" charset="0"/>
            </a:endParaRPr>
          </a:p>
          <a:p>
            <a:pPr marL="742950" marR="0" lvl="1" indent="-285750" algn="just">
              <a:spcBef>
                <a:spcPts val="600"/>
              </a:spcBef>
              <a:spcAft>
                <a:spcPts val="600"/>
              </a:spcAft>
              <a:buSzPts val="1000"/>
              <a:buFont typeface="+mj-lt"/>
              <a:buAutoNum type="arabicParenBoth"/>
              <a:tabLst>
                <a:tab pos="457200" algn="l"/>
              </a:tabLst>
            </a:pPr>
            <a:r>
              <a:rPr lang="es-PE" sz="1200" dirty="0" smtClean="0">
                <a:effectLst/>
                <a:latin typeface="Arial" panose="020B0604020202020204" pitchFamily="34" charset="0"/>
                <a:ea typeface="Times New Roman" panose="02020603050405020304" pitchFamily="18" charset="0"/>
              </a:rPr>
              <a:t>se corrija cualquier defecto o daño que afecte la aeronavegabilidad de una aeronave o componente de aeronave;</a:t>
            </a:r>
            <a:endParaRPr lang="es-PE" sz="1600" dirty="0" smtClean="0">
              <a:effectLst/>
              <a:latin typeface="Times New Roman" panose="02020603050405020304" pitchFamily="18" charset="0"/>
              <a:ea typeface="Times New Roman" panose="02020603050405020304" pitchFamily="18" charset="0"/>
            </a:endParaRPr>
          </a:p>
          <a:p>
            <a:pPr marL="742950" marR="0" lvl="1" indent="-285750" algn="just">
              <a:spcBef>
                <a:spcPts val="600"/>
              </a:spcBef>
              <a:spcAft>
                <a:spcPts val="600"/>
              </a:spcAft>
              <a:buSzPts val="1000"/>
              <a:buFont typeface="+mj-lt"/>
              <a:buAutoNum type="arabicParenBoth"/>
              <a:tabLst>
                <a:tab pos="457200" algn="l"/>
              </a:tabLst>
            </a:pPr>
            <a:r>
              <a:rPr lang="es-PE" sz="1200" dirty="0" smtClean="0">
                <a:effectLst/>
                <a:latin typeface="Arial" panose="020B0604020202020204" pitchFamily="34" charset="0"/>
                <a:ea typeface="Times New Roman" panose="02020603050405020304" pitchFamily="18" charset="0"/>
              </a:rPr>
              <a:t>el mantenimiento sea ejecutado y controlado en conformidad con el LAR 43 y 91;</a:t>
            </a:r>
            <a:endParaRPr lang="es-PE" sz="1600" dirty="0" smtClean="0">
              <a:effectLst/>
              <a:latin typeface="Times New Roman" panose="02020603050405020304" pitchFamily="18" charset="0"/>
              <a:ea typeface="Times New Roman" panose="02020603050405020304" pitchFamily="18" charset="0"/>
            </a:endParaRPr>
          </a:p>
          <a:p>
            <a:pPr marL="742950" marR="0" lvl="1" indent="-285750" algn="just">
              <a:spcBef>
                <a:spcPts val="600"/>
              </a:spcBef>
              <a:spcAft>
                <a:spcPts val="600"/>
              </a:spcAft>
              <a:buSzPts val="1000"/>
              <a:buFont typeface="+mj-lt"/>
              <a:buAutoNum type="arabicParenBoth"/>
              <a:tabLst>
                <a:tab pos="457200" algn="l"/>
              </a:tabLst>
            </a:pPr>
            <a:r>
              <a:rPr lang="es-PE" sz="1200" dirty="0" smtClean="0">
                <a:effectLst/>
                <a:latin typeface="Arial" panose="020B0604020202020204" pitchFamily="34" charset="0"/>
                <a:ea typeface="Times New Roman" panose="02020603050405020304" pitchFamily="18" charset="0"/>
              </a:rPr>
              <a:t>el Certificado de Conformidad de Mantenimiento (CCM) sea emitido una vez que el mantenimiento ha sido completado satisfactoriamente de acuerdo al LAR 43.300;</a:t>
            </a:r>
            <a:endParaRPr lang="es-PE" sz="1600" dirty="0" smtClean="0">
              <a:effectLst/>
              <a:latin typeface="Times New Roman" panose="02020603050405020304" pitchFamily="18" charset="0"/>
              <a:ea typeface="Times New Roman" panose="02020603050405020304" pitchFamily="18" charset="0"/>
            </a:endParaRPr>
          </a:p>
          <a:p>
            <a:pPr marL="742950" marR="0" lvl="1" indent="-285750" algn="just">
              <a:spcBef>
                <a:spcPts val="600"/>
              </a:spcBef>
              <a:spcAft>
                <a:spcPts val="600"/>
              </a:spcAft>
              <a:buSzPts val="1000"/>
              <a:buFont typeface="+mj-lt"/>
              <a:buAutoNum type="arabicParenBoth"/>
              <a:tabLst>
                <a:tab pos="457200" algn="l"/>
              </a:tabLst>
            </a:pPr>
            <a:r>
              <a:rPr lang="es-PE" sz="1200" dirty="0" smtClean="0">
                <a:effectLst/>
                <a:latin typeface="Arial" panose="020B0604020202020204" pitchFamily="34" charset="0"/>
                <a:ea typeface="Times New Roman" panose="02020603050405020304" pitchFamily="18" charset="0"/>
              </a:rPr>
              <a:t>se mantenga la validez y vigencia del certificado de aeronavegabilidad de cada una de sus aeronaves;</a:t>
            </a:r>
            <a:endParaRPr lang="es-PE" sz="1600" dirty="0" smtClean="0">
              <a:effectLst/>
              <a:latin typeface="Times New Roman" panose="02020603050405020304" pitchFamily="18" charset="0"/>
              <a:ea typeface="Times New Roman" panose="02020603050405020304" pitchFamily="18" charset="0"/>
            </a:endParaRPr>
          </a:p>
          <a:p>
            <a:pPr marL="742950" marR="0" lvl="1" indent="-285750" algn="just">
              <a:spcBef>
                <a:spcPts val="600"/>
              </a:spcBef>
              <a:spcAft>
                <a:spcPts val="600"/>
              </a:spcAft>
              <a:buSzPts val="1000"/>
              <a:buFont typeface="+mj-lt"/>
              <a:buAutoNum type="arabicParenBoth"/>
              <a:tabLst>
                <a:tab pos="457200" algn="l"/>
              </a:tabLst>
            </a:pPr>
            <a:r>
              <a:rPr lang="es-PE" sz="1200" dirty="0" smtClean="0">
                <a:effectLst/>
                <a:latin typeface="Arial" panose="020B0604020202020204" pitchFamily="34" charset="0"/>
                <a:ea typeface="Times New Roman" panose="02020603050405020304" pitchFamily="18" charset="0"/>
              </a:rPr>
              <a:t>el equipo operacional y de emergencia necesario para el tipo de vuelo previsto esté en buenas condiciones;</a:t>
            </a:r>
            <a:endParaRPr lang="es-PE" sz="1600" dirty="0" smtClean="0">
              <a:effectLst/>
              <a:latin typeface="Times New Roman" panose="02020603050405020304" pitchFamily="18" charset="0"/>
              <a:ea typeface="Times New Roman" panose="02020603050405020304" pitchFamily="18" charset="0"/>
            </a:endParaRPr>
          </a:p>
          <a:p>
            <a:pPr marL="742950" marR="0" lvl="1" indent="-285750" algn="just">
              <a:spcBef>
                <a:spcPts val="600"/>
              </a:spcBef>
              <a:spcAft>
                <a:spcPts val="600"/>
              </a:spcAft>
              <a:buSzPts val="1000"/>
              <a:buFont typeface="+mj-lt"/>
              <a:buAutoNum type="arabicParenBoth"/>
              <a:tabLst>
                <a:tab pos="457200" algn="l"/>
              </a:tabLst>
            </a:pPr>
            <a:r>
              <a:rPr lang="es-PE" sz="1200" dirty="0" smtClean="0">
                <a:effectLst/>
                <a:latin typeface="Arial" panose="020B0604020202020204" pitchFamily="34" charset="0"/>
                <a:ea typeface="Times New Roman" panose="02020603050405020304" pitchFamily="18" charset="0"/>
              </a:rPr>
              <a:t>se cumpla el programa de mantenimiento de la aeronave; </a:t>
            </a:r>
            <a:endParaRPr lang="es-PE" sz="1600" dirty="0" smtClean="0">
              <a:effectLst/>
              <a:latin typeface="Times New Roman" panose="02020603050405020304" pitchFamily="18" charset="0"/>
              <a:ea typeface="Times New Roman" panose="02020603050405020304" pitchFamily="18" charset="0"/>
            </a:endParaRPr>
          </a:p>
          <a:p>
            <a:pPr marL="742950" marR="0" lvl="1" indent="-285750" algn="just">
              <a:spcBef>
                <a:spcPts val="600"/>
              </a:spcBef>
              <a:spcAft>
                <a:spcPts val="600"/>
              </a:spcAft>
              <a:buSzPts val="1000"/>
              <a:buFont typeface="+mj-lt"/>
              <a:buAutoNum type="arabicParenBoth"/>
              <a:tabLst>
                <a:tab pos="457200" algn="l"/>
              </a:tabLst>
            </a:pPr>
            <a:r>
              <a:rPr lang="es-PE" sz="1200" dirty="0" smtClean="0">
                <a:effectLst/>
                <a:latin typeface="Arial" panose="020B0604020202020204" pitchFamily="34" charset="0"/>
                <a:ea typeface="Times New Roman" panose="02020603050405020304" pitchFamily="18" charset="0"/>
              </a:rPr>
              <a:t>se cumplan las directrices de aeronavegabilidad aplicables y cualquier otro requerimiento de aeronavegabilidad continua descrita como obligatorio por la AAC del Estado de matrícula; y</a:t>
            </a:r>
            <a:endParaRPr lang="es-PE" sz="1600" dirty="0" smtClean="0">
              <a:effectLst/>
              <a:latin typeface="Times New Roman" panose="02020603050405020304" pitchFamily="18" charset="0"/>
              <a:ea typeface="Times New Roman" panose="02020603050405020304" pitchFamily="18" charset="0"/>
            </a:endParaRPr>
          </a:p>
          <a:p>
            <a:pPr marL="742950" marR="0" lvl="1" indent="-285750" algn="just">
              <a:spcBef>
                <a:spcPts val="600"/>
              </a:spcBef>
              <a:spcAft>
                <a:spcPts val="600"/>
              </a:spcAft>
              <a:buSzPts val="1000"/>
              <a:buFont typeface="+mj-lt"/>
              <a:buAutoNum type="arabicParenBoth"/>
              <a:tabLst>
                <a:tab pos="457200" algn="l"/>
              </a:tabLst>
            </a:pPr>
            <a:r>
              <a:rPr lang="es-PE" sz="1200" dirty="0" smtClean="0">
                <a:effectLst/>
                <a:latin typeface="Arial" panose="020B0604020202020204" pitchFamily="34" charset="0"/>
                <a:ea typeface="Times New Roman" panose="02020603050405020304" pitchFamily="18" charset="0"/>
              </a:rPr>
              <a:t>cuando la lista de discrepancias de acuerdo con la MEL aprobada incluya instrumentos o equipamiento inoperativos, se coloque en ellos la leyenda "NO OPERATIVO” como lo requiere el LAR 43.405 (d) (2).</a:t>
            </a:r>
            <a:endParaRPr lang="es-PE" sz="1600" dirty="0" smtClean="0">
              <a:effectLst/>
              <a:latin typeface="Times New Roman" panose="02020603050405020304" pitchFamily="18" charset="0"/>
              <a:ea typeface="Times New Roman" panose="02020603050405020304" pitchFamily="18" charset="0"/>
            </a:endParaRPr>
          </a:p>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9</a:t>
            </a:fld>
            <a:endParaRPr lang="id-ID"/>
          </a:p>
        </p:txBody>
      </p:sp>
    </p:spTree>
    <p:extLst>
      <p:ext uri="{BB962C8B-B14F-4D97-AF65-F5344CB8AC3E}">
        <p14:creationId xmlns:p14="http://schemas.microsoft.com/office/powerpoint/2010/main" val="18641475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04545" marR="118745" indent="-804545" algn="just">
              <a:spcBef>
                <a:spcPts val="1200"/>
              </a:spcBef>
              <a:spcAft>
                <a:spcPts val="600"/>
              </a:spcAft>
              <a:tabLst>
                <a:tab pos="800100" algn="l"/>
              </a:tabLst>
            </a:pPr>
            <a:r>
              <a:rPr lang="es-PE" sz="1200" b="1" dirty="0" smtClean="0">
                <a:effectLst/>
                <a:latin typeface="Arial" panose="020B0604020202020204" pitchFamily="34" charset="0"/>
                <a:ea typeface="Times New Roman" panose="02020603050405020304" pitchFamily="18" charset="0"/>
              </a:rPr>
              <a:t>91.1105 	Responsabilidad de la aeronavegabilidad.</a:t>
            </a:r>
            <a:endParaRPr lang="es-PE" sz="1600" dirty="0" smtClean="0">
              <a:effectLst/>
              <a:latin typeface="Times New Roman" panose="02020603050405020304" pitchFamily="18" charset="0"/>
              <a:ea typeface="Times New Roman" panose="02020603050405020304" pitchFamily="18" charset="0"/>
            </a:endParaRPr>
          </a:p>
          <a:p>
            <a:pPr marL="342900" marR="0" lvl="0" indent="-342900" algn="just">
              <a:spcBef>
                <a:spcPts val="600"/>
              </a:spcBef>
              <a:spcAft>
                <a:spcPts val="600"/>
              </a:spcAft>
              <a:buFont typeface="+mj-lt"/>
              <a:buAutoNum type="alphaLcParenBoth"/>
              <a:tabLst>
                <a:tab pos="228600" algn="l"/>
              </a:tabLst>
            </a:pPr>
            <a:r>
              <a:rPr lang="es-PE" sz="1200" dirty="0" smtClean="0">
                <a:effectLst/>
                <a:latin typeface="Arial" panose="020B0604020202020204" pitchFamily="34" charset="0"/>
                <a:ea typeface="Times New Roman" panose="02020603050405020304" pitchFamily="18" charset="0"/>
              </a:rPr>
              <a:t>El explotador de una aeronave es responsable por asegurarse que:</a:t>
            </a:r>
            <a:endParaRPr lang="es-PE" sz="1600" dirty="0" smtClean="0">
              <a:effectLst/>
              <a:latin typeface="Times New Roman" panose="02020603050405020304" pitchFamily="18" charset="0"/>
              <a:ea typeface="Times New Roman" panose="02020603050405020304" pitchFamily="18" charset="0"/>
            </a:endParaRPr>
          </a:p>
          <a:p>
            <a:pPr marL="742950" marR="0" lvl="1" indent="-285750" algn="just">
              <a:spcBef>
                <a:spcPts val="600"/>
              </a:spcBef>
              <a:spcAft>
                <a:spcPts val="600"/>
              </a:spcAft>
              <a:buSzPts val="1000"/>
              <a:buFont typeface="+mj-lt"/>
              <a:buAutoNum type="arabicParenBoth"/>
              <a:tabLst>
                <a:tab pos="457200" algn="l"/>
              </a:tabLst>
            </a:pPr>
            <a:r>
              <a:rPr lang="es-PE" sz="1200" dirty="0" smtClean="0">
                <a:effectLst/>
                <a:latin typeface="Arial" panose="020B0604020202020204" pitchFamily="34" charset="0"/>
                <a:ea typeface="Times New Roman" panose="02020603050405020304" pitchFamily="18" charset="0"/>
              </a:rPr>
              <a:t>la aeronave y componentes de aeronaves operados por él se mantengan en condiciones de aeronavegabilidad;</a:t>
            </a:r>
            <a:endParaRPr lang="es-PE" sz="1600" dirty="0" smtClean="0">
              <a:effectLst/>
              <a:latin typeface="Times New Roman" panose="02020603050405020304" pitchFamily="18" charset="0"/>
              <a:ea typeface="Times New Roman" panose="02020603050405020304" pitchFamily="18" charset="0"/>
            </a:endParaRPr>
          </a:p>
          <a:p>
            <a:pPr marL="742950" marR="0" lvl="1" indent="-285750" algn="just">
              <a:spcBef>
                <a:spcPts val="600"/>
              </a:spcBef>
              <a:spcAft>
                <a:spcPts val="600"/>
              </a:spcAft>
              <a:buSzPts val="1000"/>
              <a:buFont typeface="+mj-lt"/>
              <a:buAutoNum type="arabicParenBoth"/>
              <a:tabLst>
                <a:tab pos="457200" algn="l"/>
              </a:tabLst>
            </a:pPr>
            <a:r>
              <a:rPr lang="es-PE" sz="1200" dirty="0" smtClean="0">
                <a:effectLst/>
                <a:latin typeface="Arial" panose="020B0604020202020204" pitchFamily="34" charset="0"/>
                <a:ea typeface="Times New Roman" panose="02020603050405020304" pitchFamily="18" charset="0"/>
              </a:rPr>
              <a:t>se corrija cualquier defecto o daño que afecte la aeronavegabilidad de una aeronave o componente de aeronave;</a:t>
            </a:r>
            <a:endParaRPr lang="es-PE" sz="1600" dirty="0" smtClean="0">
              <a:effectLst/>
              <a:latin typeface="Times New Roman" panose="02020603050405020304" pitchFamily="18" charset="0"/>
              <a:ea typeface="Times New Roman" panose="02020603050405020304" pitchFamily="18" charset="0"/>
            </a:endParaRPr>
          </a:p>
          <a:p>
            <a:pPr marL="742950" marR="0" lvl="1" indent="-285750" algn="just">
              <a:spcBef>
                <a:spcPts val="600"/>
              </a:spcBef>
              <a:spcAft>
                <a:spcPts val="600"/>
              </a:spcAft>
              <a:buSzPts val="1000"/>
              <a:buFont typeface="+mj-lt"/>
              <a:buAutoNum type="arabicParenBoth"/>
              <a:tabLst>
                <a:tab pos="457200" algn="l"/>
              </a:tabLst>
            </a:pPr>
            <a:r>
              <a:rPr lang="es-PE" sz="1200" dirty="0" smtClean="0">
                <a:effectLst/>
                <a:latin typeface="Arial" panose="020B0604020202020204" pitchFamily="34" charset="0"/>
                <a:ea typeface="Times New Roman" panose="02020603050405020304" pitchFamily="18" charset="0"/>
              </a:rPr>
              <a:t>el mantenimiento sea ejecutado y controlado en conformidad con el LAR 43 y 91;</a:t>
            </a:r>
            <a:endParaRPr lang="es-PE" sz="1600" dirty="0" smtClean="0">
              <a:effectLst/>
              <a:latin typeface="Times New Roman" panose="02020603050405020304" pitchFamily="18" charset="0"/>
              <a:ea typeface="Times New Roman" panose="02020603050405020304" pitchFamily="18" charset="0"/>
            </a:endParaRPr>
          </a:p>
          <a:p>
            <a:pPr marL="742950" marR="0" lvl="1" indent="-285750" algn="just">
              <a:spcBef>
                <a:spcPts val="600"/>
              </a:spcBef>
              <a:spcAft>
                <a:spcPts val="600"/>
              </a:spcAft>
              <a:buSzPts val="1000"/>
              <a:buFont typeface="+mj-lt"/>
              <a:buAutoNum type="arabicParenBoth"/>
              <a:tabLst>
                <a:tab pos="457200" algn="l"/>
              </a:tabLst>
            </a:pPr>
            <a:r>
              <a:rPr lang="es-PE" sz="1200" dirty="0" smtClean="0">
                <a:effectLst/>
                <a:latin typeface="Arial" panose="020B0604020202020204" pitchFamily="34" charset="0"/>
                <a:ea typeface="Times New Roman" panose="02020603050405020304" pitchFamily="18" charset="0"/>
              </a:rPr>
              <a:t>el Certificado de Conformidad de Mantenimiento (CCM) sea emitido una vez que el mantenimiento ha sido completado satisfactoriamente de acuerdo al LAR 43.300;</a:t>
            </a:r>
            <a:endParaRPr lang="es-PE" sz="1600" dirty="0" smtClean="0">
              <a:effectLst/>
              <a:latin typeface="Times New Roman" panose="02020603050405020304" pitchFamily="18" charset="0"/>
              <a:ea typeface="Times New Roman" panose="02020603050405020304" pitchFamily="18" charset="0"/>
            </a:endParaRPr>
          </a:p>
          <a:p>
            <a:pPr marL="742950" marR="0" lvl="1" indent="-285750" algn="just">
              <a:spcBef>
                <a:spcPts val="600"/>
              </a:spcBef>
              <a:spcAft>
                <a:spcPts val="600"/>
              </a:spcAft>
              <a:buSzPts val="1000"/>
              <a:buFont typeface="+mj-lt"/>
              <a:buAutoNum type="arabicParenBoth"/>
              <a:tabLst>
                <a:tab pos="457200" algn="l"/>
              </a:tabLst>
            </a:pPr>
            <a:r>
              <a:rPr lang="es-PE" sz="1200" dirty="0" smtClean="0">
                <a:effectLst/>
                <a:latin typeface="Arial" panose="020B0604020202020204" pitchFamily="34" charset="0"/>
                <a:ea typeface="Times New Roman" panose="02020603050405020304" pitchFamily="18" charset="0"/>
              </a:rPr>
              <a:t>se mantenga la validez y vigencia del certificado de aeronavegabilidad de cada una de sus aeronaves;</a:t>
            </a:r>
            <a:endParaRPr lang="es-PE" sz="1600" dirty="0" smtClean="0">
              <a:effectLst/>
              <a:latin typeface="Times New Roman" panose="02020603050405020304" pitchFamily="18" charset="0"/>
              <a:ea typeface="Times New Roman" panose="02020603050405020304" pitchFamily="18" charset="0"/>
            </a:endParaRPr>
          </a:p>
          <a:p>
            <a:pPr marL="742950" marR="0" lvl="1" indent="-285750" algn="just">
              <a:spcBef>
                <a:spcPts val="600"/>
              </a:spcBef>
              <a:spcAft>
                <a:spcPts val="600"/>
              </a:spcAft>
              <a:buSzPts val="1000"/>
              <a:buFont typeface="+mj-lt"/>
              <a:buAutoNum type="arabicParenBoth"/>
              <a:tabLst>
                <a:tab pos="457200" algn="l"/>
              </a:tabLst>
            </a:pPr>
            <a:r>
              <a:rPr lang="es-PE" sz="1200" dirty="0" smtClean="0">
                <a:effectLst/>
                <a:latin typeface="Arial" panose="020B0604020202020204" pitchFamily="34" charset="0"/>
                <a:ea typeface="Times New Roman" panose="02020603050405020304" pitchFamily="18" charset="0"/>
              </a:rPr>
              <a:t>el equipo operacional y de emergencia necesario para el tipo de vuelo previsto esté en buenas condiciones;</a:t>
            </a:r>
            <a:endParaRPr lang="es-PE" sz="1600" dirty="0" smtClean="0">
              <a:effectLst/>
              <a:latin typeface="Times New Roman" panose="02020603050405020304" pitchFamily="18" charset="0"/>
              <a:ea typeface="Times New Roman" panose="02020603050405020304" pitchFamily="18" charset="0"/>
            </a:endParaRPr>
          </a:p>
          <a:p>
            <a:pPr marL="742950" marR="0" lvl="1" indent="-285750" algn="just">
              <a:spcBef>
                <a:spcPts val="600"/>
              </a:spcBef>
              <a:spcAft>
                <a:spcPts val="600"/>
              </a:spcAft>
              <a:buSzPts val="1000"/>
              <a:buFont typeface="+mj-lt"/>
              <a:buAutoNum type="arabicParenBoth"/>
              <a:tabLst>
                <a:tab pos="457200" algn="l"/>
              </a:tabLst>
            </a:pPr>
            <a:r>
              <a:rPr lang="es-PE" sz="1200" dirty="0" smtClean="0">
                <a:effectLst/>
                <a:latin typeface="Arial" panose="020B0604020202020204" pitchFamily="34" charset="0"/>
                <a:ea typeface="Times New Roman" panose="02020603050405020304" pitchFamily="18" charset="0"/>
              </a:rPr>
              <a:t>se cumpla el programa de mantenimiento de la aeronave; </a:t>
            </a:r>
            <a:endParaRPr lang="es-PE" sz="1600" dirty="0" smtClean="0">
              <a:effectLst/>
              <a:latin typeface="Times New Roman" panose="02020603050405020304" pitchFamily="18" charset="0"/>
              <a:ea typeface="Times New Roman" panose="02020603050405020304" pitchFamily="18" charset="0"/>
            </a:endParaRPr>
          </a:p>
          <a:p>
            <a:pPr marL="742950" marR="0" lvl="1" indent="-285750" algn="just">
              <a:spcBef>
                <a:spcPts val="600"/>
              </a:spcBef>
              <a:spcAft>
                <a:spcPts val="600"/>
              </a:spcAft>
              <a:buSzPts val="1000"/>
              <a:buFont typeface="+mj-lt"/>
              <a:buAutoNum type="arabicParenBoth"/>
              <a:tabLst>
                <a:tab pos="457200" algn="l"/>
              </a:tabLst>
            </a:pPr>
            <a:r>
              <a:rPr lang="es-PE" sz="1200" dirty="0" smtClean="0">
                <a:effectLst/>
                <a:latin typeface="Arial" panose="020B0604020202020204" pitchFamily="34" charset="0"/>
                <a:ea typeface="Times New Roman" panose="02020603050405020304" pitchFamily="18" charset="0"/>
              </a:rPr>
              <a:t>se cumplan las directrices de aeronavegabilidad aplicables y cualquier otro requerimiento de aeronavegabilidad continua descrita como obligatorio por la AAC del Estado de matrícula; y</a:t>
            </a:r>
            <a:endParaRPr lang="es-PE" sz="1600" dirty="0" smtClean="0">
              <a:effectLst/>
              <a:latin typeface="Times New Roman" panose="02020603050405020304" pitchFamily="18" charset="0"/>
              <a:ea typeface="Times New Roman" panose="02020603050405020304" pitchFamily="18" charset="0"/>
            </a:endParaRPr>
          </a:p>
          <a:p>
            <a:pPr marL="742950" marR="0" lvl="1" indent="-285750" algn="just">
              <a:spcBef>
                <a:spcPts val="600"/>
              </a:spcBef>
              <a:spcAft>
                <a:spcPts val="600"/>
              </a:spcAft>
              <a:buSzPts val="1000"/>
              <a:buFont typeface="+mj-lt"/>
              <a:buAutoNum type="arabicParenBoth"/>
              <a:tabLst>
                <a:tab pos="457200" algn="l"/>
              </a:tabLst>
            </a:pPr>
            <a:r>
              <a:rPr lang="es-PE" sz="1200" dirty="0" smtClean="0">
                <a:effectLst/>
                <a:latin typeface="Arial" panose="020B0604020202020204" pitchFamily="34" charset="0"/>
                <a:ea typeface="Times New Roman" panose="02020603050405020304" pitchFamily="18" charset="0"/>
              </a:rPr>
              <a:t>cuando la lista de discrepancias de acuerdo con la MEL aprobada incluya instrumentos o equipamiento inoperativos, se coloque en ellos la leyenda "NO OPERATIVO” como lo requiere el LAR 43.405 (d) (2).</a:t>
            </a:r>
            <a:endParaRPr lang="es-PE" sz="1600" dirty="0" smtClean="0">
              <a:effectLst/>
              <a:latin typeface="Times New Roman" panose="02020603050405020304" pitchFamily="18" charset="0"/>
              <a:ea typeface="Times New Roman" panose="02020603050405020304" pitchFamily="18" charset="0"/>
            </a:endParaRPr>
          </a:p>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10</a:t>
            </a:fld>
            <a:endParaRPr lang="id-ID"/>
          </a:p>
        </p:txBody>
      </p:sp>
    </p:spTree>
    <p:extLst>
      <p:ext uri="{BB962C8B-B14F-4D97-AF65-F5344CB8AC3E}">
        <p14:creationId xmlns:p14="http://schemas.microsoft.com/office/powerpoint/2010/main" val="3797151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04545" marR="118745" lvl="0" indent="-804545" algn="just" defTabSz="914400" rtl="0" eaLnBrk="1" fontAlgn="auto" latinLnBrk="0" hangingPunct="1">
              <a:lnSpc>
                <a:spcPct val="100000"/>
              </a:lnSpc>
              <a:spcBef>
                <a:spcPts val="1200"/>
              </a:spcBef>
              <a:spcAft>
                <a:spcPts val="600"/>
              </a:spcAft>
              <a:buClrTx/>
              <a:buSzTx/>
              <a:buFontTx/>
              <a:buNone/>
              <a:tabLst>
                <a:tab pos="800100" algn="l"/>
              </a:tabLst>
              <a:defRPr/>
            </a:pPr>
            <a:r>
              <a:rPr kumimoji="0" lang="es-PE" sz="1200" b="1"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mn-cs"/>
              </a:rPr>
              <a:t>91.1105 	Responsabilidad de la aeronavegabilidad.</a:t>
            </a:r>
            <a:endParaRPr kumimoji="0" lang="es-PE" sz="16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42900" marR="0" lvl="0" indent="-342900" algn="just" defTabSz="914400" rtl="0" eaLnBrk="1" fontAlgn="auto" latinLnBrk="0" hangingPunct="1">
              <a:lnSpc>
                <a:spcPct val="100000"/>
              </a:lnSpc>
              <a:spcBef>
                <a:spcPts val="600"/>
              </a:spcBef>
              <a:spcAft>
                <a:spcPts val="600"/>
              </a:spcAft>
              <a:buClrTx/>
              <a:buSzTx/>
              <a:buFont typeface="+mj-lt"/>
              <a:buAutoNum type="alphaLcParenBoth"/>
              <a:tabLst>
                <a:tab pos="228600" algn="l"/>
              </a:tabLst>
              <a:defRPr/>
            </a:pPr>
            <a:r>
              <a:rPr kumimoji="0" lang="es-PE" sz="12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mn-cs"/>
              </a:rPr>
              <a:t>El explotador de una aeronave es responsable por asegurarse que:</a:t>
            </a:r>
            <a:endParaRPr kumimoji="0" lang="es-PE" sz="16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742950" marR="0" lvl="1" indent="-285750" algn="just" defTabSz="914400" rtl="0" eaLnBrk="1" fontAlgn="auto" latinLnBrk="0" hangingPunct="1">
              <a:lnSpc>
                <a:spcPct val="100000"/>
              </a:lnSpc>
              <a:spcBef>
                <a:spcPts val="600"/>
              </a:spcBef>
              <a:spcAft>
                <a:spcPts val="600"/>
              </a:spcAft>
              <a:buClrTx/>
              <a:buSzPts val="1000"/>
              <a:buFont typeface="+mj-lt"/>
              <a:buAutoNum type="arabicParenBoth"/>
              <a:tabLst>
                <a:tab pos="457200" algn="l"/>
              </a:tabLst>
              <a:defRPr/>
            </a:pPr>
            <a:r>
              <a:rPr kumimoji="0" lang="es-PE" sz="12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mn-cs"/>
              </a:rPr>
              <a:t>la aeronave y componentes de aeronaves operados por él se mantengan en condiciones de aeronavegabilidad;</a:t>
            </a:r>
            <a:endParaRPr kumimoji="0" lang="es-PE" sz="16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742950" marR="0" lvl="1" indent="-285750" algn="just" defTabSz="914400" rtl="0" eaLnBrk="1" fontAlgn="auto" latinLnBrk="0" hangingPunct="1">
              <a:lnSpc>
                <a:spcPct val="100000"/>
              </a:lnSpc>
              <a:spcBef>
                <a:spcPts val="600"/>
              </a:spcBef>
              <a:spcAft>
                <a:spcPts val="600"/>
              </a:spcAft>
              <a:buClrTx/>
              <a:buSzPts val="1000"/>
              <a:buFont typeface="+mj-lt"/>
              <a:buAutoNum type="arabicParenBoth"/>
              <a:tabLst>
                <a:tab pos="457200" algn="l"/>
              </a:tabLst>
              <a:defRPr/>
            </a:pPr>
            <a:r>
              <a:rPr kumimoji="0" lang="es-PE" sz="12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mn-cs"/>
              </a:rPr>
              <a:t>se corrija cualquier defecto o daño que afecte la aeronavegabilidad de una aeronave o componente de aeronave;</a:t>
            </a:r>
            <a:endParaRPr kumimoji="0" lang="es-PE" sz="16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742950" marR="0" lvl="1" indent="-285750" algn="just" defTabSz="914400" rtl="0" eaLnBrk="1" fontAlgn="auto" latinLnBrk="0" hangingPunct="1">
              <a:lnSpc>
                <a:spcPct val="100000"/>
              </a:lnSpc>
              <a:spcBef>
                <a:spcPts val="600"/>
              </a:spcBef>
              <a:spcAft>
                <a:spcPts val="600"/>
              </a:spcAft>
              <a:buClrTx/>
              <a:buSzPts val="1000"/>
              <a:buFont typeface="+mj-lt"/>
              <a:buAutoNum type="arabicParenBoth"/>
              <a:tabLst>
                <a:tab pos="457200" algn="l"/>
              </a:tabLst>
              <a:defRPr/>
            </a:pPr>
            <a:r>
              <a:rPr kumimoji="0" lang="es-PE" sz="12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mn-cs"/>
              </a:rPr>
              <a:t>el mantenimiento sea ejecutado y controlado en conformidad con el LAR 43 y 91;</a:t>
            </a:r>
            <a:endParaRPr kumimoji="0" lang="es-PE" sz="16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742950" marR="0" lvl="1" indent="-285750" algn="just" defTabSz="914400" rtl="0" eaLnBrk="1" fontAlgn="auto" latinLnBrk="0" hangingPunct="1">
              <a:lnSpc>
                <a:spcPct val="100000"/>
              </a:lnSpc>
              <a:spcBef>
                <a:spcPts val="600"/>
              </a:spcBef>
              <a:spcAft>
                <a:spcPts val="600"/>
              </a:spcAft>
              <a:buClrTx/>
              <a:buSzPts val="1000"/>
              <a:buFont typeface="+mj-lt"/>
              <a:buAutoNum type="arabicParenBoth"/>
              <a:tabLst>
                <a:tab pos="457200" algn="l"/>
              </a:tabLst>
              <a:defRPr/>
            </a:pPr>
            <a:r>
              <a:rPr kumimoji="0" lang="es-PE" sz="12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mn-cs"/>
              </a:rPr>
              <a:t>el Certificado de Conformidad de Mantenimiento (CCM) sea emitido una vez que el mantenimiento ha sido completado satisfactoriamente de acuerdo al LAR 43.300;</a:t>
            </a:r>
            <a:endParaRPr kumimoji="0" lang="es-PE" sz="16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742950" marR="0" lvl="1" indent="-285750" algn="just" defTabSz="914400" rtl="0" eaLnBrk="1" fontAlgn="auto" latinLnBrk="0" hangingPunct="1">
              <a:lnSpc>
                <a:spcPct val="100000"/>
              </a:lnSpc>
              <a:spcBef>
                <a:spcPts val="600"/>
              </a:spcBef>
              <a:spcAft>
                <a:spcPts val="600"/>
              </a:spcAft>
              <a:buClrTx/>
              <a:buSzPts val="1000"/>
              <a:buFont typeface="+mj-lt"/>
              <a:buAutoNum type="arabicParenBoth"/>
              <a:tabLst>
                <a:tab pos="457200" algn="l"/>
              </a:tabLst>
              <a:defRPr/>
            </a:pPr>
            <a:r>
              <a:rPr kumimoji="0" lang="es-PE" sz="12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mn-cs"/>
              </a:rPr>
              <a:t>se mantenga la validez y vigencia del certificado de aeronavegabilidad de cada una de sus aeronaves;</a:t>
            </a:r>
            <a:endParaRPr kumimoji="0" lang="es-PE" sz="16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742950" marR="0" lvl="1" indent="-285750" algn="just" defTabSz="914400" rtl="0" eaLnBrk="1" fontAlgn="auto" latinLnBrk="0" hangingPunct="1">
              <a:lnSpc>
                <a:spcPct val="100000"/>
              </a:lnSpc>
              <a:spcBef>
                <a:spcPts val="600"/>
              </a:spcBef>
              <a:spcAft>
                <a:spcPts val="600"/>
              </a:spcAft>
              <a:buClrTx/>
              <a:buSzPts val="1000"/>
              <a:buFont typeface="+mj-lt"/>
              <a:buAutoNum type="arabicParenBoth"/>
              <a:tabLst>
                <a:tab pos="457200" algn="l"/>
              </a:tabLst>
              <a:defRPr/>
            </a:pPr>
            <a:r>
              <a:rPr kumimoji="0" lang="es-PE" sz="12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mn-cs"/>
              </a:rPr>
              <a:t>el equipo operacional y de emergencia necesario para el tipo de vuelo previsto esté en buenas condiciones;</a:t>
            </a:r>
            <a:endParaRPr kumimoji="0" lang="es-PE" sz="16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742950" marR="0" lvl="1" indent="-285750" algn="just" defTabSz="914400" rtl="0" eaLnBrk="1" fontAlgn="auto" latinLnBrk="0" hangingPunct="1">
              <a:lnSpc>
                <a:spcPct val="100000"/>
              </a:lnSpc>
              <a:spcBef>
                <a:spcPts val="600"/>
              </a:spcBef>
              <a:spcAft>
                <a:spcPts val="600"/>
              </a:spcAft>
              <a:buClrTx/>
              <a:buSzPts val="1000"/>
              <a:buFont typeface="+mj-lt"/>
              <a:buAutoNum type="arabicParenBoth"/>
              <a:tabLst>
                <a:tab pos="457200" algn="l"/>
              </a:tabLst>
              <a:defRPr/>
            </a:pPr>
            <a:r>
              <a:rPr kumimoji="0" lang="es-PE" sz="12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mn-cs"/>
              </a:rPr>
              <a:t>se cumpla el programa de mantenimiento de la aeronave; </a:t>
            </a:r>
            <a:endParaRPr kumimoji="0" lang="es-PE" sz="16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742950" marR="0" lvl="1" indent="-285750" algn="just" defTabSz="914400" rtl="0" eaLnBrk="1" fontAlgn="auto" latinLnBrk="0" hangingPunct="1">
              <a:lnSpc>
                <a:spcPct val="100000"/>
              </a:lnSpc>
              <a:spcBef>
                <a:spcPts val="600"/>
              </a:spcBef>
              <a:spcAft>
                <a:spcPts val="600"/>
              </a:spcAft>
              <a:buClrTx/>
              <a:buSzPts val="1000"/>
              <a:buFont typeface="+mj-lt"/>
              <a:buAutoNum type="arabicParenBoth"/>
              <a:tabLst>
                <a:tab pos="457200" algn="l"/>
              </a:tabLst>
              <a:defRPr/>
            </a:pPr>
            <a:r>
              <a:rPr kumimoji="0" lang="es-PE" sz="12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mn-cs"/>
              </a:rPr>
              <a:t>se cumplan las directrices de aeronavegabilidad aplicables y cualquier otro requerimiento de aeronavegabilidad continua descrita como obligatorio por la AAC del Estado de matrícula; y</a:t>
            </a:r>
            <a:endParaRPr kumimoji="0" lang="es-PE" sz="16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742950" marR="0" lvl="1" indent="-285750" algn="just" defTabSz="914400" rtl="0" eaLnBrk="1" fontAlgn="auto" latinLnBrk="0" hangingPunct="1">
              <a:lnSpc>
                <a:spcPct val="100000"/>
              </a:lnSpc>
              <a:spcBef>
                <a:spcPts val="600"/>
              </a:spcBef>
              <a:spcAft>
                <a:spcPts val="600"/>
              </a:spcAft>
              <a:buClrTx/>
              <a:buSzPts val="1000"/>
              <a:buFont typeface="+mj-lt"/>
              <a:buAutoNum type="arabicParenBoth"/>
              <a:tabLst>
                <a:tab pos="457200" algn="l"/>
              </a:tabLst>
              <a:defRPr/>
            </a:pPr>
            <a:r>
              <a:rPr kumimoji="0" lang="es-PE" sz="12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mn-cs"/>
              </a:rPr>
              <a:t>cuando la lista de discrepancias de acuerdo con la MEL aprobada incluya instrumentos o equipamiento inoperativos, se coloque en ellos la leyenda "NO OPERATIVO” como lo requiere el LAR 43.405 (d) (2).</a:t>
            </a:r>
            <a:endParaRPr kumimoji="0" lang="es-PE" sz="16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11</a:t>
            </a:fld>
            <a:endParaRPr lang="id-ID"/>
          </a:p>
        </p:txBody>
      </p:sp>
    </p:spTree>
    <p:extLst>
      <p:ext uri="{BB962C8B-B14F-4D97-AF65-F5344CB8AC3E}">
        <p14:creationId xmlns:p14="http://schemas.microsoft.com/office/powerpoint/2010/main" val="11026614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04545" marR="118745" indent="-804545" algn="just">
              <a:spcBef>
                <a:spcPts val="1200"/>
              </a:spcBef>
              <a:spcAft>
                <a:spcPts val="600"/>
              </a:spcAft>
              <a:tabLst>
                <a:tab pos="800100" algn="l"/>
              </a:tabLst>
            </a:pPr>
            <a:r>
              <a:rPr lang="es-PE" sz="1200" b="1" dirty="0" smtClean="0">
                <a:effectLst/>
                <a:latin typeface="Arial" panose="020B0604020202020204" pitchFamily="34" charset="0"/>
                <a:ea typeface="Times New Roman" panose="02020603050405020304" pitchFamily="18" charset="0"/>
              </a:rPr>
              <a:t>91.1110  	Programa de mantenimiento</a:t>
            </a:r>
            <a:endParaRPr lang="es-PE" sz="1600" dirty="0" smtClean="0">
              <a:effectLst/>
              <a:latin typeface="Times New Roman" panose="02020603050405020304" pitchFamily="18" charset="0"/>
              <a:ea typeface="Times New Roman" panose="02020603050405020304" pitchFamily="18" charset="0"/>
            </a:endParaRPr>
          </a:p>
          <a:p>
            <a:pPr marL="342900" marR="0" lvl="0" indent="-342900" algn="just">
              <a:spcBef>
                <a:spcPts val="600"/>
              </a:spcBef>
              <a:spcAft>
                <a:spcPts val="600"/>
              </a:spcAft>
              <a:buFont typeface="+mj-lt"/>
              <a:buAutoNum type="alphaLcParenBoth"/>
              <a:tabLst>
                <a:tab pos="228600" algn="l"/>
              </a:tabLst>
            </a:pPr>
            <a:r>
              <a:rPr lang="es-ES" sz="1200" u="none" strike="noStrike" dirty="0" smtClean="0">
                <a:effectLst/>
                <a:latin typeface="Arial" panose="020B0604020202020204" pitchFamily="34" charset="0"/>
                <a:ea typeface="Times New Roman" panose="02020603050405020304" pitchFamily="18" charset="0"/>
              </a:rPr>
              <a:t>El explotador </a:t>
            </a:r>
            <a:r>
              <a:rPr lang="es-PE" sz="1200" u="none" strike="noStrike" dirty="0" smtClean="0">
                <a:effectLst/>
                <a:latin typeface="Arial" panose="020B0604020202020204" pitchFamily="34" charset="0"/>
                <a:ea typeface="Times New Roman" panose="02020603050405020304" pitchFamily="18" charset="0"/>
              </a:rPr>
              <a:t>de una aeronave </a:t>
            </a:r>
            <a:r>
              <a:rPr lang="es-AR" sz="1200" u="none" strike="noStrike" dirty="0" smtClean="0">
                <a:effectLst/>
                <a:latin typeface="Arial" panose="020B0604020202020204" pitchFamily="34" charset="0"/>
                <a:ea typeface="Times New Roman" panose="02020603050405020304" pitchFamily="18" charset="0"/>
              </a:rPr>
              <a:t> debe mantener la aeronave, excepto para las contempladas en el Párrafo (c) siguiente, de acuerdo con:</a:t>
            </a:r>
            <a:endParaRPr lang="es-PE" sz="1600" u="none" strike="noStrike" dirty="0" smtClean="0">
              <a:effectLst/>
              <a:latin typeface="Times New Roman" panose="02020603050405020304" pitchFamily="18" charset="0"/>
              <a:ea typeface="Times New Roman" panose="02020603050405020304" pitchFamily="18" charset="0"/>
            </a:endParaRPr>
          </a:p>
          <a:p>
            <a:pPr marL="800100" marR="0" lvl="1" indent="-342900" algn="just">
              <a:spcBef>
                <a:spcPts val="600"/>
              </a:spcBef>
              <a:spcAft>
                <a:spcPts val="600"/>
              </a:spcAft>
              <a:buSzPts val="1000"/>
              <a:buFont typeface="Arial" panose="020B0604020202020204" pitchFamily="34" charset="0"/>
              <a:buAutoNum type="arabicParenBoth"/>
              <a:tabLst>
                <a:tab pos="514350" algn="l"/>
              </a:tabLst>
            </a:pPr>
            <a:r>
              <a:rPr lang="es-PE" sz="1200" dirty="0" smtClean="0">
                <a:effectLst/>
                <a:latin typeface="Arial" panose="020B0604020202020204" pitchFamily="34" charset="0"/>
                <a:ea typeface="Times New Roman" panose="02020603050405020304" pitchFamily="18" charset="0"/>
                <a:cs typeface="Times New Roman" panose="02020603050405020304" pitchFamily="18" charset="0"/>
              </a:rPr>
              <a:t>un programa de mantenimiento que resulte aceptable para el Estado de matrícula, o</a:t>
            </a:r>
            <a:endParaRPr lang="es-PE" sz="16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800100" marR="0" lvl="1" indent="-342900" algn="just">
              <a:spcBef>
                <a:spcPts val="600"/>
              </a:spcBef>
              <a:spcAft>
                <a:spcPts val="600"/>
              </a:spcAft>
              <a:buSzPts val="1000"/>
              <a:buFont typeface="Arial" panose="020B0604020202020204" pitchFamily="34" charset="0"/>
              <a:buAutoNum type="arabicParenBoth"/>
              <a:tabLst>
                <a:tab pos="514350" algn="l"/>
              </a:tabLst>
            </a:pPr>
            <a:r>
              <a:rPr lang="es-PE" sz="1200" dirty="0" smtClean="0">
                <a:effectLst/>
                <a:latin typeface="Arial" panose="020B0604020202020204" pitchFamily="34" charset="0"/>
                <a:ea typeface="Times New Roman" panose="02020603050405020304" pitchFamily="18" charset="0"/>
                <a:cs typeface="Times New Roman" panose="02020603050405020304" pitchFamily="18" charset="0"/>
              </a:rPr>
              <a:t>los tiempos de reemplazo obligatorio, los intervalos de inspección y procedimientos específicos relacionados, incluidos en la sección limitaciones de aeronavegabilidad del manual de mantenimiento del fabricante o en las instrucciones para la aeronavegabilidad continua.</a:t>
            </a:r>
            <a:endParaRPr lang="es-PE" sz="16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gn="just">
              <a:spcBef>
                <a:spcPts val="600"/>
              </a:spcBef>
              <a:spcAft>
                <a:spcPts val="600"/>
              </a:spcAft>
              <a:buFont typeface="+mj-lt"/>
              <a:buAutoNum type="alphaLcParenBoth"/>
              <a:tabLst>
                <a:tab pos="228600" algn="l"/>
              </a:tabLst>
            </a:pPr>
            <a:r>
              <a:rPr lang="es-ES" sz="1200" u="none" strike="noStrike" dirty="0" smtClean="0">
                <a:effectLst/>
                <a:latin typeface="Arial" panose="020B0604020202020204" pitchFamily="34" charset="0"/>
                <a:ea typeface="Times New Roman" panose="02020603050405020304" pitchFamily="18" charset="0"/>
              </a:rPr>
              <a:t>El explotador de aeronaves de hasta 5 700 kg de peso (masa) máximo de despegue (MTOW), </a:t>
            </a:r>
            <a:r>
              <a:rPr lang="es-PE" sz="1200" u="none" strike="noStrike" dirty="0" smtClean="0">
                <a:effectLst/>
                <a:latin typeface="Arial" panose="020B0604020202020204" pitchFamily="34" charset="0"/>
                <a:ea typeface="Times New Roman" panose="02020603050405020304" pitchFamily="18" charset="0"/>
              </a:rPr>
              <a:t>y de helicópteros de hasta 3 175 kilos de peso (masa) máxima de despegue (MTOW),  que no sean potenciados por turbina,</a:t>
            </a:r>
            <a:r>
              <a:rPr lang="es-AR" sz="1200" u="none" strike="noStrike" dirty="0" smtClean="0">
                <a:effectLst/>
                <a:latin typeface="Arial" panose="020B0604020202020204" pitchFamily="34" charset="0"/>
                <a:ea typeface="Times New Roman" panose="02020603050405020304" pitchFamily="18" charset="0"/>
              </a:rPr>
              <a:t> excepto para los contemplados en el párrafo (c), </a:t>
            </a:r>
            <a:r>
              <a:rPr lang="es-PE" sz="1200" u="none" strike="noStrike" dirty="0" smtClean="0">
                <a:effectLst/>
                <a:latin typeface="Arial" panose="020B0604020202020204" pitchFamily="34" charset="0"/>
                <a:ea typeface="Times New Roman" panose="02020603050405020304" pitchFamily="18" charset="0"/>
              </a:rPr>
              <a:t>debe realizar una inspección anual de acuerdo a lo siguiente:</a:t>
            </a:r>
            <a:endParaRPr lang="es-PE" sz="1600" u="none" strike="noStrike" dirty="0" smtClean="0">
              <a:effectLst/>
              <a:latin typeface="Times New Roman" panose="02020603050405020304" pitchFamily="18" charset="0"/>
              <a:ea typeface="Times New Roman" panose="02020603050405020304" pitchFamily="18" charset="0"/>
            </a:endParaRPr>
          </a:p>
          <a:p>
            <a:pPr marL="800100" marR="0" lvl="1" indent="-342900" algn="just">
              <a:spcBef>
                <a:spcPts val="600"/>
              </a:spcBef>
              <a:spcAft>
                <a:spcPts val="600"/>
              </a:spcAft>
              <a:buSzPts val="1000"/>
              <a:buFont typeface="Arial" panose="020B0604020202020204" pitchFamily="34" charset="0"/>
              <a:buAutoNum type="arabicParenBoth"/>
              <a:tabLst>
                <a:tab pos="457200" algn="l"/>
              </a:tabLst>
            </a:pPr>
            <a:r>
              <a:rPr lang="es-PE" sz="1200" dirty="0" smtClean="0">
                <a:effectLst/>
                <a:latin typeface="Arial" panose="020B0604020202020204" pitchFamily="34" charset="0"/>
                <a:ea typeface="Times New Roman" panose="02020603050405020304" pitchFamily="18" charset="0"/>
                <a:cs typeface="Times New Roman" panose="02020603050405020304" pitchFamily="18" charset="0"/>
              </a:rPr>
              <a:t>Las aeronaves para las cuales los manuales emitidos por el organismo responsable del diseño establezca tareas de mantenimiento, se debe realizar la tarea de mantenimiento equivalente a la inspección anual del LAR 43, cada doce (12) meses calendarios. Para las que no se ha establecido una tarea de mantenimiento equivalente a una inspección anual, esta debe realizarse de acuerdo a la establecida en el LAR 43. </a:t>
            </a:r>
            <a:endParaRPr lang="es-PE" sz="16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800100" marR="0" lvl="1" indent="-342900" algn="just">
              <a:spcBef>
                <a:spcPts val="600"/>
              </a:spcBef>
              <a:spcAft>
                <a:spcPts val="600"/>
              </a:spcAft>
              <a:buSzPts val="1000"/>
              <a:buFont typeface="Arial" panose="020B0604020202020204" pitchFamily="34" charset="0"/>
              <a:buAutoNum type="arabicParenBoth"/>
              <a:tabLst>
                <a:tab pos="457200" algn="l"/>
              </a:tabLst>
            </a:pPr>
            <a:r>
              <a:rPr lang="es-PE" sz="1200" dirty="0" smtClean="0">
                <a:effectLst/>
                <a:latin typeface="Arial" panose="020B0604020202020204" pitchFamily="34" charset="0"/>
                <a:ea typeface="Times New Roman" panose="02020603050405020304" pitchFamily="18" charset="0"/>
                <a:cs typeface="Times New Roman" panose="02020603050405020304" pitchFamily="18" charset="0"/>
              </a:rPr>
              <a:t>Las aeronaves donde el organismo responsable del diseño no ha establecido tareas de mantenimiento debe realizar una inspección anual cada doce (12) meses calendarios o 100 horas de vuelo, lo que ocurra primero, de acuerdo al LAR 43; y </a:t>
            </a:r>
            <a:endParaRPr lang="es-PE" sz="16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800100" marR="0" lvl="1" indent="-342900" algn="just">
              <a:spcBef>
                <a:spcPts val="600"/>
              </a:spcBef>
              <a:spcAft>
                <a:spcPts val="600"/>
              </a:spcAft>
              <a:buSzPts val="1000"/>
              <a:buFont typeface="Arial" panose="020B0604020202020204" pitchFamily="34" charset="0"/>
              <a:buAutoNum type="arabicParenBoth"/>
              <a:tabLst>
                <a:tab pos="457200" algn="l"/>
              </a:tabLst>
            </a:pPr>
            <a:r>
              <a:rPr lang="es-AR" sz="1200" dirty="0" smtClean="0">
                <a:effectLst/>
                <a:latin typeface="Arial" panose="020B0604020202020204" pitchFamily="34" charset="0"/>
                <a:ea typeface="Times New Roman" panose="02020603050405020304" pitchFamily="18" charset="0"/>
                <a:cs typeface="Times New Roman" panose="02020603050405020304" pitchFamily="18" charset="0"/>
              </a:rPr>
              <a:t>Para los numerales (1) y (2)  se debe emitir una certificación de conformidad de mantenimiento de acuerdo con el LAR 43.400.</a:t>
            </a:r>
            <a:endParaRPr lang="es-PE" sz="16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gn="just">
              <a:spcBef>
                <a:spcPts val="600"/>
              </a:spcBef>
              <a:spcAft>
                <a:spcPts val="600"/>
              </a:spcAft>
              <a:buFont typeface="+mj-lt"/>
              <a:buAutoNum type="alphaLcParenBoth"/>
              <a:tabLst>
                <a:tab pos="228600" algn="l"/>
              </a:tabLst>
            </a:pPr>
            <a:r>
              <a:rPr lang="es-PE" sz="1200" u="none" strike="noStrike" dirty="0" smtClean="0">
                <a:effectLst/>
                <a:latin typeface="Arial" panose="020B0604020202020204" pitchFamily="34" charset="0"/>
                <a:ea typeface="Times New Roman" panose="02020603050405020304" pitchFamily="18" charset="0"/>
              </a:rPr>
              <a:t>Los párrafos (a) y (b) de esta Sección no se aplican a las aeronaves que posean un permiso especial de vuelo, un certificado de aeronavegabilidad provisional o un certificado experimental vigente;</a:t>
            </a:r>
            <a:endParaRPr lang="es-PE" sz="1600" u="none" strike="noStrike" dirty="0" smtClean="0">
              <a:effectLst/>
              <a:latin typeface="Times New Roman" panose="02020603050405020304" pitchFamily="18" charset="0"/>
              <a:ea typeface="Times New Roman" panose="02020603050405020304" pitchFamily="18" charset="0"/>
            </a:endParaRPr>
          </a:p>
          <a:p>
            <a:pPr marL="342900" marR="0" lvl="0" indent="-342900" algn="just">
              <a:spcBef>
                <a:spcPts val="600"/>
              </a:spcBef>
              <a:spcAft>
                <a:spcPts val="600"/>
              </a:spcAft>
              <a:buFont typeface="+mj-lt"/>
              <a:buAutoNum type="alphaLcParenBoth"/>
              <a:tabLst>
                <a:tab pos="228600" algn="l"/>
              </a:tabLst>
            </a:pPr>
            <a:r>
              <a:rPr lang="es-PE" sz="1200" u="none" strike="noStrike" dirty="0" smtClean="0">
                <a:effectLst/>
                <a:latin typeface="Arial" panose="020B0604020202020204" pitchFamily="34" charset="0"/>
                <a:ea typeface="Times New Roman" panose="02020603050405020304" pitchFamily="18" charset="0"/>
              </a:rPr>
              <a:t>Para aeronaves grandes y turborreactores en el diseño y aplicación del programa de mantenimiento del explotador se deben observar los principios básicos a factores humanos; </a:t>
            </a:r>
            <a:endParaRPr lang="es-PE" sz="1600" u="none" strike="noStrike" dirty="0" smtClean="0">
              <a:effectLst/>
              <a:latin typeface="Times New Roman" panose="02020603050405020304" pitchFamily="18" charset="0"/>
              <a:ea typeface="Times New Roman" panose="02020603050405020304" pitchFamily="18" charset="0"/>
            </a:endParaRPr>
          </a:p>
          <a:p>
            <a:pPr marL="342900" marR="0" lvl="0" indent="-342900" algn="just">
              <a:spcBef>
                <a:spcPts val="600"/>
              </a:spcBef>
              <a:spcAft>
                <a:spcPts val="600"/>
              </a:spcAft>
              <a:buFont typeface="+mj-lt"/>
              <a:buAutoNum type="alphaLcParenBoth"/>
              <a:tabLst>
                <a:tab pos="228600" algn="l"/>
              </a:tabLst>
            </a:pPr>
            <a:r>
              <a:rPr lang="es-PE" sz="1200" u="none" strike="noStrike" dirty="0" smtClean="0">
                <a:effectLst/>
                <a:latin typeface="Arial" panose="020B0604020202020204" pitchFamily="34" charset="0"/>
                <a:ea typeface="Times New Roman" panose="02020603050405020304" pitchFamily="18" charset="0"/>
              </a:rPr>
              <a:t>El programa de mantenimiento requerido en (a)  debe incluir al menos lo </a:t>
            </a:r>
            <a:r>
              <a:rPr lang="es-PE" sz="1200" u="none" strike="noStrike" dirty="0" err="1" smtClean="0">
                <a:effectLst/>
                <a:latin typeface="Arial" panose="020B0604020202020204" pitchFamily="34" charset="0"/>
                <a:ea typeface="Times New Roman" panose="02020603050405020304" pitchFamily="18" charset="0"/>
              </a:rPr>
              <a:t>sig</a:t>
            </a:r>
            <a:r>
              <a:rPr lang="es-AR" sz="1200" u="none" strike="noStrike" dirty="0" err="1" smtClean="0">
                <a:effectLst/>
                <a:latin typeface="Arial" panose="020B0604020202020204" pitchFamily="34" charset="0"/>
                <a:ea typeface="Times New Roman" panose="02020603050405020304" pitchFamily="18" charset="0"/>
              </a:rPr>
              <a:t>uiente</a:t>
            </a:r>
            <a:r>
              <a:rPr lang="es-AR" sz="1200" u="none" strike="noStrike" dirty="0" smtClean="0">
                <a:effectLst/>
                <a:latin typeface="Arial" panose="020B0604020202020204" pitchFamily="34" charset="0"/>
                <a:ea typeface="Times New Roman" panose="02020603050405020304" pitchFamily="18" charset="0"/>
              </a:rPr>
              <a:t>:</a:t>
            </a:r>
            <a:endParaRPr lang="es-PE" sz="1600" u="none" strike="noStrike" dirty="0" smtClean="0">
              <a:effectLst/>
              <a:latin typeface="Times New Roman" panose="02020603050405020304" pitchFamily="18" charset="0"/>
              <a:ea typeface="Times New Roman" panose="02020603050405020304" pitchFamily="18" charset="0"/>
            </a:endParaRPr>
          </a:p>
          <a:p>
            <a:pPr marL="800100" marR="0" lvl="1" indent="-342900" algn="just">
              <a:spcBef>
                <a:spcPts val="600"/>
              </a:spcBef>
              <a:spcAft>
                <a:spcPts val="600"/>
              </a:spcAft>
              <a:buSzPts val="1000"/>
              <a:buFont typeface="Arial" panose="020B0604020202020204" pitchFamily="34" charset="0"/>
              <a:buAutoNum type="arabicParenBoth"/>
              <a:tabLst>
                <a:tab pos="457200" algn="l"/>
              </a:tabLst>
            </a:pPr>
            <a:r>
              <a:rPr lang="es-AR" sz="1200" dirty="0" smtClean="0">
                <a:effectLst/>
                <a:latin typeface="Arial" panose="020B0604020202020204" pitchFamily="34" charset="0"/>
                <a:ea typeface="Times New Roman" panose="02020603050405020304" pitchFamily="18" charset="0"/>
                <a:cs typeface="Times New Roman" panose="02020603050405020304" pitchFamily="18" charset="0"/>
              </a:rPr>
              <a:t>las tareas de mantenimiento y los plazos correspondientes en que se realizaran, teniendo en cuenta la utilización prevista de la aeronave;</a:t>
            </a:r>
            <a:endParaRPr lang="es-PE" sz="16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800100" marR="0" lvl="1" indent="-342900" algn="just">
              <a:spcBef>
                <a:spcPts val="600"/>
              </a:spcBef>
              <a:spcAft>
                <a:spcPts val="600"/>
              </a:spcAft>
              <a:buSzPts val="1000"/>
              <a:buFont typeface="Arial" panose="020B0604020202020204" pitchFamily="34" charset="0"/>
              <a:buAutoNum type="arabicParenBoth"/>
              <a:tabLst>
                <a:tab pos="457200" algn="l"/>
              </a:tabLst>
            </a:pPr>
            <a:r>
              <a:rPr lang="es-AR" sz="1200" dirty="0" smtClean="0">
                <a:effectLst/>
                <a:latin typeface="Arial" panose="020B0604020202020204" pitchFamily="34" charset="0"/>
                <a:ea typeface="Times New Roman" panose="02020603050405020304" pitchFamily="18" charset="0"/>
                <a:cs typeface="Times New Roman" panose="02020603050405020304" pitchFamily="18" charset="0"/>
              </a:rPr>
              <a:t>cuando sea aplicable, el programa de integridad estructural;</a:t>
            </a:r>
            <a:endParaRPr lang="es-PE" sz="16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800100" marR="0" lvl="1" indent="-342900" algn="just">
              <a:spcBef>
                <a:spcPts val="600"/>
              </a:spcBef>
              <a:spcAft>
                <a:spcPts val="600"/>
              </a:spcAft>
              <a:buSzPts val="1000"/>
              <a:buFont typeface="Arial" panose="020B0604020202020204" pitchFamily="34" charset="0"/>
              <a:buAutoNum type="arabicParenBoth"/>
              <a:tabLst>
                <a:tab pos="457200" algn="l"/>
              </a:tabLst>
            </a:pPr>
            <a:r>
              <a:rPr lang="es-AR" sz="1200" dirty="0" smtClean="0">
                <a:effectLst/>
                <a:latin typeface="Arial" panose="020B0604020202020204" pitchFamily="34" charset="0"/>
                <a:ea typeface="Times New Roman" panose="02020603050405020304" pitchFamily="18" charset="0"/>
                <a:cs typeface="Times New Roman" panose="02020603050405020304" pitchFamily="18" charset="0"/>
              </a:rPr>
              <a:t>procedimientos para cambiar o desviarse de lo indicado en los Párrafos (a) (1) y (a) (2) de esta sección de acuerdo a lo aprobado por la AAC del Estado de matrícula;</a:t>
            </a:r>
            <a:endParaRPr lang="es-PE" sz="16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800100" marR="0" lvl="1" indent="-342900" algn="just">
              <a:spcBef>
                <a:spcPts val="600"/>
              </a:spcBef>
              <a:spcAft>
                <a:spcPts val="600"/>
              </a:spcAft>
              <a:buSzPts val="1000"/>
              <a:buFont typeface="Arial" panose="020B0604020202020204" pitchFamily="34" charset="0"/>
              <a:buAutoNum type="arabicParenBoth"/>
              <a:tabLst>
                <a:tab pos="457200" algn="l"/>
              </a:tabLst>
            </a:pPr>
            <a:r>
              <a:rPr lang="es-AR" sz="1200" dirty="0" smtClean="0">
                <a:effectLst/>
                <a:latin typeface="Arial" panose="020B0604020202020204" pitchFamily="34" charset="0"/>
                <a:ea typeface="Times New Roman" panose="02020603050405020304" pitchFamily="18" charset="0"/>
                <a:cs typeface="Times New Roman" panose="02020603050405020304" pitchFamily="18" charset="0"/>
              </a:rPr>
              <a:t>cuando sea aplicable, una descripción del programa de confiabilidad y monitoreo por condición para la aeronave y componentes de aeronaves;</a:t>
            </a:r>
            <a:endParaRPr lang="es-PE" sz="16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800100" marR="0" lvl="1" indent="-342900" algn="just">
              <a:spcBef>
                <a:spcPts val="600"/>
              </a:spcBef>
              <a:spcAft>
                <a:spcPts val="600"/>
              </a:spcAft>
              <a:buSzPts val="1000"/>
              <a:buFont typeface="Arial" panose="020B0604020202020204" pitchFamily="34" charset="0"/>
              <a:buAutoNum type="arabicParenBoth"/>
              <a:tabLst>
                <a:tab pos="457200" algn="l"/>
              </a:tabLst>
            </a:pPr>
            <a:r>
              <a:rPr lang="es-PE" sz="1200" dirty="0" smtClean="0">
                <a:effectLst/>
                <a:latin typeface="Arial" panose="020B0604020202020204" pitchFamily="34" charset="0"/>
                <a:ea typeface="Times New Roman" panose="02020603050405020304" pitchFamily="18" charset="0"/>
                <a:cs typeface="Times New Roman" panose="02020603050405020304" pitchFamily="18" charset="0"/>
              </a:rPr>
              <a:t>Las tareas y plazos de mantenimiento que se hayan estipulado como obligatorios al aprobar el diseño de tipo o los cambios al programa de mantenimiento que se hayan aprobado se deben identificar como tales; </a:t>
            </a:r>
            <a:endParaRPr lang="es-PE" sz="16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800100" marR="0" lvl="1" indent="-342900" algn="just">
              <a:spcBef>
                <a:spcPts val="600"/>
              </a:spcBef>
              <a:spcAft>
                <a:spcPts val="600"/>
              </a:spcAft>
              <a:buSzPts val="1000"/>
              <a:buFont typeface="Arial" panose="020B0604020202020204" pitchFamily="34" charset="0"/>
              <a:buAutoNum type="arabicParenBoth"/>
              <a:tabLst>
                <a:tab pos="457200" algn="l"/>
              </a:tabLst>
            </a:pPr>
            <a:r>
              <a:rPr lang="es-PE" sz="1200" dirty="0" smtClean="0">
                <a:effectLst/>
                <a:latin typeface="Arial" panose="020B0604020202020204" pitchFamily="34" charset="0"/>
                <a:ea typeface="Times New Roman" panose="02020603050405020304" pitchFamily="18" charset="0"/>
                <a:cs typeface="Times New Roman" panose="02020603050405020304" pitchFamily="18" charset="0"/>
              </a:rPr>
              <a:t>El programa de mantenimiento debe basarse en la información relativa al programa de mantenimiento que haya proporcionado el Estado de diseño o el organismo responsable del diseño de tipo, y en cualquier experiencia adicional aplicable; </a:t>
            </a:r>
            <a:endParaRPr lang="es-PE" sz="16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800100" marR="0" lvl="1" indent="-342900" algn="just">
              <a:spcBef>
                <a:spcPts val="600"/>
              </a:spcBef>
              <a:spcAft>
                <a:spcPts val="600"/>
              </a:spcAft>
              <a:buSzPts val="1000"/>
              <a:buFont typeface="Arial" panose="020B0604020202020204" pitchFamily="34" charset="0"/>
              <a:buAutoNum type="arabicParenBoth"/>
              <a:tabLst>
                <a:tab pos="457200" algn="l"/>
              </a:tabLst>
            </a:pPr>
            <a:r>
              <a:rPr lang="es-AR" sz="1200" dirty="0" smtClean="0">
                <a:effectLst/>
                <a:latin typeface="Arial" panose="020B0604020202020204" pitchFamily="34" charset="0"/>
                <a:ea typeface="Times New Roman" panose="02020603050405020304" pitchFamily="18" charset="0"/>
                <a:cs typeface="Times New Roman" panose="02020603050405020304" pitchFamily="18" charset="0"/>
              </a:rPr>
              <a:t>requisitos especiales de mantenimiento para las operaciones EDTO, CAT II y III, PBN, RVSM y MNPS.</a:t>
            </a:r>
            <a:r>
              <a:rPr lang="es-PE" sz="1200" dirty="0" smtClean="0">
                <a:effectLst/>
                <a:latin typeface="Arial" panose="020B0604020202020204" pitchFamily="34" charset="0"/>
                <a:ea typeface="Times New Roman" panose="02020603050405020304" pitchFamily="18" charset="0"/>
                <a:cs typeface="Times New Roman" panose="02020603050405020304" pitchFamily="18" charset="0"/>
              </a:rPr>
              <a:t> </a:t>
            </a:r>
            <a:endParaRPr lang="es-PE" sz="16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800100" marR="0" lvl="1" indent="-342900" algn="just">
              <a:spcBef>
                <a:spcPts val="600"/>
              </a:spcBef>
              <a:spcAft>
                <a:spcPts val="600"/>
              </a:spcAft>
              <a:buSzPts val="1000"/>
              <a:buFont typeface="Arial" panose="020B0604020202020204" pitchFamily="34" charset="0"/>
              <a:buAutoNum type="arabicParenBoth"/>
              <a:tabLst>
                <a:tab pos="457200" algn="l"/>
              </a:tabLst>
            </a:pPr>
            <a:r>
              <a:rPr lang="es-PE" sz="1200" dirty="0" smtClean="0">
                <a:effectLst/>
                <a:latin typeface="Arial" panose="020B0604020202020204" pitchFamily="34" charset="0"/>
                <a:ea typeface="Times New Roman" panose="02020603050405020304" pitchFamily="18" charset="0"/>
                <a:cs typeface="Times New Roman" panose="02020603050405020304" pitchFamily="18" charset="0"/>
              </a:rPr>
              <a:t>En forma oportuna, el explotador debe enviar a todos los organismos y personas que hayan recibido el programa de mantenimiento una copia de todas las enmiendas introducidas en dicho programa.</a:t>
            </a:r>
            <a:endParaRPr lang="es-PE" sz="16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gn="just">
              <a:spcBef>
                <a:spcPts val="600"/>
              </a:spcBef>
              <a:spcAft>
                <a:spcPts val="600"/>
              </a:spcAft>
              <a:buFont typeface="+mj-lt"/>
              <a:buAutoNum type="alphaLcParenBoth"/>
              <a:tabLst>
                <a:tab pos="228600" algn="l"/>
              </a:tabLst>
            </a:pPr>
            <a:r>
              <a:rPr lang="es-AR" sz="1200" u="none" strike="noStrike" dirty="0" smtClean="0">
                <a:effectLst/>
                <a:latin typeface="Arial" panose="020B0604020202020204" pitchFamily="34" charset="0"/>
                <a:ea typeface="Times New Roman" panose="02020603050405020304" pitchFamily="18" charset="0"/>
              </a:rPr>
              <a:t>El explotador de un avión o un helicóptero no podrá operar la aeronave en el espacio aéreo controlado bajo las reglas de vuelo por instrumentos (IFR) a menos que:</a:t>
            </a:r>
            <a:endParaRPr lang="es-PE" sz="1600" u="none" strike="noStrike" dirty="0" smtClean="0">
              <a:effectLst/>
              <a:latin typeface="Times New Roman" panose="02020603050405020304" pitchFamily="18" charset="0"/>
              <a:ea typeface="Times New Roman" panose="02020603050405020304" pitchFamily="18" charset="0"/>
            </a:endParaRPr>
          </a:p>
          <a:p>
            <a:pPr marL="800100" marR="0" lvl="1" indent="-342900" algn="just">
              <a:spcBef>
                <a:spcPts val="600"/>
              </a:spcBef>
              <a:spcAft>
                <a:spcPts val="600"/>
              </a:spcAft>
              <a:buFont typeface="+mj-lt"/>
              <a:buAutoNum type="arabicParenBoth"/>
            </a:pPr>
            <a:r>
              <a:rPr lang="es-AR" sz="1200" dirty="0" smtClean="0">
                <a:effectLst/>
                <a:latin typeface="Arial" panose="020B0604020202020204" pitchFamily="34" charset="0"/>
                <a:ea typeface="Times New Roman" panose="02020603050405020304" pitchFamily="18" charset="0"/>
              </a:rPr>
              <a:t>Dentro de los 24 meses calendarios precedentes, cada sistema de presión estática, cada altímetro y cada sistema automático de información de altitud de presión, ha sido probado, inspeccionado y se ha determinado que cumple con el Apéndice 3 de la LAR 43.</a:t>
            </a:r>
            <a:endParaRPr lang="es-PE" sz="1600" dirty="0" smtClean="0">
              <a:effectLst/>
              <a:latin typeface="Times New Roman" panose="02020603050405020304" pitchFamily="18" charset="0"/>
              <a:ea typeface="Times New Roman" panose="02020603050405020304" pitchFamily="18" charset="0"/>
            </a:endParaRPr>
          </a:p>
          <a:p>
            <a:pPr marL="800100" marR="0" lvl="1" indent="-342900" algn="just">
              <a:spcBef>
                <a:spcPts val="600"/>
              </a:spcBef>
              <a:spcAft>
                <a:spcPts val="600"/>
              </a:spcAft>
              <a:buFont typeface="+mj-lt"/>
              <a:buAutoNum type="arabicParenBoth"/>
            </a:pPr>
            <a:r>
              <a:rPr lang="es-AR" sz="1200" dirty="0" smtClean="0">
                <a:effectLst/>
                <a:latin typeface="Arial" panose="020B0604020202020204" pitchFamily="34" charset="0"/>
                <a:ea typeface="Times New Roman" panose="02020603050405020304" pitchFamily="18" charset="0"/>
              </a:rPr>
              <a:t>Después de cualquier apertura y cierre de los sistemas de presión estática, excepto para el uso de las válvulas de drenaje del sistema y las válvulas de presión estática alternativa, el sistema ha sido probado e inspeccionado y se ha determinado que cumple con los Apéndices 3 y 4 de la LAR 43, y después de la instalación o del mantenimiento del sistema de información automático de altitud de presión del </a:t>
            </a:r>
            <a:r>
              <a:rPr lang="es-AR" sz="1200" dirty="0" err="1" smtClean="0">
                <a:effectLst/>
                <a:latin typeface="Arial" panose="020B0604020202020204" pitchFamily="34" charset="0"/>
                <a:ea typeface="Times New Roman" panose="02020603050405020304" pitchFamily="18" charset="0"/>
              </a:rPr>
              <a:t>transponder</a:t>
            </a:r>
            <a:r>
              <a:rPr lang="es-AR" sz="1200" dirty="0" smtClean="0">
                <a:effectLst/>
                <a:latin typeface="Arial" panose="020B0604020202020204" pitchFamily="34" charset="0"/>
                <a:ea typeface="Times New Roman" panose="02020603050405020304" pitchFamily="18" charset="0"/>
              </a:rPr>
              <a:t> ATC, donde podrían ser introducidos errores de correspondencia de datos, el sistema integrado debe haber sido probado, inspeccionado, y determinado que cumple con el párrafo (c) del Apéndice 3 de la LAR 43.</a:t>
            </a:r>
            <a:endParaRPr lang="es-PE" sz="1600" dirty="0" smtClean="0">
              <a:effectLst/>
              <a:latin typeface="Times New Roman" panose="02020603050405020304" pitchFamily="18" charset="0"/>
              <a:ea typeface="Times New Roman" panose="02020603050405020304" pitchFamily="18" charset="0"/>
            </a:endParaRPr>
          </a:p>
          <a:p>
            <a:pPr marL="800100" marR="0" lvl="1" indent="-342900" algn="just">
              <a:spcBef>
                <a:spcPts val="600"/>
              </a:spcBef>
              <a:spcAft>
                <a:spcPts val="600"/>
              </a:spcAft>
              <a:buFont typeface="+mj-lt"/>
              <a:buAutoNum type="arabicParenBoth"/>
            </a:pPr>
            <a:r>
              <a:rPr lang="es-AR" sz="1200" dirty="0" smtClean="0">
                <a:effectLst/>
                <a:latin typeface="Arial" panose="020B0604020202020204" pitchFamily="34" charset="0"/>
                <a:ea typeface="Times New Roman" panose="02020603050405020304" pitchFamily="18" charset="0"/>
              </a:rPr>
              <a:t>Cada </a:t>
            </a:r>
            <a:r>
              <a:rPr lang="es-AR" sz="1200" dirty="0" err="1" smtClean="0">
                <a:effectLst/>
                <a:latin typeface="Arial" panose="020B0604020202020204" pitchFamily="34" charset="0"/>
                <a:ea typeface="Times New Roman" panose="02020603050405020304" pitchFamily="18" charset="0"/>
              </a:rPr>
              <a:t>transponder</a:t>
            </a:r>
            <a:r>
              <a:rPr lang="es-AR" sz="1200" dirty="0" smtClean="0">
                <a:effectLst/>
                <a:latin typeface="Arial" panose="020B0604020202020204" pitchFamily="34" charset="0"/>
                <a:ea typeface="Times New Roman" panose="02020603050405020304" pitchFamily="18" charset="0"/>
              </a:rPr>
              <a:t> ATC que se requiera que esté instalado en la aeronave haya sido probado e inspeccionado bajo el Apéndice 3 de la LAR 43 dentro de los 24 meses calendarios precedentes y después de cualquier instalación, o mantenimiento, sobre un </a:t>
            </a:r>
            <a:r>
              <a:rPr lang="es-AR" sz="1200" dirty="0" err="1" smtClean="0">
                <a:effectLst/>
                <a:latin typeface="Arial" panose="020B0604020202020204" pitchFamily="34" charset="0"/>
                <a:ea typeface="Times New Roman" panose="02020603050405020304" pitchFamily="18" charset="0"/>
              </a:rPr>
              <a:t>transponder</a:t>
            </a:r>
            <a:r>
              <a:rPr lang="es-AR" sz="1200" dirty="0" smtClean="0">
                <a:effectLst/>
                <a:latin typeface="Arial" panose="020B0604020202020204" pitchFamily="34" charset="0"/>
                <a:ea typeface="Times New Roman" panose="02020603050405020304" pitchFamily="18" charset="0"/>
              </a:rPr>
              <a:t> ATC donde podrían introducirse errores de correspondencia de datos, el sistema integrado haya sido probado e inspeccionado, y se haya verificado que cumple con el Apéndice 4 de la LAR 43.</a:t>
            </a:r>
            <a:endParaRPr lang="es-PE" sz="1600" dirty="0" smtClean="0">
              <a:effectLst/>
              <a:latin typeface="Times New Roman" panose="02020603050405020304" pitchFamily="18" charset="0"/>
              <a:ea typeface="Times New Roman" panose="02020603050405020304" pitchFamily="18" charset="0"/>
            </a:endParaRPr>
          </a:p>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12</a:t>
            </a:fld>
            <a:endParaRPr lang="id-ID"/>
          </a:p>
        </p:txBody>
      </p:sp>
    </p:spTree>
    <p:extLst>
      <p:ext uri="{BB962C8B-B14F-4D97-AF65-F5344CB8AC3E}">
        <p14:creationId xmlns:p14="http://schemas.microsoft.com/office/powerpoint/2010/main" val="37957273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61B9360B-7322-4A70-8384-B854D0EB8158}" type="datetime1">
              <a:rPr lang="id-ID" smtClean="0"/>
              <a:t>15/07/2019</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751497D4-CBBE-4892-ABDA-4C92B62757A6}" type="slidenum">
              <a:rPr lang="id-ID" smtClean="0"/>
              <a:t>‹#›</a:t>
            </a:fld>
            <a:endParaRPr lang="id-ID"/>
          </a:p>
        </p:txBody>
      </p:sp>
    </p:spTree>
    <p:extLst>
      <p:ext uri="{BB962C8B-B14F-4D97-AF65-F5344CB8AC3E}">
        <p14:creationId xmlns:p14="http://schemas.microsoft.com/office/powerpoint/2010/main" val="1082073978"/>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61B9360B-7322-4A70-8384-B854D0EB8158}" type="datetime1">
              <a:rPr lang="id-ID" smtClean="0"/>
              <a:t>15/07/2019</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751497D4-CBBE-4892-ABDA-4C92B62757A6}" type="slidenum">
              <a:rPr lang="id-ID" smtClean="0"/>
              <a:t>‹#›</a:t>
            </a:fld>
            <a:endParaRPr lang="id-ID"/>
          </a:p>
        </p:txBody>
      </p:sp>
    </p:spTree>
    <p:extLst>
      <p:ext uri="{BB962C8B-B14F-4D97-AF65-F5344CB8AC3E}">
        <p14:creationId xmlns:p14="http://schemas.microsoft.com/office/powerpoint/2010/main" val="3073905836"/>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61B9360B-7322-4A70-8384-B854D0EB8158}" type="datetime1">
              <a:rPr lang="id-ID" smtClean="0"/>
              <a:t>15/07/2019</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751497D4-CBBE-4892-ABDA-4C92B62757A6}" type="slidenum">
              <a:rPr lang="id-ID" smtClean="0"/>
              <a:t>‹#›</a:t>
            </a:fld>
            <a:endParaRPr lang="id-ID"/>
          </a:p>
        </p:txBody>
      </p:sp>
    </p:spTree>
    <p:extLst>
      <p:ext uri="{BB962C8B-B14F-4D97-AF65-F5344CB8AC3E}">
        <p14:creationId xmlns:p14="http://schemas.microsoft.com/office/powerpoint/2010/main" val="2470655142"/>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2"/>
            <a:ext cx="12192000" cy="4902199"/>
          </a:xfrm>
        </p:spPr>
        <p:txBody>
          <a:bodyPr/>
          <a:lstStyle/>
          <a:p>
            <a:endParaRPr lang="id-ID"/>
          </a:p>
        </p:txBody>
      </p:sp>
      <p:sp>
        <p:nvSpPr>
          <p:cNvPr id="47" name="Slide Number Placeholder 3"/>
          <p:cNvSpPr txBox="1">
            <a:spLocks/>
          </p:cNvSpPr>
          <p:nvPr userDrawn="1"/>
        </p:nvSpPr>
        <p:spPr>
          <a:xfrm>
            <a:off x="11300373" y="6456736"/>
            <a:ext cx="495300" cy="273844"/>
          </a:xfrm>
          <a:prstGeom prst="rect">
            <a:avLst/>
          </a:prstGeom>
        </p:spPr>
        <p:txBody>
          <a:bodyPr vert="horz" lIns="91440" tIns="45720" rIns="91440" bIns="45720" rtlCol="0" anchor="ctr"/>
          <a:lstStyle>
            <a:defPPr>
              <a:defRPr lang="id-ID"/>
            </a:defPPr>
            <a:lvl1pPr marL="0" algn="ctr" defTabSz="685800" rtl="0" eaLnBrk="1" latinLnBrk="0" hangingPunct="1">
              <a:defRPr sz="1000" b="1" kern="1200">
                <a:solidFill>
                  <a:schemeClr val="bg2"/>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751497D4-CBBE-4892-ABDA-4C92B62757A6}" type="slidenum">
              <a:rPr lang="id-ID" sz="1000" smtClean="0"/>
              <a:pPr/>
              <a:t>‹#›</a:t>
            </a:fld>
            <a:endParaRPr lang="id-ID" sz="1000" dirty="0"/>
          </a:p>
        </p:txBody>
      </p:sp>
    </p:spTree>
    <p:extLst>
      <p:ext uri="{BB962C8B-B14F-4D97-AF65-F5344CB8AC3E}">
        <p14:creationId xmlns:p14="http://schemas.microsoft.com/office/powerpoint/2010/main" val="24520551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7/15/2019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1065444"/>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7/15/2019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pSp>
        <p:nvGrpSpPr>
          <p:cNvPr id="7" name="Group 6"/>
          <p:cNvGrpSpPr/>
          <p:nvPr userDrawn="1"/>
        </p:nvGrpSpPr>
        <p:grpSpPr>
          <a:xfrm>
            <a:off x="317501" y="453287"/>
            <a:ext cx="330732" cy="398189"/>
            <a:chOff x="7767638" y="2651126"/>
            <a:chExt cx="560388" cy="674686"/>
          </a:xfrm>
        </p:grpSpPr>
        <p:sp>
          <p:nvSpPr>
            <p:cNvPr id="8" name="Freeform 5"/>
            <p:cNvSpPr>
              <a:spLocks/>
            </p:cNvSpPr>
            <p:nvPr/>
          </p:nvSpPr>
          <p:spPr bwMode="auto">
            <a:xfrm>
              <a:off x="7767638" y="2651126"/>
              <a:ext cx="560388" cy="449262"/>
            </a:xfrm>
            <a:custGeom>
              <a:avLst/>
              <a:gdLst>
                <a:gd name="T0" fmla="*/ 0 w 353"/>
                <a:gd name="T1" fmla="*/ 0 h 283"/>
                <a:gd name="T2" fmla="*/ 282 w 353"/>
                <a:gd name="T3" fmla="*/ 283 h 283"/>
                <a:gd name="T4" fmla="*/ 353 w 353"/>
                <a:gd name="T5" fmla="*/ 212 h 283"/>
                <a:gd name="T6" fmla="*/ 141 w 353"/>
                <a:gd name="T7" fmla="*/ 0 h 283"/>
                <a:gd name="T8" fmla="*/ 0 w 353"/>
                <a:gd name="T9" fmla="*/ 0 h 283"/>
              </a:gdLst>
              <a:ahLst/>
              <a:cxnLst>
                <a:cxn ang="0">
                  <a:pos x="T0" y="T1"/>
                </a:cxn>
                <a:cxn ang="0">
                  <a:pos x="T2" y="T3"/>
                </a:cxn>
                <a:cxn ang="0">
                  <a:pos x="T4" y="T5"/>
                </a:cxn>
                <a:cxn ang="0">
                  <a:pos x="T6" y="T7"/>
                </a:cxn>
                <a:cxn ang="0">
                  <a:pos x="T8" y="T9"/>
                </a:cxn>
              </a:cxnLst>
              <a:rect l="0" t="0" r="r" b="b"/>
              <a:pathLst>
                <a:path w="353" h="283">
                  <a:moveTo>
                    <a:pt x="0" y="0"/>
                  </a:moveTo>
                  <a:lnTo>
                    <a:pt x="282" y="283"/>
                  </a:lnTo>
                  <a:lnTo>
                    <a:pt x="353" y="212"/>
                  </a:lnTo>
                  <a:lnTo>
                    <a:pt x="141" y="0"/>
                  </a:lnTo>
                  <a:lnTo>
                    <a:pt x="0" y="0"/>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101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6"/>
            <p:cNvSpPr>
              <a:spLocks/>
            </p:cNvSpPr>
            <p:nvPr/>
          </p:nvSpPr>
          <p:spPr bwMode="auto">
            <a:xfrm>
              <a:off x="7767638" y="2876550"/>
              <a:ext cx="560388" cy="449262"/>
            </a:xfrm>
            <a:custGeom>
              <a:avLst/>
              <a:gdLst>
                <a:gd name="T0" fmla="*/ 0 w 353"/>
                <a:gd name="T1" fmla="*/ 283 h 283"/>
                <a:gd name="T2" fmla="*/ 282 w 353"/>
                <a:gd name="T3" fmla="*/ 0 h 283"/>
                <a:gd name="T4" fmla="*/ 353 w 353"/>
                <a:gd name="T5" fmla="*/ 71 h 283"/>
                <a:gd name="T6" fmla="*/ 141 w 353"/>
                <a:gd name="T7" fmla="*/ 283 h 283"/>
                <a:gd name="T8" fmla="*/ 0 w 353"/>
                <a:gd name="T9" fmla="*/ 283 h 283"/>
              </a:gdLst>
              <a:ahLst/>
              <a:cxnLst>
                <a:cxn ang="0">
                  <a:pos x="T0" y="T1"/>
                </a:cxn>
                <a:cxn ang="0">
                  <a:pos x="T2" y="T3"/>
                </a:cxn>
                <a:cxn ang="0">
                  <a:pos x="T4" y="T5"/>
                </a:cxn>
                <a:cxn ang="0">
                  <a:pos x="T6" y="T7"/>
                </a:cxn>
                <a:cxn ang="0">
                  <a:pos x="T8" y="T9"/>
                </a:cxn>
              </a:cxnLst>
              <a:rect l="0" t="0" r="r" b="b"/>
              <a:pathLst>
                <a:path w="353" h="283">
                  <a:moveTo>
                    <a:pt x="0" y="283"/>
                  </a:moveTo>
                  <a:lnTo>
                    <a:pt x="282" y="0"/>
                  </a:lnTo>
                  <a:lnTo>
                    <a:pt x="353" y="71"/>
                  </a:lnTo>
                  <a:lnTo>
                    <a:pt x="141" y="283"/>
                  </a:lnTo>
                  <a:lnTo>
                    <a:pt x="0" y="283"/>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1013"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76932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right)">
                                      <p:cBhvr>
                                        <p:cTn id="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7/15/2019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8835404"/>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s-ES"/>
              <a:t>Editar los estilos de texto del patrón
Segundo nivel
Tercer nivel
Cuarto nivel
Quinto nivel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s-ES"/>
              <a:t>Editar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7/15/2019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9579899"/>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
Segundo nivel
Tercer nivel
Cuarto nivel
Quinto nivel</a:t>
            </a:r>
            <a:endParaRPr lang="en-US" dirty="0"/>
          </a:p>
        </p:txBody>
      </p:sp>
      <p:sp>
        <p:nvSpPr>
          <p:cNvPr id="4" name="Content Placeholder 3"/>
          <p:cNvSpPr>
            <a:spLocks noGrp="1"/>
          </p:cNvSpPr>
          <p:nvPr>
            <p:ph sz="half" idx="2"/>
          </p:nvPr>
        </p:nvSpPr>
        <p:spPr>
          <a:xfrm>
            <a:off x="839788" y="2505075"/>
            <a:ext cx="5157787" cy="3684588"/>
          </a:xfrm>
        </p:spPr>
        <p:txBody>
          <a:bodyPr/>
          <a:lstStyle/>
          <a:p>
            <a:pPr lvl="0"/>
            <a:r>
              <a:rPr lang="es-ES"/>
              <a:t>Editar los estilos de texto del patrón
Segundo nivel
Tercer nivel
Cuarto nivel
Quinto nivel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
Segundo nivel
Tercer nivel
Cuarto nivel
Quinto nivel</a:t>
            </a:r>
            <a:endParaRPr lang="en-US" dirty="0"/>
          </a:p>
        </p:txBody>
      </p:sp>
      <p:sp>
        <p:nvSpPr>
          <p:cNvPr id="6" name="Content Placeholder 5"/>
          <p:cNvSpPr>
            <a:spLocks noGrp="1"/>
          </p:cNvSpPr>
          <p:nvPr>
            <p:ph sz="quarter" idx="4"/>
          </p:nvPr>
        </p:nvSpPr>
        <p:spPr>
          <a:xfrm>
            <a:off x="6172200" y="2505075"/>
            <a:ext cx="5183188" cy="3684588"/>
          </a:xfrm>
        </p:spPr>
        <p:txBody>
          <a:bodyPr/>
          <a:lstStyle/>
          <a:p>
            <a:pPr lvl="0"/>
            <a:r>
              <a:rPr lang="es-ES"/>
              <a:t>Editar los estilos de texto del patrón
Segundo nivel
Tercer nivel
Cuarto nivel
Quinto nivel</a:t>
            </a:r>
            <a:endParaRPr lang="en-US" dirty="0"/>
          </a:p>
        </p:txBody>
      </p:sp>
      <p:sp>
        <p:nvSpPr>
          <p:cNvPr id="7" name="Date Placeholder 6"/>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7/15/2019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1336232"/>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7/15/2019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pSp>
        <p:nvGrpSpPr>
          <p:cNvPr id="6" name="Group 5"/>
          <p:cNvGrpSpPr/>
          <p:nvPr userDrawn="1"/>
        </p:nvGrpSpPr>
        <p:grpSpPr>
          <a:xfrm>
            <a:off x="317501" y="453287"/>
            <a:ext cx="330732" cy="398189"/>
            <a:chOff x="7767638" y="2651126"/>
            <a:chExt cx="560388" cy="674686"/>
          </a:xfrm>
        </p:grpSpPr>
        <p:sp>
          <p:nvSpPr>
            <p:cNvPr id="7" name="Freeform 5"/>
            <p:cNvSpPr>
              <a:spLocks/>
            </p:cNvSpPr>
            <p:nvPr/>
          </p:nvSpPr>
          <p:spPr bwMode="auto">
            <a:xfrm>
              <a:off x="7767638" y="2651126"/>
              <a:ext cx="560388" cy="449262"/>
            </a:xfrm>
            <a:custGeom>
              <a:avLst/>
              <a:gdLst>
                <a:gd name="T0" fmla="*/ 0 w 353"/>
                <a:gd name="T1" fmla="*/ 0 h 283"/>
                <a:gd name="T2" fmla="*/ 282 w 353"/>
                <a:gd name="T3" fmla="*/ 283 h 283"/>
                <a:gd name="T4" fmla="*/ 353 w 353"/>
                <a:gd name="T5" fmla="*/ 212 h 283"/>
                <a:gd name="T6" fmla="*/ 141 w 353"/>
                <a:gd name="T7" fmla="*/ 0 h 283"/>
                <a:gd name="T8" fmla="*/ 0 w 353"/>
                <a:gd name="T9" fmla="*/ 0 h 283"/>
              </a:gdLst>
              <a:ahLst/>
              <a:cxnLst>
                <a:cxn ang="0">
                  <a:pos x="T0" y="T1"/>
                </a:cxn>
                <a:cxn ang="0">
                  <a:pos x="T2" y="T3"/>
                </a:cxn>
                <a:cxn ang="0">
                  <a:pos x="T4" y="T5"/>
                </a:cxn>
                <a:cxn ang="0">
                  <a:pos x="T6" y="T7"/>
                </a:cxn>
                <a:cxn ang="0">
                  <a:pos x="T8" y="T9"/>
                </a:cxn>
              </a:cxnLst>
              <a:rect l="0" t="0" r="r" b="b"/>
              <a:pathLst>
                <a:path w="353" h="283">
                  <a:moveTo>
                    <a:pt x="0" y="0"/>
                  </a:moveTo>
                  <a:lnTo>
                    <a:pt x="282" y="283"/>
                  </a:lnTo>
                  <a:lnTo>
                    <a:pt x="353" y="212"/>
                  </a:lnTo>
                  <a:lnTo>
                    <a:pt x="141" y="0"/>
                  </a:lnTo>
                  <a:lnTo>
                    <a:pt x="0" y="0"/>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101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6"/>
            <p:cNvSpPr>
              <a:spLocks/>
            </p:cNvSpPr>
            <p:nvPr/>
          </p:nvSpPr>
          <p:spPr bwMode="auto">
            <a:xfrm>
              <a:off x="7767638" y="2876550"/>
              <a:ext cx="560388" cy="449262"/>
            </a:xfrm>
            <a:custGeom>
              <a:avLst/>
              <a:gdLst>
                <a:gd name="T0" fmla="*/ 0 w 353"/>
                <a:gd name="T1" fmla="*/ 283 h 283"/>
                <a:gd name="T2" fmla="*/ 282 w 353"/>
                <a:gd name="T3" fmla="*/ 0 h 283"/>
                <a:gd name="T4" fmla="*/ 353 w 353"/>
                <a:gd name="T5" fmla="*/ 71 h 283"/>
                <a:gd name="T6" fmla="*/ 141 w 353"/>
                <a:gd name="T7" fmla="*/ 283 h 283"/>
                <a:gd name="T8" fmla="*/ 0 w 353"/>
                <a:gd name="T9" fmla="*/ 283 h 283"/>
              </a:gdLst>
              <a:ahLst/>
              <a:cxnLst>
                <a:cxn ang="0">
                  <a:pos x="T0" y="T1"/>
                </a:cxn>
                <a:cxn ang="0">
                  <a:pos x="T2" y="T3"/>
                </a:cxn>
                <a:cxn ang="0">
                  <a:pos x="T4" y="T5"/>
                </a:cxn>
                <a:cxn ang="0">
                  <a:pos x="T6" y="T7"/>
                </a:cxn>
                <a:cxn ang="0">
                  <a:pos x="T8" y="T9"/>
                </a:cxn>
              </a:cxnLst>
              <a:rect l="0" t="0" r="r" b="b"/>
              <a:pathLst>
                <a:path w="353" h="283">
                  <a:moveTo>
                    <a:pt x="0" y="283"/>
                  </a:moveTo>
                  <a:lnTo>
                    <a:pt x="282" y="0"/>
                  </a:lnTo>
                  <a:lnTo>
                    <a:pt x="353" y="71"/>
                  </a:lnTo>
                  <a:lnTo>
                    <a:pt x="141" y="283"/>
                  </a:lnTo>
                  <a:lnTo>
                    <a:pt x="0" y="283"/>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1013"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022495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ppt_x</p:attrName>
                                        </p:attrNameLst>
                                      </p:cBhvr>
                                      <p:tavLst>
                                        <p:tav tm="0">
                                          <p:val>
                                            <p:strVal val="#ppt_x-#ppt_w*1.125000"/>
                                          </p:val>
                                        </p:tav>
                                        <p:tav tm="100000">
                                          <p:val>
                                            <p:strVal val="#ppt_x"/>
                                          </p:val>
                                        </p:tav>
                                      </p:tavLst>
                                    </p:anim>
                                    <p:animEffect transition="in" filter="wipe(right)">
                                      <p:cBhvr>
                                        <p:cTn id="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7/15/2019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9433262"/>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61B9360B-7322-4A70-8384-B854D0EB8158}" type="datetime1">
              <a:rPr lang="id-ID" smtClean="0"/>
              <a:t>15/07/2019</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751497D4-CBBE-4892-ABDA-4C92B62757A6}" type="slidenum">
              <a:rPr lang="id-ID" smtClean="0"/>
              <a:t>‹#›</a:t>
            </a:fld>
            <a:endParaRPr lang="id-ID"/>
          </a:p>
        </p:txBody>
      </p:sp>
    </p:spTree>
    <p:extLst>
      <p:ext uri="{BB962C8B-B14F-4D97-AF65-F5344CB8AC3E}">
        <p14:creationId xmlns:p14="http://schemas.microsoft.com/office/powerpoint/2010/main" val="932526168"/>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
Segundo nivel
Tercer nivel
Cuarto nivel
Quinto nivel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7/15/2019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8371433"/>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7/15/2019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9906756"/>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7/15/2019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4642326"/>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7/15/2019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9672424"/>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gallery_04">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12192000" cy="6858000"/>
          </a:xfrm>
        </p:spPr>
        <p:txBody>
          <a:bodyPr/>
          <a:lstStyle>
            <a:lvl1pPr marL="0" indent="0">
              <a:buNone/>
              <a:defRPr/>
            </a:lvl1pPr>
          </a:lstStyle>
          <a:p>
            <a:endParaRPr lang="en-US"/>
          </a:p>
        </p:txBody>
      </p:sp>
    </p:spTree>
    <p:extLst>
      <p:ext uri="{BB962C8B-B14F-4D97-AF65-F5344CB8AC3E}">
        <p14:creationId xmlns:p14="http://schemas.microsoft.com/office/powerpoint/2010/main" val="350752044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61B9360B-7322-4A70-8384-B854D0EB8158}" type="datetime1">
              <a:rPr lang="id-ID" smtClean="0"/>
              <a:t>15/07/2019</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751497D4-CBBE-4892-ABDA-4C92B62757A6}" type="slidenum">
              <a:rPr lang="id-ID" smtClean="0"/>
              <a:t>‹#›</a:t>
            </a:fld>
            <a:endParaRPr lang="id-ID"/>
          </a:p>
        </p:txBody>
      </p:sp>
    </p:spTree>
    <p:extLst>
      <p:ext uri="{BB962C8B-B14F-4D97-AF65-F5344CB8AC3E}">
        <p14:creationId xmlns:p14="http://schemas.microsoft.com/office/powerpoint/2010/main" val="677934481"/>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s-ES"/>
              <a:t>Editar los estilos de texto del patrón
Segundo nivel
Tercer nivel
Cuarto nivel
Quinto nivel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s-ES"/>
              <a:t>Editar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fld id="{61B9360B-7322-4A70-8384-B854D0EB8158}" type="datetime1">
              <a:rPr lang="id-ID" smtClean="0"/>
              <a:t>15/07/2019</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751497D4-CBBE-4892-ABDA-4C92B62757A6}" type="slidenum">
              <a:rPr lang="id-ID" smtClean="0"/>
              <a:t>‹#›</a:t>
            </a:fld>
            <a:endParaRPr lang="id-ID"/>
          </a:p>
        </p:txBody>
      </p:sp>
    </p:spTree>
    <p:extLst>
      <p:ext uri="{BB962C8B-B14F-4D97-AF65-F5344CB8AC3E}">
        <p14:creationId xmlns:p14="http://schemas.microsoft.com/office/powerpoint/2010/main" val="70228276"/>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
Segundo nivel
Tercer nivel
Cuarto nivel
Quinto nivel</a:t>
            </a:r>
            <a:endParaRPr lang="en-US" dirty="0"/>
          </a:p>
        </p:txBody>
      </p:sp>
      <p:sp>
        <p:nvSpPr>
          <p:cNvPr id="4" name="Content Placeholder 3"/>
          <p:cNvSpPr>
            <a:spLocks noGrp="1"/>
          </p:cNvSpPr>
          <p:nvPr>
            <p:ph sz="half" idx="2"/>
          </p:nvPr>
        </p:nvSpPr>
        <p:spPr>
          <a:xfrm>
            <a:off x="839788" y="2505075"/>
            <a:ext cx="5157787" cy="3684588"/>
          </a:xfrm>
        </p:spPr>
        <p:txBody>
          <a:bodyPr/>
          <a:lstStyle/>
          <a:p>
            <a:pPr lvl="0"/>
            <a:r>
              <a:rPr lang="es-ES"/>
              <a:t>Editar los estilos de texto del patrón
Segundo nivel
Tercer nivel
Cuarto nivel
Quinto nivel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
Segundo nivel
Tercer nivel
Cuarto nivel
Quinto nivel</a:t>
            </a:r>
            <a:endParaRPr lang="en-US" dirty="0"/>
          </a:p>
        </p:txBody>
      </p:sp>
      <p:sp>
        <p:nvSpPr>
          <p:cNvPr id="6" name="Content Placeholder 5"/>
          <p:cNvSpPr>
            <a:spLocks noGrp="1"/>
          </p:cNvSpPr>
          <p:nvPr>
            <p:ph sz="quarter" idx="4"/>
          </p:nvPr>
        </p:nvSpPr>
        <p:spPr>
          <a:xfrm>
            <a:off x="6172200" y="2505075"/>
            <a:ext cx="5183188" cy="3684588"/>
          </a:xfrm>
        </p:spPr>
        <p:txBody>
          <a:bodyPr/>
          <a:lstStyle/>
          <a:p>
            <a:pPr lvl="0"/>
            <a:r>
              <a:rPr lang="es-ES"/>
              <a:t>Editar los estilos de texto del patrón
Segundo nivel
Tercer nivel
Cuarto nivel
Quinto nivel</a:t>
            </a:r>
            <a:endParaRPr lang="en-US" dirty="0"/>
          </a:p>
        </p:txBody>
      </p:sp>
      <p:sp>
        <p:nvSpPr>
          <p:cNvPr id="7" name="Date Placeholder 6"/>
          <p:cNvSpPr>
            <a:spLocks noGrp="1"/>
          </p:cNvSpPr>
          <p:nvPr>
            <p:ph type="dt" sz="half" idx="10"/>
          </p:nvPr>
        </p:nvSpPr>
        <p:spPr/>
        <p:txBody>
          <a:bodyPr/>
          <a:lstStyle/>
          <a:p>
            <a:fld id="{61B9360B-7322-4A70-8384-B854D0EB8158}" type="datetime1">
              <a:rPr lang="id-ID" smtClean="0"/>
              <a:t>15/07/2019</a:t>
            </a:fld>
            <a:endParaRPr lang="id-ID"/>
          </a:p>
        </p:txBody>
      </p:sp>
      <p:sp>
        <p:nvSpPr>
          <p:cNvPr id="8" name="Footer Placeholder 7"/>
          <p:cNvSpPr>
            <a:spLocks noGrp="1"/>
          </p:cNvSpPr>
          <p:nvPr>
            <p:ph type="ftr" sz="quarter" idx="11"/>
          </p:nvPr>
        </p:nvSpPr>
        <p:spPr/>
        <p:txBody>
          <a:bodyPr/>
          <a:lstStyle/>
          <a:p>
            <a:endParaRPr lang="id-ID"/>
          </a:p>
        </p:txBody>
      </p:sp>
      <p:sp>
        <p:nvSpPr>
          <p:cNvPr id="9" name="Slide Number Placeholder 8"/>
          <p:cNvSpPr>
            <a:spLocks noGrp="1"/>
          </p:cNvSpPr>
          <p:nvPr>
            <p:ph type="sldNum" sz="quarter" idx="12"/>
          </p:nvPr>
        </p:nvSpPr>
        <p:spPr/>
        <p:txBody>
          <a:bodyPr/>
          <a:lstStyle/>
          <a:p>
            <a:fld id="{751497D4-CBBE-4892-ABDA-4C92B62757A6}" type="slidenum">
              <a:rPr lang="id-ID" smtClean="0"/>
              <a:t>‹#›</a:t>
            </a:fld>
            <a:endParaRPr lang="id-ID"/>
          </a:p>
        </p:txBody>
      </p:sp>
    </p:spTree>
    <p:extLst>
      <p:ext uri="{BB962C8B-B14F-4D97-AF65-F5344CB8AC3E}">
        <p14:creationId xmlns:p14="http://schemas.microsoft.com/office/powerpoint/2010/main" val="685961153"/>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61B9360B-7322-4A70-8384-B854D0EB8158}" type="datetime1">
              <a:rPr lang="id-ID" smtClean="0"/>
              <a:t>15/07/2019</a:t>
            </a:fld>
            <a:endParaRPr lang="id-ID"/>
          </a:p>
        </p:txBody>
      </p:sp>
      <p:sp>
        <p:nvSpPr>
          <p:cNvPr id="4" name="Footer Placeholder 3"/>
          <p:cNvSpPr>
            <a:spLocks noGrp="1"/>
          </p:cNvSpPr>
          <p:nvPr>
            <p:ph type="ftr" sz="quarter" idx="11"/>
          </p:nvPr>
        </p:nvSpPr>
        <p:spPr/>
        <p:txBody>
          <a:bodyPr/>
          <a:lstStyle/>
          <a:p>
            <a:endParaRPr lang="id-ID"/>
          </a:p>
        </p:txBody>
      </p:sp>
      <p:sp>
        <p:nvSpPr>
          <p:cNvPr id="5" name="Slide Number Placeholder 4"/>
          <p:cNvSpPr>
            <a:spLocks noGrp="1"/>
          </p:cNvSpPr>
          <p:nvPr>
            <p:ph type="sldNum" sz="quarter" idx="12"/>
          </p:nvPr>
        </p:nvSpPr>
        <p:spPr/>
        <p:txBody>
          <a:bodyPr/>
          <a:lstStyle/>
          <a:p>
            <a:fld id="{751497D4-CBBE-4892-ABDA-4C92B62757A6}" type="slidenum">
              <a:rPr lang="id-ID" smtClean="0"/>
              <a:t>‹#›</a:t>
            </a:fld>
            <a:endParaRPr lang="id-ID"/>
          </a:p>
        </p:txBody>
      </p:sp>
    </p:spTree>
    <p:extLst>
      <p:ext uri="{BB962C8B-B14F-4D97-AF65-F5344CB8AC3E}">
        <p14:creationId xmlns:p14="http://schemas.microsoft.com/office/powerpoint/2010/main" val="2345720890"/>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B9360B-7322-4A70-8384-B854D0EB8158}" type="datetime1">
              <a:rPr lang="id-ID" smtClean="0"/>
              <a:t>15/07/2019</a:t>
            </a:fld>
            <a:endParaRPr lang="id-ID"/>
          </a:p>
        </p:txBody>
      </p:sp>
      <p:sp>
        <p:nvSpPr>
          <p:cNvPr id="3" name="Footer Placeholder 2"/>
          <p:cNvSpPr>
            <a:spLocks noGrp="1"/>
          </p:cNvSpPr>
          <p:nvPr>
            <p:ph type="ftr" sz="quarter" idx="11"/>
          </p:nvPr>
        </p:nvSpPr>
        <p:spPr/>
        <p:txBody>
          <a:bodyPr/>
          <a:lstStyle/>
          <a:p>
            <a:endParaRPr lang="id-ID"/>
          </a:p>
        </p:txBody>
      </p:sp>
      <p:sp>
        <p:nvSpPr>
          <p:cNvPr id="4" name="Slide Number Placeholder 3"/>
          <p:cNvSpPr>
            <a:spLocks noGrp="1"/>
          </p:cNvSpPr>
          <p:nvPr>
            <p:ph type="sldNum" sz="quarter" idx="12"/>
          </p:nvPr>
        </p:nvSpPr>
        <p:spPr/>
        <p:txBody>
          <a:bodyPr/>
          <a:lstStyle/>
          <a:p>
            <a:fld id="{751497D4-CBBE-4892-ABDA-4C92B62757A6}" type="slidenum">
              <a:rPr lang="id-ID" smtClean="0"/>
              <a:t>‹#›</a:t>
            </a:fld>
            <a:endParaRPr lang="id-ID"/>
          </a:p>
        </p:txBody>
      </p:sp>
    </p:spTree>
    <p:extLst>
      <p:ext uri="{BB962C8B-B14F-4D97-AF65-F5344CB8AC3E}">
        <p14:creationId xmlns:p14="http://schemas.microsoft.com/office/powerpoint/2010/main" val="1383383242"/>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
Segundo nivel
Tercer nivel
Cuarto nivel
Quinto nivel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fld id="{61B9360B-7322-4A70-8384-B854D0EB8158}" type="datetime1">
              <a:rPr lang="id-ID" smtClean="0"/>
              <a:t>15/07/2019</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751497D4-CBBE-4892-ABDA-4C92B62757A6}" type="slidenum">
              <a:rPr lang="id-ID" smtClean="0"/>
              <a:t>‹#›</a:t>
            </a:fld>
            <a:endParaRPr lang="id-ID"/>
          </a:p>
        </p:txBody>
      </p:sp>
    </p:spTree>
    <p:extLst>
      <p:ext uri="{BB962C8B-B14F-4D97-AF65-F5344CB8AC3E}">
        <p14:creationId xmlns:p14="http://schemas.microsoft.com/office/powerpoint/2010/main" val="3083154043"/>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fld id="{61B9360B-7322-4A70-8384-B854D0EB8158}" type="datetime1">
              <a:rPr lang="id-ID" smtClean="0"/>
              <a:t>15/07/2019</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751497D4-CBBE-4892-ABDA-4C92B62757A6}" type="slidenum">
              <a:rPr lang="id-ID" smtClean="0"/>
              <a:t>‹#›</a:t>
            </a:fld>
            <a:endParaRPr lang="id-ID"/>
          </a:p>
        </p:txBody>
      </p:sp>
      <p:grpSp>
        <p:nvGrpSpPr>
          <p:cNvPr id="8" name="Group 7"/>
          <p:cNvGrpSpPr/>
          <p:nvPr userDrawn="1"/>
        </p:nvGrpSpPr>
        <p:grpSpPr>
          <a:xfrm>
            <a:off x="263259" y="457200"/>
            <a:ext cx="330732" cy="398189"/>
            <a:chOff x="7767638" y="2651126"/>
            <a:chExt cx="560388" cy="674686"/>
          </a:xfrm>
        </p:grpSpPr>
        <p:sp>
          <p:nvSpPr>
            <p:cNvPr id="9" name="Freeform 5"/>
            <p:cNvSpPr>
              <a:spLocks/>
            </p:cNvSpPr>
            <p:nvPr/>
          </p:nvSpPr>
          <p:spPr bwMode="auto">
            <a:xfrm>
              <a:off x="7767638" y="2651126"/>
              <a:ext cx="560388" cy="449262"/>
            </a:xfrm>
            <a:custGeom>
              <a:avLst/>
              <a:gdLst>
                <a:gd name="T0" fmla="*/ 0 w 353"/>
                <a:gd name="T1" fmla="*/ 0 h 283"/>
                <a:gd name="T2" fmla="*/ 282 w 353"/>
                <a:gd name="T3" fmla="*/ 283 h 283"/>
                <a:gd name="T4" fmla="*/ 353 w 353"/>
                <a:gd name="T5" fmla="*/ 212 h 283"/>
                <a:gd name="T6" fmla="*/ 141 w 353"/>
                <a:gd name="T7" fmla="*/ 0 h 283"/>
                <a:gd name="T8" fmla="*/ 0 w 353"/>
                <a:gd name="T9" fmla="*/ 0 h 283"/>
              </a:gdLst>
              <a:ahLst/>
              <a:cxnLst>
                <a:cxn ang="0">
                  <a:pos x="T0" y="T1"/>
                </a:cxn>
                <a:cxn ang="0">
                  <a:pos x="T2" y="T3"/>
                </a:cxn>
                <a:cxn ang="0">
                  <a:pos x="T4" y="T5"/>
                </a:cxn>
                <a:cxn ang="0">
                  <a:pos x="T6" y="T7"/>
                </a:cxn>
                <a:cxn ang="0">
                  <a:pos x="T8" y="T9"/>
                </a:cxn>
              </a:cxnLst>
              <a:rect l="0" t="0" r="r" b="b"/>
              <a:pathLst>
                <a:path w="353" h="283">
                  <a:moveTo>
                    <a:pt x="0" y="0"/>
                  </a:moveTo>
                  <a:lnTo>
                    <a:pt x="282" y="283"/>
                  </a:lnTo>
                  <a:lnTo>
                    <a:pt x="353" y="212"/>
                  </a:lnTo>
                  <a:lnTo>
                    <a:pt x="141" y="0"/>
                  </a:lnTo>
                  <a:lnTo>
                    <a:pt x="0" y="0"/>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id-ID" sz="1013"/>
            </a:p>
          </p:txBody>
        </p:sp>
        <p:sp>
          <p:nvSpPr>
            <p:cNvPr id="10" name="Freeform 6"/>
            <p:cNvSpPr>
              <a:spLocks/>
            </p:cNvSpPr>
            <p:nvPr/>
          </p:nvSpPr>
          <p:spPr bwMode="auto">
            <a:xfrm>
              <a:off x="7767638" y="2876550"/>
              <a:ext cx="560388" cy="449262"/>
            </a:xfrm>
            <a:custGeom>
              <a:avLst/>
              <a:gdLst>
                <a:gd name="T0" fmla="*/ 0 w 353"/>
                <a:gd name="T1" fmla="*/ 283 h 283"/>
                <a:gd name="T2" fmla="*/ 282 w 353"/>
                <a:gd name="T3" fmla="*/ 0 h 283"/>
                <a:gd name="T4" fmla="*/ 353 w 353"/>
                <a:gd name="T5" fmla="*/ 71 h 283"/>
                <a:gd name="T6" fmla="*/ 141 w 353"/>
                <a:gd name="T7" fmla="*/ 283 h 283"/>
                <a:gd name="T8" fmla="*/ 0 w 353"/>
                <a:gd name="T9" fmla="*/ 283 h 283"/>
              </a:gdLst>
              <a:ahLst/>
              <a:cxnLst>
                <a:cxn ang="0">
                  <a:pos x="T0" y="T1"/>
                </a:cxn>
                <a:cxn ang="0">
                  <a:pos x="T2" y="T3"/>
                </a:cxn>
                <a:cxn ang="0">
                  <a:pos x="T4" y="T5"/>
                </a:cxn>
                <a:cxn ang="0">
                  <a:pos x="T6" y="T7"/>
                </a:cxn>
                <a:cxn ang="0">
                  <a:pos x="T8" y="T9"/>
                </a:cxn>
              </a:cxnLst>
              <a:rect l="0" t="0" r="r" b="b"/>
              <a:pathLst>
                <a:path w="353" h="283">
                  <a:moveTo>
                    <a:pt x="0" y="283"/>
                  </a:moveTo>
                  <a:lnTo>
                    <a:pt x="282" y="0"/>
                  </a:lnTo>
                  <a:lnTo>
                    <a:pt x="353" y="71"/>
                  </a:lnTo>
                  <a:lnTo>
                    <a:pt x="141" y="283"/>
                  </a:lnTo>
                  <a:lnTo>
                    <a:pt x="0" y="283"/>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id-ID" sz="1013"/>
            </a:p>
          </p:txBody>
        </p:sp>
      </p:grpSp>
    </p:spTree>
    <p:extLst>
      <p:ext uri="{BB962C8B-B14F-4D97-AF65-F5344CB8AC3E}">
        <p14:creationId xmlns:p14="http://schemas.microsoft.com/office/powerpoint/2010/main" val="19360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ppt_x</p:attrName>
                                        </p:attrNameLst>
                                      </p:cBhvr>
                                      <p:tavLst>
                                        <p:tav tm="0">
                                          <p:val>
                                            <p:strVal val="#ppt_x-#ppt_w*1.125000"/>
                                          </p:val>
                                        </p:tav>
                                        <p:tav tm="100000">
                                          <p:val>
                                            <p:strVal val="#ppt_x"/>
                                          </p:val>
                                        </p:tav>
                                      </p:tavLst>
                                    </p:anim>
                                    <p:animEffect transition="in" filter="wipe(right)">
                                      <p:cBhvr>
                                        <p:cTn id="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B9360B-7322-4A70-8384-B854D0EB8158}" type="datetime1">
              <a:rPr lang="id-ID" smtClean="0"/>
              <a:t>15/07/2019</a:t>
            </a:fld>
            <a:endParaRPr lang="id-ID"/>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d-ID"/>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1497D4-CBBE-4892-ABDA-4C92B62757A6}" type="slidenum">
              <a:rPr lang="id-ID" smtClean="0"/>
              <a:t>‹#›</a:t>
            </a:fld>
            <a:endParaRPr lang="id-ID"/>
          </a:p>
        </p:txBody>
      </p:sp>
    </p:spTree>
    <p:extLst>
      <p:ext uri="{BB962C8B-B14F-4D97-AF65-F5344CB8AC3E}">
        <p14:creationId xmlns:p14="http://schemas.microsoft.com/office/powerpoint/2010/main" val="1523820951"/>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 id="214748384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7/15/2019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3345841"/>
      </p:ext>
    </p:extLst>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 id="2147483920" r:id="rId12"/>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hyperlink" Target="https://www.google.com.pe/url?sa=i&amp;rct=j&amp;q=&amp;esrc=s&amp;source=images&amp;cd=&amp;cad=rja&amp;uact=8&amp;ved=0ahUKEwi07P7jt6DXAhVLWxQKHcXHCTUQjRwIBw&amp;url=https://www.transworldeducare.com/blog/mbbs-management-quota/&amp;psig=AOvVaw1bRcSN9FiiRR9vz8MNAc17&amp;ust=1509730813736636" TargetMode="External"/><Relationship Id="rId2" Type="http://schemas.openxmlformats.org/officeDocument/2006/relationships/notesSlide" Target="../notesSlides/notesSlide30.xml"/><Relationship Id="rId1" Type="http://schemas.openxmlformats.org/officeDocument/2006/relationships/slideLayout" Target="../slideLayouts/slideLayout9.xml"/><Relationship Id="rId4" Type="http://schemas.openxmlformats.org/officeDocument/2006/relationships/image" Target="../media/image31.jpeg"/></Relationships>
</file>

<file path=ppt/slides/_rels/slide3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4" name="Freeform 5"/>
          <p:cNvSpPr>
            <a:spLocks/>
          </p:cNvSpPr>
          <p:nvPr/>
        </p:nvSpPr>
        <p:spPr bwMode="auto">
          <a:xfrm>
            <a:off x="-157043" y="2107070"/>
            <a:ext cx="5779026" cy="4595031"/>
          </a:xfrm>
          <a:custGeom>
            <a:avLst/>
            <a:gdLst>
              <a:gd name="T0" fmla="*/ 0 w 820"/>
              <a:gd name="T1" fmla="*/ 652 h 652"/>
              <a:gd name="T2" fmla="*/ 656 w 820"/>
              <a:gd name="T3" fmla="*/ 0 h 652"/>
              <a:gd name="T4" fmla="*/ 820 w 820"/>
              <a:gd name="T5" fmla="*/ 164 h 652"/>
              <a:gd name="T6" fmla="*/ 329 w 820"/>
              <a:gd name="T7" fmla="*/ 652 h 652"/>
              <a:gd name="T8" fmla="*/ 0 w 820"/>
              <a:gd name="T9" fmla="*/ 652 h 652"/>
            </a:gdLst>
            <a:ahLst/>
            <a:cxnLst>
              <a:cxn ang="0">
                <a:pos x="T0" y="T1"/>
              </a:cxn>
              <a:cxn ang="0">
                <a:pos x="T2" y="T3"/>
              </a:cxn>
              <a:cxn ang="0">
                <a:pos x="T4" y="T5"/>
              </a:cxn>
              <a:cxn ang="0">
                <a:pos x="T6" y="T7"/>
              </a:cxn>
              <a:cxn ang="0">
                <a:pos x="T8" y="T9"/>
              </a:cxn>
            </a:cxnLst>
            <a:rect l="0" t="0" r="r" b="b"/>
            <a:pathLst>
              <a:path w="820" h="652">
                <a:moveTo>
                  <a:pt x="0" y="652"/>
                </a:moveTo>
                <a:lnTo>
                  <a:pt x="656" y="0"/>
                </a:lnTo>
                <a:lnTo>
                  <a:pt x="820" y="164"/>
                </a:lnTo>
                <a:lnTo>
                  <a:pt x="329" y="652"/>
                </a:lnTo>
                <a:lnTo>
                  <a:pt x="0" y="652"/>
                </a:lnTo>
                <a:close/>
              </a:path>
            </a:pathLst>
          </a:custGeom>
          <a:solidFill>
            <a:schemeClr val="accent1">
              <a:lumMod val="75000"/>
              <a:alpha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6"/>
          <p:cNvSpPr>
            <a:spLocks/>
          </p:cNvSpPr>
          <p:nvPr/>
        </p:nvSpPr>
        <p:spPr bwMode="auto">
          <a:xfrm>
            <a:off x="-152400" y="-18230"/>
            <a:ext cx="4623220" cy="3453320"/>
          </a:xfrm>
          <a:custGeom>
            <a:avLst/>
            <a:gdLst>
              <a:gd name="T0" fmla="*/ 656 w 656"/>
              <a:gd name="T1" fmla="*/ 326 h 490"/>
              <a:gd name="T2" fmla="*/ 329 w 656"/>
              <a:gd name="T3" fmla="*/ 0 h 490"/>
              <a:gd name="T4" fmla="*/ 0 w 656"/>
              <a:gd name="T5" fmla="*/ 0 h 490"/>
              <a:gd name="T6" fmla="*/ 491 w 656"/>
              <a:gd name="T7" fmla="*/ 490 h 490"/>
              <a:gd name="T8" fmla="*/ 656 w 656"/>
              <a:gd name="T9" fmla="*/ 326 h 490"/>
            </a:gdLst>
            <a:ahLst/>
            <a:cxnLst>
              <a:cxn ang="0">
                <a:pos x="T0" y="T1"/>
              </a:cxn>
              <a:cxn ang="0">
                <a:pos x="T2" y="T3"/>
              </a:cxn>
              <a:cxn ang="0">
                <a:pos x="T4" y="T5"/>
              </a:cxn>
              <a:cxn ang="0">
                <a:pos x="T6" y="T7"/>
              </a:cxn>
              <a:cxn ang="0">
                <a:pos x="T8" y="T9"/>
              </a:cxn>
            </a:cxnLst>
            <a:rect l="0" t="0" r="r" b="b"/>
            <a:pathLst>
              <a:path w="656" h="490">
                <a:moveTo>
                  <a:pt x="656" y="326"/>
                </a:moveTo>
                <a:lnTo>
                  <a:pt x="329" y="0"/>
                </a:lnTo>
                <a:lnTo>
                  <a:pt x="0" y="0"/>
                </a:lnTo>
                <a:lnTo>
                  <a:pt x="491" y="490"/>
                </a:lnTo>
                <a:lnTo>
                  <a:pt x="656" y="326"/>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5"/>
          <p:cNvSpPr>
            <a:spLocks/>
          </p:cNvSpPr>
          <p:nvPr/>
        </p:nvSpPr>
        <p:spPr bwMode="auto">
          <a:xfrm>
            <a:off x="2172024" y="2279285"/>
            <a:ext cx="5779026" cy="4595031"/>
          </a:xfrm>
          <a:custGeom>
            <a:avLst/>
            <a:gdLst>
              <a:gd name="T0" fmla="*/ 0 w 820"/>
              <a:gd name="T1" fmla="*/ 652 h 652"/>
              <a:gd name="T2" fmla="*/ 656 w 820"/>
              <a:gd name="T3" fmla="*/ 0 h 652"/>
              <a:gd name="T4" fmla="*/ 820 w 820"/>
              <a:gd name="T5" fmla="*/ 164 h 652"/>
              <a:gd name="T6" fmla="*/ 329 w 820"/>
              <a:gd name="T7" fmla="*/ 652 h 652"/>
              <a:gd name="T8" fmla="*/ 0 w 820"/>
              <a:gd name="T9" fmla="*/ 652 h 652"/>
            </a:gdLst>
            <a:ahLst/>
            <a:cxnLst>
              <a:cxn ang="0">
                <a:pos x="T0" y="T1"/>
              </a:cxn>
              <a:cxn ang="0">
                <a:pos x="T2" y="T3"/>
              </a:cxn>
              <a:cxn ang="0">
                <a:pos x="T4" y="T5"/>
              </a:cxn>
              <a:cxn ang="0">
                <a:pos x="T6" y="T7"/>
              </a:cxn>
              <a:cxn ang="0">
                <a:pos x="T8" y="T9"/>
              </a:cxn>
            </a:cxnLst>
            <a:rect l="0" t="0" r="r" b="b"/>
            <a:pathLst>
              <a:path w="820" h="652">
                <a:moveTo>
                  <a:pt x="0" y="652"/>
                </a:moveTo>
                <a:lnTo>
                  <a:pt x="656" y="0"/>
                </a:lnTo>
                <a:lnTo>
                  <a:pt x="820" y="164"/>
                </a:lnTo>
                <a:lnTo>
                  <a:pt x="329" y="652"/>
                </a:lnTo>
                <a:lnTo>
                  <a:pt x="0" y="652"/>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s-PE"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Freeform 6"/>
          <p:cNvSpPr>
            <a:spLocks/>
          </p:cNvSpPr>
          <p:nvPr/>
        </p:nvSpPr>
        <p:spPr bwMode="auto">
          <a:xfrm>
            <a:off x="2172024" y="-18230"/>
            <a:ext cx="4623220" cy="3453320"/>
          </a:xfrm>
          <a:custGeom>
            <a:avLst/>
            <a:gdLst>
              <a:gd name="T0" fmla="*/ 656 w 656"/>
              <a:gd name="T1" fmla="*/ 326 h 490"/>
              <a:gd name="T2" fmla="*/ 329 w 656"/>
              <a:gd name="T3" fmla="*/ 0 h 490"/>
              <a:gd name="T4" fmla="*/ 0 w 656"/>
              <a:gd name="T5" fmla="*/ 0 h 490"/>
              <a:gd name="T6" fmla="*/ 491 w 656"/>
              <a:gd name="T7" fmla="*/ 490 h 490"/>
              <a:gd name="T8" fmla="*/ 656 w 656"/>
              <a:gd name="T9" fmla="*/ 326 h 490"/>
            </a:gdLst>
            <a:ahLst/>
            <a:cxnLst>
              <a:cxn ang="0">
                <a:pos x="T0" y="T1"/>
              </a:cxn>
              <a:cxn ang="0">
                <a:pos x="T2" y="T3"/>
              </a:cxn>
              <a:cxn ang="0">
                <a:pos x="T4" y="T5"/>
              </a:cxn>
              <a:cxn ang="0">
                <a:pos x="T6" y="T7"/>
              </a:cxn>
              <a:cxn ang="0">
                <a:pos x="T8" y="T9"/>
              </a:cxn>
            </a:cxnLst>
            <a:rect l="0" t="0" r="r" b="b"/>
            <a:pathLst>
              <a:path w="656" h="490">
                <a:moveTo>
                  <a:pt x="656" y="326"/>
                </a:moveTo>
                <a:lnTo>
                  <a:pt x="329" y="0"/>
                </a:lnTo>
                <a:lnTo>
                  <a:pt x="0" y="0"/>
                </a:lnTo>
                <a:lnTo>
                  <a:pt x="491" y="490"/>
                </a:lnTo>
                <a:lnTo>
                  <a:pt x="656" y="326"/>
                </a:lnTo>
                <a:close/>
              </a:path>
            </a:pathLst>
          </a:custGeom>
          <a:solidFill>
            <a:schemeClr val="accent1">
              <a:lumMod val="75000"/>
              <a:alpha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s-PE"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itle 236"/>
          <p:cNvSpPr txBox="1">
            <a:spLocks/>
          </p:cNvSpPr>
          <p:nvPr/>
        </p:nvSpPr>
        <p:spPr>
          <a:xfrm rot="18883833">
            <a:off x="982334" y="3408802"/>
            <a:ext cx="6075064" cy="1504805"/>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PE" sz="5400" b="1" dirty="0" smtClean="0">
                <a:solidFill>
                  <a:schemeClr val="bg2"/>
                </a:solidFill>
              </a:rPr>
              <a:t>Curso GSI AIR</a:t>
            </a:r>
            <a:endParaRPr lang="es-PE" sz="5400" b="1" dirty="0">
              <a:solidFill>
                <a:schemeClr val="bg2"/>
              </a:solidFill>
            </a:endParaRPr>
          </a:p>
        </p:txBody>
      </p:sp>
      <p:sp>
        <p:nvSpPr>
          <p:cNvPr id="11" name="Title 236"/>
          <p:cNvSpPr txBox="1">
            <a:spLocks/>
          </p:cNvSpPr>
          <p:nvPr/>
        </p:nvSpPr>
        <p:spPr>
          <a:xfrm rot="18883833">
            <a:off x="2352309" y="4532671"/>
            <a:ext cx="4665693" cy="78416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PE" sz="5000" dirty="0" smtClean="0">
                <a:solidFill>
                  <a:schemeClr val="bg2"/>
                </a:solidFill>
              </a:rPr>
              <a:t>Chile - 2019</a:t>
            </a:r>
            <a:endParaRPr lang="es-PE" sz="5000" dirty="0">
              <a:solidFill>
                <a:schemeClr val="bg2"/>
              </a:solidFill>
            </a:endParaRP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82056" y="4033126"/>
            <a:ext cx="2514600" cy="2000250"/>
          </a:xfrm>
          <a:prstGeom prst="rect">
            <a:avLst/>
          </a:prstGeom>
        </p:spPr>
      </p:pic>
      <p:sp>
        <p:nvSpPr>
          <p:cNvPr id="13" name="TextBox 12">
            <a:extLst>
              <a:ext uri="{FF2B5EF4-FFF2-40B4-BE49-F238E27FC236}">
                <a16:creationId xmlns:a16="http://schemas.microsoft.com/office/drawing/2014/main" id="{B7A7A9B9-1D80-45BF-B8F4-018984F0A00F}"/>
              </a:ext>
            </a:extLst>
          </p:cNvPr>
          <p:cNvSpPr txBox="1"/>
          <p:nvPr/>
        </p:nvSpPr>
        <p:spPr>
          <a:xfrm>
            <a:off x="7673163" y="442147"/>
            <a:ext cx="4254500" cy="1938992"/>
          </a:xfrm>
          <a:prstGeom prst="rect">
            <a:avLst/>
          </a:prstGeom>
          <a:noFill/>
        </p:spPr>
        <p:txBody>
          <a:bodyPr wrap="square" rtlCol="0">
            <a:spAutoFit/>
          </a:bodyPr>
          <a:lstStyle/>
          <a:p>
            <a:pPr algn="ctr"/>
            <a:r>
              <a:rPr lang="es-PE" sz="4000" b="1" dirty="0" smtClean="0">
                <a:solidFill>
                  <a:schemeClr val="bg1"/>
                </a:solidFill>
                <a:latin typeface="+mj-lt"/>
              </a:rPr>
              <a:t>Módulo </a:t>
            </a:r>
            <a:r>
              <a:rPr lang="es-PE" sz="4000" b="1" dirty="0" smtClean="0">
                <a:solidFill>
                  <a:schemeClr val="bg1"/>
                </a:solidFill>
                <a:latin typeface="+mj-lt"/>
              </a:rPr>
              <a:t>23 </a:t>
            </a:r>
            <a:r>
              <a:rPr lang="es-PE" sz="4000" b="1" dirty="0" smtClean="0">
                <a:solidFill>
                  <a:schemeClr val="bg1"/>
                </a:solidFill>
                <a:latin typeface="+mj-lt"/>
              </a:rPr>
              <a:t>- </a:t>
            </a:r>
            <a:r>
              <a:rPr lang="es-PE" sz="4000" b="1" dirty="0">
                <a:solidFill>
                  <a:schemeClr val="bg1"/>
                </a:solidFill>
                <a:latin typeface="+mj-lt"/>
              </a:rPr>
              <a:t>LAR 91</a:t>
            </a:r>
          </a:p>
          <a:p>
            <a:pPr algn="ctr"/>
            <a:r>
              <a:rPr lang="es-PE" sz="4000" b="1" dirty="0">
                <a:solidFill>
                  <a:schemeClr val="bg1"/>
                </a:solidFill>
                <a:latin typeface="+mj-lt"/>
              </a:rPr>
              <a:t>Control y requisitos de mantenimiento</a:t>
            </a:r>
          </a:p>
        </p:txBody>
      </p:sp>
    </p:spTree>
    <p:extLst>
      <p:ext uri="{BB962C8B-B14F-4D97-AF65-F5344CB8AC3E}">
        <p14:creationId xmlns:p14="http://schemas.microsoft.com/office/powerpoint/2010/main" val="3857158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up)">
                                      <p:cBhvr>
                                        <p:cTn id="11" dur="500"/>
                                        <p:tgtEl>
                                          <p:spTgt spid="14"/>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down)">
                                      <p:cBhvr>
                                        <p:cTn id="19" dur="500"/>
                                        <p:tgtEl>
                                          <p:spTgt spid="20"/>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par>
                                <p:cTn id="28" presetID="10" presetClass="entr" presetSubtype="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par>
                          <p:cTn id="31" fill="hold">
                            <p:stCondLst>
                              <p:cond delay="3000"/>
                            </p:stCondLst>
                            <p:childTnLst>
                              <p:par>
                                <p:cTn id="32" presetID="10" presetClass="entr" presetSubtype="0" fill="hold" grpId="0" nodeType="after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9" grpId="0" animBg="1"/>
      <p:bldP spid="20" grpId="0" animBg="1"/>
      <p:bldP spid="10" grpId="0"/>
      <p:bldP spid="11" grpId="0"/>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7" y="108858"/>
            <a:ext cx="5272255" cy="1128532"/>
          </a:xfrm>
        </p:spPr>
        <p:txBody>
          <a:bodyPr>
            <a:normAutofit/>
          </a:bodyPr>
          <a:lstStyle/>
          <a:p>
            <a:r>
              <a:rPr lang="es-PE" sz="3600" b="1" dirty="0"/>
              <a:t>Responsabilidad de la aeronavegabilidad</a:t>
            </a:r>
          </a:p>
        </p:txBody>
      </p:sp>
      <p:sp>
        <p:nvSpPr>
          <p:cNvPr id="4" name="Text Placeholder 3"/>
          <p:cNvSpPr>
            <a:spLocks noGrp="1"/>
          </p:cNvSpPr>
          <p:nvPr>
            <p:ph type="body" sz="half" idx="2"/>
          </p:nvPr>
        </p:nvSpPr>
        <p:spPr>
          <a:xfrm>
            <a:off x="561474" y="1524000"/>
            <a:ext cx="5694183" cy="5334000"/>
          </a:xfrm>
        </p:spPr>
        <p:txBody>
          <a:bodyPr>
            <a:noAutofit/>
          </a:bodyPr>
          <a:lstStyle/>
          <a:p>
            <a:pPr marL="457200" indent="-457200" algn="just">
              <a:buFont typeface="Arial" panose="020B0604020202020204" pitchFamily="34" charset="0"/>
              <a:buChar char="•"/>
            </a:pPr>
            <a:r>
              <a:rPr lang="es-PE" sz="2800" dirty="0"/>
              <a:t>el equipo operacional y de emergencia necesario para el tipo de vuelo previsto esté en buenas condiciones;</a:t>
            </a:r>
          </a:p>
          <a:p>
            <a:pPr marL="457200" indent="-457200" algn="just">
              <a:buFont typeface="Arial" panose="020B0604020202020204" pitchFamily="34" charset="0"/>
              <a:buChar char="•"/>
            </a:pPr>
            <a:r>
              <a:rPr lang="es-PE" sz="2800" dirty="0"/>
              <a:t>se cumpla el programa de mantenimiento de la aeronave; </a:t>
            </a:r>
          </a:p>
          <a:p>
            <a:pPr marL="457200" indent="-457200" algn="just">
              <a:buFont typeface="Arial" panose="020B0604020202020204" pitchFamily="34" charset="0"/>
              <a:buChar char="•"/>
            </a:pPr>
            <a:r>
              <a:rPr lang="es-PE" sz="2800" dirty="0"/>
              <a:t>se cumplan las directrices de aeronavegabilidad aplicables y cualquier otro requerimiento de aeronavegabilidad continua descrita como obligatorio por la AAC del Estado de matrícula; </a:t>
            </a:r>
          </a:p>
        </p:txBody>
      </p:sp>
      <p:sp>
        <p:nvSpPr>
          <p:cNvPr id="5" name="Slide Number Placeholder 4"/>
          <p:cNvSpPr>
            <a:spLocks noGrp="1"/>
          </p:cNvSpPr>
          <p:nvPr>
            <p:ph type="sldNum" sz="quarter" idx="12"/>
          </p:nvPr>
        </p:nvSpPr>
        <p:spPr/>
        <p:txBody>
          <a:bodyPr/>
          <a:lstStyle/>
          <a:p>
            <a:fld id="{751497D4-CBBE-4892-ABDA-4C92B62757A6}" type="slidenum">
              <a:rPr lang="id-ID" smtClean="0"/>
              <a:t>10</a:t>
            </a:fld>
            <a:endParaRPr lang="id-ID"/>
          </a:p>
        </p:txBody>
      </p:sp>
      <p:pic>
        <p:nvPicPr>
          <p:cNvPr id="8" name="Picture Placeholder 10"/>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l="29323" r="29323"/>
          <a:stretch>
            <a:fillRect/>
          </a:stretch>
        </p:blipFill>
        <p:spPr>
          <a:xfrm>
            <a:off x="6443663" y="0"/>
            <a:ext cx="5748337" cy="6858000"/>
          </a:xfrm>
        </p:spPr>
      </p:pic>
    </p:spTree>
    <p:extLst>
      <p:ext uri="{BB962C8B-B14F-4D97-AF65-F5344CB8AC3E}">
        <p14:creationId xmlns:p14="http://schemas.microsoft.com/office/powerpoint/2010/main" val="1901150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500"/>
                                        <p:tgtEl>
                                          <p:spTgt spid="4">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Effect transition="in" filter="fade">
                                      <p:cBhvr>
                                        <p:cTn id="16" dur="500"/>
                                        <p:tgtEl>
                                          <p:spTgt spid="4">
                                            <p:txEl>
                                              <p:pRg st="2" end="2"/>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2"/>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29896" b="29896"/>
          <a:stretch>
            <a:fillRect/>
          </a:stretch>
        </p:blipFill>
        <p:spPr/>
      </p:pic>
      <p:sp>
        <p:nvSpPr>
          <p:cNvPr id="8" name="Rectangle 7"/>
          <p:cNvSpPr/>
          <p:nvPr/>
        </p:nvSpPr>
        <p:spPr>
          <a:xfrm>
            <a:off x="5309938" y="4487704"/>
            <a:ext cx="6656532" cy="2233937"/>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1" algn="just" defTabSz="457200">
              <a:spcBef>
                <a:spcPts val="600"/>
              </a:spcBef>
              <a:spcAft>
                <a:spcPts val="600"/>
              </a:spcAft>
            </a:pPr>
            <a:r>
              <a:rPr lang="es-PE" sz="2400" i="1" dirty="0">
                <a:solidFill>
                  <a:srgbClr val="FFFFFF"/>
                </a:solidFill>
                <a:latin typeface="Georgia"/>
                <a:cs typeface="Georgia"/>
              </a:rPr>
              <a:t>Cuando la lista de discrepancias de acuerdo con la MEL aprobada incluya instrumentos o equipamiento inoperativos, se coloque en ellos la leyenda "NO OPERATIVO” como lo requiere el LAR 43.405 (d) (2)</a:t>
            </a:r>
          </a:p>
        </p:txBody>
      </p:sp>
    </p:spTree>
    <p:extLst>
      <p:ext uri="{BB962C8B-B14F-4D97-AF65-F5344CB8AC3E}">
        <p14:creationId xmlns:p14="http://schemas.microsoft.com/office/powerpoint/2010/main" val="516169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7" y="108858"/>
            <a:ext cx="6010276" cy="1371598"/>
          </a:xfrm>
        </p:spPr>
        <p:txBody>
          <a:bodyPr anchor="ctr">
            <a:normAutofit/>
          </a:bodyPr>
          <a:lstStyle/>
          <a:p>
            <a:r>
              <a:rPr lang="es-PE" sz="3600" b="1" dirty="0"/>
              <a:t>Programa de mantenimiento</a:t>
            </a:r>
          </a:p>
        </p:txBody>
      </p:sp>
      <p:sp>
        <p:nvSpPr>
          <p:cNvPr id="4" name="Text Placeholder 3"/>
          <p:cNvSpPr>
            <a:spLocks noGrp="1"/>
          </p:cNvSpPr>
          <p:nvPr>
            <p:ph type="body" sz="half" idx="2"/>
          </p:nvPr>
        </p:nvSpPr>
        <p:spPr>
          <a:xfrm>
            <a:off x="839787" y="1589314"/>
            <a:ext cx="5753518" cy="5377544"/>
          </a:xfrm>
        </p:spPr>
        <p:txBody>
          <a:bodyPr>
            <a:noAutofit/>
          </a:bodyPr>
          <a:lstStyle/>
          <a:p>
            <a:pPr algn="just"/>
            <a:r>
              <a:rPr lang="es-PE" sz="2600" dirty="0"/>
              <a:t>El explotador de una aeronave debe mantener la aeronave de acuerdo con:</a:t>
            </a:r>
          </a:p>
          <a:p>
            <a:pPr marL="457200" indent="-457200" algn="just">
              <a:buFont typeface="Arial" panose="020B0604020202020204" pitchFamily="34" charset="0"/>
              <a:buChar char="•"/>
            </a:pPr>
            <a:r>
              <a:rPr lang="es-PE" sz="2600" dirty="0"/>
              <a:t>un programa de mantenimiento que resulte </a:t>
            </a:r>
            <a:r>
              <a:rPr lang="es-PE" sz="2600" b="1" dirty="0" smtClean="0">
                <a:solidFill>
                  <a:srgbClr val="C00000"/>
                </a:solidFill>
              </a:rPr>
              <a:t>ACEPTABLE </a:t>
            </a:r>
            <a:r>
              <a:rPr lang="es-PE" sz="2600" b="1" dirty="0">
                <a:solidFill>
                  <a:srgbClr val="C00000"/>
                </a:solidFill>
              </a:rPr>
              <a:t>para el Estado de matrícula</a:t>
            </a:r>
            <a:r>
              <a:rPr lang="es-PE" sz="2600" dirty="0"/>
              <a:t>, o</a:t>
            </a:r>
          </a:p>
          <a:p>
            <a:pPr marL="457200" indent="-457200" algn="just">
              <a:buFont typeface="Arial" panose="020B0604020202020204" pitchFamily="34" charset="0"/>
              <a:buChar char="•"/>
            </a:pPr>
            <a:r>
              <a:rPr lang="es-PE" sz="2600" dirty="0"/>
              <a:t>los tiempos de reemplazo obligatorio, los intervalos de inspección y procedimientos específicos relacionados, incluidos en la sección </a:t>
            </a:r>
            <a:r>
              <a:rPr lang="es-PE" sz="2600" b="1" dirty="0">
                <a:solidFill>
                  <a:srgbClr val="C00000"/>
                </a:solidFill>
              </a:rPr>
              <a:t>limitaciones de aeronavegabilidad del manual de mantenimiento del fabricante </a:t>
            </a:r>
            <a:r>
              <a:rPr lang="es-PE" sz="2600" dirty="0"/>
              <a:t>o en las instrucciones de aeronavegabilidad continua</a:t>
            </a:r>
            <a:r>
              <a:rPr lang="es-PE" sz="2600" dirty="0" smtClean="0"/>
              <a:t>.</a:t>
            </a:r>
            <a:endParaRPr lang="es-PE" sz="2600" dirty="0"/>
          </a:p>
        </p:txBody>
      </p:sp>
      <p:sp>
        <p:nvSpPr>
          <p:cNvPr id="5" name="Slide Number Placeholder 4"/>
          <p:cNvSpPr>
            <a:spLocks noGrp="1"/>
          </p:cNvSpPr>
          <p:nvPr>
            <p:ph type="sldNum" sz="quarter" idx="12"/>
          </p:nvPr>
        </p:nvSpPr>
        <p:spPr/>
        <p:txBody>
          <a:bodyPr/>
          <a:lstStyle/>
          <a:p>
            <a:fld id="{751497D4-CBBE-4892-ABDA-4C92B62757A6}" type="slidenum">
              <a:rPr lang="id-ID" smtClean="0"/>
              <a:t>12</a:t>
            </a:fld>
            <a:endParaRPr lang="id-ID"/>
          </a:p>
        </p:txBody>
      </p:sp>
      <p:pic>
        <p:nvPicPr>
          <p:cNvPr id="6" name="Picture Placeholder 5"/>
          <p:cNvPicPr>
            <a:picLocks noGrp="1" noChangeAspect="1"/>
          </p:cNvPicPr>
          <p:nvPr>
            <p:ph type="pic" idx="1"/>
          </p:nvPr>
        </p:nvPicPr>
        <p:blipFill>
          <a:blip r:embed="rId3"/>
          <a:srcRect t="6788" b="6788"/>
          <a:stretch>
            <a:fillRect/>
          </a:stretch>
        </p:blipFill>
        <p:spPr>
          <a:xfrm>
            <a:off x="6850063" y="0"/>
            <a:ext cx="5341937" cy="6858000"/>
          </a:xfrm>
          <a:prstGeom prst="rect">
            <a:avLst/>
          </a:prstGeom>
        </p:spPr>
      </p:pic>
      <p:sp>
        <p:nvSpPr>
          <p:cNvPr id="9" name="Rectangle 8"/>
          <p:cNvSpPr/>
          <p:nvPr/>
        </p:nvSpPr>
        <p:spPr>
          <a:xfrm rot="5400000">
            <a:off x="8801495" y="1965784"/>
            <a:ext cx="2981907" cy="1138773"/>
          </a:xfrm>
          <a:prstGeom prst="rect">
            <a:avLst/>
          </a:prstGeom>
          <a:noFill/>
        </p:spPr>
        <p:txBody>
          <a:bodyPr wrap="none" lIns="91440" tIns="45720" rIns="91440" bIns="45720">
            <a:spAutoFit/>
          </a:bodyPr>
          <a:lstStyle/>
          <a:p>
            <a:pPr algn="ctr"/>
            <a:r>
              <a:rPr lang="en-US" sz="3400" b="1" cap="none" spc="0" dirty="0" smtClean="0">
                <a:ln w="1905"/>
                <a:solidFill>
                  <a:srgbClr val="FF0000"/>
                </a:solidFill>
                <a:effectLst>
                  <a:innerShdw blurRad="69850" dist="43180" dir="5400000">
                    <a:srgbClr val="000000">
                      <a:alpha val="65000"/>
                    </a:srgbClr>
                  </a:innerShdw>
                </a:effectLst>
              </a:rPr>
              <a:t>Programa de </a:t>
            </a:r>
          </a:p>
          <a:p>
            <a:pPr algn="ctr"/>
            <a:r>
              <a:rPr lang="en-US" sz="3400" b="1" cap="none" spc="0" dirty="0" smtClean="0">
                <a:ln w="1905"/>
                <a:solidFill>
                  <a:srgbClr val="FF0000"/>
                </a:solidFill>
                <a:effectLst>
                  <a:innerShdw blurRad="69850" dist="43180" dir="5400000">
                    <a:srgbClr val="000000">
                      <a:alpha val="65000"/>
                    </a:srgbClr>
                  </a:innerShdw>
                </a:effectLst>
              </a:rPr>
              <a:t>mantenimiento</a:t>
            </a:r>
            <a:endParaRPr lang="en-US" sz="3400" b="1" cap="none" spc="0" dirty="0">
              <a:ln w="1905"/>
              <a:solidFill>
                <a:srgbClr val="FF0000"/>
              </a:soli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3793847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500"/>
                                        <p:tgtEl>
                                          <p:spTgt spid="4">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Effect transition="in" filter="fade">
                                      <p:cBhvr>
                                        <p:cTn id="16"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7" y="108858"/>
            <a:ext cx="5528929" cy="1460862"/>
          </a:xfrm>
        </p:spPr>
        <p:txBody>
          <a:bodyPr anchor="ctr"/>
          <a:lstStyle/>
          <a:p>
            <a:r>
              <a:rPr lang="es-PE" b="1" dirty="0"/>
              <a:t>Programa de mantenimiento</a:t>
            </a:r>
          </a:p>
        </p:txBody>
      </p:sp>
      <p:sp>
        <p:nvSpPr>
          <p:cNvPr id="4" name="Text Placeholder 3"/>
          <p:cNvSpPr>
            <a:spLocks noGrp="1"/>
          </p:cNvSpPr>
          <p:nvPr>
            <p:ph type="body" sz="half" idx="2"/>
          </p:nvPr>
        </p:nvSpPr>
        <p:spPr>
          <a:xfrm>
            <a:off x="839787" y="1569720"/>
            <a:ext cx="5159960" cy="5288280"/>
          </a:xfrm>
        </p:spPr>
        <p:txBody>
          <a:bodyPr>
            <a:noAutofit/>
          </a:bodyPr>
          <a:lstStyle/>
          <a:p>
            <a:pPr algn="just">
              <a:lnSpc>
                <a:spcPct val="100000"/>
              </a:lnSpc>
              <a:spcBef>
                <a:spcPts val="600"/>
              </a:spcBef>
              <a:spcAft>
                <a:spcPts val="600"/>
              </a:spcAft>
            </a:pPr>
            <a:r>
              <a:rPr lang="es-PE" sz="2800" dirty="0">
                <a:latin typeface="+mj-lt"/>
              </a:rPr>
              <a:t>El explotador de aeronaves de hasta 5 700 kg de peso (masa) máximo de despegue (MTOW), y de helicópteros de hasta </a:t>
            </a:r>
            <a:r>
              <a:rPr lang="es-PE" sz="2800" dirty="0" smtClean="0">
                <a:latin typeface="+mj-lt"/>
              </a:rPr>
              <a:t>        3 </a:t>
            </a:r>
            <a:r>
              <a:rPr lang="es-PE" sz="2800" dirty="0">
                <a:latin typeface="+mj-lt"/>
              </a:rPr>
              <a:t>175 kilos de peso (masa) máxima de despegue (MTOW),  que no sean potenciados por </a:t>
            </a:r>
            <a:r>
              <a:rPr lang="es-PE" sz="2800" dirty="0" smtClean="0">
                <a:latin typeface="+mj-lt"/>
              </a:rPr>
              <a:t>turbina.</a:t>
            </a:r>
            <a:endParaRPr lang="es-PE" sz="2800" dirty="0">
              <a:latin typeface="+mj-lt"/>
            </a:endParaRPr>
          </a:p>
        </p:txBody>
      </p:sp>
      <p:sp>
        <p:nvSpPr>
          <p:cNvPr id="5" name="Slide Number Placeholder 4"/>
          <p:cNvSpPr>
            <a:spLocks noGrp="1"/>
          </p:cNvSpPr>
          <p:nvPr>
            <p:ph type="sldNum" sz="quarter" idx="12"/>
          </p:nvPr>
        </p:nvSpPr>
        <p:spPr/>
        <p:txBody>
          <a:bodyPr/>
          <a:lstStyle/>
          <a:p>
            <a:fld id="{751497D4-CBBE-4892-ABDA-4C92B62757A6}" type="slidenum">
              <a:rPr lang="id-ID" smtClean="0"/>
              <a:t>13</a:t>
            </a:fld>
            <a:endParaRPr lang="id-ID"/>
          </a:p>
        </p:txBody>
      </p:sp>
      <p:pic>
        <p:nvPicPr>
          <p:cNvPr id="8" name="Picture Placeholder 4"/>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5640" t="-212" r="39776" b="212"/>
          <a:stretch/>
        </p:blipFill>
        <p:spPr>
          <a:xfrm>
            <a:off x="6575425" y="0"/>
            <a:ext cx="5616575" cy="6858000"/>
          </a:xfrm>
        </p:spPr>
      </p:pic>
    </p:spTree>
    <p:extLst>
      <p:ext uri="{BB962C8B-B14F-4D97-AF65-F5344CB8AC3E}">
        <p14:creationId xmlns:p14="http://schemas.microsoft.com/office/powerpoint/2010/main" val="1332440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520" y="136525"/>
            <a:ext cx="10515600" cy="1067435"/>
          </a:xfrm>
        </p:spPr>
        <p:txBody>
          <a:bodyPr>
            <a:noAutofit/>
          </a:bodyPr>
          <a:lstStyle/>
          <a:p>
            <a:pPr algn="just"/>
            <a:r>
              <a:rPr lang="es-PE" sz="3600" dirty="0" smtClean="0"/>
              <a:t>Se debe realizar una </a:t>
            </a:r>
            <a:r>
              <a:rPr lang="es-PE" sz="3600" b="1" dirty="0" smtClean="0"/>
              <a:t>inspección anual </a:t>
            </a:r>
            <a:r>
              <a:rPr lang="es-PE" sz="3600" dirty="0" smtClean="0"/>
              <a:t>a:</a:t>
            </a:r>
            <a:endParaRPr lang="es-PE" sz="3600" dirty="0"/>
          </a:p>
        </p:txBody>
      </p:sp>
      <p:graphicFrame>
        <p:nvGraphicFramePr>
          <p:cNvPr id="5" name="Diagram 4"/>
          <p:cNvGraphicFramePr/>
          <p:nvPr>
            <p:extLst>
              <p:ext uri="{D42A27DB-BD31-4B8C-83A1-F6EECF244321}">
                <p14:modId xmlns:p14="http://schemas.microsoft.com/office/powerpoint/2010/main" val="3699278886"/>
              </p:ext>
            </p:extLst>
          </p:nvPr>
        </p:nvGraphicFramePr>
        <p:xfrm>
          <a:off x="480060" y="1203960"/>
          <a:ext cx="11330940" cy="54702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p:cNvSpPr/>
          <p:nvPr/>
        </p:nvSpPr>
        <p:spPr>
          <a:xfrm>
            <a:off x="480060" y="868680"/>
            <a:ext cx="11178539" cy="5509200"/>
          </a:xfrm>
          <a:prstGeom prst="rect">
            <a:avLst/>
          </a:prstGeom>
          <a:noFill/>
        </p:spPr>
        <p:txBody>
          <a:bodyPr wrap="square" lIns="91440" tIns="45720" rIns="91440" bIns="45720">
            <a:spAutoFit/>
          </a:bodyPr>
          <a:lstStyle/>
          <a:p>
            <a:pPr algn="ctr"/>
            <a:r>
              <a:rPr lang="en-US" sz="4400" dirty="0" smtClean="0">
                <a:ln w="1905"/>
                <a:solidFill>
                  <a:srgbClr val="FF0000"/>
                </a:solidFill>
                <a:effectLst>
                  <a:innerShdw blurRad="69850" dist="43180" dir="5400000">
                    <a:srgbClr val="000000">
                      <a:alpha val="65000"/>
                    </a:srgbClr>
                  </a:innerShdw>
                </a:effectLst>
              </a:rPr>
              <a:t>El programa de mantenimiento</a:t>
            </a:r>
            <a:r>
              <a:rPr lang="en-US" sz="4400" dirty="0">
                <a:ln w="1905"/>
                <a:solidFill>
                  <a:srgbClr val="FF0000"/>
                </a:solidFill>
                <a:effectLst>
                  <a:innerShdw blurRad="69850" dist="43180" dir="5400000">
                    <a:srgbClr val="000000">
                      <a:alpha val="65000"/>
                    </a:srgbClr>
                  </a:innerShdw>
                </a:effectLst>
              </a:rPr>
              <a:t>, </a:t>
            </a:r>
            <a:r>
              <a:rPr lang="en-US" sz="4400" dirty="0" smtClean="0">
                <a:ln w="1905"/>
                <a:solidFill>
                  <a:srgbClr val="FF0000"/>
                </a:solidFill>
                <a:effectLst>
                  <a:innerShdw blurRad="69850" dist="43180" dir="5400000">
                    <a:srgbClr val="000000">
                      <a:alpha val="65000"/>
                    </a:srgbClr>
                  </a:innerShdw>
                </a:effectLst>
              </a:rPr>
              <a:t>los </a:t>
            </a:r>
            <a:r>
              <a:rPr lang="es-PE" sz="4400" dirty="0">
                <a:ln w="1905"/>
                <a:solidFill>
                  <a:srgbClr val="FF0000"/>
                </a:solidFill>
                <a:effectLst>
                  <a:innerShdw blurRad="69850" dist="43180" dir="5400000">
                    <a:srgbClr val="000000">
                      <a:alpha val="65000"/>
                    </a:srgbClr>
                  </a:innerShdw>
                </a:effectLst>
              </a:rPr>
              <a:t>tiempos de reemplazo obligatorio, los intervalos de inspección y procedimientos específicos </a:t>
            </a:r>
            <a:r>
              <a:rPr lang="es-PE" sz="4400" dirty="0" smtClean="0">
                <a:ln w="1905"/>
                <a:solidFill>
                  <a:srgbClr val="FF0000"/>
                </a:solidFill>
                <a:effectLst>
                  <a:innerShdw blurRad="69850" dist="43180" dir="5400000">
                    <a:srgbClr val="000000">
                      <a:alpha val="65000"/>
                    </a:srgbClr>
                  </a:innerShdw>
                </a:effectLst>
              </a:rPr>
              <a:t>relacionados, y la inspección anual </a:t>
            </a:r>
            <a:r>
              <a:rPr lang="es-PE" sz="4400" b="1" dirty="0" smtClean="0">
                <a:ln w="1905"/>
                <a:solidFill>
                  <a:srgbClr val="FF0000"/>
                </a:solidFill>
                <a:effectLst>
                  <a:innerShdw blurRad="69850" dist="43180" dir="5400000">
                    <a:srgbClr val="000000">
                      <a:alpha val="65000"/>
                    </a:srgbClr>
                  </a:innerShdw>
                </a:effectLst>
              </a:rPr>
              <a:t>NO SE APLICAN</a:t>
            </a:r>
            <a:r>
              <a:rPr lang="es-PE" sz="4400" dirty="0" smtClean="0">
                <a:ln w="1905"/>
                <a:solidFill>
                  <a:srgbClr val="FF0000"/>
                </a:solidFill>
                <a:effectLst>
                  <a:innerShdw blurRad="69850" dist="43180" dir="5400000">
                    <a:srgbClr val="000000">
                      <a:alpha val="65000"/>
                    </a:srgbClr>
                  </a:innerShdw>
                </a:effectLst>
              </a:rPr>
              <a:t> a aeronaves que posean un permiso especial de vuelo, un certificado de aeronavegabilidad provisional o un certificado experimental vigente.</a:t>
            </a:r>
            <a:endParaRPr lang="en-US" sz="4400" dirty="0">
              <a:ln w="1905"/>
              <a:solidFill>
                <a:srgbClr val="FF0000"/>
              </a:soli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3839842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dgm id="{6CC6FE56-7142-48A3-B61D-384A5FE2947C}"/>
                                            </p:graphicEl>
                                          </p:spTgt>
                                        </p:tgtEl>
                                        <p:attrNameLst>
                                          <p:attrName>style.visibility</p:attrName>
                                        </p:attrNameLst>
                                      </p:cBhvr>
                                      <p:to>
                                        <p:strVal val="visible"/>
                                      </p:to>
                                    </p:set>
                                    <p:animEffect transition="in" filter="fade">
                                      <p:cBhvr>
                                        <p:cTn id="7" dur="500"/>
                                        <p:tgtEl>
                                          <p:spTgt spid="5">
                                            <p:graphicEl>
                                              <a:dgm id="{6CC6FE56-7142-48A3-B61D-384A5FE2947C}"/>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graphicEl>
                                              <a:dgm id="{AD269090-09E4-4BCB-9681-394128111D3B}"/>
                                            </p:graphicEl>
                                          </p:spTgt>
                                        </p:tgtEl>
                                        <p:attrNameLst>
                                          <p:attrName>style.visibility</p:attrName>
                                        </p:attrNameLst>
                                      </p:cBhvr>
                                      <p:to>
                                        <p:strVal val="visible"/>
                                      </p:to>
                                    </p:set>
                                    <p:animEffect transition="in" filter="fade">
                                      <p:cBhvr>
                                        <p:cTn id="12" dur="500"/>
                                        <p:tgtEl>
                                          <p:spTgt spid="5">
                                            <p:graphicEl>
                                              <a:dgm id="{AD269090-09E4-4BCB-9681-394128111D3B}"/>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graphicEl>
                                              <a:dgm id="{D4625F33-D03F-4B22-8F74-E40DEA5C149E}"/>
                                            </p:graphicEl>
                                          </p:spTgt>
                                        </p:tgtEl>
                                        <p:attrNameLst>
                                          <p:attrName>style.visibility</p:attrName>
                                        </p:attrNameLst>
                                      </p:cBhvr>
                                      <p:to>
                                        <p:strVal val="visible"/>
                                      </p:to>
                                    </p:set>
                                    <p:animEffect transition="in" filter="fade">
                                      <p:cBhvr>
                                        <p:cTn id="15" dur="500"/>
                                        <p:tgtEl>
                                          <p:spTgt spid="5">
                                            <p:graphicEl>
                                              <a:dgm id="{D4625F33-D03F-4B22-8F74-E40DEA5C149E}"/>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graphicEl>
                                              <a:dgm id="{ED68AB24-B915-480A-87B0-E44D3925B3B4}"/>
                                            </p:graphicEl>
                                          </p:spTgt>
                                        </p:tgtEl>
                                        <p:attrNameLst>
                                          <p:attrName>style.visibility</p:attrName>
                                        </p:attrNameLst>
                                      </p:cBhvr>
                                      <p:to>
                                        <p:strVal val="visible"/>
                                      </p:to>
                                    </p:set>
                                    <p:animEffect transition="in" filter="fade">
                                      <p:cBhvr>
                                        <p:cTn id="20" dur="500"/>
                                        <p:tgtEl>
                                          <p:spTgt spid="5">
                                            <p:graphicEl>
                                              <a:dgm id="{ED68AB24-B915-480A-87B0-E44D3925B3B4}"/>
                                            </p:graphic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
                                            <p:graphicEl>
                                              <a:dgm id="{962D5289-CAF1-4E8D-81E7-9FE41497A469}"/>
                                            </p:graphicEl>
                                          </p:spTgt>
                                        </p:tgtEl>
                                        <p:attrNameLst>
                                          <p:attrName>style.visibility</p:attrName>
                                        </p:attrNameLst>
                                      </p:cBhvr>
                                      <p:to>
                                        <p:strVal val="visible"/>
                                      </p:to>
                                    </p:set>
                                    <p:animEffect transition="in" filter="fade">
                                      <p:cBhvr>
                                        <p:cTn id="23" dur="500"/>
                                        <p:tgtEl>
                                          <p:spTgt spid="5">
                                            <p:graphicEl>
                                              <a:dgm id="{962D5289-CAF1-4E8D-81E7-9FE41497A469}"/>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5">
                                            <p:graphicEl>
                                              <a:dgm id="{6CC6FE56-7142-48A3-B61D-384A5FE2947C}"/>
                                            </p:graphicEl>
                                          </p:spTgt>
                                        </p:tgtEl>
                                      </p:cBhvr>
                                    </p:animEffect>
                                    <p:set>
                                      <p:cBhvr>
                                        <p:cTn id="28" dur="1" fill="hold">
                                          <p:stCondLst>
                                            <p:cond delay="499"/>
                                          </p:stCondLst>
                                        </p:cTn>
                                        <p:tgtEl>
                                          <p:spTgt spid="5">
                                            <p:graphicEl>
                                              <a:dgm id="{6CC6FE56-7142-48A3-B61D-384A5FE2947C}"/>
                                            </p:graphicEl>
                                          </p:spTgt>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500"/>
                                        <p:tgtEl>
                                          <p:spTgt spid="5">
                                            <p:graphicEl>
                                              <a:dgm id="{AD269090-09E4-4BCB-9681-394128111D3B}"/>
                                            </p:graphicEl>
                                          </p:spTgt>
                                        </p:tgtEl>
                                      </p:cBhvr>
                                    </p:animEffect>
                                    <p:set>
                                      <p:cBhvr>
                                        <p:cTn id="31" dur="1" fill="hold">
                                          <p:stCondLst>
                                            <p:cond delay="499"/>
                                          </p:stCondLst>
                                        </p:cTn>
                                        <p:tgtEl>
                                          <p:spTgt spid="5">
                                            <p:graphicEl>
                                              <a:dgm id="{AD269090-09E4-4BCB-9681-394128111D3B}"/>
                                            </p:graphicEl>
                                          </p:spTgt>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5">
                                            <p:graphicEl>
                                              <a:dgm id="{D4625F33-D03F-4B22-8F74-E40DEA5C149E}"/>
                                            </p:graphicEl>
                                          </p:spTgt>
                                        </p:tgtEl>
                                      </p:cBhvr>
                                    </p:animEffect>
                                    <p:set>
                                      <p:cBhvr>
                                        <p:cTn id="34" dur="1" fill="hold">
                                          <p:stCondLst>
                                            <p:cond delay="499"/>
                                          </p:stCondLst>
                                        </p:cTn>
                                        <p:tgtEl>
                                          <p:spTgt spid="5">
                                            <p:graphicEl>
                                              <a:dgm id="{D4625F33-D03F-4B22-8F74-E40DEA5C149E}"/>
                                            </p:graphicEl>
                                          </p:spTgt>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graphicEl>
                                              <a:dgm id="{ED68AB24-B915-480A-87B0-E44D3925B3B4}"/>
                                            </p:graphicEl>
                                          </p:spTgt>
                                        </p:tgtEl>
                                      </p:cBhvr>
                                    </p:animEffect>
                                    <p:set>
                                      <p:cBhvr>
                                        <p:cTn id="37" dur="1" fill="hold">
                                          <p:stCondLst>
                                            <p:cond delay="499"/>
                                          </p:stCondLst>
                                        </p:cTn>
                                        <p:tgtEl>
                                          <p:spTgt spid="5">
                                            <p:graphicEl>
                                              <a:dgm id="{ED68AB24-B915-480A-87B0-E44D3925B3B4}"/>
                                            </p:graphicEl>
                                          </p:spTgt>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5">
                                            <p:graphicEl>
                                              <a:dgm id="{962D5289-CAF1-4E8D-81E7-9FE41497A469}"/>
                                            </p:graphicEl>
                                          </p:spTgt>
                                        </p:tgtEl>
                                      </p:cBhvr>
                                    </p:animEffect>
                                    <p:set>
                                      <p:cBhvr>
                                        <p:cTn id="40" dur="1" fill="hold">
                                          <p:stCondLst>
                                            <p:cond delay="499"/>
                                          </p:stCondLst>
                                        </p:cTn>
                                        <p:tgtEl>
                                          <p:spTgt spid="5">
                                            <p:graphicEl>
                                              <a:dgm id="{962D5289-CAF1-4E8D-81E7-9FE41497A469}"/>
                                            </p:graphicEl>
                                          </p:spTgt>
                                        </p:tgtEl>
                                        <p:attrNameLst>
                                          <p:attrName>style.visibility</p:attrName>
                                        </p:attrNameLst>
                                      </p:cBhvr>
                                      <p:to>
                                        <p:strVal val="hidden"/>
                                      </p:to>
                                    </p:set>
                                  </p:childTnLst>
                                </p:cTn>
                              </p:par>
                              <p:par>
                                <p:cTn id="41" presetID="10" presetClass="exit" presetSubtype="0" fill="hold" grpId="0" nodeType="withEffect">
                                  <p:stCondLst>
                                    <p:cond delay="0"/>
                                  </p:stCondLst>
                                  <p:childTnLst>
                                    <p:animEffect transition="out" filter="fade">
                                      <p:cBhvr>
                                        <p:cTn id="42" dur="500"/>
                                        <p:tgtEl>
                                          <p:spTgt spid="2"/>
                                        </p:tgtEl>
                                      </p:cBhvr>
                                    </p:animEffect>
                                    <p:set>
                                      <p:cBhvr>
                                        <p:cTn id="43" dur="1" fill="hold">
                                          <p:stCondLst>
                                            <p:cond delay="499"/>
                                          </p:stCondLst>
                                        </p:cTn>
                                        <p:tgtEl>
                                          <p:spTgt spid="2"/>
                                        </p:tgtEl>
                                        <p:attrNameLst>
                                          <p:attrName>style.visibility</p:attrName>
                                        </p:attrNameLst>
                                      </p:cBhvr>
                                      <p:to>
                                        <p:strVal val="hidden"/>
                                      </p:to>
                                    </p:set>
                                  </p:childTnLst>
                                </p:cTn>
                              </p:par>
                            </p:childTnLst>
                          </p:cTn>
                        </p:par>
                        <p:par>
                          <p:cTn id="44" fill="hold">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5" grpId="0">
        <p:bldSub>
          <a:bldDgm bld="one"/>
        </p:bldSub>
      </p:bldGraphic>
      <p:bldGraphic spid="5" grpId="1" uiExpand="1">
        <p:bldSub>
          <a:bldDgm bld="one"/>
        </p:bldSub>
      </p:bldGraphic>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3"/>
          </p:nvPr>
        </p:nvPicPr>
        <p:blipFill rotWithShape="1">
          <a:blip r:embed="rId3" cstate="print">
            <a:extLst>
              <a:ext uri="{28A0092B-C50C-407E-A947-70E740481C1C}">
                <a14:useLocalDpi xmlns:a14="http://schemas.microsoft.com/office/drawing/2010/main" val="0"/>
              </a:ext>
            </a:extLst>
          </a:blip>
          <a:srcRect t="15510" b="116"/>
          <a:stretch/>
        </p:blipFill>
        <p:spPr>
          <a:xfrm>
            <a:off x="0" y="0"/>
            <a:ext cx="12192000" cy="6858000"/>
          </a:xfrm>
        </p:spPr>
      </p:pic>
      <p:sp>
        <p:nvSpPr>
          <p:cNvPr id="8" name="Rectangle 7"/>
          <p:cNvSpPr/>
          <p:nvPr/>
        </p:nvSpPr>
        <p:spPr>
          <a:xfrm>
            <a:off x="5919537" y="4636168"/>
            <a:ext cx="6049107" cy="2021305"/>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1" algn="just" defTabSz="457200">
              <a:spcBef>
                <a:spcPct val="20000"/>
              </a:spcBef>
            </a:pPr>
            <a:r>
              <a:rPr lang="es-PE" sz="2000" i="1" dirty="0">
                <a:solidFill>
                  <a:srgbClr val="FFFFFF"/>
                </a:solidFill>
                <a:latin typeface="Georgia"/>
                <a:cs typeface="Georgia"/>
              </a:rPr>
              <a:t>Para aeronaves grandes y turborreactores en el diseño y aplicación del programa de mantenimiento del explotador se deben </a:t>
            </a:r>
            <a:r>
              <a:rPr lang="es-PE" sz="2000" b="1" i="1" dirty="0">
                <a:solidFill>
                  <a:srgbClr val="FFFF00"/>
                </a:solidFill>
                <a:latin typeface="Georgia"/>
                <a:cs typeface="Georgia"/>
              </a:rPr>
              <a:t>observar los principios básicos a factores humanos</a:t>
            </a:r>
          </a:p>
        </p:txBody>
      </p:sp>
    </p:spTree>
    <p:extLst>
      <p:ext uri="{BB962C8B-B14F-4D97-AF65-F5344CB8AC3E}">
        <p14:creationId xmlns:p14="http://schemas.microsoft.com/office/powerpoint/2010/main" val="3272497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7" y="108857"/>
            <a:ext cx="5031624" cy="1334931"/>
          </a:xfrm>
        </p:spPr>
        <p:txBody>
          <a:bodyPr anchor="ctr"/>
          <a:lstStyle/>
          <a:p>
            <a:r>
              <a:rPr lang="es-PE" b="1" dirty="0"/>
              <a:t>Programa de mantenimiento</a:t>
            </a:r>
          </a:p>
        </p:txBody>
      </p:sp>
      <p:sp>
        <p:nvSpPr>
          <p:cNvPr id="4" name="Text Placeholder 3"/>
          <p:cNvSpPr>
            <a:spLocks noGrp="1"/>
          </p:cNvSpPr>
          <p:nvPr>
            <p:ph type="body" sz="half" idx="2"/>
          </p:nvPr>
        </p:nvSpPr>
        <p:spPr>
          <a:xfrm>
            <a:off x="839788" y="1569720"/>
            <a:ext cx="4878842" cy="5288280"/>
          </a:xfrm>
        </p:spPr>
        <p:txBody>
          <a:bodyPr>
            <a:noAutofit/>
          </a:bodyPr>
          <a:lstStyle/>
          <a:p>
            <a:pPr algn="just">
              <a:lnSpc>
                <a:spcPct val="100000"/>
              </a:lnSpc>
              <a:spcBef>
                <a:spcPts val="600"/>
              </a:spcBef>
              <a:spcAft>
                <a:spcPts val="600"/>
              </a:spcAft>
            </a:pPr>
            <a:r>
              <a:rPr lang="es-PE" sz="2800" dirty="0">
                <a:latin typeface="+mj-lt"/>
              </a:rPr>
              <a:t>El programa de mantenimiento debe incluir:</a:t>
            </a:r>
          </a:p>
          <a:p>
            <a:pPr marL="514350" indent="-514350" algn="just">
              <a:lnSpc>
                <a:spcPct val="100000"/>
              </a:lnSpc>
              <a:spcBef>
                <a:spcPts val="600"/>
              </a:spcBef>
              <a:spcAft>
                <a:spcPts val="600"/>
              </a:spcAft>
              <a:buFont typeface="+mj-lt"/>
              <a:buAutoNum type="arabicParenR"/>
            </a:pPr>
            <a:r>
              <a:rPr lang="es-PE" sz="2800" dirty="0">
                <a:latin typeface="+mj-lt"/>
              </a:rPr>
              <a:t>las </a:t>
            </a:r>
            <a:r>
              <a:rPr lang="es-PE" sz="2800" b="1" dirty="0">
                <a:solidFill>
                  <a:srgbClr val="C00000"/>
                </a:solidFill>
                <a:latin typeface="+mj-lt"/>
              </a:rPr>
              <a:t>tareas</a:t>
            </a:r>
            <a:r>
              <a:rPr lang="es-PE" sz="2800" dirty="0">
                <a:latin typeface="+mj-lt"/>
              </a:rPr>
              <a:t> de mantenimiento y los </a:t>
            </a:r>
            <a:r>
              <a:rPr lang="es-PE" sz="2800" b="1" dirty="0">
                <a:solidFill>
                  <a:srgbClr val="C00000"/>
                </a:solidFill>
                <a:latin typeface="+mj-lt"/>
              </a:rPr>
              <a:t>plazos</a:t>
            </a:r>
            <a:r>
              <a:rPr lang="es-PE" sz="2800" dirty="0">
                <a:latin typeface="+mj-lt"/>
              </a:rPr>
              <a:t> correspondientes en que se realizaran, teniendo en cuenta la utilización prevista de la aeronave;</a:t>
            </a:r>
          </a:p>
          <a:p>
            <a:pPr marL="514350" indent="-514350" algn="just">
              <a:lnSpc>
                <a:spcPct val="100000"/>
              </a:lnSpc>
              <a:spcBef>
                <a:spcPts val="600"/>
              </a:spcBef>
              <a:spcAft>
                <a:spcPts val="600"/>
              </a:spcAft>
              <a:buFont typeface="+mj-lt"/>
              <a:buAutoNum type="arabicParenR"/>
            </a:pPr>
            <a:r>
              <a:rPr lang="es-PE" sz="2800" dirty="0">
                <a:latin typeface="+mj-lt"/>
              </a:rPr>
              <a:t>cuando sea aplicable, el </a:t>
            </a:r>
            <a:r>
              <a:rPr lang="es-PE" sz="2800" b="1" dirty="0">
                <a:solidFill>
                  <a:srgbClr val="C00000"/>
                </a:solidFill>
                <a:latin typeface="+mj-lt"/>
              </a:rPr>
              <a:t>programa de integridad estructural</a:t>
            </a:r>
            <a:r>
              <a:rPr lang="es-PE" sz="2800" dirty="0">
                <a:latin typeface="+mj-lt"/>
              </a:rPr>
              <a:t>;</a:t>
            </a:r>
          </a:p>
        </p:txBody>
      </p:sp>
      <p:sp>
        <p:nvSpPr>
          <p:cNvPr id="5" name="Slide Number Placeholder 4"/>
          <p:cNvSpPr>
            <a:spLocks noGrp="1"/>
          </p:cNvSpPr>
          <p:nvPr>
            <p:ph type="sldNum" sz="quarter" idx="12"/>
          </p:nvPr>
        </p:nvSpPr>
        <p:spPr/>
        <p:txBody>
          <a:bodyPr/>
          <a:lstStyle/>
          <a:p>
            <a:fld id="{751497D4-CBBE-4892-ABDA-4C92B62757A6}" type="slidenum">
              <a:rPr lang="id-ID" smtClean="0"/>
              <a:t>16</a:t>
            </a:fld>
            <a:endParaRPr lang="id-ID"/>
          </a:p>
        </p:txBody>
      </p:sp>
      <p:pic>
        <p:nvPicPr>
          <p:cNvPr id="10" name="Picture Placeholder 4"/>
          <p:cNvPicPr>
            <a:picLocks noGrp="1" noChangeAspect="1"/>
          </p:cNvPicPr>
          <p:nvPr>
            <p:ph type="pic" idx="1"/>
          </p:nvPr>
        </p:nvPicPr>
        <p:blipFill>
          <a:blip r:embed="rId3">
            <a:extLst>
              <a:ext uri="{28A0092B-C50C-407E-A947-70E740481C1C}">
                <a14:useLocalDpi xmlns:a14="http://schemas.microsoft.com/office/drawing/2010/main" val="0"/>
              </a:ext>
            </a:extLst>
          </a:blip>
          <a:srcRect t="1913" b="1913"/>
          <a:stretch>
            <a:fillRect/>
          </a:stretch>
        </p:blipFill>
        <p:spPr>
          <a:xfrm>
            <a:off x="6111875" y="0"/>
            <a:ext cx="6080125" cy="6858000"/>
          </a:xfrm>
        </p:spPr>
      </p:pic>
    </p:spTree>
    <p:extLst>
      <p:ext uri="{BB962C8B-B14F-4D97-AF65-F5344CB8AC3E}">
        <p14:creationId xmlns:p14="http://schemas.microsoft.com/office/powerpoint/2010/main" val="597723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500"/>
                                        <p:tgtEl>
                                          <p:spTgt spid="4">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Effect transition="in" filter="fade">
                                      <p:cBhvr>
                                        <p:cTn id="16" dur="500"/>
                                        <p:tgtEl>
                                          <p:spTgt spid="4">
                                            <p:txEl>
                                              <p:pRg st="2" end="2"/>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7" y="108857"/>
            <a:ext cx="5546498" cy="1463268"/>
          </a:xfrm>
        </p:spPr>
        <p:txBody>
          <a:bodyPr anchor="ctr"/>
          <a:lstStyle/>
          <a:p>
            <a:r>
              <a:rPr lang="es-PE" b="1" dirty="0"/>
              <a:t>Programa de mantenimiento</a:t>
            </a:r>
          </a:p>
        </p:txBody>
      </p:sp>
      <p:sp>
        <p:nvSpPr>
          <p:cNvPr id="4" name="Text Placeholder 3"/>
          <p:cNvSpPr>
            <a:spLocks noGrp="1"/>
          </p:cNvSpPr>
          <p:nvPr>
            <p:ph type="body" sz="half" idx="2"/>
          </p:nvPr>
        </p:nvSpPr>
        <p:spPr>
          <a:xfrm>
            <a:off x="529389" y="1572125"/>
            <a:ext cx="5856896" cy="5149349"/>
          </a:xfrm>
        </p:spPr>
        <p:txBody>
          <a:bodyPr>
            <a:noAutofit/>
          </a:bodyPr>
          <a:lstStyle/>
          <a:p>
            <a:pPr marL="514350" indent="-514350" algn="just">
              <a:lnSpc>
                <a:spcPct val="100000"/>
              </a:lnSpc>
              <a:spcBef>
                <a:spcPts val="600"/>
              </a:spcBef>
              <a:spcAft>
                <a:spcPts val="600"/>
              </a:spcAft>
              <a:buFont typeface="+mj-lt"/>
              <a:buAutoNum type="arabicParenR" startAt="3"/>
            </a:pPr>
            <a:r>
              <a:rPr lang="es-PE" sz="2600" dirty="0" smtClean="0">
                <a:latin typeface="+mj-lt"/>
              </a:rPr>
              <a:t>Procedimientos </a:t>
            </a:r>
            <a:r>
              <a:rPr lang="es-PE" sz="2600" dirty="0">
                <a:latin typeface="+mj-lt"/>
              </a:rPr>
              <a:t>para </a:t>
            </a:r>
            <a:r>
              <a:rPr lang="es-PE" sz="2600" b="1" dirty="0">
                <a:solidFill>
                  <a:srgbClr val="C00000"/>
                </a:solidFill>
                <a:latin typeface="+mj-lt"/>
              </a:rPr>
              <a:t>desviarse</a:t>
            </a:r>
            <a:r>
              <a:rPr lang="es-PE" sz="2600" dirty="0">
                <a:latin typeface="+mj-lt"/>
              </a:rPr>
              <a:t> de las tareas de mantenimiento y los plazos correspondientes en que se realizaran, y del programa de integridad estructura (cuando sea aplicable), de acuerdo a lo aprobado por el Estado de matrícula;</a:t>
            </a:r>
          </a:p>
          <a:p>
            <a:pPr marL="514350" indent="-514350" algn="just">
              <a:lnSpc>
                <a:spcPct val="100000"/>
              </a:lnSpc>
              <a:spcBef>
                <a:spcPts val="600"/>
              </a:spcBef>
              <a:spcAft>
                <a:spcPts val="600"/>
              </a:spcAft>
              <a:buFont typeface="+mj-lt"/>
              <a:buAutoNum type="arabicParenR" startAt="3"/>
            </a:pPr>
            <a:r>
              <a:rPr lang="es-PE" sz="2600" dirty="0">
                <a:latin typeface="+mj-lt"/>
              </a:rPr>
              <a:t>cuando sea aplicable, una descripción del </a:t>
            </a:r>
            <a:r>
              <a:rPr lang="es-PE" sz="2600" b="1" dirty="0">
                <a:solidFill>
                  <a:srgbClr val="C00000"/>
                </a:solidFill>
                <a:latin typeface="+mj-lt"/>
              </a:rPr>
              <a:t>programa de confiabilidad </a:t>
            </a:r>
            <a:r>
              <a:rPr lang="es-PE" sz="2600" dirty="0">
                <a:latin typeface="+mj-lt"/>
              </a:rPr>
              <a:t>y monitoreo por condición para la aeronave y componentes de aeronaves</a:t>
            </a:r>
            <a:r>
              <a:rPr lang="es-PE" sz="2600" dirty="0" smtClean="0">
                <a:latin typeface="+mj-lt"/>
              </a:rPr>
              <a:t>;</a:t>
            </a:r>
            <a:endParaRPr lang="es-PE" sz="2600" dirty="0">
              <a:latin typeface="+mj-lt"/>
            </a:endParaRPr>
          </a:p>
        </p:txBody>
      </p:sp>
      <p:sp>
        <p:nvSpPr>
          <p:cNvPr id="5" name="Slide Number Placeholder 4"/>
          <p:cNvSpPr>
            <a:spLocks noGrp="1"/>
          </p:cNvSpPr>
          <p:nvPr>
            <p:ph type="sldNum" sz="quarter" idx="12"/>
          </p:nvPr>
        </p:nvSpPr>
        <p:spPr/>
        <p:txBody>
          <a:bodyPr/>
          <a:lstStyle/>
          <a:p>
            <a:fld id="{751497D4-CBBE-4892-ABDA-4C92B62757A6}" type="slidenum">
              <a:rPr lang="id-ID" smtClean="0"/>
              <a:t>17</a:t>
            </a:fld>
            <a:endParaRPr lang="id-ID" dirty="0"/>
          </a:p>
        </p:txBody>
      </p:sp>
      <p:pic>
        <p:nvPicPr>
          <p:cNvPr id="13" name="Picture Placeholder 5"/>
          <p:cNvPicPr>
            <a:picLocks noGrp="1" noChangeAspect="1"/>
          </p:cNvPicPr>
          <p:nvPr>
            <p:ph type="pic" idx="1"/>
          </p:nvPr>
        </p:nvPicPr>
        <p:blipFill>
          <a:blip r:embed="rId3">
            <a:extLst>
              <a:ext uri="{28A0092B-C50C-407E-A947-70E740481C1C}">
                <a14:useLocalDpi xmlns:a14="http://schemas.microsoft.com/office/drawing/2010/main" val="0"/>
              </a:ext>
            </a:extLst>
          </a:blip>
          <a:srcRect l="23308" r="23308"/>
          <a:stretch>
            <a:fillRect/>
          </a:stretch>
        </p:blipFill>
        <p:spPr>
          <a:xfrm>
            <a:off x="6691313" y="0"/>
            <a:ext cx="5500687" cy="6858000"/>
          </a:xfrm>
        </p:spPr>
      </p:pic>
    </p:spTree>
    <p:extLst>
      <p:ext uri="{BB962C8B-B14F-4D97-AF65-F5344CB8AC3E}">
        <p14:creationId xmlns:p14="http://schemas.microsoft.com/office/powerpoint/2010/main" val="2967439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500"/>
                                        <p:tgtEl>
                                          <p:spTgt spid="4">
                                            <p:txEl>
                                              <p:p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7" y="108857"/>
            <a:ext cx="5546498" cy="1463268"/>
          </a:xfrm>
        </p:spPr>
        <p:txBody>
          <a:bodyPr anchor="ctr"/>
          <a:lstStyle/>
          <a:p>
            <a:r>
              <a:rPr lang="es-PE" b="1" dirty="0"/>
              <a:t>Programa de mantenimiento</a:t>
            </a:r>
          </a:p>
        </p:txBody>
      </p:sp>
      <p:sp>
        <p:nvSpPr>
          <p:cNvPr id="4" name="Text Placeholder 3"/>
          <p:cNvSpPr>
            <a:spLocks noGrp="1"/>
          </p:cNvSpPr>
          <p:nvPr>
            <p:ph type="body" sz="half" idx="2"/>
          </p:nvPr>
        </p:nvSpPr>
        <p:spPr>
          <a:xfrm>
            <a:off x="529389" y="1389563"/>
            <a:ext cx="5856896" cy="5149349"/>
          </a:xfrm>
        </p:spPr>
        <p:txBody>
          <a:bodyPr>
            <a:noAutofit/>
          </a:bodyPr>
          <a:lstStyle/>
          <a:p>
            <a:pPr marL="514350" indent="-514350" algn="just">
              <a:lnSpc>
                <a:spcPct val="100000"/>
              </a:lnSpc>
              <a:spcBef>
                <a:spcPts val="600"/>
              </a:spcBef>
              <a:spcAft>
                <a:spcPts val="600"/>
              </a:spcAft>
              <a:buFont typeface="+mj-lt"/>
              <a:buAutoNum type="arabicParenR" startAt="5"/>
            </a:pPr>
            <a:r>
              <a:rPr lang="es-PE" sz="2400" dirty="0">
                <a:latin typeface="+mj-lt"/>
              </a:rPr>
              <a:t>Las tareas y plazos de mantenimiento que se hayan estipulado como </a:t>
            </a:r>
            <a:r>
              <a:rPr lang="es-PE" sz="2400" b="1" dirty="0">
                <a:solidFill>
                  <a:srgbClr val="C00000"/>
                </a:solidFill>
                <a:latin typeface="+mj-lt"/>
              </a:rPr>
              <a:t>obligatorios al aprobar el diseño de tipo</a:t>
            </a:r>
            <a:r>
              <a:rPr lang="es-PE" sz="2400" dirty="0">
                <a:latin typeface="+mj-lt"/>
              </a:rPr>
              <a:t> o los cambios al programa de mantenimiento que se hayan aprobado se deben identificar como tales; </a:t>
            </a:r>
          </a:p>
          <a:p>
            <a:pPr marL="514350" indent="-514350" algn="just">
              <a:lnSpc>
                <a:spcPct val="100000"/>
              </a:lnSpc>
              <a:spcBef>
                <a:spcPts val="600"/>
              </a:spcBef>
              <a:spcAft>
                <a:spcPts val="600"/>
              </a:spcAft>
              <a:buFont typeface="+mj-lt"/>
              <a:buAutoNum type="arabicParenR" startAt="5"/>
            </a:pPr>
            <a:r>
              <a:rPr lang="es-PE" sz="2400" dirty="0">
                <a:latin typeface="+mj-lt"/>
              </a:rPr>
              <a:t>El programa de mantenimiento debe basarse en la información relativa al programa de mantenimiento que haya proporcionado el Estado de diseño o el organismo responsable del diseño de tipo, y en cualquier experiencia adicional aplicable; </a:t>
            </a:r>
          </a:p>
        </p:txBody>
      </p:sp>
      <p:sp>
        <p:nvSpPr>
          <p:cNvPr id="5" name="Slide Number Placeholder 4"/>
          <p:cNvSpPr>
            <a:spLocks noGrp="1"/>
          </p:cNvSpPr>
          <p:nvPr>
            <p:ph type="sldNum" sz="quarter" idx="12"/>
          </p:nvPr>
        </p:nvSpPr>
        <p:spPr/>
        <p:txBody>
          <a:bodyPr/>
          <a:lstStyle/>
          <a:p>
            <a:fld id="{751497D4-CBBE-4892-ABDA-4C92B62757A6}" type="slidenum">
              <a:rPr lang="id-ID" smtClean="0"/>
              <a:t>18</a:t>
            </a:fld>
            <a:endParaRPr lang="id-ID"/>
          </a:p>
        </p:txBody>
      </p:sp>
      <p:pic>
        <p:nvPicPr>
          <p:cNvPr id="6" name="Picture Placeholder 5"/>
          <p:cNvPicPr>
            <a:picLocks noGrp="1" noChangeAspect="1"/>
          </p:cNvPicPr>
          <p:nvPr>
            <p:ph type="pic" idx="1"/>
          </p:nvPr>
        </p:nvPicPr>
        <p:blipFill>
          <a:blip r:embed="rId3">
            <a:extLst>
              <a:ext uri="{28A0092B-C50C-407E-A947-70E740481C1C}">
                <a14:useLocalDpi xmlns:a14="http://schemas.microsoft.com/office/drawing/2010/main" val="0"/>
              </a:ext>
            </a:extLst>
          </a:blip>
          <a:srcRect l="21390" r="21390"/>
          <a:stretch>
            <a:fillRect/>
          </a:stretch>
        </p:blipFill>
        <p:spPr>
          <a:xfrm>
            <a:off x="6696075" y="0"/>
            <a:ext cx="5495925" cy="6858000"/>
          </a:xfrm>
        </p:spPr>
      </p:pic>
    </p:spTree>
    <p:extLst>
      <p:ext uri="{BB962C8B-B14F-4D97-AF65-F5344CB8AC3E}">
        <p14:creationId xmlns:p14="http://schemas.microsoft.com/office/powerpoint/2010/main" val="988074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7" y="108858"/>
            <a:ext cx="5546498" cy="718456"/>
          </a:xfrm>
        </p:spPr>
        <p:txBody>
          <a:bodyPr/>
          <a:lstStyle/>
          <a:p>
            <a:r>
              <a:rPr lang="es-PE" b="1" dirty="0"/>
              <a:t>Programa de mantenimiento</a:t>
            </a:r>
          </a:p>
        </p:txBody>
      </p:sp>
      <p:sp>
        <p:nvSpPr>
          <p:cNvPr id="4" name="Text Placeholder 3"/>
          <p:cNvSpPr>
            <a:spLocks noGrp="1"/>
          </p:cNvSpPr>
          <p:nvPr>
            <p:ph type="body" sz="half" idx="2"/>
          </p:nvPr>
        </p:nvSpPr>
        <p:spPr>
          <a:xfrm>
            <a:off x="839787" y="1409700"/>
            <a:ext cx="5386842" cy="5448300"/>
          </a:xfrm>
        </p:spPr>
        <p:txBody>
          <a:bodyPr>
            <a:noAutofit/>
          </a:bodyPr>
          <a:lstStyle/>
          <a:p>
            <a:pPr marL="514350" indent="-514350" algn="just">
              <a:lnSpc>
                <a:spcPct val="100000"/>
              </a:lnSpc>
              <a:spcBef>
                <a:spcPts val="600"/>
              </a:spcBef>
              <a:spcAft>
                <a:spcPts val="600"/>
              </a:spcAft>
              <a:buFont typeface="+mj-lt"/>
              <a:buAutoNum type="arabicParenR" startAt="7"/>
            </a:pPr>
            <a:r>
              <a:rPr lang="es-PE" sz="2800" dirty="0">
                <a:latin typeface="+mj-lt"/>
              </a:rPr>
              <a:t>requisitos especiales de mantenimiento para las operaciones EDTO, CAT II y III, PBN, RVSM y MNPS; </a:t>
            </a:r>
          </a:p>
          <a:p>
            <a:pPr marL="514350" indent="-514350" algn="just">
              <a:lnSpc>
                <a:spcPct val="100000"/>
              </a:lnSpc>
              <a:spcBef>
                <a:spcPts val="600"/>
              </a:spcBef>
              <a:spcAft>
                <a:spcPts val="600"/>
              </a:spcAft>
              <a:buFont typeface="+mj-lt"/>
              <a:buAutoNum type="arabicParenR" startAt="7"/>
            </a:pPr>
            <a:r>
              <a:rPr lang="es-PE" sz="2800" dirty="0">
                <a:latin typeface="+mj-lt"/>
              </a:rPr>
              <a:t>En forma oportuna, el explotador debe enviar a todos los organismos y personas que hayan recibido el programa de mantenimiento una copia de todas las enmiendas introducidas en dicho programa.</a:t>
            </a:r>
          </a:p>
        </p:txBody>
      </p:sp>
      <p:sp>
        <p:nvSpPr>
          <p:cNvPr id="5" name="Slide Number Placeholder 4"/>
          <p:cNvSpPr>
            <a:spLocks noGrp="1"/>
          </p:cNvSpPr>
          <p:nvPr>
            <p:ph type="sldNum" sz="quarter" idx="12"/>
          </p:nvPr>
        </p:nvSpPr>
        <p:spPr/>
        <p:txBody>
          <a:bodyPr/>
          <a:lstStyle/>
          <a:p>
            <a:fld id="{751497D4-CBBE-4892-ABDA-4C92B62757A6}" type="slidenum">
              <a:rPr lang="id-ID" smtClean="0"/>
              <a:t>19</a:t>
            </a:fld>
            <a:endParaRPr lang="id-ID"/>
          </a:p>
        </p:txBody>
      </p:sp>
      <p:pic>
        <p:nvPicPr>
          <p:cNvPr id="9" name="Picture Placeholder 4"/>
          <p:cNvPicPr>
            <a:picLocks noGrp="1" noChangeAspect="1"/>
          </p:cNvPicPr>
          <p:nvPr>
            <p:ph type="pic" idx="1"/>
          </p:nvPr>
        </p:nvPicPr>
        <p:blipFill>
          <a:blip r:embed="rId3">
            <a:extLst>
              <a:ext uri="{28A0092B-C50C-407E-A947-70E740481C1C}">
                <a14:useLocalDpi xmlns:a14="http://schemas.microsoft.com/office/drawing/2010/main" val="0"/>
              </a:ext>
            </a:extLst>
          </a:blip>
          <a:srcRect l="19375" r="19375"/>
          <a:stretch>
            <a:fillRect/>
          </a:stretch>
        </p:blipFill>
        <p:spPr>
          <a:xfrm>
            <a:off x="6591300" y="0"/>
            <a:ext cx="5600700" cy="6858000"/>
          </a:xfrm>
        </p:spPr>
      </p:pic>
    </p:spTree>
    <p:extLst>
      <p:ext uri="{BB962C8B-B14F-4D97-AF65-F5344CB8AC3E}">
        <p14:creationId xmlns:p14="http://schemas.microsoft.com/office/powerpoint/2010/main" val="1213120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500"/>
                                        <p:tgtEl>
                                          <p:spTgt spid="4">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3"/>
          </p:nvPr>
        </p:nvPicPr>
        <p:blipFill>
          <a:blip r:embed="rId3"/>
          <a:srcRect t="28322" b="28322"/>
          <a:stretch>
            <a:fillRect/>
          </a:stretch>
        </p:blipFill>
        <p:spPr>
          <a:xfrm>
            <a:off x="0" y="15240"/>
            <a:ext cx="12192000" cy="6858000"/>
          </a:xfrm>
          <a:prstGeom prst="rect">
            <a:avLst/>
          </a:prstGeom>
        </p:spPr>
      </p:pic>
      <p:sp>
        <p:nvSpPr>
          <p:cNvPr id="7" name="Rectangle 6"/>
          <p:cNvSpPr/>
          <p:nvPr/>
        </p:nvSpPr>
        <p:spPr>
          <a:xfrm>
            <a:off x="272716" y="3703320"/>
            <a:ext cx="7377764" cy="2954155"/>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marR="0" lvl="0" indent="0" algn="just" defTabSz="685800" rtl="0" eaLnBrk="1" fontAlgn="auto" latinLnBrk="0" hangingPunct="1">
              <a:lnSpc>
                <a:spcPct val="100000"/>
              </a:lnSpc>
              <a:spcBef>
                <a:spcPts val="600"/>
              </a:spcBef>
              <a:spcAft>
                <a:spcPts val="600"/>
              </a:spcAft>
              <a:buClrTx/>
              <a:buSzTx/>
              <a:buFontTx/>
              <a:buNone/>
              <a:tabLst/>
              <a:defRPr/>
            </a:pPr>
            <a:r>
              <a:rPr kumimoji="0" lang="es-PE" sz="2400" b="0" i="1" u="none" strike="noStrike" kern="1200" cap="none" spc="0" normalizeH="0" baseline="0" noProof="0" dirty="0">
                <a:ln>
                  <a:noFill/>
                </a:ln>
                <a:solidFill>
                  <a:prstClr val="white"/>
                </a:solidFill>
                <a:effectLst/>
                <a:uLnTx/>
                <a:uFillTx/>
                <a:latin typeface="Georgia" panose="02040502050405020303" pitchFamily="18" charset="0"/>
                <a:ea typeface="+mn-ea"/>
                <a:cs typeface="+mn-cs"/>
              </a:rPr>
              <a:t>Proporcionar los fundamentos básicos del contenido de los requisitos  establecidos en </a:t>
            </a:r>
            <a:r>
              <a:rPr kumimoji="0" lang="es-PE" sz="2400" b="0" i="1" u="none" strike="noStrike" kern="1200" cap="none" spc="0" normalizeH="0" baseline="0" noProof="0" dirty="0" smtClean="0">
                <a:ln>
                  <a:noFill/>
                </a:ln>
                <a:solidFill>
                  <a:prstClr val="white"/>
                </a:solidFill>
                <a:effectLst/>
                <a:uLnTx/>
                <a:uFillTx/>
                <a:latin typeface="Georgia" panose="02040502050405020303" pitchFamily="18" charset="0"/>
                <a:ea typeface="+mn-ea"/>
                <a:cs typeface="+mn-cs"/>
              </a:rPr>
              <a:t>el reglamento </a:t>
            </a:r>
            <a:r>
              <a:rPr kumimoji="0" lang="es-PE" sz="2400" b="0" i="1" u="none" strike="noStrike" kern="1200" cap="none" spc="0" normalizeH="0" baseline="0" noProof="0" dirty="0">
                <a:ln>
                  <a:noFill/>
                </a:ln>
                <a:solidFill>
                  <a:prstClr val="white"/>
                </a:solidFill>
                <a:effectLst/>
                <a:uLnTx/>
                <a:uFillTx/>
                <a:latin typeface="Georgia" panose="02040502050405020303" pitchFamily="18" charset="0"/>
                <a:ea typeface="+mn-ea"/>
                <a:cs typeface="+mn-cs"/>
              </a:rPr>
              <a:t>LAR </a:t>
            </a:r>
            <a:r>
              <a:rPr lang="es-PE" sz="2400" i="1" dirty="0" smtClean="0">
                <a:solidFill>
                  <a:prstClr val="white"/>
                </a:solidFill>
                <a:latin typeface="Georgia" panose="02040502050405020303" pitchFamily="18" charset="0"/>
              </a:rPr>
              <a:t>91 </a:t>
            </a:r>
            <a:r>
              <a:rPr kumimoji="0" lang="es-PE" sz="2400" b="0" i="1" u="none" strike="noStrike" kern="1200" cap="none" spc="0" normalizeH="0" baseline="0" noProof="0" dirty="0" smtClean="0">
                <a:ln>
                  <a:noFill/>
                </a:ln>
                <a:solidFill>
                  <a:prstClr val="white"/>
                </a:solidFill>
                <a:effectLst/>
                <a:uLnTx/>
                <a:uFillTx/>
                <a:latin typeface="Georgia" panose="02040502050405020303" pitchFamily="18" charset="0"/>
                <a:ea typeface="+mn-ea"/>
                <a:cs typeface="+mn-cs"/>
              </a:rPr>
              <a:t>con </a:t>
            </a:r>
            <a:r>
              <a:rPr kumimoji="0" lang="es-PE" sz="2400" b="1" i="1" u="none" strike="noStrike" kern="1200" cap="none" spc="0" normalizeH="0" baseline="0" noProof="0" dirty="0">
                <a:ln>
                  <a:noFill/>
                </a:ln>
                <a:solidFill>
                  <a:srgbClr val="FFFF00"/>
                </a:solidFill>
                <a:effectLst/>
                <a:uLnTx/>
                <a:uFillTx/>
                <a:latin typeface="Georgia" panose="02040502050405020303" pitchFamily="18" charset="0"/>
                <a:ea typeface="+mn-ea"/>
                <a:cs typeface="+mn-cs"/>
              </a:rPr>
              <a:t>respecto </a:t>
            </a:r>
            <a:r>
              <a:rPr kumimoji="0" lang="es-PE" sz="2400" b="1" i="1" u="none" strike="noStrike" kern="1200" cap="none" spc="0" normalizeH="0" baseline="0" noProof="0" dirty="0" smtClean="0">
                <a:ln>
                  <a:noFill/>
                </a:ln>
                <a:solidFill>
                  <a:srgbClr val="FFFF00"/>
                </a:solidFill>
                <a:effectLst/>
                <a:uLnTx/>
                <a:uFillTx/>
                <a:latin typeface="Georgia" panose="02040502050405020303" pitchFamily="18" charset="0"/>
                <a:ea typeface="+mn-ea"/>
                <a:cs typeface="+mn-cs"/>
              </a:rPr>
              <a:t>a los requisitos de  </a:t>
            </a:r>
            <a:r>
              <a:rPr kumimoji="0" lang="es-PE" sz="2400" b="1" i="1" u="none" strike="noStrike" kern="1200" cap="none" spc="0" normalizeH="0" baseline="0" noProof="0" dirty="0">
                <a:ln>
                  <a:noFill/>
                </a:ln>
                <a:solidFill>
                  <a:srgbClr val="FFFF00"/>
                </a:solidFill>
                <a:effectLst/>
                <a:uLnTx/>
                <a:uFillTx/>
                <a:latin typeface="Georgia" panose="02040502050405020303" pitchFamily="18" charset="0"/>
                <a:ea typeface="+mn-ea"/>
                <a:cs typeface="+mn-cs"/>
              </a:rPr>
              <a:t>mantenimiento y control de la aeronavegabilidad</a:t>
            </a:r>
            <a:r>
              <a:rPr kumimoji="0" lang="es-PE" sz="2400" b="0" i="1" u="none" strike="noStrike" kern="1200" cap="none" spc="0" normalizeH="0" baseline="0" noProof="0" dirty="0">
                <a:ln>
                  <a:noFill/>
                </a:ln>
                <a:solidFill>
                  <a:prstClr val="white"/>
                </a:solidFill>
                <a:effectLst/>
                <a:uLnTx/>
                <a:uFillTx/>
                <a:latin typeface="Georgia" panose="02040502050405020303" pitchFamily="18" charset="0"/>
                <a:ea typeface="+mn-ea"/>
                <a:cs typeface="+mn-cs"/>
              </a:rPr>
              <a:t> que un explotador debe cumplir para garantizar el mantenimiento de la  aeronavegabilidad de las </a:t>
            </a:r>
            <a:r>
              <a:rPr kumimoji="0" lang="es-PE" sz="2400" b="0" i="1" u="none" strike="noStrike" kern="1200" cap="none" spc="0" normalizeH="0" baseline="0" noProof="0" dirty="0" smtClean="0">
                <a:ln>
                  <a:noFill/>
                </a:ln>
                <a:solidFill>
                  <a:prstClr val="white"/>
                </a:solidFill>
                <a:effectLst/>
                <a:uLnTx/>
                <a:uFillTx/>
                <a:latin typeface="Georgia" panose="02040502050405020303" pitchFamily="18" charset="0"/>
                <a:ea typeface="+mn-ea"/>
                <a:cs typeface="+mn-cs"/>
              </a:rPr>
              <a:t>aeronaves.</a:t>
            </a:r>
            <a:endParaRPr kumimoji="0" lang="es-PE" sz="2400" b="0" i="1" u="none" strike="noStrike" kern="1200" cap="none" spc="0" normalizeH="0" baseline="0" noProof="0" dirty="0">
              <a:ln>
                <a:noFill/>
              </a:ln>
              <a:solidFill>
                <a:prstClr val="white"/>
              </a:solidFill>
              <a:effectLst/>
              <a:uLnTx/>
              <a:uFillTx/>
              <a:latin typeface="Georgia" panose="02040502050405020303" pitchFamily="18" charset="0"/>
              <a:ea typeface="+mn-ea"/>
              <a:cs typeface="+mn-cs"/>
            </a:endParaRPr>
          </a:p>
        </p:txBody>
      </p:sp>
      <p:sp>
        <p:nvSpPr>
          <p:cNvPr id="4" name="Rectangle 3"/>
          <p:cNvSpPr/>
          <p:nvPr/>
        </p:nvSpPr>
        <p:spPr>
          <a:xfrm>
            <a:off x="847725" y="1089749"/>
            <a:ext cx="10763249" cy="4708981"/>
          </a:xfrm>
          <a:prstGeom prst="rect">
            <a:avLst/>
          </a:prstGeom>
          <a:noFill/>
        </p:spPr>
        <p:txBody>
          <a:bodyPr wrap="square" lIns="91440" tIns="45720" rIns="91440" bIns="45720">
            <a:spAutoFit/>
          </a:bodyPr>
          <a:lstStyle/>
          <a:p>
            <a:pPr algn="ctr"/>
            <a:r>
              <a:rPr lang="es-PE" sz="6000" b="1" dirty="0" smtClean="0">
                <a:ln w="0"/>
                <a:solidFill>
                  <a:srgbClr val="FF0000"/>
                </a:solidFill>
                <a:effectLst>
                  <a:outerShdw blurRad="38100" dist="25400" dir="5400000" algn="ctr" rotWithShape="0">
                    <a:srgbClr val="6E747A">
                      <a:alpha val="43000"/>
                    </a:srgbClr>
                  </a:outerShdw>
                </a:effectLst>
              </a:rPr>
              <a:t>El capítulo de control de los requisitos de mantenimiento del LAR 91 no </a:t>
            </a:r>
            <a:r>
              <a:rPr lang="es-PE" sz="6000" b="1" dirty="0">
                <a:ln w="0"/>
                <a:solidFill>
                  <a:srgbClr val="FF0000"/>
                </a:solidFill>
                <a:effectLst>
                  <a:outerShdw blurRad="38100" dist="25400" dir="5400000" algn="ctr" rotWithShape="0">
                    <a:srgbClr val="6E747A">
                      <a:alpha val="43000"/>
                    </a:srgbClr>
                  </a:outerShdw>
                </a:effectLst>
              </a:rPr>
              <a:t>se aplica a las aeronaves que operan según el LAR 135 y/o 121</a:t>
            </a:r>
            <a:endParaRPr lang="en-US" sz="6000" b="1" cap="none" spc="0" dirty="0">
              <a:ln w="0"/>
              <a:solidFill>
                <a:srgbClr val="FF0000"/>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3040854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3"/>
                                        </p:tgtEl>
                                      </p:cBhvr>
                                    </p:animEffect>
                                    <p:set>
                                      <p:cBhvr>
                                        <p:cTn id="16" dur="1" fill="hold">
                                          <p:stCondLst>
                                            <p:cond delay="499"/>
                                          </p:stCondLst>
                                        </p:cTn>
                                        <p:tgtEl>
                                          <p:spTgt spid="3"/>
                                        </p:tgtEl>
                                        <p:attrNameLst>
                                          <p:attrName>style.visibility</p:attrName>
                                        </p:attrNameLst>
                                      </p:cBhvr>
                                      <p:to>
                                        <p:strVal val="hidden"/>
                                      </p:to>
                                    </p:set>
                                  </p:childTnLst>
                                </p:cTn>
                              </p:par>
                              <p:par>
                                <p:cTn id="17" presetID="10" presetClass="exit" presetSubtype="0" fill="hold" grpId="1" nodeType="withEffect">
                                  <p:stCondLst>
                                    <p:cond delay="0"/>
                                  </p:stCondLst>
                                  <p:childTnLst>
                                    <p:animEffect transition="out" filter="fade">
                                      <p:cBhvr>
                                        <p:cTn id="18" dur="500"/>
                                        <p:tgtEl>
                                          <p:spTgt spid="7"/>
                                        </p:tgtEl>
                                      </p:cBhvr>
                                    </p:animEffect>
                                    <p:set>
                                      <p:cBhvr>
                                        <p:cTn id="19" dur="1" fill="hold">
                                          <p:stCondLst>
                                            <p:cond delay="499"/>
                                          </p:stCondLst>
                                        </p:cTn>
                                        <p:tgtEl>
                                          <p:spTgt spid="7"/>
                                        </p:tgtEl>
                                        <p:attrNameLst>
                                          <p:attrName>style.visibility</p:attrName>
                                        </p:attrNameLst>
                                      </p:cBhvr>
                                      <p:to>
                                        <p:strVal val="hidden"/>
                                      </p:to>
                                    </p:se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2"/>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t="7813" b="7813"/>
          <a:stretch/>
        </p:blipFill>
        <p:spPr>
          <a:xfrm>
            <a:off x="0" y="0"/>
            <a:ext cx="12192000" cy="6858000"/>
          </a:xfrm>
        </p:spPr>
      </p:pic>
      <p:sp>
        <p:nvSpPr>
          <p:cNvPr id="7" name="Rectangle 6"/>
          <p:cNvSpPr/>
          <p:nvPr/>
        </p:nvSpPr>
        <p:spPr>
          <a:xfrm>
            <a:off x="4721393" y="4276223"/>
            <a:ext cx="7334250" cy="2467777"/>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1" algn="just" defTabSz="457200">
              <a:spcBef>
                <a:spcPct val="20000"/>
              </a:spcBef>
            </a:pPr>
            <a:r>
              <a:rPr lang="es-PE" sz="2000" i="1" dirty="0">
                <a:solidFill>
                  <a:srgbClr val="FFFFFF"/>
                </a:solidFill>
                <a:latin typeface="Georgia"/>
                <a:cs typeface="Georgia"/>
              </a:rPr>
              <a:t>El explotador de un avión o un helicóptero no podrá operar la aeronave en el espacio aéreo IFR a menos que dentro de los </a:t>
            </a:r>
            <a:r>
              <a:rPr lang="es-PE" sz="2000" b="1" i="1" dirty="0">
                <a:solidFill>
                  <a:srgbClr val="FFFF00"/>
                </a:solidFill>
                <a:latin typeface="Georgia"/>
                <a:cs typeface="Georgia"/>
              </a:rPr>
              <a:t>24 meses calendarios precedentes</a:t>
            </a:r>
            <a:r>
              <a:rPr lang="es-PE" sz="2000" i="1" dirty="0">
                <a:solidFill>
                  <a:srgbClr val="FFFFFF"/>
                </a:solidFill>
                <a:latin typeface="Georgia"/>
                <a:cs typeface="Georgia"/>
              </a:rPr>
              <a:t>, cada sistema de presión estática, cada altímetro y cada sistema automático de información de altitud de presión, ha sido probado, inspeccionado y se ha determinado que cumple con el Apéndice 3 de la LAR 43.</a:t>
            </a:r>
          </a:p>
        </p:txBody>
      </p:sp>
    </p:spTree>
    <p:extLst>
      <p:ext uri="{BB962C8B-B14F-4D97-AF65-F5344CB8AC3E}">
        <p14:creationId xmlns:p14="http://schemas.microsoft.com/office/powerpoint/2010/main" val="1804056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3"/>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a:stretch/>
        </p:blipFill>
        <p:spPr>
          <a:xfrm>
            <a:off x="0" y="0"/>
            <a:ext cx="12192000" cy="6858000"/>
          </a:xfrm>
        </p:spPr>
      </p:pic>
      <p:sp>
        <p:nvSpPr>
          <p:cNvPr id="6" name="Rectangle 5"/>
          <p:cNvSpPr/>
          <p:nvPr/>
        </p:nvSpPr>
        <p:spPr>
          <a:xfrm>
            <a:off x="0" y="4228098"/>
            <a:ext cx="7334250" cy="2467777"/>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1" algn="just" defTabSz="457200">
              <a:spcBef>
                <a:spcPct val="20000"/>
              </a:spcBef>
            </a:pPr>
            <a:r>
              <a:rPr lang="es-PE" sz="2000" i="1" dirty="0">
                <a:solidFill>
                  <a:srgbClr val="FFFFFF"/>
                </a:solidFill>
                <a:latin typeface="Georgia"/>
                <a:cs typeface="Georgia"/>
              </a:rPr>
              <a:t>Después de cualquier apertura y cierre de los sistemas de presión estática, excepto para el uso de las válvulas de drenaje del sistema y las válvulas de presión estática alternativa, el sistema ha sido probado e inspeccionado y se ha determinado que cumple con los </a:t>
            </a:r>
            <a:r>
              <a:rPr lang="es-PE" sz="2000" b="1" i="1" dirty="0">
                <a:solidFill>
                  <a:srgbClr val="FFFF00"/>
                </a:solidFill>
                <a:latin typeface="Georgia"/>
                <a:cs typeface="Georgia"/>
              </a:rPr>
              <a:t>Apéndices 3 y 4 </a:t>
            </a:r>
            <a:r>
              <a:rPr lang="es-PE" sz="2000" i="1" dirty="0">
                <a:solidFill>
                  <a:srgbClr val="FFFFFF"/>
                </a:solidFill>
                <a:latin typeface="Georgia"/>
                <a:cs typeface="Georgia"/>
              </a:rPr>
              <a:t>de la LAR 43, y después de la instalación o del mantenimiento del sistema de información automático de altitud de presión del transponder ATC.</a:t>
            </a:r>
          </a:p>
        </p:txBody>
      </p:sp>
    </p:spTree>
    <p:extLst>
      <p:ext uri="{BB962C8B-B14F-4D97-AF65-F5344CB8AC3E}">
        <p14:creationId xmlns:p14="http://schemas.microsoft.com/office/powerpoint/2010/main" val="2435311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18"/>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a:xfrm>
            <a:off x="0" y="0"/>
            <a:ext cx="12192000" cy="6858000"/>
          </a:xfrm>
        </p:spPr>
      </p:pic>
      <p:sp>
        <p:nvSpPr>
          <p:cNvPr id="8" name="Rectangle 7"/>
          <p:cNvSpPr/>
          <p:nvPr/>
        </p:nvSpPr>
        <p:spPr>
          <a:xfrm>
            <a:off x="225592" y="3876174"/>
            <a:ext cx="7334250" cy="283845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1" algn="just" defTabSz="457200">
              <a:spcBef>
                <a:spcPct val="20000"/>
              </a:spcBef>
            </a:pPr>
            <a:r>
              <a:rPr lang="es-PE" sz="2000" i="1" dirty="0">
                <a:solidFill>
                  <a:srgbClr val="FFFFFF"/>
                </a:solidFill>
                <a:latin typeface="Georgia"/>
                <a:cs typeface="Georgia"/>
              </a:rPr>
              <a:t>Cada </a:t>
            </a:r>
            <a:r>
              <a:rPr lang="es-PE" sz="2000" b="1" i="1" dirty="0">
                <a:solidFill>
                  <a:srgbClr val="FFFF00"/>
                </a:solidFill>
                <a:latin typeface="Georgia"/>
                <a:cs typeface="Georgia"/>
              </a:rPr>
              <a:t>transponder ATC</a:t>
            </a:r>
            <a:r>
              <a:rPr lang="es-PE" sz="2000" i="1" dirty="0">
                <a:solidFill>
                  <a:srgbClr val="FFFFFF"/>
                </a:solidFill>
                <a:latin typeface="Georgia"/>
                <a:cs typeface="Georgia"/>
              </a:rPr>
              <a:t> que se requiera que esté instalado en la aeronave haya sido probado e inspeccionado bajo el Apéndice 3 de la LAR 43 dentro de los </a:t>
            </a:r>
            <a:r>
              <a:rPr lang="es-PE" sz="2000" b="1" i="1" dirty="0">
                <a:solidFill>
                  <a:srgbClr val="FFFF00"/>
                </a:solidFill>
                <a:latin typeface="Georgia"/>
                <a:cs typeface="Georgia"/>
              </a:rPr>
              <a:t>24 meses calendarios precedentes y después de cualquier instalación</a:t>
            </a:r>
            <a:r>
              <a:rPr lang="es-PE" sz="2000" i="1" dirty="0">
                <a:solidFill>
                  <a:srgbClr val="FFFFFF"/>
                </a:solidFill>
                <a:latin typeface="Georgia"/>
                <a:cs typeface="Georgia"/>
              </a:rPr>
              <a:t>, o mantenimiento, sobre un transponder ATC donde podrían introducirse errores de correspondencia de datos, el sistema integrado haya sido probado e inspeccionado, y se haya verificado que cumple con el </a:t>
            </a:r>
            <a:r>
              <a:rPr lang="es-PE" sz="2000" b="1" i="1" dirty="0">
                <a:solidFill>
                  <a:srgbClr val="FFFF00"/>
                </a:solidFill>
                <a:latin typeface="Georgia"/>
                <a:cs typeface="Georgia"/>
              </a:rPr>
              <a:t>Apéndice 4 de la LAR 43</a:t>
            </a:r>
            <a:r>
              <a:rPr lang="es-PE" sz="2000" i="1" dirty="0">
                <a:solidFill>
                  <a:srgbClr val="FFFFFF"/>
                </a:solidFill>
                <a:latin typeface="Georgia"/>
                <a:cs typeface="Georgia"/>
              </a:rPr>
              <a:t>.</a:t>
            </a:r>
          </a:p>
        </p:txBody>
      </p:sp>
    </p:spTree>
    <p:extLst>
      <p:ext uri="{BB962C8B-B14F-4D97-AF65-F5344CB8AC3E}">
        <p14:creationId xmlns:p14="http://schemas.microsoft.com/office/powerpoint/2010/main" val="1672906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9959" y="205110"/>
            <a:ext cx="5546498" cy="1302847"/>
          </a:xfrm>
        </p:spPr>
        <p:txBody>
          <a:bodyPr anchor="ctr">
            <a:normAutofit/>
          </a:bodyPr>
          <a:lstStyle/>
          <a:p>
            <a:r>
              <a:rPr lang="es-PE" b="1" dirty="0"/>
              <a:t>Control del mantenimiento de la aeronavegabilidad</a:t>
            </a:r>
          </a:p>
        </p:txBody>
      </p:sp>
      <p:sp>
        <p:nvSpPr>
          <p:cNvPr id="4" name="Text Placeholder 3"/>
          <p:cNvSpPr>
            <a:spLocks noGrp="1"/>
          </p:cNvSpPr>
          <p:nvPr>
            <p:ph type="body" sz="half" idx="2"/>
          </p:nvPr>
        </p:nvSpPr>
        <p:spPr>
          <a:xfrm>
            <a:off x="759959" y="1515812"/>
            <a:ext cx="5546498" cy="5205663"/>
          </a:xfrm>
        </p:spPr>
        <p:txBody>
          <a:bodyPr>
            <a:noAutofit/>
          </a:bodyPr>
          <a:lstStyle/>
          <a:p>
            <a:pPr algn="just">
              <a:lnSpc>
                <a:spcPct val="100000"/>
              </a:lnSpc>
              <a:spcBef>
                <a:spcPts val="600"/>
              </a:spcBef>
              <a:spcAft>
                <a:spcPts val="600"/>
              </a:spcAft>
            </a:pPr>
            <a:r>
              <a:rPr lang="es-PE" sz="2500" dirty="0">
                <a:latin typeface="+mj-lt"/>
              </a:rPr>
              <a:t>El explotador debe asegurar:</a:t>
            </a:r>
          </a:p>
          <a:p>
            <a:pPr marL="457200" indent="-457200" algn="just">
              <a:lnSpc>
                <a:spcPct val="100000"/>
              </a:lnSpc>
              <a:spcBef>
                <a:spcPts val="600"/>
              </a:spcBef>
              <a:spcAft>
                <a:spcPts val="600"/>
              </a:spcAft>
              <a:buFont typeface="+mj-lt"/>
              <a:buAutoNum type="arabicParenR"/>
            </a:pPr>
            <a:r>
              <a:rPr lang="es-PE" sz="2500" dirty="0">
                <a:latin typeface="+mj-lt"/>
              </a:rPr>
              <a:t>la definición de un programa de mantenimiento para cada aeronave;</a:t>
            </a:r>
          </a:p>
          <a:p>
            <a:pPr marL="457200" indent="-457200" algn="just">
              <a:lnSpc>
                <a:spcPct val="100000"/>
              </a:lnSpc>
              <a:spcBef>
                <a:spcPts val="600"/>
              </a:spcBef>
              <a:spcAft>
                <a:spcPts val="600"/>
              </a:spcAft>
              <a:buFont typeface="+mj-lt"/>
              <a:buAutoNum type="arabicParenR"/>
            </a:pPr>
            <a:r>
              <a:rPr lang="es-PE" sz="2500" dirty="0">
                <a:latin typeface="+mj-lt"/>
              </a:rPr>
              <a:t>que las modificaciones y reparaciones mayores sean realizadas solamente de acuerdo a los </a:t>
            </a:r>
            <a:r>
              <a:rPr lang="es-PE" sz="2500" b="1" dirty="0">
                <a:solidFill>
                  <a:srgbClr val="C00000"/>
                </a:solidFill>
                <a:latin typeface="+mj-lt"/>
              </a:rPr>
              <a:t>datos aprobados </a:t>
            </a:r>
            <a:r>
              <a:rPr lang="es-PE" sz="2500" dirty="0">
                <a:latin typeface="+mj-lt"/>
              </a:rPr>
              <a:t>por la AAC del </a:t>
            </a:r>
            <a:r>
              <a:rPr lang="es-PE" sz="2500" b="1" dirty="0">
                <a:solidFill>
                  <a:srgbClr val="C00000"/>
                </a:solidFill>
                <a:latin typeface="+mj-lt"/>
              </a:rPr>
              <a:t>Estado de matrícula</a:t>
            </a:r>
            <a:r>
              <a:rPr lang="es-PE" sz="2500" dirty="0">
                <a:latin typeface="+mj-lt"/>
              </a:rPr>
              <a:t>;</a:t>
            </a:r>
          </a:p>
          <a:p>
            <a:pPr marL="457200" indent="-457200" algn="just">
              <a:lnSpc>
                <a:spcPct val="100000"/>
              </a:lnSpc>
              <a:spcBef>
                <a:spcPts val="600"/>
              </a:spcBef>
              <a:spcAft>
                <a:spcPts val="600"/>
              </a:spcAft>
              <a:buFont typeface="+mj-lt"/>
              <a:buAutoNum type="arabicParenR"/>
            </a:pPr>
            <a:r>
              <a:rPr lang="es-PE" sz="2500" dirty="0">
                <a:latin typeface="+mj-lt"/>
              </a:rPr>
              <a:t>que todo el mantenimiento sea llevado a cabo de acuerdo con los </a:t>
            </a:r>
            <a:r>
              <a:rPr lang="es-PE" sz="2500" b="1" dirty="0">
                <a:solidFill>
                  <a:srgbClr val="C00000"/>
                </a:solidFill>
                <a:latin typeface="+mj-lt"/>
              </a:rPr>
              <a:t>datos de mantenimiento aceptables </a:t>
            </a:r>
            <a:r>
              <a:rPr lang="es-PE" sz="2500" dirty="0">
                <a:latin typeface="+mj-lt"/>
              </a:rPr>
              <a:t>de la organización del diseño de tipo; </a:t>
            </a:r>
          </a:p>
          <a:p>
            <a:pPr algn="just">
              <a:lnSpc>
                <a:spcPct val="100000"/>
              </a:lnSpc>
              <a:spcBef>
                <a:spcPts val="600"/>
              </a:spcBef>
              <a:spcAft>
                <a:spcPts val="600"/>
              </a:spcAft>
            </a:pPr>
            <a:endParaRPr lang="es-PE" sz="2500" dirty="0">
              <a:latin typeface="+mj-lt"/>
            </a:endParaRPr>
          </a:p>
        </p:txBody>
      </p:sp>
      <p:sp>
        <p:nvSpPr>
          <p:cNvPr id="5" name="Slide Number Placeholder 4"/>
          <p:cNvSpPr>
            <a:spLocks noGrp="1"/>
          </p:cNvSpPr>
          <p:nvPr>
            <p:ph type="sldNum" sz="quarter" idx="12"/>
          </p:nvPr>
        </p:nvSpPr>
        <p:spPr/>
        <p:txBody>
          <a:bodyPr/>
          <a:lstStyle/>
          <a:p>
            <a:fld id="{751497D4-CBBE-4892-ABDA-4C92B62757A6}" type="slidenum">
              <a:rPr lang="id-ID" smtClean="0"/>
              <a:t>23</a:t>
            </a:fld>
            <a:endParaRPr lang="id-ID"/>
          </a:p>
        </p:txBody>
      </p:sp>
      <p:pic>
        <p:nvPicPr>
          <p:cNvPr id="7" name="Picture Placeholder 6"/>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7963" t="-278" r="37593" b="278"/>
          <a:stretch/>
        </p:blipFill>
        <p:spPr>
          <a:xfrm>
            <a:off x="6591300" y="-38100"/>
            <a:ext cx="5600700" cy="6896100"/>
          </a:xfrm>
        </p:spPr>
      </p:pic>
    </p:spTree>
    <p:extLst>
      <p:ext uri="{BB962C8B-B14F-4D97-AF65-F5344CB8AC3E}">
        <p14:creationId xmlns:p14="http://schemas.microsoft.com/office/powerpoint/2010/main" val="496689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500"/>
                                        <p:tgtEl>
                                          <p:spTgt spid="4">
                                            <p:txEl>
                                              <p:pRg st="1" end="1"/>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500"/>
                                        <p:tgtEl>
                                          <p:spTgt spid="4">
                                            <p:txEl>
                                              <p:pRg st="2" end="2"/>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Effect transition="in" filter="fade">
                                      <p:cBhvr>
                                        <p:cTn id="23"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7" y="108858"/>
            <a:ext cx="5546498" cy="1350974"/>
          </a:xfrm>
        </p:spPr>
        <p:txBody>
          <a:bodyPr anchor="ctr">
            <a:normAutofit/>
          </a:bodyPr>
          <a:lstStyle/>
          <a:p>
            <a:r>
              <a:rPr lang="es-PE" b="1" dirty="0"/>
              <a:t>Control del mantenimiento de la aeronavegabilidad</a:t>
            </a:r>
          </a:p>
        </p:txBody>
      </p:sp>
      <p:sp>
        <p:nvSpPr>
          <p:cNvPr id="4" name="Text Placeholder 3"/>
          <p:cNvSpPr>
            <a:spLocks noGrp="1"/>
          </p:cNvSpPr>
          <p:nvPr>
            <p:ph type="body" sz="half" idx="2"/>
          </p:nvPr>
        </p:nvSpPr>
        <p:spPr>
          <a:xfrm>
            <a:off x="609600" y="1684420"/>
            <a:ext cx="6286499" cy="5173579"/>
          </a:xfrm>
        </p:spPr>
        <p:txBody>
          <a:bodyPr>
            <a:noAutofit/>
          </a:bodyPr>
          <a:lstStyle/>
          <a:p>
            <a:pPr marL="457200" indent="-457200" algn="just">
              <a:lnSpc>
                <a:spcPct val="100000"/>
              </a:lnSpc>
              <a:spcBef>
                <a:spcPts val="600"/>
              </a:spcBef>
              <a:spcAft>
                <a:spcPts val="600"/>
              </a:spcAft>
              <a:buFont typeface="+mj-lt"/>
              <a:buAutoNum type="arabicParenR" startAt="4"/>
            </a:pPr>
            <a:r>
              <a:rPr lang="es-PE" sz="2500" dirty="0">
                <a:latin typeface="+mj-lt"/>
              </a:rPr>
              <a:t>que se cumplan todas las directrices de aeronavegabilidad que sean aplicables a sus aeronaves y componentes de aeronaves;</a:t>
            </a:r>
          </a:p>
          <a:p>
            <a:pPr marL="457200" indent="-457200" algn="just">
              <a:lnSpc>
                <a:spcPct val="100000"/>
              </a:lnSpc>
              <a:spcBef>
                <a:spcPts val="600"/>
              </a:spcBef>
              <a:spcAft>
                <a:spcPts val="600"/>
              </a:spcAft>
              <a:buFont typeface="+mj-lt"/>
              <a:buAutoNum type="arabicParenR" startAt="4"/>
            </a:pPr>
            <a:r>
              <a:rPr lang="es-PE" sz="2500" dirty="0">
                <a:latin typeface="+mj-lt"/>
              </a:rPr>
              <a:t>para aeronaves grandes y turborreactores, obtener y evaluar la información relativa al mantenimiento de la aeronavegabilidad y a las recomendaciones emitidas por la organización responsable del diseño de tipo;</a:t>
            </a:r>
          </a:p>
          <a:p>
            <a:pPr marL="457200" indent="-457200" algn="just">
              <a:lnSpc>
                <a:spcPct val="100000"/>
              </a:lnSpc>
              <a:spcBef>
                <a:spcPts val="600"/>
              </a:spcBef>
              <a:spcAft>
                <a:spcPts val="600"/>
              </a:spcAft>
              <a:buFont typeface="+mj-lt"/>
              <a:buAutoNum type="arabicParenR" startAt="4"/>
            </a:pPr>
            <a:r>
              <a:rPr lang="es-PE" sz="2500" dirty="0">
                <a:latin typeface="+mj-lt"/>
              </a:rPr>
              <a:t>que todos los defectos descubiertos durante el mantenimiento programado o que se hayan notificado, sean corregidos </a:t>
            </a:r>
          </a:p>
        </p:txBody>
      </p:sp>
      <p:sp>
        <p:nvSpPr>
          <p:cNvPr id="5" name="Slide Number Placeholder 4"/>
          <p:cNvSpPr>
            <a:spLocks noGrp="1"/>
          </p:cNvSpPr>
          <p:nvPr>
            <p:ph type="sldNum" sz="quarter" idx="12"/>
          </p:nvPr>
        </p:nvSpPr>
        <p:spPr/>
        <p:txBody>
          <a:bodyPr/>
          <a:lstStyle/>
          <a:p>
            <a:fld id="{751497D4-CBBE-4892-ABDA-4C92B62757A6}" type="slidenum">
              <a:rPr lang="id-ID" smtClean="0"/>
              <a:t>24</a:t>
            </a:fld>
            <a:endParaRPr lang="id-ID"/>
          </a:p>
        </p:txBody>
      </p:sp>
      <p:pic>
        <p:nvPicPr>
          <p:cNvPr id="6" name="Picture Placeholder 5"/>
          <p:cNvPicPr>
            <a:picLocks noGrp="1" noChangeAspect="1"/>
          </p:cNvPicPr>
          <p:nvPr>
            <p:ph type="pic" idx="1"/>
          </p:nvPr>
        </p:nvPicPr>
        <p:blipFill>
          <a:blip r:embed="rId3">
            <a:extLst>
              <a:ext uri="{28A0092B-C50C-407E-A947-70E740481C1C}">
                <a14:useLocalDpi xmlns:a14="http://schemas.microsoft.com/office/drawing/2010/main" val="0"/>
              </a:ext>
            </a:extLst>
          </a:blip>
          <a:srcRect l="25262" r="25262"/>
          <a:stretch>
            <a:fillRect/>
          </a:stretch>
        </p:blipFill>
        <p:spPr>
          <a:xfrm>
            <a:off x="7086600" y="0"/>
            <a:ext cx="5105400" cy="6858000"/>
          </a:xfrm>
        </p:spPr>
      </p:pic>
    </p:spTree>
    <p:extLst>
      <p:ext uri="{BB962C8B-B14F-4D97-AF65-F5344CB8AC3E}">
        <p14:creationId xmlns:p14="http://schemas.microsoft.com/office/powerpoint/2010/main" val="3235309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500"/>
                                        <p:tgtEl>
                                          <p:spTgt spid="4">
                                            <p:txEl>
                                              <p:pRg st="1" end="1"/>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9597" y="269280"/>
            <a:ext cx="5546498" cy="1053192"/>
          </a:xfrm>
        </p:spPr>
        <p:txBody>
          <a:bodyPr>
            <a:normAutofit/>
          </a:bodyPr>
          <a:lstStyle/>
          <a:p>
            <a:r>
              <a:rPr lang="es-PE" b="1" dirty="0"/>
              <a:t>Control del mantenimiento de la aeronavegabilidad</a:t>
            </a:r>
          </a:p>
        </p:txBody>
      </p:sp>
      <p:sp>
        <p:nvSpPr>
          <p:cNvPr id="4" name="Text Placeholder 3"/>
          <p:cNvSpPr>
            <a:spLocks noGrp="1"/>
          </p:cNvSpPr>
          <p:nvPr>
            <p:ph type="body" sz="half" idx="2"/>
          </p:nvPr>
        </p:nvSpPr>
        <p:spPr>
          <a:xfrm>
            <a:off x="699597" y="1620253"/>
            <a:ext cx="5903495" cy="4736097"/>
          </a:xfrm>
        </p:spPr>
        <p:txBody>
          <a:bodyPr>
            <a:noAutofit/>
          </a:bodyPr>
          <a:lstStyle/>
          <a:p>
            <a:pPr marL="457200" indent="-457200" algn="just">
              <a:lnSpc>
                <a:spcPct val="100000"/>
              </a:lnSpc>
              <a:spcBef>
                <a:spcPts val="600"/>
              </a:spcBef>
              <a:spcAft>
                <a:spcPts val="600"/>
              </a:spcAft>
              <a:buFont typeface="+mj-lt"/>
              <a:buAutoNum type="arabicParenR" startAt="7"/>
            </a:pPr>
            <a:r>
              <a:rPr lang="es-PE" sz="2200" dirty="0">
                <a:latin typeface="+mj-lt"/>
              </a:rPr>
              <a:t>que se  cumpla con el programa de mantenimiento; </a:t>
            </a:r>
          </a:p>
          <a:p>
            <a:pPr marL="457200" indent="-457200" algn="just">
              <a:lnSpc>
                <a:spcPct val="100000"/>
              </a:lnSpc>
              <a:spcBef>
                <a:spcPts val="600"/>
              </a:spcBef>
              <a:spcAft>
                <a:spcPts val="600"/>
              </a:spcAft>
              <a:buFont typeface="+mj-lt"/>
              <a:buAutoNum type="arabicParenR" startAt="7"/>
            </a:pPr>
            <a:r>
              <a:rPr lang="es-PE" sz="2200" dirty="0">
                <a:latin typeface="+mj-lt"/>
              </a:rPr>
              <a:t>que se controle la sustitución de componentes de aeronaves con vida limitada; </a:t>
            </a:r>
          </a:p>
          <a:p>
            <a:pPr marL="457200" indent="-457200" algn="just">
              <a:lnSpc>
                <a:spcPct val="100000"/>
              </a:lnSpc>
              <a:spcBef>
                <a:spcPts val="600"/>
              </a:spcBef>
              <a:spcAft>
                <a:spcPts val="600"/>
              </a:spcAft>
              <a:buFont typeface="+mj-lt"/>
              <a:buAutoNum type="arabicParenR" startAt="7"/>
            </a:pPr>
            <a:r>
              <a:rPr lang="es-PE" sz="2200" dirty="0">
                <a:latin typeface="+mj-lt"/>
              </a:rPr>
              <a:t>que se controlen y conserven todos los registros de mantenimiento de las aeronaves;</a:t>
            </a:r>
          </a:p>
          <a:p>
            <a:pPr marL="457200" indent="-457200" algn="just">
              <a:lnSpc>
                <a:spcPct val="100000"/>
              </a:lnSpc>
              <a:spcBef>
                <a:spcPts val="600"/>
              </a:spcBef>
              <a:spcAft>
                <a:spcPts val="600"/>
              </a:spcAft>
              <a:buFont typeface="+mj-lt"/>
              <a:buAutoNum type="arabicParenR" startAt="7"/>
            </a:pPr>
            <a:r>
              <a:rPr lang="es-PE" sz="2200" dirty="0">
                <a:latin typeface="+mj-lt"/>
              </a:rPr>
              <a:t>que la declaración del peso (masa) y centrado refleje el estado actual de la aeronave; y</a:t>
            </a:r>
          </a:p>
          <a:p>
            <a:pPr marL="457200" indent="-457200" algn="just">
              <a:lnSpc>
                <a:spcPct val="100000"/>
              </a:lnSpc>
              <a:spcBef>
                <a:spcPts val="600"/>
              </a:spcBef>
              <a:spcAft>
                <a:spcPts val="600"/>
              </a:spcAft>
              <a:buFont typeface="+mj-lt"/>
              <a:buAutoNum type="arabicParenR" startAt="7"/>
            </a:pPr>
            <a:r>
              <a:rPr lang="es-PE" sz="2200" dirty="0">
                <a:latin typeface="+mj-lt"/>
              </a:rPr>
              <a:t>que se mantienen y utilizan los datos de mantenimiento actualizados que sean aplicables.</a:t>
            </a:r>
          </a:p>
        </p:txBody>
      </p:sp>
      <p:sp>
        <p:nvSpPr>
          <p:cNvPr id="5" name="Slide Number Placeholder 4"/>
          <p:cNvSpPr>
            <a:spLocks noGrp="1"/>
          </p:cNvSpPr>
          <p:nvPr>
            <p:ph type="sldNum" sz="quarter" idx="12"/>
          </p:nvPr>
        </p:nvSpPr>
        <p:spPr/>
        <p:txBody>
          <a:bodyPr/>
          <a:lstStyle/>
          <a:p>
            <a:fld id="{751497D4-CBBE-4892-ABDA-4C92B62757A6}" type="slidenum">
              <a:rPr lang="id-ID" smtClean="0"/>
              <a:t>25</a:t>
            </a:fld>
            <a:endParaRPr lang="id-ID"/>
          </a:p>
        </p:txBody>
      </p:sp>
      <p:pic>
        <p:nvPicPr>
          <p:cNvPr id="7" name="Picture Placeholder 4"/>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l="23889" r="23889"/>
          <a:stretch>
            <a:fillRect/>
          </a:stretch>
        </p:blipFill>
        <p:spPr>
          <a:xfrm>
            <a:off x="6819900" y="0"/>
            <a:ext cx="5372100" cy="6858000"/>
          </a:xfrm>
        </p:spPr>
      </p:pic>
    </p:spTree>
    <p:extLst>
      <p:ext uri="{BB962C8B-B14F-4D97-AF65-F5344CB8AC3E}">
        <p14:creationId xmlns:p14="http://schemas.microsoft.com/office/powerpoint/2010/main" val="3874301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500"/>
                                        <p:tgtEl>
                                          <p:spTgt spid="4">
                                            <p:txEl>
                                              <p:pRg st="1" end="1"/>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500"/>
                                        <p:tgtEl>
                                          <p:spTgt spid="4">
                                            <p:txEl>
                                              <p:pRg st="2" end="2"/>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Effect transition="in" filter="fade">
                                      <p:cBhvr>
                                        <p:cTn id="23" dur="500"/>
                                        <p:tgtEl>
                                          <p:spTgt spid="4">
                                            <p:txEl>
                                              <p:pRg st="3" end="3"/>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3"/>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6250" b="16250"/>
          <a:stretch>
            <a:fillRect/>
          </a:stretch>
        </p:blipFill>
        <p:spPr>
          <a:xfrm>
            <a:off x="0" y="0"/>
            <a:ext cx="12192000" cy="5486400"/>
          </a:xfrm>
        </p:spPr>
      </p:pic>
      <p:sp>
        <p:nvSpPr>
          <p:cNvPr id="7" name="Rectangle 6"/>
          <p:cNvSpPr/>
          <p:nvPr/>
        </p:nvSpPr>
        <p:spPr>
          <a:xfrm>
            <a:off x="4724400" y="4019550"/>
            <a:ext cx="7334250" cy="2467777"/>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1" algn="just" defTabSz="457200">
              <a:spcBef>
                <a:spcPct val="20000"/>
              </a:spcBef>
            </a:pPr>
            <a:r>
              <a:rPr lang="es-PE" sz="2000" i="1" dirty="0">
                <a:solidFill>
                  <a:srgbClr val="FFFFFF"/>
                </a:solidFill>
                <a:latin typeface="Georgia"/>
                <a:cs typeface="Georgia"/>
              </a:rPr>
              <a:t>El explotador de aeronaves con una masa certificada de despegue de </a:t>
            </a:r>
            <a:r>
              <a:rPr lang="es-PE" sz="2000" b="1" i="1" dirty="0">
                <a:solidFill>
                  <a:srgbClr val="FFFF00"/>
                </a:solidFill>
                <a:latin typeface="Georgia"/>
                <a:cs typeface="Georgia"/>
              </a:rPr>
              <a:t>más de 5,700 Kg  </a:t>
            </a:r>
            <a:r>
              <a:rPr lang="es-PE" sz="2000" i="1" dirty="0">
                <a:solidFill>
                  <a:srgbClr val="FFFFFF"/>
                </a:solidFill>
                <a:latin typeface="Georgia"/>
                <a:cs typeface="Georgia"/>
              </a:rPr>
              <a:t>o aviones equipados con </a:t>
            </a:r>
            <a:r>
              <a:rPr lang="es-PE" sz="2000" b="1" i="1" dirty="0">
                <a:solidFill>
                  <a:srgbClr val="FFFF00"/>
                </a:solidFill>
                <a:latin typeface="Georgia"/>
                <a:cs typeface="Georgia"/>
              </a:rPr>
              <a:t>uno o más motores turborreactores </a:t>
            </a:r>
            <a:r>
              <a:rPr lang="es-PE" sz="2000" i="1" dirty="0">
                <a:solidFill>
                  <a:srgbClr val="FFFFFF"/>
                </a:solidFill>
                <a:latin typeface="Georgia"/>
                <a:cs typeface="Georgia"/>
              </a:rPr>
              <a:t>debe desarrollar y mantener actualizado un MCM, para uso y orientación del personal de control de control de mantenimiento, de la OMA responsable del mantenimiento y operacional, y que su contenido incluya por lo menos lo indicado en el Apéndice R.</a:t>
            </a:r>
          </a:p>
        </p:txBody>
      </p:sp>
      <p:sp>
        <p:nvSpPr>
          <p:cNvPr id="9" name="Rectangle 8"/>
          <p:cNvSpPr/>
          <p:nvPr/>
        </p:nvSpPr>
        <p:spPr>
          <a:xfrm rot="21062058">
            <a:off x="4687088" y="776584"/>
            <a:ext cx="2817823" cy="1569660"/>
          </a:xfrm>
          <a:prstGeom prst="rect">
            <a:avLst/>
          </a:prstGeom>
          <a:noFill/>
        </p:spPr>
        <p:txBody>
          <a:bodyPr wrap="none" lIns="91440" tIns="45720" rIns="91440" bIns="45720">
            <a:spAutoFit/>
          </a:bodyPr>
          <a:lstStyle/>
          <a:p>
            <a:pPr algn="ctr"/>
            <a:r>
              <a:rPr lang="en-US" sz="3200" b="1" cap="none" spc="0" dirty="0" smtClean="0">
                <a:ln w="1905"/>
                <a:solidFill>
                  <a:srgbClr val="002060"/>
                </a:solidFill>
                <a:effectLst>
                  <a:innerShdw blurRad="69850" dist="43180" dir="5400000">
                    <a:srgbClr val="000000">
                      <a:alpha val="65000"/>
                    </a:srgbClr>
                  </a:innerShdw>
                </a:effectLst>
              </a:rPr>
              <a:t>Manual de </a:t>
            </a:r>
          </a:p>
          <a:p>
            <a:pPr algn="ctr"/>
            <a:r>
              <a:rPr lang="en-US" sz="3200" b="1" dirty="0" smtClean="0">
                <a:ln w="1905"/>
                <a:solidFill>
                  <a:srgbClr val="002060"/>
                </a:solidFill>
                <a:effectLst>
                  <a:innerShdw blurRad="69850" dist="43180" dir="5400000">
                    <a:srgbClr val="000000">
                      <a:alpha val="65000"/>
                    </a:srgbClr>
                  </a:innerShdw>
                </a:effectLst>
              </a:rPr>
              <a:t>Control de </a:t>
            </a:r>
          </a:p>
          <a:p>
            <a:pPr algn="ctr"/>
            <a:r>
              <a:rPr lang="en-US" sz="3200" b="1" cap="none" spc="0" dirty="0" smtClean="0">
                <a:ln w="1905"/>
                <a:solidFill>
                  <a:srgbClr val="002060"/>
                </a:solidFill>
                <a:effectLst>
                  <a:innerShdw blurRad="69850" dist="43180" dir="5400000">
                    <a:srgbClr val="000000">
                      <a:alpha val="65000"/>
                    </a:srgbClr>
                  </a:innerShdw>
                </a:effectLst>
              </a:rPr>
              <a:t>mantenimiento</a:t>
            </a:r>
            <a:endParaRPr lang="en-US" sz="3200" b="1" cap="none" spc="0" dirty="0">
              <a:ln w="1905"/>
              <a:solidFill>
                <a:srgbClr val="002060"/>
              </a:soli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1954678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5854" y="189069"/>
            <a:ext cx="5546498" cy="1350974"/>
          </a:xfrm>
        </p:spPr>
        <p:txBody>
          <a:bodyPr anchor="ctr">
            <a:normAutofit/>
          </a:bodyPr>
          <a:lstStyle/>
          <a:p>
            <a:r>
              <a:rPr lang="es-PE" b="1" dirty="0" smtClean="0"/>
              <a:t>Manual de control de mantenimiento</a:t>
            </a:r>
            <a:endParaRPr lang="es-PE" b="1" dirty="0"/>
          </a:p>
        </p:txBody>
      </p:sp>
      <p:sp>
        <p:nvSpPr>
          <p:cNvPr id="4" name="Text Placeholder 3"/>
          <p:cNvSpPr>
            <a:spLocks noGrp="1"/>
          </p:cNvSpPr>
          <p:nvPr>
            <p:ph type="body" sz="half" idx="2"/>
          </p:nvPr>
        </p:nvSpPr>
        <p:spPr>
          <a:xfrm>
            <a:off x="765854" y="1716504"/>
            <a:ext cx="5980114" cy="5141495"/>
          </a:xfrm>
        </p:spPr>
        <p:txBody>
          <a:bodyPr>
            <a:noAutofit/>
          </a:bodyPr>
          <a:lstStyle/>
          <a:p>
            <a:pPr algn="just">
              <a:lnSpc>
                <a:spcPct val="100000"/>
              </a:lnSpc>
              <a:spcBef>
                <a:spcPts val="600"/>
              </a:spcBef>
              <a:spcAft>
                <a:spcPts val="600"/>
              </a:spcAft>
            </a:pPr>
            <a:r>
              <a:rPr lang="en-US" sz="2600" dirty="0" err="1" smtClean="0">
                <a:latin typeface="+mj-lt"/>
              </a:rPr>
              <a:t>Debe</a:t>
            </a:r>
            <a:r>
              <a:rPr lang="en-US" sz="2600" dirty="0" smtClean="0">
                <a:latin typeface="+mj-lt"/>
              </a:rPr>
              <a:t> </a:t>
            </a:r>
            <a:r>
              <a:rPr lang="en-US" sz="2600" dirty="0" err="1" smtClean="0">
                <a:latin typeface="+mj-lt"/>
              </a:rPr>
              <a:t>contener</a:t>
            </a:r>
            <a:r>
              <a:rPr lang="en-US" sz="2600" dirty="0" smtClean="0">
                <a:latin typeface="+mj-lt"/>
              </a:rPr>
              <a:t>:</a:t>
            </a:r>
          </a:p>
          <a:p>
            <a:pPr marL="457200" indent="-457200" algn="just">
              <a:lnSpc>
                <a:spcPct val="100000"/>
              </a:lnSpc>
              <a:spcBef>
                <a:spcPts val="600"/>
              </a:spcBef>
              <a:spcAft>
                <a:spcPts val="600"/>
              </a:spcAft>
              <a:buFont typeface="+mj-lt"/>
              <a:buAutoNum type="alphaLcParenR"/>
            </a:pPr>
            <a:r>
              <a:rPr lang="es-PE" sz="2600" dirty="0">
                <a:latin typeface="+mj-lt"/>
              </a:rPr>
              <a:t>procedimientos requeridos por el explotador aéreo para asegurar que:</a:t>
            </a:r>
          </a:p>
          <a:p>
            <a:pPr marL="971550" lvl="1" indent="-514350" algn="just">
              <a:lnSpc>
                <a:spcPct val="100000"/>
              </a:lnSpc>
              <a:spcBef>
                <a:spcPts val="600"/>
              </a:spcBef>
              <a:spcAft>
                <a:spcPts val="600"/>
              </a:spcAft>
              <a:buAutoNum type="romanLcParenR"/>
            </a:pPr>
            <a:r>
              <a:rPr lang="es-PE" sz="2600" dirty="0" smtClean="0">
                <a:latin typeface="+mj-lt"/>
              </a:rPr>
              <a:t>cada </a:t>
            </a:r>
            <a:r>
              <a:rPr lang="es-PE" sz="2600" dirty="0">
                <a:latin typeface="+mj-lt"/>
              </a:rPr>
              <a:t>aeronave es mantenida en condición </a:t>
            </a:r>
            <a:r>
              <a:rPr lang="es-PE" sz="2600" dirty="0" smtClean="0">
                <a:latin typeface="+mj-lt"/>
              </a:rPr>
              <a:t>aeronavegable;</a:t>
            </a:r>
          </a:p>
          <a:p>
            <a:pPr marL="971550" lvl="1" indent="-514350" algn="just">
              <a:lnSpc>
                <a:spcPct val="100000"/>
              </a:lnSpc>
              <a:spcBef>
                <a:spcPts val="600"/>
              </a:spcBef>
              <a:spcAft>
                <a:spcPts val="600"/>
              </a:spcAft>
              <a:buAutoNum type="romanLcParenR"/>
            </a:pPr>
            <a:r>
              <a:rPr lang="es-PE" sz="2600" dirty="0" smtClean="0">
                <a:latin typeface="+mj-lt"/>
              </a:rPr>
              <a:t>los </a:t>
            </a:r>
            <a:r>
              <a:rPr lang="es-PE" sz="2600" dirty="0">
                <a:latin typeface="+mj-lt"/>
              </a:rPr>
              <a:t>equipos operacionales y de emergencia necesarios para el vuelo previsto se encuentren en </a:t>
            </a:r>
            <a:r>
              <a:rPr lang="es-PE" sz="2600" dirty="0" smtClean="0">
                <a:latin typeface="+mj-lt"/>
              </a:rPr>
              <a:t>servicio;</a:t>
            </a:r>
          </a:p>
          <a:p>
            <a:pPr marL="971550" lvl="1" indent="-514350" algn="just">
              <a:lnSpc>
                <a:spcPct val="100000"/>
              </a:lnSpc>
              <a:spcBef>
                <a:spcPts val="600"/>
              </a:spcBef>
              <a:spcAft>
                <a:spcPts val="600"/>
              </a:spcAft>
              <a:buAutoNum type="romanLcParenR"/>
            </a:pPr>
            <a:r>
              <a:rPr lang="es-PE" sz="2600" dirty="0" smtClean="0">
                <a:latin typeface="+mj-lt"/>
              </a:rPr>
              <a:t>el </a:t>
            </a:r>
            <a:r>
              <a:rPr lang="es-PE" sz="2600" dirty="0">
                <a:latin typeface="+mj-lt"/>
              </a:rPr>
              <a:t>certificado de aeronavegabilidad de cada aeronave permanezcan validos;</a:t>
            </a:r>
          </a:p>
          <a:p>
            <a:pPr algn="just">
              <a:lnSpc>
                <a:spcPct val="100000"/>
              </a:lnSpc>
              <a:spcBef>
                <a:spcPts val="600"/>
              </a:spcBef>
              <a:spcAft>
                <a:spcPts val="600"/>
              </a:spcAft>
            </a:pPr>
            <a:endParaRPr lang="es-PE" sz="2600" dirty="0">
              <a:latin typeface="+mj-lt"/>
            </a:endParaRPr>
          </a:p>
        </p:txBody>
      </p:sp>
      <p:sp>
        <p:nvSpPr>
          <p:cNvPr id="5" name="Slide Number Placeholder 4"/>
          <p:cNvSpPr>
            <a:spLocks noGrp="1"/>
          </p:cNvSpPr>
          <p:nvPr>
            <p:ph type="sldNum" sz="quarter" idx="12"/>
          </p:nvPr>
        </p:nvSpPr>
        <p:spPr/>
        <p:txBody>
          <a:bodyPr/>
          <a:lstStyle/>
          <a:p>
            <a:fld id="{751497D4-CBBE-4892-ABDA-4C92B62757A6}" type="slidenum">
              <a:rPr lang="id-ID" smtClean="0"/>
              <a:t>27</a:t>
            </a:fld>
            <a:endParaRPr lang="id-ID"/>
          </a:p>
        </p:txBody>
      </p:sp>
      <p:pic>
        <p:nvPicPr>
          <p:cNvPr id="7" name="Picture Placeholder 6"/>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103" t="-278" r="44479" b="278"/>
          <a:stretch/>
        </p:blipFill>
        <p:spPr>
          <a:xfrm>
            <a:off x="7105650" y="0"/>
            <a:ext cx="5086350" cy="6858000"/>
          </a:xfrm>
        </p:spPr>
      </p:pic>
    </p:spTree>
    <p:extLst>
      <p:ext uri="{BB962C8B-B14F-4D97-AF65-F5344CB8AC3E}">
        <p14:creationId xmlns:p14="http://schemas.microsoft.com/office/powerpoint/2010/main" val="83973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500"/>
                                        <p:tgtEl>
                                          <p:spTgt spid="4">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Effect transition="in" filter="fade">
                                      <p:cBhvr>
                                        <p:cTn id="16" dur="500"/>
                                        <p:tgtEl>
                                          <p:spTgt spid="4">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fade">
                                      <p:cBhvr>
                                        <p:cTn id="19" dur="500"/>
                                        <p:tgtEl>
                                          <p:spTgt spid="4">
                                            <p:txEl>
                                              <p:pRg st="3" end="3"/>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7" y="108858"/>
            <a:ext cx="5546498" cy="1224642"/>
          </a:xfrm>
        </p:spPr>
        <p:txBody>
          <a:bodyPr anchor="ctr">
            <a:normAutofit/>
          </a:bodyPr>
          <a:lstStyle/>
          <a:p>
            <a:r>
              <a:rPr lang="es-PE" b="1" dirty="0" smtClean="0"/>
              <a:t>Manual de control de mantenimiento</a:t>
            </a:r>
            <a:endParaRPr lang="es-PE" b="1" dirty="0"/>
          </a:p>
        </p:txBody>
      </p:sp>
      <p:sp>
        <p:nvSpPr>
          <p:cNvPr id="4" name="Text Placeholder 3"/>
          <p:cNvSpPr>
            <a:spLocks noGrp="1"/>
          </p:cNvSpPr>
          <p:nvPr>
            <p:ph type="body" sz="half" idx="2"/>
          </p:nvPr>
        </p:nvSpPr>
        <p:spPr>
          <a:xfrm>
            <a:off x="839785" y="1491916"/>
            <a:ext cx="5546499" cy="5366084"/>
          </a:xfrm>
        </p:spPr>
        <p:txBody>
          <a:bodyPr>
            <a:noAutofit/>
          </a:bodyPr>
          <a:lstStyle/>
          <a:p>
            <a:pPr marL="457200" lvl="0" indent="-457200" algn="just" defTabSz="457200">
              <a:lnSpc>
                <a:spcPct val="120000"/>
              </a:lnSpc>
              <a:spcBef>
                <a:spcPct val="20000"/>
              </a:spcBef>
              <a:buFont typeface="+mj-lt"/>
              <a:buAutoNum type="alphaLcParenR" startAt="2"/>
            </a:pPr>
            <a:r>
              <a:rPr lang="es-PE" sz="2300" dirty="0">
                <a:solidFill>
                  <a:srgbClr val="474747"/>
                </a:solidFill>
                <a:latin typeface="Open Sans"/>
              </a:rPr>
              <a:t>los nombres y responsabilidades de la persona o grupo de personas empleadas;</a:t>
            </a:r>
          </a:p>
          <a:p>
            <a:pPr marL="457200" lvl="0" indent="-457200" algn="just" defTabSz="457200">
              <a:lnSpc>
                <a:spcPct val="120000"/>
              </a:lnSpc>
              <a:spcBef>
                <a:spcPct val="20000"/>
              </a:spcBef>
              <a:buFont typeface="+mj-lt"/>
              <a:buAutoNum type="alphaLcParenR" startAt="2"/>
            </a:pPr>
            <a:r>
              <a:rPr lang="es-PE" sz="2300" dirty="0">
                <a:solidFill>
                  <a:srgbClr val="474747"/>
                </a:solidFill>
                <a:latin typeface="Open Sans"/>
              </a:rPr>
              <a:t>una referencia del programa de mantenimiento;</a:t>
            </a:r>
          </a:p>
          <a:p>
            <a:pPr marL="457200" lvl="0" indent="-457200" algn="just" defTabSz="457200">
              <a:lnSpc>
                <a:spcPct val="120000"/>
              </a:lnSpc>
              <a:spcBef>
                <a:spcPct val="20000"/>
              </a:spcBef>
              <a:buFont typeface="+mj-lt"/>
              <a:buAutoNum type="alphaLcParenR" startAt="2"/>
            </a:pPr>
            <a:r>
              <a:rPr lang="es-PE" sz="2300" dirty="0">
                <a:solidFill>
                  <a:srgbClr val="474747"/>
                </a:solidFill>
                <a:latin typeface="Open Sans"/>
              </a:rPr>
              <a:t>procedimientos para completar y conservar los registros de mantenimiento;</a:t>
            </a:r>
          </a:p>
          <a:p>
            <a:pPr marL="457200" lvl="0" indent="-457200" algn="just" defTabSz="457200">
              <a:lnSpc>
                <a:spcPct val="120000"/>
              </a:lnSpc>
              <a:spcBef>
                <a:spcPct val="20000"/>
              </a:spcBef>
              <a:buFont typeface="+mj-lt"/>
              <a:buAutoNum type="alphaLcParenR" startAt="2"/>
            </a:pPr>
            <a:r>
              <a:rPr lang="es-PE" sz="2300" dirty="0">
                <a:solidFill>
                  <a:srgbClr val="474747"/>
                </a:solidFill>
                <a:latin typeface="Open Sans"/>
              </a:rPr>
              <a:t>procedimiento para cumplir con informar las fallas, casos de mal funcionamiento, defectos y otros sucesos </a:t>
            </a:r>
          </a:p>
        </p:txBody>
      </p:sp>
      <p:sp>
        <p:nvSpPr>
          <p:cNvPr id="5" name="Slide Number Placeholder 4"/>
          <p:cNvSpPr>
            <a:spLocks noGrp="1"/>
          </p:cNvSpPr>
          <p:nvPr>
            <p:ph type="sldNum" sz="quarter" idx="12"/>
          </p:nvPr>
        </p:nvSpPr>
        <p:spPr/>
        <p:txBody>
          <a:bodyPr/>
          <a:lstStyle/>
          <a:p>
            <a:fld id="{751497D4-CBBE-4892-ABDA-4C92B62757A6}" type="slidenum">
              <a:rPr lang="id-ID" smtClean="0"/>
              <a:t>28</a:t>
            </a:fld>
            <a:endParaRPr lang="id-ID"/>
          </a:p>
        </p:txBody>
      </p:sp>
      <p:pic>
        <p:nvPicPr>
          <p:cNvPr id="8" name="Picture Placeholder 4"/>
          <p:cNvPicPr>
            <a:picLocks noGrp="1" noChangeAspect="1"/>
          </p:cNvPicPr>
          <p:nvPr>
            <p:ph type="pic" idx="1"/>
          </p:nvPr>
        </p:nvPicPr>
        <p:blipFill rotWithShape="1">
          <a:blip r:embed="rId3" cstate="print">
            <a:extLst>
              <a:ext uri="{28A0092B-C50C-407E-A947-70E740481C1C}">
                <a14:useLocalDpi xmlns:a14="http://schemas.microsoft.com/office/drawing/2010/main" val="0"/>
              </a:ext>
            </a:extLst>
          </a:blip>
          <a:srcRect l="9445" t="-278" r="36482" b="278"/>
          <a:stretch/>
        </p:blipFill>
        <p:spPr>
          <a:xfrm>
            <a:off x="6629400" y="0"/>
            <a:ext cx="5562600" cy="6858000"/>
          </a:xfrm>
        </p:spPr>
      </p:pic>
    </p:spTree>
    <p:extLst>
      <p:ext uri="{BB962C8B-B14F-4D97-AF65-F5344CB8AC3E}">
        <p14:creationId xmlns:p14="http://schemas.microsoft.com/office/powerpoint/2010/main" val="2579720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500"/>
                                        <p:tgtEl>
                                          <p:spTgt spid="4">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Effect transition="in" filter="fade">
                                      <p:cBhvr>
                                        <p:cTn id="16" dur="500"/>
                                        <p:tgtEl>
                                          <p:spTgt spid="4">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fade">
                                      <p:cBhvr>
                                        <p:cTn id="19" dur="500"/>
                                        <p:tgtEl>
                                          <p:spTgt spid="4">
                                            <p:txEl>
                                              <p:pRg st="3" end="3"/>
                                            </p:txEl>
                                          </p:spTgt>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7" y="108858"/>
            <a:ext cx="5546498" cy="1224642"/>
          </a:xfrm>
        </p:spPr>
        <p:txBody>
          <a:bodyPr anchor="ctr">
            <a:normAutofit/>
          </a:bodyPr>
          <a:lstStyle/>
          <a:p>
            <a:r>
              <a:rPr lang="es-PE" b="1" dirty="0" smtClean="0"/>
              <a:t>Manual de control de mantenimiento</a:t>
            </a:r>
            <a:endParaRPr lang="es-PE" b="1" dirty="0"/>
          </a:p>
        </p:txBody>
      </p:sp>
      <p:sp>
        <p:nvSpPr>
          <p:cNvPr id="4" name="Text Placeholder 3"/>
          <p:cNvSpPr>
            <a:spLocks noGrp="1"/>
          </p:cNvSpPr>
          <p:nvPr>
            <p:ph type="body" sz="half" idx="2"/>
          </p:nvPr>
        </p:nvSpPr>
        <p:spPr>
          <a:xfrm>
            <a:off x="721895" y="1620252"/>
            <a:ext cx="5469355" cy="5237747"/>
          </a:xfrm>
        </p:spPr>
        <p:txBody>
          <a:bodyPr>
            <a:noAutofit/>
          </a:bodyPr>
          <a:lstStyle/>
          <a:p>
            <a:pPr marL="457200" lvl="0" indent="-457200" algn="just" defTabSz="457200">
              <a:lnSpc>
                <a:spcPct val="120000"/>
              </a:lnSpc>
              <a:spcBef>
                <a:spcPct val="20000"/>
              </a:spcBef>
              <a:buFont typeface="+mj-lt"/>
              <a:buAutoNum type="alphaLcParenR" startAt="6"/>
            </a:pPr>
            <a:r>
              <a:rPr lang="es-PE" sz="2300" dirty="0">
                <a:solidFill>
                  <a:srgbClr val="474747"/>
                </a:solidFill>
                <a:latin typeface="Open Sans"/>
              </a:rPr>
              <a:t>procedimiento para la evaluación de la información de la aeronavegabilidad continua y las recomendaciones disponibles de la organización responsable del diseño de tipo;</a:t>
            </a:r>
          </a:p>
          <a:p>
            <a:pPr marL="457200" lvl="0" indent="-457200" algn="just" defTabSz="457200">
              <a:lnSpc>
                <a:spcPct val="120000"/>
              </a:lnSpc>
              <a:spcBef>
                <a:spcPct val="20000"/>
              </a:spcBef>
              <a:buFont typeface="+mj-lt"/>
              <a:buAutoNum type="alphaLcParenR" startAt="6"/>
            </a:pPr>
            <a:r>
              <a:rPr lang="es-PE" sz="2300" dirty="0">
                <a:solidFill>
                  <a:srgbClr val="474747"/>
                </a:solidFill>
                <a:latin typeface="Open Sans"/>
              </a:rPr>
              <a:t>una descripción del establecimiento y mantenimiento de un sistema de análisis y monitoreo continuo del rendimiento y la eficiencia de los programas de </a:t>
            </a:r>
            <a:r>
              <a:rPr lang="es-PE" sz="2300" dirty="0" smtClean="0">
                <a:solidFill>
                  <a:srgbClr val="474747"/>
                </a:solidFill>
                <a:latin typeface="Open Sans"/>
              </a:rPr>
              <a:t>mantenimiento.</a:t>
            </a:r>
            <a:endParaRPr lang="es-PE" sz="2300" dirty="0">
              <a:solidFill>
                <a:srgbClr val="474747"/>
              </a:solidFill>
              <a:latin typeface="Open Sans"/>
            </a:endParaRPr>
          </a:p>
        </p:txBody>
      </p:sp>
      <p:sp>
        <p:nvSpPr>
          <p:cNvPr id="5" name="Slide Number Placeholder 4"/>
          <p:cNvSpPr>
            <a:spLocks noGrp="1"/>
          </p:cNvSpPr>
          <p:nvPr>
            <p:ph type="sldNum" sz="quarter" idx="12"/>
          </p:nvPr>
        </p:nvSpPr>
        <p:spPr/>
        <p:txBody>
          <a:bodyPr/>
          <a:lstStyle/>
          <a:p>
            <a:fld id="{751497D4-CBBE-4892-ABDA-4C92B62757A6}" type="slidenum">
              <a:rPr lang="id-ID" smtClean="0"/>
              <a:t>29</a:t>
            </a:fld>
            <a:endParaRPr lang="id-ID"/>
          </a:p>
        </p:txBody>
      </p:sp>
      <p:pic>
        <p:nvPicPr>
          <p:cNvPr id="6" name="Picture Placeholder 5"/>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t="8188" b="8188"/>
          <a:stretch>
            <a:fillRect/>
          </a:stretch>
        </p:blipFill>
        <p:spPr>
          <a:xfrm>
            <a:off x="6724650" y="0"/>
            <a:ext cx="5467350" cy="6858000"/>
          </a:xfrm>
        </p:spPr>
      </p:pic>
    </p:spTree>
    <p:extLst>
      <p:ext uri="{BB962C8B-B14F-4D97-AF65-F5344CB8AC3E}">
        <p14:creationId xmlns:p14="http://schemas.microsoft.com/office/powerpoint/2010/main" val="3412234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3"/>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t="7872" b="7872"/>
          <a:stretch/>
        </p:blipFill>
        <p:spPr>
          <a:xfrm>
            <a:off x="0" y="0"/>
            <a:ext cx="12192000" cy="6858000"/>
          </a:xfrm>
        </p:spPr>
      </p:pic>
      <p:sp>
        <p:nvSpPr>
          <p:cNvPr id="8" name="Rectangle 7"/>
          <p:cNvSpPr/>
          <p:nvPr/>
        </p:nvSpPr>
        <p:spPr>
          <a:xfrm>
            <a:off x="6018962" y="4777991"/>
            <a:ext cx="6049107" cy="1999622"/>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1" algn="just" defTabSz="457200">
              <a:spcBef>
                <a:spcPct val="20000"/>
              </a:spcBef>
            </a:pPr>
            <a:r>
              <a:rPr lang="es-PE" sz="2400" b="1" i="1" dirty="0">
                <a:solidFill>
                  <a:srgbClr val="FFFFFF"/>
                </a:solidFill>
                <a:latin typeface="Georgia"/>
                <a:cs typeface="Georgia"/>
              </a:rPr>
              <a:t>Aerodino</a:t>
            </a:r>
          </a:p>
          <a:p>
            <a:pPr marL="457200" lvl="1" algn="just" defTabSz="457200">
              <a:spcBef>
                <a:spcPct val="20000"/>
              </a:spcBef>
            </a:pPr>
            <a:r>
              <a:rPr lang="es-PE" sz="2400" i="1" dirty="0">
                <a:solidFill>
                  <a:srgbClr val="FFFFFF"/>
                </a:solidFill>
                <a:latin typeface="Georgia"/>
                <a:cs typeface="Georgia"/>
              </a:rPr>
              <a:t>Toda aeronave que principalmente se sostiene en el aire en virtud de fuerzas aerodinámicas.</a:t>
            </a:r>
            <a:endParaRPr lang="es-PE" sz="2400" b="1" i="1" dirty="0">
              <a:solidFill>
                <a:srgbClr val="FFFF00"/>
              </a:solidFill>
              <a:latin typeface="Georgia"/>
              <a:cs typeface="Georgia"/>
            </a:endParaRPr>
          </a:p>
        </p:txBody>
      </p:sp>
    </p:spTree>
    <p:extLst>
      <p:ext uri="{BB962C8B-B14F-4D97-AF65-F5344CB8AC3E}">
        <p14:creationId xmlns:p14="http://schemas.microsoft.com/office/powerpoint/2010/main" val="397358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7" y="108857"/>
            <a:ext cx="5546498" cy="1510393"/>
          </a:xfrm>
        </p:spPr>
        <p:txBody>
          <a:bodyPr anchor="ctr">
            <a:normAutofit/>
          </a:bodyPr>
          <a:lstStyle/>
          <a:p>
            <a:r>
              <a:rPr lang="es-PE" b="1" dirty="0" smtClean="0"/>
              <a:t>Manual de control de mantenimiento</a:t>
            </a:r>
            <a:endParaRPr lang="es-PE" b="1" dirty="0"/>
          </a:p>
        </p:txBody>
      </p:sp>
      <p:sp>
        <p:nvSpPr>
          <p:cNvPr id="4" name="Text Placeholder 3"/>
          <p:cNvSpPr>
            <a:spLocks noGrp="1"/>
          </p:cNvSpPr>
          <p:nvPr>
            <p:ph type="body" sz="half" idx="2"/>
          </p:nvPr>
        </p:nvSpPr>
        <p:spPr>
          <a:xfrm>
            <a:off x="839785" y="1619250"/>
            <a:ext cx="5351465" cy="5238750"/>
          </a:xfrm>
        </p:spPr>
        <p:txBody>
          <a:bodyPr>
            <a:noAutofit/>
          </a:bodyPr>
          <a:lstStyle/>
          <a:p>
            <a:pPr marL="457200" lvl="0" indent="-457200" algn="just" defTabSz="457200">
              <a:lnSpc>
                <a:spcPct val="120000"/>
              </a:lnSpc>
              <a:spcBef>
                <a:spcPct val="20000"/>
              </a:spcBef>
              <a:buFont typeface="+mj-lt"/>
              <a:buAutoNum type="alphaLcParenR" startAt="8"/>
            </a:pPr>
            <a:r>
              <a:rPr lang="es-PE" sz="2400" dirty="0" smtClean="0">
                <a:solidFill>
                  <a:srgbClr val="474747"/>
                </a:solidFill>
                <a:latin typeface="Open Sans"/>
              </a:rPr>
              <a:t>procedimientos </a:t>
            </a:r>
            <a:r>
              <a:rPr lang="es-PE" sz="2400" dirty="0">
                <a:solidFill>
                  <a:srgbClr val="474747"/>
                </a:solidFill>
                <a:latin typeface="Open Sans"/>
              </a:rPr>
              <a:t>relacionados con la aeronavegabilidad para operaciones de navegación especial;</a:t>
            </a:r>
          </a:p>
          <a:p>
            <a:pPr marL="457200" lvl="0" indent="-457200" algn="just" defTabSz="457200">
              <a:lnSpc>
                <a:spcPct val="120000"/>
              </a:lnSpc>
              <a:spcBef>
                <a:spcPct val="20000"/>
              </a:spcBef>
              <a:buFont typeface="+mj-lt"/>
              <a:buAutoNum type="alphaLcParenR" startAt="8"/>
            </a:pPr>
            <a:r>
              <a:rPr lang="es-PE" sz="2400" dirty="0">
                <a:solidFill>
                  <a:srgbClr val="474747"/>
                </a:solidFill>
                <a:latin typeface="Open Sans"/>
              </a:rPr>
              <a:t>una descripción de los tipos y modelos de aeronaves</a:t>
            </a:r>
            <a:r>
              <a:rPr lang="es-PE" sz="2400" dirty="0" smtClean="0">
                <a:solidFill>
                  <a:srgbClr val="474747"/>
                </a:solidFill>
                <a:latin typeface="Open Sans"/>
              </a:rPr>
              <a:t>;</a:t>
            </a:r>
          </a:p>
          <a:p>
            <a:pPr marL="457200" lvl="0" indent="-457200" algn="just" defTabSz="457200">
              <a:lnSpc>
                <a:spcPct val="120000"/>
              </a:lnSpc>
              <a:spcBef>
                <a:spcPct val="20000"/>
              </a:spcBef>
              <a:buFont typeface="+mj-lt"/>
              <a:buAutoNum type="alphaLcParenR" startAt="8"/>
            </a:pPr>
            <a:r>
              <a:rPr lang="es-PE" sz="2400" dirty="0">
                <a:solidFill>
                  <a:srgbClr val="474747"/>
                </a:solidFill>
                <a:latin typeface="Open Sans"/>
              </a:rPr>
              <a:t>procedimiento para asegurar que los sistemas inoperativos y componentes que afecten la aeronavegabilidad se registren y </a:t>
            </a:r>
            <a:r>
              <a:rPr lang="es-PE" sz="2400" dirty="0" smtClean="0">
                <a:solidFill>
                  <a:srgbClr val="474747"/>
                </a:solidFill>
                <a:latin typeface="Open Sans"/>
              </a:rPr>
              <a:t>rectifiquen.</a:t>
            </a:r>
            <a:endParaRPr lang="es-PE" sz="2400" dirty="0">
              <a:solidFill>
                <a:srgbClr val="474747"/>
              </a:solidFill>
              <a:latin typeface="Open Sans"/>
            </a:endParaRPr>
          </a:p>
        </p:txBody>
      </p:sp>
      <p:pic>
        <p:nvPicPr>
          <p:cNvPr id="7" name="Picture Placeholder 6"/>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19995" r="40459"/>
          <a:stretch/>
        </p:blipFill>
        <p:spPr>
          <a:xfrm>
            <a:off x="6518108" y="1889960"/>
            <a:ext cx="5448300" cy="4305300"/>
          </a:xfrm>
        </p:spPr>
      </p:pic>
    </p:spTree>
    <p:extLst>
      <p:ext uri="{BB962C8B-B14F-4D97-AF65-F5344CB8AC3E}">
        <p14:creationId xmlns:p14="http://schemas.microsoft.com/office/powerpoint/2010/main" val="945951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500"/>
                                        <p:tgtEl>
                                          <p:spTgt spid="4">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fade">
                                      <p:cBhvr>
                                        <p:cTn id="18"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7" y="108858"/>
            <a:ext cx="5546498" cy="1510392"/>
          </a:xfrm>
        </p:spPr>
        <p:txBody>
          <a:bodyPr anchor="ctr">
            <a:normAutofit/>
          </a:bodyPr>
          <a:lstStyle/>
          <a:p>
            <a:r>
              <a:rPr lang="es-PE" b="1" dirty="0" smtClean="0"/>
              <a:t>Manual de control de mantenimiento</a:t>
            </a:r>
            <a:endParaRPr lang="es-PE" b="1" dirty="0"/>
          </a:p>
        </p:txBody>
      </p:sp>
      <p:sp>
        <p:nvSpPr>
          <p:cNvPr id="4" name="Text Placeholder 3"/>
          <p:cNvSpPr>
            <a:spLocks noGrp="1"/>
          </p:cNvSpPr>
          <p:nvPr>
            <p:ph type="body" sz="half" idx="2"/>
          </p:nvPr>
        </p:nvSpPr>
        <p:spPr>
          <a:xfrm>
            <a:off x="839787" y="1619250"/>
            <a:ext cx="4741865" cy="5238750"/>
          </a:xfrm>
        </p:spPr>
        <p:txBody>
          <a:bodyPr>
            <a:noAutofit/>
          </a:bodyPr>
          <a:lstStyle/>
          <a:p>
            <a:pPr marL="457200" lvl="0" indent="-457200" algn="just" defTabSz="457200">
              <a:lnSpc>
                <a:spcPct val="120000"/>
              </a:lnSpc>
              <a:spcBef>
                <a:spcPct val="20000"/>
              </a:spcBef>
              <a:buFont typeface="+mj-lt"/>
              <a:buAutoNum type="alphaLcParenR" startAt="11"/>
            </a:pPr>
            <a:r>
              <a:rPr lang="es-PE" sz="2800" dirty="0" smtClean="0">
                <a:solidFill>
                  <a:srgbClr val="474747"/>
                </a:solidFill>
                <a:latin typeface="Open Sans"/>
              </a:rPr>
              <a:t>procedimiento para informar al Estado de matrícula  las ocurrencias importantes en servicio;</a:t>
            </a:r>
          </a:p>
          <a:p>
            <a:pPr marL="457200" lvl="0" indent="-457200" algn="just" defTabSz="457200">
              <a:lnSpc>
                <a:spcPct val="120000"/>
              </a:lnSpc>
              <a:spcBef>
                <a:spcPct val="20000"/>
              </a:spcBef>
              <a:buFont typeface="+mj-lt"/>
              <a:buAutoNum type="alphaLcParenR" startAt="11"/>
            </a:pPr>
            <a:r>
              <a:rPr lang="es-PE" sz="2800" dirty="0" smtClean="0">
                <a:solidFill>
                  <a:srgbClr val="474747"/>
                </a:solidFill>
                <a:latin typeface="Open Sans"/>
              </a:rPr>
              <a:t>procedimiento para completar y firmar una certificación de conformidad de mantenimiento;</a:t>
            </a:r>
            <a:endParaRPr lang="es-PE" sz="2800" dirty="0">
              <a:solidFill>
                <a:srgbClr val="474747"/>
              </a:solidFill>
              <a:latin typeface="Open Sans"/>
            </a:endParaRPr>
          </a:p>
        </p:txBody>
      </p:sp>
      <p:pic>
        <p:nvPicPr>
          <p:cNvPr id="10" name="Picture Placeholder 4"/>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l="5991" r="5991"/>
          <a:stretch>
            <a:fillRect/>
          </a:stretch>
        </p:blipFill>
        <p:spPr>
          <a:xfrm>
            <a:off x="6000750" y="1409700"/>
            <a:ext cx="5829300" cy="4946650"/>
          </a:xfrm>
        </p:spPr>
      </p:pic>
    </p:spTree>
    <p:extLst>
      <p:ext uri="{BB962C8B-B14F-4D97-AF65-F5344CB8AC3E}">
        <p14:creationId xmlns:p14="http://schemas.microsoft.com/office/powerpoint/2010/main" val="2607705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500"/>
                                        <p:tgtEl>
                                          <p:spTgt spid="4">
                                            <p:txEl>
                                              <p:pRg st="1" end="1"/>
                                            </p:txEl>
                                          </p:spTgt>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7" y="108858"/>
            <a:ext cx="5546498" cy="1224642"/>
          </a:xfrm>
        </p:spPr>
        <p:txBody>
          <a:bodyPr anchor="ctr">
            <a:normAutofit/>
          </a:bodyPr>
          <a:lstStyle/>
          <a:p>
            <a:r>
              <a:rPr lang="es-PE" b="1" dirty="0" smtClean="0"/>
              <a:t>Manual de control de mantenimiento</a:t>
            </a:r>
            <a:endParaRPr lang="es-PE" b="1" dirty="0"/>
          </a:p>
        </p:txBody>
      </p:sp>
      <p:sp>
        <p:nvSpPr>
          <p:cNvPr id="4" name="Text Placeholder 3"/>
          <p:cNvSpPr>
            <a:spLocks noGrp="1"/>
          </p:cNvSpPr>
          <p:nvPr>
            <p:ph type="body" sz="half" idx="2"/>
          </p:nvPr>
        </p:nvSpPr>
        <p:spPr>
          <a:xfrm>
            <a:off x="839784" y="1333500"/>
            <a:ext cx="6265866" cy="5524500"/>
          </a:xfrm>
        </p:spPr>
        <p:txBody>
          <a:bodyPr>
            <a:noAutofit/>
          </a:bodyPr>
          <a:lstStyle/>
          <a:p>
            <a:pPr marL="457200" lvl="0" indent="-457200" algn="just" defTabSz="457200">
              <a:lnSpc>
                <a:spcPct val="120000"/>
              </a:lnSpc>
              <a:spcBef>
                <a:spcPct val="20000"/>
              </a:spcBef>
              <a:buFont typeface="+mj-lt"/>
              <a:buAutoNum type="alphaLcParenR" startAt="13"/>
            </a:pPr>
            <a:r>
              <a:rPr lang="es-PE" sz="2100" dirty="0">
                <a:solidFill>
                  <a:srgbClr val="474747"/>
                </a:solidFill>
                <a:latin typeface="Open Sans"/>
              </a:rPr>
              <a:t>procedimientos adicionales podrían ser necesarios para asegurar el cumplimiento de las responsabilidades del personal de mantenimiento de la OMA y los requisitos del programa de mantenimiento de las aeronaves.</a:t>
            </a:r>
          </a:p>
          <a:p>
            <a:pPr marL="914400" lvl="1" indent="-457200" algn="just" defTabSz="457200">
              <a:lnSpc>
                <a:spcPct val="120000"/>
              </a:lnSpc>
              <a:spcBef>
                <a:spcPct val="20000"/>
              </a:spcBef>
              <a:buFont typeface="+mj-lt"/>
              <a:buAutoNum type="arabicParenR"/>
            </a:pPr>
            <a:r>
              <a:rPr lang="es-PE" sz="2100" dirty="0">
                <a:solidFill>
                  <a:srgbClr val="474747"/>
                </a:solidFill>
                <a:latin typeface="Open Sans"/>
              </a:rPr>
              <a:t>para garantizar que la aeronave se mantenga de conformidad con el programa de mantenimiento;</a:t>
            </a:r>
          </a:p>
          <a:p>
            <a:pPr marL="914400" lvl="1" indent="-457200" algn="just" defTabSz="457200">
              <a:lnSpc>
                <a:spcPct val="120000"/>
              </a:lnSpc>
              <a:spcBef>
                <a:spcPct val="20000"/>
              </a:spcBef>
              <a:buFont typeface="+mj-lt"/>
              <a:buAutoNum type="arabicParenR"/>
            </a:pPr>
            <a:r>
              <a:rPr lang="es-PE" sz="2100" dirty="0">
                <a:solidFill>
                  <a:srgbClr val="474747"/>
                </a:solidFill>
                <a:latin typeface="Open Sans"/>
              </a:rPr>
              <a:t>para asegurar que las modificaciones y reparaciones cumplen con los requisitos de aeronavegabilidad del Estado de matrícula; y</a:t>
            </a:r>
          </a:p>
          <a:p>
            <a:pPr marL="914400" lvl="1" indent="-457200" algn="just" defTabSz="457200">
              <a:lnSpc>
                <a:spcPct val="120000"/>
              </a:lnSpc>
              <a:spcBef>
                <a:spcPct val="20000"/>
              </a:spcBef>
              <a:buFont typeface="+mj-lt"/>
              <a:buAutoNum type="arabicParenR"/>
            </a:pPr>
            <a:r>
              <a:rPr lang="es-PE" sz="2100" dirty="0">
                <a:solidFill>
                  <a:srgbClr val="474747"/>
                </a:solidFill>
                <a:latin typeface="Open Sans"/>
              </a:rPr>
              <a:t>para la revisión y control del MCM.</a:t>
            </a:r>
          </a:p>
          <a:p>
            <a:pPr marL="914400" lvl="1" indent="-457200" algn="just" defTabSz="457200">
              <a:lnSpc>
                <a:spcPct val="120000"/>
              </a:lnSpc>
              <a:spcBef>
                <a:spcPct val="20000"/>
              </a:spcBef>
              <a:buFont typeface="+mj-lt"/>
              <a:buAutoNum type="arabicParenR"/>
            </a:pPr>
            <a:endParaRPr lang="es-PE" sz="2100" dirty="0">
              <a:solidFill>
                <a:srgbClr val="474747"/>
              </a:solidFill>
              <a:latin typeface="Open Sans"/>
            </a:endParaRPr>
          </a:p>
        </p:txBody>
      </p:sp>
      <p:sp>
        <p:nvSpPr>
          <p:cNvPr id="5" name="Slide Number Placeholder 4"/>
          <p:cNvSpPr>
            <a:spLocks noGrp="1"/>
          </p:cNvSpPr>
          <p:nvPr>
            <p:ph type="sldNum" sz="quarter" idx="12"/>
          </p:nvPr>
        </p:nvSpPr>
        <p:spPr/>
        <p:txBody>
          <a:bodyPr/>
          <a:lstStyle/>
          <a:p>
            <a:fld id="{751497D4-CBBE-4892-ABDA-4C92B62757A6}" type="slidenum">
              <a:rPr lang="id-ID" smtClean="0"/>
              <a:t>32</a:t>
            </a:fld>
            <a:endParaRPr lang="id-ID"/>
          </a:p>
        </p:txBody>
      </p:sp>
      <p:pic>
        <p:nvPicPr>
          <p:cNvPr id="7" name="Picture Placeholder 5"/>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22917" r="22917"/>
          <a:stretch/>
        </p:blipFill>
        <p:spPr>
          <a:xfrm>
            <a:off x="7239000" y="0"/>
            <a:ext cx="4953000" cy="6858000"/>
          </a:xfrm>
        </p:spPr>
      </p:pic>
    </p:spTree>
    <p:extLst>
      <p:ext uri="{BB962C8B-B14F-4D97-AF65-F5344CB8AC3E}">
        <p14:creationId xmlns:p14="http://schemas.microsoft.com/office/powerpoint/2010/main" val="2346761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500"/>
                                        <p:tgtEl>
                                          <p:spTgt spid="4">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Effect transition="in" filter="fade">
                                      <p:cBhvr>
                                        <p:cTn id="16" dur="500"/>
                                        <p:tgtEl>
                                          <p:spTgt spid="4">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fade">
                                      <p:cBhvr>
                                        <p:cTn id="19" dur="500"/>
                                        <p:tgtEl>
                                          <p:spTgt spid="4">
                                            <p:txEl>
                                              <p:pRg st="3" end="3"/>
                                            </p:txEl>
                                          </p:spTgt>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7" y="108858"/>
            <a:ext cx="5546498" cy="1367016"/>
          </a:xfrm>
        </p:spPr>
        <p:txBody>
          <a:bodyPr anchor="ctr">
            <a:normAutofit/>
          </a:bodyPr>
          <a:lstStyle/>
          <a:p>
            <a:r>
              <a:rPr lang="es-PE" b="1" dirty="0" smtClean="0"/>
              <a:t>Manual de control de mantenimiento</a:t>
            </a:r>
            <a:endParaRPr lang="es-PE" b="1" dirty="0"/>
          </a:p>
        </p:txBody>
      </p:sp>
      <p:sp>
        <p:nvSpPr>
          <p:cNvPr id="4" name="Text Placeholder 3"/>
          <p:cNvSpPr>
            <a:spLocks noGrp="1"/>
          </p:cNvSpPr>
          <p:nvPr>
            <p:ph type="body" sz="half" idx="2"/>
          </p:nvPr>
        </p:nvSpPr>
        <p:spPr>
          <a:xfrm>
            <a:off x="839784" y="1714500"/>
            <a:ext cx="5143921" cy="5143500"/>
          </a:xfrm>
        </p:spPr>
        <p:txBody>
          <a:bodyPr>
            <a:noAutofit/>
          </a:bodyPr>
          <a:lstStyle/>
          <a:p>
            <a:pPr lvl="1" indent="-457200" algn="just" defTabSz="457200">
              <a:lnSpc>
                <a:spcPct val="120000"/>
              </a:lnSpc>
              <a:spcBef>
                <a:spcPct val="20000"/>
              </a:spcBef>
              <a:buFont typeface="Arial" panose="020B0604020202020204" pitchFamily="34" charset="0"/>
              <a:buChar char="•"/>
            </a:pPr>
            <a:r>
              <a:rPr lang="es-PE" sz="2800" dirty="0">
                <a:solidFill>
                  <a:srgbClr val="474747"/>
                </a:solidFill>
                <a:latin typeface="Open Sans"/>
              </a:rPr>
              <a:t>El MCM debe ser </a:t>
            </a:r>
            <a:r>
              <a:rPr lang="es-PE" sz="2800" b="1" dirty="0">
                <a:solidFill>
                  <a:srgbClr val="C00000"/>
                </a:solidFill>
                <a:latin typeface="Open Sans"/>
              </a:rPr>
              <a:t>aceptable</a:t>
            </a:r>
            <a:r>
              <a:rPr lang="es-PE" sz="2800" dirty="0">
                <a:solidFill>
                  <a:srgbClr val="474747"/>
                </a:solidFill>
                <a:latin typeface="Open Sans"/>
              </a:rPr>
              <a:t> para la AAC del </a:t>
            </a:r>
            <a:r>
              <a:rPr lang="es-PE" sz="2800" b="1" dirty="0">
                <a:solidFill>
                  <a:srgbClr val="C00000"/>
                </a:solidFill>
                <a:latin typeface="Open Sans"/>
              </a:rPr>
              <a:t>Estado de matrícula</a:t>
            </a:r>
            <a:r>
              <a:rPr lang="es-PE" sz="2800" dirty="0">
                <a:solidFill>
                  <a:srgbClr val="474747"/>
                </a:solidFill>
                <a:latin typeface="Open Sans"/>
              </a:rPr>
              <a:t>.</a:t>
            </a:r>
          </a:p>
          <a:p>
            <a:pPr lvl="1" indent="-457200" algn="just" defTabSz="457200">
              <a:lnSpc>
                <a:spcPct val="120000"/>
              </a:lnSpc>
              <a:spcBef>
                <a:spcPct val="20000"/>
              </a:spcBef>
              <a:buFont typeface="Arial" panose="020B0604020202020204" pitchFamily="34" charset="0"/>
              <a:buChar char="•"/>
            </a:pPr>
            <a:r>
              <a:rPr lang="es-PE" sz="2800" dirty="0">
                <a:solidFill>
                  <a:srgbClr val="474747"/>
                </a:solidFill>
                <a:latin typeface="Open Sans"/>
              </a:rPr>
              <a:t>El MCM y cualquier enmienda al mismo, deberá observar en su diseño los principios de factores humanos.</a:t>
            </a:r>
          </a:p>
          <a:p>
            <a:pPr lvl="1" indent="-457200" algn="just" defTabSz="457200">
              <a:lnSpc>
                <a:spcPct val="120000"/>
              </a:lnSpc>
              <a:spcBef>
                <a:spcPct val="20000"/>
              </a:spcBef>
              <a:buFont typeface="Arial" panose="020B0604020202020204" pitchFamily="34" charset="0"/>
              <a:buChar char="•"/>
            </a:pPr>
            <a:endParaRPr lang="es-PE" sz="2800" dirty="0">
              <a:solidFill>
                <a:srgbClr val="474747"/>
              </a:solidFill>
              <a:latin typeface="Open Sans"/>
            </a:endParaRPr>
          </a:p>
        </p:txBody>
      </p:sp>
      <p:sp>
        <p:nvSpPr>
          <p:cNvPr id="5" name="Slide Number Placeholder 4"/>
          <p:cNvSpPr>
            <a:spLocks noGrp="1"/>
          </p:cNvSpPr>
          <p:nvPr>
            <p:ph type="sldNum" sz="quarter" idx="12"/>
          </p:nvPr>
        </p:nvSpPr>
        <p:spPr/>
        <p:txBody>
          <a:bodyPr/>
          <a:lstStyle/>
          <a:p>
            <a:fld id="{751497D4-CBBE-4892-ABDA-4C92B62757A6}" type="slidenum">
              <a:rPr lang="id-ID" smtClean="0"/>
              <a:t>33</a:t>
            </a:fld>
            <a:endParaRPr lang="id-ID"/>
          </a:p>
        </p:txBody>
      </p:sp>
      <p:pic>
        <p:nvPicPr>
          <p:cNvPr id="8" name="Picture 4" descr="Imagen relacionada">
            <a:hlinkClick r:id="rId3"/>
          </p:cNvPr>
          <p:cNvPicPr>
            <a:picLocks noGrp="1" noChangeAspect="1" noChangeArrowheads="1"/>
          </p:cNvPicPr>
          <p:nvPr>
            <p:ph type="pic" idx="1"/>
          </p:nvPr>
        </p:nvPicPr>
        <p:blipFill rotWithShape="1">
          <a:blip r:embed="rId4">
            <a:extLst>
              <a:ext uri="{28A0092B-C50C-407E-A947-70E740481C1C}">
                <a14:useLocalDpi xmlns:a14="http://schemas.microsoft.com/office/drawing/2010/main" val="0"/>
              </a:ext>
            </a:extLst>
          </a:blip>
          <a:srcRect l="47278" r="20278"/>
          <a:stretch/>
        </p:blipFill>
        <p:spPr bwMode="auto">
          <a:xfrm>
            <a:off x="6629400" y="0"/>
            <a:ext cx="55626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1978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7" y="108858"/>
            <a:ext cx="5546498" cy="843642"/>
          </a:xfrm>
        </p:spPr>
        <p:txBody>
          <a:bodyPr>
            <a:normAutofit/>
          </a:bodyPr>
          <a:lstStyle/>
          <a:p>
            <a:r>
              <a:rPr lang="es-PE" b="1" dirty="0" smtClean="0"/>
              <a:t>Registros de mantenimiento</a:t>
            </a:r>
            <a:endParaRPr lang="es-PE" b="1" dirty="0"/>
          </a:p>
        </p:txBody>
      </p:sp>
      <p:sp>
        <p:nvSpPr>
          <p:cNvPr id="4" name="Text Placeholder 3"/>
          <p:cNvSpPr>
            <a:spLocks noGrp="1"/>
          </p:cNvSpPr>
          <p:nvPr>
            <p:ph type="body" sz="half" idx="2"/>
          </p:nvPr>
        </p:nvSpPr>
        <p:spPr>
          <a:xfrm>
            <a:off x="839787" y="1300162"/>
            <a:ext cx="5546498" cy="5238750"/>
          </a:xfrm>
        </p:spPr>
        <p:txBody>
          <a:bodyPr>
            <a:noAutofit/>
          </a:bodyPr>
          <a:lstStyle/>
          <a:p>
            <a:pPr lvl="0" algn="just" defTabSz="457200">
              <a:lnSpc>
                <a:spcPct val="120000"/>
              </a:lnSpc>
              <a:spcBef>
                <a:spcPct val="20000"/>
              </a:spcBef>
            </a:pPr>
            <a:r>
              <a:rPr lang="es-PE" sz="2400" dirty="0">
                <a:solidFill>
                  <a:srgbClr val="474747"/>
                </a:solidFill>
                <a:latin typeface="Open Sans"/>
              </a:rPr>
              <a:t>Debe asegurarse que se conserven los registros con el siguiente contenido:</a:t>
            </a:r>
          </a:p>
          <a:p>
            <a:pPr marL="342900" lvl="0" indent="-342900" algn="just" defTabSz="457200">
              <a:lnSpc>
                <a:spcPct val="120000"/>
              </a:lnSpc>
              <a:spcBef>
                <a:spcPct val="20000"/>
              </a:spcBef>
              <a:buFont typeface="Arial" panose="020B0604020202020204" pitchFamily="34" charset="0"/>
              <a:buChar char="•"/>
            </a:pPr>
            <a:r>
              <a:rPr lang="es-PE" sz="2400" dirty="0">
                <a:solidFill>
                  <a:srgbClr val="474747"/>
                </a:solidFill>
                <a:latin typeface="Open Sans"/>
              </a:rPr>
              <a:t>Tiempo de servicio de la aeronave y componentes;</a:t>
            </a:r>
          </a:p>
          <a:p>
            <a:pPr marL="342900" lvl="0" indent="-342900" algn="just" defTabSz="457200">
              <a:lnSpc>
                <a:spcPct val="120000"/>
              </a:lnSpc>
              <a:spcBef>
                <a:spcPct val="20000"/>
              </a:spcBef>
              <a:buFont typeface="Arial" panose="020B0604020202020204" pitchFamily="34" charset="0"/>
              <a:buChar char="•"/>
            </a:pPr>
            <a:r>
              <a:rPr lang="es-PE" sz="2400" dirty="0">
                <a:solidFill>
                  <a:srgbClr val="474747"/>
                </a:solidFill>
                <a:latin typeface="Open Sans"/>
              </a:rPr>
              <a:t>Tiempo de servicio desde el ultimo OVH;</a:t>
            </a:r>
          </a:p>
          <a:p>
            <a:pPr marL="342900" lvl="0" indent="-342900" algn="just" defTabSz="457200">
              <a:lnSpc>
                <a:spcPct val="120000"/>
              </a:lnSpc>
              <a:spcBef>
                <a:spcPct val="20000"/>
              </a:spcBef>
              <a:buFont typeface="Arial" panose="020B0604020202020204" pitchFamily="34" charset="0"/>
              <a:buChar char="•"/>
            </a:pPr>
            <a:r>
              <a:rPr lang="es-PE" sz="2400" dirty="0">
                <a:solidFill>
                  <a:srgbClr val="474747"/>
                </a:solidFill>
                <a:latin typeface="Open Sans"/>
              </a:rPr>
              <a:t>Estado actualizado del cumplimiento de las </a:t>
            </a:r>
            <a:r>
              <a:rPr lang="es-PE" sz="2400" dirty="0" err="1">
                <a:solidFill>
                  <a:srgbClr val="474747"/>
                </a:solidFill>
                <a:latin typeface="Open Sans"/>
              </a:rPr>
              <a:t>ADs</a:t>
            </a:r>
            <a:r>
              <a:rPr lang="es-PE" sz="2400" dirty="0">
                <a:solidFill>
                  <a:srgbClr val="474747"/>
                </a:solidFill>
                <a:latin typeface="Open Sans"/>
              </a:rPr>
              <a:t>;</a:t>
            </a:r>
          </a:p>
          <a:p>
            <a:pPr marL="342900" lvl="0" indent="-342900" algn="just" defTabSz="457200">
              <a:lnSpc>
                <a:spcPct val="120000"/>
              </a:lnSpc>
              <a:spcBef>
                <a:spcPct val="20000"/>
              </a:spcBef>
              <a:buFont typeface="Arial" panose="020B0604020202020204" pitchFamily="34" charset="0"/>
              <a:buChar char="•"/>
            </a:pPr>
            <a:r>
              <a:rPr lang="es-PE" sz="2400" dirty="0" smtClean="0">
                <a:solidFill>
                  <a:srgbClr val="474747"/>
                </a:solidFill>
                <a:latin typeface="Open Sans"/>
              </a:rPr>
              <a:t>Registros </a:t>
            </a:r>
            <a:r>
              <a:rPr lang="es-PE" sz="2400" dirty="0">
                <a:solidFill>
                  <a:srgbClr val="474747"/>
                </a:solidFill>
                <a:latin typeface="Open Sans"/>
              </a:rPr>
              <a:t>y datos de mantenimiento aprobados de las modificaciones y reparaciones mayores;</a:t>
            </a:r>
          </a:p>
          <a:p>
            <a:pPr lvl="0" algn="just" defTabSz="457200">
              <a:lnSpc>
                <a:spcPct val="120000"/>
              </a:lnSpc>
              <a:spcBef>
                <a:spcPct val="20000"/>
              </a:spcBef>
            </a:pPr>
            <a:endParaRPr lang="es-PE" sz="2400" dirty="0">
              <a:solidFill>
                <a:srgbClr val="474747"/>
              </a:solidFill>
              <a:latin typeface="Open Sans"/>
            </a:endParaRPr>
          </a:p>
        </p:txBody>
      </p:sp>
      <p:pic>
        <p:nvPicPr>
          <p:cNvPr id="7" name="Picture Placeholder 6"/>
          <p:cNvPicPr>
            <a:picLocks noGrp="1" noChangeAspect="1"/>
          </p:cNvPicPr>
          <p:nvPr>
            <p:ph type="pic" idx="1"/>
          </p:nvPr>
        </p:nvPicPr>
        <p:blipFill>
          <a:blip r:embed="rId3">
            <a:extLst>
              <a:ext uri="{28A0092B-C50C-407E-A947-70E740481C1C}">
                <a14:useLocalDpi xmlns:a14="http://schemas.microsoft.com/office/drawing/2010/main" val="0"/>
              </a:ext>
            </a:extLst>
          </a:blip>
          <a:srcRect l="3244" r="3244"/>
          <a:stretch>
            <a:fillRect/>
          </a:stretch>
        </p:blipFill>
        <p:spPr>
          <a:xfrm>
            <a:off x="6634163" y="1300162"/>
            <a:ext cx="5557837" cy="4413250"/>
          </a:xfrm>
        </p:spPr>
      </p:pic>
    </p:spTree>
    <p:extLst>
      <p:ext uri="{BB962C8B-B14F-4D97-AF65-F5344CB8AC3E}">
        <p14:creationId xmlns:p14="http://schemas.microsoft.com/office/powerpoint/2010/main" val="1494331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500"/>
                                        <p:tgtEl>
                                          <p:spTgt spid="4">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Effect transition="in" filter="fade">
                                      <p:cBhvr>
                                        <p:cTn id="16" dur="500"/>
                                        <p:tgtEl>
                                          <p:spTgt spid="4">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fade">
                                      <p:cBhvr>
                                        <p:cTn id="19" dur="500"/>
                                        <p:tgtEl>
                                          <p:spTgt spid="4">
                                            <p:txEl>
                                              <p:pRg st="3" end="3"/>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7" y="108858"/>
            <a:ext cx="5546498" cy="1350974"/>
          </a:xfrm>
        </p:spPr>
        <p:txBody>
          <a:bodyPr anchor="ctr">
            <a:normAutofit/>
          </a:bodyPr>
          <a:lstStyle/>
          <a:p>
            <a:r>
              <a:rPr lang="es-PE" b="1" dirty="0" smtClean="0"/>
              <a:t>Registros de mantenimiento</a:t>
            </a:r>
            <a:endParaRPr lang="es-PE" b="1" dirty="0"/>
          </a:p>
        </p:txBody>
      </p:sp>
      <p:sp>
        <p:nvSpPr>
          <p:cNvPr id="4" name="Text Placeholder 3"/>
          <p:cNvSpPr>
            <a:spLocks noGrp="1"/>
          </p:cNvSpPr>
          <p:nvPr>
            <p:ph type="body" sz="half" idx="2"/>
          </p:nvPr>
        </p:nvSpPr>
        <p:spPr>
          <a:xfrm>
            <a:off x="727492" y="1619250"/>
            <a:ext cx="5546498" cy="5238750"/>
          </a:xfrm>
        </p:spPr>
        <p:txBody>
          <a:bodyPr>
            <a:noAutofit/>
          </a:bodyPr>
          <a:lstStyle/>
          <a:p>
            <a:pPr marL="342900" lvl="0" indent="-342900" algn="just" defTabSz="457200">
              <a:lnSpc>
                <a:spcPct val="120000"/>
              </a:lnSpc>
              <a:spcBef>
                <a:spcPct val="20000"/>
              </a:spcBef>
              <a:buFont typeface="Arial" panose="020B0604020202020204" pitchFamily="34" charset="0"/>
              <a:buChar char="•"/>
            </a:pPr>
            <a:r>
              <a:rPr lang="es-PE" sz="2300" dirty="0" smtClean="0">
                <a:solidFill>
                  <a:srgbClr val="474747"/>
                </a:solidFill>
                <a:latin typeface="Open Sans"/>
              </a:rPr>
              <a:t>Cada </a:t>
            </a:r>
            <a:r>
              <a:rPr lang="es-PE" sz="2300" dirty="0">
                <a:solidFill>
                  <a:srgbClr val="474747"/>
                </a:solidFill>
                <a:latin typeface="Open Sans"/>
              </a:rPr>
              <a:t>certificación de conformidad de mantenimiento emitida para la aeronave o componente de aeronave, después de la realización de cualquier tarea de mantenimiento, y</a:t>
            </a:r>
          </a:p>
          <a:p>
            <a:pPr marL="342900" lvl="0" indent="-342900" algn="just" defTabSz="457200">
              <a:lnSpc>
                <a:spcPct val="120000"/>
              </a:lnSpc>
              <a:spcBef>
                <a:spcPct val="20000"/>
              </a:spcBef>
              <a:buFont typeface="Arial" panose="020B0604020202020204" pitchFamily="34" charset="0"/>
              <a:buChar char="•"/>
            </a:pPr>
            <a:r>
              <a:rPr lang="es-PE" sz="2300" dirty="0" smtClean="0">
                <a:solidFill>
                  <a:srgbClr val="474747"/>
                </a:solidFill>
                <a:latin typeface="Open Sans"/>
              </a:rPr>
              <a:t>Registros </a:t>
            </a:r>
            <a:r>
              <a:rPr lang="es-PE" sz="2300" dirty="0">
                <a:solidFill>
                  <a:srgbClr val="474747"/>
                </a:solidFill>
                <a:latin typeface="Open Sans"/>
              </a:rPr>
              <a:t>detallados de los trabajos de mantenimiento para demostrar que se ha cumplido con todos los requisitos necesarios para la firma de la certificación de conformidad de mantenimiento.</a:t>
            </a:r>
          </a:p>
        </p:txBody>
      </p:sp>
      <p:sp>
        <p:nvSpPr>
          <p:cNvPr id="5" name="Slide Number Placeholder 4"/>
          <p:cNvSpPr>
            <a:spLocks noGrp="1"/>
          </p:cNvSpPr>
          <p:nvPr>
            <p:ph type="sldNum" sz="quarter" idx="12"/>
          </p:nvPr>
        </p:nvSpPr>
        <p:spPr/>
        <p:txBody>
          <a:bodyPr/>
          <a:lstStyle/>
          <a:p>
            <a:fld id="{751497D4-CBBE-4892-ABDA-4C92B62757A6}" type="slidenum">
              <a:rPr lang="id-ID" smtClean="0"/>
              <a:t>35</a:t>
            </a:fld>
            <a:endParaRPr lang="id-ID"/>
          </a:p>
        </p:txBody>
      </p:sp>
      <p:pic>
        <p:nvPicPr>
          <p:cNvPr id="8" name="Picture Placeholder 7"/>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l="22921" r="22921"/>
          <a:stretch>
            <a:fillRect/>
          </a:stretch>
        </p:blipFill>
        <p:spPr>
          <a:xfrm>
            <a:off x="6610350" y="0"/>
            <a:ext cx="5581650" cy="6858000"/>
          </a:xfrm>
        </p:spPr>
      </p:pic>
    </p:spTree>
    <p:extLst>
      <p:ext uri="{BB962C8B-B14F-4D97-AF65-F5344CB8AC3E}">
        <p14:creationId xmlns:p14="http://schemas.microsoft.com/office/powerpoint/2010/main" val="4234957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500"/>
                                        <p:tgtEl>
                                          <p:spTgt spid="4">
                                            <p:txEl>
                                              <p:pRg st="1" end="1"/>
                                            </p:txEl>
                                          </p:spTgt>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3"/>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7826" b="7826"/>
          <a:stretch>
            <a:fillRect/>
          </a:stretch>
        </p:blipFill>
        <p:spPr>
          <a:xfrm>
            <a:off x="0" y="0"/>
            <a:ext cx="12192000" cy="6858000"/>
          </a:xfrm>
        </p:spPr>
      </p:pic>
      <p:sp>
        <p:nvSpPr>
          <p:cNvPr id="9" name="Rectangle 8"/>
          <p:cNvSpPr/>
          <p:nvPr/>
        </p:nvSpPr>
        <p:spPr>
          <a:xfrm>
            <a:off x="161423" y="4138863"/>
            <a:ext cx="7334250" cy="2511592"/>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1" algn="just" defTabSz="457200">
              <a:spcBef>
                <a:spcPct val="20000"/>
              </a:spcBef>
            </a:pPr>
            <a:r>
              <a:rPr lang="es-PE" sz="2000" i="1" dirty="0">
                <a:solidFill>
                  <a:srgbClr val="FFFFFF"/>
                </a:solidFill>
                <a:latin typeface="Georgia"/>
                <a:cs typeface="Georgia"/>
              </a:rPr>
              <a:t>Los registros de tiempos de servicio, ultima reparación general (OVH), cumplimiento de </a:t>
            </a:r>
            <a:r>
              <a:rPr lang="es-PE" sz="2000" i="1" dirty="0" err="1">
                <a:solidFill>
                  <a:srgbClr val="FFFFFF"/>
                </a:solidFill>
                <a:latin typeface="Georgia"/>
                <a:cs typeface="Georgia"/>
              </a:rPr>
              <a:t>ADs</a:t>
            </a:r>
            <a:r>
              <a:rPr lang="es-PE" sz="2000" i="1" dirty="0">
                <a:solidFill>
                  <a:srgbClr val="FFFFFF"/>
                </a:solidFill>
                <a:latin typeface="Georgia"/>
                <a:cs typeface="Georgia"/>
              </a:rPr>
              <a:t>, reparaciones y modificaciones mayores, y tareas de acuerdo al programa de mantenimiento se conservarán se deberán conservar </a:t>
            </a:r>
            <a:r>
              <a:rPr lang="es-PE" sz="2000" b="1" i="1" dirty="0">
                <a:solidFill>
                  <a:srgbClr val="FFFF00"/>
                </a:solidFill>
                <a:latin typeface="Georgia"/>
                <a:cs typeface="Georgia"/>
              </a:rPr>
              <a:t>durante un período de 90 días después de retirar permanentemente de servicio </a:t>
            </a:r>
            <a:r>
              <a:rPr lang="es-PE" sz="2000" i="1" dirty="0">
                <a:solidFill>
                  <a:srgbClr val="FFFFFF"/>
                </a:solidFill>
                <a:latin typeface="Georgia"/>
                <a:cs typeface="Georgia"/>
              </a:rPr>
              <a:t>el componente al que se refiere.</a:t>
            </a:r>
          </a:p>
        </p:txBody>
      </p:sp>
    </p:spTree>
    <p:extLst>
      <p:ext uri="{BB962C8B-B14F-4D97-AF65-F5344CB8AC3E}">
        <p14:creationId xmlns:p14="http://schemas.microsoft.com/office/powerpoint/2010/main" val="3194443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4"/>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2345" b="12345"/>
          <a:stretch>
            <a:fillRect/>
          </a:stretch>
        </p:blipFill>
        <p:spPr>
          <a:xfrm>
            <a:off x="0" y="0"/>
            <a:ext cx="12192000" cy="6858000"/>
          </a:xfrm>
        </p:spPr>
      </p:pic>
      <p:sp>
        <p:nvSpPr>
          <p:cNvPr id="8" name="Rectangle 7"/>
          <p:cNvSpPr/>
          <p:nvPr/>
        </p:nvSpPr>
        <p:spPr>
          <a:xfrm>
            <a:off x="145382" y="4293268"/>
            <a:ext cx="6832934" cy="2447925"/>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1" algn="just" defTabSz="457200">
              <a:spcBef>
                <a:spcPct val="20000"/>
              </a:spcBef>
            </a:pPr>
            <a:r>
              <a:rPr lang="es-PE" sz="2400" i="1" dirty="0">
                <a:solidFill>
                  <a:srgbClr val="FFFFFF"/>
                </a:solidFill>
                <a:latin typeface="Georgia"/>
                <a:cs typeface="Georgia"/>
              </a:rPr>
              <a:t>Cada certificación de conformidad de mantenimiento y registros detallados de los trabajos de mantenimiento se conservarán hasta que se repita o se reemplace por un trabajo o inspección equivalente en alcance y detalle.</a:t>
            </a:r>
          </a:p>
        </p:txBody>
      </p:sp>
    </p:spTree>
    <p:extLst>
      <p:ext uri="{BB962C8B-B14F-4D97-AF65-F5344CB8AC3E}">
        <p14:creationId xmlns:p14="http://schemas.microsoft.com/office/powerpoint/2010/main" val="3747342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7813" b="7813"/>
          <a:stretch>
            <a:fillRect/>
          </a:stretch>
        </p:blipFill>
        <p:spPr>
          <a:xfrm>
            <a:off x="0" y="0"/>
            <a:ext cx="12192000" cy="6858000"/>
          </a:xfrm>
        </p:spPr>
      </p:pic>
      <p:sp>
        <p:nvSpPr>
          <p:cNvPr id="8" name="Rectangle 7"/>
          <p:cNvSpPr/>
          <p:nvPr/>
        </p:nvSpPr>
        <p:spPr>
          <a:xfrm>
            <a:off x="208547" y="4684295"/>
            <a:ext cx="6072939" cy="203835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1" algn="just" defTabSz="457200">
              <a:spcBef>
                <a:spcPct val="20000"/>
              </a:spcBef>
            </a:pPr>
            <a:r>
              <a:rPr lang="es-PE" sz="2800" i="1" dirty="0">
                <a:solidFill>
                  <a:srgbClr val="FFFFFF"/>
                </a:solidFill>
                <a:latin typeface="Georgia"/>
                <a:cs typeface="Georgia"/>
              </a:rPr>
              <a:t>El explotador debe garantizar que se conserven los registros de forma segura para protegerlo de daños, alteraciones y robo</a:t>
            </a:r>
          </a:p>
        </p:txBody>
      </p:sp>
    </p:spTree>
    <p:extLst>
      <p:ext uri="{BB962C8B-B14F-4D97-AF65-F5344CB8AC3E}">
        <p14:creationId xmlns:p14="http://schemas.microsoft.com/office/powerpoint/2010/main" val="4070663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10"/>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0615" b="10615"/>
          <a:stretch>
            <a:fillRect/>
          </a:stretch>
        </p:blipFill>
        <p:spPr>
          <a:xfrm>
            <a:off x="0" y="0"/>
            <a:ext cx="12192000" cy="6858000"/>
          </a:xfrm>
        </p:spPr>
      </p:pic>
      <p:sp>
        <p:nvSpPr>
          <p:cNvPr id="8" name="Rectangle 7"/>
          <p:cNvSpPr/>
          <p:nvPr/>
        </p:nvSpPr>
        <p:spPr>
          <a:xfrm>
            <a:off x="190500" y="4210050"/>
            <a:ext cx="7162800" cy="247650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lvl="1" algn="just" defTabSz="457200">
              <a:spcBef>
                <a:spcPts val="600"/>
              </a:spcBef>
              <a:spcAft>
                <a:spcPts val="600"/>
              </a:spcAft>
            </a:pPr>
            <a:r>
              <a:rPr lang="es-PE" sz="2000" b="1" i="1" dirty="0">
                <a:solidFill>
                  <a:srgbClr val="FFFFFF"/>
                </a:solidFill>
                <a:latin typeface="Georgia"/>
                <a:cs typeface="Georgia"/>
              </a:rPr>
              <a:t>Transferencia de registros de mantenimiento</a:t>
            </a:r>
          </a:p>
          <a:p>
            <a:pPr marL="228600" lvl="1" algn="just" defTabSz="457200">
              <a:spcBef>
                <a:spcPts val="600"/>
              </a:spcBef>
              <a:spcAft>
                <a:spcPts val="600"/>
              </a:spcAft>
            </a:pPr>
            <a:r>
              <a:rPr lang="es-PE" sz="2000" b="1" i="1" dirty="0">
                <a:solidFill>
                  <a:srgbClr val="FFFF00"/>
                </a:solidFill>
                <a:latin typeface="Georgia"/>
                <a:cs typeface="Georgia"/>
              </a:rPr>
              <a:t>Cambio temporal </a:t>
            </a:r>
            <a:r>
              <a:rPr lang="es-PE" sz="2000" i="1" dirty="0">
                <a:solidFill>
                  <a:srgbClr val="FFFFFF"/>
                </a:solidFill>
                <a:latin typeface="Georgia"/>
                <a:cs typeface="Georgia"/>
              </a:rPr>
              <a:t>de explotador, los registros de mantenimiento se deben poner </a:t>
            </a:r>
            <a:r>
              <a:rPr lang="es-PE" sz="2000" b="1" i="1" dirty="0">
                <a:solidFill>
                  <a:srgbClr val="FFFF00"/>
                </a:solidFill>
                <a:latin typeface="Georgia"/>
                <a:cs typeface="Georgia"/>
              </a:rPr>
              <a:t>a disposición </a:t>
            </a:r>
            <a:r>
              <a:rPr lang="es-PE" sz="2000" i="1" dirty="0">
                <a:solidFill>
                  <a:srgbClr val="FFFFFF"/>
                </a:solidFill>
                <a:latin typeface="Georgia"/>
                <a:cs typeface="Georgia"/>
              </a:rPr>
              <a:t>del nuevo explotador. </a:t>
            </a:r>
            <a:r>
              <a:rPr lang="es-PE" sz="2000" b="1" i="1" dirty="0">
                <a:solidFill>
                  <a:srgbClr val="FFFF00"/>
                </a:solidFill>
                <a:latin typeface="Georgia"/>
                <a:cs typeface="Georgia"/>
              </a:rPr>
              <a:t>Cambio permanente </a:t>
            </a:r>
            <a:r>
              <a:rPr lang="es-PE" sz="2000" i="1" dirty="0">
                <a:solidFill>
                  <a:srgbClr val="FFFFFF"/>
                </a:solidFill>
                <a:latin typeface="Georgia"/>
                <a:cs typeface="Georgia"/>
              </a:rPr>
              <a:t>de explotador los registros de mantenimiento deben ser </a:t>
            </a:r>
            <a:r>
              <a:rPr lang="es-PE" sz="2000" b="1" i="1" dirty="0">
                <a:solidFill>
                  <a:srgbClr val="FFFF00"/>
                </a:solidFill>
                <a:latin typeface="Georgia"/>
                <a:cs typeface="Georgia"/>
              </a:rPr>
              <a:t>transferidos</a:t>
            </a:r>
            <a:r>
              <a:rPr lang="es-PE" sz="2000" i="1" dirty="0">
                <a:solidFill>
                  <a:srgbClr val="FFFFFF"/>
                </a:solidFill>
                <a:latin typeface="Georgia"/>
                <a:cs typeface="Georgia"/>
              </a:rPr>
              <a:t> al nuevo explotador</a:t>
            </a:r>
          </a:p>
        </p:txBody>
      </p:sp>
    </p:spTree>
    <p:extLst>
      <p:ext uri="{BB962C8B-B14F-4D97-AF65-F5344CB8AC3E}">
        <p14:creationId xmlns:p14="http://schemas.microsoft.com/office/powerpoint/2010/main" val="2320724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8436" b="8436"/>
          <a:stretch>
            <a:fillRect/>
          </a:stretch>
        </p:blipFill>
        <p:spPr>
          <a:xfrm>
            <a:off x="0" y="0"/>
            <a:ext cx="12192000" cy="6858000"/>
          </a:xfrm>
        </p:spPr>
      </p:pic>
      <p:sp>
        <p:nvSpPr>
          <p:cNvPr id="6" name="Rectangle 5"/>
          <p:cNvSpPr/>
          <p:nvPr/>
        </p:nvSpPr>
        <p:spPr>
          <a:xfrm>
            <a:off x="162172" y="4743267"/>
            <a:ext cx="6049107" cy="1999622"/>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1" algn="just" defTabSz="457200">
              <a:spcBef>
                <a:spcPct val="20000"/>
              </a:spcBef>
            </a:pPr>
            <a:r>
              <a:rPr lang="es-PE" sz="2000" b="1" i="1" dirty="0">
                <a:solidFill>
                  <a:srgbClr val="FFFFFF"/>
                </a:solidFill>
                <a:latin typeface="Georgia"/>
                <a:cs typeface="Georgia"/>
              </a:rPr>
              <a:t>Aeronave</a:t>
            </a:r>
          </a:p>
          <a:p>
            <a:pPr marL="457200" lvl="1" algn="just" defTabSz="457200">
              <a:spcBef>
                <a:spcPct val="20000"/>
              </a:spcBef>
            </a:pPr>
            <a:r>
              <a:rPr lang="es-PE" sz="2000" i="1" dirty="0">
                <a:solidFill>
                  <a:srgbClr val="FFFFFF"/>
                </a:solidFill>
                <a:latin typeface="Georgia"/>
                <a:cs typeface="Georgia"/>
              </a:rPr>
              <a:t>Toda máquina que puede sustentarse   en   la   atmósfera   por reacciones del aire que no sean las reacciones   del   mismo   contra   la superficie de la tierra.</a:t>
            </a:r>
          </a:p>
        </p:txBody>
      </p:sp>
    </p:spTree>
    <p:extLst>
      <p:ext uri="{BB962C8B-B14F-4D97-AF65-F5344CB8AC3E}">
        <p14:creationId xmlns:p14="http://schemas.microsoft.com/office/powerpoint/2010/main" val="4087924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6"/>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a:xfrm>
            <a:off x="0" y="0"/>
            <a:ext cx="12192000" cy="6858000"/>
          </a:xfrm>
        </p:spPr>
      </p:pic>
      <p:sp>
        <p:nvSpPr>
          <p:cNvPr id="6" name="Rectangle 5"/>
          <p:cNvSpPr/>
          <p:nvPr/>
        </p:nvSpPr>
        <p:spPr>
          <a:xfrm>
            <a:off x="4781550" y="4000500"/>
            <a:ext cx="7162800" cy="260985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1" algn="just" defTabSz="457200">
              <a:spcBef>
                <a:spcPct val="20000"/>
              </a:spcBef>
            </a:pPr>
            <a:r>
              <a:rPr lang="es-PE" sz="2600" i="1" dirty="0">
                <a:solidFill>
                  <a:srgbClr val="FFFFFF"/>
                </a:solidFill>
                <a:latin typeface="Georgia"/>
                <a:cs typeface="Georgia"/>
              </a:rPr>
              <a:t>Un explotador no debe operar una aeronave después de la realización de cualquier mantenimiento, si no se ha realizado conforme al LAR 43.300 y se ha emitido un CCM por una persona u organización autorizada de acuerdo con el LAR 43.400</a:t>
            </a:r>
          </a:p>
        </p:txBody>
      </p:sp>
    </p:spTree>
    <p:extLst>
      <p:ext uri="{BB962C8B-B14F-4D97-AF65-F5344CB8AC3E}">
        <p14:creationId xmlns:p14="http://schemas.microsoft.com/office/powerpoint/2010/main" val="2654664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6" y="108858"/>
            <a:ext cx="10704513" cy="691242"/>
          </a:xfrm>
        </p:spPr>
        <p:txBody>
          <a:bodyPr>
            <a:normAutofit/>
          </a:bodyPr>
          <a:lstStyle/>
          <a:p>
            <a:r>
              <a:rPr lang="es-PE" b="1" dirty="0"/>
              <a:t>Informe sobre fallas, casos de mal funcionamiento y defectos</a:t>
            </a:r>
          </a:p>
        </p:txBody>
      </p:sp>
      <p:sp>
        <p:nvSpPr>
          <p:cNvPr id="4" name="Text Placeholder 3"/>
          <p:cNvSpPr>
            <a:spLocks noGrp="1"/>
          </p:cNvSpPr>
          <p:nvPr>
            <p:ph type="body" sz="half" idx="2"/>
          </p:nvPr>
        </p:nvSpPr>
        <p:spPr>
          <a:xfrm>
            <a:off x="839787" y="1181100"/>
            <a:ext cx="10514013" cy="5175250"/>
          </a:xfrm>
        </p:spPr>
        <p:txBody>
          <a:bodyPr>
            <a:noAutofit/>
          </a:bodyPr>
          <a:lstStyle/>
          <a:p>
            <a:pPr marL="342900" lvl="0" indent="-342900" algn="just" defTabSz="457200">
              <a:lnSpc>
                <a:spcPct val="120000"/>
              </a:lnSpc>
              <a:spcBef>
                <a:spcPct val="20000"/>
              </a:spcBef>
              <a:buFont typeface="Arial" panose="020B0604020202020204" pitchFamily="34" charset="0"/>
              <a:buChar char="•"/>
            </a:pPr>
            <a:r>
              <a:rPr lang="es-PE" sz="2400" dirty="0">
                <a:solidFill>
                  <a:srgbClr val="474747"/>
                </a:solidFill>
                <a:latin typeface="Open Sans"/>
              </a:rPr>
              <a:t>El explotador, con respecto a los aviones cuya masa máxima certificada de despegue sea superior a 5 700 kg y a los helicópteros de más de </a:t>
            </a:r>
            <a:r>
              <a:rPr lang="es-PE" sz="2400" dirty="0" smtClean="0">
                <a:solidFill>
                  <a:srgbClr val="474747"/>
                </a:solidFill>
                <a:latin typeface="Open Sans"/>
              </a:rPr>
              <a:t>        3 175 </a:t>
            </a:r>
            <a:r>
              <a:rPr lang="es-PE" sz="2400" dirty="0">
                <a:solidFill>
                  <a:srgbClr val="474747"/>
                </a:solidFill>
                <a:latin typeface="Open Sans"/>
              </a:rPr>
              <a:t>kg, debe informar a la ACC del Estado de matrícula, a la AAC del explotador (cuando es diferente a la AAC del Estado de matrícula) y a la organización responsable del diseño de tipo, de cualquier falla, malfuncionamiento, o defecto en la aeronave que ocurre o es detectado en cualquier momento</a:t>
            </a:r>
            <a:r>
              <a:rPr lang="es-PE" sz="2400" dirty="0" smtClean="0">
                <a:solidFill>
                  <a:srgbClr val="474747"/>
                </a:solidFill>
                <a:latin typeface="Open Sans"/>
              </a:rPr>
              <a:t>.</a:t>
            </a:r>
          </a:p>
          <a:p>
            <a:pPr marL="342900" lvl="0" indent="-342900" algn="just" defTabSz="457200">
              <a:lnSpc>
                <a:spcPct val="120000"/>
              </a:lnSpc>
              <a:spcBef>
                <a:spcPct val="20000"/>
              </a:spcBef>
              <a:buFont typeface="Arial" panose="020B0604020202020204" pitchFamily="34" charset="0"/>
              <a:buChar char="•"/>
            </a:pPr>
            <a:r>
              <a:rPr lang="es-PE" sz="2400" dirty="0">
                <a:solidFill>
                  <a:srgbClr val="474747"/>
                </a:solidFill>
                <a:latin typeface="Open Sans"/>
              </a:rPr>
              <a:t>Los informes deben ser hechos en la forma y manera indicada por la AAC del Estado de matrícula y deben contener toda la información pertinente sobre la condición que sea de conocimiento del explotador y ser enviados en un período no mayor de </a:t>
            </a:r>
            <a:r>
              <a:rPr lang="es-PE" sz="2400" b="1" dirty="0">
                <a:solidFill>
                  <a:srgbClr val="C00000"/>
                </a:solidFill>
                <a:latin typeface="Open Sans"/>
              </a:rPr>
              <a:t>tres (3) días calendarios</a:t>
            </a:r>
            <a:r>
              <a:rPr lang="es-PE" sz="2400" dirty="0" smtClean="0">
                <a:solidFill>
                  <a:srgbClr val="474747"/>
                </a:solidFill>
                <a:latin typeface="Open Sans"/>
              </a:rPr>
              <a:t>.</a:t>
            </a:r>
            <a:endParaRPr lang="es-PE" sz="2400" dirty="0">
              <a:solidFill>
                <a:srgbClr val="474747"/>
              </a:solidFill>
              <a:latin typeface="Open Sans"/>
            </a:endParaRPr>
          </a:p>
        </p:txBody>
      </p:sp>
      <p:sp>
        <p:nvSpPr>
          <p:cNvPr id="5" name="Slide Number Placeholder 4"/>
          <p:cNvSpPr>
            <a:spLocks noGrp="1"/>
          </p:cNvSpPr>
          <p:nvPr>
            <p:ph type="sldNum" sz="quarter" idx="12"/>
          </p:nvPr>
        </p:nvSpPr>
        <p:spPr/>
        <p:txBody>
          <a:bodyPr/>
          <a:lstStyle/>
          <a:p>
            <a:fld id="{751497D4-CBBE-4892-ABDA-4C92B62757A6}" type="slidenum">
              <a:rPr lang="id-ID" smtClean="0"/>
              <a:t>41</a:t>
            </a:fld>
            <a:endParaRPr lang="id-ID"/>
          </a:p>
        </p:txBody>
      </p:sp>
    </p:spTree>
    <p:extLst>
      <p:ext uri="{BB962C8B-B14F-4D97-AF65-F5344CB8AC3E}">
        <p14:creationId xmlns:p14="http://schemas.microsoft.com/office/powerpoint/2010/main" val="4194835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7" y="108858"/>
            <a:ext cx="5546498" cy="1447226"/>
          </a:xfrm>
        </p:spPr>
        <p:txBody>
          <a:bodyPr anchor="ctr">
            <a:normAutofit/>
          </a:bodyPr>
          <a:lstStyle/>
          <a:p>
            <a:r>
              <a:rPr lang="es-PE" b="1" dirty="0"/>
              <a:t>Requisitos de personal</a:t>
            </a:r>
          </a:p>
        </p:txBody>
      </p:sp>
      <p:sp>
        <p:nvSpPr>
          <p:cNvPr id="4" name="Text Placeholder 3"/>
          <p:cNvSpPr>
            <a:spLocks noGrp="1"/>
          </p:cNvSpPr>
          <p:nvPr>
            <p:ph type="body" sz="half" idx="2"/>
          </p:nvPr>
        </p:nvSpPr>
        <p:spPr>
          <a:xfrm>
            <a:off x="839787" y="1395663"/>
            <a:ext cx="6202697" cy="5462337"/>
          </a:xfrm>
        </p:spPr>
        <p:txBody>
          <a:bodyPr>
            <a:noAutofit/>
          </a:bodyPr>
          <a:lstStyle/>
          <a:p>
            <a:pPr lvl="0" algn="just" defTabSz="457200">
              <a:lnSpc>
                <a:spcPct val="120000"/>
              </a:lnSpc>
              <a:spcBef>
                <a:spcPct val="20000"/>
              </a:spcBef>
            </a:pPr>
            <a:r>
              <a:rPr lang="es-PE" sz="2200" dirty="0">
                <a:solidFill>
                  <a:srgbClr val="474747"/>
                </a:solidFill>
                <a:latin typeface="Open Sans"/>
              </a:rPr>
              <a:t>Aviones con una masa certificada de despegue de más de 5,700 Kg o aviones equipados con uno o más motores turborreactores:</a:t>
            </a:r>
          </a:p>
          <a:p>
            <a:pPr marL="342900" lvl="0" indent="-342900" algn="just" defTabSz="457200">
              <a:lnSpc>
                <a:spcPct val="120000"/>
              </a:lnSpc>
              <a:spcBef>
                <a:spcPct val="20000"/>
              </a:spcBef>
              <a:buFont typeface="Arial" panose="020B0604020202020204" pitchFamily="34" charset="0"/>
              <a:buChar char="•"/>
            </a:pPr>
            <a:r>
              <a:rPr lang="es-PE" sz="2200" dirty="0">
                <a:solidFill>
                  <a:srgbClr val="474747"/>
                </a:solidFill>
                <a:latin typeface="Open Sans"/>
              </a:rPr>
              <a:t>El explotador debe establecer y controlar la competencia de todo el personal involucrado en las actividades de control de mantenimiento de la aeronavegabilidad (instrucción inicial y continua).</a:t>
            </a:r>
          </a:p>
          <a:p>
            <a:pPr marL="342900" lvl="0" indent="-342900" algn="just" defTabSz="457200">
              <a:lnSpc>
                <a:spcPct val="120000"/>
              </a:lnSpc>
              <a:spcBef>
                <a:spcPct val="20000"/>
              </a:spcBef>
              <a:buFont typeface="Arial" panose="020B0604020202020204" pitchFamily="34" charset="0"/>
              <a:buChar char="•"/>
            </a:pPr>
            <a:r>
              <a:rPr lang="es-PE" sz="2200" dirty="0">
                <a:solidFill>
                  <a:srgbClr val="474747"/>
                </a:solidFill>
                <a:latin typeface="Open Sans"/>
              </a:rPr>
              <a:t>La instrucción debe incluir la instrucción sobre los procedimientos del explotador, incluyendo instrucción en conocimiento y habilidades relacionados con los principios relativos a los factores </a:t>
            </a:r>
            <a:r>
              <a:rPr lang="es-PE" sz="2200" dirty="0" smtClean="0">
                <a:solidFill>
                  <a:srgbClr val="474747"/>
                </a:solidFill>
                <a:latin typeface="Open Sans"/>
              </a:rPr>
              <a:t>humanos.</a:t>
            </a:r>
            <a:endParaRPr lang="es-PE" sz="2200" dirty="0">
              <a:solidFill>
                <a:srgbClr val="474747"/>
              </a:solidFill>
              <a:latin typeface="Open Sans"/>
            </a:endParaRPr>
          </a:p>
        </p:txBody>
      </p:sp>
      <p:sp>
        <p:nvSpPr>
          <p:cNvPr id="5" name="Slide Number Placeholder 4"/>
          <p:cNvSpPr>
            <a:spLocks noGrp="1"/>
          </p:cNvSpPr>
          <p:nvPr>
            <p:ph type="sldNum" sz="quarter" idx="12"/>
          </p:nvPr>
        </p:nvSpPr>
        <p:spPr/>
        <p:txBody>
          <a:bodyPr/>
          <a:lstStyle/>
          <a:p>
            <a:fld id="{751497D4-CBBE-4892-ABDA-4C92B62757A6}" type="slidenum">
              <a:rPr lang="id-ID" smtClean="0"/>
              <a:t>42</a:t>
            </a:fld>
            <a:endParaRPr lang="id-ID"/>
          </a:p>
        </p:txBody>
      </p:sp>
      <p:pic>
        <p:nvPicPr>
          <p:cNvPr id="7" name="Picture Placeholder 11"/>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t="5162" r="5150" b="5162"/>
          <a:stretch/>
        </p:blipFill>
        <p:spPr>
          <a:xfrm>
            <a:off x="7168816" y="0"/>
            <a:ext cx="5023184" cy="6858000"/>
          </a:xfrm>
        </p:spPr>
      </p:pic>
    </p:spTree>
    <p:extLst>
      <p:ext uri="{BB962C8B-B14F-4D97-AF65-F5344CB8AC3E}">
        <p14:creationId xmlns:p14="http://schemas.microsoft.com/office/powerpoint/2010/main" val="2547589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500"/>
                                        <p:tgtEl>
                                          <p:spTgt spid="4">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Effect transition="in" filter="fade">
                                      <p:cBhvr>
                                        <p:cTn id="16"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2"/>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7813" b="7813"/>
          <a:stretch>
            <a:fillRect/>
          </a:stretch>
        </p:blipFill>
        <p:spPr/>
      </p:pic>
    </p:spTree>
    <p:extLst>
      <p:ext uri="{BB962C8B-B14F-4D97-AF65-F5344CB8AC3E}">
        <p14:creationId xmlns:p14="http://schemas.microsoft.com/office/powerpoint/2010/main" val="1106383115"/>
      </p:ext>
    </p:extLst>
  </p:cSld>
  <p:clrMapOvr>
    <a:masterClrMapping/>
  </p:clrMapOvr>
  <p:transition spd="slow">
    <p:push/>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3"/>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t="13849" b="558"/>
          <a:stretch/>
        </p:blipFill>
        <p:spPr>
          <a:xfrm>
            <a:off x="0" y="0"/>
            <a:ext cx="12192000" cy="6858000"/>
          </a:xfrm>
        </p:spPr>
      </p:pic>
      <p:sp>
        <p:nvSpPr>
          <p:cNvPr id="9" name="Rectangle 8"/>
          <p:cNvSpPr/>
          <p:nvPr/>
        </p:nvSpPr>
        <p:spPr>
          <a:xfrm>
            <a:off x="6018962" y="4555958"/>
            <a:ext cx="6049107" cy="2221655"/>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1" algn="just" defTabSz="457200">
              <a:spcBef>
                <a:spcPts val="600"/>
              </a:spcBef>
              <a:spcAft>
                <a:spcPts val="600"/>
              </a:spcAft>
            </a:pPr>
            <a:r>
              <a:rPr lang="es-PE" sz="2000" b="1" i="1" dirty="0">
                <a:solidFill>
                  <a:srgbClr val="FFFFFF"/>
                </a:solidFill>
                <a:latin typeface="Georgia"/>
                <a:cs typeface="Georgia"/>
              </a:rPr>
              <a:t>Helicóptero</a:t>
            </a:r>
          </a:p>
          <a:p>
            <a:pPr marL="457200" lvl="1" algn="just" defTabSz="457200">
              <a:spcBef>
                <a:spcPts val="600"/>
              </a:spcBef>
              <a:spcAft>
                <a:spcPts val="600"/>
              </a:spcAft>
            </a:pPr>
            <a:r>
              <a:rPr lang="es-PE" sz="2000" i="1" dirty="0">
                <a:solidFill>
                  <a:srgbClr val="FFFFFF"/>
                </a:solidFill>
                <a:latin typeface="Georgia"/>
                <a:cs typeface="Georgia"/>
              </a:rPr>
              <a:t>Aerodino que se mantiene en vuelo principalmente en virtud de la reacción del aire sobre uno o más rotores propulsados por motor que giran alrededor de ejes verticales o casi verticales.</a:t>
            </a:r>
          </a:p>
        </p:txBody>
      </p:sp>
    </p:spTree>
    <p:extLst>
      <p:ext uri="{BB962C8B-B14F-4D97-AF65-F5344CB8AC3E}">
        <p14:creationId xmlns:p14="http://schemas.microsoft.com/office/powerpoint/2010/main" val="2016566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0"/>
            <a:ext cx="4773935" cy="1585732"/>
          </a:xfrm>
        </p:spPr>
        <p:txBody>
          <a:bodyPr anchor="ctr">
            <a:normAutofit/>
          </a:bodyPr>
          <a:lstStyle/>
          <a:p>
            <a:r>
              <a:rPr lang="es-PE" sz="3600" b="1" dirty="0" smtClean="0"/>
              <a:t>Definición de mantenimiento</a:t>
            </a:r>
            <a:endParaRPr lang="es-PE" sz="3600" b="1" dirty="0"/>
          </a:p>
        </p:txBody>
      </p:sp>
      <p:sp>
        <p:nvSpPr>
          <p:cNvPr id="4" name="Text Placeholder 3"/>
          <p:cNvSpPr>
            <a:spLocks noGrp="1"/>
          </p:cNvSpPr>
          <p:nvPr>
            <p:ph type="body" sz="half" idx="2"/>
          </p:nvPr>
        </p:nvSpPr>
        <p:spPr>
          <a:xfrm>
            <a:off x="545433" y="1585732"/>
            <a:ext cx="4892842" cy="4770618"/>
          </a:xfrm>
        </p:spPr>
        <p:txBody>
          <a:bodyPr>
            <a:noAutofit/>
          </a:bodyPr>
          <a:lstStyle/>
          <a:p>
            <a:pPr algn="just"/>
            <a:r>
              <a:rPr lang="es-PE" sz="2400" dirty="0"/>
              <a:t>Ejecución de los trabajos requeridos para asegurar el mantenimiento de la aeronavegabilidad de las aeronaves, lo que incluye una o varias de las siguientes tareas:</a:t>
            </a:r>
          </a:p>
          <a:p>
            <a:pPr marL="285750" indent="-285750" algn="just">
              <a:buFont typeface="Arial" panose="020B0604020202020204" pitchFamily="34" charset="0"/>
              <a:buChar char="•"/>
            </a:pPr>
            <a:r>
              <a:rPr lang="es-PE" sz="2400" dirty="0"/>
              <a:t>Reacondicionamiento,</a:t>
            </a:r>
          </a:p>
          <a:p>
            <a:pPr marL="285750" indent="-285750" algn="just">
              <a:buFont typeface="Arial" panose="020B0604020202020204" pitchFamily="34" charset="0"/>
              <a:buChar char="•"/>
            </a:pPr>
            <a:r>
              <a:rPr lang="es-PE" sz="2400" dirty="0"/>
              <a:t>Inspección,</a:t>
            </a:r>
          </a:p>
          <a:p>
            <a:pPr marL="285750" indent="-285750" algn="just">
              <a:buFont typeface="Arial" panose="020B0604020202020204" pitchFamily="34" charset="0"/>
              <a:buChar char="•"/>
            </a:pPr>
            <a:r>
              <a:rPr lang="es-PE" sz="2400" dirty="0"/>
              <a:t>Reemplazo de piezas,</a:t>
            </a:r>
          </a:p>
          <a:p>
            <a:pPr marL="285750" indent="-285750" algn="just">
              <a:buFont typeface="Arial" panose="020B0604020202020204" pitchFamily="34" charset="0"/>
              <a:buChar char="•"/>
            </a:pPr>
            <a:r>
              <a:rPr lang="es-PE" sz="2400" dirty="0"/>
              <a:t>Rectificación de defectos,</a:t>
            </a:r>
          </a:p>
          <a:p>
            <a:pPr marL="285750" indent="-285750" algn="just">
              <a:buFont typeface="Arial" panose="020B0604020202020204" pitchFamily="34" charset="0"/>
              <a:buChar char="•"/>
            </a:pPr>
            <a:r>
              <a:rPr lang="es-PE" sz="2400" dirty="0"/>
              <a:t>Incorporación de una modificación o reparación</a:t>
            </a:r>
            <a:r>
              <a:rPr lang="es-PE" sz="2400" dirty="0" smtClean="0"/>
              <a:t>.</a:t>
            </a:r>
            <a:endParaRPr lang="es-PE" sz="2400" dirty="0"/>
          </a:p>
        </p:txBody>
      </p:sp>
      <p:sp>
        <p:nvSpPr>
          <p:cNvPr id="5" name="Slide Number Placeholder 4"/>
          <p:cNvSpPr>
            <a:spLocks noGrp="1"/>
          </p:cNvSpPr>
          <p:nvPr>
            <p:ph type="sldNum" sz="quarter" idx="12"/>
          </p:nvPr>
        </p:nvSpPr>
        <p:spPr/>
        <p:txBody>
          <a:bodyPr/>
          <a:lstStyle/>
          <a:p>
            <a:fld id="{751497D4-CBBE-4892-ABDA-4C92B62757A6}" type="slidenum">
              <a:rPr lang="id-ID" smtClean="0"/>
              <a:t>6</a:t>
            </a:fld>
            <a:endParaRPr lang="id-ID"/>
          </a:p>
        </p:txBody>
      </p:sp>
      <p:pic>
        <p:nvPicPr>
          <p:cNvPr id="6" name="Picture Placeholder 3"/>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3451" t="169" r="33961" b="-169"/>
          <a:stretch/>
        </p:blipFill>
        <p:spPr>
          <a:xfrm>
            <a:off x="5613723" y="0"/>
            <a:ext cx="6578278" cy="6858000"/>
          </a:xfrm>
        </p:spPr>
      </p:pic>
    </p:spTree>
    <p:extLst>
      <p:ext uri="{BB962C8B-B14F-4D97-AF65-F5344CB8AC3E}">
        <p14:creationId xmlns:p14="http://schemas.microsoft.com/office/powerpoint/2010/main" val="1319415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500"/>
                                        <p:tgtEl>
                                          <p:spTgt spid="4">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Effect transition="in" filter="fade">
                                      <p:cBhvr>
                                        <p:cTn id="16" dur="500"/>
                                        <p:tgtEl>
                                          <p:spTgt spid="4">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fade">
                                      <p:cBhvr>
                                        <p:cTn id="19" dur="500"/>
                                        <p:tgtEl>
                                          <p:spTgt spid="4">
                                            <p:txEl>
                                              <p:pRg st="3" end="3"/>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animEffect transition="in" filter="fade">
                                      <p:cBhvr>
                                        <p:cTn id="25" dur="500"/>
                                        <p:tgtEl>
                                          <p:spTgt spid="4">
                                            <p:txEl>
                                              <p:pRg st="5" end="5"/>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8"/>
          <p:cNvPicPr>
            <a:picLocks noChangeAspect="1"/>
          </p:cNvPicPr>
          <p:nvPr/>
        </p:nvPicPr>
        <p:blipFill>
          <a:blip r:embed="rId3">
            <a:extLst>
              <a:ext uri="{28A0092B-C50C-407E-A947-70E740481C1C}">
                <a14:useLocalDpi xmlns:a14="http://schemas.microsoft.com/office/drawing/2010/main" val="0"/>
              </a:ext>
            </a:extLst>
          </a:blip>
          <a:srcRect t="14893" b="14893"/>
          <a:stretch>
            <a:fillRect/>
          </a:stretch>
        </p:blipFill>
        <p:spPr>
          <a:xfrm>
            <a:off x="0" y="0"/>
            <a:ext cx="12192000" cy="5707063"/>
          </a:xfrm>
          <a:prstGeom prst="rect">
            <a:avLst/>
          </a:prstGeom>
        </p:spPr>
      </p:pic>
      <p:sp>
        <p:nvSpPr>
          <p:cNvPr id="9" name="Rectangle 8"/>
          <p:cNvSpPr/>
          <p:nvPr/>
        </p:nvSpPr>
        <p:spPr>
          <a:xfrm rot="21049661">
            <a:off x="4389854" y="1203591"/>
            <a:ext cx="2978571" cy="954107"/>
          </a:xfrm>
          <a:prstGeom prst="rect">
            <a:avLst/>
          </a:prstGeom>
          <a:noFill/>
        </p:spPr>
        <p:txBody>
          <a:bodyPr wrap="none" lIns="91440" tIns="45720" rIns="91440" bIns="45720">
            <a:spAutoFit/>
          </a:bodyPr>
          <a:lstStyle/>
          <a:p>
            <a:pPr algn="ctr"/>
            <a:r>
              <a:rPr lang="en-US" sz="2800" b="1" cap="none" spc="0" dirty="0" smtClean="0">
                <a:ln w="1905"/>
                <a:solidFill>
                  <a:schemeClr val="accent1">
                    <a:lumMod val="50000"/>
                  </a:schemeClr>
                </a:solidFill>
                <a:effectLst>
                  <a:innerShdw blurRad="69850" dist="43180" dir="5400000">
                    <a:srgbClr val="000000">
                      <a:alpha val="65000"/>
                    </a:srgbClr>
                  </a:innerShdw>
                </a:effectLst>
              </a:rPr>
              <a:t>Manual de control</a:t>
            </a:r>
          </a:p>
          <a:p>
            <a:pPr algn="ctr"/>
            <a:r>
              <a:rPr lang="en-US" sz="2800" b="1" dirty="0" smtClean="0">
                <a:ln w="1905"/>
                <a:solidFill>
                  <a:schemeClr val="accent1">
                    <a:lumMod val="50000"/>
                  </a:schemeClr>
                </a:solidFill>
                <a:effectLst>
                  <a:innerShdw blurRad="69850" dist="43180" dir="5400000">
                    <a:srgbClr val="000000">
                      <a:alpha val="65000"/>
                    </a:srgbClr>
                  </a:innerShdw>
                </a:effectLst>
              </a:rPr>
              <a:t>de mantenimiento</a:t>
            </a:r>
            <a:endParaRPr lang="en-US" sz="2800" b="1" cap="none" spc="0" dirty="0">
              <a:ln w="1905"/>
              <a:solidFill>
                <a:schemeClr val="accent1">
                  <a:lumMod val="50000"/>
                </a:schemeClr>
              </a:solidFill>
              <a:effectLst>
                <a:innerShdw blurRad="69850" dist="43180" dir="5400000">
                  <a:srgbClr val="000000">
                    <a:alpha val="65000"/>
                  </a:srgbClr>
                </a:innerShdw>
              </a:effectLst>
            </a:endParaRPr>
          </a:p>
        </p:txBody>
      </p:sp>
      <p:sp>
        <p:nvSpPr>
          <p:cNvPr id="10" name="Rectangle 9"/>
          <p:cNvSpPr/>
          <p:nvPr/>
        </p:nvSpPr>
        <p:spPr>
          <a:xfrm>
            <a:off x="271482" y="4312770"/>
            <a:ext cx="6626623" cy="2366585"/>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1" algn="just" defTabSz="457200">
              <a:spcBef>
                <a:spcPct val="20000"/>
              </a:spcBef>
            </a:pPr>
            <a:r>
              <a:rPr lang="es-PE" sz="1800" b="1" i="1" dirty="0">
                <a:solidFill>
                  <a:srgbClr val="FFFFFF"/>
                </a:solidFill>
                <a:latin typeface="Georgia"/>
                <a:cs typeface="Georgia"/>
              </a:rPr>
              <a:t>Manual de control de mantenimiento del explotador (MCM)</a:t>
            </a:r>
          </a:p>
          <a:p>
            <a:pPr marL="457200" lvl="1" algn="just" defTabSz="457200">
              <a:spcBef>
                <a:spcPct val="20000"/>
              </a:spcBef>
            </a:pPr>
            <a:r>
              <a:rPr lang="es-PE" sz="1800" i="1" dirty="0">
                <a:solidFill>
                  <a:srgbClr val="FFFFFF"/>
                </a:solidFill>
                <a:latin typeface="Georgia"/>
                <a:cs typeface="Georgia"/>
              </a:rPr>
              <a:t>Documento que describe los procedimientos del explotador para garantizar que todo mantenimiento, programado o no, se realiza en las aeronaves del explotador a su debido tiempo y de manera controlada y </a:t>
            </a:r>
            <a:r>
              <a:rPr lang="es-PE" sz="1800" i="1" dirty="0" smtClean="0">
                <a:solidFill>
                  <a:srgbClr val="FFFFFF"/>
                </a:solidFill>
                <a:latin typeface="Georgia"/>
                <a:cs typeface="Georgia"/>
              </a:rPr>
              <a:t>satisfactoria.</a:t>
            </a:r>
            <a:endParaRPr lang="es-PE" sz="1800" i="1" dirty="0">
              <a:solidFill>
                <a:srgbClr val="FFFFFF"/>
              </a:solidFill>
              <a:latin typeface="Georgia"/>
              <a:cs typeface="Georgia"/>
            </a:endParaRPr>
          </a:p>
        </p:txBody>
      </p:sp>
    </p:spTree>
    <p:extLst>
      <p:ext uri="{BB962C8B-B14F-4D97-AF65-F5344CB8AC3E}">
        <p14:creationId xmlns:p14="http://schemas.microsoft.com/office/powerpoint/2010/main" val="2819145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7" y="181429"/>
            <a:ext cx="5995988" cy="1128532"/>
          </a:xfrm>
        </p:spPr>
        <p:txBody>
          <a:bodyPr anchor="ctr">
            <a:normAutofit/>
          </a:bodyPr>
          <a:lstStyle/>
          <a:p>
            <a:r>
              <a:rPr lang="es-PE" sz="3600" b="1" dirty="0"/>
              <a:t>Responsabilidad de la aeronavegabilidad</a:t>
            </a:r>
          </a:p>
        </p:txBody>
      </p:sp>
      <p:sp>
        <p:nvSpPr>
          <p:cNvPr id="4" name="Text Placeholder 3"/>
          <p:cNvSpPr>
            <a:spLocks noGrp="1"/>
          </p:cNvSpPr>
          <p:nvPr>
            <p:ph type="body" sz="half" idx="2"/>
          </p:nvPr>
        </p:nvSpPr>
        <p:spPr>
          <a:xfrm>
            <a:off x="561475" y="1538515"/>
            <a:ext cx="5824812" cy="5182960"/>
          </a:xfrm>
        </p:spPr>
        <p:txBody>
          <a:bodyPr>
            <a:noAutofit/>
          </a:bodyPr>
          <a:lstStyle/>
          <a:p>
            <a:pPr algn="just"/>
            <a:r>
              <a:rPr lang="es-PE" sz="2800" dirty="0"/>
              <a:t>El explotador es responsable de:</a:t>
            </a:r>
          </a:p>
          <a:p>
            <a:pPr marL="457200" indent="-457200" algn="just">
              <a:buFont typeface="Arial" panose="020B0604020202020204" pitchFamily="34" charset="0"/>
              <a:buChar char="•"/>
            </a:pPr>
            <a:r>
              <a:rPr lang="es-PE" sz="2800" dirty="0"/>
              <a:t>la aeronave y componentes de aeronaves operados por él se mantengan en condiciones de aeronavegabilidad;</a:t>
            </a:r>
          </a:p>
          <a:p>
            <a:pPr marL="457200" indent="-457200" algn="just">
              <a:buFont typeface="Arial" panose="020B0604020202020204" pitchFamily="34" charset="0"/>
              <a:buChar char="•"/>
            </a:pPr>
            <a:r>
              <a:rPr lang="es-PE" sz="2800" dirty="0"/>
              <a:t>se corrija cualquier defecto o daño que afecte la aeronavegabilidad de una aeronave o componente de aeronave;</a:t>
            </a:r>
          </a:p>
          <a:p>
            <a:pPr marL="457200" indent="-457200" algn="just">
              <a:buFont typeface="Arial" panose="020B0604020202020204" pitchFamily="34" charset="0"/>
              <a:buChar char="•"/>
            </a:pPr>
            <a:r>
              <a:rPr lang="es-PE" sz="2800" dirty="0"/>
              <a:t>el mantenimiento sea ejecutado y controlado en conformidad con el LAR 43 y 91;</a:t>
            </a:r>
          </a:p>
        </p:txBody>
      </p:sp>
      <p:sp>
        <p:nvSpPr>
          <p:cNvPr id="5" name="Slide Number Placeholder 4"/>
          <p:cNvSpPr>
            <a:spLocks noGrp="1"/>
          </p:cNvSpPr>
          <p:nvPr>
            <p:ph type="sldNum" sz="quarter" idx="12"/>
          </p:nvPr>
        </p:nvSpPr>
        <p:spPr/>
        <p:txBody>
          <a:bodyPr/>
          <a:lstStyle/>
          <a:p>
            <a:fld id="{751497D4-CBBE-4892-ABDA-4C92B62757A6}" type="slidenum">
              <a:rPr lang="id-ID" smtClean="0"/>
              <a:t>8</a:t>
            </a:fld>
            <a:endParaRPr lang="id-ID"/>
          </a:p>
        </p:txBody>
      </p:sp>
      <p:pic>
        <p:nvPicPr>
          <p:cNvPr id="8" name="Picture Placeholder 9"/>
          <p:cNvPicPr>
            <a:picLocks noGrp="1" noChangeAspect="1"/>
          </p:cNvPicPr>
          <p:nvPr>
            <p:ph type="pic" idx="1"/>
          </p:nvPr>
        </p:nvPicPr>
        <p:blipFill>
          <a:blip r:embed="rId3">
            <a:extLst>
              <a:ext uri="{28A0092B-C50C-407E-A947-70E740481C1C}">
                <a14:useLocalDpi xmlns:a14="http://schemas.microsoft.com/office/drawing/2010/main" val="0"/>
              </a:ext>
            </a:extLst>
          </a:blip>
          <a:srcRect l="20712" r="20712"/>
          <a:stretch>
            <a:fillRect/>
          </a:stretch>
        </p:blipFill>
        <p:spPr>
          <a:xfrm>
            <a:off x="6835775" y="0"/>
            <a:ext cx="5356225" cy="6858000"/>
          </a:xfrm>
        </p:spPr>
      </p:pic>
    </p:spTree>
    <p:extLst>
      <p:ext uri="{BB962C8B-B14F-4D97-AF65-F5344CB8AC3E}">
        <p14:creationId xmlns:p14="http://schemas.microsoft.com/office/powerpoint/2010/main" val="3669685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500"/>
                                        <p:tgtEl>
                                          <p:spTgt spid="4">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Effect transition="in" filter="fade">
                                      <p:cBhvr>
                                        <p:cTn id="16" dur="500"/>
                                        <p:tgtEl>
                                          <p:spTgt spid="4">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fade">
                                      <p:cBhvr>
                                        <p:cTn id="19" dur="500"/>
                                        <p:tgtEl>
                                          <p:spTgt spid="4">
                                            <p:txEl>
                                              <p:pRg st="3" end="3"/>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7" y="181429"/>
            <a:ext cx="5448718" cy="1128532"/>
          </a:xfrm>
        </p:spPr>
        <p:txBody>
          <a:bodyPr>
            <a:normAutofit/>
          </a:bodyPr>
          <a:lstStyle/>
          <a:p>
            <a:r>
              <a:rPr lang="es-PE" sz="3600" b="1" dirty="0"/>
              <a:t>Responsabilidad de la aeronavegabilidad</a:t>
            </a:r>
          </a:p>
        </p:txBody>
      </p:sp>
      <p:sp>
        <p:nvSpPr>
          <p:cNvPr id="4" name="Text Placeholder 3"/>
          <p:cNvSpPr>
            <a:spLocks noGrp="1"/>
          </p:cNvSpPr>
          <p:nvPr>
            <p:ph type="body" sz="half" idx="2"/>
          </p:nvPr>
        </p:nvSpPr>
        <p:spPr>
          <a:xfrm>
            <a:off x="839787" y="1478930"/>
            <a:ext cx="5448718" cy="4440464"/>
          </a:xfrm>
        </p:spPr>
        <p:txBody>
          <a:bodyPr>
            <a:noAutofit/>
          </a:bodyPr>
          <a:lstStyle/>
          <a:p>
            <a:pPr marL="457200" indent="-457200" algn="just">
              <a:buFont typeface="Arial" panose="020B0604020202020204" pitchFamily="34" charset="0"/>
              <a:buChar char="•"/>
            </a:pPr>
            <a:r>
              <a:rPr lang="es-PE" sz="2800" dirty="0"/>
              <a:t>el Certificado de Conformidad de Mantenimiento (CCM) sea emitido una vez que el mantenimiento ha sido completado satisfactoriamente de acuerdo al LAR 43.300;</a:t>
            </a:r>
          </a:p>
          <a:p>
            <a:pPr marL="457200" indent="-457200" algn="just">
              <a:buFont typeface="Arial" panose="020B0604020202020204" pitchFamily="34" charset="0"/>
              <a:buChar char="•"/>
            </a:pPr>
            <a:r>
              <a:rPr lang="es-PE" sz="2800" dirty="0"/>
              <a:t>se mantenga la validez y vigencia del certificado de aeronavegabilidad de cada una de sus aeronaves;</a:t>
            </a:r>
          </a:p>
        </p:txBody>
      </p:sp>
      <p:sp>
        <p:nvSpPr>
          <p:cNvPr id="5" name="Slide Number Placeholder 4"/>
          <p:cNvSpPr>
            <a:spLocks noGrp="1"/>
          </p:cNvSpPr>
          <p:nvPr>
            <p:ph type="sldNum" sz="quarter" idx="12"/>
          </p:nvPr>
        </p:nvSpPr>
        <p:spPr/>
        <p:txBody>
          <a:bodyPr/>
          <a:lstStyle/>
          <a:p>
            <a:fld id="{751497D4-CBBE-4892-ABDA-4C92B62757A6}" type="slidenum">
              <a:rPr lang="id-ID" smtClean="0"/>
              <a:t>9</a:t>
            </a:fld>
            <a:endParaRPr lang="id-ID"/>
          </a:p>
        </p:txBody>
      </p:sp>
      <p:pic>
        <p:nvPicPr>
          <p:cNvPr id="7" name="Picture Placeholder 13"/>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l="19123" r="19123"/>
          <a:stretch>
            <a:fillRect/>
          </a:stretch>
        </p:blipFill>
        <p:spPr>
          <a:xfrm>
            <a:off x="6545263" y="0"/>
            <a:ext cx="5646737" cy="6858000"/>
          </a:xfrm>
        </p:spPr>
      </p:pic>
    </p:spTree>
    <p:extLst>
      <p:ext uri="{BB962C8B-B14F-4D97-AF65-F5344CB8AC3E}">
        <p14:creationId xmlns:p14="http://schemas.microsoft.com/office/powerpoint/2010/main" val="1442848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500"/>
                                        <p:tgtEl>
                                          <p:spTgt spid="4">
                                            <p:txEl>
                                              <p:p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uiExpand="1" build="p"/>
    </p:bldLst>
  </p:timing>
</p:sld>
</file>

<file path=ppt/theme/theme1.xml><?xml version="1.0" encoding="utf-8"?>
<a:theme xmlns:a="http://schemas.openxmlformats.org/drawingml/2006/main" name="Office Them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6606</TotalTime>
  <Words>4453</Words>
  <Application>Microsoft Office PowerPoint</Application>
  <PresentationFormat>Widescreen</PresentationFormat>
  <Paragraphs>537</Paragraphs>
  <Slides>43</Slides>
  <Notes>39</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43</vt:i4>
      </vt:variant>
    </vt:vector>
  </HeadingPairs>
  <TitlesOfParts>
    <vt:vector size="52" baseType="lpstr">
      <vt:lpstr>Arial</vt:lpstr>
      <vt:lpstr>Calibri</vt:lpstr>
      <vt:lpstr>Calibri Light</vt:lpstr>
      <vt:lpstr>Georgia</vt:lpstr>
      <vt:lpstr>Open Sans</vt:lpstr>
      <vt:lpstr>Times New Roman</vt:lpstr>
      <vt:lpstr>Wingdings</vt:lpstr>
      <vt:lpstr>Office Theme</vt:lpstr>
      <vt:lpstr>3_Office Theme</vt:lpstr>
      <vt:lpstr>PowerPoint Presentation</vt:lpstr>
      <vt:lpstr>PowerPoint Presentation</vt:lpstr>
      <vt:lpstr>PowerPoint Presentation</vt:lpstr>
      <vt:lpstr>PowerPoint Presentation</vt:lpstr>
      <vt:lpstr>PowerPoint Presentation</vt:lpstr>
      <vt:lpstr>Definición de mantenimiento</vt:lpstr>
      <vt:lpstr>PowerPoint Presentation</vt:lpstr>
      <vt:lpstr>Responsabilidad de la aeronavegabilidad</vt:lpstr>
      <vt:lpstr>Responsabilidad de la aeronavegabilidad</vt:lpstr>
      <vt:lpstr>Responsabilidad de la aeronavegabilidad</vt:lpstr>
      <vt:lpstr>PowerPoint Presentation</vt:lpstr>
      <vt:lpstr>Programa de mantenimiento</vt:lpstr>
      <vt:lpstr>Programa de mantenimiento</vt:lpstr>
      <vt:lpstr>Se debe realizar una inspección anual a:</vt:lpstr>
      <vt:lpstr>PowerPoint Presentation</vt:lpstr>
      <vt:lpstr>Programa de mantenimiento</vt:lpstr>
      <vt:lpstr>Programa de mantenimiento</vt:lpstr>
      <vt:lpstr>Programa de mantenimiento</vt:lpstr>
      <vt:lpstr>Programa de mantenimiento</vt:lpstr>
      <vt:lpstr>PowerPoint Presentation</vt:lpstr>
      <vt:lpstr>PowerPoint Presentation</vt:lpstr>
      <vt:lpstr>PowerPoint Presentation</vt:lpstr>
      <vt:lpstr>Control del mantenimiento de la aeronavegabilidad</vt:lpstr>
      <vt:lpstr>Control del mantenimiento de la aeronavegabilidad</vt:lpstr>
      <vt:lpstr>Control del mantenimiento de la aeronavegabilidad</vt:lpstr>
      <vt:lpstr>PowerPoint Presentation</vt:lpstr>
      <vt:lpstr>Manual de control de mantenimiento</vt:lpstr>
      <vt:lpstr>Manual de control de mantenimiento</vt:lpstr>
      <vt:lpstr>Manual de control de mantenimiento</vt:lpstr>
      <vt:lpstr>Manual de control de mantenimiento</vt:lpstr>
      <vt:lpstr>Manual de control de mantenimiento</vt:lpstr>
      <vt:lpstr>Manual de control de mantenimiento</vt:lpstr>
      <vt:lpstr>Manual de control de mantenimiento</vt:lpstr>
      <vt:lpstr>Registros de mantenimiento</vt:lpstr>
      <vt:lpstr>Registros de mantenimiento</vt:lpstr>
      <vt:lpstr>PowerPoint Presentation</vt:lpstr>
      <vt:lpstr>PowerPoint Presentation</vt:lpstr>
      <vt:lpstr>PowerPoint Presentation</vt:lpstr>
      <vt:lpstr>PowerPoint Presentation</vt:lpstr>
      <vt:lpstr>PowerPoint Presentation</vt:lpstr>
      <vt:lpstr>Informe sobre fallas, casos de mal funcionamiento y defectos</vt:lpstr>
      <vt:lpstr>Requisitos de personal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bambang setyo</dc:creator>
  <cp:lastModifiedBy>Barrios, Jorge</cp:lastModifiedBy>
  <cp:revision>407</cp:revision>
  <dcterms:created xsi:type="dcterms:W3CDTF">2015-06-21T09:01:45Z</dcterms:created>
  <dcterms:modified xsi:type="dcterms:W3CDTF">2019-07-15T19:23:30Z</dcterms:modified>
</cp:coreProperties>
</file>