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9"/>
  </p:notesMasterIdLst>
  <p:handoutMasterIdLst>
    <p:handoutMasterId r:id="rId70"/>
  </p:handoutMasterIdLst>
  <p:sldIdLst>
    <p:sldId id="265" r:id="rId2"/>
    <p:sldId id="374" r:id="rId3"/>
    <p:sldId id="456" r:id="rId4"/>
    <p:sldId id="457" r:id="rId5"/>
    <p:sldId id="458" r:id="rId6"/>
    <p:sldId id="459" r:id="rId7"/>
    <p:sldId id="460" r:id="rId8"/>
    <p:sldId id="461" r:id="rId9"/>
    <p:sldId id="462" r:id="rId10"/>
    <p:sldId id="463" r:id="rId11"/>
    <p:sldId id="464" r:id="rId12"/>
    <p:sldId id="465" r:id="rId13"/>
    <p:sldId id="466" r:id="rId14"/>
    <p:sldId id="467" r:id="rId15"/>
    <p:sldId id="468" r:id="rId16"/>
    <p:sldId id="469" r:id="rId17"/>
    <p:sldId id="470" r:id="rId18"/>
    <p:sldId id="471" r:id="rId19"/>
    <p:sldId id="472" r:id="rId20"/>
    <p:sldId id="473" r:id="rId21"/>
    <p:sldId id="474" r:id="rId22"/>
    <p:sldId id="475" r:id="rId23"/>
    <p:sldId id="476" r:id="rId24"/>
    <p:sldId id="477" r:id="rId25"/>
    <p:sldId id="478" r:id="rId26"/>
    <p:sldId id="479" r:id="rId27"/>
    <p:sldId id="480" r:id="rId28"/>
    <p:sldId id="481" r:id="rId29"/>
    <p:sldId id="482" r:id="rId30"/>
    <p:sldId id="483" r:id="rId31"/>
    <p:sldId id="484" r:id="rId32"/>
    <p:sldId id="485" r:id="rId33"/>
    <p:sldId id="486" r:id="rId34"/>
    <p:sldId id="487" r:id="rId35"/>
    <p:sldId id="488" r:id="rId36"/>
    <p:sldId id="489" r:id="rId37"/>
    <p:sldId id="490" r:id="rId38"/>
    <p:sldId id="491" r:id="rId39"/>
    <p:sldId id="492" r:id="rId40"/>
    <p:sldId id="493" r:id="rId41"/>
    <p:sldId id="494" r:id="rId42"/>
    <p:sldId id="495" r:id="rId43"/>
    <p:sldId id="496" r:id="rId44"/>
    <p:sldId id="497" r:id="rId45"/>
    <p:sldId id="498" r:id="rId46"/>
    <p:sldId id="499" r:id="rId47"/>
    <p:sldId id="500" r:id="rId48"/>
    <p:sldId id="501" r:id="rId49"/>
    <p:sldId id="502" r:id="rId50"/>
    <p:sldId id="503" r:id="rId51"/>
    <p:sldId id="504" r:id="rId52"/>
    <p:sldId id="505" r:id="rId53"/>
    <p:sldId id="506" r:id="rId54"/>
    <p:sldId id="507" r:id="rId55"/>
    <p:sldId id="508" r:id="rId56"/>
    <p:sldId id="509" r:id="rId57"/>
    <p:sldId id="510" r:id="rId58"/>
    <p:sldId id="511" r:id="rId59"/>
    <p:sldId id="512" r:id="rId60"/>
    <p:sldId id="513" r:id="rId61"/>
    <p:sldId id="514" r:id="rId62"/>
    <p:sldId id="515" r:id="rId63"/>
    <p:sldId id="516" r:id="rId64"/>
    <p:sldId id="517" r:id="rId65"/>
    <p:sldId id="518" r:id="rId66"/>
    <p:sldId id="520" r:id="rId67"/>
    <p:sldId id="521" r:id="rId68"/>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orient="horz" pos="180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CA59A"/>
    <a:srgbClr val="5D39AD"/>
    <a:srgbClr val="CAD743"/>
    <a:srgbClr val="54C3F6"/>
    <a:srgbClr val="23BCD4"/>
    <a:srgbClr val="785448"/>
    <a:srgbClr val="607E8A"/>
    <a:srgbClr val="E72264"/>
    <a:srgbClr val="7A2B9D"/>
    <a:srgbClr val="C73F1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27F97BB-C833-4FB7-BDE5-3F7075034690}" styleName="Estilo temático 2 - Énfasis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Estilo temático 2 - Énfasis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Estilo claro 2 - Énfasis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Estilo claro 2 - Énfasis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Estilo claro 2 - Énfasis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569" autoAdjust="0"/>
    <p:restoredTop sz="94585" autoAdjust="0"/>
  </p:normalViewPr>
  <p:slideViewPr>
    <p:cSldViewPr snapToGrid="0" snapToObjects="1">
      <p:cViewPr varScale="1">
        <p:scale>
          <a:sx n="116" d="100"/>
          <a:sy n="116" d="100"/>
        </p:scale>
        <p:origin x="144" y="82"/>
      </p:cViewPr>
      <p:guideLst>
        <p:guide orient="horz" pos="1620"/>
        <p:guide pos="2880"/>
        <p:guide orient="horz" pos="180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78FDE89-C194-D34D-83AA-9AFBD74DC4D7}" type="datetimeFigureOut">
              <a:rPr lang="en-US" smtClean="0"/>
              <a:t>7/17/2019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D964ACF-CE2C-F94C-B805-C3C372F63E8E}" type="slidenum">
              <a:rPr lang="en-US" smtClean="0"/>
              <a:t>‹#›</a:t>
            </a:fld>
            <a:endParaRPr lang="en-US"/>
          </a:p>
        </p:txBody>
      </p:sp>
    </p:spTree>
    <p:extLst>
      <p:ext uri="{BB962C8B-B14F-4D97-AF65-F5344CB8AC3E}">
        <p14:creationId xmlns:p14="http://schemas.microsoft.com/office/powerpoint/2010/main" val="18457191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8F6D02-122D-964E-ACB9-453FD8B7FB92}" type="datetimeFigureOut">
              <a:rPr lang="en-US" smtClean="0"/>
              <a:t>7/17/2019</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6E2E94-A510-624F-812E-907861D635CA}" type="slidenum">
              <a:rPr lang="en-US" smtClean="0"/>
              <a:t>‹#›</a:t>
            </a:fld>
            <a:endParaRPr lang="en-US"/>
          </a:p>
        </p:txBody>
      </p:sp>
    </p:spTree>
    <p:extLst>
      <p:ext uri="{BB962C8B-B14F-4D97-AF65-F5344CB8AC3E}">
        <p14:creationId xmlns:p14="http://schemas.microsoft.com/office/powerpoint/2010/main" val="278543419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1</a:t>
            </a:fld>
            <a:endParaRPr lang="en-US"/>
          </a:p>
        </p:txBody>
      </p:sp>
    </p:spTree>
    <p:extLst>
      <p:ext uri="{BB962C8B-B14F-4D97-AF65-F5344CB8AC3E}">
        <p14:creationId xmlns:p14="http://schemas.microsoft.com/office/powerpoint/2010/main" val="3219150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ES_tradnl" sz="1200" b="1" kern="1200" dirty="0" smtClean="0">
                <a:solidFill>
                  <a:schemeClr val="tx1"/>
                </a:solidFill>
                <a:effectLst/>
                <a:latin typeface="+mn-lt"/>
                <a:ea typeface="+mn-ea"/>
                <a:cs typeface="+mn-cs"/>
              </a:rPr>
              <a:t>Autoridad para inspeccionar</a:t>
            </a:r>
            <a:endParaRPr lang="es-PE" sz="1800" b="1" kern="1200" dirty="0" smtClean="0">
              <a:solidFill>
                <a:schemeClr val="tx1"/>
              </a:solidFill>
              <a:effectLst/>
              <a:latin typeface="+mn-lt"/>
              <a:ea typeface="+mn-ea"/>
              <a:cs typeface="+mn-cs"/>
            </a:endParaRPr>
          </a:p>
          <a:p>
            <a:pPr lvl="1"/>
            <a:endParaRPr lang="es-ES_tradnl" sz="1200" kern="1200" dirty="0" smtClean="0">
              <a:solidFill>
                <a:schemeClr val="tx1"/>
              </a:solidFill>
              <a:effectLst/>
              <a:latin typeface="+mn-lt"/>
              <a:ea typeface="+mn-ea"/>
              <a:cs typeface="+mn-cs"/>
            </a:endParaRPr>
          </a:p>
          <a:p>
            <a:pPr lvl="0" algn="just"/>
            <a:r>
              <a:rPr lang="es-ES_tradnl" sz="1200" kern="1200" dirty="0" smtClean="0">
                <a:solidFill>
                  <a:schemeClr val="tx1"/>
                </a:solidFill>
                <a:effectLst/>
                <a:latin typeface="+mn-lt"/>
                <a:ea typeface="+mn-ea"/>
                <a:cs typeface="+mn-cs"/>
              </a:rPr>
              <a:t>Las inspecciones  son realizadas en correspondencia a lo establecido en la </a:t>
            </a:r>
            <a:r>
              <a:rPr lang="es-ES_tradnl" sz="1200" kern="1200" smtClean="0">
                <a:solidFill>
                  <a:schemeClr val="tx1"/>
                </a:solidFill>
                <a:effectLst/>
                <a:latin typeface="+mn-lt"/>
                <a:ea typeface="+mn-ea"/>
                <a:cs typeface="+mn-cs"/>
              </a:rPr>
              <a:t>Sección 145.150 </a:t>
            </a:r>
            <a:r>
              <a:rPr lang="es-ES_tradnl" sz="1200" kern="1200" dirty="0" smtClean="0">
                <a:solidFill>
                  <a:schemeClr val="tx1"/>
                </a:solidFill>
                <a:effectLst/>
                <a:latin typeface="+mn-lt"/>
                <a:ea typeface="+mn-ea"/>
                <a:cs typeface="+mn-cs"/>
              </a:rPr>
              <a:t>del LAR 145 que exige a las OMs permitir que el inspector de aeronavegabilidad, como autoridad de aviación civil, inspeccione sus instalaciones, para controlar los procedimientos de mantenimiento, el sistema de gestión de la seguridad operacional, el sistema de aseguramiento, sus registros y su capacidad general, para determinar en cualquier momento si esta organización cumple con los requisito reglamentarios vigentes.</a:t>
            </a:r>
            <a:endParaRPr lang="es-PE" sz="1800" kern="1200" dirty="0" smtClean="0">
              <a:solidFill>
                <a:schemeClr val="tx1"/>
              </a:solidFill>
              <a:effectLst/>
              <a:latin typeface="+mn-lt"/>
              <a:ea typeface="+mn-ea"/>
              <a:cs typeface="+mn-cs"/>
            </a:endParaRPr>
          </a:p>
          <a:p>
            <a:pPr lvl="1"/>
            <a:endParaRPr lang="es-ES_tradnl" sz="1200" kern="1200" dirty="0" smtClean="0">
              <a:solidFill>
                <a:schemeClr val="tx1"/>
              </a:solidFill>
              <a:effectLst/>
              <a:latin typeface="+mn-lt"/>
              <a:ea typeface="+mn-ea"/>
              <a:cs typeface="+mn-cs"/>
            </a:endParaRPr>
          </a:p>
          <a:p>
            <a:pPr lvl="0" algn="just"/>
            <a:r>
              <a:rPr lang="es-ES_tradnl" sz="1200" kern="1200" dirty="0" smtClean="0">
                <a:solidFill>
                  <a:schemeClr val="tx1"/>
                </a:solidFill>
                <a:effectLst/>
                <a:latin typeface="+mn-lt"/>
                <a:ea typeface="+mn-ea"/>
                <a:cs typeface="+mn-cs"/>
              </a:rPr>
              <a:t>Como política de la AAC, el inspector, tiene facultades delegadas por la AAC para exigir que se cumpla lo establecido en la reglamentación, cuando encuentre una situación en la que considere que existe un peligro inminente en la seguridad operacional. Estas facultades incluyen también la potestad de declarar una aeronave no aeronavegable, la confiscación de documentos de mantenimiento, o el requerimiento de acciones inmediatas.</a:t>
            </a:r>
            <a:endParaRPr lang="es-PE" sz="1800" kern="1200" dirty="0" smtClean="0">
              <a:solidFill>
                <a:schemeClr val="tx1"/>
              </a:solidFill>
              <a:effectLst/>
              <a:latin typeface="+mn-lt"/>
              <a:ea typeface="+mn-ea"/>
              <a:cs typeface="+mn-cs"/>
            </a:endParaRPr>
          </a:p>
          <a:p>
            <a:pPr lvl="1"/>
            <a:endParaRPr lang="es-ES_tradnl" sz="1200" kern="1200" dirty="0" smtClean="0">
              <a:solidFill>
                <a:schemeClr val="tx1"/>
              </a:solidFill>
              <a:effectLst/>
              <a:latin typeface="+mn-lt"/>
              <a:ea typeface="+mn-ea"/>
              <a:cs typeface="+mn-cs"/>
            </a:endParaRPr>
          </a:p>
          <a:p>
            <a:pPr lvl="0" algn="just"/>
            <a:r>
              <a:rPr lang="es-ES_tradnl" sz="1200" kern="1200" dirty="0" smtClean="0">
                <a:solidFill>
                  <a:schemeClr val="tx1"/>
                </a:solidFill>
                <a:effectLst/>
                <a:latin typeface="+mn-lt"/>
                <a:ea typeface="+mn-ea"/>
                <a:cs typeface="+mn-cs"/>
              </a:rPr>
              <a:t>Por lo delicado del tema, es necesario que el inspector de aeronavegabilidad utilice criterio y consideración en tales situaciones, teniendo en cuenta que el factor predominante es la seguridad de las personas y propiedades.</a:t>
            </a:r>
            <a:endParaRPr lang="es-PE" sz="1800" kern="1200" dirty="0" smtClean="0">
              <a:solidFill>
                <a:schemeClr val="tx1"/>
              </a:solidFill>
              <a:effectLst/>
              <a:latin typeface="+mn-lt"/>
              <a:ea typeface="+mn-ea"/>
              <a:cs typeface="+mn-cs"/>
            </a:endParaRPr>
          </a:p>
          <a:p>
            <a:pPr lvl="1"/>
            <a:endParaRPr lang="es-ES_tradnl" sz="1200" kern="1200" dirty="0" smtClean="0">
              <a:solidFill>
                <a:schemeClr val="tx1"/>
              </a:solidFill>
              <a:effectLst/>
              <a:latin typeface="+mn-lt"/>
              <a:ea typeface="+mn-ea"/>
              <a:cs typeface="+mn-cs"/>
            </a:endParaRPr>
          </a:p>
          <a:p>
            <a:pPr lvl="0" algn="just"/>
            <a:r>
              <a:rPr lang="es-ES_tradnl" sz="1200" kern="1200" dirty="0" smtClean="0">
                <a:solidFill>
                  <a:schemeClr val="tx1"/>
                </a:solidFill>
                <a:effectLst/>
                <a:latin typeface="+mn-lt"/>
                <a:ea typeface="+mn-ea"/>
                <a:cs typeface="+mn-cs"/>
              </a:rPr>
              <a:t>Aún cuando el inspector de aeronavegabilidad no debe permitir que un riesgo en la seguridad operacional persista, es importante que el explotador u organización de mantenimiento implicada esté informada de todos los asuntos de la seguridad operacional, y se le proporcione la oportunidad para que corrija la situación voluntariamente. Cuando sea aplicable y posible, es necesario consultar al jefe del equipo de certificación (inspección de certificación) o jefe de equipo de inspección (inspección de renovación) o inspector asignado (vigilancia).</a:t>
            </a:r>
            <a:endParaRPr lang="es-PE" sz="1800" kern="1200" dirty="0" smtClean="0">
              <a:solidFill>
                <a:schemeClr val="tx1"/>
              </a:solidFill>
              <a:effectLst/>
              <a:latin typeface="+mn-lt"/>
              <a:ea typeface="+mn-ea"/>
              <a:cs typeface="+mn-cs"/>
            </a:endParaRPr>
          </a:p>
          <a:p>
            <a:endParaRPr lang="es-ES" dirty="0" smtClean="0"/>
          </a:p>
          <a:p>
            <a:endParaRPr lang="es-PE" dirty="0" smtClean="0"/>
          </a:p>
          <a:p>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11</a:t>
            </a:fld>
            <a:endParaRPr lang="en-US"/>
          </a:p>
        </p:txBody>
      </p:sp>
    </p:spTree>
    <p:extLst>
      <p:ext uri="{BB962C8B-B14F-4D97-AF65-F5344CB8AC3E}">
        <p14:creationId xmlns:p14="http://schemas.microsoft.com/office/powerpoint/2010/main" val="58878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lgn="just"/>
            <a:r>
              <a:rPr lang="es-ES_tradnl" sz="1200" kern="1200" dirty="0" smtClean="0">
                <a:solidFill>
                  <a:schemeClr val="tx1"/>
                </a:solidFill>
                <a:effectLst/>
                <a:latin typeface="+mn-lt"/>
                <a:ea typeface="+mn-ea"/>
                <a:cs typeface="+mn-cs"/>
              </a:rPr>
              <a:t>Por lo delicado del tema, es necesario que el inspector de aeronavegabilidad utilice criterio y consideración en tales situaciones, teniendo en cuenta que el factor predominante es la seguridad de las personas y propiedades.</a:t>
            </a:r>
            <a:endParaRPr lang="es-PE" sz="1800" kern="1200" dirty="0" smtClean="0">
              <a:solidFill>
                <a:schemeClr val="tx1"/>
              </a:solidFill>
              <a:effectLst/>
              <a:latin typeface="+mn-lt"/>
              <a:ea typeface="+mn-ea"/>
              <a:cs typeface="+mn-cs"/>
            </a:endParaRPr>
          </a:p>
          <a:p>
            <a:pPr lvl="1"/>
            <a:endParaRPr lang="es-ES_tradnl" sz="1200" kern="1200" dirty="0" smtClean="0">
              <a:solidFill>
                <a:schemeClr val="tx1"/>
              </a:solidFill>
              <a:effectLst/>
              <a:latin typeface="+mn-lt"/>
              <a:ea typeface="+mn-ea"/>
              <a:cs typeface="+mn-cs"/>
            </a:endParaRPr>
          </a:p>
          <a:p>
            <a:pPr lvl="0" algn="just"/>
            <a:r>
              <a:rPr lang="es-ES_tradnl" sz="1200" kern="1200" dirty="0" smtClean="0">
                <a:solidFill>
                  <a:schemeClr val="tx1"/>
                </a:solidFill>
                <a:effectLst/>
                <a:latin typeface="+mn-lt"/>
                <a:ea typeface="+mn-ea"/>
                <a:cs typeface="+mn-cs"/>
              </a:rPr>
              <a:t>Aún cuando el inspector de aeronavegabilidad no debe permitir que un riesgo en la seguridad operacional persista, es importante que el explotador u organización de mantenimiento implicada esté informada de todos los asuntos de la seguridad operacional, y se le proporcione la oportunidad para que corrija la situación voluntariamente. Cuando sea aplicable y posible, es necesario consultar al jefe del equipo de certificación (inspección de certificación) o jefe de equipo de inspección (inspección de renovación) o inspector asignado (vigilancia).</a:t>
            </a:r>
            <a:endParaRPr lang="es-PE" sz="1800" kern="1200" dirty="0" smtClean="0">
              <a:solidFill>
                <a:schemeClr val="tx1"/>
              </a:solidFill>
              <a:effectLst/>
              <a:latin typeface="+mn-lt"/>
              <a:ea typeface="+mn-ea"/>
              <a:cs typeface="+mn-cs"/>
            </a:endParaRPr>
          </a:p>
          <a:p>
            <a:endParaRPr lang="es-ES" dirty="0" smtClean="0"/>
          </a:p>
          <a:p>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12</a:t>
            </a:fld>
            <a:endParaRPr lang="en-US"/>
          </a:p>
        </p:txBody>
      </p:sp>
    </p:spTree>
    <p:extLst>
      <p:ext uri="{BB962C8B-B14F-4D97-AF65-F5344CB8AC3E}">
        <p14:creationId xmlns:p14="http://schemas.microsoft.com/office/powerpoint/2010/main" val="58878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ES_tradnl" sz="1200" b="1" kern="1200" dirty="0" smtClean="0">
                <a:solidFill>
                  <a:schemeClr val="tx1"/>
                </a:solidFill>
                <a:effectLst/>
                <a:latin typeface="+mn-lt"/>
                <a:ea typeface="+mn-ea"/>
                <a:cs typeface="+mn-cs"/>
              </a:rPr>
              <a:t>Aplicación de procedimientos de inspección en procesos </a:t>
            </a:r>
            <a:br>
              <a:rPr lang="es-ES_tradnl" sz="1200" b="1" kern="1200" dirty="0" smtClean="0">
                <a:solidFill>
                  <a:schemeClr val="tx1"/>
                </a:solidFill>
                <a:effectLst/>
                <a:latin typeface="+mn-lt"/>
                <a:ea typeface="+mn-ea"/>
                <a:cs typeface="+mn-cs"/>
              </a:rPr>
            </a:br>
            <a:r>
              <a:rPr lang="es-ES_tradnl" sz="1200" b="1" kern="1200" dirty="0" smtClean="0">
                <a:solidFill>
                  <a:schemeClr val="tx1"/>
                </a:solidFill>
                <a:effectLst/>
                <a:latin typeface="+mn-lt"/>
                <a:ea typeface="+mn-ea"/>
                <a:cs typeface="+mn-cs"/>
              </a:rPr>
              <a:t>de certificación y vigilancia </a:t>
            </a:r>
          </a:p>
          <a:p>
            <a:pPr lvl="0"/>
            <a:endParaRPr lang="es-PE" sz="1200" b="1"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Dentro de un proceso de certificación y vigilancia el inspector de aeronavegabilidad puede aplicar los procedimientos descritos en este capítulo, interrelacionando las fases de uno y otro proceso de la siguiente manera:</a:t>
            </a:r>
            <a:endParaRPr lang="es-PE"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13</a:t>
            </a:fld>
            <a:endParaRPr lang="en-US"/>
          </a:p>
        </p:txBody>
      </p:sp>
    </p:spTree>
    <p:extLst>
      <p:ext uri="{BB962C8B-B14F-4D97-AF65-F5344CB8AC3E}">
        <p14:creationId xmlns:p14="http://schemas.microsoft.com/office/powerpoint/2010/main" val="58878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14</a:t>
            </a:fld>
            <a:endParaRPr lang="en-US"/>
          </a:p>
        </p:txBody>
      </p:sp>
    </p:spTree>
    <p:extLst>
      <p:ext uri="{BB962C8B-B14F-4D97-AF65-F5344CB8AC3E}">
        <p14:creationId xmlns:p14="http://schemas.microsoft.com/office/powerpoint/2010/main" val="58878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15</a:t>
            </a:fld>
            <a:endParaRPr lang="en-US"/>
          </a:p>
        </p:txBody>
      </p:sp>
    </p:spTree>
    <p:extLst>
      <p:ext uri="{BB962C8B-B14F-4D97-AF65-F5344CB8AC3E}">
        <p14:creationId xmlns:p14="http://schemas.microsoft.com/office/powerpoint/2010/main" val="58878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ES_tradnl" sz="1200" b="1" kern="1200" dirty="0" smtClean="0">
                <a:solidFill>
                  <a:schemeClr val="tx1"/>
                </a:solidFill>
                <a:effectLst/>
                <a:latin typeface="+mn-lt"/>
                <a:ea typeface="+mn-ea"/>
                <a:cs typeface="+mn-cs"/>
              </a:rPr>
              <a:t>Alcance de la inspección</a:t>
            </a:r>
            <a:endParaRPr lang="es-PE" sz="1800" b="1" kern="1200" dirty="0" smtClean="0">
              <a:solidFill>
                <a:schemeClr val="tx1"/>
              </a:solidFill>
              <a:effectLst/>
              <a:latin typeface="+mn-lt"/>
              <a:ea typeface="+mn-ea"/>
              <a:cs typeface="+mn-cs"/>
            </a:endParaRPr>
          </a:p>
          <a:p>
            <a:pPr lvl="0"/>
            <a:endParaRPr lang="es-ES_tradnl" sz="1200" kern="1200" dirty="0" smtClean="0">
              <a:solidFill>
                <a:schemeClr val="tx1"/>
              </a:solidFill>
              <a:effectLst/>
              <a:latin typeface="+mn-lt"/>
              <a:ea typeface="+mn-ea"/>
              <a:cs typeface="+mn-cs"/>
            </a:endParaRPr>
          </a:p>
          <a:p>
            <a:pPr lvl="0"/>
            <a:r>
              <a:rPr lang="es-ES_tradnl" sz="1200" kern="1200" dirty="0" smtClean="0">
                <a:solidFill>
                  <a:schemeClr val="tx1"/>
                </a:solidFill>
                <a:effectLst/>
                <a:latin typeface="+mn-lt"/>
                <a:ea typeface="+mn-ea"/>
                <a:cs typeface="+mn-cs"/>
              </a:rPr>
              <a:t>El alcance de una inspección está caracterizado por:</a:t>
            </a:r>
          </a:p>
          <a:p>
            <a:pPr lvl="0"/>
            <a:endParaRPr lang="es-PE" sz="1800" kern="1200" dirty="0" smtClean="0">
              <a:solidFill>
                <a:schemeClr val="tx1"/>
              </a:solidFill>
              <a:effectLst/>
              <a:latin typeface="+mn-lt"/>
              <a:ea typeface="+mn-ea"/>
              <a:cs typeface="+mn-cs"/>
            </a:endParaRPr>
          </a:p>
          <a:p>
            <a:pPr marL="228600" lvl="0" indent="-228600">
              <a:buFont typeface="+mj-lt"/>
              <a:buAutoNum type="arabicParenR"/>
            </a:pPr>
            <a:r>
              <a:rPr lang="es-ES_tradnl" sz="1200" kern="1200" dirty="0" smtClean="0">
                <a:solidFill>
                  <a:schemeClr val="tx1"/>
                </a:solidFill>
                <a:effectLst/>
                <a:latin typeface="+mn-lt"/>
                <a:ea typeface="+mn-ea"/>
                <a:cs typeface="+mn-cs"/>
              </a:rPr>
              <a:t>La clasificación de la inspección a realizar;</a:t>
            </a:r>
            <a:endParaRPr lang="es-PE" sz="1800" kern="1200" dirty="0" smtClean="0">
              <a:solidFill>
                <a:schemeClr val="tx1"/>
              </a:solidFill>
              <a:effectLst/>
              <a:latin typeface="+mn-lt"/>
              <a:ea typeface="+mn-ea"/>
              <a:cs typeface="+mn-cs"/>
            </a:endParaRPr>
          </a:p>
          <a:p>
            <a:pPr marL="228600" lvl="0" indent="-228600">
              <a:buFont typeface="+mj-lt"/>
              <a:buAutoNum type="arabicParenR"/>
            </a:pPr>
            <a:r>
              <a:rPr lang="es-ES_tradnl" sz="1200" kern="1200" dirty="0" smtClean="0">
                <a:solidFill>
                  <a:schemeClr val="tx1"/>
                </a:solidFill>
                <a:effectLst/>
                <a:latin typeface="+mn-lt"/>
                <a:ea typeface="+mn-ea"/>
                <a:cs typeface="+mn-cs"/>
              </a:rPr>
              <a:t>la política de la AAC sobre el área a inspeccionar;</a:t>
            </a:r>
            <a:endParaRPr lang="es-PE" sz="1800" kern="1200" dirty="0" smtClean="0">
              <a:solidFill>
                <a:schemeClr val="tx1"/>
              </a:solidFill>
              <a:effectLst/>
              <a:latin typeface="+mn-lt"/>
              <a:ea typeface="+mn-ea"/>
              <a:cs typeface="+mn-cs"/>
            </a:endParaRPr>
          </a:p>
          <a:p>
            <a:pPr marL="228600" lvl="0" indent="-228600">
              <a:buFont typeface="+mj-lt"/>
              <a:buAutoNum type="arabicParenR"/>
            </a:pPr>
            <a:r>
              <a:rPr lang="es-ES_tradnl" sz="1200" kern="1200" dirty="0" smtClean="0">
                <a:solidFill>
                  <a:schemeClr val="tx1"/>
                </a:solidFill>
                <a:effectLst/>
                <a:latin typeface="+mn-lt"/>
                <a:ea typeface="+mn-ea"/>
                <a:cs typeface="+mn-cs"/>
              </a:rPr>
              <a:t>los requisitos reglamentarios ;</a:t>
            </a:r>
            <a:endParaRPr lang="es-PE" sz="1800" kern="1200" dirty="0" smtClean="0">
              <a:solidFill>
                <a:schemeClr val="tx1"/>
              </a:solidFill>
              <a:effectLst/>
              <a:latin typeface="+mn-lt"/>
              <a:ea typeface="+mn-ea"/>
              <a:cs typeface="+mn-cs"/>
            </a:endParaRPr>
          </a:p>
          <a:p>
            <a:pPr marL="228600" lvl="0" indent="-228600">
              <a:buFont typeface="+mj-lt"/>
              <a:buAutoNum type="arabicParenR"/>
            </a:pPr>
            <a:r>
              <a:rPr lang="es-ES_tradnl" sz="1200" kern="1200" dirty="0" smtClean="0">
                <a:solidFill>
                  <a:schemeClr val="tx1"/>
                </a:solidFill>
                <a:effectLst/>
                <a:latin typeface="+mn-lt"/>
                <a:ea typeface="+mn-ea"/>
                <a:cs typeface="+mn-cs"/>
              </a:rPr>
              <a:t>el período que ha transcurrido desde la última vez que los sistemas han sido inspeccionados (desde la última inspección por certificación o vigilancia efectuada hasta el presente);</a:t>
            </a:r>
            <a:endParaRPr lang="es-PE" sz="1800" kern="1200" dirty="0" smtClean="0">
              <a:solidFill>
                <a:schemeClr val="tx1"/>
              </a:solidFill>
              <a:effectLst/>
              <a:latin typeface="+mn-lt"/>
              <a:ea typeface="+mn-ea"/>
              <a:cs typeface="+mn-cs"/>
            </a:endParaRPr>
          </a:p>
          <a:p>
            <a:pPr marL="228600" lvl="0" indent="-228600">
              <a:buFont typeface="+mj-lt"/>
              <a:buAutoNum type="arabicParenR"/>
            </a:pPr>
            <a:r>
              <a:rPr lang="es-ES_tradnl" sz="1200" kern="1200" dirty="0" smtClean="0">
                <a:solidFill>
                  <a:schemeClr val="tx1"/>
                </a:solidFill>
                <a:effectLst/>
                <a:latin typeface="+mn-lt"/>
                <a:ea typeface="+mn-ea"/>
                <a:cs typeface="+mn-cs"/>
              </a:rPr>
              <a:t>la cantidad de acciones punitivas aplicadas a la organización;</a:t>
            </a:r>
            <a:endParaRPr lang="es-PE" sz="1800" kern="1200" dirty="0" smtClean="0">
              <a:solidFill>
                <a:schemeClr val="tx1"/>
              </a:solidFill>
              <a:effectLst/>
              <a:latin typeface="+mn-lt"/>
              <a:ea typeface="+mn-ea"/>
              <a:cs typeface="+mn-cs"/>
            </a:endParaRPr>
          </a:p>
          <a:p>
            <a:pPr marL="228600" lvl="0" indent="-228600">
              <a:buFont typeface="+mj-lt"/>
              <a:buAutoNum type="arabicParenR"/>
            </a:pPr>
            <a:r>
              <a:rPr lang="es-ES_tradnl" sz="1200" kern="1200" dirty="0" smtClean="0">
                <a:solidFill>
                  <a:schemeClr val="tx1"/>
                </a:solidFill>
                <a:effectLst/>
                <a:latin typeface="+mn-lt"/>
                <a:ea typeface="+mn-ea"/>
                <a:cs typeface="+mn-cs"/>
              </a:rPr>
              <a:t>la frecuencia de inspecciones;</a:t>
            </a:r>
            <a:endParaRPr lang="es-PE" sz="1800" kern="1200" dirty="0" smtClean="0">
              <a:solidFill>
                <a:schemeClr val="tx1"/>
              </a:solidFill>
              <a:effectLst/>
              <a:latin typeface="+mn-lt"/>
              <a:ea typeface="+mn-ea"/>
              <a:cs typeface="+mn-cs"/>
            </a:endParaRPr>
          </a:p>
          <a:p>
            <a:pPr marL="228600" lvl="0" indent="-228600">
              <a:buFont typeface="+mj-lt"/>
              <a:buAutoNum type="arabicParenR"/>
            </a:pPr>
            <a:r>
              <a:rPr lang="es-ES_tradnl" sz="1200" kern="1200" dirty="0" smtClean="0">
                <a:solidFill>
                  <a:schemeClr val="tx1"/>
                </a:solidFill>
                <a:effectLst/>
                <a:latin typeface="+mn-lt"/>
                <a:ea typeface="+mn-ea"/>
                <a:cs typeface="+mn-cs"/>
              </a:rPr>
              <a:t>la calidad de las acciones correctivas realizadas por la OM, como resultado de una inspección previa; y</a:t>
            </a:r>
            <a:endParaRPr lang="es-PE" sz="1800" kern="1200" dirty="0" smtClean="0">
              <a:solidFill>
                <a:schemeClr val="tx1"/>
              </a:solidFill>
              <a:effectLst/>
              <a:latin typeface="+mn-lt"/>
              <a:ea typeface="+mn-ea"/>
              <a:cs typeface="+mn-cs"/>
            </a:endParaRPr>
          </a:p>
          <a:p>
            <a:pPr marL="228600" lvl="0" indent="-228600">
              <a:buFont typeface="+mj-lt"/>
              <a:buAutoNum type="arabicParenR"/>
            </a:pPr>
            <a:r>
              <a:rPr lang="es-ES_tradnl" sz="1200" kern="1200" dirty="0" smtClean="0">
                <a:solidFill>
                  <a:schemeClr val="tx1"/>
                </a:solidFill>
                <a:effectLst/>
                <a:latin typeface="+mn-lt"/>
                <a:ea typeface="+mn-ea"/>
                <a:cs typeface="+mn-cs"/>
              </a:rPr>
              <a:t>los recursos humanos y económicos disponibles.</a:t>
            </a:r>
            <a:endParaRPr lang="es-PE" sz="18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16</a:t>
            </a:fld>
            <a:endParaRPr lang="en-US"/>
          </a:p>
        </p:txBody>
      </p:sp>
    </p:spTree>
    <p:extLst>
      <p:ext uri="{BB962C8B-B14F-4D97-AF65-F5344CB8AC3E}">
        <p14:creationId xmlns:p14="http://schemas.microsoft.com/office/powerpoint/2010/main" val="58878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ES_tradnl" sz="1200" b="1" kern="1200" dirty="0" smtClean="0">
                <a:solidFill>
                  <a:schemeClr val="tx1"/>
                </a:solidFill>
                <a:effectLst/>
                <a:latin typeface="+mn-lt"/>
                <a:ea typeface="+mn-ea"/>
                <a:cs typeface="+mn-cs"/>
              </a:rPr>
              <a:t>Frecuencia entre inspecciones</a:t>
            </a:r>
            <a:endParaRPr lang="es-PE" sz="1800" b="1" kern="1200" dirty="0" smtClean="0">
              <a:solidFill>
                <a:schemeClr val="tx1"/>
              </a:solidFill>
              <a:effectLst/>
              <a:latin typeface="+mn-lt"/>
              <a:ea typeface="+mn-ea"/>
              <a:cs typeface="+mn-cs"/>
            </a:endParaRPr>
          </a:p>
          <a:p>
            <a:pPr marL="228600" lvl="0" indent="-228600">
              <a:buFont typeface="+mj-lt"/>
              <a:buAutoNum type="arabicParenR"/>
            </a:pPr>
            <a:r>
              <a:rPr lang="es-ES_tradnl" sz="1200" u="none" strike="noStrike" kern="1200" dirty="0" smtClean="0">
                <a:solidFill>
                  <a:schemeClr val="tx1"/>
                </a:solidFill>
                <a:effectLst/>
                <a:latin typeface="+mn-lt"/>
                <a:ea typeface="+mn-ea"/>
                <a:cs typeface="+mn-cs"/>
              </a:rPr>
              <a:t>La frecuencia de las inspecciones es determinada por el tipo de inspección que se aplica a la OM, sea esta por un grupo multinacional o por la AAC del Estado</a:t>
            </a:r>
            <a:r>
              <a:rPr lang="es-BO" sz="1050" u="none" strike="noStrike" kern="1200" dirty="0" smtClean="0">
                <a:solidFill>
                  <a:schemeClr val="tx1"/>
                </a:solidFill>
                <a:effectLst/>
                <a:latin typeface="+mn-lt"/>
                <a:ea typeface="+mn-ea"/>
                <a:cs typeface="+mn-cs"/>
              </a:rPr>
              <a:t> </a:t>
            </a:r>
            <a:r>
              <a:rPr lang="es-ES_tradnl" sz="1200" u="none" strike="noStrike" kern="1200" dirty="0" smtClean="0">
                <a:solidFill>
                  <a:schemeClr val="tx1"/>
                </a:solidFill>
                <a:effectLst/>
                <a:latin typeface="+mn-lt"/>
                <a:ea typeface="+mn-ea"/>
                <a:cs typeface="+mn-cs"/>
              </a:rPr>
              <a:t> parte donde se encuentra ubicada la organización de mantenimiento sometida a vigilancia. </a:t>
            </a:r>
            <a:endParaRPr lang="es-PE" sz="1800" u="none" strike="noStrike" kern="1200" dirty="0" smtClean="0">
              <a:solidFill>
                <a:schemeClr val="tx1"/>
              </a:solidFill>
              <a:effectLst/>
              <a:latin typeface="+mn-lt"/>
              <a:ea typeface="+mn-ea"/>
              <a:cs typeface="+mn-cs"/>
            </a:endParaRPr>
          </a:p>
          <a:p>
            <a:pPr marL="228600" lvl="0" indent="-228600">
              <a:buFont typeface="+mj-lt"/>
              <a:buAutoNum type="arabicParenR"/>
            </a:pPr>
            <a:r>
              <a:rPr lang="es-ES_tradnl" sz="1200" u="none" strike="noStrike" kern="1200" dirty="0" smtClean="0">
                <a:solidFill>
                  <a:schemeClr val="tx1"/>
                </a:solidFill>
                <a:effectLst/>
                <a:latin typeface="+mn-lt"/>
                <a:ea typeface="+mn-ea"/>
                <a:cs typeface="+mn-cs"/>
              </a:rPr>
              <a:t>Los tipos de inspecciones serán por certificación; vigilancia inicial, a efectuar a los 6 meses de realizada la certificación LAR 145; vigilancia estándar a efectuar cada año calendario y por renovaciones; vigilancias ponderadas que se efectúan a partir de la segunda renovación en base a los resultados obtenidos en la vigilancia y la vigilancia especial.</a:t>
            </a:r>
            <a:endParaRPr lang="es-PE" sz="1800" u="none" strike="noStrike" kern="1200" dirty="0" smtClean="0">
              <a:solidFill>
                <a:schemeClr val="tx1"/>
              </a:solidFill>
              <a:effectLst/>
              <a:latin typeface="+mn-lt"/>
              <a:ea typeface="+mn-ea"/>
              <a:cs typeface="+mn-cs"/>
            </a:endParaRPr>
          </a:p>
          <a:p>
            <a:pPr marL="228600" lvl="0" indent="-228600">
              <a:buFont typeface="+mj-lt"/>
              <a:buAutoNum type="arabicParenR"/>
            </a:pPr>
            <a:r>
              <a:rPr lang="es-ES_tradnl" sz="1200" u="none" strike="noStrike" kern="1200" dirty="0" smtClean="0">
                <a:solidFill>
                  <a:schemeClr val="tx1"/>
                </a:solidFill>
                <a:effectLst/>
                <a:latin typeface="+mn-lt"/>
                <a:ea typeface="+mn-ea"/>
                <a:cs typeface="+mn-cs"/>
              </a:rPr>
              <a:t>El detalle y la aplicación de cada una de ellas se indica en la Parte I Volumen II.    </a:t>
            </a:r>
            <a:endParaRPr lang="es-PE" sz="1800" u="none" strike="noStrike" kern="1200" dirty="0" smtClean="0">
              <a:solidFill>
                <a:schemeClr val="tx1"/>
              </a:solidFill>
              <a:effectLst/>
              <a:latin typeface="+mn-lt"/>
              <a:ea typeface="+mn-ea"/>
              <a:cs typeface="+mn-cs"/>
            </a:endParaRPr>
          </a:p>
          <a:p>
            <a:pPr marL="228600" lvl="0" indent="-228600">
              <a:buFont typeface="+mj-lt"/>
              <a:buAutoNum type="arabicParenR"/>
            </a:pPr>
            <a:r>
              <a:rPr lang="es-BO" sz="1200" u="none" strike="noStrike" kern="1200" dirty="0" smtClean="0">
                <a:solidFill>
                  <a:schemeClr val="tx1"/>
                </a:solidFill>
                <a:effectLst/>
                <a:latin typeface="+mn-lt"/>
                <a:ea typeface="+mn-ea"/>
                <a:cs typeface="+mn-cs"/>
              </a:rPr>
              <a:t>Para un explotador de servicios aéreos se indica en la Parte IV, Volumen II, Capítulo 1.</a:t>
            </a:r>
            <a:endParaRPr lang="es-PE" sz="1800" u="none" strike="noStrike" kern="1200" dirty="0" smtClean="0">
              <a:solidFill>
                <a:schemeClr val="tx1"/>
              </a:solidFill>
              <a:effectLst/>
              <a:latin typeface="+mn-lt"/>
              <a:ea typeface="+mn-ea"/>
              <a:cs typeface="+mn-cs"/>
            </a:endParaRPr>
          </a:p>
          <a:p>
            <a:pPr marL="0" lvl="0" indent="0">
              <a:buFont typeface="+mj-lt"/>
              <a:buNone/>
            </a:pPr>
            <a:endParaRPr lang="es-PE"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17</a:t>
            </a:fld>
            <a:endParaRPr lang="en-US"/>
          </a:p>
        </p:txBody>
      </p:sp>
    </p:spTree>
    <p:extLst>
      <p:ext uri="{BB962C8B-B14F-4D97-AF65-F5344CB8AC3E}">
        <p14:creationId xmlns:p14="http://schemas.microsoft.com/office/powerpoint/2010/main" val="58878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ES_tradnl" sz="1200" b="1" kern="1200" dirty="0" smtClean="0">
                <a:solidFill>
                  <a:schemeClr val="tx1"/>
                </a:solidFill>
                <a:effectLst/>
                <a:latin typeface="+mn-lt"/>
                <a:ea typeface="+mn-ea"/>
                <a:cs typeface="+mn-cs"/>
              </a:rPr>
              <a:t>Designación del inspector </a:t>
            </a:r>
            <a:endParaRPr lang="es-PE" sz="1800" b="1" kern="1200" dirty="0" smtClean="0">
              <a:solidFill>
                <a:schemeClr val="tx1"/>
              </a:solidFill>
              <a:effectLst/>
              <a:latin typeface="+mn-lt"/>
              <a:ea typeface="+mn-ea"/>
              <a:cs typeface="+mn-cs"/>
            </a:endParaRPr>
          </a:p>
          <a:p>
            <a:pPr lvl="1"/>
            <a:endParaRPr lang="es-ES_tradnl" sz="1200" kern="1200" dirty="0" smtClean="0">
              <a:solidFill>
                <a:schemeClr val="tx1"/>
              </a:solidFill>
              <a:effectLst/>
              <a:latin typeface="+mn-lt"/>
              <a:ea typeface="+mn-ea"/>
              <a:cs typeface="+mn-cs"/>
            </a:endParaRPr>
          </a:p>
          <a:p>
            <a:pPr lvl="0" algn="just"/>
            <a:r>
              <a:rPr lang="es-ES_tradnl" sz="1200" kern="1200" dirty="0" smtClean="0">
                <a:solidFill>
                  <a:schemeClr val="tx1"/>
                </a:solidFill>
                <a:effectLst/>
                <a:latin typeface="+mn-lt"/>
                <a:ea typeface="+mn-ea"/>
                <a:cs typeface="+mn-cs"/>
              </a:rPr>
              <a:t>El inspector de aeronavegabilidad designado al equipo de inspección debe informar al JEI o JEC, las constataciones encontradas durante la inspección. Para asegurar la continuidad del trabajo, el inspector debe dar cumplimiento a las obligaciones asignadas en el plan de inspección para que puedan cumplirse las tarea adecuadamente.</a:t>
            </a:r>
            <a:endParaRPr lang="es-PE" sz="1800" kern="1200" dirty="0" smtClean="0">
              <a:solidFill>
                <a:schemeClr val="tx1"/>
              </a:solidFill>
              <a:effectLst/>
              <a:latin typeface="+mn-lt"/>
              <a:ea typeface="+mn-ea"/>
              <a:cs typeface="+mn-cs"/>
            </a:endParaRPr>
          </a:p>
          <a:p>
            <a:pPr lvl="1"/>
            <a:endParaRPr lang="es-ES_tradnl" sz="1200" kern="1200" dirty="0" smtClean="0">
              <a:solidFill>
                <a:schemeClr val="tx1"/>
              </a:solidFill>
              <a:effectLst/>
              <a:latin typeface="+mn-lt"/>
              <a:ea typeface="+mn-ea"/>
              <a:cs typeface="+mn-cs"/>
            </a:endParaRPr>
          </a:p>
          <a:p>
            <a:pPr lvl="0" algn="just"/>
            <a:r>
              <a:rPr lang="es-ES_tradnl" sz="1200" kern="1200" dirty="0" smtClean="0">
                <a:solidFill>
                  <a:schemeClr val="tx1"/>
                </a:solidFill>
                <a:effectLst/>
                <a:latin typeface="+mn-lt"/>
                <a:ea typeface="+mn-ea"/>
                <a:cs typeface="+mn-cs"/>
              </a:rPr>
              <a:t>Los miembros del equipo deben concentrarse en las actividades de inspección y, por tanto, ser desvinculados de otras responsabilidades ajenas a la inspección por el tiempo que dure ésta.</a:t>
            </a:r>
            <a:endParaRPr lang="es-PE" sz="1800" kern="1200" dirty="0" smtClean="0">
              <a:solidFill>
                <a:schemeClr val="tx1"/>
              </a:solidFill>
              <a:effectLst/>
              <a:latin typeface="+mn-lt"/>
              <a:ea typeface="+mn-ea"/>
              <a:cs typeface="+mn-cs"/>
            </a:endParaRPr>
          </a:p>
          <a:p>
            <a:pPr marL="0" lvl="0" indent="0">
              <a:buFont typeface="+mj-lt"/>
              <a:buNone/>
            </a:pPr>
            <a:endParaRPr lang="es-PE"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18</a:t>
            </a:fld>
            <a:endParaRPr lang="en-US"/>
          </a:p>
        </p:txBody>
      </p:sp>
    </p:spTree>
    <p:extLst>
      <p:ext uri="{BB962C8B-B14F-4D97-AF65-F5344CB8AC3E}">
        <p14:creationId xmlns:p14="http://schemas.microsoft.com/office/powerpoint/2010/main" val="58878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ES_tradnl" sz="1200" b="1" kern="1200" dirty="0" smtClean="0">
                <a:solidFill>
                  <a:schemeClr val="tx1"/>
                </a:solidFill>
                <a:effectLst/>
                <a:latin typeface="+mn-lt"/>
                <a:ea typeface="+mn-ea"/>
                <a:cs typeface="+mn-cs"/>
              </a:rPr>
              <a:t>Calificación del inspector</a:t>
            </a:r>
          </a:p>
          <a:p>
            <a:pPr lvl="0"/>
            <a:endParaRPr lang="es-PE" sz="1200" b="1" kern="1200" dirty="0" smtClean="0">
              <a:solidFill>
                <a:schemeClr val="tx1"/>
              </a:solidFill>
              <a:effectLst/>
              <a:latin typeface="+mn-lt"/>
              <a:ea typeface="+mn-ea"/>
              <a:cs typeface="+mn-cs"/>
            </a:endParaRPr>
          </a:p>
          <a:p>
            <a:pPr marL="228600" lvl="0" indent="-228600">
              <a:buFont typeface="+mj-lt"/>
              <a:buAutoNum type="arabicParenR"/>
            </a:pPr>
            <a:r>
              <a:rPr lang="es-ES_tradnl" sz="1200" kern="1200" dirty="0" smtClean="0">
                <a:solidFill>
                  <a:schemeClr val="tx1"/>
                </a:solidFill>
                <a:effectLst/>
                <a:latin typeface="+mn-lt"/>
                <a:ea typeface="+mn-ea"/>
                <a:cs typeface="+mn-cs"/>
              </a:rPr>
              <a:t>Las calificaciones del inspector de aeronavegabilidad designado como miembro del equipo de inspección varían de acuerdo con sus deberes y responsabilidades. En el documento de certificación como inspector LAR se encuentran los requisitos mínimos que debe tener el inspector multinacional.</a:t>
            </a:r>
          </a:p>
          <a:p>
            <a:pPr marL="228600" lvl="0" indent="-228600">
              <a:buFont typeface="+mj-lt"/>
              <a:buAutoNum type="arabicParenR"/>
            </a:pPr>
            <a:endParaRPr lang="es-PE" sz="1200" kern="1200" dirty="0" smtClean="0">
              <a:solidFill>
                <a:schemeClr val="tx1"/>
              </a:solidFill>
              <a:effectLst/>
              <a:latin typeface="+mn-lt"/>
              <a:ea typeface="+mn-ea"/>
              <a:cs typeface="+mn-cs"/>
            </a:endParaRPr>
          </a:p>
          <a:p>
            <a:pPr marL="228600" lvl="0" indent="-228600">
              <a:buFont typeface="+mj-lt"/>
              <a:buAutoNum type="arabicParenR"/>
            </a:pPr>
            <a:r>
              <a:rPr lang="es-ES_tradnl" sz="1200" kern="1200" dirty="0" smtClean="0">
                <a:solidFill>
                  <a:schemeClr val="tx1"/>
                </a:solidFill>
                <a:effectLst/>
                <a:latin typeface="+mn-lt"/>
                <a:ea typeface="+mn-ea"/>
                <a:cs typeface="+mn-cs"/>
              </a:rPr>
              <a:t>Cuando no se cumpla con las calificaciones requeridas, podría incluirse en el equipo especialistas e inspectores bajo entrenamiento con la aprobación, o por requerimiento del responsable de la inspección. Cualquier trabajo realizado por estos inspectores debe ser revisado por un miembro calificado, quien firma y toma la responsabilidad por el trabajo realizado.</a:t>
            </a:r>
            <a:endParaRPr lang="es-PE"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656E2E94-A510-624F-812E-907861D635CA}" type="slidenum">
              <a:rPr lang="en-US" smtClean="0"/>
              <a:t>19</a:t>
            </a:fld>
            <a:endParaRPr lang="en-US"/>
          </a:p>
        </p:txBody>
      </p:sp>
    </p:spTree>
    <p:extLst>
      <p:ext uri="{BB962C8B-B14F-4D97-AF65-F5344CB8AC3E}">
        <p14:creationId xmlns:p14="http://schemas.microsoft.com/office/powerpoint/2010/main" val="588781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ES_tradnl" sz="1200" b="1" kern="1200" dirty="0" smtClean="0">
                <a:solidFill>
                  <a:schemeClr val="tx1"/>
                </a:solidFill>
                <a:effectLst/>
                <a:latin typeface="+mn-lt"/>
                <a:ea typeface="+mn-ea"/>
                <a:cs typeface="+mn-cs"/>
              </a:rPr>
              <a:t>Restricciones de admisibilidad </a:t>
            </a:r>
            <a:endParaRPr lang="es-PE" sz="1800" b="1" kern="1200" dirty="0" smtClean="0">
              <a:solidFill>
                <a:schemeClr val="tx1"/>
              </a:solidFill>
              <a:effectLst/>
              <a:latin typeface="+mn-lt"/>
              <a:ea typeface="+mn-ea"/>
              <a:cs typeface="+mn-cs"/>
            </a:endParaRPr>
          </a:p>
          <a:p>
            <a:pPr marL="228600" lvl="0" indent="-228600">
              <a:buFont typeface="+mj-lt"/>
              <a:buAutoNum type="arabicParenR"/>
            </a:pPr>
            <a:r>
              <a:rPr lang="es-ES_tradnl" sz="1200" kern="1200" dirty="0" smtClean="0">
                <a:solidFill>
                  <a:schemeClr val="tx1"/>
                </a:solidFill>
                <a:effectLst/>
                <a:latin typeface="+mn-lt"/>
                <a:ea typeface="+mn-ea"/>
                <a:cs typeface="+mn-cs"/>
              </a:rPr>
              <a:t>Para que todo el proceso de inspección se mantenga imparcial, el inspector principal de aeronavegabilidad que ha sido designado y está involucrado en actividades regulares de seguimiento de una OMA o explotador de servicios aéreos, normalmente no debe participar en inspecciones de esa organización. Sin embargo, debe cooperar con el equipo de inspección en calidad de asesor, cuando lo requiera el JEC o JEI.</a:t>
            </a:r>
          </a:p>
          <a:p>
            <a:pPr marL="228600" lvl="0" indent="-228600">
              <a:buFont typeface="+mj-lt"/>
              <a:buAutoNum type="arabicParenR"/>
            </a:pPr>
            <a:endParaRPr lang="es-PE" sz="1800" kern="1200" dirty="0" smtClean="0">
              <a:solidFill>
                <a:schemeClr val="tx1"/>
              </a:solidFill>
              <a:effectLst/>
              <a:latin typeface="+mn-lt"/>
              <a:ea typeface="+mn-ea"/>
              <a:cs typeface="+mn-cs"/>
            </a:endParaRPr>
          </a:p>
          <a:p>
            <a:pPr marL="228600" lvl="0" indent="-228600">
              <a:buFont typeface="+mj-lt"/>
              <a:buAutoNum type="arabicParenR"/>
            </a:pPr>
            <a:r>
              <a:rPr lang="es-ES_tradnl" sz="1200" kern="1200" dirty="0" smtClean="0">
                <a:solidFill>
                  <a:schemeClr val="tx1"/>
                </a:solidFill>
                <a:effectLst/>
                <a:latin typeface="+mn-lt"/>
                <a:ea typeface="+mn-ea"/>
                <a:cs typeface="+mn-cs"/>
              </a:rPr>
              <a:t>El JEC o JEI puede aprobar la participación del inspector principal de aeronavegabilidad a cargo del seguimiento de las actividades de la organización, como miembro activo del equipo de inspección, basándose en motivos eventuales y de recursos humanos.</a:t>
            </a:r>
            <a:endParaRPr lang="es-PE" sz="1800" kern="1200" dirty="0" smtClean="0">
              <a:solidFill>
                <a:schemeClr val="tx1"/>
              </a:solidFill>
              <a:effectLst/>
              <a:latin typeface="+mn-lt"/>
              <a:ea typeface="+mn-ea"/>
              <a:cs typeface="+mn-cs"/>
            </a:endParaRPr>
          </a:p>
          <a:p>
            <a:pPr marL="228600" lvl="0" indent="-228600">
              <a:buFont typeface="+mj-lt"/>
              <a:buAutoNum type="arabicParenR"/>
            </a:pPr>
            <a:endParaRPr lang="es-PE" sz="1200" kern="1200" dirty="0" smtClean="0">
              <a:solidFill>
                <a:schemeClr val="tx1"/>
              </a:solidFill>
              <a:effectLst/>
              <a:latin typeface="+mn-lt"/>
              <a:ea typeface="+mn-ea"/>
              <a:cs typeface="+mn-cs"/>
            </a:endParaRPr>
          </a:p>
          <a:p>
            <a:pPr lvl="0"/>
            <a:endParaRPr lang="es-PE"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656E2E94-A510-624F-812E-907861D635CA}" type="slidenum">
              <a:rPr lang="en-US" smtClean="0"/>
              <a:t>20</a:t>
            </a:fld>
            <a:endParaRPr lang="en-US"/>
          </a:p>
        </p:txBody>
      </p:sp>
    </p:spTree>
    <p:extLst>
      <p:ext uri="{BB962C8B-B14F-4D97-AF65-F5344CB8AC3E}">
        <p14:creationId xmlns:p14="http://schemas.microsoft.com/office/powerpoint/2010/main" val="58878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ES_tradnl" sz="1200" b="1" kern="1200" dirty="0" smtClean="0">
                <a:solidFill>
                  <a:schemeClr val="tx1"/>
                </a:solidFill>
                <a:effectLst/>
                <a:latin typeface="+mn-lt"/>
                <a:ea typeface="+mn-ea"/>
                <a:cs typeface="+mn-cs"/>
              </a:rPr>
              <a:t>Generalidades</a:t>
            </a:r>
            <a:endParaRPr lang="es-PE" sz="1800" b="1" kern="1200" dirty="0" smtClean="0">
              <a:solidFill>
                <a:schemeClr val="tx1"/>
              </a:solidFill>
              <a:effectLst/>
              <a:latin typeface="+mn-lt"/>
              <a:ea typeface="+mn-ea"/>
              <a:cs typeface="+mn-cs"/>
            </a:endParaRPr>
          </a:p>
          <a:p>
            <a:pPr lvl="0"/>
            <a:r>
              <a:rPr lang="es-ES_tradnl" sz="1200" kern="1200" dirty="0" smtClean="0">
                <a:solidFill>
                  <a:schemeClr val="tx1"/>
                </a:solidFill>
                <a:effectLst/>
                <a:latin typeface="+mn-lt"/>
                <a:ea typeface="+mn-ea"/>
                <a:cs typeface="+mn-cs"/>
              </a:rPr>
              <a:t>Los principios contenidos en este capítulo se utilizan cuando el inspector de aeronavegabilidad debe realizar las inspecciones consideradas en los procesos de certificación y de vigilancia de las organizaciones de mantenimiento aprobadas (OMA) y de los explotadores de servicios aéreos. En ellos se deben considerar:</a:t>
            </a:r>
          </a:p>
          <a:p>
            <a:pPr lvl="0"/>
            <a:endParaRPr lang="es-PE" sz="1800" kern="1200" dirty="0" smtClean="0">
              <a:solidFill>
                <a:schemeClr val="tx1"/>
              </a:solidFill>
              <a:effectLst/>
              <a:latin typeface="+mn-lt"/>
              <a:ea typeface="+mn-ea"/>
              <a:cs typeface="+mn-cs"/>
            </a:endParaRPr>
          </a:p>
          <a:p>
            <a:pPr marL="228600" lvl="0" indent="-228600">
              <a:buFont typeface="+mj-lt"/>
              <a:buAutoNum type="alphaLcParenR"/>
            </a:pPr>
            <a:r>
              <a:rPr lang="es-ES_tradnl" sz="1200" kern="1200" dirty="0" smtClean="0">
                <a:solidFill>
                  <a:schemeClr val="tx1"/>
                </a:solidFill>
                <a:effectLst/>
                <a:latin typeface="+mn-lt"/>
                <a:ea typeface="+mn-ea"/>
                <a:cs typeface="+mn-cs"/>
              </a:rPr>
              <a:t>utilizar listas de verificación;</a:t>
            </a:r>
            <a:endParaRPr lang="es-PE" sz="1800" kern="1200" dirty="0" smtClean="0">
              <a:solidFill>
                <a:schemeClr val="tx1"/>
              </a:solidFill>
              <a:effectLst/>
              <a:latin typeface="+mn-lt"/>
              <a:ea typeface="+mn-ea"/>
              <a:cs typeface="+mn-cs"/>
            </a:endParaRPr>
          </a:p>
          <a:p>
            <a:pPr marL="228600" lvl="0" indent="-228600">
              <a:buFont typeface="+mj-lt"/>
              <a:buAutoNum type="alphaLcParenR"/>
            </a:pPr>
            <a:r>
              <a:rPr lang="es-ES_tradnl" sz="1200" kern="1200" dirty="0" smtClean="0">
                <a:solidFill>
                  <a:schemeClr val="tx1"/>
                </a:solidFill>
                <a:effectLst/>
                <a:latin typeface="+mn-lt"/>
                <a:ea typeface="+mn-ea"/>
                <a:cs typeface="+mn-cs"/>
              </a:rPr>
              <a:t>documentar las constataciones;</a:t>
            </a:r>
            <a:endParaRPr lang="es-PE" sz="1800" kern="1200" dirty="0" smtClean="0">
              <a:solidFill>
                <a:schemeClr val="tx1"/>
              </a:solidFill>
              <a:effectLst/>
              <a:latin typeface="+mn-lt"/>
              <a:ea typeface="+mn-ea"/>
              <a:cs typeface="+mn-cs"/>
            </a:endParaRPr>
          </a:p>
          <a:p>
            <a:pPr marL="228600" lvl="0" indent="-228600">
              <a:buFont typeface="+mj-lt"/>
              <a:buAutoNum type="alphaLcParenR"/>
            </a:pPr>
            <a:r>
              <a:rPr lang="es-ES_tradnl" sz="1200" kern="1200" dirty="0" smtClean="0">
                <a:solidFill>
                  <a:schemeClr val="tx1"/>
                </a:solidFill>
                <a:effectLst/>
                <a:latin typeface="+mn-lt"/>
                <a:ea typeface="+mn-ea"/>
                <a:cs typeface="+mn-cs"/>
              </a:rPr>
              <a:t>verifica las acciones correctivas; y</a:t>
            </a:r>
            <a:endParaRPr lang="es-PE" sz="1800" kern="1200" dirty="0" smtClean="0">
              <a:solidFill>
                <a:schemeClr val="tx1"/>
              </a:solidFill>
              <a:effectLst/>
              <a:latin typeface="+mn-lt"/>
              <a:ea typeface="+mn-ea"/>
              <a:cs typeface="+mn-cs"/>
            </a:endParaRPr>
          </a:p>
          <a:p>
            <a:pPr marL="228600" lvl="0" indent="-228600">
              <a:buFont typeface="+mj-lt"/>
              <a:buAutoNum type="alphaLcParenR"/>
            </a:pPr>
            <a:r>
              <a:rPr lang="es-ES_tradnl" sz="1200" kern="1200" dirty="0" smtClean="0">
                <a:solidFill>
                  <a:schemeClr val="tx1"/>
                </a:solidFill>
                <a:effectLst/>
                <a:latin typeface="+mn-lt"/>
                <a:ea typeface="+mn-ea"/>
                <a:cs typeface="+mn-cs"/>
              </a:rPr>
              <a:t>realiza el seguimiento que asegure que las acciones correctivas son efectivas.</a:t>
            </a:r>
            <a:endParaRPr lang="es-PE" sz="1800" kern="1200" dirty="0" smtClean="0">
              <a:solidFill>
                <a:schemeClr val="tx1"/>
              </a:solidFill>
              <a:effectLst/>
              <a:latin typeface="+mn-lt"/>
              <a:ea typeface="+mn-ea"/>
              <a:cs typeface="+mn-cs"/>
            </a:endParaRPr>
          </a:p>
          <a:p>
            <a:pPr lvl="1"/>
            <a:endParaRPr lang="es-ES_tradnl" sz="1200" kern="1200" dirty="0" smtClean="0">
              <a:solidFill>
                <a:schemeClr val="tx1"/>
              </a:solidFill>
              <a:effectLst/>
              <a:latin typeface="+mn-lt"/>
              <a:ea typeface="+mn-ea"/>
              <a:cs typeface="+mn-cs"/>
            </a:endParaRPr>
          </a:p>
          <a:p>
            <a:pPr lvl="0"/>
            <a:r>
              <a:rPr lang="es-ES_tradnl" sz="1200" kern="1200" dirty="0" smtClean="0">
                <a:solidFill>
                  <a:schemeClr val="tx1"/>
                </a:solidFill>
                <a:effectLst/>
                <a:latin typeface="+mn-lt"/>
                <a:ea typeface="+mn-ea"/>
                <a:cs typeface="+mn-cs"/>
              </a:rPr>
              <a:t>A través de las inspecciones, el inspector de aeronavegabilidad, está en la capacidad de evaluar y demostrar el nivel de cumplimiento de una organización de mantenimiento (OM) o de un explotador de servicios aéreos respecto a los requisitos reglamentarios. De igual forma, el uso y comprensión de las listas de verificación (LV) aplicables a la certificación y vigilancia permiten estandarizar el cumplimiento de los requisitos reglamentarios</a:t>
            </a:r>
            <a:r>
              <a:rPr lang="es-BO" sz="1050" kern="1200" dirty="0" smtClean="0">
                <a:solidFill>
                  <a:schemeClr val="tx1"/>
                </a:solidFill>
                <a:effectLst/>
                <a:latin typeface="+mn-lt"/>
                <a:ea typeface="+mn-ea"/>
                <a:cs typeface="+mn-cs"/>
              </a:rPr>
              <a:t> </a:t>
            </a:r>
            <a:r>
              <a:rPr lang="es-ES_tradnl" sz="1200" kern="1200" dirty="0" smtClean="0">
                <a:solidFill>
                  <a:schemeClr val="tx1"/>
                </a:solidFill>
                <a:effectLst/>
                <a:latin typeface="+mn-lt"/>
                <a:ea typeface="+mn-ea"/>
                <a:cs typeface="+mn-cs"/>
              </a:rPr>
              <a:t> entre las distintas organizaciones y entre los distintos inspectores de aeronavegabilidad.</a:t>
            </a:r>
          </a:p>
          <a:p>
            <a:pPr lvl="0"/>
            <a:endParaRPr lang="es-PE" sz="1800" kern="1200" dirty="0" smtClean="0">
              <a:solidFill>
                <a:schemeClr val="tx1"/>
              </a:solidFill>
              <a:effectLst/>
              <a:latin typeface="+mn-lt"/>
              <a:ea typeface="+mn-ea"/>
              <a:cs typeface="+mn-cs"/>
            </a:endParaRPr>
          </a:p>
          <a:p>
            <a:r>
              <a:rPr lang="es-BO" sz="1200" kern="1200" dirty="0" smtClean="0">
                <a:solidFill>
                  <a:schemeClr val="tx1"/>
                </a:solidFill>
                <a:effectLst/>
                <a:latin typeface="+mn-lt"/>
                <a:ea typeface="+mn-ea"/>
                <a:cs typeface="+mn-cs"/>
              </a:rPr>
              <a:t>Para no confundir al usuario, el término norma, normativo, normatividad deben ser referidos únicamente cuando nos referimos a los Anexos al Convenio</a:t>
            </a:r>
            <a:endParaRPr lang="es-PE" sz="1200" kern="1200" dirty="0" smtClean="0">
              <a:solidFill>
                <a:schemeClr val="tx1"/>
              </a:solidFill>
              <a:effectLst/>
              <a:latin typeface="+mn-lt"/>
              <a:ea typeface="+mn-ea"/>
              <a:cs typeface="+mn-cs"/>
            </a:endParaRPr>
          </a:p>
          <a:p>
            <a:endParaRPr lang="es-ES" dirty="0" smtClean="0"/>
          </a:p>
          <a:p>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3</a:t>
            </a:fld>
            <a:endParaRPr lang="en-US"/>
          </a:p>
        </p:txBody>
      </p:sp>
    </p:spTree>
    <p:extLst>
      <p:ext uri="{BB962C8B-B14F-4D97-AF65-F5344CB8AC3E}">
        <p14:creationId xmlns:p14="http://schemas.microsoft.com/office/powerpoint/2010/main" val="58878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endParaRPr lang="es-PE"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656E2E94-A510-624F-812E-907861D635CA}" type="slidenum">
              <a:rPr lang="en-US" smtClean="0"/>
              <a:t>21</a:t>
            </a:fld>
            <a:endParaRPr lang="en-US"/>
          </a:p>
        </p:txBody>
      </p:sp>
    </p:spTree>
    <p:extLst>
      <p:ext uri="{BB962C8B-B14F-4D97-AF65-F5344CB8AC3E}">
        <p14:creationId xmlns:p14="http://schemas.microsoft.com/office/powerpoint/2010/main" val="58878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ES_tradnl" sz="1200" b="1" kern="1200" dirty="0" smtClean="0">
                <a:solidFill>
                  <a:schemeClr val="tx1"/>
                </a:solidFill>
                <a:effectLst/>
                <a:latin typeface="+mn-lt"/>
                <a:ea typeface="+mn-ea"/>
                <a:cs typeface="+mn-cs"/>
              </a:rPr>
              <a:t>Conflictos de interés</a:t>
            </a:r>
          </a:p>
          <a:p>
            <a:pPr lvl="0"/>
            <a:endParaRPr lang="es-PE" sz="1200" b="1"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Las siguientes situaciones son consideradas conflictos de interés y deben ser informadas por el inspector de aeronavegabilidad designado al JEC o JEI, según el tipo de inspección: </a:t>
            </a:r>
          </a:p>
          <a:p>
            <a:endParaRPr lang="es-PE" sz="1200" kern="1200" dirty="0" smtClean="0">
              <a:solidFill>
                <a:schemeClr val="tx1"/>
              </a:solidFill>
              <a:effectLst/>
              <a:latin typeface="+mn-lt"/>
              <a:ea typeface="+mn-ea"/>
              <a:cs typeface="+mn-cs"/>
            </a:endParaRPr>
          </a:p>
          <a:p>
            <a:pPr marL="228600" lvl="0" indent="-228600">
              <a:buFont typeface="+mj-lt"/>
              <a:buAutoNum type="arabicParenR"/>
            </a:pPr>
            <a:r>
              <a:rPr lang="es-ES_tradnl" sz="1200" kern="1200" dirty="0" smtClean="0">
                <a:solidFill>
                  <a:schemeClr val="tx1"/>
                </a:solidFill>
                <a:effectLst/>
                <a:latin typeface="+mn-lt"/>
                <a:ea typeface="+mn-ea"/>
                <a:cs typeface="+mn-cs"/>
              </a:rPr>
              <a:t>Vínculo con la organización de mantenimiento o el explotador de servicios aéreos a certificar o la OMA o el explotador sometidos a vigilancia; </a:t>
            </a:r>
            <a:endParaRPr lang="es-PE" sz="1200" kern="1200" dirty="0" smtClean="0">
              <a:solidFill>
                <a:schemeClr val="tx1"/>
              </a:solidFill>
              <a:effectLst/>
              <a:latin typeface="+mn-lt"/>
              <a:ea typeface="+mn-ea"/>
              <a:cs typeface="+mn-cs"/>
            </a:endParaRPr>
          </a:p>
          <a:p>
            <a:pPr marL="228600" lvl="0" indent="-228600">
              <a:buFont typeface="+mj-lt"/>
              <a:buAutoNum type="arabicParenR"/>
            </a:pPr>
            <a:r>
              <a:rPr lang="es-ES_tradnl" sz="1200" kern="1200" dirty="0" smtClean="0">
                <a:solidFill>
                  <a:schemeClr val="tx1"/>
                </a:solidFill>
                <a:effectLst/>
                <a:latin typeface="+mn-lt"/>
                <a:ea typeface="+mn-ea"/>
                <a:cs typeface="+mn-cs"/>
              </a:rPr>
              <a:t>lazos familiares, o de amistad con algún dueño de la organización de mantenimiento u OMA, explotador o con otros miembros clave de ésta;</a:t>
            </a:r>
            <a:endParaRPr lang="es-PE" sz="1200" kern="1200" dirty="0" smtClean="0">
              <a:solidFill>
                <a:schemeClr val="tx1"/>
              </a:solidFill>
              <a:effectLst/>
              <a:latin typeface="+mn-lt"/>
              <a:ea typeface="+mn-ea"/>
              <a:cs typeface="+mn-cs"/>
            </a:endParaRPr>
          </a:p>
          <a:p>
            <a:pPr marL="228600" lvl="0" indent="-228600">
              <a:buFont typeface="+mj-lt"/>
              <a:buAutoNum type="arabicParenR"/>
            </a:pPr>
            <a:r>
              <a:rPr lang="es-ES_tradnl" sz="1200" kern="1200" dirty="0" smtClean="0">
                <a:solidFill>
                  <a:schemeClr val="tx1"/>
                </a:solidFill>
                <a:effectLst/>
                <a:latin typeface="+mn-lt"/>
                <a:ea typeface="+mn-ea"/>
                <a:cs typeface="+mn-cs"/>
              </a:rPr>
              <a:t>interés directo en la organización a inspeccionar; y/o</a:t>
            </a:r>
            <a:endParaRPr lang="es-PE" sz="1200" kern="1200" dirty="0" smtClean="0">
              <a:solidFill>
                <a:schemeClr val="tx1"/>
              </a:solidFill>
              <a:effectLst/>
              <a:latin typeface="+mn-lt"/>
              <a:ea typeface="+mn-ea"/>
              <a:cs typeface="+mn-cs"/>
            </a:endParaRPr>
          </a:p>
          <a:p>
            <a:pPr marL="228600" lvl="0" indent="-228600">
              <a:buFont typeface="+mj-lt"/>
              <a:buAutoNum type="arabicParenR"/>
            </a:pPr>
            <a:r>
              <a:rPr lang="es-ES_tradnl" sz="1200" kern="1200" dirty="0" smtClean="0">
                <a:solidFill>
                  <a:schemeClr val="tx1"/>
                </a:solidFill>
                <a:effectLst/>
                <a:latin typeface="+mn-lt"/>
                <a:ea typeface="+mn-ea"/>
                <a:cs typeface="+mn-cs"/>
              </a:rPr>
              <a:t>condición de ex-empleado de la organización a inspeccionar, dependiendo del tiempo transcurrido y los términos bajo los cuales concluyó el empleo.</a:t>
            </a:r>
            <a:endParaRPr lang="es-PE" sz="1200" kern="1200" dirty="0" smtClean="0">
              <a:solidFill>
                <a:schemeClr val="tx1"/>
              </a:solidFill>
              <a:effectLst/>
              <a:latin typeface="+mn-lt"/>
              <a:ea typeface="+mn-ea"/>
              <a:cs typeface="+mn-cs"/>
            </a:endParaRPr>
          </a:p>
          <a:p>
            <a:pPr lvl="0"/>
            <a:endParaRPr lang="es-PE"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656E2E94-A510-624F-812E-907861D635CA}" type="slidenum">
              <a:rPr lang="en-US" smtClean="0"/>
              <a:t>22</a:t>
            </a:fld>
            <a:endParaRPr lang="en-US"/>
          </a:p>
        </p:txBody>
      </p:sp>
    </p:spTree>
    <p:extLst>
      <p:ext uri="{BB962C8B-B14F-4D97-AF65-F5344CB8AC3E}">
        <p14:creationId xmlns:p14="http://schemas.microsoft.com/office/powerpoint/2010/main" val="588781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endParaRPr lang="es-PE"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656E2E94-A510-624F-812E-907861D635CA}" type="slidenum">
              <a:rPr lang="en-US" smtClean="0"/>
              <a:t>23</a:t>
            </a:fld>
            <a:endParaRPr lang="en-US"/>
          </a:p>
        </p:txBody>
      </p:sp>
    </p:spTree>
    <p:extLst>
      <p:ext uri="{BB962C8B-B14F-4D97-AF65-F5344CB8AC3E}">
        <p14:creationId xmlns:p14="http://schemas.microsoft.com/office/powerpoint/2010/main" val="588781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endParaRPr lang="es-PE"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656E2E94-A510-624F-812E-907861D635CA}" type="slidenum">
              <a:rPr lang="en-US" smtClean="0"/>
              <a:t>24</a:t>
            </a:fld>
            <a:endParaRPr lang="en-US"/>
          </a:p>
        </p:txBody>
      </p:sp>
    </p:spTree>
    <p:extLst>
      <p:ext uri="{BB962C8B-B14F-4D97-AF65-F5344CB8AC3E}">
        <p14:creationId xmlns:p14="http://schemas.microsoft.com/office/powerpoint/2010/main" val="588781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ES_tradnl" sz="1200" b="1" kern="1200" dirty="0" smtClean="0">
                <a:solidFill>
                  <a:schemeClr val="tx1"/>
                </a:solidFill>
                <a:effectLst/>
                <a:latin typeface="+mn-lt"/>
                <a:ea typeface="+mn-ea"/>
                <a:cs typeface="+mn-cs"/>
              </a:rPr>
              <a:t>Informe de la inspección </a:t>
            </a:r>
          </a:p>
          <a:p>
            <a:pPr lvl="0"/>
            <a:endParaRPr lang="es-PE" sz="1800" b="1" kern="1200" dirty="0" smtClean="0">
              <a:solidFill>
                <a:schemeClr val="tx1"/>
              </a:solidFill>
              <a:effectLst/>
              <a:latin typeface="+mn-lt"/>
              <a:ea typeface="+mn-ea"/>
              <a:cs typeface="+mn-cs"/>
            </a:endParaRPr>
          </a:p>
          <a:p>
            <a:pPr marL="228600" lvl="0" indent="-228600">
              <a:buFont typeface="+mj-lt"/>
              <a:buAutoNum type="alphaLcParenR"/>
            </a:pPr>
            <a:r>
              <a:rPr lang="es-ES_tradnl" sz="1200" kern="1200" dirty="0" smtClean="0">
                <a:solidFill>
                  <a:schemeClr val="tx1"/>
                </a:solidFill>
                <a:effectLst/>
                <a:latin typeface="+mn-lt"/>
                <a:ea typeface="+mn-ea"/>
                <a:cs typeface="+mn-cs"/>
              </a:rPr>
              <a:t>El informe de la inspección o vigilancia realizada es la evidencia del trabajo efectuado, y describe el proceso de inspección, su alcance, indicando las áreas que han estado bajo inspección y un listado de las constataciones encontradas, que deben adjuntar las evidencias que sustentan las transgresiones reglamentarias encontradas.</a:t>
            </a:r>
            <a:endParaRPr lang="es-PE" sz="1800" kern="1200" dirty="0" smtClean="0">
              <a:solidFill>
                <a:schemeClr val="tx1"/>
              </a:solidFill>
              <a:effectLst/>
              <a:latin typeface="+mn-lt"/>
              <a:ea typeface="+mn-ea"/>
              <a:cs typeface="+mn-cs"/>
            </a:endParaRPr>
          </a:p>
          <a:p>
            <a:pPr marL="342900" lvl="0" indent="-342900">
              <a:buFont typeface="+mj-lt"/>
              <a:buAutoNum type="alphaLcParenR"/>
            </a:pPr>
            <a:endParaRPr lang="es-PE" sz="1800" kern="1200" dirty="0" smtClean="0">
              <a:solidFill>
                <a:schemeClr val="tx1"/>
              </a:solidFill>
              <a:effectLst/>
              <a:latin typeface="+mn-lt"/>
              <a:ea typeface="+mn-ea"/>
              <a:cs typeface="+mn-cs"/>
            </a:endParaRPr>
          </a:p>
          <a:p>
            <a:pPr marL="228600" lvl="0" indent="-228600">
              <a:buFont typeface="+mj-lt"/>
              <a:buAutoNum type="alphaLcParenR"/>
            </a:pPr>
            <a:r>
              <a:rPr lang="es-ES_tradnl" sz="1200" kern="1200" dirty="0" smtClean="0">
                <a:solidFill>
                  <a:schemeClr val="tx1"/>
                </a:solidFill>
                <a:effectLst/>
                <a:latin typeface="+mn-lt"/>
                <a:ea typeface="+mn-ea"/>
                <a:cs typeface="+mn-cs"/>
              </a:rPr>
              <a:t>Una descripción detallada y los formatos, están incluidos en el presente manual, en el Capítulo 5</a:t>
            </a:r>
            <a:r>
              <a:rPr lang="es-BO" sz="1050" kern="1200" dirty="0" smtClean="0">
                <a:solidFill>
                  <a:schemeClr val="tx1"/>
                </a:solidFill>
                <a:effectLst/>
                <a:latin typeface="+mn-lt"/>
                <a:ea typeface="+mn-ea"/>
                <a:cs typeface="+mn-cs"/>
              </a:rPr>
              <a:t> </a:t>
            </a:r>
            <a:r>
              <a:rPr lang="es-ES_tradnl" sz="1200" kern="1200" dirty="0" smtClean="0">
                <a:solidFill>
                  <a:schemeClr val="tx1"/>
                </a:solidFill>
                <a:effectLst/>
                <a:latin typeface="+mn-lt"/>
                <a:ea typeface="+mn-ea"/>
                <a:cs typeface="+mn-cs"/>
              </a:rPr>
              <a:t> de esta Parte.</a:t>
            </a:r>
            <a:endParaRPr lang="es-PE" sz="1800" kern="1200" dirty="0" smtClean="0">
              <a:solidFill>
                <a:schemeClr val="tx1"/>
              </a:solidFill>
              <a:effectLst/>
              <a:latin typeface="+mn-lt"/>
              <a:ea typeface="+mn-ea"/>
              <a:cs typeface="+mn-cs"/>
            </a:endParaRPr>
          </a:p>
          <a:p>
            <a:pPr marL="228600" indent="-228600">
              <a:buFont typeface="+mj-lt"/>
              <a:buAutoNum type="alphaLcParenR"/>
            </a:pPr>
            <a:endParaRPr lang="es-BO" sz="700" kern="1200" dirty="0" smtClean="0">
              <a:solidFill>
                <a:schemeClr val="tx1"/>
              </a:solidFill>
              <a:effectLst/>
              <a:latin typeface="+mn-lt"/>
              <a:ea typeface="+mn-ea"/>
              <a:cs typeface="+mn-cs"/>
            </a:endParaRPr>
          </a:p>
          <a:p>
            <a:pPr marL="228600" indent="-228600">
              <a:buFont typeface="+mj-lt"/>
              <a:buAutoNum type="alphaLcParenR"/>
            </a:pPr>
            <a:r>
              <a:rPr lang="es-BO" sz="1200" kern="1200" dirty="0" smtClean="0">
                <a:solidFill>
                  <a:schemeClr val="tx1"/>
                </a:solidFill>
                <a:effectLst/>
                <a:latin typeface="+mn-lt"/>
                <a:ea typeface="+mn-ea"/>
                <a:cs typeface="+mn-cs"/>
              </a:rPr>
              <a:t>Considerar incluir en el Capítulo 5 los formularios aplicables a los explotadores aéreos.</a:t>
            </a:r>
            <a:endParaRPr lang="es-PE" sz="900" kern="1200" dirty="0" smtClean="0">
              <a:solidFill>
                <a:schemeClr val="tx1"/>
              </a:solidFill>
              <a:effectLst/>
              <a:latin typeface="+mn-lt"/>
              <a:ea typeface="+mn-ea"/>
              <a:cs typeface="+mn-cs"/>
            </a:endParaRPr>
          </a:p>
          <a:p>
            <a:pPr marL="228600" lvl="0" indent="-228600">
              <a:buFont typeface="+mj-lt"/>
              <a:buAutoNum type="alphaLcParenR"/>
            </a:pPr>
            <a:endParaRPr lang="es-PE" sz="1200" kern="1200" dirty="0" smtClean="0">
              <a:solidFill>
                <a:schemeClr val="tx1"/>
              </a:solidFill>
              <a:effectLst/>
              <a:latin typeface="+mn-lt"/>
              <a:ea typeface="+mn-ea"/>
              <a:cs typeface="+mn-cs"/>
            </a:endParaRPr>
          </a:p>
          <a:p>
            <a:pPr lvl="0"/>
            <a:endParaRPr lang="es-PE"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656E2E94-A510-624F-812E-907861D635CA}" type="slidenum">
              <a:rPr lang="en-US" smtClean="0"/>
              <a:t>25</a:t>
            </a:fld>
            <a:endParaRPr lang="en-US"/>
          </a:p>
        </p:txBody>
      </p:sp>
    </p:spTree>
    <p:extLst>
      <p:ext uri="{BB962C8B-B14F-4D97-AF65-F5344CB8AC3E}">
        <p14:creationId xmlns:p14="http://schemas.microsoft.com/office/powerpoint/2010/main" val="588781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ES_tradnl" sz="1200" b="1" kern="1200" dirty="0" smtClean="0">
                <a:solidFill>
                  <a:schemeClr val="tx1"/>
                </a:solidFill>
                <a:effectLst/>
                <a:latin typeface="+mn-lt"/>
                <a:ea typeface="+mn-ea"/>
                <a:cs typeface="+mn-cs"/>
              </a:rPr>
              <a:t>Fases de inspección </a:t>
            </a:r>
          </a:p>
          <a:p>
            <a:pPr lvl="0"/>
            <a:endParaRPr lang="es-PE" sz="1200" b="1"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El proceso de inspección se detalla en la Sección 3 de este Capítulo, desde el punto de vista de los procedimientos. Este proceso está compuesto de cuatro fases que se detallan a continuación:</a:t>
            </a:r>
            <a:endParaRPr lang="es-PE" sz="1200" kern="1200" dirty="0" smtClean="0">
              <a:solidFill>
                <a:schemeClr val="tx1"/>
              </a:solidFill>
              <a:effectLst/>
              <a:latin typeface="+mn-lt"/>
              <a:ea typeface="+mn-ea"/>
              <a:cs typeface="+mn-cs"/>
            </a:endParaRPr>
          </a:p>
          <a:p>
            <a:pPr lvl="0"/>
            <a:endParaRPr lang="es-PE"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656E2E94-A510-624F-812E-907861D635CA}" type="slidenum">
              <a:rPr lang="en-US" smtClean="0"/>
              <a:t>26</a:t>
            </a:fld>
            <a:endParaRPr lang="en-US"/>
          </a:p>
        </p:txBody>
      </p:sp>
    </p:spTree>
    <p:extLst>
      <p:ext uri="{BB962C8B-B14F-4D97-AF65-F5344CB8AC3E}">
        <p14:creationId xmlns:p14="http://schemas.microsoft.com/office/powerpoint/2010/main" val="588781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1" i="0" u="sng" strike="noStrike" kern="1200" cap="none" spc="0" normalizeH="0" baseline="0" noProof="0" dirty="0" smtClean="0">
                <a:ln>
                  <a:noFill/>
                </a:ln>
                <a:solidFill>
                  <a:prstClr val="black"/>
                </a:solidFill>
                <a:effectLst/>
                <a:uLnTx/>
                <a:uFillTx/>
                <a:latin typeface="+mn-lt"/>
                <a:ea typeface="+mn-ea"/>
                <a:cs typeface="+mn-cs"/>
              </a:rPr>
              <a:t>Fase de preparación</a:t>
            </a:r>
            <a:r>
              <a:rPr kumimoji="0" lang="es-ES_tradnl" sz="1200" b="1" i="0" u="none" strike="noStrike" kern="1200" cap="none" spc="0" normalizeH="0" baseline="0" noProof="0" dirty="0" smtClean="0">
                <a:ln>
                  <a:noFill/>
                </a:ln>
                <a:solidFill>
                  <a:prstClr val="black"/>
                </a:solidFill>
                <a:effectLst/>
                <a:uLnTx/>
                <a:uFillTx/>
                <a:latin typeface="+mn-lt"/>
                <a:ea typeface="+mn-ea"/>
                <a:cs typeface="+mn-cs"/>
              </a:rPr>
              <a:t>.-</a:t>
            </a:r>
            <a:endParaRPr kumimoji="0" lang="es-PE" sz="18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Una organización y planificación adecuadas durante la fase de preparación asegura que se logren los objetivos de la inspección de forma eficiente y efectiva. El cronograma de eventos fijado y la administración de recursos humanos requeridos son determinados por el alcance de la inspección propuesta. Esto se debe indicar y justificar dentro del plan de inspección.</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La información recolectada durante esta fase de preparación ayuda al equipo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Identificar las áreas específicas, sistemas y actividades a inspeccionar;</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determinar si el alcance de la inspección es adecuado; y</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establecer el plan de inspección.</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Marcador de número de diapositiva 3"/>
          <p:cNvSpPr>
            <a:spLocks noGrp="1"/>
          </p:cNvSpPr>
          <p:nvPr>
            <p:ph type="sldNum" sz="quarter" idx="10"/>
          </p:nvPr>
        </p:nvSpPr>
        <p:spPr/>
        <p:txBody>
          <a:bodyPr/>
          <a:lstStyle/>
          <a:p>
            <a:fld id="{656E2E94-A510-624F-812E-907861D635CA}" type="slidenum">
              <a:rPr lang="en-US" smtClean="0"/>
              <a:t>27</a:t>
            </a:fld>
            <a:endParaRPr lang="en-US"/>
          </a:p>
        </p:txBody>
      </p:sp>
    </p:spTree>
    <p:extLst>
      <p:ext uri="{BB962C8B-B14F-4D97-AF65-F5344CB8AC3E}">
        <p14:creationId xmlns:p14="http://schemas.microsoft.com/office/powerpoint/2010/main" val="588781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ES_tradnl" sz="1200" b="1" i="0" u="sng" strike="noStrike" kern="1200" cap="none" spc="0" normalizeH="0" baseline="0" noProof="0" dirty="0" smtClean="0">
                <a:ln>
                  <a:noFill/>
                </a:ln>
                <a:solidFill>
                  <a:prstClr val="black"/>
                </a:solidFill>
                <a:effectLst/>
                <a:uLnTx/>
                <a:uFillTx/>
                <a:latin typeface="+mn-lt"/>
                <a:ea typeface="+mn-ea"/>
                <a:cs typeface="+mn-cs"/>
              </a:rPr>
              <a:t>Fase de ejecución</a:t>
            </a:r>
            <a:r>
              <a:rPr kumimoji="0" lang="es-ES_tradnl" sz="1200" b="1" i="0" u="none" strike="noStrike" kern="1200" cap="none" spc="0" normalizeH="0" baseline="0" noProof="0" dirty="0" smtClean="0">
                <a:ln>
                  <a:noFill/>
                </a:ln>
                <a:solidFill>
                  <a:prstClr val="black"/>
                </a:solidFill>
                <a:effectLst/>
                <a:uLnTx/>
                <a:uFillTx/>
                <a:latin typeface="+mn-lt"/>
                <a:ea typeface="+mn-ea"/>
                <a:cs typeface="+mn-cs"/>
              </a:rPr>
              <a:t>.- </a:t>
            </a: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Su propósito es el de verificar el cumplimiento de los requisitos reglamentarios y  determinar constataciones cuando no se confirma su cumplimiento. Los resultados de la inspección deben ser comunicados a la organización que está bajo revisión en reuniones diarias y/o en la reunión de cierre o cierre de la inspección.</a:t>
            </a: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Marcador de número de diapositiva 3"/>
          <p:cNvSpPr>
            <a:spLocks noGrp="1"/>
          </p:cNvSpPr>
          <p:nvPr>
            <p:ph type="sldNum" sz="quarter" idx="10"/>
          </p:nvPr>
        </p:nvSpPr>
        <p:spPr/>
        <p:txBody>
          <a:bodyPr/>
          <a:lstStyle/>
          <a:p>
            <a:fld id="{656E2E94-A510-624F-812E-907861D635CA}" type="slidenum">
              <a:rPr lang="en-US" smtClean="0"/>
              <a:t>28</a:t>
            </a:fld>
            <a:endParaRPr lang="en-US"/>
          </a:p>
        </p:txBody>
      </p:sp>
    </p:spTree>
    <p:extLst>
      <p:ext uri="{BB962C8B-B14F-4D97-AF65-F5344CB8AC3E}">
        <p14:creationId xmlns:p14="http://schemas.microsoft.com/office/powerpoint/2010/main" val="588781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ES_tradnl" sz="1200" b="0" i="0" u="sng" strike="noStrike" kern="1200" cap="none" spc="0" normalizeH="0" baseline="0" noProof="0" dirty="0" smtClean="0">
                <a:ln>
                  <a:noFill/>
                </a:ln>
                <a:solidFill>
                  <a:prstClr val="black"/>
                </a:solidFill>
                <a:effectLst/>
                <a:uLnTx/>
                <a:uFillTx/>
                <a:latin typeface="+mn-lt"/>
                <a:ea typeface="+mn-ea"/>
                <a:cs typeface="+mn-cs"/>
              </a:rPr>
              <a:t>Fase de informe</a:t>
            </a: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 Incluyen la finalización de detalles administrativos y la elaboración del informe de la inspección.</a:t>
            </a: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Marcador de número de diapositiva 3"/>
          <p:cNvSpPr>
            <a:spLocks noGrp="1"/>
          </p:cNvSpPr>
          <p:nvPr>
            <p:ph type="sldNum" sz="quarter" idx="10"/>
          </p:nvPr>
        </p:nvSpPr>
        <p:spPr/>
        <p:txBody>
          <a:bodyPr/>
          <a:lstStyle/>
          <a:p>
            <a:fld id="{656E2E94-A510-624F-812E-907861D635CA}" type="slidenum">
              <a:rPr lang="en-US" smtClean="0"/>
              <a:t>29</a:t>
            </a:fld>
            <a:endParaRPr lang="en-US"/>
          </a:p>
        </p:txBody>
      </p:sp>
    </p:spTree>
    <p:extLst>
      <p:ext uri="{BB962C8B-B14F-4D97-AF65-F5344CB8AC3E}">
        <p14:creationId xmlns:p14="http://schemas.microsoft.com/office/powerpoint/2010/main" val="588781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Marcador de número de diapositiva 3"/>
          <p:cNvSpPr>
            <a:spLocks noGrp="1"/>
          </p:cNvSpPr>
          <p:nvPr>
            <p:ph type="sldNum" sz="quarter" idx="10"/>
          </p:nvPr>
        </p:nvSpPr>
        <p:spPr/>
        <p:txBody>
          <a:bodyPr/>
          <a:lstStyle/>
          <a:p>
            <a:fld id="{656E2E94-A510-624F-812E-907861D635CA}" type="slidenum">
              <a:rPr lang="en-US" smtClean="0"/>
              <a:t>30</a:t>
            </a:fld>
            <a:endParaRPr lang="en-US"/>
          </a:p>
        </p:txBody>
      </p:sp>
    </p:spTree>
    <p:extLst>
      <p:ext uri="{BB962C8B-B14F-4D97-AF65-F5344CB8AC3E}">
        <p14:creationId xmlns:p14="http://schemas.microsoft.com/office/powerpoint/2010/main" val="58878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4</a:t>
            </a:fld>
            <a:endParaRPr lang="en-US"/>
          </a:p>
        </p:txBody>
      </p:sp>
    </p:spTree>
    <p:extLst>
      <p:ext uri="{BB962C8B-B14F-4D97-AF65-F5344CB8AC3E}">
        <p14:creationId xmlns:p14="http://schemas.microsoft.com/office/powerpoint/2010/main" val="588781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dirty="0" smtClean="0">
                <a:ln>
                  <a:noFill/>
                </a:ln>
                <a:solidFill>
                  <a:prstClr val="black"/>
                </a:solidFill>
                <a:effectLst/>
                <a:uLnTx/>
                <a:uFillTx/>
                <a:latin typeface="+mn-lt"/>
                <a:ea typeface="+mn-ea"/>
                <a:cs typeface="+mn-cs"/>
              </a:rPr>
              <a:t>Sección 3 -	Procedimientos de inspección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PE"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dirty="0" smtClean="0">
                <a:ln>
                  <a:noFill/>
                </a:ln>
                <a:solidFill>
                  <a:prstClr val="black"/>
                </a:solidFill>
                <a:effectLst/>
                <a:uLnTx/>
                <a:uFillTx/>
                <a:latin typeface="+mn-lt"/>
                <a:ea typeface="+mn-ea"/>
                <a:cs typeface="+mn-cs"/>
              </a:rPr>
              <a:t>Selección de los procedimientos de inspección</a:t>
            </a:r>
            <a:endParaRPr kumimoji="0" lang="es-PE"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Los procedimientos de inspección son similares en aplicación, pero hay diferencias debido al tamaño, alcance y complejidad de la organización que está siendo inspeccionada. En algunas inspecciones, el inspector de aeronavegabilidad no tiene que emplear todos los procedimientos descritos en esta sección.</a:t>
            </a: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dirty="0" smtClean="0">
                <a:ln>
                  <a:noFill/>
                </a:ln>
                <a:solidFill>
                  <a:prstClr val="black"/>
                </a:solidFill>
                <a:effectLst/>
                <a:uLnTx/>
                <a:uFillTx/>
                <a:latin typeface="+mn-lt"/>
                <a:ea typeface="+mn-ea"/>
                <a:cs typeface="+mn-cs"/>
              </a:rPr>
              <a:t>Fase de preparación </a:t>
            </a:r>
            <a:endParaRPr kumimoji="0" lang="es-PE"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Las etapas de esta fase se ilustran en la siguiente figura: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_tradnl" sz="1200" b="0" i="0" u="sng" strike="noStrike" kern="1200" cap="none" spc="0" normalizeH="0" baseline="0" noProof="0" dirty="0" smtClean="0">
                <a:ln>
                  <a:noFill/>
                </a:ln>
                <a:solidFill>
                  <a:prstClr val="black"/>
                </a:solidFill>
                <a:effectLst/>
                <a:uLnTx/>
                <a:uFillTx/>
                <a:latin typeface="+mn-lt"/>
                <a:ea typeface="+mn-ea"/>
                <a:cs typeface="+mn-cs"/>
              </a:rPr>
              <a:t>Notificación</a:t>
            </a: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 Normalmente la comunicación para una inspección de certificación o  vigilancia, es a través del JEC, JEI o inspector asignado, se comunica con la organización a ser inspeccionada con catorce (14) a sesenta (60) días de antelación a la fecha de la inspección planificada, para confirmar el cronograma de eventos de la inspección. Este período de antelación lo determina la complejidad de la inspección. </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Las organizaciones que están incluidas en un programa de inspección deben ser notificadas con tres (3) meses de anticipación a la fecha de la inspección planificada. Circunstancias favorables pueden disminuir este período de anticipación para la notificación, e inclusive no llegar a realizarse.</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Marcador de número de diapositiva 3"/>
          <p:cNvSpPr>
            <a:spLocks noGrp="1"/>
          </p:cNvSpPr>
          <p:nvPr>
            <p:ph type="sldNum" sz="quarter" idx="10"/>
          </p:nvPr>
        </p:nvSpPr>
        <p:spPr/>
        <p:txBody>
          <a:bodyPr/>
          <a:lstStyle/>
          <a:p>
            <a:fld id="{656E2E94-A510-624F-812E-907861D635CA}" type="slidenum">
              <a:rPr lang="en-US" smtClean="0"/>
              <a:t>31</a:t>
            </a:fld>
            <a:endParaRPr lang="en-US"/>
          </a:p>
        </p:txBody>
      </p:sp>
    </p:spTree>
    <p:extLst>
      <p:ext uri="{BB962C8B-B14F-4D97-AF65-F5344CB8AC3E}">
        <p14:creationId xmlns:p14="http://schemas.microsoft.com/office/powerpoint/2010/main" val="588781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ES_tradnl" sz="1200" b="0" i="0" u="sng" strike="noStrike" kern="1200" cap="none" spc="0" normalizeH="0" baseline="0" noProof="0" dirty="0" smtClean="0">
                <a:ln>
                  <a:noFill/>
                </a:ln>
                <a:solidFill>
                  <a:prstClr val="black"/>
                </a:solidFill>
                <a:effectLst/>
                <a:uLnTx/>
                <a:uFillTx/>
                <a:latin typeface="+mn-lt"/>
                <a:ea typeface="+mn-ea"/>
                <a:cs typeface="+mn-cs"/>
              </a:rPr>
              <a:t>Selección del equipo de inspección</a:t>
            </a: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 La selección del equipo de inspección, incluyendo los términos de referencia de los miembros del equipo, las calificaciones y responsabilidades están especificadas en la Sección 5 del presente capítulo.</a:t>
            </a: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Marcador de número de diapositiva 3"/>
          <p:cNvSpPr>
            <a:spLocks noGrp="1"/>
          </p:cNvSpPr>
          <p:nvPr>
            <p:ph type="sldNum" sz="quarter" idx="10"/>
          </p:nvPr>
        </p:nvSpPr>
        <p:spPr/>
        <p:txBody>
          <a:bodyPr/>
          <a:lstStyle/>
          <a:p>
            <a:fld id="{656E2E94-A510-624F-812E-907861D635CA}" type="slidenum">
              <a:rPr lang="en-US" smtClean="0"/>
              <a:t>32</a:t>
            </a:fld>
            <a:endParaRPr lang="en-US"/>
          </a:p>
        </p:txBody>
      </p:sp>
    </p:spTree>
    <p:extLst>
      <p:ext uri="{BB962C8B-B14F-4D97-AF65-F5344CB8AC3E}">
        <p14:creationId xmlns:p14="http://schemas.microsoft.com/office/powerpoint/2010/main" val="588781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2.	Jefe del equipo de certificación (JEC) y Jefe del equipo de inspección (JEI)</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2.1	Términos de referencia.- Los términos de referencia del JEC o JEI son descritos en la carta, o memorando de nombramiento, que especifica que el JEC o JEI debe: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a)	Reportar directamente a la Oficina Regional para una certificación multinacional o a su administración para una certificación local o a los directivos de la AAC para una vigilancia, hasta que sea liberado de sus obligaciones de la inspección;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b)	conducir todos los asuntos relacionados con la inspección, de acuerdo con las políticas y procedimientos especificados en este manual y cualquier otro relacionado con este tipo de actividad;</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c)	evaluar inmediatamente un requerimiento de acción inmediata, cuando la seguridad operacional sea afectada;</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d)	comunicarse con los jefes/ directores regionales para analizar detalles de apoyo con recursos humanos y administrativos; y</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	analizar en sitio la necesidad de prolongar la duración de la inspección, coordinando directamente con la Oficina Regional o con los directivos de la AAC, según corresponda.</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2.2	Calificaciones.- El JEC o JEI debe: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a)	Haber completado el curso de procedimientos de inspección, inspector o auditor líder o equivalente, y haber recibido la instrucción periódica adecuada;</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b)	haber completado el curso de aeronavegabilidad, niveles básico y avanzado, o equivalentes;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c)	tener experiencia relacionada con el tipo de organización a ser inspeccionada;</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d)	tener un conocimiento sólido de la reglamentación aeronáutica LAR aplicable;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	haber demostrado talento en comunicación y gestión;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f)	tener experiencia en procedimientos administrativos; y</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g)	para inspecciones combinadas a grandes organizaciones, haber actuado como JEC o JEI al menos dos veces.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2.3	Responsabilidades.- El JEC o JEI debe: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a)	Determinar el objetivo y alcance de la inspección;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b)	planificar, organizar, dirigir, y controlar el proceso de inspección;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c)	coordinar las fechas de manera adecuada con antelación, para permitir una planificación correcta antes de la inspección;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d)	coordinar la selección y designación de los miembros del equipo de inspección.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	mantener el expediente o registro de inspección, que incluye lista de medición de cumplimiento, listas de verificación, copias de documentos relacionados con la inspección, copia del informe de la inspección, las constataciones, etc.;</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f)	desarrollar un plan de inspección, incluyendo el cronograma de la inspección;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g)	notificar al inspeccionado, por carta, sobre la realización de la inspección planificada con catorce (14) a sesenta (60) días de anticipación, o de tres (3) meses si es una inspección programada;</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h)	asegurarse que la revisión de la documentación ha sido finalizada;</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i)	asegurarse que los miembros del equipo hayan comprendido correctamente las áreas asignadas;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j)	coordinar con la AAC para que todas las demás actividades de control y fiscalización a la organización inspeccionada sean minimizadas y/o coordinadas a través del JEC o JEI durante el tiempo de la inspección;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k)	convocar una primera reunión del equipo antes de la inspección, cuando sea aplicable;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	establecer el medio de contacto con el Sistema Regional o directivo de la AAC a cargo, según corresponda, para mantenerlo al tanto del progreso, problemas potenciales, cambios en los objetivos, o alcance de la inspección, y de otros asuntos significativos que surjan durante la fase de preparación;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m)	representar al equipo inspector, coordinar y dirigir la reunión de apertura con el inspeccionado y mantener una forma de comunicación con el gerente responsable de la organización;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n)	evaluar inmediatamente el requerimiento de una acción inmediata si está en riesgo la seguridad operacional y estar seguro de estar al corriente de cualquier asunto de seguridad operacional identificado durante la etapa de ejecución de la inspección;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o)	asegurarse que las decisiones a ser tomadas, o aprobaciones requeridas durante la fase de ejecución de la inspección, sean procesadas de manera oportuna;</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p)	ejercer una línea de autoridad sobre los miembros del equipo de inspección;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q)	asegurarse que todos los constataciones de la inspección están relacionadas a los requisitos reglamentarios aplicables y están respaldados por evidencia objetiva, u otra documentación de soporte, cuando sea aplicable;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r)	informar al personal directivo de la organización, sobre los constataciones encontradas durante las reuniones diarias, al final de cada día;</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s)	asegurar que todos los constataciones en borrador han sido discutidas con el inspeccionado antes que finalizar la reunión de cierre, siempre y cuando ésta sea posible de realizar;</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t)	coordinar y dirigir la reunión de cierre con el gerente responsable de la organización;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u)	preparar el informe de la inspección y coordinar con la Oficina Regional o la AAC para una última revisión antes de ser enviada al explotador;</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v)	recomendar posibles acciones punitivas, correctivas y de suspensión que surjan de la inspección, si es aplicable;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w)	asegurarse que los miembros del equipo de inspección han cumplido con todas las responsabilidades antes de liberarlos de sus obligaciones con la inspección y comunicarles por escrito, cuando son liberados antes de lo planificado;</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x)	emitir un informe del comportamiento de alguno de los miembros del equipo de inspección, si se detectan fallas en la aplicación de los procedimientos, necesidades de mayor entrenamiento o por la ausencia de inspectores especializados en ciertas áreas, para lograr mejoras en el rendimiento del sistema de certificación o de vigilancia que permita mejorar el cumplimiento de los objetivos de inspección.</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Marcador de número de diapositiva 3"/>
          <p:cNvSpPr>
            <a:spLocks noGrp="1"/>
          </p:cNvSpPr>
          <p:nvPr>
            <p:ph type="sldNum" sz="quarter" idx="10"/>
          </p:nvPr>
        </p:nvSpPr>
        <p:spPr/>
        <p:txBody>
          <a:bodyPr/>
          <a:lstStyle/>
          <a:p>
            <a:fld id="{656E2E94-A510-624F-812E-907861D635CA}" type="slidenum">
              <a:rPr lang="en-US" smtClean="0"/>
              <a:t>33</a:t>
            </a:fld>
            <a:endParaRPr lang="en-US"/>
          </a:p>
        </p:txBody>
      </p:sp>
    </p:spTree>
    <p:extLst>
      <p:ext uri="{BB962C8B-B14F-4D97-AF65-F5344CB8AC3E}">
        <p14:creationId xmlns:p14="http://schemas.microsoft.com/office/powerpoint/2010/main" val="588781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sng" strike="noStrike" kern="1200" cap="none" spc="0" normalizeH="0" baseline="0" noProof="0" dirty="0" smtClean="0">
                <a:ln>
                  <a:noFill/>
                </a:ln>
                <a:solidFill>
                  <a:prstClr val="black"/>
                </a:solidFill>
                <a:effectLst/>
                <a:uLnTx/>
                <a:uFillTx/>
                <a:latin typeface="+mn-lt"/>
                <a:ea typeface="+mn-ea"/>
                <a:cs typeface="+mn-cs"/>
              </a:rPr>
              <a:t>Plan de inspección</a:t>
            </a: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 El JEC, JEI o inspector asignado desarrolla y es responsable del plan de inspección. Se incluye en este capítulo un ejemplo de plan de inspección. Éste asegura que la inspección se lleve a cabo de manera organizada y de acuerdo con criterios establecidos. Se distribuyen secciones apropiadas de este plan entre los miembros del equipo de inspección para que exista una guía y dirección durante toda la inspección. Si el JEC o JEI considera conveniente, se proporciona al inspeccionado todo, o partes del plan. </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Este plan debe contener los siguientes aspectos, si son aplicables:</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Objetivo;</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alcance;</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descripción de la organización inspeccionada;</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composición del equipo;</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cronograma de la inspección </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listas de verificación a utilizar</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comunicaciones;</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sng"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sng" strike="noStrike" kern="1200" cap="none" spc="0" normalizeH="0" baseline="0" noProof="0" dirty="0" smtClean="0">
                <a:ln>
                  <a:noFill/>
                </a:ln>
                <a:solidFill>
                  <a:prstClr val="black"/>
                </a:solidFill>
                <a:effectLst/>
                <a:uLnTx/>
                <a:uFillTx/>
                <a:latin typeface="+mn-lt"/>
                <a:ea typeface="+mn-ea"/>
                <a:cs typeface="+mn-cs"/>
              </a:rPr>
              <a:t>Objetivo</a:t>
            </a: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 Determinación de la parte de la reglamentación en que se evaluará el cumplimiento.</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sng"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sng" strike="noStrike" kern="1200" cap="none" spc="0" normalizeH="0" baseline="0" noProof="0" dirty="0" smtClean="0">
                <a:ln>
                  <a:noFill/>
                </a:ln>
                <a:solidFill>
                  <a:prstClr val="black"/>
                </a:solidFill>
                <a:effectLst/>
                <a:uLnTx/>
                <a:uFillTx/>
                <a:latin typeface="+mn-lt"/>
                <a:ea typeface="+mn-ea"/>
                <a:cs typeface="+mn-cs"/>
              </a:rPr>
              <a:t>Alcance</a:t>
            </a: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Se debe especificar lo siguiente, cuando sea aplicable:</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Áreas de especialidad de la organización a ser inspeccionadas;</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período de tiempo que cubre la inspección; y</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área geográfica de la inspección.</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Debe existir balance entre los recursos humanos, el tiempo y el alcance.</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sng"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sng" strike="noStrike" kern="1200" cap="none" spc="0" normalizeH="0" baseline="0" noProof="0" dirty="0" smtClean="0">
                <a:ln>
                  <a:noFill/>
                </a:ln>
                <a:solidFill>
                  <a:prstClr val="black"/>
                </a:solidFill>
                <a:effectLst/>
                <a:uLnTx/>
                <a:uFillTx/>
                <a:latin typeface="+mn-lt"/>
                <a:ea typeface="+mn-ea"/>
                <a:cs typeface="+mn-cs"/>
              </a:rPr>
              <a:t>Descripción de la organización inspeccionada</a:t>
            </a: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 El plan de inspección proporciona información específica de la organización. Esto proporciona una visión general de la organización e incluye información pertinente de:</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El número de empleados y su ubicación;</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las bases de operación; y</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cualquier otra información requerida por el JEC o JEI, según la inspección que se esta realizando.</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sng"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sng" strike="noStrike" kern="1200" cap="none" spc="0" normalizeH="0" baseline="0" noProof="0" dirty="0" smtClean="0">
                <a:ln>
                  <a:noFill/>
                </a:ln>
                <a:solidFill>
                  <a:prstClr val="black"/>
                </a:solidFill>
                <a:effectLst/>
                <a:uLnTx/>
                <a:uFillTx/>
                <a:latin typeface="+mn-lt"/>
                <a:ea typeface="+mn-ea"/>
                <a:cs typeface="+mn-cs"/>
              </a:rPr>
              <a:t>Composición del equipo</a:t>
            </a: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 El plan de inspección debe incluir una tabla o un organigrama del equipo de inspección, indicando los siguiente aspectos, si es aplicable:</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Nombres del JEC o JEI, personal de apoyo, inspector(es) principal(es) si se consideraron para la vigilancia, miembros del equipo de inspección;</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miembros del equipo de especialidad técnica; y</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número telefónico de contacto.</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sng"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sng" strike="noStrike" kern="1200" cap="none" spc="0" normalizeH="0" baseline="0" noProof="0" dirty="0" smtClean="0">
                <a:ln>
                  <a:noFill/>
                </a:ln>
                <a:solidFill>
                  <a:prstClr val="black"/>
                </a:solidFill>
                <a:effectLst/>
                <a:uLnTx/>
                <a:uFillTx/>
                <a:latin typeface="+mn-lt"/>
                <a:ea typeface="+mn-ea"/>
                <a:cs typeface="+mn-cs"/>
              </a:rPr>
              <a:t>Cronograma de eventos de la inspección</a:t>
            </a: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 El cronograma debe proporcionar la siguiente información al equipo:</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Fechas de viaje hacia y desde el lugar de la inspección;</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asignaciones de áreas de especialidades incluyendo fechas;</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asignaciones durante la etapa de preparación y ejecución, incluyendo fechas y horas de inicio/finalización; y</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fecha y hora de las reuniones de apertura y de cierre.</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sng"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sng" strike="noStrike" kern="1200" cap="none" spc="0" normalizeH="0" baseline="0" noProof="0" dirty="0" smtClean="0">
                <a:ln>
                  <a:noFill/>
                </a:ln>
                <a:solidFill>
                  <a:prstClr val="black"/>
                </a:solidFill>
                <a:effectLst/>
                <a:uLnTx/>
                <a:uFillTx/>
                <a:latin typeface="+mn-lt"/>
                <a:ea typeface="+mn-ea"/>
                <a:cs typeface="+mn-cs"/>
              </a:rPr>
              <a:t>Listas de verificación a utilizar</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	En este acápite se deben señalar, junto al detalle de las áreas a inspeccionar, las listas de verificación que se utilizarán. Esta herramienta de trabajo descrita con detalle en el Capítulo 5 de esta parte, sirve para tener un control de que se ha cumplido con todos y cada uno de los requisitos reglamentarios. Es donde se deberá evidenciar el resultado de la inspección realizada y la capacidad de la organización en proceso de certificación o de la organización (OMA o explotador de servicios aéreos) certificada de cumplir en forma permanente con la reglamentación aplicable.</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sng"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sng" strike="noStrike" kern="1200" cap="none" spc="0" normalizeH="0" baseline="0" noProof="0" dirty="0" smtClean="0">
                <a:ln>
                  <a:noFill/>
                </a:ln>
                <a:solidFill>
                  <a:prstClr val="black"/>
                </a:solidFill>
                <a:effectLst/>
                <a:uLnTx/>
                <a:uFillTx/>
                <a:latin typeface="+mn-lt"/>
                <a:ea typeface="+mn-ea"/>
                <a:cs typeface="+mn-cs"/>
              </a:rPr>
              <a:t>Comunicaciones</a:t>
            </a: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El plan de inspección debe identificar los protocolos de comunicación que tiene que seguir el equipo de inspección.</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Incluye las comunicaciones internas entre miembros del equipo, con el personal de la AAC donde se encuentra la OMA o el explotador de servicios aéreos, así como las comunicaciones con el personal de la organización inspeccionada,.</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Marcador de número de diapositiva 3"/>
          <p:cNvSpPr>
            <a:spLocks noGrp="1"/>
          </p:cNvSpPr>
          <p:nvPr>
            <p:ph type="sldNum" sz="quarter" idx="10"/>
          </p:nvPr>
        </p:nvSpPr>
        <p:spPr/>
        <p:txBody>
          <a:bodyPr/>
          <a:lstStyle/>
          <a:p>
            <a:fld id="{656E2E94-A510-624F-812E-907861D635CA}" type="slidenum">
              <a:rPr lang="en-US" smtClean="0"/>
              <a:t>34</a:t>
            </a:fld>
            <a:endParaRPr lang="en-US"/>
          </a:p>
        </p:txBody>
      </p:sp>
    </p:spTree>
    <p:extLst>
      <p:ext uri="{BB962C8B-B14F-4D97-AF65-F5344CB8AC3E}">
        <p14:creationId xmlns:p14="http://schemas.microsoft.com/office/powerpoint/2010/main" val="588781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sng" strike="noStrike" kern="1200" cap="none" spc="0" normalizeH="0" baseline="0" noProof="0" dirty="0" smtClean="0">
                <a:ln>
                  <a:noFill/>
                </a:ln>
                <a:solidFill>
                  <a:prstClr val="black"/>
                </a:solidFill>
                <a:effectLst/>
                <a:uLnTx/>
                <a:uFillTx/>
                <a:latin typeface="+mn-lt"/>
                <a:ea typeface="+mn-ea"/>
                <a:cs typeface="+mn-cs"/>
              </a:rPr>
              <a:t>Plan de inspección</a:t>
            </a: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 El JEC, JEI o inspector asignado desarrolla y es responsable del plan de inspección. Se incluye en este capítulo un ejemplo de plan de inspección. Éste asegura que la inspección se lleve a cabo de manera organizada y de acuerdo con criterios establecidos. Se distribuyen secciones apropiadas de este plan entre los miembros del equipo de inspección para que exista una guía y dirección durante toda la inspección. Si el JEC o JEI considera conveniente, se proporciona al inspeccionado todo, o partes del plan. </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Este plan debe contener los siguientes aspectos, si son aplicables:</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Objetivo;</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alcance;</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descripción de la organización inspeccionada;</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composición del equipo;</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cronograma de la inspección </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listas de verificación a utilizar</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comunicaciones;</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sng"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sng" strike="noStrike" kern="1200" cap="none" spc="0" normalizeH="0" baseline="0" noProof="0" dirty="0" smtClean="0">
                <a:ln>
                  <a:noFill/>
                </a:ln>
                <a:solidFill>
                  <a:prstClr val="black"/>
                </a:solidFill>
                <a:effectLst/>
                <a:uLnTx/>
                <a:uFillTx/>
                <a:latin typeface="+mn-lt"/>
                <a:ea typeface="+mn-ea"/>
                <a:cs typeface="+mn-cs"/>
              </a:rPr>
              <a:t>Objetivo</a:t>
            </a: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 Determinación de la parte de la reglamentación en que se evaluará el cumplimiento.</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sng"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sng" strike="noStrike" kern="1200" cap="none" spc="0" normalizeH="0" baseline="0" noProof="0" dirty="0" smtClean="0">
                <a:ln>
                  <a:noFill/>
                </a:ln>
                <a:solidFill>
                  <a:prstClr val="black"/>
                </a:solidFill>
                <a:effectLst/>
                <a:uLnTx/>
                <a:uFillTx/>
                <a:latin typeface="+mn-lt"/>
                <a:ea typeface="+mn-ea"/>
                <a:cs typeface="+mn-cs"/>
              </a:rPr>
              <a:t>Alcance</a:t>
            </a: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Se debe especificar lo siguiente, cuando sea aplicable:</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Áreas de especialidad de la organización a ser inspeccionadas;</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período de tiempo que cubre la inspección; y</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área geográfica de la inspección.</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Debe existir balance entre los recursos humanos, el tiempo y el alcance.</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sng"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sng" strike="noStrike" kern="1200" cap="none" spc="0" normalizeH="0" baseline="0" noProof="0" dirty="0" smtClean="0">
                <a:ln>
                  <a:noFill/>
                </a:ln>
                <a:solidFill>
                  <a:prstClr val="black"/>
                </a:solidFill>
                <a:effectLst/>
                <a:uLnTx/>
                <a:uFillTx/>
                <a:latin typeface="+mn-lt"/>
                <a:ea typeface="+mn-ea"/>
                <a:cs typeface="+mn-cs"/>
              </a:rPr>
              <a:t>Descripción de la organización inspeccionada</a:t>
            </a: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 El plan de inspección proporciona información específica de la organización. Esto proporciona una visión general de la organización e incluye información pertinente de:</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El número de empleados y su ubicación;</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las bases de operación; y</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cualquier otra información requerida por el JEC o JEI, según la inspección que se esta realizando.</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sng"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sng" strike="noStrike" kern="1200" cap="none" spc="0" normalizeH="0" baseline="0" noProof="0" dirty="0" smtClean="0">
                <a:ln>
                  <a:noFill/>
                </a:ln>
                <a:solidFill>
                  <a:prstClr val="black"/>
                </a:solidFill>
                <a:effectLst/>
                <a:uLnTx/>
                <a:uFillTx/>
                <a:latin typeface="+mn-lt"/>
                <a:ea typeface="+mn-ea"/>
                <a:cs typeface="+mn-cs"/>
              </a:rPr>
              <a:t>Composición del equipo</a:t>
            </a: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 El plan de inspección debe incluir una tabla o un organigrama del equipo de inspección, indicando los siguiente aspectos, si es aplicable:</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Nombres del JEC o JEI, personal de apoyo, inspector(es) principal(es) si se consideraron para la vigilancia, miembros del equipo de inspección;</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miembros del equipo de especialidad técnica; y</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número telefónico de contacto.</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sng"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sng" strike="noStrike" kern="1200" cap="none" spc="0" normalizeH="0" baseline="0" noProof="0" dirty="0" smtClean="0">
                <a:ln>
                  <a:noFill/>
                </a:ln>
                <a:solidFill>
                  <a:prstClr val="black"/>
                </a:solidFill>
                <a:effectLst/>
                <a:uLnTx/>
                <a:uFillTx/>
                <a:latin typeface="+mn-lt"/>
                <a:ea typeface="+mn-ea"/>
                <a:cs typeface="+mn-cs"/>
              </a:rPr>
              <a:t>Cronograma de eventos de la inspección</a:t>
            </a: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 El cronograma debe proporcionar la siguiente información al equipo:</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Fechas de viaje hacia y desde el lugar de la inspección;</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asignaciones de áreas de especialidades incluyendo fechas;</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asignaciones durante la etapa de preparación y ejecución, incluyendo fechas y horas de inicio/finalización; y</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fecha y hora de las reuniones de apertura y de cierre.</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sng"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sng" strike="noStrike" kern="1200" cap="none" spc="0" normalizeH="0" baseline="0" noProof="0" dirty="0" smtClean="0">
                <a:ln>
                  <a:noFill/>
                </a:ln>
                <a:solidFill>
                  <a:prstClr val="black"/>
                </a:solidFill>
                <a:effectLst/>
                <a:uLnTx/>
                <a:uFillTx/>
                <a:latin typeface="+mn-lt"/>
                <a:ea typeface="+mn-ea"/>
                <a:cs typeface="+mn-cs"/>
              </a:rPr>
              <a:t>Listas de verificación a utilizar</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	En este acápite se deben señalar, junto al detalle de las áreas a inspeccionar, las listas de verificación que se utilizarán. Esta herramienta de trabajo descrita con detalle en el Capítulo 5 de esta parte, sirve para tener un control de que se ha cumplido con todos y cada uno de los requisitos reglamentarios. Es donde se deberá evidenciar el resultado de la inspección realizada y la capacidad de la organización en proceso de certificación o de la organización (OMA o explotador de servicios aéreos) certificada de cumplir en forma permanente con la reglamentación aplicable.</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sng"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sng" strike="noStrike" kern="1200" cap="none" spc="0" normalizeH="0" baseline="0" noProof="0" dirty="0" smtClean="0">
                <a:ln>
                  <a:noFill/>
                </a:ln>
                <a:solidFill>
                  <a:prstClr val="black"/>
                </a:solidFill>
                <a:effectLst/>
                <a:uLnTx/>
                <a:uFillTx/>
                <a:latin typeface="+mn-lt"/>
                <a:ea typeface="+mn-ea"/>
                <a:cs typeface="+mn-cs"/>
              </a:rPr>
              <a:t>Comunicaciones</a:t>
            </a: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El plan de inspección debe identificar los protocolos de comunicación que tiene que seguir el equipo de inspección.</a:t>
            </a:r>
            <a:endParaRPr kumimoji="0" lang="es-PE"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dirty="0" smtClean="0">
                <a:ln>
                  <a:noFill/>
                </a:ln>
                <a:solidFill>
                  <a:prstClr val="black"/>
                </a:solidFill>
                <a:effectLst/>
                <a:uLnTx/>
                <a:uFillTx/>
                <a:latin typeface="+mn-lt"/>
                <a:ea typeface="+mn-ea"/>
                <a:cs typeface="+mn-cs"/>
              </a:rPr>
              <a:t>Incluye las comunicaciones internas entre miembros del equipo, con el personal de la AAC donde se encuentra la OMA o el explotador de servicios aéreos, así como las comunicaciones con el personal de la organización inspeccionada,.</a:t>
            </a:r>
            <a:endParaRPr kumimoji="0" lang="es-PE" sz="1800" b="0" i="0" u="none" strike="noStrike" kern="1200" cap="none" spc="0" normalizeH="0" baseline="0" noProof="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Marcador de número de diapositiva 3"/>
          <p:cNvSpPr>
            <a:spLocks noGrp="1"/>
          </p:cNvSpPr>
          <p:nvPr>
            <p:ph type="sldNum" sz="quarter" idx="10"/>
          </p:nvPr>
        </p:nvSpPr>
        <p:spPr/>
        <p:txBody>
          <a:bodyPr/>
          <a:lstStyle/>
          <a:p>
            <a:fld id="{656E2E94-A510-624F-812E-907861D635CA}" type="slidenum">
              <a:rPr lang="en-US" smtClean="0"/>
              <a:t>35</a:t>
            </a:fld>
            <a:endParaRPr lang="en-US"/>
          </a:p>
        </p:txBody>
      </p:sp>
    </p:spTree>
    <p:extLst>
      <p:ext uri="{BB962C8B-B14F-4D97-AF65-F5344CB8AC3E}">
        <p14:creationId xmlns:p14="http://schemas.microsoft.com/office/powerpoint/2010/main" val="588781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2.4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Revisión de la documentación.-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2.4.1	Esta etapa incluye una revisión detallada de todas las carpetas y documentación relevantes a la organización.  La asignación de tareas a los miembros del equipo de inspección es por requisitos del LAR aplicable (LAR 145/43 para OMA y LAR 119, 121/135 para explotadores).  En la revisión de la documentación se divide el trabajo de revisión por requisito, para que el inspector revise desde el inicio la documentación para después verificar su implementación, conforme a las listas de verificación que se utilizarán.  En esta etapa se deben cumplir los siguientes aspectos: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Asegurar que todos los manuales y documentos de referencia a ser utilizados en la inspección sean accesibles e incluyan la última enmienda aprobada;</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revisar los manuales aprobados o sometidos a certificación del inspeccionado, verificando conformidad con el reglamento aplicable  al requisito a evaluar;</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revisar las carpetas y registros del inspeccionado incluyendo:</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1)	Inspecciones previas, acciones correctivas y seguimiento correspondiente;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2)	datos de incidentes o accidentes, incluyendo informes de condiciones no aeronavegables;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	acciones punitivas tomadas anteriormente; y</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4)	exenciones, aprobaciones, limitaciones y autorizaciones otorgadas en el caso de las vigilancia de OMA o explotador de servicios aéreos, según sea aplicable;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d)	identificar aspectos que requieran una revisión posterior durante la fase de ejecución: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	incorporar en las listas de verificación aplicables los alcances de la inspección (ver Capítulo 5 de esta parte) y aquellos aspectos especiales a considerar de  acuerdo al análisis de los documentos analizados.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Marcador de número de diapositiva 3"/>
          <p:cNvSpPr>
            <a:spLocks noGrp="1"/>
          </p:cNvSpPr>
          <p:nvPr>
            <p:ph type="sldNum" sz="quarter" idx="10"/>
          </p:nvPr>
        </p:nvSpPr>
        <p:spPr/>
        <p:txBody>
          <a:bodyPr/>
          <a:lstStyle/>
          <a:p>
            <a:fld id="{656E2E94-A510-624F-812E-907861D635CA}" type="slidenum">
              <a:rPr lang="en-US" smtClean="0"/>
              <a:t>36</a:t>
            </a:fld>
            <a:endParaRPr lang="en-US"/>
          </a:p>
        </p:txBody>
      </p:sp>
    </p:spTree>
    <p:extLst>
      <p:ext uri="{BB962C8B-B14F-4D97-AF65-F5344CB8AC3E}">
        <p14:creationId xmlns:p14="http://schemas.microsoft.com/office/powerpoint/2010/main" val="588781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2.4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Revisión de la documentación.-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2.4.1	Esta etapa incluye una revisión detallada de todas las carpetas y documentación relevantes a la organización.  La asignación de tareas a los miembros del equipo de inspección es por requisitos del LAR aplicable (LAR 145/43 para OMA y LAR 119, 121/135 para explotadores).  En la revisión de la documentación se divide el trabajo de revisión por requisito, para que el inspector revise desde el inicio la documentación para después verificar su implementación, conforme a las listas de verificación que se utilizarán.  En esta etapa se deben cumplir los siguientes aspectos: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Asegurar que todos los manuales y documentos de referencia a ser utilizados en la inspección sean accesibles e incluyan la última enmienda aprobada;</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revisar los manuales aprobados o sometidos a certificación del inspeccionado, verificando conformidad con el reglamento aplicable  al requisito a evaluar;</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revisar las carpetas y registros del inspeccionado incluyendo:</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1)	Inspecciones previas, acciones correctivas y seguimiento correspondiente;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2)	datos de incidentes o accidentes, incluyendo informes de condiciones no aeronavegables;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	acciones punitivas tomadas anteriormente; y</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4)	exenciones, aprobaciones, limitaciones y autorizaciones otorgadas en el caso de las vigilancia de OMA o explotador de servicios aéreos, según sea aplicable;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d)	identificar aspectos que requieran una revisión posterior durante la fase de ejecución: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	incorporar en las listas de verificación aplicables los alcances de la inspección (ver Capítulo 5 de esta parte) y aquellos aspectos especiales a considerar de  acuerdo al análisis de los documentos analizados.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Marcador de número de diapositiva 3"/>
          <p:cNvSpPr>
            <a:spLocks noGrp="1"/>
          </p:cNvSpPr>
          <p:nvPr>
            <p:ph type="sldNum" sz="quarter" idx="10"/>
          </p:nvPr>
        </p:nvSpPr>
        <p:spPr/>
        <p:txBody>
          <a:bodyPr/>
          <a:lstStyle/>
          <a:p>
            <a:fld id="{656E2E94-A510-624F-812E-907861D635CA}" type="slidenum">
              <a:rPr lang="en-US" smtClean="0"/>
              <a:t>37</a:t>
            </a:fld>
            <a:endParaRPr lang="en-US"/>
          </a:p>
        </p:txBody>
      </p:sp>
    </p:spTree>
    <p:extLst>
      <p:ext uri="{BB962C8B-B14F-4D97-AF65-F5344CB8AC3E}">
        <p14:creationId xmlns:p14="http://schemas.microsoft.com/office/powerpoint/2010/main" val="588781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2.5	Reunión del equipo de inspección.-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2.5.1	Esta reunión debe tener la siguiente agenda de asuntos, como sea aplicable: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a)	Detalles administrativos;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b)	revisión y enmienda del plan de inspección, asegurándose que todos los miembros del equipo reciban las partes apropiadas de este plan;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c)	información de viajes y viáticos, cuando sea necesario;</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d)	conflictos de interés, confidencialidad y acceso a la información;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	uso de listas de verificación y formularios;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f)	aspectos de comunicaciones;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g)	revisión de la fase de preparación y una visión general de la fase de ejecución; y</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h)	cuando sea posible, el JEC o JEI o inspector asignado designado a la organización, debe realizar un resumen de las actividades y situación actual, tendencias, performance y el historial de inspecciones anteriores de la organización, incluyendo las acciones correctivas y el seguimiento.</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Marcador de número de diapositiva 3"/>
          <p:cNvSpPr>
            <a:spLocks noGrp="1"/>
          </p:cNvSpPr>
          <p:nvPr>
            <p:ph type="sldNum" sz="quarter" idx="10"/>
          </p:nvPr>
        </p:nvSpPr>
        <p:spPr/>
        <p:txBody>
          <a:bodyPr/>
          <a:lstStyle/>
          <a:p>
            <a:fld id="{656E2E94-A510-624F-812E-907861D635CA}" type="slidenum">
              <a:rPr lang="en-US" smtClean="0"/>
              <a:t>38</a:t>
            </a:fld>
            <a:endParaRPr lang="en-US"/>
          </a:p>
        </p:txBody>
      </p:sp>
    </p:spTree>
    <p:extLst>
      <p:ext uri="{BB962C8B-B14F-4D97-AF65-F5344CB8AC3E}">
        <p14:creationId xmlns:p14="http://schemas.microsoft.com/office/powerpoint/2010/main" val="588781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2.5	Reunión del equipo de inspección.-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2.5.1	Esta reunión debe tener la siguiente agenda de asuntos, como sea aplicable: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a)	Detalles administrativos;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b)	revisión y enmienda del plan de inspección, asegurándose que todos los miembros del equipo reciban las partes apropiadas de este plan;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c)	información de viajes y viáticos, cuando sea necesario;</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d)	conflictos de interés, confidencialidad y acceso a la información;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	uso de listas de verificación y formularios;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f)	aspectos de comunicaciones;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g)	revisión de la fase de preparación y una visión general de la fase de ejecución; y</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h)	cuando sea posible, el JEC o JEI o inspector asignado designado a la organización, debe realizar un resumen de las actividades y situación actual, tendencias, performance y el historial de inspecciones anteriores de la organización, incluyendo las acciones correctivas y el seguimiento.</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Marcador de número de diapositiva 3"/>
          <p:cNvSpPr>
            <a:spLocks noGrp="1"/>
          </p:cNvSpPr>
          <p:nvPr>
            <p:ph type="sldNum" sz="quarter" idx="10"/>
          </p:nvPr>
        </p:nvSpPr>
        <p:spPr/>
        <p:txBody>
          <a:bodyPr/>
          <a:lstStyle/>
          <a:p>
            <a:fld id="{656E2E94-A510-624F-812E-907861D635CA}" type="slidenum">
              <a:rPr lang="en-US" smtClean="0"/>
              <a:t>39</a:t>
            </a:fld>
            <a:endParaRPr lang="en-US"/>
          </a:p>
        </p:txBody>
      </p:sp>
    </p:spTree>
    <p:extLst>
      <p:ext uri="{BB962C8B-B14F-4D97-AF65-F5344CB8AC3E}">
        <p14:creationId xmlns:p14="http://schemas.microsoft.com/office/powerpoint/2010/main" val="588781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3.2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Reunión de apertura.-</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3.2.1	La reunión de apertura debe fijar la forma de toda la fase de ejecución y en ella debe estar presente todo el personal directivo de la organización y los miembros del equipo de inspección. Esta reunión determina el proceso de inspección y confirma requisitos administrativos, de tal manera que la fase de ejecución sea llevada a cabo de forma eficiente y efectiva, para minimizar las interrupciones en el trabajo del inspeccionado.</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3.2.2	Es importante que en la reunión de apertura se establezca una comunicación en dos sentidos, se realicen las presentaciones y la revisión del plan de la inspección, se expongan los objetivos y el alcance de la inspección.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En el marco de esta reunión se planifica y se realiza una evaluación de la planificación de la inspección, incluyendo el horario de trabajo del inspeccionado, los acompañantes del inspeccionado que se utilizarán durante la inspección, horarios de inspección y los locales disponibles para las reuniones del equipo de inspección, las reuniones informativas diarias y la reunión de cierre. Esta reunión no debe durar más de treinta (30) minutos.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3.2.3	Dos factores importantes debe tener en cuenta el equipo de inspección:  ser puntual y vestir adecuadamente para esta reunión. En los días siguientes de la inspección, los inspectores deben vestirse según las circunstancias específicas. La figura 7-5 muestra un ejemplo de agenda de la reunión de apertura.</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Marcador de número de diapositiva 3"/>
          <p:cNvSpPr>
            <a:spLocks noGrp="1"/>
          </p:cNvSpPr>
          <p:nvPr>
            <p:ph type="sldNum" sz="quarter" idx="10"/>
          </p:nvPr>
        </p:nvSpPr>
        <p:spPr/>
        <p:txBody>
          <a:bodyPr/>
          <a:lstStyle/>
          <a:p>
            <a:fld id="{656E2E94-A510-624F-812E-907861D635CA}" type="slidenum">
              <a:rPr lang="en-US" smtClean="0"/>
              <a:t>40</a:t>
            </a:fld>
            <a:endParaRPr lang="en-US"/>
          </a:p>
        </p:txBody>
      </p:sp>
    </p:spTree>
    <p:extLst>
      <p:ext uri="{BB962C8B-B14F-4D97-AF65-F5344CB8AC3E}">
        <p14:creationId xmlns:p14="http://schemas.microsoft.com/office/powerpoint/2010/main" val="58878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dirty="0" smtClean="0">
                <a:solidFill>
                  <a:schemeClr val="accent1">
                    <a:lumMod val="75000"/>
                  </a:schemeClr>
                </a:solidFill>
              </a:rPr>
              <a:t>Inspección:</a:t>
            </a:r>
            <a:r>
              <a:rPr lang="es-ES_tradnl" sz="1200" dirty="0" smtClean="0">
                <a:solidFill>
                  <a:schemeClr val="accent1">
                    <a:lumMod val="75000"/>
                  </a:schemeClr>
                </a:solidFill>
              </a:rPr>
              <a:t> Revisión independiente, examen, medición, prueba, chequeo, observación y monitoreo para establecer y documentar que los productos, procesos, prácticas y documentos están en conformidad con los requerimientos normativos. Esto incluye la confirmación de que una actividad, condición o control está en conformidad con los requerimientos específicos en  regulaciones, códigos, contratos, estándares, dibujos, especificaciones, descripciones de elementos del programa, y procedimientos técnicos. </a:t>
            </a:r>
            <a:endParaRPr lang="es-EC" sz="1200" dirty="0" smtClean="0">
              <a:solidFill>
                <a:schemeClr val="accent1">
                  <a:lumMod val="75000"/>
                </a:schemeClr>
              </a:solidFill>
            </a:endParaRPr>
          </a:p>
          <a:p>
            <a:endParaRPr lang="es-PE" dirty="0" smtClean="0"/>
          </a:p>
          <a:p>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5</a:t>
            </a:fld>
            <a:endParaRPr lang="en-US"/>
          </a:p>
        </p:txBody>
      </p:sp>
    </p:spTree>
    <p:extLst>
      <p:ext uri="{BB962C8B-B14F-4D97-AF65-F5344CB8AC3E}">
        <p14:creationId xmlns:p14="http://schemas.microsoft.com/office/powerpoint/2010/main" val="588781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3.2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Reunión de apertura.-</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3.2.1	La reunión de apertura debe fijar la forma de toda la fase de ejecución y en ella debe estar presente todo el personal directivo de la organización y los miembros del equipo de inspección. Esta reunión determina el proceso de inspección y confirma requisitos administrativos, de tal manera que la fase de ejecución sea llevada a cabo de forma eficiente y efectiva, para minimizar las interrupciones en el trabajo del inspeccionado.</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3.2.2	Es importante que en la reunión de apertura se establezca una comunicación en dos sentidos, se realicen las presentaciones y la revisión del plan de la inspección, se expongan los objetivos y el alcance de la inspección.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En el marco de esta reunión se planifica y se realiza una evaluación de la planificación de la inspección, incluyendo el horario de trabajo del inspeccionado, los acompañantes del inspeccionado que se utilizarán durante la inspección, horarios de inspección y los locales disponibles para las reuniones del equipo de inspección, las reuniones informativas diarias y la reunión de cierre. Esta reunión no debe durar más de treinta (30) minutos.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3.2.3	Dos factores importantes debe tener en cuenta el equipo de inspección:  ser puntual y vestir adecuadamente para esta reunión. En los días siguientes de la inspección, los inspectores deben vestirse según las circunstancias específicas. La figura 7-5 muestra un ejemplo de agenda de la reunión de apertura.</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Marcador de número de diapositiva 3"/>
          <p:cNvSpPr>
            <a:spLocks noGrp="1"/>
          </p:cNvSpPr>
          <p:nvPr>
            <p:ph type="sldNum" sz="quarter" idx="10"/>
          </p:nvPr>
        </p:nvSpPr>
        <p:spPr/>
        <p:txBody>
          <a:bodyPr/>
          <a:lstStyle/>
          <a:p>
            <a:fld id="{656E2E94-A510-624F-812E-907861D635CA}" type="slidenum">
              <a:rPr lang="en-US" smtClean="0"/>
              <a:t>41</a:t>
            </a:fld>
            <a:endParaRPr lang="en-US"/>
          </a:p>
        </p:txBody>
      </p:sp>
    </p:spTree>
    <p:extLst>
      <p:ext uri="{BB962C8B-B14F-4D97-AF65-F5344CB8AC3E}">
        <p14:creationId xmlns:p14="http://schemas.microsoft.com/office/powerpoint/2010/main" val="588781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3.2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Reunión de apertura.-</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3.2.1	La reunión de apertura debe fijar la forma de toda la fase de ejecución y en ella debe estar presente todo el personal directivo de la organización y los miembros del equipo de inspección. Esta reunión determina el proceso de inspección y confirma requisitos administrativos, de tal manera que la fase de ejecución sea llevada a cabo de forma eficiente y efectiva, para minimizar las interrupciones en el trabajo del inspeccionado.</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3.2.2	Es importante que en la reunión de apertura se establezca una comunicación en dos sentidos, se realicen las presentaciones y la revisión del plan de la inspección, se expongan los objetivos y el alcance de la inspección.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En el marco de esta reunión se planifica y se realiza una evaluación de la planificación de la inspección, incluyendo el horario de trabajo del inspeccionado, los acompañantes del inspeccionado que se utilizarán durante la inspección, horarios de inspección y los locales disponibles para las reuniones del equipo de inspección, las reuniones informativas diarias y la reunión de cierre. Esta reunión no debe durar más de treinta (30) minutos.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3.2.3	Dos factores importantes debe tener en cuenta el equipo de inspección:  ser puntual y vestir adecuadamente para esta reunión. En los días siguientes de la inspección, los inspectores deben vestirse según las circunstancias específicas. La figura 7-5 muestra un ejemplo de agenda de la reunión de apertura.</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Marcador de número de diapositiva 3"/>
          <p:cNvSpPr>
            <a:spLocks noGrp="1"/>
          </p:cNvSpPr>
          <p:nvPr>
            <p:ph type="sldNum" sz="quarter" idx="10"/>
          </p:nvPr>
        </p:nvSpPr>
        <p:spPr/>
        <p:txBody>
          <a:bodyPr/>
          <a:lstStyle/>
          <a:p>
            <a:fld id="{656E2E94-A510-624F-812E-907861D635CA}" type="slidenum">
              <a:rPr lang="en-US" smtClean="0"/>
              <a:t>42</a:t>
            </a:fld>
            <a:endParaRPr lang="en-US"/>
          </a:p>
        </p:txBody>
      </p:sp>
    </p:spTree>
    <p:extLst>
      <p:ext uri="{BB962C8B-B14F-4D97-AF65-F5344CB8AC3E}">
        <p14:creationId xmlns:p14="http://schemas.microsoft.com/office/powerpoint/2010/main" val="588781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3.2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Reunión de apertura.-</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3.2.1	La reunión de apertura debe fijar la forma de toda la fase de ejecución y en ella debe estar presente todo el personal directivo de la organización y los miembros del equipo de inspección. Esta reunión determina el proceso de inspección y confirma requisitos administrativos, de tal manera que la fase de ejecución sea llevada a cabo de forma eficiente y efectiva, para minimizar las interrupciones en el trabajo del inspeccionado.</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3.2.2	Es importante que en la reunión de apertura se establezca una comunicación en dos sentidos, se realicen las presentaciones y la revisión del plan de la inspección, se expongan los objetivos y el alcance de la inspección.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En el marco de esta reunión se planifica y se realiza una evaluación de la planificación de la inspección, incluyendo el horario de trabajo del inspeccionado, los acompañantes del inspeccionado que se utilizarán durante la inspección, horarios de inspección y los locales disponibles para las reuniones del equipo de inspección, las reuniones informativas diarias y la reunión de cierre. Esta reunión no debe durar más de treinta (30) minutos.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3.2.3	Dos factores importantes debe tener en cuenta el equipo de inspección:  ser puntual y vestir adecuadamente para esta reunión. En los días siguientes de la inspección, los inspectores deben vestirse según las circunstancias específicas. La figura 7-5 muestra un ejemplo de agenda de la reunión de apertura.</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Marcador de número de diapositiva 3"/>
          <p:cNvSpPr>
            <a:spLocks noGrp="1"/>
          </p:cNvSpPr>
          <p:nvPr>
            <p:ph type="sldNum" sz="quarter" idx="10"/>
          </p:nvPr>
        </p:nvSpPr>
        <p:spPr/>
        <p:txBody>
          <a:bodyPr/>
          <a:lstStyle/>
          <a:p>
            <a:fld id="{656E2E94-A510-624F-812E-907861D635CA}" type="slidenum">
              <a:rPr lang="en-US" smtClean="0"/>
              <a:t>43</a:t>
            </a:fld>
            <a:endParaRPr lang="en-US"/>
          </a:p>
        </p:txBody>
      </p:sp>
    </p:spTree>
    <p:extLst>
      <p:ext uri="{BB962C8B-B14F-4D97-AF65-F5344CB8AC3E}">
        <p14:creationId xmlns:p14="http://schemas.microsoft.com/office/powerpoint/2010/main" val="588781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3.3	Evaluación y verificación.-</a:t>
            </a: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Aquí es donde el equipo de inspección debe:</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Confirmar si el inspeccionado cumplen los requisitos reglamentarios;</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confirmar si los sistemas de ejecución del mantenimiento, de control de calidad, de auditorías internas y externas y administrativos son efectivos, y si están especificados en el manual de la organización (MOM o MCM, según sea aplicable) presentado para la certificación; y</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cuando se identifica un incumplimiento con los requisitos reglamentarios, recolectar evidencias objetivas, o documentación de respaldo y prepara la redacción de las constataciones respectivas.</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3.3.1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Listas de verificación (LVs).-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uso de LVs es obligatorio porque permitirá determinar el nivel de cumplimiento de los requisitos reglamentarios, y se deben adjuntar al informe final de la inspección como evidencia de que se ha llevado a cabo un trabajo de evaluación del cumplimiento de la reglamentación evaluada.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3.3.2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Entrevistas al personal de la organización.-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3.3.2.1	Las entrevistas con el personal de la organización inspeccionada van desde investigaciones informales hasta entrevistas programadas con el gerente responsable. Estas entrevistas son importantes para los inspectores porque permiten:</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Determinar si el sistema de calidad documentado en los manuales (MOM o MCM, según sea aplicable) es el que realmente se aplica en la práctica;</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determinar la precisión de la información proporcionada en la carpeta de la organización;</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evaluar el conocimiento y calificación del personal de mantenimiento y de certificación, respecto a sus obligaciones y responsabilidades; y</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cuando sea aplicable, confirmar la validez de las constataciones identificadas durante una inspección.</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3.3.2.2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Las técnicas de entrevistas están descritas en la Sección 4 del presente capítulo.</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3.3.3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Solicitud de confirmación</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3.3.3.1	Las solicitudes de confirmación son usadas cuando el inspector requiere información y la fuente de dicha información no está en condiciones de proporcionarla inmediatamente.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3.3.3.2	Los detalles son introducidos en el formulario de solicitud de confirmación y enviados al inspeccionado con el requerimiento de que sea proporcionado en el tiempo y fecha especificados.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3.3.3.3	Cuando la OMA o el explotador no puede presentar lo que solicita el inspector, este formulario hace las veces de evidencia objetiva. Los miembros del equipo entregan estos formularios al JEC, JEI o inspector designado, quien revisa la documentación, la registra en la documentación de control y los remite a la persona apropiada dentro de la organización.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3.3.3.4	Al finalizar cada día, el JEC, JEI o inspector designado compara la documentación de control con los formularios de solicitud de confirmación para asegurarse que se mantiene el control. En inspecciones largas esto se puede hacer en los resúmenes diarios con el inspeccionado. De esta forma, tanto el inspeccionado como el equipo de inspectores están informados del estado de estos documentos. Independientemente de la forma en que se lleva el control de estos documentos, estos formularios deben ser aclarados antes de finalizar la fase de ejecución.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3.3.3.5	Cuando se devuelve el formulario de solicitud de confirmación y se toma una acción apropiada, éste debe ser archivado con el área inspeccionada, permitiendo que esta documentación esté disponible para referencias posteriores. Esta documentación también proporciona evidencia para cualquier acción que vaya a tomarse posteriormente.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3.3.4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Constataciones de la inspección.-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3.3.4.1	Las constataciones de la inspección deben prepararse detalladamente, por cuanto estas son la base del informe de la inspección y, en general, de una inspección exitosa. El inspector de aeronavegabilidad debe examinar la redacción y respaldo de cualquier constatación incorporada en el informe de la inspección.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3.3.4.2	Teniendo en cuenta que todos los miembros del equipo de inspección pueden generar constataciones, es necesario estandarizar la forma de redactarlas.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3.3.4.3	Toda la evidencia objetiva y documentación de soporte de la constatación, se incluye con el informe personal que hace el miembro del equipo al JEC o JEI, según la inspección que se realice, anotando la referencia reglamentaria no cumplida. Esta evidencia no se incorpora al informe final, pero se retiene en la carpeta de la inspección.</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3.3.6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Acciones inmediatas.-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3.3.6.1	Cuando el inspector de aeronavegabilidad efectúa una inspección de certificación o determina que se requiere una respuesta inmediata para la solución de una constatación debe comunicarlo al JEC o JEI, quien remite el requerimiento a la organización de mantenimiento u OMA o al explotador de servicios aéreos, según sea aplicable, especificando el plazo otorgado para la solución. Este tipo de acciones inmediatas durante la vigilancia solo se toma cuando la seguridad operacional está comprometida y es necesaria una acción correctiva inmediata antes de finalizar la fase de ejecución. Por la naturaleza de este requerimiento, éste se realiza cuando el JEC o JEI está de acuerdo. El JEC también debe incluir los detalles de esta situación en el informe de la inspección.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3.3.6.2	La organización debe responder a este requerimiento en el plazo otorgado y el proceso se debe detener hasta su solución.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3.3.6.3	Para el seguimiento de las acciones correctivas tomadas por la organización, el JEC es quien toma la responsabilidad en la correspondiente verificación y emite una conformidad por escrito que generalmente debe ser incluida en el informe final de la inspección.</a:t>
            </a:r>
            <a:endParaRPr kumimoji="0" lang="es-PE"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Marcador de número de diapositiva 3"/>
          <p:cNvSpPr>
            <a:spLocks noGrp="1"/>
          </p:cNvSpPr>
          <p:nvPr>
            <p:ph type="sldNum" sz="quarter" idx="10"/>
          </p:nvPr>
        </p:nvSpPr>
        <p:spPr/>
        <p:txBody>
          <a:bodyPr/>
          <a:lstStyle/>
          <a:p>
            <a:fld id="{656E2E94-A510-624F-812E-907861D635CA}" type="slidenum">
              <a:rPr lang="en-US" smtClean="0"/>
              <a:t>44</a:t>
            </a:fld>
            <a:endParaRPr lang="en-US"/>
          </a:p>
        </p:txBody>
      </p:sp>
    </p:spTree>
    <p:extLst>
      <p:ext uri="{BB962C8B-B14F-4D97-AF65-F5344CB8AC3E}">
        <p14:creationId xmlns:p14="http://schemas.microsoft.com/office/powerpoint/2010/main" val="588781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2.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Técnica de recolección de datos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Hay cuatro formas principales de recolección de datos: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a)	Evidencias físicas;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b)	observación sensorial;</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c)	comparaciones y tendencias; y</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d)	entrevistas y preguntas.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2.1	Evidencias físicas.- Las evidencias físicas están representadas por datos tangibles que se verifican en la inspección. Ejemplos son etiquetas de calibración con fecha de vencimiento expirada.</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2.2	Observación sensorial.- La observación sensorial comprende la verificación del sistema por medio de la utilización de los sentidos. Los indicios visuales comprenderían partes, etiquetas, o remaches en el piso, o la observación de tareas en ejecución; un indicio audible sería el nivel de ruido elevado en las oficinas de la organización, que podría hacer que se cuestionara el aislamiento acústico del edificio y el rendimiento del personal que trabaja en ese lugar.</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2.3	Comparaciones y tendencias.- Los inspectores buscan patrones o tendencias en sucesos que podrían provenir de causas sistemáticas o aisladas. Un ejemplo de patrón sería cuando el cincuenta por ciento (50 %) de las cartillas de trabajo sobre corrosión llegan de forma continuada sin la adecuada clasificación.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2.4	Entrevistas y preguntas.- Las entrevistas y preguntas realizadas en todos los niveles del personal de una organización son una de las fuentes más importantes para recolectar datos. Las preguntas deben plantearse de forma que no impliquen diferencia ni discriminación. Se recomienda el método siguiente para llevar a cabo una entrevista eficaz:</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a)	Prepárese cuidadosamente antes de la entrevista.- Definiendo claramente las áreas que van a ser exploradas, determinando los objetivos específicos y los requisitos reglamentarios a verificar.</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b)	Haga que la persona se sienta cómoda haciendo que forme parte del proceso .- Una forma de lograrlo es concentrándose en la lista de verificación y solicitar información en respuesta a la misma. La entrevista debe realizarse en una zona relativamente tranquila, quizá tenga que estar alejada del puesto de trabajo. En determinados casos, cuando se tengan que mostrar los procedimientos y procesos vigentes, no obstante, quizá sea necesario llevarla a cabo en el puesto de trabajo.</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c)	Explique el propósito de su presencia.- Demuestre que posee conocimientos, competencia e interés por medio de los tipos de preguntas que haga y por medio de sus conocimientos de la instalación y del producto o servicio, pero evite que se le perciba como una persona que lo sabe todo.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d)	Documente las respuestas.- Durante, o lo más pronto posible luego de la entrevista.</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	Utilice técnicas adecuadas para preguntar.- Como inspector, debe darse cuenta de que las personas a veces no oyen correctamente una pregunta y que puede no decir lo que realmente quiere decir. El tipo de pregunta más eficaz se produce de acuerdo a la situación.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f)	Utilice preguntas abiertas cuando busca una explicación más detallada.- Por ejemplo no pregunte: “¿Ustedes destruyen estos componentes cuando vence su vida útil?” El inspeccionado siempre responde con un “sí”. En su lugar pregunte: “Por favor, explique el procedimiento para prevenir que componentes con vida límite vencidos sean nuevamente utilizados”.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g)	Utilice preguntas cerradas cuando algunos inspeccionados no pueden o no quieren llegar al tema.- Haga preguntas que requieran un “sí” o “no”. Si es evidente que el entrevistado le está haciendo perder el tiempo con respuestas muy largas que no explican mucho, se debe cambiar a este tipo de preguntas.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h)	Siga un orden o secuencia lógica para preguntar.- Para que usted entienda el proceso en general y no como una serie de actividades al azar.</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i)	Preguntas como.-¿De dónde proviene esto? ó ¿a dónde va luego?, requieren que usted tenga conocimiento del papel de los entrevistados en el proceso.</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j)	Otra técnica eficaz.- Es preguntar ¿por qué? cinco veces consecutivas hasta que llegue a la respuesta fundamental de la pregunta. Además, se puede utilizar las palabras ¿qué?, ¿dónde?, ¿cuándo?, ¿por qué?, ¿quién? y ¿cómo?, sí es pertinente. Asegúrese de que usa dos oídos y una boca. Escuche el doble de lo que habla. Escuche detenidamente las respuestas permitiendo al entrevistado llevar la mayor parte de la conversación.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k)	Asegúrese que las preguntas son bien comprendidas.- Evite las preguntas o frases complejas.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	Evite ser desviado de los objetivos originales.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m)	Si después de intentarlo con estas técnicas, sigue sin recibir una respuesta adecuada, podría intentarlo con la técnica conocida como la “pausa sugestiva”. Con esta técnica, trate de romper la barrera que hay entre usted y la persona entrevistada aproximándose más a esa persona, mirándola a los ojos, haciéndole la pregunta y esperando luego pacientemente la respuesta.</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n)	Verifique lo que se dice.- Busque y pida datos. Créase las confesiones y verifique las quejas. Manifieste sus conclusiones diciéndolas en voz alta mientras las escribe. Que sus pensamientos no sean secretos, ni retenga información. Sea flexible y deje lugar para más información y explicaciones. Aclare lo que se le dice. Repita la respuesta. Trate de no discutir.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o)	Manténgase preguntando hasta que la actividad bajo examen esté clara.</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p)	Termine la entrevista si las circunstancias se ponen negativas.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q)	Termine la entrevista cordialmente agradeciendo al entrevistado y explique si será necesario un seguimiento.</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Marcador de número de diapositiva 3"/>
          <p:cNvSpPr>
            <a:spLocks noGrp="1"/>
          </p:cNvSpPr>
          <p:nvPr>
            <p:ph type="sldNum" sz="quarter" idx="10"/>
          </p:nvPr>
        </p:nvSpPr>
        <p:spPr/>
        <p:txBody>
          <a:bodyPr/>
          <a:lstStyle/>
          <a:p>
            <a:fld id="{656E2E94-A510-624F-812E-907861D635CA}" type="slidenum">
              <a:rPr lang="en-US" smtClean="0"/>
              <a:t>45</a:t>
            </a:fld>
            <a:endParaRPr lang="en-US"/>
          </a:p>
        </p:txBody>
      </p:sp>
    </p:spTree>
    <p:extLst>
      <p:ext uri="{BB962C8B-B14F-4D97-AF65-F5344CB8AC3E}">
        <p14:creationId xmlns:p14="http://schemas.microsoft.com/office/powerpoint/2010/main" val="588781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3.3	Evaluación y verificación.-</a:t>
            </a: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Aquí es donde el equipo de inspección debe:</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Confirmar si el inspeccionado cumplen los requisitos reglamentarios;</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confirmar si los sistemas de ejecución del mantenimiento, de control de calidad, de auditorías internas y externas y administrativos son efectivos, y si están especificados en el manual de la organización (MOM o MCM, según sea aplicable) presentado para la certificación; y</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cuando se identifica un incumplimiento con los requisitos reglamentarios, recolectar evidencias objetivas, o documentación de respaldo y prepara la redacción de las constataciones respectivas.</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3.3.1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Listas de verificación (LVs).-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uso de LVs es obligatorio porque permitirá determinar el nivel de cumplimiento de los requisitos reglamentarios, y se deben adjuntar al informe final de la inspección como evidencia de que se ha llevado a cabo un trabajo de evaluación del cumplimiento de la reglamentación evaluada.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3.3.2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Entrevistas al personal de la organización.-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3.3.2.1	Las entrevistas con el personal de la organización inspeccionada van desde investigaciones informales hasta entrevistas programadas con el gerente responsable. Estas entrevistas son importantes para los inspectores porque permiten:</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Determinar si el sistema de calidad documentado en los manuales (MOM o MCM, según sea aplicable) es el que realmente se aplica en la práctica;</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determinar la precisión de la información proporcionada en la carpeta de la organización;</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evaluar el conocimiento y calificación del personal de mantenimiento y de certificación, respecto a sus obligaciones y responsabilidades; y</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cuando sea aplicable, confirmar la validez de las constataciones identificadas durante una inspección.</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3.3.2.2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Las técnicas de entrevistas están descritas en la Sección 4 del presente capítulo.</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3.3.3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Solicitud de confirmación</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3.3.3.1	Las solicitudes de confirmación son usadas cuando el inspector requiere información y la fuente de dicha información no está en condiciones de proporcionarla inmediatamente.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3.3.3.2	Los detalles son introducidos en el formulario de solicitud de confirmación y enviados al inspeccionado con el requerimiento de que sea proporcionado en el tiempo y fecha especificados.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3.3.3.3	Cuando la OMA o el explotador no puede presentar lo que solicita el inspector, este formulario hace las veces de evidencia objetiva. Los miembros del equipo entregan estos formularios al JEC, JEI o inspector designado, quien revisa la documentación, la registra en la documentación de control y los remite a la persona apropiada dentro de la organización.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3.3.3.4	Al finalizar cada día, el JEC, JEI o inspector designado compara la documentación de control con los formularios de solicitud de confirmación para asegurarse que se mantiene el control. En inspecciones largas esto se puede hacer en los resúmenes diarios con el inspeccionado. De esta forma, tanto el inspeccionado como el equipo de inspectores están informados del estado de estos documentos. Independientemente de la forma en que se lleva el control de estos documentos, estos formularios deben ser aclarados antes de finalizar la fase de ejecución.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3.3.3.5	Cuando se devuelve el formulario de solicitud de confirmación y se toma una acción apropiada, éste debe ser archivado con el área inspeccionada, permitiendo que esta documentación esté disponible para referencias posteriores. Esta documentación también proporciona evidencia para cualquier acción que vaya a tomarse posteriormente.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3.3.4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Constataciones de la inspección.-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3.3.4.1	Las constataciones de la inspección deben prepararse detalladamente, por cuanto estas son la base del informe de la inspección y, en general, de una inspección exitosa. El inspector de aeronavegabilidad debe examinar la redacción y respaldo de cualquier constatación incorporada en el informe de la inspección.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3.3.4.2	Teniendo en cuenta que todos los miembros del equipo de inspección pueden generar constataciones, es necesario estandarizar la forma de redactarlas.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3.3.4.3	Toda la evidencia objetiva y documentación de soporte de la constatación, se incluye con el informe personal que hace el miembro del equipo al JEC o JEI, según la inspección que se realice, anotando la referencia reglamentaria no cumplida. Esta evidencia no se incorpora al informe final, pero se retiene en la carpeta de la inspección.</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3.3.6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Acciones inmediatas.-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3.3.6.1	Cuando el inspector de aeronavegabilidad efectúa una inspección de certificación o determina que se requiere una respuesta inmediata para la solución de una constatación debe comunicarlo al JEC o JEI, quien remite el requerimiento a la organización de mantenimiento u OMA o al explotador de servicios aéreos, según sea aplicable, especificando el plazo otorgado para la solución. Este tipo de acciones inmediatas durante la vigilancia solo se toma cuando la seguridad operacional está comprometida y es necesaria una acción correctiva inmediata antes de finalizar la fase de ejecución. Por la naturaleza de este requerimiento, éste se realiza cuando el JEC o JEI está de acuerdo. El JEC también debe incluir los detalles de esta situación en el informe de la inspección.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3.3.6.2	La organización debe responder a este requerimiento en el plazo otorgado y el proceso se debe detener hasta su solución.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3.3.6.3	Para el seguimiento de las acciones correctivas tomadas por la organización, el JEC es quien toma la responsabilidad en la correspondiente verificación y emite una conformidad por escrito que generalmente debe ser incluida en el informe final de la inspección.</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Marcador de número de diapositiva 3"/>
          <p:cNvSpPr>
            <a:spLocks noGrp="1"/>
          </p:cNvSpPr>
          <p:nvPr>
            <p:ph type="sldNum" sz="quarter" idx="10"/>
          </p:nvPr>
        </p:nvSpPr>
        <p:spPr/>
        <p:txBody>
          <a:bodyPr/>
          <a:lstStyle/>
          <a:p>
            <a:fld id="{656E2E94-A510-624F-812E-907861D635CA}" type="slidenum">
              <a:rPr lang="en-US" smtClean="0"/>
              <a:t>46</a:t>
            </a:fld>
            <a:endParaRPr lang="en-US"/>
          </a:p>
        </p:txBody>
      </p:sp>
    </p:spTree>
    <p:extLst>
      <p:ext uri="{BB962C8B-B14F-4D97-AF65-F5344CB8AC3E}">
        <p14:creationId xmlns:p14="http://schemas.microsoft.com/office/powerpoint/2010/main" val="588781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Técnica de muestreo</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s-PE"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1.1	Una muestra aísla un momento particular. No siempre es posible, o necesario, que el equipo de inspección examine la totalidad de las actividades, procesos o registros de la organización, especialmente si esta actividad involucra la revisión de una cantidad considerable de elementos, o excesiva documentación. El tiempo disponible para cumplir con la inspección y el nivel de experiencia de los inspectores son factores limitantes. Por consiguiente, es necesario que el JEC o JEI acuda a técnicas de muestreo para que el equipo reúna la evidencia objetiva necesaria.</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1.2	Un muestreo se lleva a cabo examinando una parte representativa de elementos, cuyos resultados pueden llevar a una conclusión aceptable respecto al nivel general de cumplimento del sistema de la organización.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1.3	El JEC o JEI debe confiar en la habilidad de los miembros del equipo para detectar problemas generales, si realmente existen. Un sistema que produce un alto porcentaje de constataciones solo requiere un muestreo pequeño para detectarlas. De forma inversa, un sistema con un pequeño porcentaje de constataciones requiere un muestreo mayor para detectarlas.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1.4	Hay una relación estadística, directamente proporcional, entre el tamaño del muestreo y la probabilidad de que ese muestreo detecte un porcentaje aceptable de constataciones (sí es que existen). La cuestión está en determinar la medida del muestreo mínimo para confirmar si existen o no problemas en el sistema que está siendo inspeccionado.</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Marcador de número de diapositiva 3"/>
          <p:cNvSpPr>
            <a:spLocks noGrp="1"/>
          </p:cNvSpPr>
          <p:nvPr>
            <p:ph type="sldNum" sz="quarter" idx="10"/>
          </p:nvPr>
        </p:nvSpPr>
        <p:spPr/>
        <p:txBody>
          <a:bodyPr/>
          <a:lstStyle/>
          <a:p>
            <a:fld id="{656E2E94-A510-624F-812E-907861D635CA}" type="slidenum">
              <a:rPr lang="en-US" smtClean="0"/>
              <a:t>47</a:t>
            </a:fld>
            <a:endParaRPr lang="en-US"/>
          </a:p>
        </p:txBody>
      </p:sp>
    </p:spTree>
    <p:extLst>
      <p:ext uri="{BB962C8B-B14F-4D97-AF65-F5344CB8AC3E}">
        <p14:creationId xmlns:p14="http://schemas.microsoft.com/office/powerpoint/2010/main" val="588781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1.7	El estándar aceptado por la industria, es que haya una probabilidad de noventa y cinco por ciento (95%) de que el muestreo detecte un nivel de cinco por ciento (5%) de constataciones. Esto establece claramente el criterio de muestreo para una cantidad de elementos dada (refiérase a la tabla de la Figura 7-9 de este capítulo).</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1" u="none" strike="noStrike" kern="1200" cap="none" spc="0" normalizeH="0" baseline="0" noProof="0" dirty="0" smtClean="0">
                <a:ln>
                  <a:noFill/>
                </a:ln>
                <a:solidFill>
                  <a:prstClr val="black"/>
                </a:solidFill>
                <a:effectLst/>
                <a:uLnTx/>
                <a:uFillTx/>
                <a:latin typeface="+mn-lt"/>
                <a:ea typeface="+mn-ea"/>
                <a:cs typeface="+mn-cs"/>
              </a:rPr>
              <a:t>Nota.- De acuerdo a la tabla de la Figura 7-9, si tenemos cuatrocientos (400) registros de personal a inspeccionar por una característica en particular, para lograr el estándar de la industria tenemos que revisar ciento cincuenta y tres (153) de ellos.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1"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1.8	El JEC o JEI debe tratar con buen juicio esta situación, tener experiencia y saber de las técnicas de muestreo antes de decidir cuando, como y en que cantidad utilizar los conceptos de muestreo. Es necesario tener en cuenta la relación directa entre la importancia de las características que están siendo inspeccionadas y el uso de los conceptos de muestreo.</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1.9	Cuando se utiliza la técnica de muestreo se necesita evidencia suficiente (generalmente 3 ejemplares) para justificar de forma confiable un hallazgo. Una vez que se logra esa cantidad de evidencia, no es necesario concluir el muestreo.</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Marcador de número de diapositiva 3"/>
          <p:cNvSpPr>
            <a:spLocks noGrp="1"/>
          </p:cNvSpPr>
          <p:nvPr>
            <p:ph type="sldNum" sz="quarter" idx="10"/>
          </p:nvPr>
        </p:nvSpPr>
        <p:spPr/>
        <p:txBody>
          <a:bodyPr/>
          <a:lstStyle/>
          <a:p>
            <a:fld id="{656E2E94-A510-624F-812E-907861D635CA}" type="slidenum">
              <a:rPr lang="en-US" smtClean="0"/>
              <a:t>48</a:t>
            </a:fld>
            <a:endParaRPr lang="en-US"/>
          </a:p>
        </p:txBody>
      </p:sp>
    </p:spTree>
    <p:extLst>
      <p:ext uri="{BB962C8B-B14F-4D97-AF65-F5344CB8AC3E}">
        <p14:creationId xmlns:p14="http://schemas.microsoft.com/office/powerpoint/2010/main" val="588781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1.10.1	Método de muestreo aleatorio.- Para aplicar este método se debe tener en consideración lo siguiente: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a)	Cada grupo de muestreo debe analizarse de forma separada. Si hay 70 pilotos, 120 tripulantes de cabina, 55 técnicos de mantenimiento y 4 despachadores, cada uno de los 4 grupos debe ser considerado de forma separada;</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b)	las muestras deben ser seleccionadas de forma aleatoria; y</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c)	debe utilizarse la tabla de la Figura 7-9 que a continuación detallamos.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Marcador de número de diapositiva 3"/>
          <p:cNvSpPr>
            <a:spLocks noGrp="1"/>
          </p:cNvSpPr>
          <p:nvPr>
            <p:ph type="sldNum" sz="quarter" idx="10"/>
          </p:nvPr>
        </p:nvSpPr>
        <p:spPr/>
        <p:txBody>
          <a:bodyPr/>
          <a:lstStyle/>
          <a:p>
            <a:fld id="{656E2E94-A510-624F-812E-907861D635CA}" type="slidenum">
              <a:rPr lang="en-US" smtClean="0"/>
              <a:t>49</a:t>
            </a:fld>
            <a:endParaRPr lang="en-US"/>
          </a:p>
        </p:txBody>
      </p:sp>
    </p:spTree>
    <p:extLst>
      <p:ext uri="{BB962C8B-B14F-4D97-AF65-F5344CB8AC3E}">
        <p14:creationId xmlns:p14="http://schemas.microsoft.com/office/powerpoint/2010/main" val="588781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1.10.2	Método de muestreo no aleatorio.- La aplicación de este método requiere de experiencia y buen juicio. Este método difiere del anterior en la forma de selección de las unidades a ser evaluadas: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a)	La selección se realiza enfocándose en áreas que son conocidas por tener mayor probabilidad de constaciones y un mayor efecto en la seguridad operacional; y</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b)	se debe indicar que en estas situaciones, la interpretación estadística del principio general de muestreo no es aplicable para llegar a conclusiones de los resultados obtenidos.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1.11	Es importante comprender que cuando se utilice el muestreo y no se encuentren constataciones, no se puede asumir que la calidad del sistema del inspeccionado es adecuada. Al aplicar el muestreo no hay garantía de que los resultados reflejen la condición verdadera del sistema del inspeccionado. </a:t>
            </a:r>
            <a:r>
              <a:rPr kumimoji="0" lang="es-PE" sz="1200" b="0" i="0" u="none" strike="noStrike" kern="1200" cap="none" spc="0" normalizeH="0" baseline="0" noProof="0" smtClean="0">
                <a:ln>
                  <a:noFill/>
                </a:ln>
                <a:solidFill>
                  <a:prstClr val="black"/>
                </a:solidFill>
                <a:effectLst/>
                <a:uLnTx/>
                <a:uFillTx/>
                <a:latin typeface="+mn-lt"/>
                <a:ea typeface="+mn-ea"/>
                <a:cs typeface="+mn-cs"/>
              </a:rPr>
              <a:t>Esta condición es mayor para cantidades menores de elementos (menos de 20), cuando es preferible inspeccionar el cien por cien (100%) de los elementos.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Marcador de número de diapositiva 3"/>
          <p:cNvSpPr>
            <a:spLocks noGrp="1"/>
          </p:cNvSpPr>
          <p:nvPr>
            <p:ph type="sldNum" sz="quarter" idx="10"/>
          </p:nvPr>
        </p:nvSpPr>
        <p:spPr/>
        <p:txBody>
          <a:bodyPr/>
          <a:lstStyle/>
          <a:p>
            <a:fld id="{656E2E94-A510-624F-812E-907861D635CA}" type="slidenum">
              <a:rPr lang="en-US" smtClean="0"/>
              <a:t>50</a:t>
            </a:fld>
            <a:endParaRPr lang="en-US"/>
          </a:p>
        </p:txBody>
      </p:sp>
    </p:spTree>
    <p:extLst>
      <p:ext uri="{BB962C8B-B14F-4D97-AF65-F5344CB8AC3E}">
        <p14:creationId xmlns:p14="http://schemas.microsoft.com/office/powerpoint/2010/main" val="58878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smtClean="0"/>
          </a:p>
          <a:p>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6</a:t>
            </a:fld>
            <a:endParaRPr lang="en-US"/>
          </a:p>
        </p:txBody>
      </p:sp>
    </p:spTree>
    <p:extLst>
      <p:ext uri="{BB962C8B-B14F-4D97-AF65-F5344CB8AC3E}">
        <p14:creationId xmlns:p14="http://schemas.microsoft.com/office/powerpoint/2010/main" val="588781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3.3.2	Entrevistas al personal de la organización.-</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3.3.2.1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Las entrevistas con el personal de la organización inspeccionada van desde investigaciones informales hasta entrevistas programadas con el gerente responsable. Estas entrevistas son importantes para los inspectores porque permiten: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a)	Determinar si el sistema de calidad documentado en los manuales (MOM o MCM, según sea aplicable) es el que realmente se aplica en la práctica;</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b)	determinar la precisión de la información proporcionada en la carpeta de la organización;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c)	evaluar el conocimiento y calificación del personal de mantenimiento y de certificación, respecto a sus obligaciones y responsabilidades; y</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d)	cuando sea aplicable, confirmar la validez de las constataciones identificadas durante una inspección.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3.3.2.2	Las técnicas de entrevistas están descritas en la Sección 4 del presente capítulo.</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Marcador de número de diapositiva 3"/>
          <p:cNvSpPr>
            <a:spLocks noGrp="1"/>
          </p:cNvSpPr>
          <p:nvPr>
            <p:ph type="sldNum" sz="quarter" idx="10"/>
          </p:nvPr>
        </p:nvSpPr>
        <p:spPr/>
        <p:txBody>
          <a:bodyPr/>
          <a:lstStyle/>
          <a:p>
            <a:fld id="{656E2E94-A510-624F-812E-907861D635CA}" type="slidenum">
              <a:rPr lang="en-US" smtClean="0"/>
              <a:t>51</a:t>
            </a:fld>
            <a:endParaRPr lang="en-US"/>
          </a:p>
        </p:txBody>
      </p:sp>
    </p:spTree>
    <p:extLst>
      <p:ext uri="{BB962C8B-B14F-4D97-AF65-F5344CB8AC3E}">
        <p14:creationId xmlns:p14="http://schemas.microsoft.com/office/powerpoint/2010/main" val="588781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3.3.3	Solicitud de confirmación.-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3.3.3.1	Las solicitudes de confirmación son usadas cuando el inspector requiere información y la fuente de dicha información no está en condiciones de proporcionarla inmediatamente.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3.3.3.2	Los detalles son introducidos en el formulario de solicitud de confirmación y enviados al inspeccionado con el requerimiento de que sea proporcionado en el tiempo y fecha especificados.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3.3.3.3	Cuando la OMA o el explotador no puede presentar lo que solicita el inspector, este formulario hace las veces de evidencia objetiva. Los miembros del equipo entregan estos formularios al JEC, JEI o inspector designado, quien revisa la documentación, la registra en la documentación de control y los remite a la persona apropiada dentro de la organización.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3.3.3.4	Al finalizar cada día, el JEC, JEI o inspector designado compara la documentación de control con los formularios de solicitud de confirmación para asegurarse que se mantiene el control. En inspecciones largas esto se puede hacer en los resúmenes diarios con el inspeccionado. De esta forma, tanto el inspeccionado como el equipo de inspectores están informados del estado de estos documentos. Independientemente de la forma en que se lleva el control de estos documentos, estos formularios deben ser aclarados antes de finalizar la fase de ejecución.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3.3.3.5	Cuando se devuelve el formulario de solicitud de confirmación y se toma una acción apropiada, éste debe ser archivado con el área inspeccionada, permitiendo que esta documentación esté disponible para referencias posteriores. Esta documentación también proporciona evidencia para cualquier acción que vaya a tomarse posteriormente.</a:t>
            </a:r>
          </a:p>
        </p:txBody>
      </p:sp>
      <p:sp>
        <p:nvSpPr>
          <p:cNvPr id="4" name="Marcador de número de diapositiva 3"/>
          <p:cNvSpPr>
            <a:spLocks noGrp="1"/>
          </p:cNvSpPr>
          <p:nvPr>
            <p:ph type="sldNum" sz="quarter" idx="10"/>
          </p:nvPr>
        </p:nvSpPr>
        <p:spPr/>
        <p:txBody>
          <a:bodyPr/>
          <a:lstStyle/>
          <a:p>
            <a:fld id="{656E2E94-A510-624F-812E-907861D635CA}" type="slidenum">
              <a:rPr lang="en-US" smtClean="0"/>
              <a:t>52</a:t>
            </a:fld>
            <a:endParaRPr lang="en-US"/>
          </a:p>
        </p:txBody>
      </p:sp>
    </p:spTree>
    <p:extLst>
      <p:ext uri="{BB962C8B-B14F-4D97-AF65-F5344CB8AC3E}">
        <p14:creationId xmlns:p14="http://schemas.microsoft.com/office/powerpoint/2010/main" val="588781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3.3.4	Constataciones de la inspección.-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3.3.4.1	Las constataciones de la inspección deben prepararse detalladamente, por cuanto estas son la base del informe de la inspección y, en general, de una inspección exitosa. El inspector de aeronavegabilidad debe examinar la redacción y respaldo de cualquier constatación incorporada en el informe de la inspección.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3.3.4.2	Teniendo en cuenta que todos los miembros del equipo de inspección pueden generar constataciones, es necesario estandarizar la forma de redactarlas.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3.3.4.3	Toda la evidencia objetiva y documentación de soporte de la constatación, se incluye con el informe personal que hace el miembro del equipo al JEC o JEI, según la inspección que se realice, anotando la referencia reglamentaria no cumplida. Esta evidencia no se incorpora al informe final, pero se retiene en la carpeta de la inspección.</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Marcador de número de diapositiva 3"/>
          <p:cNvSpPr>
            <a:spLocks noGrp="1"/>
          </p:cNvSpPr>
          <p:nvPr>
            <p:ph type="sldNum" sz="quarter" idx="10"/>
          </p:nvPr>
        </p:nvSpPr>
        <p:spPr/>
        <p:txBody>
          <a:bodyPr/>
          <a:lstStyle/>
          <a:p>
            <a:fld id="{656E2E94-A510-624F-812E-907861D635CA}" type="slidenum">
              <a:rPr lang="en-US" smtClean="0"/>
              <a:t>53</a:t>
            </a:fld>
            <a:endParaRPr lang="en-US"/>
          </a:p>
        </p:txBody>
      </p:sp>
    </p:spTree>
    <p:extLst>
      <p:ext uri="{BB962C8B-B14F-4D97-AF65-F5344CB8AC3E}">
        <p14:creationId xmlns:p14="http://schemas.microsoft.com/office/powerpoint/2010/main" val="588781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3.3.6</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	Acciones inmediatas.-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3.3.6.1	Cuando el inspector de aeronavegabilidad efectúa una inspección de certificación o determina que se requiere una respuesta inmediata para la solución de una constatación debe comunicarlo al JEC o JEI, quien remite el requerimiento a la organización de mantenimiento u OMA o al explotador de servicios aéreos, según sea aplicable, especificando el plazo otorgado para la solución. Este tipo de acciones inmediatas durante la vigilancia solo se toma cuando la seguridad operacional está comprometida y es necesaria una acción correctiva inmediata antes de finalizar la fase de ejecución. Por la naturaleza de este requerimiento, éste se realiza cuando el JEC o JEI está de acuerdo. El JEC también debe incluir los detalles de esta situación en el informe de la inspección.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3.3.6.2	La organización debe responder a este requerimiento en el plazo otorgado y el proceso se debe detener hasta su solución.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3.3.6.3	Para el seguimiento de las acciones correctivas tomadas por la organización, el JEC es quien toma la responsabilidad en la correspondiente verificación y emite una conformidad por escrito que generalmente debe ser incluida en el informe final de la inspección.</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Marcador de número de diapositiva 3"/>
          <p:cNvSpPr>
            <a:spLocks noGrp="1"/>
          </p:cNvSpPr>
          <p:nvPr>
            <p:ph type="sldNum" sz="quarter" idx="10"/>
          </p:nvPr>
        </p:nvSpPr>
        <p:spPr/>
        <p:txBody>
          <a:bodyPr/>
          <a:lstStyle/>
          <a:p>
            <a:fld id="{656E2E94-A510-624F-812E-907861D635CA}" type="slidenum">
              <a:rPr lang="en-US" smtClean="0"/>
              <a:t>54</a:t>
            </a:fld>
            <a:endParaRPr lang="en-US"/>
          </a:p>
        </p:txBody>
      </p:sp>
    </p:spTree>
    <p:extLst>
      <p:ext uri="{BB962C8B-B14F-4D97-AF65-F5344CB8AC3E}">
        <p14:creationId xmlns:p14="http://schemas.microsoft.com/office/powerpoint/2010/main" val="588781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3.4	Reuniones diarias.- Durante la inspección se deben realizar reuniones diarias del equipo de inspección, para:</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Asegurar el cumplimiento del plan de inspección;</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validar las solicitudes de confirmación, discutir las constataciones y la validez de las evidencias;</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resolver asuntos o problemas que surgieron, o dieron origen a las actividades de ese día; y</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proveer al JEC de información necesaria para mantenerlo al corriente, cuando sea necesario.</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Marcador de número de diapositiva 3"/>
          <p:cNvSpPr>
            <a:spLocks noGrp="1"/>
          </p:cNvSpPr>
          <p:nvPr>
            <p:ph type="sldNum" sz="quarter" idx="10"/>
          </p:nvPr>
        </p:nvSpPr>
        <p:spPr/>
        <p:txBody>
          <a:bodyPr/>
          <a:lstStyle/>
          <a:p>
            <a:fld id="{656E2E94-A510-624F-812E-907861D635CA}" type="slidenum">
              <a:rPr lang="en-US" smtClean="0"/>
              <a:t>55</a:t>
            </a:fld>
            <a:endParaRPr lang="en-US"/>
          </a:p>
        </p:txBody>
      </p:sp>
    </p:spTree>
    <p:extLst>
      <p:ext uri="{BB962C8B-B14F-4D97-AF65-F5344CB8AC3E}">
        <p14:creationId xmlns:p14="http://schemas.microsoft.com/office/powerpoint/2010/main" val="588781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3.5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Reunión de cierre</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3.5.1	Hay dos tipos de informes: los formales y los informales; ambos deben ser claros y precisos. La reunión de cierre tiene lugar después de terminada la fase de ejecución de la inspección y es un ejemplo de informe informal. Es una reseña verbal de los resultados de la inspección ante la dirección y el personal pertinente del inspeccionado y puede ir acompañada de un borrador. Para esta reunión se utiliza aproximadamente una hora.</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3.5.2	El JEC o el JEI convoca a una reunión de cierre con el personal directivo de la organización inspeccionada  para transmitirle un resumen de los resultados de ésta. Normalmente, es él quien preside la reunión.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3.5.3	Cuando se hayan realizado reuniones diarias, el equipo de inspección ya ha estado comunicando a la organización inspeccionada sobre todas las constataciones y no debieran surgir discrepancias entre el equipo de inspección y la organización inspeccionada.</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3.5.4	El JEC debe comunicar al inspeccionado que el informe de la inspección será enviado dentro de un período de tiempo que, generalmente, es de diez días hábiles. Para el caso de la certificación la solución de ellas deberá ser previa a la emisión del certificado de OMA. En el caso de la vigilancia la organización debe remitir al JEI el plan de acciones correctivas (PAC) propuesto en un plazo de treinta (30) días, luego de recibido el informe.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3.5.5	En la inspección de certificación el JEC debe exponer el resumen de lo realizado y leer la lista de constataciones de la inspección. Se deben exponer las deficiencias del sistema y los problemas sobre los que hay que actuar relativos a los requisitos. Si se tiene que revisar una constatación en particular, el inspector responsable de la inspección de esa área y el JEC deben realizar las preguntas relativas a esa observación particular. Durante la reunión de cierre se analizan los detalles de la inspección, en la que los inspectores de forma individual explican las confirmaciones, o responden a preguntas concretas de las áreas que han inspeccionado. Finalmente, se le comunica al solicitante de una certificación que el cierre de la Fase IV es cuando todas las constataciones fueron solucionadas.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3.5.6	Para el caso de las inspecciones de renovación y/o vigilancia, en la reunión de cierre se debe comunicar al inspeccionado que el seguimiento de las acciones correctivas a largo plazo debe ser ejecutado por el sistema de calidad de la organización, comunicando el progreso a la AAC donde se encuentra la organización sometida a vigilancia. Además, el seguimiento debe ser realizado por el inspector principal de aeronavegabilidad y la revisión en detalle se debe realizar antes de iniciar la siguiente inspección programada, oportunidad en la que, si se encuentran elementos abiertos, es posible que el inspeccionado obtenga una notificación de suspensión de actividades o una revocación de su certificado.</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3.5.7	Si se comienza a perder el control de la reunión de cierre, debido al rechazo por parte de la dirección del inspeccionado, se debe bajar la voz y continuar con la evaluación de la inspección. Se debe insistir en resultados basados en evidencias objetivas y en que no hay tiempo para seguir discutiendo; informar al inspeccionado que las observaciones a las constataciones  de la inspección deben presentarse por escrito cuando se entregue la propuesta de corrección en la certificación o el plan de acciones correctivas (PAC) en la vigilancia; continuar la evaluación de la inspección y finalizar la reunión. La figura 7-6 muestra un ejemplo de agenda de la reunión de cierre.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Marcador de número de diapositiva 3"/>
          <p:cNvSpPr>
            <a:spLocks noGrp="1"/>
          </p:cNvSpPr>
          <p:nvPr>
            <p:ph type="sldNum" sz="quarter" idx="10"/>
          </p:nvPr>
        </p:nvSpPr>
        <p:spPr/>
        <p:txBody>
          <a:bodyPr/>
          <a:lstStyle/>
          <a:p>
            <a:fld id="{656E2E94-A510-624F-812E-907861D635CA}" type="slidenum">
              <a:rPr lang="en-US" smtClean="0"/>
              <a:t>56</a:t>
            </a:fld>
            <a:endParaRPr lang="en-US"/>
          </a:p>
        </p:txBody>
      </p:sp>
    </p:spTree>
    <p:extLst>
      <p:ext uri="{BB962C8B-B14F-4D97-AF65-F5344CB8AC3E}">
        <p14:creationId xmlns:p14="http://schemas.microsoft.com/office/powerpoint/2010/main" val="588781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3.5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Reunión de cierre</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3.5.1	Hay dos tipos de informes: los formales y los informales; ambos deben ser claros y precisos. La reunión de cierre tiene lugar después de terminada la fase de ejecución de la inspección y es un ejemplo de informe informal. Es una reseña verbal de los resultados de la inspección ante la dirección y el personal pertinente del inspeccionado y puede ir acompañada de un borrador. Para esta reunión se utiliza aproximadamente una hora.</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3.5.2	El JEC o el JEI convoca a una reunión de cierre con el personal directivo de la organización inspeccionada  para transmitirle un resumen de los resultados de ésta. Normalmente, es él quien preside la reunión.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3.5.3	Cuando se hayan realizado reuniones diarias, el equipo de inspección ya ha estado comunicando a la organización inspeccionada sobre todas las constataciones y no debieran surgir discrepancias entre el equipo de inspección y la organización inspeccionada.</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3.5.4	El JEC debe comunicar al inspeccionado que el informe de la inspección será enviado dentro de un período de tiempo que, generalmente, es de diez días hábiles. Para el caso de la certificación la solución de ellas deberá ser previa a la emisión del certificado de OMA. En el caso de la vigilancia la organización debe remitir al JEI el plan de acciones correctivas (PAC) propuesto en un plazo de treinta (30) días, luego de recibido el informe.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3.5.5	En la inspección de certificación el JEC debe exponer el resumen de lo realizado y leer la lista de constataciones de la inspección. Se deben exponer las deficiencias del sistema y los problemas sobre los que hay que actuar relativos a los requisitos. Si se tiene que revisar una constatación en particular, el inspector responsable de la inspección de esa área y el JEC deben realizar las preguntas relativas a esa observación particular. Durante la reunión de cierre se analizan los detalles de la inspección, en la que los inspectores de forma individual explican las confirmaciones, o responden a preguntas concretas de las áreas que han inspeccionado. Finalmente, se le comunica al solicitante de una certificación que el cierre de la Fase IV es cuando todas las constataciones fueron solucionadas.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3.5.6	Para el caso de las inspecciones de renovación y/o vigilancia, en la reunión de cierre se debe comunicar al inspeccionado que el seguimiento de las acciones correctivas a largo plazo debe ser ejecutado por el sistema de calidad de la organización, comunicando el progreso a la AAC donde se encuentra la organización sometida a vigilancia. Además, el seguimiento debe ser realizado por el inspector principal de aeronavegabilidad y la revisión en detalle se debe realizar antes de iniciar la siguiente inspección programada, oportunidad en la que, si se encuentran elementos abiertos, es posible que el inspeccionado obtenga una notificación de suspensión de actividades o una revocación de su certificado.</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3.5.7	Si se comienza a perder el control de la reunión de cierre, debido al rechazo por parte de la dirección del inspeccionado, se debe bajar la voz y continuar con la evaluación de la inspección. Se debe insistir en resultados basados en evidencias objetivas y en que no hay tiempo para seguir discutiendo; informar al inspeccionado que las observaciones a las constataciones  de la inspección deben presentarse por escrito cuando se entregue la propuesta de corrección en la certificación o el plan de acciones correctivas (PAC) en la vigilancia; continuar la evaluación de la inspección y finalizar la reunión. La figura 7-6 muestra un ejemplo de agenda de la reunión de cierre.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Marcador de número de diapositiva 3"/>
          <p:cNvSpPr>
            <a:spLocks noGrp="1"/>
          </p:cNvSpPr>
          <p:nvPr>
            <p:ph type="sldNum" sz="quarter" idx="10"/>
          </p:nvPr>
        </p:nvSpPr>
        <p:spPr/>
        <p:txBody>
          <a:bodyPr/>
          <a:lstStyle/>
          <a:p>
            <a:fld id="{656E2E94-A510-624F-812E-907861D635CA}" type="slidenum">
              <a:rPr lang="en-US" smtClean="0"/>
              <a:t>57</a:t>
            </a:fld>
            <a:endParaRPr lang="en-US"/>
          </a:p>
        </p:txBody>
      </p:sp>
    </p:spTree>
    <p:extLst>
      <p:ext uri="{BB962C8B-B14F-4D97-AF65-F5344CB8AC3E}">
        <p14:creationId xmlns:p14="http://schemas.microsoft.com/office/powerpoint/2010/main" val="588781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3.5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Reunión de cierre</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3.5.1	Hay dos tipos de informes: los formales y los informales; ambos deben ser claros y precisos. La reunión de cierre tiene lugar después de terminada la fase de ejecución de la inspección y es un ejemplo de informe informal. Es una reseña verbal de los resultados de la inspección ante la dirección y el personal pertinente del inspeccionado y puede ir acompañada de un borrador. Para esta reunión se utiliza aproximadamente una hora.</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3.5.2	El JEC o el JEI convoca a una reunión de cierre con el personal directivo de la organización inspeccionada  para transmitirle un resumen de los resultados de ésta. Normalmente, es él quien preside la reunión.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3.5.3	Cuando se hayan realizado reuniones diarias, el equipo de inspección ya ha estado comunicando a la organización inspeccionada sobre todas las constataciones y no debieran surgir discrepancias entre el equipo de inspección y la organización inspeccionada.</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3.5.4	El JEC debe comunicar al inspeccionado que el informe de la inspección será enviado dentro de un período de tiempo que, generalmente, es de diez días hábiles. Para el caso de la certificación la solución de ellas deberá ser previa a la emisión del certificado de OMA. En el caso de la vigilancia la organización debe remitir al JEI el plan de acciones correctivas (PAC) propuesto en un plazo de treinta (30) días, luego de recibido el informe.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3.5.5	En la inspección de certificación el JEC debe exponer el resumen de lo realizado y leer la lista de constataciones de la inspección. Se deben exponer las deficiencias del sistema y los problemas sobre los que hay que actuar relativos a los requisitos. Si se tiene que revisar una constatación en particular, el inspector responsable de la inspección de esa área y el JEC deben realizar las preguntas relativas a esa observación particular. Durante la reunión de cierre se analizan los detalles de la inspección, en la que los inspectores de forma individual explican las confirmaciones, o responden a preguntas concretas de las áreas que han inspeccionado. Finalmente, se le comunica al solicitante de una certificación que el cierre de la Fase IV es cuando todas las constataciones fueron solucionadas.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3.5.6	Para el caso de las inspecciones de renovación y/o vigilancia, en la reunión de cierre se debe comunicar al inspeccionado que el seguimiento de las acciones correctivas a largo plazo debe ser ejecutado por el sistema de calidad de la organización, comunicando el progreso a la AAC donde se encuentra la organización sometida a vigilancia. Además, el seguimiento debe ser realizado por el inspector principal de aeronavegabilidad y la revisión en detalle se debe realizar antes de iniciar la siguiente inspección programada, oportunidad en la que, si se encuentran elementos abiertos, es posible que el inspeccionado obtenga una notificación de suspensión de actividades o una revocación de su certificado.</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3.5.7	Si se comienza a perder el control de la reunión de cierre, debido al rechazo por parte de la dirección del inspeccionado, se debe bajar la voz y continuar con la evaluación de la inspección. Se debe insistir en resultados basados en evidencias objetivas y en que no hay tiempo para seguir discutiendo; informar al inspeccionado que las observaciones a las constataciones  de la inspección deben presentarse por escrito cuando se entregue la propuesta de corrección en la certificación o el plan de acciones correctivas (PAC) en la vigilancia; continuar la evaluación de la inspección y finalizar la reunión. La figura 7-6 muestra un ejemplo de agenda de la reunión de cierre.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Marcador de número de diapositiva 3"/>
          <p:cNvSpPr>
            <a:spLocks noGrp="1"/>
          </p:cNvSpPr>
          <p:nvPr>
            <p:ph type="sldNum" sz="quarter" idx="10"/>
          </p:nvPr>
        </p:nvSpPr>
        <p:spPr/>
        <p:txBody>
          <a:bodyPr/>
          <a:lstStyle/>
          <a:p>
            <a:fld id="{656E2E94-A510-624F-812E-907861D635CA}" type="slidenum">
              <a:rPr lang="en-US" smtClean="0"/>
              <a:t>58</a:t>
            </a:fld>
            <a:endParaRPr lang="en-US"/>
          </a:p>
        </p:txBody>
      </p:sp>
    </p:spTree>
    <p:extLst>
      <p:ext uri="{BB962C8B-B14F-4D97-AF65-F5344CB8AC3E}">
        <p14:creationId xmlns:p14="http://schemas.microsoft.com/office/powerpoint/2010/main" val="588781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3.5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Reunión de cierre</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3.5.1	Hay dos tipos de informes: los formales y los informales; ambos deben ser claros y precisos. La reunión de cierre tiene lugar después de terminada la fase de ejecución de la inspección y es un ejemplo de informe informal. Es una reseña verbal de los resultados de la inspección ante la dirección y el personal pertinente del inspeccionado y puede ir acompañada de un borrador. Para esta reunión se utiliza aproximadamente una hora.</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3.5.2	El JEC o el JEI convoca a una reunión de cierre con el personal directivo de la organización inspeccionada  para transmitirle un resumen de los resultados de ésta. Normalmente, es él quien preside la reunión.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3.5.3	Cuando se hayan realizado reuniones diarias, el equipo de inspección ya ha estado comunicando a la organización inspeccionada sobre todas las constataciones y no debieran surgir discrepancias entre el equipo de inspección y la organización inspeccionada.</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3.5.4	El JEC debe comunicar al inspeccionado que el informe de la inspección será enviado dentro de un período de tiempo que, generalmente, es de diez días hábiles. Para el caso de la certificación la solución de ellas deberá ser previa a la emisión del certificado de OMA. En el caso de la vigilancia la organización debe remitir al JEI el plan de acciones correctivas (PAC) propuesto en un plazo de treinta (30) días, luego de recibido el informe.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3.5.5	En la inspección de certificación el JEC debe exponer el resumen de lo realizado y leer la lista de constataciones de la inspección. Se deben exponer las deficiencias del sistema y los problemas sobre los que hay que actuar relativos a los requisitos. Si se tiene que revisar una constatación en particular, el inspector responsable de la inspección de esa área y el JEC deben realizar las preguntas relativas a esa observación particular. Durante la reunión de cierre se analizan los detalles de la inspección, en la que los inspectores de forma individual explican las confirmaciones, o responden a preguntas concretas de las áreas que han inspeccionado. Finalmente, se le comunica al solicitante de una certificación que el cierre de la Fase IV es cuando todas las constataciones fueron solucionadas.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3.5.6	Para el caso de las inspecciones de renovación y/o vigilancia, en la reunión de cierre se debe comunicar al inspeccionado que el seguimiento de las acciones correctivas a largo plazo debe ser ejecutado por el sistema de calidad de la organización, comunicando el progreso a la AAC donde se encuentra la organización sometida a vigilancia. Además, el seguimiento debe ser realizado por el inspector principal de aeronavegabilidad y la revisión en detalle se debe realizar antes de iniciar la siguiente inspección programada, oportunidad en la que, si se encuentran elementos abiertos, es posible que el inspeccionado obtenga una notificación de suspensión de actividades o una revocación de su certificado.</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3.5.7	Si se comienza a perder el control de la reunión de cierre, debido al rechazo por parte de la dirección del inspeccionado, se debe bajar la voz y continuar con la evaluación de la inspección. Se debe insistir en resultados basados en evidencias objetivas y en que no hay tiempo para seguir discutiendo; informar al inspeccionado que las observaciones a las constataciones  de la inspección deben presentarse por escrito cuando se entregue la propuesta de corrección en la certificación o el plan de acciones correctivas (PAC) en la vigilancia; continuar la evaluación de la inspección y finalizar la reunión. La figura 7-6 muestra un ejemplo de agenda de la reunión de cierre.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Marcador de número de diapositiva 3"/>
          <p:cNvSpPr>
            <a:spLocks noGrp="1"/>
          </p:cNvSpPr>
          <p:nvPr>
            <p:ph type="sldNum" sz="quarter" idx="10"/>
          </p:nvPr>
        </p:nvSpPr>
        <p:spPr/>
        <p:txBody>
          <a:bodyPr/>
          <a:lstStyle/>
          <a:p>
            <a:fld id="{656E2E94-A510-624F-812E-907861D635CA}" type="slidenum">
              <a:rPr lang="en-US" smtClean="0"/>
              <a:t>59</a:t>
            </a:fld>
            <a:endParaRPr lang="en-US"/>
          </a:p>
        </p:txBody>
      </p:sp>
    </p:spTree>
    <p:extLst>
      <p:ext uri="{BB962C8B-B14F-4D97-AF65-F5344CB8AC3E}">
        <p14:creationId xmlns:p14="http://schemas.microsoft.com/office/powerpoint/2010/main" val="588781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3.5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Reunión de cierre</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3.5.1	Hay dos tipos de informes: los formales y los informales; ambos deben ser claros y precisos. La reunión de cierre tiene lugar después de terminada la fase de ejecución de la inspección y es un ejemplo de informe informal. Es una reseña verbal de los resultados de la inspección ante la dirección y el personal pertinente del inspeccionado y puede ir acompañada de un borrador. Para esta reunión se utiliza aproximadamente una hora.</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3.5.2	El JEC o el JEI convoca a una reunión de cierre con el personal directivo de la organización inspeccionada  para transmitirle un resumen de los resultados de ésta. Normalmente, es él quien preside la reunión.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3.5.3	Cuando se hayan realizado reuniones diarias, el equipo de inspección ya ha estado comunicando a la organización inspeccionada sobre todas las constataciones y no debieran surgir discrepancias entre el equipo de inspección y la organización inspeccionada.</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3.5.4	El JEC debe comunicar al inspeccionado que el informe de la inspección será enviado dentro de un período de tiempo que, generalmente, es de diez días hábiles. Para el caso de la certificación la solución de ellas deberá ser previa a la emisión del certificado de OMA. En el caso de la vigilancia la organización debe remitir al JEI el plan de acciones correctivas (PAC) propuesto en un plazo de treinta (30) días, luego de recibido el informe.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3.5.5	En la inspección de certificación el JEC debe exponer el resumen de lo realizado y leer la lista de constataciones de la inspección. Se deben exponer las deficiencias del sistema y los problemas sobre los que hay que actuar relativos a los requisitos. Si se tiene que revisar una constatación en particular, el inspector responsable de la inspección de esa área y el JEC deben realizar las preguntas relativas a esa observación particular. Durante la reunión de cierre se analizan los detalles de la inspección, en la que los inspectores de forma individual explican las confirmaciones, o responden a preguntas concretas de las áreas que han inspeccionado. Finalmente, se le comunica al solicitante de una certificación que el cierre de la Fase IV es cuando todas las constataciones fueron solucionadas.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3.5.6	Para el caso de las inspecciones de renovación y/o vigilancia, en la reunión de cierre se debe comunicar al inspeccionado que el seguimiento de las acciones correctivas a largo plazo debe ser ejecutado por el sistema de calidad de la organización, comunicando el progreso a la AAC donde se encuentra la organización sometida a vigilancia. Además, el seguimiento debe ser realizado por el inspector principal de aeronavegabilidad y la revisión en detalle se debe realizar antes de iniciar la siguiente inspección programada, oportunidad en la que, si se encuentran elementos abiertos, es posible que el inspeccionado obtenga una notificación de suspensión de actividades o una revocación de su certificado.</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3.5.7	Si se comienza a perder el control de la reunión de cierre, debido al rechazo por parte de la dirección del inspeccionado, se debe bajar la voz y continuar con la evaluación de la inspección. Se debe insistir en resultados basados en evidencias objetivas y en que no hay tiempo para seguir discutiendo; informar al inspeccionado que las observaciones a las constataciones  de la inspección deben presentarse por escrito cuando se entregue la propuesta de corrección en la certificación o el plan de acciones correctivas (PAC) en la vigilancia; continuar la evaluación de la inspección y finalizar la reunión. La figura 7-6 muestra un ejemplo de agenda de la reunión de cierre.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60</a:t>
            </a:fld>
            <a:endParaRPr lang="en-US"/>
          </a:p>
        </p:txBody>
      </p:sp>
    </p:spTree>
    <p:extLst>
      <p:ext uri="{BB962C8B-B14F-4D97-AF65-F5344CB8AC3E}">
        <p14:creationId xmlns:p14="http://schemas.microsoft.com/office/powerpoint/2010/main" val="459592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smtClean="0"/>
          </a:p>
          <a:p>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7</a:t>
            </a:fld>
            <a:endParaRPr lang="en-US"/>
          </a:p>
        </p:txBody>
      </p:sp>
    </p:spTree>
    <p:extLst>
      <p:ext uri="{BB962C8B-B14F-4D97-AF65-F5344CB8AC3E}">
        <p14:creationId xmlns:p14="http://schemas.microsoft.com/office/powerpoint/2010/main" val="588781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4.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Fase del informe de la inspección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4.1	Proceso post-inspección.-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Este proceso incluye una síntesis de los detalles administrativos, preparación del informe de la inspección y, si es necesario, entrega del informe a un comité técnico para su revisión.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4.2	Informe de la inspección.-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4.2.1	El informe de la inspección es un documento que contiene los resultados de una inspección e incluye un listado de las constataciones y  cuando sea aplicable, las acciones correctivas tomadas para los requerimientos de acciones inmediatas y como fueron solucionadas durante el proceso de inspección. El informe es un balance objetivo de la inspección y no debe incluir frases, sugerencias o recomendaciones.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4.2.2	El JEC o JEI o inspector designado es responsable de la preparación del informe de la inspección y de remitirlo a la organización inspeccionada.</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4.2.3	El formato del informe de la inspección está contenido en el Capítulo 5 de esta parte del manual.</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4.3	Informe interno.- Para una certificación multinacional de una OMA, el JEC debe remitir al Comité Técnico del SRVSOP o a la AAC del Estado de la organización bajo vigilancia, un informe interno técnico de actividades de inspección donde se incluyen detalles administrativos, aspectos a considerar para una próxima inspección, desempeño de los miembros del equipo de inspección, además de una copia del informe preliminar (borrador) entregado en la reunión de cierre, y del informe de inspección enviado al inspeccionado. Para el caso de los explotadores aéreos, se sigue el mismo proceso sin incluir enviar información al Comité Técnico del SRVSOP.</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4.4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Procedimientos del informe</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4.4.1	Certificación de una organización de mantenimiento (multinacional o local)</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4.4.1.1	Concluida la inspección in-situ y durante la reunión de cierre de la Fase IV, el JEC entregará al personal clave de la organización de mantenimiento un borrador de las constataciones encontradas, esto permitirá al gerente responsable tomar las acciones requeridas para dar solución a lo comunicado.</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4.4.1.2	Dentro de las próximas 48 horas laborables, el JEC enviará vía correo electrónico el Formulario SRVSOP-D5-MIA (Carta de resultado de inspección), adjuntando las no-conformidades a la OM, con copia a  todos los miembros del equipo de certificación y al Comité Técnico del SRVSOP corresponda), oficializando las mismas.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4.4.1.3	Esta fase del proceso se cierra cuando la organización de mantenimiento ha corregido todas las constataciones y se confecciona el Formulario SRVSOP-D9-MIA.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Nota: El detalle de esta parte del proceso se encuentra en el MIA Parte II, Volumen I, Capítulo 2.</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4.4.1.4	Finalmente en la Fase V, el JEC confeccionará el informe del proceso de certificación, el cual es una narración cronológica de las cuatro primeras fases de dicho proceso en las que se resalta como fue cumplido el cronograma de actividades y como fueron solucionadas cada una de las constataciones en las diferentes fases para llegar a las conclusiones y recomendaciones en las que el equipo de certificación recomienda la entrega del certificado y la lista de capacidad.</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Nota: El modelo del informe se encuentra en el Formulario D10-145-MIA del Apéndice C del MIA.</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Marcador de número de diapositiva 3"/>
          <p:cNvSpPr>
            <a:spLocks noGrp="1"/>
          </p:cNvSpPr>
          <p:nvPr>
            <p:ph type="sldNum" sz="quarter" idx="10"/>
          </p:nvPr>
        </p:nvSpPr>
        <p:spPr/>
        <p:txBody>
          <a:bodyPr/>
          <a:lstStyle/>
          <a:p>
            <a:fld id="{656E2E94-A510-624F-812E-907861D635CA}" type="slidenum">
              <a:rPr lang="en-US" smtClean="0"/>
              <a:t>61</a:t>
            </a:fld>
            <a:endParaRPr lang="en-US"/>
          </a:p>
        </p:txBody>
      </p:sp>
    </p:spTree>
    <p:extLst>
      <p:ext uri="{BB962C8B-B14F-4D97-AF65-F5344CB8AC3E}">
        <p14:creationId xmlns:p14="http://schemas.microsoft.com/office/powerpoint/2010/main" val="588781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4.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Fase del informe de la inspección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4.1	Proceso post-inspección.-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Este proceso incluye una síntesis de los detalles administrativos, preparación del informe de la inspección y, si es necesario, entrega del informe a un comité técnico para su revisión.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4.2	Informe de la inspección.-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4.2.1	El informe de la inspección es un documento que contiene los resultados de una inspección e incluye un listado de las constataciones y  cuando sea aplicable, las acciones correctivas tomadas para los requerimientos de acciones inmediatas y como fueron solucionadas durante el proceso de inspección. El informe es un balance objetivo de la inspección y no debe incluir frases, sugerencias o recomendaciones.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4.2.2	El JEC o JEI o inspector designado es responsable de la preparación del informe de la inspección y de remitirlo a la organización inspeccionada.</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4.2.3	El formato del informe de la inspección está contenido en el Capítulo 5 de esta parte del manual.</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4.3	Informe interno.- Para una certificación multinacional de una OMA, el JEC debe remitir al Comité Técnico del SRVSOP o a la AAC del Estado de la organización bajo vigilancia, un informe interno técnico de actividades de inspección donde se incluyen detalles administrativos, aspectos a considerar para una próxima inspección, desempeño de los miembros del equipo de inspección, además de una copia del informe preliminar (borrador) entregado en la reunión de cierre, y del informe de inspección enviado al inspeccionado. Para el caso de los explotadores aéreos, se sigue el mismo proceso sin incluir enviar información al Comité Técnico del SRVSOP.</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4.4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Procedimientos del informe</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4.4.1	Certificación de una organización de mantenimiento (multinacional o local)</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4.4.1.1	Concluida la inspección in-situ y durante la reunión de cierre de la Fase IV, el JEC entregará al personal clave de la organización de mantenimiento un borrador de las constataciones encontradas, esto permitirá al gerente responsable tomar las acciones requeridas para dar solución a lo comunicado.</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4.4.1.2	Dentro de las próximas 48 horas laborables, el JEC enviará vía correo electrónico el Formulario SRVSOP-D5-MIA (Carta de resultado de inspección), adjuntando las no-conformidades a la OM, con copia a  todos los miembros del equipo de certificación y al Comité Técnico del SRVSOP corresponda), oficializando las mismas.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4.4.1.3	Esta fase del proceso se cierra cuando la organización de mantenimiento ha corregido todas las constataciones y se confecciona el Formulario SRVSOP-D9-MIA.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Nota: El detalle de esta parte del proceso se encuentra en el MIA Parte II, Volumen I, Capítulo 2.</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4.4.1.4	Finalmente en la Fase V, el JEC confeccionará el informe del proceso de certificación, el cual es una narración cronológica de las cuatro primeras fases de dicho proceso en las que se resalta como fue cumplido el cronograma de actividades y como fueron solucionadas cada una de las constataciones en las diferentes fases para llegar a las conclusiones y recomendaciones en las que el equipo de certificación recomienda la entrega del certificado y la lista de capacidad.</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smtClean="0">
                <a:ln>
                  <a:noFill/>
                </a:ln>
                <a:solidFill>
                  <a:prstClr val="black"/>
                </a:solidFill>
                <a:effectLst/>
                <a:uLnTx/>
                <a:uFillTx/>
                <a:latin typeface="+mn-lt"/>
                <a:ea typeface="+mn-ea"/>
                <a:cs typeface="+mn-cs"/>
              </a:rPr>
              <a:t>Nota: El modelo del informe se encuentra en el Formulario D10-145-MIA del Apéndice C del MIA.</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Marcador de número de diapositiva 3"/>
          <p:cNvSpPr>
            <a:spLocks noGrp="1"/>
          </p:cNvSpPr>
          <p:nvPr>
            <p:ph type="sldNum" sz="quarter" idx="10"/>
          </p:nvPr>
        </p:nvSpPr>
        <p:spPr/>
        <p:txBody>
          <a:bodyPr/>
          <a:lstStyle/>
          <a:p>
            <a:fld id="{656E2E94-A510-624F-812E-907861D635CA}" type="slidenum">
              <a:rPr lang="en-US" smtClean="0"/>
              <a:t>62</a:t>
            </a:fld>
            <a:endParaRPr lang="en-US"/>
          </a:p>
        </p:txBody>
      </p:sp>
    </p:spTree>
    <p:extLst>
      <p:ext uri="{BB962C8B-B14F-4D97-AF65-F5344CB8AC3E}">
        <p14:creationId xmlns:p14="http://schemas.microsoft.com/office/powerpoint/2010/main" val="5887810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Marcador de número de diapositiva 3"/>
          <p:cNvSpPr>
            <a:spLocks noGrp="1"/>
          </p:cNvSpPr>
          <p:nvPr>
            <p:ph type="sldNum" sz="quarter" idx="10"/>
          </p:nvPr>
        </p:nvSpPr>
        <p:spPr/>
        <p:txBody>
          <a:bodyPr/>
          <a:lstStyle/>
          <a:p>
            <a:fld id="{656E2E94-A510-624F-812E-907861D635CA}" type="slidenum">
              <a:rPr lang="en-US" smtClean="0"/>
              <a:t>63</a:t>
            </a:fld>
            <a:endParaRPr lang="en-US"/>
          </a:p>
        </p:txBody>
      </p:sp>
    </p:spTree>
    <p:extLst>
      <p:ext uri="{BB962C8B-B14F-4D97-AF65-F5344CB8AC3E}">
        <p14:creationId xmlns:p14="http://schemas.microsoft.com/office/powerpoint/2010/main" val="5887810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5. </a:t>
            </a:r>
            <a:r>
              <a:rPr kumimoji="0" lang="es-PE" sz="1200" b="1" i="0" u="none" strike="noStrike" kern="1200" cap="none" spc="0" normalizeH="0" baseline="0" noProof="0" dirty="0" smtClean="0">
                <a:ln>
                  <a:noFill/>
                </a:ln>
                <a:solidFill>
                  <a:srgbClr val="4F81BD">
                    <a:lumMod val="75000"/>
                  </a:srgbClr>
                </a:solidFill>
                <a:effectLst/>
                <a:uLnTx/>
                <a:uFillTx/>
                <a:latin typeface="+mn-lt"/>
                <a:ea typeface="+mn-ea"/>
                <a:cs typeface="+mn-cs"/>
              </a:rPr>
              <a:t>Fase de cierre de la inspección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5.1	Seguimiento de la inspección.-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5.1.1	Al concluir la inspección,  para la vigilancia, las responsabilidades de seguimiento están a cargo de la AAC donde se encuentra la OMA o el explotador de servicios aéreos. Generalmente se delega al inspector principal de aeronavegabilidad designado a la organización, quien debe asegurar que: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a)	Las acciones correctivas de los constataciones reportados en la fecha especificada, deberán estar terminadas antes de recibir el certificado;</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b)	el PAC en el caso de la vigilancia, sea presentado en el período de tiempo especificado, y es aceptado, implementado y efectivo en la corrección de las constataciones; y</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c)	el inspector responsable de la vigilancia esté informado sobre todos los aspectos del seguimiento.</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5.1.2	El seguimiento se considera terminado cuando:</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a)	El inspector nombrado para el seguimiento o el JEI aceptan y cierran todas las constataciones según las acciones correctivas presentadas;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b)	el estado de las acciones correctivas ha sido registrado en el expediente de inspecciones; y</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c)	se genera una carta de cierre de inspección y se envía a la organización inspeccionada, comunicándole que la inspección está cerrada.</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5.2	Tipos de acciones correctivas.-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5.2.1	Acción correctiva a corto plazo.- Esta acción corrige la constatación específica descrita por la constatación relacionada, es preliminar a la acción correctiva a largo plazo y evita que el problema se repita. La acción correctiva a corto plazo debe ser completada en la fecha indicada expresamente para ese hallazgo en el informe de la inspección, o dentro de los treinta (30) días contados desde la fecha de recepción del informe de la inspección.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5.2.2	Acción correctiva a largo plazo.-</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5.2.2.1	Esta acción tiene dos componentes. El primero se refiere a identificar la causa del problema e indicar las medidas que el inspeccionado debe tomar para prevenir que se repita. Estas medidas deben enfocarse en un cambio del sistema. El segundo componente es un cronograma de implementación de la organización con respecto a la acción correctiva. Salvo excepciones, la acción correctiva debe realizarse dentro de los noventa (90) días hábiles e incluir una fecha propuesta de término.</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5.2.2.2	Algunas acciones correctivas a largo plazo pueden requerir un plazo mayor a los noventa (90) días (por ejemplo, compras de equipos mayores, inversiones a largo plazo, etc.). Cuando sea aplicable, la organización debe incluir documentos que demuestren el progreso y que no exceda otros noventa (90) días para llegar a la fecha de término de la propuesta.</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5.3	Envío del plan de acciones correctivas (PAC) por vigilancia.-</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5.3.1	La carta de remisión del informe de la inspección por vigilancia notifica al inspeccionado que debe: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a)	Enviar el PAC dentro de los treinta (30) días hábiles desde el momento de recepción del informe de la inspección. No es posible extender este plazo sin la aprobación de la AAC local donde se ubica la organización (OMA o explotador). La aprobación se canaliza a través del JEI, con la ayuda del inspector principal de aeronavegabilidad para realizar el seguimiento (cuando el JEI no esté físicamente en la ciudad de ubicación de la organización);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b)	cuando sea aplicable, el PAC debe incluir documentación de soporte que puede estar en el método de registros, órdenes de compra, memorandos, enmiendas de manuales, etc.;</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5.3.2	Cuando sea aplicable, las acciones correctivas para cada hallazgo de inspección deben incluir, como mínimo, la siguiente información: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a)	Codificación del hallazgo al que se refieren;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b)	descripción de la acción correctiva a corto plazo y fecha de finalización; y</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c)	descripción de la acción correctiva a largo plazo y fecha propuesta de finalización.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5.4	Aprobación del plan de acciones correctivas (PAC).-</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5.4.1	Cuando se determina que el plan es aceptable, se debe comunicar al inspeccionado y la información apropiada (administrativa, seguimiento en sitio, la fecha propuesta de finalización) debe ser introducida en el expediente de inspección o  en el expediente de certificación.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5.4.2	Antes de proceder a la aprobación de planes para la solución de las constataciones que incluyan acciones correctivas que excedan los plazos normales, el JEI debe estar de acuerdo en que el plazo es razonable y que la seguridad operacional no está comprometida. Estas constataciones, para propósitos del seguimiento de la inspección, se consideran cerradas, siempre y cuando se cumplan los requerimientos del proceso de seguimiento.</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5.4.3	Si el PAC del inspeccionado no es aceptable, se comunica al inspeccionado y se convoca a una reunión en la que se proponen cambios, se acuerda y se revisa el PAC.</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5.4.4	Cuando el inspeccionado no demuestra acciones de colaboración y cumplimiento, se comunica a la organización que, a causa de su poca disposición a implementar de forma aceptable el PAC, recibirá una nota de suspensión de actividades y, de continuar esta situación, se presentará un informe a las autoridades locales con las correspondientes recomendaciones de revocación o cierre.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5.5	Seguimiento del plan de acciones correctivas (PAC).-</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5.5.1	Cuando las constataciones son de naturaleza menor, no existen condiciones que afecten la seguridad operacional de forma adversa, y si el inspeccionado tiene un programa de aseguramiento de la calidad, o de auditorías internas adecuado, puede ser aceptable realizar un seguimiento “administrativo”. En consecuencia, todos los documentos de soporte remitidos por la organización, luego de revisados, deben ser aceptables. Las demás constataciones requieren inspección de conformidad en sitio para asegurar que las constataciones han sido corregidas y las acciones correctivas son efectivas.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5.5.2	Se debe monitorear el progreso hasta que la organización inspeccionada complete las acciones correctivas. Se puede cumplir con esto utilizando la lista de verificación, en la que se identifican los códigos de las constataciones, el tipo de seguimiento (administrativo, o en sitio), y las fechas límite para la aplicación de la acción correctiva.</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5.5.3	El seguimiento de las acciones correctivas a largo plazo que han sido aprobadas al momento de aprobar el PAC en la vigilancia, la realiza el inspector principal de aeronavegabilidad designado a la organización, quien mantiene informado al JEI del cierre de las constataciones. El seguimiento debe ser revisado cada dos (2) meses y el cierre apropiado se revisa en detalle durante la siguiente inspección de vigilancia programada.</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5.6	Tarea de seguimiento de la inspección.- Si es necesario designar un inspector que trabaja en un lugar alejado a la ubicación de la organización inspeccionada, cuando el JEI no trabaja en ese lugar. El inspector debe: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a)	Monitorear la inspección para asegurar que se ha observado el plazo de respuesta de treinta (30) días para la presentación del PAC o, cuando sea aplicable, que las acciones correctivas requeridas para una fecha específica (indicada en el informe de la inspección) hayan sido realizadas;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b)	asegurar que el PAC incluye todas las acciones correctivas;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c)	asegurar que la acción correctiva corrige la constatación y evita que se repita;</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d)	determinar que el inspeccionado ha propuesto fechas razonables para las acciones correctivas a largo plazo;</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	aprobar el PAC en coordinación con el JEI y, cuando sea aplicable, con los miembros del equipo de inspección;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f)	determinar, para cada elemento del PAC, si el seguimiento es administrativo o en sitio, e introducir esta información en la tabla de seguimiento maestra de la lista de verificación para inspección;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g)	monitorear el progreso del PAC, actualizando apropiadamente la documentación de seguimiento y asegurar que éste se realiza (administrativo, o en sitio);</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h)	asegurar que la documentación de respaldo, adjunta al PAC, es suficiente y se ha archivado en el expediente de inspección;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i)	emitir un informe al JEI, cuando todas las acciones correctivas han sido implementadas de forma aceptable a la AAC</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j)	generar la carta al inspeccionado, comunicándole que la inspección está cerrada (con el visto bueno del JEC), y archivar la copia en la carpeta de inspección; y.</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5.7	Cierre de la inspección.- El JEC confirma que las acciones de seguimiento han sido completadas y efectúa el visto bueno para que el inspector principal de aeronavegabilidad envíe una carta al inspeccionado informándole que la inspección está cerrada.</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5.8	Vigilancia post-inspección.-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Durante el seguimiento de la inspección, la vigilancia continua es la única forma para asegurar que las organizaciones con las constataciones cumplan los requisitos reglamentarios y solucionen las constataciones de forma satisfactoria. La vigilancia post-inspección puede ser llevada a cabo a través de visitas informales, o como un seguimiento de la inspección realizada.</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Marcador de número de diapositiva 3"/>
          <p:cNvSpPr>
            <a:spLocks noGrp="1"/>
          </p:cNvSpPr>
          <p:nvPr>
            <p:ph type="sldNum" sz="quarter" idx="10"/>
          </p:nvPr>
        </p:nvSpPr>
        <p:spPr/>
        <p:txBody>
          <a:bodyPr/>
          <a:lstStyle/>
          <a:p>
            <a:fld id="{656E2E94-A510-624F-812E-907861D635CA}" type="slidenum">
              <a:rPr lang="en-US" smtClean="0"/>
              <a:t>64</a:t>
            </a:fld>
            <a:endParaRPr lang="en-US"/>
          </a:p>
        </p:txBody>
      </p:sp>
    </p:spTree>
    <p:extLst>
      <p:ext uri="{BB962C8B-B14F-4D97-AF65-F5344CB8AC3E}">
        <p14:creationId xmlns:p14="http://schemas.microsoft.com/office/powerpoint/2010/main" val="588781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5.2	Tipos de acciones correctivas.-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5.2.1	Acción correctiva a corto plazo.- Esta acción corrige la constatación específica descrita por la constatación relacionada, es preliminar a la acción correctiva a largo plazo y evita que el problema se repita. La acción correctiva a corto plazo debe ser completada en la fecha indicada expresamente para ese hallazgo en el informe de la inspección, o dentro de los treinta (30) días contados desde la fecha de recepción del informe de la inspección.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5.2.2	Acción correctiva a largo plazo.-</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5.2.2.1	Esta acción tiene dos componentes. El primero se refiere a identificar la causa del problema e indicar las medidas que el inspeccionado debe tomar para prevenir que se repita. Estas medidas deben enfocarse en un cambio del sistema. El segundo componente es un cronograma de implementación de la organización con respecto a la acción correctiva. Salvo excepciones, la acción correctiva debe realizarse dentro de los noventa (90) días hábiles e incluir una fecha propuesta de término.</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5.2.2.2	Algunas acciones correctivas a largo plazo pueden requerir un plazo mayor a los noventa (90) días (por ejemplo, compras de equipos mayores, inversiones a largo plazo, etc.). Cuando sea aplicable, la organización debe incluir documentos que demuestren el progreso y que no exceda otros noventa (90) días para llegar a la fecha de término de la propuesta.</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5.3	Envío del plan de acciones correctivas (PAC) por vigilancia.-</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5.3.1	La carta de remisión del informe de la inspección por vigilancia notifica al inspeccionado que debe: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a)	Enviar el PAC dentro de los treinta (30) días hábiles desde el momento de recepción del informe de la inspección. No es posible extender este plazo sin la aprobación de la AAC local donde se ubica la organización (OMA o explotador). La aprobación se canaliza a través del JEI, con la ayuda del inspector principal de aeronavegabilidad para realizar el seguimiento (cuando el JEI no esté físicamente en la ciudad de ubicación de la organización);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b)	cuando sea aplicable, el PAC debe incluir documentación de soporte que puede estar en el método de registros, órdenes de compra, memorandos, enmiendas de manuales, etc.;</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5.3.2	Cuando sea aplicable, las acciones correctivas para cada hallazgo de inspección deben incluir, como mínimo, la siguiente información: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a)	Codificación del hallazgo al que se refieren;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b)	descripción de la acción correctiva a corto plazo y fecha de finalización; y</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c)	descripción de la acción correctiva a largo plazo y fecha propuesta de finalización.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5.4	Aprobación del plan de acciones correctivas (PAC).-</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5.4.1	Cuando se determina que el plan es aceptable, se debe comunicar al inspeccionado y la información apropiada (administrativa, seguimiento en sitio, la fecha propuesta de finalización) debe ser introducida en el expediente de inspección o  en el expediente de certificación.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5.4.2	Antes de proceder a la aprobación de planes para la solución de las constataciones que incluyan acciones correctivas que excedan los plazos normales, el JEI debe estar de acuerdo en que el plazo es razonable y que la seguridad operacional no está comprometida. Estas constataciones, para propósitos del seguimiento de la inspección, se consideran cerradas, siempre y cuando se cumplan los requerimientos del proceso de seguimiento.</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5.4.3	Si el PAC del inspeccionado no es aceptable, se comunica al inspeccionado y se convoca a una reunión en la que se proponen cambios, se acuerda y se revisa el PAC.</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5.4.4	Cuando el inspeccionado no demuestra acciones de colaboración y cumplimiento, se comunica a la organización que, a causa de su poca disposición a implementar de forma aceptable el PAC, recibirá una nota de suspensión de actividades y, de continuar esta situación, se presentará un informe a las autoridades locales con las correspondientes recomendaciones de revocación o cierre.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5.5	Seguimiento del plan de acciones correctivas (PAC).-</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5.5.1	Cuando las constataciones son de naturaleza menor, no existen condiciones que afecten la seguridad operacional de forma adversa, y si el inspeccionado tiene un programa de aseguramiento de la calidad, o de auditorías internas adecuado, puede ser aceptable realizar un seguimiento “administrativo”. En consecuencia, todos los documentos de soporte remitidos por la organización, luego de revisados, deben ser aceptables. Las demás constataciones requieren inspección de conformidad en sitio para asegurar que las constataciones han sido corregidas y las acciones correctivas son efectivas.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5.5.2	Se debe monitorear el progreso hasta que la organización inspeccionada complete las acciones correctivas. Se puede cumplir con esto utilizando la lista de verificación, en la que se identifican los códigos de las constataciones, el tipo de seguimiento (administrativo, o en sitio), y las fechas límite para la aplicación de la acción correctiva.</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5.5.3	El seguimiento de las acciones correctivas a largo plazo que han sido aprobadas al momento de aprobar el PAC en la vigilancia, la realiza el inspector principal de aeronavegabilidad designado a la organización, quien mantiene informado al JEI del cierre de las constataciones. El seguimiento debe ser revisado cada dos (2) meses y el cierre apropiado se revisa en detalle durante la siguiente inspección de vigilancia programada.</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5.6	Tarea de seguimiento de la inspección.- Si es necesario designar un inspector que trabaja en un lugar alejado a la ubicación de la organización inspeccionada, cuando el JEI no trabaja en ese lugar. El inspector debe: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a)	Monitorear la inspección para asegurar que se ha observado el plazo de respuesta de treinta (30) días para la presentación del PAC o, cuando sea aplicable, que las acciones correctivas requeridas para una fecha específica (indicada en el informe de la inspección) hayan sido realizadas;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b)	asegurar que el PAC incluye todas las acciones correctivas;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c)	asegurar que la acción correctiva corrige la constatación y evita que se repita;</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d)	determinar que el inspeccionado ha propuesto fechas razonables para las acciones correctivas a largo plazo;</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	aprobar el PAC en coordinación con el JEI y, cuando sea aplicable, con los miembros del equipo de inspección;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f)	determinar, para cada elemento del PAC, si el seguimiento es administrativo o en sitio, e introducir esta información en la tabla de seguimiento maestra de la lista de verificación para inspección;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g)	monitorear el progreso del PAC, actualizando apropiadamente la documentación de seguimiento y asegurar que éste se realiza (administrativo, o en sitio);</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h)	asegurar que la documentación de respaldo, adjunta al PAC, es suficiente y se ha archivado en el expediente de inspección;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i)	emitir un informe al JEI, cuando todas las acciones correctivas han sido implementadas de forma aceptable a la AAC</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j)	generar la carta al inspeccionado, comunicándole que la inspección está cerrada (con el visto bueno del JEC), y archivar la copia en la carpeta de inspección; y.</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5.7	Cierre de la inspección.- El JEC confirma que las acciones de seguimiento han sido completadas y efectúa el visto bueno para que el inspector principal de aeronavegabilidad envíe una carta al inspeccionado informándole que la inspección está cerrada.</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5.8	Vigilancia post-inspección.-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Durante el seguimiento de la inspección, la vigilancia continua es la única forma para asegurar que las organizaciones con las constataciones cumplan los requisitos reglamentarios y solucionen las constataciones de forma satisfactoria. La vigilancia post-inspección puede ser llevada a cabo a través de visitas informales, o como un seguimiento de la inspección realizada.</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Marcador de número de diapositiva 3"/>
          <p:cNvSpPr>
            <a:spLocks noGrp="1"/>
          </p:cNvSpPr>
          <p:nvPr>
            <p:ph type="sldNum" sz="quarter" idx="10"/>
          </p:nvPr>
        </p:nvSpPr>
        <p:spPr/>
        <p:txBody>
          <a:bodyPr/>
          <a:lstStyle/>
          <a:p>
            <a:fld id="{656E2E94-A510-624F-812E-907861D635CA}" type="slidenum">
              <a:rPr lang="en-US" smtClean="0"/>
              <a:t>65</a:t>
            </a:fld>
            <a:endParaRPr lang="en-US"/>
          </a:p>
        </p:txBody>
      </p:sp>
    </p:spTree>
    <p:extLst>
      <p:ext uri="{BB962C8B-B14F-4D97-AF65-F5344CB8AC3E}">
        <p14:creationId xmlns:p14="http://schemas.microsoft.com/office/powerpoint/2010/main" val="588781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5.3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Envío del plan de acciones correctivas (PAC) por vigilancia.-</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5.3.1	La carta de remisión del informe de la inspección por vigilancia notifica al inspeccionado que debe: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a)	Enviar el PAC dentro de los treinta (30) días hábiles desde el momento de recepción del informe de la inspección. No es posible extender este plazo sin la aprobación de la AAC local donde se ubica la organización (OMA o explotador). La aprobación se canaliza a través del JEI, con la ayuda del inspector principal de aeronavegabilidad para realizar el seguimiento (cuando el JEI no esté físicamente en la ciudad de ubicación de la organización);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b)	cuando sea aplicable, el PAC debe incluir documentación de soporte que puede estar en el método de registros, órdenes de compra, memorandos, enmiendas de manuales, etc.;</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5.3.2	Cuando sea aplicable, las acciones correctivas para cada hallazgo de inspección deben incluir, como mínimo, la siguiente información: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a)	Codificación del hallazgo al que se refieren;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b)	descripción de la acción correctiva a corto plazo y fecha de finalización; y</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startAt="3"/>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descripción de la acción correctiva a largo plazo y fecha propuesta de finalización.</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startAt="3"/>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5.4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Aprobación del plan de acciones correctivas (PAC).-</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5.4.1	Cuando se determina que el plan es aceptable, se debe comunicar al inspeccionado y la información apropiada (administrativa, seguimiento en sitio, la fecha propuesta de finalización) debe ser introducida en el expediente de inspección o  en el expediente de certificación.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5.4.2	Antes de proceder a la aprobación de planes para la solución de las constataciones que incluyan acciones correctivas que excedan los plazos normales, el JEI debe estar de acuerdo en que el plazo es razonable y que la seguridad operacional no está comprometida. Estas constataciones, para propósitos del seguimiento de la inspección, se consideran cerradas, siempre y cuando se cumplan los requerimientos del proceso de seguimiento.</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5.4.3	Si el PAC del inspeccionado no es aceptable, se comunica al inspeccionado y se convoca a una reunión en la que se proponen cambios, se acuerda y se revisa el PAC.</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5.4.4	Cuando el inspeccionado no demuestra acciones de colaboración y cumplimiento, se comunica a la organización que, a causa de su poca disposición a implementar de forma aceptable el PAC, recibirá una nota de suspensión de actividades y, de continuar esta situación, se presentará un informe a las autoridades locales con las correspondientes recomendaciones de revocación o cierre.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5.5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Seguimiento del plan de acciones correctivas (PAC).-</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5.5.1	Cuando las constataciones son de naturaleza menor, no existen condiciones que afecten la seguridad operacional de forma adversa, y si el inspeccionado tiene un programa de aseguramiento de la calidad, o de auditorías internas adecuado, puede ser aceptable realizar un seguimiento “administrativo”. En consecuencia, todos los documentos de soporte remitidos por la organización, luego de revisados, deben ser aceptables. Las demás constataciones requieren inspección de conformidad en sitio para asegurar que las constataciones han sido corregidas y las acciones correctivas son efectivas.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5.5.2	Se debe monitorear el progreso hasta que la organización inspeccionada complete las acciones correctivas. Se puede cumplir con esto utilizando la lista de verificación, en la que se identifican los códigos de las constataciones, el tipo de seguimiento (administrativo, o en sitio), y las fechas límite para la aplicación de la acción correctiva.</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5.5.3	El seguimiento de las acciones correctivas a largo plazo que han sido aprobadas al momento de aprobar el PAC en la vigilancia, la realiza el inspector principal de aeronavegabilidad designado a la organización, quien mantiene informado al JEI del cierre de las constataciones. El seguimiento debe ser revisado cada dos (2) meses y el cierre apropiado se revisa en detalle durante la siguiente inspección de vigilancia programada.</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5.6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Tarea de seguimiento de la inspección</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Si es necesario designar un inspector que trabaja en un lugar alejado a la ubicación de la organización inspeccionada, cuando el JEI no trabaja en ese lugar. El inspector debe: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a)	Monitorear la inspección para asegurar que se ha observado el plazo de respuesta de treinta (30) días para la presentación del PAC o, cuando sea aplicable, que las acciones correctivas requeridas para una fecha específica (indicada en el informe de la inspección) hayan sido realizadas;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b)	asegurar que el PAC incluye todas las acciones correctivas;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c)	asegurar que la acción correctiva corrige la constatación y evita que se repita;</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d)	determinar que el inspeccionado ha propuesto fechas razonables para las acciones correctivas a largo plazo;</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	aprobar el PAC en coordinación con el JEI y, cuando sea aplicable, con los miembros del equipo de inspección;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f)	determinar, para cada elemento del PAC, si el seguimiento es administrativo o en sitio, e introducir esta información en la tabla de seguimiento maestra de la lista de verificación para inspección;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g)	monitorear el progreso del PAC, actualizando apropiadamente la documentación de seguimiento y asegurar que éste se realiza (administrativo, o en sitio);</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h)	asegurar que la documentación de respaldo, adjunta al PAC, es suficiente y se ha archivado en el expediente de inspección;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i)	emitir un informe al JEI, cuando todas las acciones correctivas han sido implementadas de forma aceptable a la AAC</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startAt="10"/>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generar la carta al inspeccionado, comunicándole que la inspección está cerrada (con el visto bueno del JEC), y archivar la copia en la carpeta de inspección; y.</a:t>
            </a:r>
          </a:p>
          <a:p>
            <a:pPr marL="228600" marR="0" lvl="0" indent="-228600" algn="l" defTabSz="914400" rtl="0" eaLnBrk="1" fontAlgn="auto" latinLnBrk="0" hangingPunct="1">
              <a:lnSpc>
                <a:spcPct val="100000"/>
              </a:lnSpc>
              <a:spcBef>
                <a:spcPts val="0"/>
              </a:spcBef>
              <a:spcAft>
                <a:spcPts val="0"/>
              </a:spcAft>
              <a:buClrTx/>
              <a:buSzTx/>
              <a:buFont typeface="+mj-lt"/>
              <a:buAutoNum type="alphaLcParenR" startAt="10"/>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5.7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Cierre de la inspección</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El JEC confirma que las acciones de seguimiento han sido completadas y efectúa el visto bueno para que el inspector principal de aeronavegabilidad envíe una carta al inspeccionado informándole que la inspección está cerrada.</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5.8	Vigilancia post-inspección.-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Durante el seguimiento de la inspección, la vigilancia continua es la única forma para asegurar que las organizaciones con las constataciones cumplan los requisitos reglamentarios y solucionen las constataciones de forma satisfactoria. La vigilancia post-inspección puede ser llevada a cabo a través de visitas informales, o como un seguimiento de la inspección realizada.</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656E2E94-A510-624F-812E-907861D635CA}" type="slidenum">
              <a:rPr lang="en-US" smtClean="0"/>
              <a:t>66</a:t>
            </a:fld>
            <a:endParaRPr lang="en-US"/>
          </a:p>
        </p:txBody>
      </p:sp>
    </p:spTree>
    <p:extLst>
      <p:ext uri="{BB962C8B-B14F-4D97-AF65-F5344CB8AC3E}">
        <p14:creationId xmlns:p14="http://schemas.microsoft.com/office/powerpoint/2010/main" val="2572689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smtClean="0"/>
          </a:p>
          <a:p>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8</a:t>
            </a:fld>
            <a:endParaRPr lang="en-US"/>
          </a:p>
        </p:txBody>
      </p:sp>
    </p:spTree>
    <p:extLst>
      <p:ext uri="{BB962C8B-B14F-4D97-AF65-F5344CB8AC3E}">
        <p14:creationId xmlns:p14="http://schemas.microsoft.com/office/powerpoint/2010/main" val="58878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smtClean="0"/>
          </a:p>
          <a:p>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9</a:t>
            </a:fld>
            <a:endParaRPr lang="en-US"/>
          </a:p>
        </p:txBody>
      </p:sp>
    </p:spTree>
    <p:extLst>
      <p:ext uri="{BB962C8B-B14F-4D97-AF65-F5344CB8AC3E}">
        <p14:creationId xmlns:p14="http://schemas.microsoft.com/office/powerpoint/2010/main" val="58878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ES_tradnl" sz="1200" b="1" kern="1200" dirty="0" smtClean="0">
                <a:solidFill>
                  <a:schemeClr val="tx1"/>
                </a:solidFill>
                <a:effectLst/>
                <a:latin typeface="+mn-lt"/>
                <a:ea typeface="+mn-ea"/>
                <a:cs typeface="+mn-cs"/>
              </a:rPr>
              <a:t>Autoridad para inspeccionar</a:t>
            </a:r>
            <a:endParaRPr lang="es-PE" sz="1800" b="1" kern="1200" dirty="0" smtClean="0">
              <a:solidFill>
                <a:schemeClr val="tx1"/>
              </a:solidFill>
              <a:effectLst/>
              <a:latin typeface="+mn-lt"/>
              <a:ea typeface="+mn-ea"/>
              <a:cs typeface="+mn-cs"/>
            </a:endParaRPr>
          </a:p>
          <a:p>
            <a:pPr lvl="1"/>
            <a:endParaRPr lang="es-ES_tradnl" sz="1200" kern="1200" dirty="0" smtClean="0">
              <a:solidFill>
                <a:schemeClr val="tx1"/>
              </a:solidFill>
              <a:effectLst/>
              <a:latin typeface="+mn-lt"/>
              <a:ea typeface="+mn-ea"/>
              <a:cs typeface="+mn-cs"/>
            </a:endParaRPr>
          </a:p>
          <a:p>
            <a:pPr lvl="0" algn="just"/>
            <a:r>
              <a:rPr lang="es-ES_tradnl" sz="1200" kern="1200" dirty="0" smtClean="0">
                <a:solidFill>
                  <a:schemeClr val="tx1"/>
                </a:solidFill>
                <a:effectLst/>
                <a:latin typeface="+mn-lt"/>
                <a:ea typeface="+mn-ea"/>
                <a:cs typeface="+mn-cs"/>
              </a:rPr>
              <a:t>Las inspecciones  son realizadas en correspondencia a lo establecido en la Sección 145.150 del LAR 145 que exige a las OMs permitir que el inspector de aeronavegabilidad, como autoridad de aviación civil, inspeccione sus instalaciones, para controlar los procedimientos de mantenimiento, el sistema de gestión de la seguridad operacional, el sistema de aseguramiento, sus registros y su capacidad general, para determinar en cualquier momento si esta organización cumple con los requisito reglamentarios vigentes.</a:t>
            </a:r>
            <a:endParaRPr lang="es-PE" sz="1800" kern="1200" dirty="0" smtClean="0">
              <a:solidFill>
                <a:schemeClr val="tx1"/>
              </a:solidFill>
              <a:effectLst/>
              <a:latin typeface="+mn-lt"/>
              <a:ea typeface="+mn-ea"/>
              <a:cs typeface="+mn-cs"/>
            </a:endParaRPr>
          </a:p>
          <a:p>
            <a:pPr lvl="1"/>
            <a:endParaRPr lang="es-ES_tradnl" sz="1200" kern="1200" dirty="0" smtClean="0">
              <a:solidFill>
                <a:schemeClr val="tx1"/>
              </a:solidFill>
              <a:effectLst/>
              <a:latin typeface="+mn-lt"/>
              <a:ea typeface="+mn-ea"/>
              <a:cs typeface="+mn-cs"/>
            </a:endParaRPr>
          </a:p>
          <a:p>
            <a:pPr lvl="0" algn="just"/>
            <a:r>
              <a:rPr lang="es-ES_tradnl" sz="1200" kern="1200" dirty="0" smtClean="0">
                <a:solidFill>
                  <a:schemeClr val="tx1"/>
                </a:solidFill>
                <a:effectLst/>
                <a:latin typeface="+mn-lt"/>
                <a:ea typeface="+mn-ea"/>
                <a:cs typeface="+mn-cs"/>
              </a:rPr>
              <a:t>Como política de la AAC, el inspector, tiene facultades delegadas por la AAC para exigir que se cumpla lo establecido en la reglamentación, cuando encuentre una situación en la que considere que existe un peligro inminente en la seguridad operacional. Estas facultades incluyen también la potestad de declarar una aeronave no aeronavegable, la confiscación de documentos de mantenimiento, o el requerimiento de acciones inmediatas.</a:t>
            </a:r>
            <a:endParaRPr lang="es-PE" sz="1800" kern="1200" dirty="0" smtClean="0">
              <a:solidFill>
                <a:schemeClr val="tx1"/>
              </a:solidFill>
              <a:effectLst/>
              <a:latin typeface="+mn-lt"/>
              <a:ea typeface="+mn-ea"/>
              <a:cs typeface="+mn-cs"/>
            </a:endParaRPr>
          </a:p>
          <a:p>
            <a:pPr lvl="1"/>
            <a:endParaRPr lang="es-ES_tradnl" sz="1200" kern="1200" dirty="0" smtClean="0">
              <a:solidFill>
                <a:schemeClr val="tx1"/>
              </a:solidFill>
              <a:effectLst/>
              <a:latin typeface="+mn-lt"/>
              <a:ea typeface="+mn-ea"/>
              <a:cs typeface="+mn-cs"/>
            </a:endParaRPr>
          </a:p>
          <a:p>
            <a:pPr lvl="0" algn="just"/>
            <a:r>
              <a:rPr lang="es-ES_tradnl" sz="1200" kern="1200" dirty="0" smtClean="0">
                <a:solidFill>
                  <a:schemeClr val="tx1"/>
                </a:solidFill>
                <a:effectLst/>
                <a:latin typeface="+mn-lt"/>
                <a:ea typeface="+mn-ea"/>
                <a:cs typeface="+mn-cs"/>
              </a:rPr>
              <a:t>Por lo delicado del tema, es necesario que el inspector de aeronavegabilidad utilice criterio y consideración en tales situaciones, teniendo en cuenta que el factor predominante es la seguridad de las personas y propiedades.</a:t>
            </a:r>
            <a:endParaRPr lang="es-PE" sz="1800" kern="1200" dirty="0" smtClean="0">
              <a:solidFill>
                <a:schemeClr val="tx1"/>
              </a:solidFill>
              <a:effectLst/>
              <a:latin typeface="+mn-lt"/>
              <a:ea typeface="+mn-ea"/>
              <a:cs typeface="+mn-cs"/>
            </a:endParaRPr>
          </a:p>
          <a:p>
            <a:pPr lvl="1"/>
            <a:endParaRPr lang="es-ES_tradnl" sz="1200" kern="1200" dirty="0" smtClean="0">
              <a:solidFill>
                <a:schemeClr val="tx1"/>
              </a:solidFill>
              <a:effectLst/>
              <a:latin typeface="+mn-lt"/>
              <a:ea typeface="+mn-ea"/>
              <a:cs typeface="+mn-cs"/>
            </a:endParaRPr>
          </a:p>
          <a:p>
            <a:pPr lvl="0" algn="just"/>
            <a:r>
              <a:rPr lang="es-ES_tradnl" sz="1200" kern="1200" dirty="0" smtClean="0">
                <a:solidFill>
                  <a:schemeClr val="tx1"/>
                </a:solidFill>
                <a:effectLst/>
                <a:latin typeface="+mn-lt"/>
                <a:ea typeface="+mn-ea"/>
                <a:cs typeface="+mn-cs"/>
              </a:rPr>
              <a:t>Aún cuando el inspector de aeronavegabilidad no debe permitir que un riesgo en la seguridad operacional persista, es importante que el explotador u organización de mantenimiento implicada esté informada de todos los asuntos de la seguridad operacional, y se le proporcione la oportunidad para que corrija la situación voluntariamente. Cuando sea aplicable y posible, es necesario consultar al jefe del equipo de certificación (inspección de certificación) o jefe de equipo de inspección (inspección de renovación) o inspector asignado (vigilancia).</a:t>
            </a:r>
            <a:endParaRPr lang="es-PE" sz="1800" kern="1200" dirty="0" smtClean="0">
              <a:solidFill>
                <a:schemeClr val="tx1"/>
              </a:solidFill>
              <a:effectLst/>
              <a:latin typeface="+mn-lt"/>
              <a:ea typeface="+mn-ea"/>
              <a:cs typeface="+mn-cs"/>
            </a:endParaRPr>
          </a:p>
          <a:p>
            <a:endParaRPr lang="es-ES" dirty="0" smtClean="0"/>
          </a:p>
          <a:p>
            <a:endParaRPr lang="es-PE" dirty="0" smtClean="0"/>
          </a:p>
          <a:p>
            <a:endParaRPr lang="es-ES" dirty="0"/>
          </a:p>
        </p:txBody>
      </p:sp>
      <p:sp>
        <p:nvSpPr>
          <p:cNvPr id="4" name="Marcador de número de diapositiva 3"/>
          <p:cNvSpPr>
            <a:spLocks noGrp="1"/>
          </p:cNvSpPr>
          <p:nvPr>
            <p:ph type="sldNum" sz="quarter" idx="10"/>
          </p:nvPr>
        </p:nvSpPr>
        <p:spPr/>
        <p:txBody>
          <a:bodyPr/>
          <a:lstStyle/>
          <a:p>
            <a:fld id="{656E2E94-A510-624F-812E-907861D635CA}" type="slidenum">
              <a:rPr lang="en-US" smtClean="0"/>
              <a:t>10</a:t>
            </a:fld>
            <a:endParaRPr lang="en-US"/>
          </a:p>
        </p:txBody>
      </p:sp>
    </p:spTree>
    <p:extLst>
      <p:ext uri="{BB962C8B-B14F-4D97-AF65-F5344CB8AC3E}">
        <p14:creationId xmlns:p14="http://schemas.microsoft.com/office/powerpoint/2010/main" val="58878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238500"/>
            <a:ext cx="6400800" cy="1460500"/>
          </a:xfrm>
        </p:spPr>
        <p:txBody>
          <a:bodyPr/>
          <a:lstStyle>
            <a:lvl1pPr marL="0" indent="0" algn="ctr">
              <a:lnSpc>
                <a:spcPct val="120000"/>
              </a:lnSpc>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502095401"/>
      </p:ext>
    </p:extLst>
  </p:cSld>
  <p:clrMapOvr>
    <a:masterClrMapping/>
  </p:clrMapOvr>
  <p:transition spd="slow">
    <p:push/>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allery_08">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8581" y="0"/>
            <a:ext cx="2304001" cy="2860873"/>
          </a:xfrm>
        </p:spPr>
        <p:txBody>
          <a:bodyPr/>
          <a:lstStyle/>
          <a:p>
            <a:endParaRPr lang="en-US" dirty="0"/>
          </a:p>
        </p:txBody>
      </p:sp>
      <p:sp>
        <p:nvSpPr>
          <p:cNvPr id="10" name="Picture Placeholder 7"/>
          <p:cNvSpPr>
            <a:spLocks noGrp="1"/>
          </p:cNvSpPr>
          <p:nvPr>
            <p:ph type="pic" sz="quarter" idx="12"/>
          </p:nvPr>
        </p:nvSpPr>
        <p:spPr>
          <a:xfrm>
            <a:off x="4573029" y="-7711"/>
            <a:ext cx="2304001" cy="2868584"/>
          </a:xfrm>
        </p:spPr>
        <p:txBody>
          <a:bodyPr/>
          <a:lstStyle/>
          <a:p>
            <a:endParaRPr lang="en-US" dirty="0"/>
          </a:p>
        </p:txBody>
      </p:sp>
      <p:sp>
        <p:nvSpPr>
          <p:cNvPr id="13" name="Picture Placeholder 7"/>
          <p:cNvSpPr>
            <a:spLocks noGrp="1"/>
          </p:cNvSpPr>
          <p:nvPr>
            <p:ph type="pic" sz="quarter" idx="15"/>
          </p:nvPr>
        </p:nvSpPr>
        <p:spPr>
          <a:xfrm>
            <a:off x="2262088" y="1"/>
            <a:ext cx="2304001" cy="2860873"/>
          </a:xfrm>
        </p:spPr>
        <p:txBody>
          <a:bodyPr/>
          <a:lstStyle/>
          <a:p>
            <a:endParaRPr lang="en-US" dirty="0"/>
          </a:p>
        </p:txBody>
      </p:sp>
      <p:sp>
        <p:nvSpPr>
          <p:cNvPr id="15" name="Picture Placeholder 7"/>
          <p:cNvSpPr>
            <a:spLocks noGrp="1"/>
          </p:cNvSpPr>
          <p:nvPr>
            <p:ph type="pic" sz="quarter" idx="17"/>
          </p:nvPr>
        </p:nvSpPr>
        <p:spPr>
          <a:xfrm>
            <a:off x="6883697" y="2"/>
            <a:ext cx="2304001" cy="2860872"/>
          </a:xfrm>
        </p:spPr>
        <p:txBody>
          <a:bodyPr/>
          <a:lstStyle/>
          <a:p>
            <a:endParaRPr lang="en-US" dirty="0"/>
          </a:p>
        </p:txBody>
      </p:sp>
      <p:sp>
        <p:nvSpPr>
          <p:cNvPr id="16" name="Picture Placeholder 7"/>
          <p:cNvSpPr>
            <a:spLocks noGrp="1"/>
          </p:cNvSpPr>
          <p:nvPr>
            <p:ph type="pic" sz="quarter" idx="18"/>
          </p:nvPr>
        </p:nvSpPr>
        <p:spPr>
          <a:xfrm>
            <a:off x="-48308" y="2869549"/>
            <a:ext cx="2304001" cy="2860873"/>
          </a:xfrm>
        </p:spPr>
        <p:txBody>
          <a:bodyPr/>
          <a:lstStyle/>
          <a:p>
            <a:endParaRPr lang="en-US" dirty="0"/>
          </a:p>
        </p:txBody>
      </p:sp>
      <p:sp>
        <p:nvSpPr>
          <p:cNvPr id="18" name="Picture Placeholder 7"/>
          <p:cNvSpPr>
            <a:spLocks noGrp="1"/>
          </p:cNvSpPr>
          <p:nvPr>
            <p:ph type="pic" sz="quarter" idx="20"/>
          </p:nvPr>
        </p:nvSpPr>
        <p:spPr>
          <a:xfrm>
            <a:off x="4573301" y="2869549"/>
            <a:ext cx="4614396" cy="2845451"/>
          </a:xfrm>
        </p:spPr>
        <p:txBody>
          <a:bodyPr/>
          <a:lstStyle/>
          <a:p>
            <a:endParaRPr lang="en-US" dirty="0"/>
          </a:p>
        </p:txBody>
      </p:sp>
      <p:sp>
        <p:nvSpPr>
          <p:cNvPr id="21" name="Picture Placeholder 7"/>
          <p:cNvSpPr>
            <a:spLocks noGrp="1"/>
          </p:cNvSpPr>
          <p:nvPr>
            <p:ph type="pic" sz="quarter" idx="23"/>
          </p:nvPr>
        </p:nvSpPr>
        <p:spPr>
          <a:xfrm>
            <a:off x="2262361" y="2869551"/>
            <a:ext cx="2304001" cy="2860872"/>
          </a:xfrm>
        </p:spPr>
        <p:txBody>
          <a:bodyPr/>
          <a:lstStyle/>
          <a:p>
            <a:endParaRPr lang="en-US" dirty="0"/>
          </a:p>
        </p:txBody>
      </p:sp>
    </p:spTree>
    <p:extLst>
      <p:ext uri="{BB962C8B-B14F-4D97-AF65-F5344CB8AC3E}">
        <p14:creationId xmlns:p14="http://schemas.microsoft.com/office/powerpoint/2010/main" val="425791674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nodePh="1">
                                  <p:stCondLst>
                                    <p:cond delay="0"/>
                                  </p:stCondLst>
                                  <p:endCondLst>
                                    <p:cond evt="begin" delay="0">
                                      <p:tn val="13"/>
                                    </p:cond>
                                  </p:end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nodePh="1">
                                  <p:stCondLst>
                                    <p:cond delay="0"/>
                                  </p:stCondLst>
                                  <p:endCondLst>
                                    <p:cond evt="begin" delay="0">
                                      <p:tn val="17"/>
                                    </p:cond>
                                  </p:end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1+#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nodePh="1">
                                  <p:stCondLst>
                                    <p:cond delay="0"/>
                                  </p:stCondLst>
                                  <p:endCondLst>
                                    <p:cond evt="begin" delay="0">
                                      <p:tn val="21"/>
                                    </p:cond>
                                  </p:end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1+#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par>
                                <p:cTn id="25" presetID="2" presetClass="entr" presetSubtype="1" fill="hold" grpId="0" nodeType="withEffect" nodePh="1">
                                  <p:stCondLst>
                                    <p:cond delay="0"/>
                                  </p:stCondLst>
                                  <p:endCondLst>
                                    <p:cond evt="begin" delay="0">
                                      <p:tn val="25"/>
                                    </p:cond>
                                  </p:end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0-#ppt_h/2"/>
                                          </p:val>
                                        </p:tav>
                                        <p:tav tm="100000">
                                          <p:val>
                                            <p:strVal val="#ppt_y"/>
                                          </p:val>
                                        </p:tav>
                                      </p:tavLst>
                                    </p:anim>
                                  </p:childTnLst>
                                </p:cTn>
                              </p:par>
                              <p:par>
                                <p:cTn id="29" presetID="2" presetClass="entr" presetSubtype="4" fill="hold" grpId="0" nodeType="with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p:bldP spid="15" grpId="0"/>
      <p:bldP spid="16" grpId="0"/>
      <p:bldP spid="18" grpId="0"/>
      <p:bldP spid="21"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allery_09">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8581" y="-16603"/>
            <a:ext cx="2304001" cy="5777254"/>
          </a:xfrm>
        </p:spPr>
        <p:txBody>
          <a:bodyPr/>
          <a:lstStyle/>
          <a:p>
            <a:endParaRPr lang="en-US" dirty="0"/>
          </a:p>
        </p:txBody>
      </p:sp>
      <p:sp>
        <p:nvSpPr>
          <p:cNvPr id="10" name="Picture Placeholder 7"/>
          <p:cNvSpPr>
            <a:spLocks noGrp="1"/>
          </p:cNvSpPr>
          <p:nvPr>
            <p:ph type="pic" sz="quarter" idx="12"/>
          </p:nvPr>
        </p:nvSpPr>
        <p:spPr>
          <a:xfrm>
            <a:off x="4573029" y="-24313"/>
            <a:ext cx="2304001" cy="5784964"/>
          </a:xfrm>
        </p:spPr>
        <p:txBody>
          <a:bodyPr/>
          <a:lstStyle/>
          <a:p>
            <a:endParaRPr lang="en-US" dirty="0"/>
          </a:p>
        </p:txBody>
      </p:sp>
      <p:sp>
        <p:nvSpPr>
          <p:cNvPr id="13" name="Picture Placeholder 7"/>
          <p:cNvSpPr>
            <a:spLocks noGrp="1"/>
          </p:cNvSpPr>
          <p:nvPr>
            <p:ph type="pic" sz="quarter" idx="15"/>
          </p:nvPr>
        </p:nvSpPr>
        <p:spPr>
          <a:xfrm>
            <a:off x="2262088" y="-16601"/>
            <a:ext cx="2304001" cy="5777253"/>
          </a:xfrm>
        </p:spPr>
        <p:txBody>
          <a:bodyPr/>
          <a:lstStyle/>
          <a:p>
            <a:endParaRPr lang="en-US" dirty="0"/>
          </a:p>
        </p:txBody>
      </p:sp>
      <p:sp>
        <p:nvSpPr>
          <p:cNvPr id="15" name="Picture Placeholder 7"/>
          <p:cNvSpPr>
            <a:spLocks noGrp="1"/>
          </p:cNvSpPr>
          <p:nvPr>
            <p:ph type="pic" sz="quarter" idx="17"/>
          </p:nvPr>
        </p:nvSpPr>
        <p:spPr>
          <a:xfrm>
            <a:off x="6883697" y="-16600"/>
            <a:ext cx="2304001" cy="5777252"/>
          </a:xfrm>
        </p:spPr>
        <p:txBody>
          <a:bodyPr/>
          <a:lstStyle/>
          <a:p>
            <a:endParaRPr lang="en-US" dirty="0"/>
          </a:p>
        </p:txBody>
      </p:sp>
    </p:spTree>
    <p:extLst>
      <p:ext uri="{BB962C8B-B14F-4D97-AF65-F5344CB8AC3E}">
        <p14:creationId xmlns:p14="http://schemas.microsoft.com/office/powerpoint/2010/main" val="395377996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1" fill="hold" grpId="0" nodeType="withEffect" nodePh="1">
                                  <p:stCondLst>
                                    <p:cond delay="0"/>
                                  </p:stCondLst>
                                  <p:endCondLst>
                                    <p:cond evt="begin" delay="0">
                                      <p:tn val="17"/>
                                    </p:cond>
                                  </p:end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p:bldP spid="15"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allery_10">
    <p:spTree>
      <p:nvGrpSpPr>
        <p:cNvPr id="1" name=""/>
        <p:cNvGrpSpPr/>
        <p:nvPr/>
      </p:nvGrpSpPr>
      <p:grpSpPr>
        <a:xfrm>
          <a:off x="0" y="0"/>
          <a:ext cx="0" cy="0"/>
          <a:chOff x="0" y="0"/>
          <a:chExt cx="0" cy="0"/>
        </a:xfrm>
      </p:grpSpPr>
      <p:sp>
        <p:nvSpPr>
          <p:cNvPr id="10" name="Picture Placeholder 7"/>
          <p:cNvSpPr>
            <a:spLocks noGrp="1"/>
          </p:cNvSpPr>
          <p:nvPr>
            <p:ph type="pic" sz="quarter" idx="12"/>
          </p:nvPr>
        </p:nvSpPr>
        <p:spPr>
          <a:xfrm>
            <a:off x="4573028" y="-16012"/>
            <a:ext cx="4570972" cy="5792827"/>
          </a:xfrm>
        </p:spPr>
        <p:txBody>
          <a:bodyPr/>
          <a:lstStyle/>
          <a:p>
            <a:endParaRPr lang="en-US" dirty="0"/>
          </a:p>
        </p:txBody>
      </p:sp>
      <p:sp>
        <p:nvSpPr>
          <p:cNvPr id="13" name="Picture Placeholder 7"/>
          <p:cNvSpPr>
            <a:spLocks noGrp="1"/>
          </p:cNvSpPr>
          <p:nvPr>
            <p:ph type="pic" sz="quarter" idx="15"/>
          </p:nvPr>
        </p:nvSpPr>
        <p:spPr>
          <a:xfrm>
            <a:off x="1" y="1"/>
            <a:ext cx="4566088" cy="5777254"/>
          </a:xfrm>
        </p:spPr>
        <p:txBody>
          <a:bodyPr/>
          <a:lstStyle/>
          <a:p>
            <a:endParaRPr lang="en-US" dirty="0"/>
          </a:p>
        </p:txBody>
      </p:sp>
    </p:spTree>
    <p:extLst>
      <p:ext uri="{BB962C8B-B14F-4D97-AF65-F5344CB8AC3E}">
        <p14:creationId xmlns:p14="http://schemas.microsoft.com/office/powerpoint/2010/main" val="361578111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allery_11">
    <p:spTree>
      <p:nvGrpSpPr>
        <p:cNvPr id="1" name=""/>
        <p:cNvGrpSpPr/>
        <p:nvPr/>
      </p:nvGrpSpPr>
      <p:grpSpPr>
        <a:xfrm>
          <a:off x="0" y="0"/>
          <a:ext cx="0" cy="0"/>
          <a:chOff x="0" y="0"/>
          <a:chExt cx="0" cy="0"/>
        </a:xfrm>
      </p:grpSpPr>
      <p:sp>
        <p:nvSpPr>
          <p:cNvPr id="10" name="Picture Placeholder 7"/>
          <p:cNvSpPr>
            <a:spLocks noGrp="1"/>
          </p:cNvSpPr>
          <p:nvPr>
            <p:ph type="pic" sz="quarter" idx="12"/>
          </p:nvPr>
        </p:nvSpPr>
        <p:spPr>
          <a:xfrm>
            <a:off x="4573029" y="-7711"/>
            <a:ext cx="2304001" cy="2868584"/>
          </a:xfrm>
        </p:spPr>
        <p:txBody>
          <a:bodyPr/>
          <a:lstStyle/>
          <a:p>
            <a:endParaRPr lang="en-US" dirty="0"/>
          </a:p>
        </p:txBody>
      </p:sp>
      <p:sp>
        <p:nvSpPr>
          <p:cNvPr id="15" name="Picture Placeholder 7"/>
          <p:cNvSpPr>
            <a:spLocks noGrp="1"/>
          </p:cNvSpPr>
          <p:nvPr>
            <p:ph type="pic" sz="quarter" idx="17"/>
          </p:nvPr>
        </p:nvSpPr>
        <p:spPr>
          <a:xfrm>
            <a:off x="6883697" y="2"/>
            <a:ext cx="2304001" cy="2860872"/>
          </a:xfrm>
        </p:spPr>
        <p:txBody>
          <a:bodyPr/>
          <a:lstStyle/>
          <a:p>
            <a:endParaRPr lang="en-US" dirty="0"/>
          </a:p>
        </p:txBody>
      </p:sp>
      <p:sp>
        <p:nvSpPr>
          <p:cNvPr id="18" name="Picture Placeholder 7"/>
          <p:cNvSpPr>
            <a:spLocks noGrp="1"/>
          </p:cNvSpPr>
          <p:nvPr>
            <p:ph type="pic" sz="quarter" idx="20"/>
          </p:nvPr>
        </p:nvSpPr>
        <p:spPr>
          <a:xfrm>
            <a:off x="4573301" y="2869549"/>
            <a:ext cx="4614396" cy="2845451"/>
          </a:xfrm>
        </p:spPr>
        <p:txBody>
          <a:bodyPr/>
          <a:lstStyle/>
          <a:p>
            <a:endParaRPr lang="en-US" dirty="0"/>
          </a:p>
        </p:txBody>
      </p:sp>
      <p:sp>
        <p:nvSpPr>
          <p:cNvPr id="7" name="Slide Number Placeholder 5"/>
          <p:cNvSpPr txBox="1">
            <a:spLocks/>
          </p:cNvSpPr>
          <p:nvPr userDrawn="1"/>
        </p:nvSpPr>
        <p:spPr>
          <a:xfrm>
            <a:off x="317373" y="-5731"/>
            <a:ext cx="2184357" cy="122502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8" name="Title 1"/>
          <p:cNvSpPr>
            <a:spLocks noGrp="1"/>
          </p:cNvSpPr>
          <p:nvPr>
            <p:ph type="ctrTitle"/>
          </p:nvPr>
        </p:nvSpPr>
        <p:spPr>
          <a:xfrm>
            <a:off x="416278" y="60880"/>
            <a:ext cx="1954389" cy="1113656"/>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2" name="Subtitle 2"/>
          <p:cNvSpPr>
            <a:spLocks noGrp="1"/>
          </p:cNvSpPr>
          <p:nvPr>
            <p:ph type="subTitle" idx="1"/>
          </p:nvPr>
        </p:nvSpPr>
        <p:spPr>
          <a:xfrm>
            <a:off x="317966" y="4460679"/>
            <a:ext cx="3943590" cy="824414"/>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13" name="Slide Number Placeholder 5"/>
          <p:cNvSpPr txBox="1">
            <a:spLocks/>
          </p:cNvSpPr>
          <p:nvPr userDrawn="1"/>
        </p:nvSpPr>
        <p:spPr>
          <a:xfrm>
            <a:off x="317373" y="5400127"/>
            <a:ext cx="2184357" cy="322584"/>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1" name="TextBox 10"/>
          <p:cNvSpPr txBox="1"/>
          <p:nvPr userDrawn="1"/>
        </p:nvSpPr>
        <p:spPr>
          <a:xfrm>
            <a:off x="965310" y="5482572"/>
            <a:ext cx="856324" cy="178510"/>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SRVSOP</a:t>
            </a:r>
            <a:r>
              <a:rPr lang="en-US" sz="700" baseline="0" dirty="0" smtClean="0">
                <a:solidFill>
                  <a:srgbClr val="FFFFFF"/>
                </a:solidFill>
                <a:latin typeface="Open Sans"/>
                <a:cs typeface="Open Sans"/>
              </a:rPr>
              <a:t>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spTree>
    <p:extLst>
      <p:ext uri="{BB962C8B-B14F-4D97-AF65-F5344CB8AC3E}">
        <p14:creationId xmlns:p14="http://schemas.microsoft.com/office/powerpoint/2010/main" val="323791492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8"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allery_12">
    <p:spTree>
      <p:nvGrpSpPr>
        <p:cNvPr id="1" name=""/>
        <p:cNvGrpSpPr/>
        <p:nvPr/>
      </p:nvGrpSpPr>
      <p:grpSpPr>
        <a:xfrm>
          <a:off x="0" y="0"/>
          <a:ext cx="0" cy="0"/>
          <a:chOff x="0" y="0"/>
          <a:chExt cx="0" cy="0"/>
        </a:xfrm>
      </p:grpSpPr>
      <p:sp>
        <p:nvSpPr>
          <p:cNvPr id="10" name="Picture Placeholder 7"/>
          <p:cNvSpPr>
            <a:spLocks noGrp="1"/>
          </p:cNvSpPr>
          <p:nvPr>
            <p:ph type="pic" sz="quarter" idx="10"/>
          </p:nvPr>
        </p:nvSpPr>
        <p:spPr>
          <a:xfrm>
            <a:off x="-6667" y="1"/>
            <a:ext cx="4572209" cy="1426581"/>
          </a:xfrm>
        </p:spPr>
        <p:txBody>
          <a:bodyPr/>
          <a:lstStyle/>
          <a:p>
            <a:endParaRPr lang="en-US" dirty="0"/>
          </a:p>
        </p:txBody>
      </p:sp>
      <p:sp>
        <p:nvSpPr>
          <p:cNvPr id="12" name="Picture Placeholder 7"/>
          <p:cNvSpPr>
            <a:spLocks noGrp="1"/>
          </p:cNvSpPr>
          <p:nvPr>
            <p:ph type="pic" sz="quarter" idx="12"/>
          </p:nvPr>
        </p:nvSpPr>
        <p:spPr>
          <a:xfrm>
            <a:off x="4573029" y="1"/>
            <a:ext cx="4571245" cy="1426581"/>
          </a:xfrm>
        </p:spPr>
        <p:txBody>
          <a:bodyPr/>
          <a:lstStyle/>
          <a:p>
            <a:endParaRPr lang="en-US" dirty="0"/>
          </a:p>
        </p:txBody>
      </p:sp>
      <p:sp>
        <p:nvSpPr>
          <p:cNvPr id="14" name="Picture Placeholder 7"/>
          <p:cNvSpPr>
            <a:spLocks noGrp="1"/>
          </p:cNvSpPr>
          <p:nvPr>
            <p:ph type="pic" sz="quarter" idx="14"/>
          </p:nvPr>
        </p:nvSpPr>
        <p:spPr>
          <a:xfrm>
            <a:off x="-6940" y="1434293"/>
            <a:ext cx="4572209" cy="1426581"/>
          </a:xfrm>
        </p:spPr>
        <p:txBody>
          <a:bodyPr/>
          <a:lstStyle/>
          <a:p>
            <a:endParaRPr lang="en-US" dirty="0"/>
          </a:p>
        </p:txBody>
      </p:sp>
      <p:sp>
        <p:nvSpPr>
          <p:cNvPr id="16" name="Picture Placeholder 7"/>
          <p:cNvSpPr>
            <a:spLocks noGrp="1"/>
          </p:cNvSpPr>
          <p:nvPr>
            <p:ph type="pic" sz="quarter" idx="16"/>
          </p:nvPr>
        </p:nvSpPr>
        <p:spPr>
          <a:xfrm>
            <a:off x="4572756" y="1434293"/>
            <a:ext cx="4571245" cy="1426581"/>
          </a:xfrm>
        </p:spPr>
        <p:txBody>
          <a:bodyPr/>
          <a:lstStyle/>
          <a:p>
            <a:endParaRPr lang="en-US" dirty="0"/>
          </a:p>
        </p:txBody>
      </p:sp>
      <p:sp>
        <p:nvSpPr>
          <p:cNvPr id="18" name="Picture Placeholder 7"/>
          <p:cNvSpPr>
            <a:spLocks noGrp="1"/>
          </p:cNvSpPr>
          <p:nvPr>
            <p:ph type="pic" sz="quarter" idx="18"/>
          </p:nvPr>
        </p:nvSpPr>
        <p:spPr>
          <a:xfrm>
            <a:off x="-6394" y="2869550"/>
            <a:ext cx="4572209" cy="1426581"/>
          </a:xfrm>
        </p:spPr>
        <p:txBody>
          <a:bodyPr/>
          <a:lstStyle/>
          <a:p>
            <a:endParaRPr lang="en-US" dirty="0"/>
          </a:p>
        </p:txBody>
      </p:sp>
      <p:sp>
        <p:nvSpPr>
          <p:cNvPr id="20" name="Picture Placeholder 7"/>
          <p:cNvSpPr>
            <a:spLocks noGrp="1"/>
          </p:cNvSpPr>
          <p:nvPr>
            <p:ph type="pic" sz="quarter" idx="20"/>
          </p:nvPr>
        </p:nvSpPr>
        <p:spPr>
          <a:xfrm>
            <a:off x="4573302" y="2869550"/>
            <a:ext cx="4571245" cy="1426581"/>
          </a:xfrm>
        </p:spPr>
        <p:txBody>
          <a:bodyPr/>
          <a:lstStyle/>
          <a:p>
            <a:endParaRPr lang="en-US" dirty="0"/>
          </a:p>
        </p:txBody>
      </p:sp>
      <p:sp>
        <p:nvSpPr>
          <p:cNvPr id="22" name="Picture Placeholder 7"/>
          <p:cNvSpPr>
            <a:spLocks noGrp="1"/>
          </p:cNvSpPr>
          <p:nvPr>
            <p:ph type="pic" sz="quarter" idx="22"/>
          </p:nvPr>
        </p:nvSpPr>
        <p:spPr>
          <a:xfrm>
            <a:off x="-6667" y="4303842"/>
            <a:ext cx="4572209" cy="1426581"/>
          </a:xfrm>
        </p:spPr>
        <p:txBody>
          <a:bodyPr/>
          <a:lstStyle/>
          <a:p>
            <a:endParaRPr lang="en-US" dirty="0"/>
          </a:p>
        </p:txBody>
      </p:sp>
      <p:sp>
        <p:nvSpPr>
          <p:cNvPr id="24" name="Picture Placeholder 7"/>
          <p:cNvSpPr>
            <a:spLocks noGrp="1"/>
          </p:cNvSpPr>
          <p:nvPr>
            <p:ph type="pic" sz="quarter" idx="24"/>
          </p:nvPr>
        </p:nvSpPr>
        <p:spPr>
          <a:xfrm>
            <a:off x="4573029" y="4303842"/>
            <a:ext cx="4571245" cy="1426581"/>
          </a:xfrm>
        </p:spPr>
        <p:txBody>
          <a:bodyPr/>
          <a:lstStyle/>
          <a:p>
            <a:endParaRPr lang="en-US" dirty="0"/>
          </a:p>
        </p:txBody>
      </p:sp>
    </p:spTree>
    <p:extLst>
      <p:ext uri="{BB962C8B-B14F-4D97-AF65-F5344CB8AC3E}">
        <p14:creationId xmlns:p14="http://schemas.microsoft.com/office/powerpoint/2010/main" val="106768508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nodePh="1">
                                  <p:stCondLst>
                                    <p:cond delay="0"/>
                                  </p:stCondLst>
                                  <p:endCondLst>
                                    <p:cond evt="begin" delay="0">
                                      <p:tn val="14"/>
                                    </p:cond>
                                  </p:end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0-#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nodePh="1">
                                  <p:stCondLst>
                                    <p:cond delay="0"/>
                                  </p:stCondLst>
                                  <p:endCondLst>
                                    <p:cond evt="begin" delay="0">
                                      <p:tn val="18"/>
                                    </p:cond>
                                  </p:end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1+#ppt_w/2"/>
                                          </p:val>
                                        </p:tav>
                                        <p:tav tm="100000">
                                          <p:val>
                                            <p:strVal val="#ppt_x"/>
                                          </p:val>
                                        </p:tav>
                                      </p:tavLst>
                                    </p:anim>
                                    <p:anim calcmode="lin" valueType="num">
                                      <p:cBhvr additive="base">
                                        <p:cTn id="21" dur="500" fill="hold"/>
                                        <p:tgtEl>
                                          <p:spTgt spid="16"/>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 presetClass="entr" presetSubtype="8" fill="hold" grpId="0" nodeType="afterEffect" nodePh="1">
                                  <p:stCondLst>
                                    <p:cond delay="0"/>
                                  </p:stCondLst>
                                  <p:endCondLst>
                                    <p:cond evt="begin" delay="0">
                                      <p:tn val="23"/>
                                    </p:cond>
                                  </p:end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0-#ppt_w/2"/>
                                          </p:val>
                                        </p:tav>
                                        <p:tav tm="100000">
                                          <p:val>
                                            <p:strVal val="#ppt_x"/>
                                          </p:val>
                                        </p:tav>
                                      </p:tavLst>
                                    </p:anim>
                                    <p:anim calcmode="lin" valueType="num">
                                      <p:cBhvr additive="base">
                                        <p:cTn id="26" dur="500" fill="hold"/>
                                        <p:tgtEl>
                                          <p:spTgt spid="18"/>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nodePh="1">
                                  <p:stCondLst>
                                    <p:cond delay="0"/>
                                  </p:stCondLst>
                                  <p:endCondLst>
                                    <p:cond evt="begin" delay="0">
                                      <p:tn val="27"/>
                                    </p:cond>
                                  </p:end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1+#ppt_w/2"/>
                                          </p:val>
                                        </p:tav>
                                        <p:tav tm="100000">
                                          <p:val>
                                            <p:strVal val="#ppt_x"/>
                                          </p:val>
                                        </p:tav>
                                      </p:tavLst>
                                    </p:anim>
                                    <p:anim calcmode="lin" valueType="num">
                                      <p:cBhvr additive="base">
                                        <p:cTn id="30" dur="500" fill="hold"/>
                                        <p:tgtEl>
                                          <p:spTgt spid="20"/>
                                        </p:tgtEl>
                                        <p:attrNameLst>
                                          <p:attrName>ppt_y</p:attrName>
                                        </p:attrNameLst>
                                      </p:cBhvr>
                                      <p:tavLst>
                                        <p:tav tm="0">
                                          <p:val>
                                            <p:strVal val="#ppt_y"/>
                                          </p:val>
                                        </p:tav>
                                        <p:tav tm="100000">
                                          <p:val>
                                            <p:strVal val="#ppt_y"/>
                                          </p:val>
                                        </p:tav>
                                      </p:tavLst>
                                    </p:anim>
                                  </p:childTnLst>
                                </p:cTn>
                              </p:par>
                            </p:childTnLst>
                          </p:cTn>
                        </p:par>
                        <p:par>
                          <p:cTn id="31" fill="hold">
                            <p:stCondLst>
                              <p:cond delay="1500"/>
                            </p:stCondLst>
                            <p:childTnLst>
                              <p:par>
                                <p:cTn id="32" presetID="2" presetClass="entr" presetSubtype="8" fill="hold" grpId="0" nodeType="afterEffect" nodePh="1">
                                  <p:stCondLst>
                                    <p:cond delay="0"/>
                                  </p:stCondLst>
                                  <p:endCondLst>
                                    <p:cond evt="begin" delay="0">
                                      <p:tn val="32"/>
                                    </p:cond>
                                  </p:end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500" fill="hold"/>
                                        <p:tgtEl>
                                          <p:spTgt spid="22"/>
                                        </p:tgtEl>
                                        <p:attrNameLst>
                                          <p:attrName>ppt_x</p:attrName>
                                        </p:attrNameLst>
                                      </p:cBhvr>
                                      <p:tavLst>
                                        <p:tav tm="0">
                                          <p:val>
                                            <p:strVal val="0-#ppt_w/2"/>
                                          </p:val>
                                        </p:tav>
                                        <p:tav tm="100000">
                                          <p:val>
                                            <p:strVal val="#ppt_x"/>
                                          </p:val>
                                        </p:tav>
                                      </p:tavLst>
                                    </p:anim>
                                    <p:anim calcmode="lin" valueType="num">
                                      <p:cBhvr additive="base">
                                        <p:cTn id="35" dur="500" fill="hold"/>
                                        <p:tgtEl>
                                          <p:spTgt spid="22"/>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nodePh="1">
                                  <p:stCondLst>
                                    <p:cond delay="0"/>
                                  </p:stCondLst>
                                  <p:endCondLst>
                                    <p:cond evt="begin" delay="0">
                                      <p:tn val="36"/>
                                    </p:cond>
                                  </p:end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500" fill="hold"/>
                                        <p:tgtEl>
                                          <p:spTgt spid="24"/>
                                        </p:tgtEl>
                                        <p:attrNameLst>
                                          <p:attrName>ppt_x</p:attrName>
                                        </p:attrNameLst>
                                      </p:cBhvr>
                                      <p:tavLst>
                                        <p:tav tm="0">
                                          <p:val>
                                            <p:strVal val="1+#ppt_w/2"/>
                                          </p:val>
                                        </p:tav>
                                        <p:tav tm="100000">
                                          <p:val>
                                            <p:strVal val="#ppt_x"/>
                                          </p:val>
                                        </p:tav>
                                      </p:tavLst>
                                    </p:anim>
                                    <p:anim calcmode="lin" valueType="num">
                                      <p:cBhvr additive="base">
                                        <p:cTn id="39"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6" grpId="0"/>
      <p:bldP spid="18" grpId="0"/>
      <p:bldP spid="20" grpId="0"/>
      <p:bldP spid="22" grpId="0"/>
      <p:bldP spid="24"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allery_13">
    <p:spTree>
      <p:nvGrpSpPr>
        <p:cNvPr id="1" name=""/>
        <p:cNvGrpSpPr/>
        <p:nvPr/>
      </p:nvGrpSpPr>
      <p:grpSpPr>
        <a:xfrm>
          <a:off x="0" y="0"/>
          <a:ext cx="0" cy="0"/>
          <a:chOff x="0" y="0"/>
          <a:chExt cx="0" cy="0"/>
        </a:xfrm>
      </p:grpSpPr>
      <p:sp>
        <p:nvSpPr>
          <p:cNvPr id="10" name="Picture Placeholder 7"/>
          <p:cNvSpPr>
            <a:spLocks noGrp="1"/>
          </p:cNvSpPr>
          <p:nvPr>
            <p:ph type="pic" sz="quarter" idx="10"/>
          </p:nvPr>
        </p:nvSpPr>
        <p:spPr>
          <a:xfrm>
            <a:off x="-6667" y="1"/>
            <a:ext cx="4572209" cy="1426581"/>
          </a:xfrm>
        </p:spPr>
        <p:txBody>
          <a:bodyPr/>
          <a:lstStyle/>
          <a:p>
            <a:endParaRPr lang="en-US" dirty="0"/>
          </a:p>
        </p:txBody>
      </p:sp>
      <p:sp>
        <p:nvSpPr>
          <p:cNvPr id="12" name="Picture Placeholder 7"/>
          <p:cNvSpPr>
            <a:spLocks noGrp="1"/>
          </p:cNvSpPr>
          <p:nvPr>
            <p:ph type="pic" sz="quarter" idx="12"/>
          </p:nvPr>
        </p:nvSpPr>
        <p:spPr>
          <a:xfrm>
            <a:off x="4573029" y="1"/>
            <a:ext cx="4571245" cy="1426581"/>
          </a:xfrm>
        </p:spPr>
        <p:txBody>
          <a:bodyPr/>
          <a:lstStyle/>
          <a:p>
            <a:endParaRPr lang="en-US" dirty="0"/>
          </a:p>
        </p:txBody>
      </p:sp>
      <p:sp>
        <p:nvSpPr>
          <p:cNvPr id="14" name="Picture Placeholder 7"/>
          <p:cNvSpPr>
            <a:spLocks noGrp="1"/>
          </p:cNvSpPr>
          <p:nvPr>
            <p:ph type="pic" sz="quarter" idx="14"/>
          </p:nvPr>
        </p:nvSpPr>
        <p:spPr>
          <a:xfrm>
            <a:off x="-6940" y="1434293"/>
            <a:ext cx="4572209" cy="1426581"/>
          </a:xfrm>
        </p:spPr>
        <p:txBody>
          <a:bodyPr/>
          <a:lstStyle/>
          <a:p>
            <a:endParaRPr lang="en-US" dirty="0"/>
          </a:p>
        </p:txBody>
      </p:sp>
      <p:sp>
        <p:nvSpPr>
          <p:cNvPr id="16" name="Picture Placeholder 7"/>
          <p:cNvSpPr>
            <a:spLocks noGrp="1"/>
          </p:cNvSpPr>
          <p:nvPr>
            <p:ph type="pic" sz="quarter" idx="16"/>
          </p:nvPr>
        </p:nvSpPr>
        <p:spPr>
          <a:xfrm>
            <a:off x="4572756" y="1434293"/>
            <a:ext cx="4571245" cy="1426581"/>
          </a:xfrm>
        </p:spPr>
        <p:txBody>
          <a:bodyPr/>
          <a:lstStyle/>
          <a:p>
            <a:endParaRPr lang="en-US" dirty="0"/>
          </a:p>
        </p:txBody>
      </p:sp>
      <p:sp>
        <p:nvSpPr>
          <p:cNvPr id="18" name="Picture Placeholder 7"/>
          <p:cNvSpPr>
            <a:spLocks noGrp="1"/>
          </p:cNvSpPr>
          <p:nvPr>
            <p:ph type="pic" sz="quarter" idx="18"/>
          </p:nvPr>
        </p:nvSpPr>
        <p:spPr>
          <a:xfrm>
            <a:off x="-6394" y="2869550"/>
            <a:ext cx="4572209" cy="1426581"/>
          </a:xfrm>
        </p:spPr>
        <p:txBody>
          <a:bodyPr/>
          <a:lstStyle/>
          <a:p>
            <a:endParaRPr lang="en-US" dirty="0"/>
          </a:p>
        </p:txBody>
      </p:sp>
      <p:sp>
        <p:nvSpPr>
          <p:cNvPr id="20" name="Picture Placeholder 7"/>
          <p:cNvSpPr>
            <a:spLocks noGrp="1"/>
          </p:cNvSpPr>
          <p:nvPr>
            <p:ph type="pic" sz="quarter" idx="20"/>
          </p:nvPr>
        </p:nvSpPr>
        <p:spPr>
          <a:xfrm>
            <a:off x="4573302" y="2869550"/>
            <a:ext cx="4571245" cy="1426581"/>
          </a:xfrm>
        </p:spPr>
        <p:txBody>
          <a:bodyPr/>
          <a:lstStyle/>
          <a:p>
            <a:endParaRPr lang="en-US" dirty="0"/>
          </a:p>
        </p:txBody>
      </p:sp>
      <p:sp>
        <p:nvSpPr>
          <p:cNvPr id="11" name="Title 1"/>
          <p:cNvSpPr>
            <a:spLocks noGrp="1"/>
          </p:cNvSpPr>
          <p:nvPr>
            <p:ph type="ctrTitle"/>
          </p:nvPr>
        </p:nvSpPr>
        <p:spPr>
          <a:xfrm>
            <a:off x="316755" y="4386424"/>
            <a:ext cx="5893581" cy="519528"/>
          </a:xfrm>
        </p:spPr>
        <p:txBody>
          <a:bodyPr>
            <a:noAutofit/>
          </a:bodyPr>
          <a:lstStyle>
            <a:lvl1pPr algn="l">
              <a:defRPr sz="2500"/>
            </a:lvl1pPr>
          </a:lstStyle>
          <a:p>
            <a:r>
              <a:rPr lang="en-US" dirty="0" smtClean="0"/>
              <a:t>Click to edit Master title style</a:t>
            </a:r>
            <a:endParaRPr lang="en-US" dirty="0"/>
          </a:p>
        </p:txBody>
      </p:sp>
      <p:sp>
        <p:nvSpPr>
          <p:cNvPr id="13" name="Subtitle 2"/>
          <p:cNvSpPr>
            <a:spLocks noGrp="1"/>
          </p:cNvSpPr>
          <p:nvPr>
            <p:ph type="subTitle" idx="1"/>
          </p:nvPr>
        </p:nvSpPr>
        <p:spPr>
          <a:xfrm>
            <a:off x="317967" y="4918903"/>
            <a:ext cx="5892743" cy="511896"/>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22" name="Slide Number Placeholder 5"/>
          <p:cNvSpPr txBox="1">
            <a:spLocks/>
          </p:cNvSpPr>
          <p:nvPr userDrawn="1"/>
        </p:nvSpPr>
        <p:spPr>
          <a:xfrm>
            <a:off x="6642272" y="5400256"/>
            <a:ext cx="2184357" cy="322584"/>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5" name="TextBox 14"/>
          <p:cNvSpPr txBox="1"/>
          <p:nvPr userDrawn="1"/>
        </p:nvSpPr>
        <p:spPr>
          <a:xfrm>
            <a:off x="7306288" y="5471249"/>
            <a:ext cx="856324" cy="178510"/>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SRVSOP</a:t>
            </a:r>
            <a:r>
              <a:rPr lang="en-US" sz="700" baseline="0" dirty="0" smtClean="0">
                <a:solidFill>
                  <a:srgbClr val="FFFFFF"/>
                </a:solidFill>
                <a:latin typeface="Open Sans"/>
                <a:cs typeface="Open Sans"/>
              </a:rPr>
              <a:t>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spTree>
    <p:extLst>
      <p:ext uri="{BB962C8B-B14F-4D97-AF65-F5344CB8AC3E}">
        <p14:creationId xmlns:p14="http://schemas.microsoft.com/office/powerpoint/2010/main" val="140582479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nodePh="1">
                                  <p:stCondLst>
                                    <p:cond delay="0"/>
                                  </p:stCondLst>
                                  <p:endCondLst>
                                    <p:cond evt="begin" delay="0">
                                      <p:tn val="14"/>
                                    </p:cond>
                                  </p:end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0-#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nodePh="1">
                                  <p:stCondLst>
                                    <p:cond delay="0"/>
                                  </p:stCondLst>
                                  <p:endCondLst>
                                    <p:cond evt="begin" delay="0">
                                      <p:tn val="18"/>
                                    </p:cond>
                                  </p:end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1+#ppt_w/2"/>
                                          </p:val>
                                        </p:tav>
                                        <p:tav tm="100000">
                                          <p:val>
                                            <p:strVal val="#ppt_x"/>
                                          </p:val>
                                        </p:tav>
                                      </p:tavLst>
                                    </p:anim>
                                    <p:anim calcmode="lin" valueType="num">
                                      <p:cBhvr additive="base">
                                        <p:cTn id="21" dur="500" fill="hold"/>
                                        <p:tgtEl>
                                          <p:spTgt spid="16"/>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 presetClass="entr" presetSubtype="8" fill="hold" grpId="0" nodeType="afterEffect" nodePh="1">
                                  <p:stCondLst>
                                    <p:cond delay="0"/>
                                  </p:stCondLst>
                                  <p:endCondLst>
                                    <p:cond evt="begin" delay="0">
                                      <p:tn val="23"/>
                                    </p:cond>
                                  </p:end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0-#ppt_w/2"/>
                                          </p:val>
                                        </p:tav>
                                        <p:tav tm="100000">
                                          <p:val>
                                            <p:strVal val="#ppt_x"/>
                                          </p:val>
                                        </p:tav>
                                      </p:tavLst>
                                    </p:anim>
                                    <p:anim calcmode="lin" valueType="num">
                                      <p:cBhvr additive="base">
                                        <p:cTn id="26" dur="500" fill="hold"/>
                                        <p:tgtEl>
                                          <p:spTgt spid="18"/>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nodePh="1">
                                  <p:stCondLst>
                                    <p:cond delay="0"/>
                                  </p:stCondLst>
                                  <p:endCondLst>
                                    <p:cond evt="begin" delay="0">
                                      <p:tn val="27"/>
                                    </p:cond>
                                  </p:end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1+#ppt_w/2"/>
                                          </p:val>
                                        </p:tav>
                                        <p:tav tm="100000">
                                          <p:val>
                                            <p:strVal val="#ppt_x"/>
                                          </p:val>
                                        </p:tav>
                                      </p:tavLst>
                                    </p:anim>
                                    <p:anim calcmode="lin" valueType="num">
                                      <p:cBhvr additive="base">
                                        <p:cTn id="30"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6" grpId="0"/>
      <p:bldP spid="18" grpId="0"/>
      <p:bldP spid="20"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allery_14">
    <p:spTree>
      <p:nvGrpSpPr>
        <p:cNvPr id="1" name=""/>
        <p:cNvGrpSpPr/>
        <p:nvPr/>
      </p:nvGrpSpPr>
      <p:grpSpPr>
        <a:xfrm>
          <a:off x="0" y="0"/>
          <a:ext cx="0" cy="0"/>
          <a:chOff x="0" y="0"/>
          <a:chExt cx="0" cy="0"/>
        </a:xfrm>
      </p:grpSpPr>
      <p:sp>
        <p:nvSpPr>
          <p:cNvPr id="5" name="Picture Placeholder 7"/>
          <p:cNvSpPr>
            <a:spLocks noGrp="1"/>
          </p:cNvSpPr>
          <p:nvPr>
            <p:ph type="pic" sz="quarter" idx="10"/>
          </p:nvPr>
        </p:nvSpPr>
        <p:spPr>
          <a:xfrm>
            <a:off x="-48581" y="0"/>
            <a:ext cx="2304001" cy="2860873"/>
          </a:xfrm>
        </p:spPr>
        <p:txBody>
          <a:bodyPr/>
          <a:lstStyle/>
          <a:p>
            <a:endParaRPr lang="en-US" dirty="0"/>
          </a:p>
        </p:txBody>
      </p:sp>
      <p:sp>
        <p:nvSpPr>
          <p:cNvPr id="6" name="Picture Placeholder 7"/>
          <p:cNvSpPr>
            <a:spLocks noGrp="1"/>
          </p:cNvSpPr>
          <p:nvPr>
            <p:ph type="pic" sz="quarter" idx="15"/>
          </p:nvPr>
        </p:nvSpPr>
        <p:spPr>
          <a:xfrm>
            <a:off x="2262088" y="1"/>
            <a:ext cx="2304001" cy="2860873"/>
          </a:xfrm>
        </p:spPr>
        <p:txBody>
          <a:bodyPr/>
          <a:lstStyle/>
          <a:p>
            <a:endParaRPr lang="en-US" dirty="0"/>
          </a:p>
        </p:txBody>
      </p:sp>
      <p:sp>
        <p:nvSpPr>
          <p:cNvPr id="7" name="Picture Placeholder 7"/>
          <p:cNvSpPr>
            <a:spLocks noGrp="1"/>
          </p:cNvSpPr>
          <p:nvPr>
            <p:ph type="pic" sz="quarter" idx="18"/>
          </p:nvPr>
        </p:nvSpPr>
        <p:spPr>
          <a:xfrm>
            <a:off x="-48308" y="2869549"/>
            <a:ext cx="2304001" cy="2860873"/>
          </a:xfrm>
        </p:spPr>
        <p:txBody>
          <a:bodyPr/>
          <a:lstStyle/>
          <a:p>
            <a:endParaRPr lang="en-US" dirty="0"/>
          </a:p>
        </p:txBody>
      </p:sp>
      <p:sp>
        <p:nvSpPr>
          <p:cNvPr id="8" name="Picture Placeholder 7"/>
          <p:cNvSpPr>
            <a:spLocks noGrp="1"/>
          </p:cNvSpPr>
          <p:nvPr>
            <p:ph type="pic" sz="quarter" idx="23"/>
          </p:nvPr>
        </p:nvSpPr>
        <p:spPr>
          <a:xfrm>
            <a:off x="2262361" y="2869551"/>
            <a:ext cx="2304001" cy="2860872"/>
          </a:xfrm>
        </p:spPr>
        <p:txBody>
          <a:bodyPr/>
          <a:lstStyle/>
          <a:p>
            <a:endParaRPr lang="en-US" dirty="0"/>
          </a:p>
        </p:txBody>
      </p:sp>
      <p:sp>
        <p:nvSpPr>
          <p:cNvPr id="9" name="Title 1"/>
          <p:cNvSpPr>
            <a:spLocks noGrp="1"/>
          </p:cNvSpPr>
          <p:nvPr>
            <p:ph type="ctrTitle"/>
          </p:nvPr>
        </p:nvSpPr>
        <p:spPr>
          <a:xfrm>
            <a:off x="4713180" y="1726690"/>
            <a:ext cx="3974959" cy="1142861"/>
          </a:xfrm>
        </p:spPr>
        <p:txBody>
          <a:bodyPr anchor="b">
            <a:noAutofit/>
          </a:bodyPr>
          <a:lstStyle>
            <a:lvl1pPr algn="l">
              <a:defRPr sz="2500"/>
            </a:lvl1pPr>
          </a:lstStyle>
          <a:p>
            <a:r>
              <a:rPr lang="en-US" dirty="0" smtClean="0"/>
              <a:t>Click to edit Master title style</a:t>
            </a:r>
            <a:endParaRPr lang="en-US" dirty="0"/>
          </a:p>
        </p:txBody>
      </p:sp>
      <p:sp>
        <p:nvSpPr>
          <p:cNvPr id="10" name="Subtitle 2"/>
          <p:cNvSpPr>
            <a:spLocks noGrp="1"/>
          </p:cNvSpPr>
          <p:nvPr>
            <p:ph type="subTitle" idx="1"/>
          </p:nvPr>
        </p:nvSpPr>
        <p:spPr>
          <a:xfrm>
            <a:off x="4714069" y="2874276"/>
            <a:ext cx="3974393" cy="1173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15" name="Slide Number Placeholder 5"/>
          <p:cNvSpPr txBox="1">
            <a:spLocks/>
          </p:cNvSpPr>
          <p:nvPr userDrawn="1"/>
        </p:nvSpPr>
        <p:spPr>
          <a:xfrm>
            <a:off x="6642272" y="5400256"/>
            <a:ext cx="2184357" cy="322584"/>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2" name="TextBox 11"/>
          <p:cNvSpPr txBox="1"/>
          <p:nvPr userDrawn="1"/>
        </p:nvSpPr>
        <p:spPr>
          <a:xfrm>
            <a:off x="7414353" y="5477780"/>
            <a:ext cx="856324" cy="178510"/>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SRVSOP</a:t>
            </a:r>
            <a:r>
              <a:rPr lang="en-US" sz="700" baseline="0" dirty="0" smtClean="0">
                <a:solidFill>
                  <a:srgbClr val="FFFFFF"/>
                </a:solidFill>
                <a:latin typeface="Open Sans"/>
                <a:cs typeface="Open Sans"/>
              </a:rPr>
              <a:t>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spTree>
    <p:extLst>
      <p:ext uri="{BB962C8B-B14F-4D97-AF65-F5344CB8AC3E}">
        <p14:creationId xmlns:p14="http://schemas.microsoft.com/office/powerpoint/2010/main" val="198409378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nodePh="1">
                                  <p:stCondLst>
                                    <p:cond delay="0"/>
                                  </p:stCondLst>
                                  <p:endCondLst>
                                    <p:cond evt="begin" delay="0">
                                      <p:tn val="17"/>
                                    </p:cond>
                                  </p:end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esume">
    <p:spTree>
      <p:nvGrpSpPr>
        <p:cNvPr id="1" name=""/>
        <p:cNvGrpSpPr/>
        <p:nvPr/>
      </p:nvGrpSpPr>
      <p:grpSpPr>
        <a:xfrm>
          <a:off x="0" y="0"/>
          <a:ext cx="0" cy="0"/>
          <a:chOff x="0" y="0"/>
          <a:chExt cx="0" cy="0"/>
        </a:xfrm>
      </p:grpSpPr>
      <p:sp>
        <p:nvSpPr>
          <p:cNvPr id="14" name="Picture Placeholder 13"/>
          <p:cNvSpPr>
            <a:spLocks noGrp="1"/>
          </p:cNvSpPr>
          <p:nvPr>
            <p:ph type="pic" sz="quarter" idx="14"/>
          </p:nvPr>
        </p:nvSpPr>
        <p:spPr>
          <a:xfrm>
            <a:off x="6237943" y="0"/>
            <a:ext cx="2928469" cy="5715000"/>
          </a:xfrm>
        </p:spPr>
        <p:txBody>
          <a:bodyPr/>
          <a:lstStyle>
            <a:lvl1pPr marL="0" indent="0">
              <a:buNone/>
              <a:defRPr/>
            </a:lvl1pPr>
          </a:lstStyle>
          <a:p>
            <a:endParaRPr lang="en-US"/>
          </a:p>
        </p:txBody>
      </p:sp>
      <p:sp>
        <p:nvSpPr>
          <p:cNvPr id="9" name="Slide Number Placeholder 5"/>
          <p:cNvSpPr txBox="1">
            <a:spLocks/>
          </p:cNvSpPr>
          <p:nvPr userDrawn="1"/>
        </p:nvSpPr>
        <p:spPr>
          <a:xfrm>
            <a:off x="317373" y="-5731"/>
            <a:ext cx="2184357" cy="122502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0" name="Title 1"/>
          <p:cNvSpPr>
            <a:spLocks noGrp="1"/>
          </p:cNvSpPr>
          <p:nvPr>
            <p:ph type="ctrTitle"/>
          </p:nvPr>
        </p:nvSpPr>
        <p:spPr>
          <a:xfrm>
            <a:off x="416278" y="60880"/>
            <a:ext cx="1954389" cy="1113656"/>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pic>
        <p:nvPicPr>
          <p:cNvPr id="6" name="Picture 2" descr="F:\2016\LOGO\Simple.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011" y="5301343"/>
            <a:ext cx="474723" cy="377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601830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nodePh="1">
                                  <p:stCondLst>
                                    <p:cond delay="0"/>
                                  </p:stCondLst>
                                  <p:endCondLst>
                                    <p:cond evt="begin" delay="0">
                                      <p:tn val="5"/>
                                    </p:cond>
                                  </p:end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bout 01">
    <p:spTree>
      <p:nvGrpSpPr>
        <p:cNvPr id="1" name=""/>
        <p:cNvGrpSpPr/>
        <p:nvPr/>
      </p:nvGrpSpPr>
      <p:grpSpPr>
        <a:xfrm>
          <a:off x="0" y="0"/>
          <a:ext cx="0" cy="0"/>
          <a:chOff x="0" y="0"/>
          <a:chExt cx="0" cy="0"/>
        </a:xfrm>
      </p:grpSpPr>
      <p:sp>
        <p:nvSpPr>
          <p:cNvPr id="5" name="Text Placeholder 18"/>
          <p:cNvSpPr>
            <a:spLocks noGrp="1"/>
          </p:cNvSpPr>
          <p:nvPr>
            <p:ph type="body" sz="quarter" idx="17"/>
          </p:nvPr>
        </p:nvSpPr>
        <p:spPr>
          <a:xfrm>
            <a:off x="3012723" y="1354628"/>
            <a:ext cx="3033889" cy="2941421"/>
          </a:xfrm>
        </p:spPr>
        <p:txBody>
          <a:bodyPr>
            <a:normAutofit/>
          </a:bodyPr>
          <a:lstStyle>
            <a:lvl1pPr marL="0" indent="0" algn="l">
              <a:buNone/>
              <a:defRPr sz="700"/>
            </a:lvl1pPr>
            <a:lvl2pPr marL="457200" indent="0" algn="ctr">
              <a:buNone/>
              <a:defRPr sz="700"/>
            </a:lvl2pPr>
            <a:lvl3pPr marL="914400" indent="0" algn="ctr">
              <a:buNone/>
              <a:defRPr sz="700"/>
            </a:lvl3pPr>
            <a:lvl4pPr marL="1371600" indent="0" algn="ctr">
              <a:buNone/>
              <a:defRPr sz="700"/>
            </a:lvl4pPr>
            <a:lvl5pPr marL="1828800" indent="0" algn="ctr">
              <a:buNone/>
              <a:defRPr sz="700"/>
            </a:lvl5pPr>
          </a:lstStyle>
          <a:p>
            <a:pPr lvl="0"/>
            <a:r>
              <a:rPr lang="en-US" dirty="0" smtClean="0"/>
              <a:t>Click to edit Master text styles</a:t>
            </a:r>
            <a:endParaRPr lang="en-US" dirty="0"/>
          </a:p>
        </p:txBody>
      </p:sp>
      <p:sp>
        <p:nvSpPr>
          <p:cNvPr id="14" name="Slide Number Placeholder 5"/>
          <p:cNvSpPr txBox="1">
            <a:spLocks/>
          </p:cNvSpPr>
          <p:nvPr userDrawn="1"/>
        </p:nvSpPr>
        <p:spPr>
          <a:xfrm>
            <a:off x="317373" y="-5731"/>
            <a:ext cx="2184357" cy="122502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5" name="Title 1"/>
          <p:cNvSpPr>
            <a:spLocks noGrp="1"/>
          </p:cNvSpPr>
          <p:nvPr>
            <p:ph type="ctrTitle"/>
          </p:nvPr>
        </p:nvSpPr>
        <p:spPr>
          <a:xfrm>
            <a:off x="416278" y="60880"/>
            <a:ext cx="1954389" cy="1113656"/>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6" name="Text Placeholder 18"/>
          <p:cNvSpPr>
            <a:spLocks noGrp="1"/>
          </p:cNvSpPr>
          <p:nvPr>
            <p:ph type="body" sz="quarter" idx="21"/>
          </p:nvPr>
        </p:nvSpPr>
        <p:spPr>
          <a:xfrm>
            <a:off x="6532488" y="1354628"/>
            <a:ext cx="2294141" cy="2941421"/>
          </a:xfrm>
        </p:spPr>
        <p:txBody>
          <a:bodyPr>
            <a:normAutofit/>
          </a:bodyPr>
          <a:lstStyle>
            <a:lvl1pPr marL="0" indent="0" algn="l">
              <a:buNone/>
              <a:defRPr sz="700"/>
            </a:lvl1pPr>
            <a:lvl2pPr marL="457200" indent="0" algn="ctr">
              <a:buNone/>
              <a:defRPr sz="700"/>
            </a:lvl2pPr>
            <a:lvl3pPr marL="914400" indent="0" algn="ctr">
              <a:buNone/>
              <a:defRPr sz="700"/>
            </a:lvl3pPr>
            <a:lvl4pPr marL="1371600" indent="0" algn="ctr">
              <a:buNone/>
              <a:defRPr sz="700"/>
            </a:lvl4pPr>
            <a:lvl5pPr marL="1828800" indent="0" algn="ctr">
              <a:buNone/>
              <a:defRPr sz="700"/>
            </a:lvl5pPr>
          </a:lstStyle>
          <a:p>
            <a:pPr lvl="0"/>
            <a:r>
              <a:rPr lang="en-US" dirty="0" smtClean="0"/>
              <a:t>Click to edit Master text styles</a:t>
            </a:r>
            <a:endParaRPr lang="en-US" dirty="0"/>
          </a:p>
        </p:txBody>
      </p:sp>
      <p:sp>
        <p:nvSpPr>
          <p:cNvPr id="17" name="Slide Number Placeholder 5"/>
          <p:cNvSpPr txBox="1">
            <a:spLocks/>
          </p:cNvSpPr>
          <p:nvPr userDrawn="1"/>
        </p:nvSpPr>
        <p:spPr>
          <a:xfrm>
            <a:off x="6642272" y="5400256"/>
            <a:ext cx="2184357" cy="322584"/>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1" name="Picture Placeholder 2"/>
          <p:cNvSpPr>
            <a:spLocks noGrp="1"/>
          </p:cNvSpPr>
          <p:nvPr>
            <p:ph type="pic" sz="quarter" idx="22"/>
          </p:nvPr>
        </p:nvSpPr>
        <p:spPr>
          <a:xfrm>
            <a:off x="317500" y="1354667"/>
            <a:ext cx="2184400" cy="4369153"/>
          </a:xfrm>
        </p:spPr>
        <p:txBody>
          <a:bodyPr/>
          <a:lstStyle/>
          <a:p>
            <a:endParaRPr lang="en-US"/>
          </a:p>
        </p:txBody>
      </p:sp>
      <p:sp>
        <p:nvSpPr>
          <p:cNvPr id="10" name="TextBox 9"/>
          <p:cNvSpPr txBox="1"/>
          <p:nvPr userDrawn="1"/>
        </p:nvSpPr>
        <p:spPr>
          <a:xfrm>
            <a:off x="7368633" y="5477780"/>
            <a:ext cx="856324" cy="178510"/>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SRVSOP</a:t>
            </a:r>
            <a:r>
              <a:rPr lang="en-US" sz="700" baseline="0" dirty="0" smtClean="0">
                <a:solidFill>
                  <a:srgbClr val="FFFFFF"/>
                </a:solidFill>
                <a:latin typeface="Open Sans"/>
                <a:cs typeface="Open Sans"/>
              </a:rPr>
              <a:t>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spTree>
    <p:extLst>
      <p:ext uri="{BB962C8B-B14F-4D97-AF65-F5344CB8AC3E}">
        <p14:creationId xmlns:p14="http://schemas.microsoft.com/office/powerpoint/2010/main" val="327532623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bout 02">
    <p:spTree>
      <p:nvGrpSpPr>
        <p:cNvPr id="1" name=""/>
        <p:cNvGrpSpPr/>
        <p:nvPr/>
      </p:nvGrpSpPr>
      <p:grpSpPr>
        <a:xfrm>
          <a:off x="0" y="0"/>
          <a:ext cx="0" cy="0"/>
          <a:chOff x="0" y="0"/>
          <a:chExt cx="0" cy="0"/>
        </a:xfrm>
      </p:grpSpPr>
      <p:sp>
        <p:nvSpPr>
          <p:cNvPr id="20" name="Text Placeholder 18"/>
          <p:cNvSpPr>
            <a:spLocks noGrp="1"/>
          </p:cNvSpPr>
          <p:nvPr>
            <p:ph type="body" sz="quarter" idx="17"/>
          </p:nvPr>
        </p:nvSpPr>
        <p:spPr>
          <a:xfrm>
            <a:off x="317500" y="1642182"/>
            <a:ext cx="2667000" cy="1901472"/>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21" name="Text Placeholder 18"/>
          <p:cNvSpPr>
            <a:spLocks noGrp="1"/>
          </p:cNvSpPr>
          <p:nvPr>
            <p:ph type="body" sz="quarter" idx="18"/>
          </p:nvPr>
        </p:nvSpPr>
        <p:spPr>
          <a:xfrm>
            <a:off x="3227295" y="1642182"/>
            <a:ext cx="2667000" cy="1901472"/>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22" name="Text Placeholder 18"/>
          <p:cNvSpPr>
            <a:spLocks noGrp="1"/>
          </p:cNvSpPr>
          <p:nvPr>
            <p:ph type="body" sz="quarter" idx="19"/>
          </p:nvPr>
        </p:nvSpPr>
        <p:spPr>
          <a:xfrm>
            <a:off x="6140824" y="1642182"/>
            <a:ext cx="2667000" cy="1901472"/>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7" name="Slide Number Placeholder 5"/>
          <p:cNvSpPr txBox="1">
            <a:spLocks/>
          </p:cNvSpPr>
          <p:nvPr userDrawn="1"/>
        </p:nvSpPr>
        <p:spPr>
          <a:xfrm>
            <a:off x="317373" y="-5731"/>
            <a:ext cx="2184357" cy="122502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8" name="Title 1"/>
          <p:cNvSpPr>
            <a:spLocks noGrp="1"/>
          </p:cNvSpPr>
          <p:nvPr>
            <p:ph type="ctrTitle"/>
          </p:nvPr>
        </p:nvSpPr>
        <p:spPr>
          <a:xfrm>
            <a:off x="416278" y="60880"/>
            <a:ext cx="1954389" cy="1113656"/>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2" name="Slide Number Placeholder 5"/>
          <p:cNvSpPr txBox="1">
            <a:spLocks/>
          </p:cNvSpPr>
          <p:nvPr userDrawn="1"/>
        </p:nvSpPr>
        <p:spPr>
          <a:xfrm>
            <a:off x="317373" y="5400127"/>
            <a:ext cx="2184357" cy="322584"/>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9" name="Picture Placeholder 2"/>
          <p:cNvSpPr>
            <a:spLocks noGrp="1"/>
          </p:cNvSpPr>
          <p:nvPr>
            <p:ph type="pic" sz="quarter" idx="23"/>
          </p:nvPr>
        </p:nvSpPr>
        <p:spPr>
          <a:xfrm>
            <a:off x="6048376" y="3727413"/>
            <a:ext cx="3095625" cy="1576917"/>
          </a:xfrm>
        </p:spPr>
        <p:txBody>
          <a:bodyPr/>
          <a:lstStyle/>
          <a:p>
            <a:endParaRPr lang="en-US"/>
          </a:p>
        </p:txBody>
      </p:sp>
      <p:sp>
        <p:nvSpPr>
          <p:cNvPr id="23" name="Picture Placeholder 2"/>
          <p:cNvSpPr>
            <a:spLocks noGrp="1"/>
          </p:cNvSpPr>
          <p:nvPr>
            <p:ph type="pic" sz="quarter" idx="24"/>
          </p:nvPr>
        </p:nvSpPr>
        <p:spPr>
          <a:xfrm>
            <a:off x="6941" y="3727098"/>
            <a:ext cx="3095625" cy="1576917"/>
          </a:xfrm>
        </p:spPr>
        <p:txBody>
          <a:bodyPr/>
          <a:lstStyle/>
          <a:p>
            <a:endParaRPr lang="en-US"/>
          </a:p>
        </p:txBody>
      </p:sp>
      <p:sp>
        <p:nvSpPr>
          <p:cNvPr id="24" name="Picture Placeholder 2"/>
          <p:cNvSpPr>
            <a:spLocks noGrp="1"/>
          </p:cNvSpPr>
          <p:nvPr>
            <p:ph type="pic" sz="quarter" idx="25"/>
          </p:nvPr>
        </p:nvSpPr>
        <p:spPr>
          <a:xfrm>
            <a:off x="3109505" y="3726783"/>
            <a:ext cx="2935920" cy="1576917"/>
          </a:xfrm>
        </p:spPr>
        <p:txBody>
          <a:bodyPr/>
          <a:lstStyle/>
          <a:p>
            <a:endParaRPr lang="en-US"/>
          </a:p>
        </p:txBody>
      </p:sp>
      <p:sp>
        <p:nvSpPr>
          <p:cNvPr id="13" name="TextBox 12"/>
          <p:cNvSpPr txBox="1"/>
          <p:nvPr userDrawn="1"/>
        </p:nvSpPr>
        <p:spPr>
          <a:xfrm>
            <a:off x="965310" y="5472164"/>
            <a:ext cx="856324" cy="178510"/>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SRVSOP</a:t>
            </a:r>
            <a:r>
              <a:rPr lang="en-US" sz="700" baseline="0" dirty="0" smtClean="0">
                <a:solidFill>
                  <a:srgbClr val="FFFFFF"/>
                </a:solidFill>
                <a:latin typeface="Open Sans"/>
                <a:cs typeface="Open Sans"/>
              </a:rPr>
              <a:t>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spTree>
    <p:extLst>
      <p:ext uri="{BB962C8B-B14F-4D97-AF65-F5344CB8AC3E}">
        <p14:creationId xmlns:p14="http://schemas.microsoft.com/office/powerpoint/2010/main" val="2373728863"/>
      </p:ext>
    </p:extLst>
  </p:cSld>
  <p:clrMapOvr>
    <a:masterClrMapping/>
  </p:clrMapOvr>
  <p:transition spd="slow">
    <p:push/>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alery_01">
    <p:spTree>
      <p:nvGrpSpPr>
        <p:cNvPr id="1" name=""/>
        <p:cNvGrpSpPr/>
        <p:nvPr/>
      </p:nvGrpSpPr>
      <p:grpSpPr>
        <a:xfrm>
          <a:off x="0" y="0"/>
          <a:ext cx="0" cy="0"/>
          <a:chOff x="0" y="0"/>
          <a:chExt cx="0" cy="0"/>
        </a:xfrm>
      </p:grpSpPr>
      <p:sp>
        <p:nvSpPr>
          <p:cNvPr id="5" name="TextBox 4"/>
          <p:cNvSpPr txBox="1"/>
          <p:nvPr userDrawn="1"/>
        </p:nvSpPr>
        <p:spPr>
          <a:xfrm>
            <a:off x="6922943" y="5481408"/>
            <a:ext cx="1736373" cy="184666"/>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GAJAH ANNUAL</a:t>
            </a:r>
            <a:r>
              <a:rPr lang="en-US" sz="700" baseline="0" dirty="0" smtClean="0">
                <a:solidFill>
                  <a:srgbClr val="FFFFFF"/>
                </a:solidFill>
                <a:latin typeface="Open Sans"/>
                <a:cs typeface="Open Sans"/>
              </a:rPr>
              <a:t> REPORT 2015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sp>
        <p:nvSpPr>
          <p:cNvPr id="6" name="Picture Placeholder 2"/>
          <p:cNvSpPr>
            <a:spLocks noGrp="1"/>
          </p:cNvSpPr>
          <p:nvPr>
            <p:ph type="pic" sz="quarter" idx="10"/>
          </p:nvPr>
        </p:nvSpPr>
        <p:spPr>
          <a:xfrm>
            <a:off x="457200" y="432153"/>
            <a:ext cx="8686801" cy="4788958"/>
          </a:xfrm>
        </p:spPr>
        <p:txBody>
          <a:bodyPr/>
          <a:lstStyle/>
          <a:p>
            <a:endParaRPr lang="en-US" dirty="0"/>
          </a:p>
        </p:txBody>
      </p:sp>
    </p:spTree>
    <p:extLst>
      <p:ext uri="{BB962C8B-B14F-4D97-AF65-F5344CB8AC3E}">
        <p14:creationId xmlns:p14="http://schemas.microsoft.com/office/powerpoint/2010/main" val="233184982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bout 03">
    <p:spTree>
      <p:nvGrpSpPr>
        <p:cNvPr id="1" name=""/>
        <p:cNvGrpSpPr/>
        <p:nvPr/>
      </p:nvGrpSpPr>
      <p:grpSpPr>
        <a:xfrm>
          <a:off x="0" y="0"/>
          <a:ext cx="0" cy="0"/>
          <a:chOff x="0" y="0"/>
          <a:chExt cx="0" cy="0"/>
        </a:xfrm>
      </p:grpSpPr>
      <p:sp>
        <p:nvSpPr>
          <p:cNvPr id="5" name="Text Placeholder 18"/>
          <p:cNvSpPr>
            <a:spLocks noGrp="1"/>
          </p:cNvSpPr>
          <p:nvPr>
            <p:ph type="body" sz="quarter" idx="17"/>
          </p:nvPr>
        </p:nvSpPr>
        <p:spPr>
          <a:xfrm>
            <a:off x="317500" y="3320261"/>
            <a:ext cx="2667000" cy="197485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6" name="Text Placeholder 18"/>
          <p:cNvSpPr>
            <a:spLocks noGrp="1"/>
          </p:cNvSpPr>
          <p:nvPr>
            <p:ph type="body" sz="quarter" idx="18"/>
          </p:nvPr>
        </p:nvSpPr>
        <p:spPr>
          <a:xfrm>
            <a:off x="3227295" y="3320261"/>
            <a:ext cx="2667000" cy="197485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7" name="Text Placeholder 18"/>
          <p:cNvSpPr>
            <a:spLocks noGrp="1"/>
          </p:cNvSpPr>
          <p:nvPr>
            <p:ph type="body" sz="quarter" idx="19"/>
          </p:nvPr>
        </p:nvSpPr>
        <p:spPr>
          <a:xfrm>
            <a:off x="6140824" y="3320261"/>
            <a:ext cx="2667000" cy="197485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9" name="Subtitle 2"/>
          <p:cNvSpPr>
            <a:spLocks noGrp="1"/>
          </p:cNvSpPr>
          <p:nvPr>
            <p:ph type="subTitle" idx="1"/>
          </p:nvPr>
        </p:nvSpPr>
        <p:spPr>
          <a:xfrm>
            <a:off x="317967" y="2582633"/>
            <a:ext cx="8489857" cy="563088"/>
          </a:xfrm>
        </p:spPr>
        <p:txBody>
          <a:bodyPr>
            <a:normAutofit/>
          </a:bodyPr>
          <a:lstStyle>
            <a:lvl1pPr marL="0" indent="0" algn="l">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Slide Number Placeholder 5"/>
          <p:cNvSpPr txBox="1">
            <a:spLocks/>
          </p:cNvSpPr>
          <p:nvPr userDrawn="1"/>
        </p:nvSpPr>
        <p:spPr>
          <a:xfrm>
            <a:off x="317373" y="5400127"/>
            <a:ext cx="2184357" cy="322584"/>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3" name="Picture Placeholder 2"/>
          <p:cNvSpPr>
            <a:spLocks noGrp="1"/>
          </p:cNvSpPr>
          <p:nvPr>
            <p:ph type="pic" sz="quarter" idx="21"/>
          </p:nvPr>
        </p:nvSpPr>
        <p:spPr>
          <a:xfrm>
            <a:off x="0" y="1"/>
            <a:ext cx="9144000" cy="2390070"/>
          </a:xfrm>
        </p:spPr>
        <p:txBody>
          <a:bodyPr/>
          <a:lstStyle/>
          <a:p>
            <a:endParaRPr lang="en-US"/>
          </a:p>
        </p:txBody>
      </p:sp>
      <p:sp>
        <p:nvSpPr>
          <p:cNvPr id="13" name="TextBox 12"/>
          <p:cNvSpPr txBox="1"/>
          <p:nvPr userDrawn="1"/>
        </p:nvSpPr>
        <p:spPr>
          <a:xfrm>
            <a:off x="1204206" y="5484486"/>
            <a:ext cx="856324" cy="178510"/>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SRVSOP</a:t>
            </a:r>
            <a:r>
              <a:rPr lang="en-US" sz="700" baseline="0" dirty="0" smtClean="0">
                <a:solidFill>
                  <a:srgbClr val="FFFFFF"/>
                </a:solidFill>
                <a:latin typeface="Open Sans"/>
                <a:cs typeface="Open Sans"/>
              </a:rPr>
              <a:t>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spTree>
    <p:extLst>
      <p:ext uri="{BB962C8B-B14F-4D97-AF65-F5344CB8AC3E}">
        <p14:creationId xmlns:p14="http://schemas.microsoft.com/office/powerpoint/2010/main" val="330576977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bout 04">
    <p:spTree>
      <p:nvGrpSpPr>
        <p:cNvPr id="1" name=""/>
        <p:cNvGrpSpPr/>
        <p:nvPr/>
      </p:nvGrpSpPr>
      <p:grpSpPr>
        <a:xfrm>
          <a:off x="0" y="0"/>
          <a:ext cx="0" cy="0"/>
          <a:chOff x="0" y="0"/>
          <a:chExt cx="0" cy="0"/>
        </a:xfrm>
      </p:grpSpPr>
      <p:sp>
        <p:nvSpPr>
          <p:cNvPr id="5" name="Text Placeholder 18"/>
          <p:cNvSpPr>
            <a:spLocks noGrp="1"/>
          </p:cNvSpPr>
          <p:nvPr>
            <p:ph type="body" sz="quarter" idx="17"/>
          </p:nvPr>
        </p:nvSpPr>
        <p:spPr>
          <a:xfrm>
            <a:off x="317500" y="3388733"/>
            <a:ext cx="2667000" cy="172861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6" name="Text Placeholder 18"/>
          <p:cNvSpPr>
            <a:spLocks noGrp="1"/>
          </p:cNvSpPr>
          <p:nvPr>
            <p:ph type="body" sz="quarter" idx="18"/>
          </p:nvPr>
        </p:nvSpPr>
        <p:spPr>
          <a:xfrm>
            <a:off x="3227295" y="3388733"/>
            <a:ext cx="2667000" cy="172861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7" name="Text Placeholder 18"/>
          <p:cNvSpPr>
            <a:spLocks noGrp="1"/>
          </p:cNvSpPr>
          <p:nvPr>
            <p:ph type="body" sz="quarter" idx="19"/>
          </p:nvPr>
        </p:nvSpPr>
        <p:spPr>
          <a:xfrm>
            <a:off x="6140824" y="3388733"/>
            <a:ext cx="2667000" cy="172861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8" name="Slide Number Placeholder 5"/>
          <p:cNvSpPr txBox="1">
            <a:spLocks/>
          </p:cNvSpPr>
          <p:nvPr userDrawn="1"/>
        </p:nvSpPr>
        <p:spPr>
          <a:xfrm>
            <a:off x="317373" y="-5731"/>
            <a:ext cx="2184357" cy="122502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9" name="Title 1"/>
          <p:cNvSpPr>
            <a:spLocks noGrp="1"/>
          </p:cNvSpPr>
          <p:nvPr>
            <p:ph type="ctrTitle"/>
          </p:nvPr>
        </p:nvSpPr>
        <p:spPr>
          <a:xfrm>
            <a:off x="416278" y="60880"/>
            <a:ext cx="1954389" cy="1113656"/>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2" name="Slide Number Placeholder 5"/>
          <p:cNvSpPr txBox="1">
            <a:spLocks/>
          </p:cNvSpPr>
          <p:nvPr userDrawn="1"/>
        </p:nvSpPr>
        <p:spPr>
          <a:xfrm>
            <a:off x="317373" y="5400127"/>
            <a:ext cx="2184357" cy="322584"/>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7" name="Picture Placeholder 2"/>
          <p:cNvSpPr>
            <a:spLocks noGrp="1"/>
          </p:cNvSpPr>
          <p:nvPr>
            <p:ph type="pic" sz="quarter" idx="23"/>
          </p:nvPr>
        </p:nvSpPr>
        <p:spPr>
          <a:xfrm>
            <a:off x="6041436" y="1634470"/>
            <a:ext cx="3095625" cy="1576917"/>
          </a:xfrm>
        </p:spPr>
        <p:txBody>
          <a:bodyPr/>
          <a:lstStyle/>
          <a:p>
            <a:endParaRPr lang="en-US"/>
          </a:p>
        </p:txBody>
      </p:sp>
      <p:sp>
        <p:nvSpPr>
          <p:cNvPr id="20" name="Picture Placeholder 2"/>
          <p:cNvSpPr>
            <a:spLocks noGrp="1"/>
          </p:cNvSpPr>
          <p:nvPr>
            <p:ph type="pic" sz="quarter" idx="24"/>
          </p:nvPr>
        </p:nvSpPr>
        <p:spPr>
          <a:xfrm>
            <a:off x="1" y="1634156"/>
            <a:ext cx="3095625" cy="1576917"/>
          </a:xfrm>
        </p:spPr>
        <p:txBody>
          <a:bodyPr/>
          <a:lstStyle/>
          <a:p>
            <a:endParaRPr lang="en-US"/>
          </a:p>
        </p:txBody>
      </p:sp>
      <p:sp>
        <p:nvSpPr>
          <p:cNvPr id="21" name="Picture Placeholder 2"/>
          <p:cNvSpPr>
            <a:spLocks noGrp="1"/>
          </p:cNvSpPr>
          <p:nvPr>
            <p:ph type="pic" sz="quarter" idx="25"/>
          </p:nvPr>
        </p:nvSpPr>
        <p:spPr>
          <a:xfrm>
            <a:off x="3102565" y="1633840"/>
            <a:ext cx="2935920" cy="1576917"/>
          </a:xfrm>
        </p:spPr>
        <p:txBody>
          <a:bodyPr/>
          <a:lstStyle/>
          <a:p>
            <a:endParaRPr lang="en-US"/>
          </a:p>
        </p:txBody>
      </p:sp>
      <p:pic>
        <p:nvPicPr>
          <p:cNvPr id="15" name="Picture 2" descr="F:\2016\LOGO\Simple.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93076" y="5301343"/>
            <a:ext cx="474723" cy="37715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userDrawn="1"/>
        </p:nvSpPr>
        <p:spPr>
          <a:xfrm>
            <a:off x="981389" y="5476041"/>
            <a:ext cx="856324" cy="178510"/>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SRVSOP</a:t>
            </a:r>
            <a:r>
              <a:rPr lang="en-US" sz="700" baseline="0" dirty="0" smtClean="0">
                <a:solidFill>
                  <a:srgbClr val="FFFFFF"/>
                </a:solidFill>
                <a:latin typeface="Open Sans"/>
                <a:cs typeface="Open Sans"/>
              </a:rPr>
              <a:t>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spTree>
    <p:extLst>
      <p:ext uri="{BB962C8B-B14F-4D97-AF65-F5344CB8AC3E}">
        <p14:creationId xmlns:p14="http://schemas.microsoft.com/office/powerpoint/2010/main" val="395837971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nodePh="1">
                                  <p:stCondLst>
                                    <p:cond delay="0"/>
                                  </p:stCondLst>
                                  <p:endCondLst>
                                    <p:cond evt="begin" delay="0">
                                      <p:tn val="5"/>
                                    </p:cond>
                                  </p:end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1"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about 04">
    <p:spTree>
      <p:nvGrpSpPr>
        <p:cNvPr id="1" name=""/>
        <p:cNvGrpSpPr/>
        <p:nvPr/>
      </p:nvGrpSpPr>
      <p:grpSpPr>
        <a:xfrm>
          <a:off x="0" y="0"/>
          <a:ext cx="0" cy="0"/>
          <a:chOff x="0" y="0"/>
          <a:chExt cx="0" cy="0"/>
        </a:xfrm>
      </p:grpSpPr>
      <p:sp>
        <p:nvSpPr>
          <p:cNvPr id="5" name="Text Placeholder 18"/>
          <p:cNvSpPr>
            <a:spLocks noGrp="1"/>
          </p:cNvSpPr>
          <p:nvPr>
            <p:ph type="body" sz="quarter" idx="17"/>
          </p:nvPr>
        </p:nvSpPr>
        <p:spPr>
          <a:xfrm>
            <a:off x="317968" y="4003110"/>
            <a:ext cx="4163977" cy="1180664"/>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7" name="Text Placeholder 18"/>
          <p:cNvSpPr>
            <a:spLocks noGrp="1"/>
          </p:cNvSpPr>
          <p:nvPr>
            <p:ph type="body" sz="quarter" idx="19"/>
          </p:nvPr>
        </p:nvSpPr>
        <p:spPr>
          <a:xfrm>
            <a:off x="4652129" y="4003110"/>
            <a:ext cx="4174925" cy="1180664"/>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3" name="Text Placeholder 18"/>
          <p:cNvSpPr>
            <a:spLocks noGrp="1"/>
          </p:cNvSpPr>
          <p:nvPr>
            <p:ph type="body" sz="quarter" idx="21"/>
          </p:nvPr>
        </p:nvSpPr>
        <p:spPr>
          <a:xfrm>
            <a:off x="330396" y="1844761"/>
            <a:ext cx="2003756" cy="1973541"/>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4" name="Text Placeholder 18"/>
          <p:cNvSpPr>
            <a:spLocks noGrp="1"/>
          </p:cNvSpPr>
          <p:nvPr>
            <p:ph type="body" sz="quarter" idx="22"/>
          </p:nvPr>
        </p:nvSpPr>
        <p:spPr>
          <a:xfrm>
            <a:off x="2478189" y="1844761"/>
            <a:ext cx="2003756" cy="1973541"/>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5" name="Text Placeholder 18"/>
          <p:cNvSpPr>
            <a:spLocks noGrp="1"/>
          </p:cNvSpPr>
          <p:nvPr>
            <p:ph type="body" sz="quarter" idx="23"/>
          </p:nvPr>
        </p:nvSpPr>
        <p:spPr>
          <a:xfrm>
            <a:off x="4652129" y="1844761"/>
            <a:ext cx="2003756" cy="1973541"/>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6" name="Text Placeholder 18"/>
          <p:cNvSpPr>
            <a:spLocks noGrp="1"/>
          </p:cNvSpPr>
          <p:nvPr>
            <p:ph type="body" sz="quarter" idx="24"/>
          </p:nvPr>
        </p:nvSpPr>
        <p:spPr>
          <a:xfrm>
            <a:off x="6823299" y="1844761"/>
            <a:ext cx="2003756" cy="1973541"/>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21" name="Slide Number Placeholder 5"/>
          <p:cNvSpPr txBox="1">
            <a:spLocks/>
          </p:cNvSpPr>
          <p:nvPr userDrawn="1"/>
        </p:nvSpPr>
        <p:spPr>
          <a:xfrm>
            <a:off x="317373" y="-5731"/>
            <a:ext cx="2184357" cy="122502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22" name="Title 1"/>
          <p:cNvSpPr>
            <a:spLocks noGrp="1"/>
          </p:cNvSpPr>
          <p:nvPr>
            <p:ph type="ctrTitle"/>
          </p:nvPr>
        </p:nvSpPr>
        <p:spPr>
          <a:xfrm>
            <a:off x="416278" y="60880"/>
            <a:ext cx="1954389" cy="1113656"/>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2" name="Slide Number Placeholder 5"/>
          <p:cNvSpPr txBox="1">
            <a:spLocks/>
          </p:cNvSpPr>
          <p:nvPr userDrawn="1"/>
        </p:nvSpPr>
        <p:spPr>
          <a:xfrm>
            <a:off x="317373" y="5400127"/>
            <a:ext cx="2184357" cy="322584"/>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pic>
        <p:nvPicPr>
          <p:cNvPr id="19" name="Picture 2" descr="F:\2016\LOGO\Simple.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93076" y="5301343"/>
            <a:ext cx="474723" cy="37715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userDrawn="1"/>
        </p:nvSpPr>
        <p:spPr>
          <a:xfrm>
            <a:off x="904112" y="5478477"/>
            <a:ext cx="856324" cy="178510"/>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SRVSOP</a:t>
            </a:r>
            <a:r>
              <a:rPr lang="en-US" sz="700" baseline="0" dirty="0" smtClean="0">
                <a:solidFill>
                  <a:srgbClr val="FFFFFF"/>
                </a:solidFill>
                <a:latin typeface="Open Sans"/>
                <a:cs typeface="Open Sans"/>
              </a:rPr>
              <a:t>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spTree>
    <p:extLst>
      <p:ext uri="{BB962C8B-B14F-4D97-AF65-F5344CB8AC3E}">
        <p14:creationId xmlns:p14="http://schemas.microsoft.com/office/powerpoint/2010/main" val="2209339360"/>
      </p:ext>
    </p:extLst>
  </p:cSld>
  <p:clrMapOvr>
    <a:masterClrMapping/>
  </p:clrMapOvr>
  <p:transition spd="slow">
    <p:push/>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about 04">
    <p:spTree>
      <p:nvGrpSpPr>
        <p:cNvPr id="1" name=""/>
        <p:cNvGrpSpPr/>
        <p:nvPr/>
      </p:nvGrpSpPr>
      <p:grpSpPr>
        <a:xfrm>
          <a:off x="0" y="0"/>
          <a:ext cx="0" cy="0"/>
          <a:chOff x="0" y="0"/>
          <a:chExt cx="0" cy="0"/>
        </a:xfrm>
      </p:grpSpPr>
      <p:sp>
        <p:nvSpPr>
          <p:cNvPr id="5" name="Text Placeholder 18"/>
          <p:cNvSpPr>
            <a:spLocks noGrp="1"/>
          </p:cNvSpPr>
          <p:nvPr>
            <p:ph type="body" sz="quarter" idx="17"/>
          </p:nvPr>
        </p:nvSpPr>
        <p:spPr>
          <a:xfrm>
            <a:off x="548483" y="3182383"/>
            <a:ext cx="1821596" cy="2091620"/>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6" name="Text Placeholder 18"/>
          <p:cNvSpPr>
            <a:spLocks noGrp="1"/>
          </p:cNvSpPr>
          <p:nvPr>
            <p:ph type="body" sz="quarter" idx="18"/>
          </p:nvPr>
        </p:nvSpPr>
        <p:spPr>
          <a:xfrm>
            <a:off x="2621566" y="3182383"/>
            <a:ext cx="1821596" cy="2091620"/>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7" name="Text Placeholder 18"/>
          <p:cNvSpPr>
            <a:spLocks noGrp="1"/>
          </p:cNvSpPr>
          <p:nvPr>
            <p:ph type="body" sz="quarter" idx="19"/>
          </p:nvPr>
        </p:nvSpPr>
        <p:spPr>
          <a:xfrm>
            <a:off x="4698383" y="3182383"/>
            <a:ext cx="1821596" cy="2091620"/>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2" name="Text Placeholder 18"/>
          <p:cNvSpPr>
            <a:spLocks noGrp="1"/>
          </p:cNvSpPr>
          <p:nvPr>
            <p:ph type="body" sz="quarter" idx="20"/>
          </p:nvPr>
        </p:nvSpPr>
        <p:spPr>
          <a:xfrm>
            <a:off x="6772430" y="3182383"/>
            <a:ext cx="1821596" cy="2091620"/>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3" name="Text Placeholder 18"/>
          <p:cNvSpPr>
            <a:spLocks noGrp="1"/>
          </p:cNvSpPr>
          <p:nvPr>
            <p:ph type="body" sz="quarter" idx="21"/>
          </p:nvPr>
        </p:nvSpPr>
        <p:spPr>
          <a:xfrm>
            <a:off x="548483" y="1831614"/>
            <a:ext cx="1821596" cy="1180664"/>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4" name="Text Placeholder 18"/>
          <p:cNvSpPr>
            <a:spLocks noGrp="1"/>
          </p:cNvSpPr>
          <p:nvPr>
            <p:ph type="body" sz="quarter" idx="22"/>
          </p:nvPr>
        </p:nvSpPr>
        <p:spPr>
          <a:xfrm>
            <a:off x="2621566" y="1831614"/>
            <a:ext cx="1821596" cy="1180664"/>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5" name="Text Placeholder 18"/>
          <p:cNvSpPr>
            <a:spLocks noGrp="1"/>
          </p:cNvSpPr>
          <p:nvPr>
            <p:ph type="body" sz="quarter" idx="23"/>
          </p:nvPr>
        </p:nvSpPr>
        <p:spPr>
          <a:xfrm>
            <a:off x="4698383" y="1831614"/>
            <a:ext cx="1821596" cy="1180664"/>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6" name="Text Placeholder 18"/>
          <p:cNvSpPr>
            <a:spLocks noGrp="1"/>
          </p:cNvSpPr>
          <p:nvPr>
            <p:ph type="body" sz="quarter" idx="24"/>
          </p:nvPr>
        </p:nvSpPr>
        <p:spPr>
          <a:xfrm>
            <a:off x="6772430" y="1831614"/>
            <a:ext cx="1821596" cy="1180664"/>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23" name="Slide Number Placeholder 5"/>
          <p:cNvSpPr txBox="1">
            <a:spLocks/>
          </p:cNvSpPr>
          <p:nvPr userDrawn="1"/>
        </p:nvSpPr>
        <p:spPr>
          <a:xfrm>
            <a:off x="317373" y="-5731"/>
            <a:ext cx="2184357" cy="122502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24" name="Title 1"/>
          <p:cNvSpPr>
            <a:spLocks noGrp="1"/>
          </p:cNvSpPr>
          <p:nvPr>
            <p:ph type="ctrTitle"/>
          </p:nvPr>
        </p:nvSpPr>
        <p:spPr>
          <a:xfrm>
            <a:off x="416278" y="60880"/>
            <a:ext cx="1954389" cy="1113656"/>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7" name="Slide Number Placeholder 5"/>
          <p:cNvSpPr txBox="1">
            <a:spLocks/>
          </p:cNvSpPr>
          <p:nvPr userDrawn="1"/>
        </p:nvSpPr>
        <p:spPr>
          <a:xfrm>
            <a:off x="317373" y="5400127"/>
            <a:ext cx="2184357" cy="322584"/>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pic>
        <p:nvPicPr>
          <p:cNvPr id="20" name="Picture 2" descr="F:\2016\LOGO\Simple.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93076" y="5301343"/>
            <a:ext cx="474723" cy="37715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userDrawn="1"/>
        </p:nvSpPr>
        <p:spPr>
          <a:xfrm>
            <a:off x="981389" y="5468320"/>
            <a:ext cx="856324" cy="178510"/>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SRVSOP</a:t>
            </a:r>
            <a:r>
              <a:rPr lang="en-US" sz="700" baseline="0" dirty="0" smtClean="0">
                <a:solidFill>
                  <a:srgbClr val="FFFFFF"/>
                </a:solidFill>
                <a:latin typeface="Open Sans"/>
                <a:cs typeface="Open Sans"/>
              </a:rPr>
              <a:t>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spTree>
    <p:extLst>
      <p:ext uri="{BB962C8B-B14F-4D97-AF65-F5344CB8AC3E}">
        <p14:creationId xmlns:p14="http://schemas.microsoft.com/office/powerpoint/2010/main" val="239657386"/>
      </p:ext>
    </p:extLst>
  </p:cSld>
  <p:clrMapOvr>
    <a:masterClrMapping/>
  </p:clrMapOvr>
  <p:transition spd="slow">
    <p:push/>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about 04">
    <p:spTree>
      <p:nvGrpSpPr>
        <p:cNvPr id="1" name=""/>
        <p:cNvGrpSpPr/>
        <p:nvPr/>
      </p:nvGrpSpPr>
      <p:grpSpPr>
        <a:xfrm>
          <a:off x="0" y="0"/>
          <a:ext cx="0" cy="0"/>
          <a:chOff x="0" y="0"/>
          <a:chExt cx="0" cy="0"/>
        </a:xfrm>
      </p:grpSpPr>
      <p:sp>
        <p:nvSpPr>
          <p:cNvPr id="5" name="Picture Placeholder 2"/>
          <p:cNvSpPr>
            <a:spLocks noGrp="1"/>
          </p:cNvSpPr>
          <p:nvPr>
            <p:ph type="pic" sz="quarter" idx="29" hasCustomPrompt="1"/>
          </p:nvPr>
        </p:nvSpPr>
        <p:spPr>
          <a:xfrm>
            <a:off x="-6351" y="1592778"/>
            <a:ext cx="2273251" cy="2296213"/>
          </a:xfrm>
          <a:prstGeom prst="rect">
            <a:avLst/>
          </a:prstGeom>
        </p:spPr>
        <p:txBody>
          <a:bodyPr vert="horz" anchor="t">
            <a:normAutofit/>
          </a:bodyPr>
          <a:lstStyle>
            <a:lvl1pPr marL="0" indent="0" algn="l">
              <a:buNone/>
              <a:defRPr sz="700">
                <a:solidFill>
                  <a:schemeClr val="tx1">
                    <a:lumMod val="75000"/>
                    <a:lumOff val="25000"/>
                  </a:schemeClr>
                </a:solidFill>
                <a:latin typeface="Open Sans"/>
                <a:cs typeface="Open Sans"/>
              </a:defRPr>
            </a:lvl1pPr>
          </a:lstStyle>
          <a:p>
            <a:r>
              <a:rPr lang="en-US" dirty="0" err="1" smtClean="0"/>
              <a:t>Inser</a:t>
            </a:r>
            <a:r>
              <a:rPr lang="en-US" dirty="0" smtClean="0"/>
              <a:t> Image</a:t>
            </a:r>
            <a:endParaRPr lang="en-US" dirty="0"/>
          </a:p>
        </p:txBody>
      </p:sp>
      <p:sp>
        <p:nvSpPr>
          <p:cNvPr id="6" name="Picture Placeholder 2"/>
          <p:cNvSpPr>
            <a:spLocks noGrp="1"/>
          </p:cNvSpPr>
          <p:nvPr>
            <p:ph type="pic" sz="quarter" idx="30" hasCustomPrompt="1"/>
          </p:nvPr>
        </p:nvSpPr>
        <p:spPr>
          <a:xfrm>
            <a:off x="2283900" y="1592778"/>
            <a:ext cx="2273251" cy="2296213"/>
          </a:xfrm>
          <a:prstGeom prst="rect">
            <a:avLst/>
          </a:prstGeom>
        </p:spPr>
        <p:txBody>
          <a:bodyPr vert="horz" anchor="t">
            <a:normAutofit/>
          </a:bodyPr>
          <a:lstStyle>
            <a:lvl1pPr marL="0" indent="0" algn="l">
              <a:buNone/>
              <a:defRPr sz="700">
                <a:solidFill>
                  <a:schemeClr val="tx1">
                    <a:lumMod val="75000"/>
                    <a:lumOff val="25000"/>
                  </a:schemeClr>
                </a:solidFill>
                <a:latin typeface="Open Sans"/>
                <a:cs typeface="Open Sans"/>
              </a:defRPr>
            </a:lvl1pPr>
          </a:lstStyle>
          <a:p>
            <a:r>
              <a:rPr lang="en-US" dirty="0" err="1" smtClean="0"/>
              <a:t>Inser</a:t>
            </a:r>
            <a:r>
              <a:rPr lang="en-US" dirty="0" smtClean="0"/>
              <a:t> Image</a:t>
            </a:r>
            <a:endParaRPr lang="en-US" dirty="0"/>
          </a:p>
        </p:txBody>
      </p:sp>
      <p:sp>
        <p:nvSpPr>
          <p:cNvPr id="7" name="Picture Placeholder 2"/>
          <p:cNvSpPr>
            <a:spLocks noGrp="1"/>
          </p:cNvSpPr>
          <p:nvPr>
            <p:ph type="pic" sz="quarter" idx="31" hasCustomPrompt="1"/>
          </p:nvPr>
        </p:nvSpPr>
        <p:spPr>
          <a:xfrm>
            <a:off x="4581621" y="1592778"/>
            <a:ext cx="2273251" cy="2296213"/>
          </a:xfrm>
          <a:prstGeom prst="rect">
            <a:avLst/>
          </a:prstGeom>
        </p:spPr>
        <p:txBody>
          <a:bodyPr vert="horz" anchor="t">
            <a:normAutofit/>
          </a:bodyPr>
          <a:lstStyle>
            <a:lvl1pPr marL="0" indent="0" algn="l">
              <a:buNone/>
              <a:defRPr sz="700">
                <a:solidFill>
                  <a:schemeClr val="tx1">
                    <a:lumMod val="75000"/>
                    <a:lumOff val="25000"/>
                  </a:schemeClr>
                </a:solidFill>
                <a:latin typeface="Open Sans"/>
                <a:cs typeface="Open Sans"/>
              </a:defRPr>
            </a:lvl1pPr>
          </a:lstStyle>
          <a:p>
            <a:r>
              <a:rPr lang="en-US" dirty="0" err="1" smtClean="0"/>
              <a:t>Inser</a:t>
            </a:r>
            <a:r>
              <a:rPr lang="en-US" dirty="0" smtClean="0"/>
              <a:t> Image</a:t>
            </a:r>
            <a:endParaRPr lang="en-US" dirty="0"/>
          </a:p>
        </p:txBody>
      </p:sp>
      <p:sp>
        <p:nvSpPr>
          <p:cNvPr id="8" name="Picture Placeholder 2"/>
          <p:cNvSpPr>
            <a:spLocks noGrp="1"/>
          </p:cNvSpPr>
          <p:nvPr>
            <p:ph type="pic" sz="quarter" idx="32" hasCustomPrompt="1"/>
          </p:nvPr>
        </p:nvSpPr>
        <p:spPr>
          <a:xfrm>
            <a:off x="6879342" y="1592778"/>
            <a:ext cx="2273251" cy="2296213"/>
          </a:xfrm>
          <a:prstGeom prst="rect">
            <a:avLst/>
          </a:prstGeom>
        </p:spPr>
        <p:txBody>
          <a:bodyPr vert="horz" anchor="t">
            <a:normAutofit/>
          </a:bodyPr>
          <a:lstStyle>
            <a:lvl1pPr marL="0" indent="0" algn="l">
              <a:buNone/>
              <a:defRPr sz="700">
                <a:solidFill>
                  <a:schemeClr val="tx1">
                    <a:lumMod val="75000"/>
                    <a:lumOff val="25000"/>
                  </a:schemeClr>
                </a:solidFill>
                <a:latin typeface="Open Sans"/>
                <a:cs typeface="Open Sans"/>
              </a:defRPr>
            </a:lvl1pPr>
          </a:lstStyle>
          <a:p>
            <a:r>
              <a:rPr lang="en-US" dirty="0" err="1" smtClean="0"/>
              <a:t>Inser</a:t>
            </a:r>
            <a:r>
              <a:rPr lang="en-US" dirty="0" smtClean="0"/>
              <a:t> Image</a:t>
            </a:r>
            <a:endParaRPr lang="en-US" dirty="0"/>
          </a:p>
        </p:txBody>
      </p:sp>
      <p:sp>
        <p:nvSpPr>
          <p:cNvPr id="9" name="Text Placeholder 18"/>
          <p:cNvSpPr>
            <a:spLocks noGrp="1"/>
          </p:cNvSpPr>
          <p:nvPr>
            <p:ph type="body" sz="quarter" idx="17"/>
          </p:nvPr>
        </p:nvSpPr>
        <p:spPr>
          <a:xfrm>
            <a:off x="-7471" y="3920287"/>
            <a:ext cx="2274371" cy="1317008"/>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0" name="Text Placeholder 18"/>
          <p:cNvSpPr>
            <a:spLocks noGrp="1"/>
          </p:cNvSpPr>
          <p:nvPr>
            <p:ph type="body" sz="quarter" idx="33"/>
          </p:nvPr>
        </p:nvSpPr>
        <p:spPr>
          <a:xfrm>
            <a:off x="2284837" y="3920287"/>
            <a:ext cx="2274371" cy="1317008"/>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2" name="Text Placeholder 18"/>
          <p:cNvSpPr>
            <a:spLocks noGrp="1"/>
          </p:cNvSpPr>
          <p:nvPr>
            <p:ph type="body" sz="quarter" idx="34"/>
          </p:nvPr>
        </p:nvSpPr>
        <p:spPr>
          <a:xfrm>
            <a:off x="4581621" y="3920287"/>
            <a:ext cx="2274371" cy="1317008"/>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3" name="Text Placeholder 18"/>
          <p:cNvSpPr>
            <a:spLocks noGrp="1"/>
          </p:cNvSpPr>
          <p:nvPr>
            <p:ph type="body" sz="quarter" idx="35"/>
          </p:nvPr>
        </p:nvSpPr>
        <p:spPr>
          <a:xfrm>
            <a:off x="6878222" y="3920287"/>
            <a:ext cx="2274371" cy="1317008"/>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20" name="Slide Number Placeholder 5"/>
          <p:cNvSpPr txBox="1">
            <a:spLocks/>
          </p:cNvSpPr>
          <p:nvPr userDrawn="1"/>
        </p:nvSpPr>
        <p:spPr>
          <a:xfrm>
            <a:off x="317373" y="-5731"/>
            <a:ext cx="2184357" cy="122502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21" name="Title 1"/>
          <p:cNvSpPr>
            <a:spLocks noGrp="1"/>
          </p:cNvSpPr>
          <p:nvPr>
            <p:ph type="ctrTitle"/>
          </p:nvPr>
        </p:nvSpPr>
        <p:spPr>
          <a:xfrm>
            <a:off x="416278" y="60880"/>
            <a:ext cx="1954389" cy="1113656"/>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4" name="Slide Number Placeholder 5"/>
          <p:cNvSpPr txBox="1">
            <a:spLocks/>
          </p:cNvSpPr>
          <p:nvPr userDrawn="1"/>
        </p:nvSpPr>
        <p:spPr>
          <a:xfrm>
            <a:off x="317373" y="5400127"/>
            <a:ext cx="2184357" cy="322584"/>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pic>
        <p:nvPicPr>
          <p:cNvPr id="17" name="Picture 2" descr="F:\2016\LOGO\Simple.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93076" y="5301343"/>
            <a:ext cx="474723" cy="37715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userDrawn="1"/>
        </p:nvSpPr>
        <p:spPr>
          <a:xfrm>
            <a:off x="981389" y="5476041"/>
            <a:ext cx="856324" cy="178510"/>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SRVSOP</a:t>
            </a:r>
            <a:r>
              <a:rPr lang="en-US" sz="700" baseline="0" dirty="0" smtClean="0">
                <a:solidFill>
                  <a:srgbClr val="FFFFFF"/>
                </a:solidFill>
                <a:latin typeface="Open Sans"/>
                <a:cs typeface="Open Sans"/>
              </a:rPr>
              <a:t>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spTree>
    <p:extLst>
      <p:ext uri="{BB962C8B-B14F-4D97-AF65-F5344CB8AC3E}">
        <p14:creationId xmlns:p14="http://schemas.microsoft.com/office/powerpoint/2010/main" val="73754178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about 04">
    <p:spTree>
      <p:nvGrpSpPr>
        <p:cNvPr id="1" name=""/>
        <p:cNvGrpSpPr/>
        <p:nvPr/>
      </p:nvGrpSpPr>
      <p:grpSpPr>
        <a:xfrm>
          <a:off x="0" y="0"/>
          <a:ext cx="0" cy="0"/>
          <a:chOff x="0" y="0"/>
          <a:chExt cx="0" cy="0"/>
        </a:xfrm>
      </p:grpSpPr>
      <p:sp>
        <p:nvSpPr>
          <p:cNvPr id="5" name="Picture Placeholder 2"/>
          <p:cNvSpPr>
            <a:spLocks noGrp="1"/>
          </p:cNvSpPr>
          <p:nvPr>
            <p:ph type="pic" sz="quarter" idx="32" hasCustomPrompt="1"/>
          </p:nvPr>
        </p:nvSpPr>
        <p:spPr>
          <a:xfrm>
            <a:off x="5036494" y="6763"/>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6" name="Picture Placeholder 2"/>
          <p:cNvSpPr>
            <a:spLocks noGrp="1"/>
          </p:cNvSpPr>
          <p:nvPr>
            <p:ph type="pic" sz="quarter" idx="33" hasCustomPrompt="1"/>
          </p:nvPr>
        </p:nvSpPr>
        <p:spPr>
          <a:xfrm>
            <a:off x="5036494" y="1144763"/>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7" name="Picture Placeholder 2"/>
          <p:cNvSpPr>
            <a:spLocks noGrp="1"/>
          </p:cNvSpPr>
          <p:nvPr>
            <p:ph type="pic" sz="quarter" idx="34" hasCustomPrompt="1"/>
          </p:nvPr>
        </p:nvSpPr>
        <p:spPr>
          <a:xfrm>
            <a:off x="5036494" y="2284819"/>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8" name="Picture Placeholder 2"/>
          <p:cNvSpPr>
            <a:spLocks noGrp="1"/>
          </p:cNvSpPr>
          <p:nvPr>
            <p:ph type="pic" sz="quarter" idx="35" hasCustomPrompt="1"/>
          </p:nvPr>
        </p:nvSpPr>
        <p:spPr>
          <a:xfrm>
            <a:off x="5036494" y="3424874"/>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9" name="Picture Placeholder 2"/>
          <p:cNvSpPr>
            <a:spLocks noGrp="1"/>
          </p:cNvSpPr>
          <p:nvPr>
            <p:ph type="pic" sz="quarter" idx="36" hasCustomPrompt="1"/>
          </p:nvPr>
        </p:nvSpPr>
        <p:spPr>
          <a:xfrm>
            <a:off x="5036494" y="4567889"/>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0" name="Picture Placeholder 2"/>
          <p:cNvSpPr>
            <a:spLocks noGrp="1"/>
          </p:cNvSpPr>
          <p:nvPr>
            <p:ph type="pic" sz="quarter" idx="37" hasCustomPrompt="1"/>
          </p:nvPr>
        </p:nvSpPr>
        <p:spPr>
          <a:xfrm>
            <a:off x="6062544" y="6763"/>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2" name="Picture Placeholder 2"/>
          <p:cNvSpPr>
            <a:spLocks noGrp="1"/>
          </p:cNvSpPr>
          <p:nvPr>
            <p:ph type="pic" sz="quarter" idx="38" hasCustomPrompt="1"/>
          </p:nvPr>
        </p:nvSpPr>
        <p:spPr>
          <a:xfrm>
            <a:off x="6062544" y="1144763"/>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3" name="Picture Placeholder 2"/>
          <p:cNvSpPr>
            <a:spLocks noGrp="1"/>
          </p:cNvSpPr>
          <p:nvPr>
            <p:ph type="pic" sz="quarter" idx="39" hasCustomPrompt="1"/>
          </p:nvPr>
        </p:nvSpPr>
        <p:spPr>
          <a:xfrm>
            <a:off x="6062544" y="2284819"/>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4" name="Picture Placeholder 2"/>
          <p:cNvSpPr>
            <a:spLocks noGrp="1"/>
          </p:cNvSpPr>
          <p:nvPr>
            <p:ph type="pic" sz="quarter" idx="40" hasCustomPrompt="1"/>
          </p:nvPr>
        </p:nvSpPr>
        <p:spPr>
          <a:xfrm>
            <a:off x="6062544" y="3424874"/>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5" name="Picture Placeholder 2"/>
          <p:cNvSpPr>
            <a:spLocks noGrp="1"/>
          </p:cNvSpPr>
          <p:nvPr>
            <p:ph type="pic" sz="quarter" idx="41" hasCustomPrompt="1"/>
          </p:nvPr>
        </p:nvSpPr>
        <p:spPr>
          <a:xfrm>
            <a:off x="6062544" y="4567889"/>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6" name="Picture Placeholder 2"/>
          <p:cNvSpPr>
            <a:spLocks noGrp="1"/>
          </p:cNvSpPr>
          <p:nvPr>
            <p:ph type="pic" sz="quarter" idx="42" hasCustomPrompt="1"/>
          </p:nvPr>
        </p:nvSpPr>
        <p:spPr>
          <a:xfrm>
            <a:off x="7088594" y="6763"/>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7" name="Picture Placeholder 2"/>
          <p:cNvSpPr>
            <a:spLocks noGrp="1"/>
          </p:cNvSpPr>
          <p:nvPr>
            <p:ph type="pic" sz="quarter" idx="43" hasCustomPrompt="1"/>
          </p:nvPr>
        </p:nvSpPr>
        <p:spPr>
          <a:xfrm>
            <a:off x="7088594" y="1144763"/>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8" name="Picture Placeholder 2"/>
          <p:cNvSpPr>
            <a:spLocks noGrp="1"/>
          </p:cNvSpPr>
          <p:nvPr>
            <p:ph type="pic" sz="quarter" idx="44" hasCustomPrompt="1"/>
          </p:nvPr>
        </p:nvSpPr>
        <p:spPr>
          <a:xfrm>
            <a:off x="7088594" y="2284819"/>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9" name="Picture Placeholder 2"/>
          <p:cNvSpPr>
            <a:spLocks noGrp="1"/>
          </p:cNvSpPr>
          <p:nvPr>
            <p:ph type="pic" sz="quarter" idx="45" hasCustomPrompt="1"/>
          </p:nvPr>
        </p:nvSpPr>
        <p:spPr>
          <a:xfrm>
            <a:off x="7088594" y="3424874"/>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0" name="Picture Placeholder 2"/>
          <p:cNvSpPr>
            <a:spLocks noGrp="1"/>
          </p:cNvSpPr>
          <p:nvPr>
            <p:ph type="pic" sz="quarter" idx="46" hasCustomPrompt="1"/>
          </p:nvPr>
        </p:nvSpPr>
        <p:spPr>
          <a:xfrm>
            <a:off x="7088594" y="4567889"/>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1" name="Picture Placeholder 2"/>
          <p:cNvSpPr>
            <a:spLocks noGrp="1"/>
          </p:cNvSpPr>
          <p:nvPr>
            <p:ph type="pic" sz="quarter" idx="47" hasCustomPrompt="1"/>
          </p:nvPr>
        </p:nvSpPr>
        <p:spPr>
          <a:xfrm>
            <a:off x="8114644" y="6763"/>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2" name="Picture Placeholder 2"/>
          <p:cNvSpPr>
            <a:spLocks noGrp="1"/>
          </p:cNvSpPr>
          <p:nvPr>
            <p:ph type="pic" sz="quarter" idx="48" hasCustomPrompt="1"/>
          </p:nvPr>
        </p:nvSpPr>
        <p:spPr>
          <a:xfrm>
            <a:off x="8114644" y="1144763"/>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3" name="Picture Placeholder 2"/>
          <p:cNvSpPr>
            <a:spLocks noGrp="1"/>
          </p:cNvSpPr>
          <p:nvPr>
            <p:ph type="pic" sz="quarter" idx="49" hasCustomPrompt="1"/>
          </p:nvPr>
        </p:nvSpPr>
        <p:spPr>
          <a:xfrm>
            <a:off x="8114644" y="2284819"/>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4" name="Picture Placeholder 2"/>
          <p:cNvSpPr>
            <a:spLocks noGrp="1"/>
          </p:cNvSpPr>
          <p:nvPr>
            <p:ph type="pic" sz="quarter" idx="50" hasCustomPrompt="1"/>
          </p:nvPr>
        </p:nvSpPr>
        <p:spPr>
          <a:xfrm>
            <a:off x="8114644" y="3424874"/>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5" name="Picture Placeholder 2"/>
          <p:cNvSpPr>
            <a:spLocks noGrp="1"/>
          </p:cNvSpPr>
          <p:nvPr>
            <p:ph type="pic" sz="quarter" idx="51" hasCustomPrompt="1"/>
          </p:nvPr>
        </p:nvSpPr>
        <p:spPr>
          <a:xfrm>
            <a:off x="8114644" y="4567889"/>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6" name="Slide Number Placeholder 5"/>
          <p:cNvSpPr txBox="1">
            <a:spLocks/>
          </p:cNvSpPr>
          <p:nvPr userDrawn="1"/>
        </p:nvSpPr>
        <p:spPr>
          <a:xfrm>
            <a:off x="317373" y="-5731"/>
            <a:ext cx="2184357" cy="122502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27" name="Title 1"/>
          <p:cNvSpPr>
            <a:spLocks noGrp="1"/>
          </p:cNvSpPr>
          <p:nvPr>
            <p:ph type="ctrTitle"/>
          </p:nvPr>
        </p:nvSpPr>
        <p:spPr>
          <a:xfrm>
            <a:off x="416278" y="60880"/>
            <a:ext cx="1954389" cy="1113656"/>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30" name="Slide Number Placeholder 5"/>
          <p:cNvSpPr txBox="1">
            <a:spLocks/>
          </p:cNvSpPr>
          <p:nvPr userDrawn="1"/>
        </p:nvSpPr>
        <p:spPr>
          <a:xfrm>
            <a:off x="317373" y="5400127"/>
            <a:ext cx="2184357" cy="322584"/>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29" name="TextBox 28"/>
          <p:cNvSpPr txBox="1"/>
          <p:nvPr userDrawn="1"/>
        </p:nvSpPr>
        <p:spPr>
          <a:xfrm>
            <a:off x="981389" y="5484486"/>
            <a:ext cx="856324" cy="178510"/>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SRVSOP</a:t>
            </a:r>
            <a:r>
              <a:rPr lang="en-US" sz="700" baseline="0" dirty="0" smtClean="0">
                <a:solidFill>
                  <a:srgbClr val="FFFFFF"/>
                </a:solidFill>
                <a:latin typeface="Open Sans"/>
                <a:cs typeface="Open Sans"/>
              </a:rPr>
              <a:t>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spTree>
    <p:extLst>
      <p:ext uri="{BB962C8B-B14F-4D97-AF65-F5344CB8AC3E}">
        <p14:creationId xmlns:p14="http://schemas.microsoft.com/office/powerpoint/2010/main" val="73754178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childTnLst>
                          </p:cTn>
                        </p:par>
                        <p:par>
                          <p:cTn id="52" fill="hold">
                            <p:stCondLst>
                              <p:cond delay="1500"/>
                            </p:stCondLst>
                            <p:childTnLst>
                              <p:par>
                                <p:cTn id="53" presetID="10" presetClass="entr" presetSubtype="0" fill="hold" grpId="0"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500"/>
                                        <p:tgtEl>
                                          <p:spTgt spid="1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about 04">
    <p:spTree>
      <p:nvGrpSpPr>
        <p:cNvPr id="1" name=""/>
        <p:cNvGrpSpPr/>
        <p:nvPr/>
      </p:nvGrpSpPr>
      <p:grpSpPr>
        <a:xfrm>
          <a:off x="0" y="0"/>
          <a:ext cx="0" cy="0"/>
          <a:chOff x="0" y="0"/>
          <a:chExt cx="0" cy="0"/>
        </a:xfrm>
      </p:grpSpPr>
      <p:sp>
        <p:nvSpPr>
          <p:cNvPr id="17" name="Picture Placeholder 2"/>
          <p:cNvSpPr>
            <a:spLocks noGrp="1"/>
          </p:cNvSpPr>
          <p:nvPr>
            <p:ph type="pic" sz="quarter" idx="32" hasCustomPrompt="1"/>
          </p:nvPr>
        </p:nvSpPr>
        <p:spPr>
          <a:xfrm>
            <a:off x="-59217" y="1771730"/>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8" name="Picture Placeholder 2"/>
          <p:cNvSpPr>
            <a:spLocks noGrp="1"/>
          </p:cNvSpPr>
          <p:nvPr>
            <p:ph type="pic" sz="quarter" idx="37" hasCustomPrompt="1"/>
          </p:nvPr>
        </p:nvSpPr>
        <p:spPr>
          <a:xfrm>
            <a:off x="969844" y="1771730"/>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9" name="Picture Placeholder 2"/>
          <p:cNvSpPr>
            <a:spLocks noGrp="1"/>
          </p:cNvSpPr>
          <p:nvPr>
            <p:ph type="pic" sz="quarter" idx="42" hasCustomPrompt="1"/>
          </p:nvPr>
        </p:nvSpPr>
        <p:spPr>
          <a:xfrm>
            <a:off x="1998905" y="1771730"/>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0" name="Picture Placeholder 2"/>
          <p:cNvSpPr>
            <a:spLocks noGrp="1"/>
          </p:cNvSpPr>
          <p:nvPr>
            <p:ph type="pic" sz="quarter" idx="47" hasCustomPrompt="1"/>
          </p:nvPr>
        </p:nvSpPr>
        <p:spPr>
          <a:xfrm>
            <a:off x="3027966" y="1771730"/>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1" name="Picture Placeholder 2"/>
          <p:cNvSpPr>
            <a:spLocks noGrp="1"/>
          </p:cNvSpPr>
          <p:nvPr>
            <p:ph type="pic" sz="quarter" idx="48" hasCustomPrompt="1"/>
          </p:nvPr>
        </p:nvSpPr>
        <p:spPr>
          <a:xfrm>
            <a:off x="4057027" y="1771730"/>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2" name="Picture Placeholder 2"/>
          <p:cNvSpPr>
            <a:spLocks noGrp="1"/>
          </p:cNvSpPr>
          <p:nvPr>
            <p:ph type="pic" sz="quarter" idx="49" hasCustomPrompt="1"/>
          </p:nvPr>
        </p:nvSpPr>
        <p:spPr>
          <a:xfrm>
            <a:off x="5086088" y="1771730"/>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3" name="Picture Placeholder 2"/>
          <p:cNvSpPr>
            <a:spLocks noGrp="1"/>
          </p:cNvSpPr>
          <p:nvPr>
            <p:ph type="pic" sz="quarter" idx="50" hasCustomPrompt="1"/>
          </p:nvPr>
        </p:nvSpPr>
        <p:spPr>
          <a:xfrm>
            <a:off x="6115149" y="1771730"/>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4" name="Picture Placeholder 2"/>
          <p:cNvSpPr>
            <a:spLocks noGrp="1"/>
          </p:cNvSpPr>
          <p:nvPr>
            <p:ph type="pic" sz="quarter" idx="51" hasCustomPrompt="1"/>
          </p:nvPr>
        </p:nvSpPr>
        <p:spPr>
          <a:xfrm>
            <a:off x="7144210" y="1771730"/>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5" name="Picture Placeholder 2"/>
          <p:cNvSpPr>
            <a:spLocks noGrp="1"/>
          </p:cNvSpPr>
          <p:nvPr>
            <p:ph type="pic" sz="quarter" idx="52" hasCustomPrompt="1"/>
          </p:nvPr>
        </p:nvSpPr>
        <p:spPr>
          <a:xfrm>
            <a:off x="8173271" y="1771730"/>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6" name="Picture Placeholder 2"/>
          <p:cNvSpPr>
            <a:spLocks noGrp="1"/>
          </p:cNvSpPr>
          <p:nvPr>
            <p:ph type="pic" sz="quarter" idx="53" hasCustomPrompt="1"/>
          </p:nvPr>
        </p:nvSpPr>
        <p:spPr>
          <a:xfrm>
            <a:off x="-56206" y="2911785"/>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7" name="Picture Placeholder 2"/>
          <p:cNvSpPr>
            <a:spLocks noGrp="1"/>
          </p:cNvSpPr>
          <p:nvPr>
            <p:ph type="pic" sz="quarter" idx="54" hasCustomPrompt="1"/>
          </p:nvPr>
        </p:nvSpPr>
        <p:spPr>
          <a:xfrm>
            <a:off x="972855" y="2911785"/>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8" name="Picture Placeholder 2"/>
          <p:cNvSpPr>
            <a:spLocks noGrp="1"/>
          </p:cNvSpPr>
          <p:nvPr>
            <p:ph type="pic" sz="quarter" idx="55" hasCustomPrompt="1"/>
          </p:nvPr>
        </p:nvSpPr>
        <p:spPr>
          <a:xfrm>
            <a:off x="2001916" y="2911785"/>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9" name="Picture Placeholder 2"/>
          <p:cNvSpPr>
            <a:spLocks noGrp="1"/>
          </p:cNvSpPr>
          <p:nvPr>
            <p:ph type="pic" sz="quarter" idx="56" hasCustomPrompt="1"/>
          </p:nvPr>
        </p:nvSpPr>
        <p:spPr>
          <a:xfrm>
            <a:off x="3030977" y="2911785"/>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0" name="Picture Placeholder 2"/>
          <p:cNvSpPr>
            <a:spLocks noGrp="1"/>
          </p:cNvSpPr>
          <p:nvPr>
            <p:ph type="pic" sz="quarter" idx="57" hasCustomPrompt="1"/>
          </p:nvPr>
        </p:nvSpPr>
        <p:spPr>
          <a:xfrm>
            <a:off x="4060038" y="2911785"/>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1" name="Picture Placeholder 2"/>
          <p:cNvSpPr>
            <a:spLocks noGrp="1"/>
          </p:cNvSpPr>
          <p:nvPr>
            <p:ph type="pic" sz="quarter" idx="58" hasCustomPrompt="1"/>
          </p:nvPr>
        </p:nvSpPr>
        <p:spPr>
          <a:xfrm>
            <a:off x="5089099" y="2911785"/>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2" name="Picture Placeholder 2"/>
          <p:cNvSpPr>
            <a:spLocks noGrp="1"/>
          </p:cNvSpPr>
          <p:nvPr>
            <p:ph type="pic" sz="quarter" idx="59" hasCustomPrompt="1"/>
          </p:nvPr>
        </p:nvSpPr>
        <p:spPr>
          <a:xfrm>
            <a:off x="6118160" y="2911785"/>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3" name="Picture Placeholder 2"/>
          <p:cNvSpPr>
            <a:spLocks noGrp="1"/>
          </p:cNvSpPr>
          <p:nvPr>
            <p:ph type="pic" sz="quarter" idx="60" hasCustomPrompt="1"/>
          </p:nvPr>
        </p:nvSpPr>
        <p:spPr>
          <a:xfrm>
            <a:off x="7147221" y="2911785"/>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4" name="Picture Placeholder 2"/>
          <p:cNvSpPr>
            <a:spLocks noGrp="1"/>
          </p:cNvSpPr>
          <p:nvPr>
            <p:ph type="pic" sz="quarter" idx="61" hasCustomPrompt="1"/>
          </p:nvPr>
        </p:nvSpPr>
        <p:spPr>
          <a:xfrm>
            <a:off x="8173271" y="2911785"/>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9" name="Slide Number Placeholder 5"/>
          <p:cNvSpPr txBox="1">
            <a:spLocks/>
          </p:cNvSpPr>
          <p:nvPr userDrawn="1"/>
        </p:nvSpPr>
        <p:spPr>
          <a:xfrm>
            <a:off x="317373" y="-5731"/>
            <a:ext cx="2184357" cy="122502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40" name="Title 1"/>
          <p:cNvSpPr>
            <a:spLocks noGrp="1"/>
          </p:cNvSpPr>
          <p:nvPr>
            <p:ph type="ctrTitle"/>
          </p:nvPr>
        </p:nvSpPr>
        <p:spPr>
          <a:xfrm>
            <a:off x="416278" y="60880"/>
            <a:ext cx="1954389" cy="1113656"/>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35" name="Slide Number Placeholder 5"/>
          <p:cNvSpPr txBox="1">
            <a:spLocks/>
          </p:cNvSpPr>
          <p:nvPr userDrawn="1"/>
        </p:nvSpPr>
        <p:spPr>
          <a:xfrm>
            <a:off x="317373" y="5400127"/>
            <a:ext cx="2184357" cy="322584"/>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pic>
        <p:nvPicPr>
          <p:cNvPr id="38" name="Picture 2" descr="F:\2016\LOGO\Simple.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93076" y="5301343"/>
            <a:ext cx="474723" cy="377152"/>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p:cNvSpPr txBox="1"/>
          <p:nvPr userDrawn="1"/>
        </p:nvSpPr>
        <p:spPr>
          <a:xfrm>
            <a:off x="981389" y="5482572"/>
            <a:ext cx="856324" cy="178510"/>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SRVSOP</a:t>
            </a:r>
            <a:r>
              <a:rPr lang="en-US" sz="700" baseline="0" dirty="0" smtClean="0">
                <a:solidFill>
                  <a:srgbClr val="FFFFFF"/>
                </a:solidFill>
                <a:latin typeface="Open Sans"/>
                <a:cs typeface="Open Sans"/>
              </a:rPr>
              <a:t>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spTree>
    <p:extLst>
      <p:ext uri="{BB962C8B-B14F-4D97-AF65-F5344CB8AC3E}">
        <p14:creationId xmlns:p14="http://schemas.microsoft.com/office/powerpoint/2010/main" val="301986627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childTnLst>
                          </p:cTn>
                        </p:par>
                        <p:par>
                          <p:cTn id="52" fill="hold">
                            <p:stCondLst>
                              <p:cond delay="1500"/>
                            </p:stCondLst>
                            <p:childTnLst>
                              <p:par>
                                <p:cTn id="53" presetID="10" presetClass="entr" presetSubtype="0" fill="hold" grpId="0" nodeType="after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about 04">
    <p:spTree>
      <p:nvGrpSpPr>
        <p:cNvPr id="1" name=""/>
        <p:cNvGrpSpPr/>
        <p:nvPr/>
      </p:nvGrpSpPr>
      <p:grpSpPr>
        <a:xfrm>
          <a:off x="0" y="0"/>
          <a:ext cx="0" cy="0"/>
          <a:chOff x="0" y="0"/>
          <a:chExt cx="0" cy="0"/>
        </a:xfrm>
      </p:grpSpPr>
      <p:sp>
        <p:nvSpPr>
          <p:cNvPr id="4" name="Subtitle 2"/>
          <p:cNvSpPr>
            <a:spLocks noGrp="1"/>
          </p:cNvSpPr>
          <p:nvPr>
            <p:ph type="subTitle" idx="1"/>
          </p:nvPr>
        </p:nvSpPr>
        <p:spPr>
          <a:xfrm>
            <a:off x="859311" y="4566503"/>
            <a:ext cx="7422093" cy="563088"/>
          </a:xfrm>
        </p:spPr>
        <p:txBody>
          <a:bodyPr>
            <a:normAutofit/>
          </a:bodyPr>
          <a:lstStyle>
            <a:lvl1pPr marL="0" indent="0" algn="ctr">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Title 1"/>
          <p:cNvSpPr>
            <a:spLocks noGrp="1"/>
          </p:cNvSpPr>
          <p:nvPr>
            <p:ph type="ctrTitle"/>
          </p:nvPr>
        </p:nvSpPr>
        <p:spPr>
          <a:xfrm>
            <a:off x="857899" y="4082242"/>
            <a:ext cx="7423705" cy="472298"/>
          </a:xfrm>
        </p:spPr>
        <p:txBody>
          <a:bodyPr anchor="b">
            <a:noAutofit/>
          </a:bodyPr>
          <a:lstStyle>
            <a:lvl1pPr algn="ctr">
              <a:defRPr sz="2500"/>
            </a:lvl1pPr>
          </a:lstStyle>
          <a:p>
            <a:r>
              <a:rPr lang="en-US" dirty="0" smtClean="0"/>
              <a:t>Click to edit Master title style</a:t>
            </a:r>
            <a:endParaRPr lang="en-US" dirty="0"/>
          </a:p>
        </p:txBody>
      </p:sp>
    </p:spTree>
    <p:extLst>
      <p:ext uri="{BB962C8B-B14F-4D97-AF65-F5344CB8AC3E}">
        <p14:creationId xmlns:p14="http://schemas.microsoft.com/office/powerpoint/2010/main" val="2165106467"/>
      </p:ext>
    </p:extLst>
  </p:cSld>
  <p:clrMapOvr>
    <a:masterClrMapping/>
  </p:clrMapOvr>
  <p:transition spd="slow">
    <p:push/>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about 04">
    <p:spTree>
      <p:nvGrpSpPr>
        <p:cNvPr id="1" name=""/>
        <p:cNvGrpSpPr/>
        <p:nvPr/>
      </p:nvGrpSpPr>
      <p:grpSpPr>
        <a:xfrm>
          <a:off x="0" y="0"/>
          <a:ext cx="0" cy="0"/>
          <a:chOff x="0" y="0"/>
          <a:chExt cx="0" cy="0"/>
        </a:xfrm>
      </p:grpSpPr>
      <p:sp>
        <p:nvSpPr>
          <p:cNvPr id="4" name="Subtitle 2"/>
          <p:cNvSpPr>
            <a:spLocks noGrp="1"/>
          </p:cNvSpPr>
          <p:nvPr>
            <p:ph type="subTitle" idx="1"/>
          </p:nvPr>
        </p:nvSpPr>
        <p:spPr>
          <a:xfrm>
            <a:off x="859311" y="4566503"/>
            <a:ext cx="7422093" cy="563088"/>
          </a:xfrm>
        </p:spPr>
        <p:txBody>
          <a:bodyPr>
            <a:normAutofit/>
          </a:bodyPr>
          <a:lstStyle>
            <a:lvl1pPr marL="0" indent="0" algn="ctr">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Title 1"/>
          <p:cNvSpPr>
            <a:spLocks noGrp="1"/>
          </p:cNvSpPr>
          <p:nvPr>
            <p:ph type="ctrTitle"/>
          </p:nvPr>
        </p:nvSpPr>
        <p:spPr>
          <a:xfrm>
            <a:off x="857899" y="4082242"/>
            <a:ext cx="7423705" cy="472298"/>
          </a:xfrm>
        </p:spPr>
        <p:txBody>
          <a:bodyPr anchor="b">
            <a:noAutofit/>
          </a:bodyPr>
          <a:lstStyle>
            <a:lvl1pPr algn="ctr">
              <a:defRPr sz="2500"/>
            </a:lvl1pPr>
          </a:lstStyle>
          <a:p>
            <a:r>
              <a:rPr lang="en-US" dirty="0" smtClean="0"/>
              <a:t>Click to edit Master title style</a:t>
            </a:r>
            <a:endParaRPr lang="en-US" dirty="0"/>
          </a:p>
        </p:txBody>
      </p:sp>
      <p:sp>
        <p:nvSpPr>
          <p:cNvPr id="5" name="Slide Number Placeholder 5"/>
          <p:cNvSpPr txBox="1">
            <a:spLocks/>
          </p:cNvSpPr>
          <p:nvPr userDrawn="1"/>
        </p:nvSpPr>
        <p:spPr>
          <a:xfrm>
            <a:off x="317373" y="5400127"/>
            <a:ext cx="2184357" cy="322584"/>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pic>
        <p:nvPicPr>
          <p:cNvPr id="8" name="Picture 2" descr="F:\2016\LOGO\Simple.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93076" y="5301343"/>
            <a:ext cx="474723" cy="37715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userDrawn="1"/>
        </p:nvSpPr>
        <p:spPr>
          <a:xfrm>
            <a:off x="981389" y="5478477"/>
            <a:ext cx="856324" cy="178510"/>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SRVSOP</a:t>
            </a:r>
            <a:r>
              <a:rPr lang="en-US" sz="700" baseline="0" dirty="0" smtClean="0">
                <a:solidFill>
                  <a:srgbClr val="FFFFFF"/>
                </a:solidFill>
                <a:latin typeface="Open Sans"/>
                <a:cs typeface="Open Sans"/>
              </a:rPr>
              <a:t>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spTree>
    <p:extLst>
      <p:ext uri="{BB962C8B-B14F-4D97-AF65-F5344CB8AC3E}">
        <p14:creationId xmlns:p14="http://schemas.microsoft.com/office/powerpoint/2010/main" val="2001372797"/>
      </p:ext>
    </p:extLst>
  </p:cSld>
  <p:clrMapOvr>
    <a:masterClrMapping/>
  </p:clrMapOvr>
  <p:transition spd="slow">
    <p:push/>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about 04">
    <p:spTree>
      <p:nvGrpSpPr>
        <p:cNvPr id="1" name=""/>
        <p:cNvGrpSpPr/>
        <p:nvPr/>
      </p:nvGrpSpPr>
      <p:grpSpPr>
        <a:xfrm>
          <a:off x="0" y="0"/>
          <a:ext cx="0" cy="0"/>
          <a:chOff x="0" y="0"/>
          <a:chExt cx="0" cy="0"/>
        </a:xfrm>
      </p:grpSpPr>
      <p:sp>
        <p:nvSpPr>
          <p:cNvPr id="4" name="Subtitle 2"/>
          <p:cNvSpPr>
            <a:spLocks noGrp="1"/>
          </p:cNvSpPr>
          <p:nvPr>
            <p:ph type="subTitle" idx="1"/>
          </p:nvPr>
        </p:nvSpPr>
        <p:spPr>
          <a:xfrm>
            <a:off x="859311" y="4566503"/>
            <a:ext cx="7422093" cy="563088"/>
          </a:xfrm>
        </p:spPr>
        <p:txBody>
          <a:bodyPr>
            <a:normAutofit/>
          </a:bodyPr>
          <a:lstStyle>
            <a:lvl1pPr marL="0" indent="0" algn="ctr">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Title 1"/>
          <p:cNvSpPr>
            <a:spLocks noGrp="1"/>
          </p:cNvSpPr>
          <p:nvPr>
            <p:ph type="ctrTitle"/>
          </p:nvPr>
        </p:nvSpPr>
        <p:spPr>
          <a:xfrm>
            <a:off x="857899" y="4082242"/>
            <a:ext cx="7423705" cy="472298"/>
          </a:xfrm>
        </p:spPr>
        <p:txBody>
          <a:bodyPr anchor="b">
            <a:noAutofit/>
          </a:bodyPr>
          <a:lstStyle>
            <a:lvl1pPr algn="ctr">
              <a:defRPr sz="2500"/>
            </a:lvl1pPr>
          </a:lstStyle>
          <a:p>
            <a:r>
              <a:rPr lang="en-US" dirty="0" smtClean="0"/>
              <a:t>Click to edit Master title style</a:t>
            </a:r>
            <a:endParaRPr lang="en-US" dirty="0"/>
          </a:p>
        </p:txBody>
      </p:sp>
      <p:sp>
        <p:nvSpPr>
          <p:cNvPr id="7" name="Slide Number Placeholder 5"/>
          <p:cNvSpPr txBox="1">
            <a:spLocks/>
          </p:cNvSpPr>
          <p:nvPr userDrawn="1"/>
        </p:nvSpPr>
        <p:spPr>
          <a:xfrm>
            <a:off x="6643182" y="5401942"/>
            <a:ext cx="2184357" cy="322584"/>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8" name="TextBox 7"/>
          <p:cNvSpPr txBox="1"/>
          <p:nvPr userDrawn="1"/>
        </p:nvSpPr>
        <p:spPr>
          <a:xfrm>
            <a:off x="7307198" y="5474621"/>
            <a:ext cx="856324" cy="178510"/>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SRVSOP</a:t>
            </a:r>
            <a:r>
              <a:rPr lang="en-US" sz="700" baseline="0" dirty="0" smtClean="0">
                <a:solidFill>
                  <a:srgbClr val="FFFFFF"/>
                </a:solidFill>
                <a:latin typeface="Open Sans"/>
                <a:cs typeface="Open Sans"/>
              </a:rPr>
              <a:t>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spTree>
    <p:extLst>
      <p:ext uri="{BB962C8B-B14F-4D97-AF65-F5344CB8AC3E}">
        <p14:creationId xmlns:p14="http://schemas.microsoft.com/office/powerpoint/2010/main" val="2001372797"/>
      </p:ext>
    </p:extLst>
  </p:cSld>
  <p:clrMapOvr>
    <a:masterClrMapping/>
  </p:clrMapOvr>
  <p:transition spd="slow">
    <p:push/>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alery_02">
    <p:spTree>
      <p:nvGrpSpPr>
        <p:cNvPr id="1" name=""/>
        <p:cNvGrpSpPr/>
        <p:nvPr/>
      </p:nvGrpSpPr>
      <p:grpSpPr>
        <a:xfrm>
          <a:off x="0" y="0"/>
          <a:ext cx="0" cy="0"/>
          <a:chOff x="0" y="0"/>
          <a:chExt cx="0" cy="0"/>
        </a:xfrm>
      </p:grpSpPr>
      <p:sp>
        <p:nvSpPr>
          <p:cNvPr id="4" name="TextBox 3"/>
          <p:cNvSpPr txBox="1"/>
          <p:nvPr userDrawn="1"/>
        </p:nvSpPr>
        <p:spPr>
          <a:xfrm>
            <a:off x="6922943" y="5481408"/>
            <a:ext cx="1736373" cy="184666"/>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GAJAH ANNUAL</a:t>
            </a:r>
            <a:r>
              <a:rPr lang="en-US" sz="700" baseline="0" dirty="0" smtClean="0">
                <a:solidFill>
                  <a:srgbClr val="FFFFFF"/>
                </a:solidFill>
                <a:latin typeface="Open Sans"/>
                <a:cs typeface="Open Sans"/>
              </a:rPr>
              <a:t> REPORT 2015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sp>
        <p:nvSpPr>
          <p:cNvPr id="6" name="Picture Placeholder 2"/>
          <p:cNvSpPr>
            <a:spLocks noGrp="1"/>
          </p:cNvSpPr>
          <p:nvPr>
            <p:ph type="pic" sz="quarter" idx="10"/>
          </p:nvPr>
        </p:nvSpPr>
        <p:spPr>
          <a:xfrm>
            <a:off x="-1588" y="432153"/>
            <a:ext cx="8686801" cy="4788958"/>
          </a:xfrm>
        </p:spPr>
        <p:txBody>
          <a:bodyPr/>
          <a:lstStyle/>
          <a:p>
            <a:endParaRPr lang="en-US" dirty="0"/>
          </a:p>
        </p:txBody>
      </p:sp>
    </p:spTree>
    <p:extLst>
      <p:ext uri="{BB962C8B-B14F-4D97-AF65-F5344CB8AC3E}">
        <p14:creationId xmlns:p14="http://schemas.microsoft.com/office/powerpoint/2010/main" val="172037587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about 04">
    <p:spTree>
      <p:nvGrpSpPr>
        <p:cNvPr id="1" name=""/>
        <p:cNvGrpSpPr/>
        <p:nvPr/>
      </p:nvGrpSpPr>
      <p:grpSpPr>
        <a:xfrm>
          <a:off x="0" y="0"/>
          <a:ext cx="0" cy="0"/>
          <a:chOff x="0" y="0"/>
          <a:chExt cx="0" cy="0"/>
        </a:xfrm>
      </p:grpSpPr>
      <p:sp>
        <p:nvSpPr>
          <p:cNvPr id="4" name="Subtitle 2"/>
          <p:cNvSpPr>
            <a:spLocks noGrp="1"/>
          </p:cNvSpPr>
          <p:nvPr>
            <p:ph type="subTitle" idx="1"/>
          </p:nvPr>
        </p:nvSpPr>
        <p:spPr>
          <a:xfrm>
            <a:off x="859311" y="4566503"/>
            <a:ext cx="7422093" cy="563088"/>
          </a:xfrm>
        </p:spPr>
        <p:txBody>
          <a:bodyPr>
            <a:normAutofit/>
          </a:bodyPr>
          <a:lstStyle>
            <a:lvl1pPr marL="0" indent="0" algn="ctr">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Title 1"/>
          <p:cNvSpPr>
            <a:spLocks noGrp="1"/>
          </p:cNvSpPr>
          <p:nvPr>
            <p:ph type="ctrTitle"/>
          </p:nvPr>
        </p:nvSpPr>
        <p:spPr>
          <a:xfrm>
            <a:off x="857899" y="4082242"/>
            <a:ext cx="7423705" cy="472298"/>
          </a:xfrm>
        </p:spPr>
        <p:txBody>
          <a:bodyPr anchor="b">
            <a:noAutofit/>
          </a:bodyPr>
          <a:lstStyle>
            <a:lvl1pPr algn="ctr">
              <a:defRPr sz="2500"/>
            </a:lvl1pPr>
          </a:lstStyle>
          <a:p>
            <a:r>
              <a:rPr lang="en-US" dirty="0" smtClean="0"/>
              <a:t>Click to edit Master title style</a:t>
            </a:r>
            <a:endParaRPr lang="en-US" dirty="0"/>
          </a:p>
        </p:txBody>
      </p:sp>
      <p:sp>
        <p:nvSpPr>
          <p:cNvPr id="9" name="Slide Number Placeholder 5"/>
          <p:cNvSpPr txBox="1">
            <a:spLocks/>
          </p:cNvSpPr>
          <p:nvPr userDrawn="1"/>
        </p:nvSpPr>
        <p:spPr>
          <a:xfrm>
            <a:off x="3481488" y="5399136"/>
            <a:ext cx="2184357" cy="322584"/>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8" name="TextBox 7"/>
          <p:cNvSpPr txBox="1"/>
          <p:nvPr userDrawn="1"/>
        </p:nvSpPr>
        <p:spPr>
          <a:xfrm>
            <a:off x="4299289" y="5471173"/>
            <a:ext cx="856324" cy="178510"/>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SRVSOP</a:t>
            </a:r>
            <a:r>
              <a:rPr lang="en-US" sz="700" baseline="0" dirty="0" smtClean="0">
                <a:solidFill>
                  <a:srgbClr val="FFFFFF"/>
                </a:solidFill>
                <a:latin typeface="Open Sans"/>
                <a:cs typeface="Open Sans"/>
              </a:rPr>
              <a:t>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spTree>
    <p:extLst>
      <p:ext uri="{BB962C8B-B14F-4D97-AF65-F5344CB8AC3E}">
        <p14:creationId xmlns:p14="http://schemas.microsoft.com/office/powerpoint/2010/main" val="3132818411"/>
      </p:ext>
    </p:extLst>
  </p:cSld>
  <p:clrMapOvr>
    <a:masterClrMapping/>
  </p:clrMapOvr>
  <p:transition spd="slow">
    <p:push/>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about 04">
    <p:spTree>
      <p:nvGrpSpPr>
        <p:cNvPr id="1" name=""/>
        <p:cNvGrpSpPr/>
        <p:nvPr/>
      </p:nvGrpSpPr>
      <p:grpSpPr>
        <a:xfrm>
          <a:off x="0" y="0"/>
          <a:ext cx="0" cy="0"/>
          <a:chOff x="0" y="0"/>
          <a:chExt cx="0" cy="0"/>
        </a:xfrm>
      </p:grpSpPr>
      <p:sp>
        <p:nvSpPr>
          <p:cNvPr id="4" name="Subtitle 2"/>
          <p:cNvSpPr>
            <a:spLocks noGrp="1"/>
          </p:cNvSpPr>
          <p:nvPr>
            <p:ph type="subTitle" idx="1"/>
          </p:nvPr>
        </p:nvSpPr>
        <p:spPr>
          <a:xfrm>
            <a:off x="859311" y="4566503"/>
            <a:ext cx="7422093" cy="563088"/>
          </a:xfrm>
        </p:spPr>
        <p:txBody>
          <a:bodyPr>
            <a:normAutofit/>
          </a:bodyPr>
          <a:lstStyle>
            <a:lvl1pPr marL="0" indent="0" algn="ctr">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Title 1"/>
          <p:cNvSpPr>
            <a:spLocks noGrp="1"/>
          </p:cNvSpPr>
          <p:nvPr>
            <p:ph type="ctrTitle"/>
          </p:nvPr>
        </p:nvSpPr>
        <p:spPr>
          <a:xfrm>
            <a:off x="857899" y="4082242"/>
            <a:ext cx="7423705" cy="472298"/>
          </a:xfrm>
        </p:spPr>
        <p:txBody>
          <a:bodyPr anchor="b">
            <a:noAutofit/>
          </a:bodyPr>
          <a:lstStyle>
            <a:lvl1pPr algn="ctr">
              <a:defRPr sz="2500"/>
            </a:lvl1pPr>
          </a:lstStyle>
          <a:p>
            <a:r>
              <a:rPr lang="en-US" dirty="0" smtClean="0"/>
              <a:t>Click to edit Master title style</a:t>
            </a:r>
            <a:endParaRPr lang="en-US" dirty="0"/>
          </a:p>
        </p:txBody>
      </p:sp>
      <p:sp>
        <p:nvSpPr>
          <p:cNvPr id="8" name="Picture Placeholder 7"/>
          <p:cNvSpPr>
            <a:spLocks noGrp="1"/>
          </p:cNvSpPr>
          <p:nvPr>
            <p:ph type="pic" sz="quarter" idx="10"/>
          </p:nvPr>
        </p:nvSpPr>
        <p:spPr>
          <a:xfrm>
            <a:off x="-3224" y="2886"/>
            <a:ext cx="9147224" cy="3836852"/>
          </a:xfrm>
        </p:spPr>
        <p:txBody>
          <a:bodyPr/>
          <a:lstStyle>
            <a:lvl1pPr marL="0" indent="0">
              <a:buNone/>
              <a:defRPr/>
            </a:lvl1pPr>
          </a:lstStyle>
          <a:p>
            <a:endParaRPr lang="en-US" dirty="0"/>
          </a:p>
        </p:txBody>
      </p:sp>
      <p:sp>
        <p:nvSpPr>
          <p:cNvPr id="10" name="Slide Number Placeholder 5"/>
          <p:cNvSpPr txBox="1">
            <a:spLocks/>
          </p:cNvSpPr>
          <p:nvPr userDrawn="1"/>
        </p:nvSpPr>
        <p:spPr>
          <a:xfrm>
            <a:off x="317373" y="5400127"/>
            <a:ext cx="2184357" cy="322584"/>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2" name="TextBox 11"/>
          <p:cNvSpPr txBox="1"/>
          <p:nvPr userDrawn="1"/>
        </p:nvSpPr>
        <p:spPr>
          <a:xfrm>
            <a:off x="981389" y="5472164"/>
            <a:ext cx="856324" cy="178510"/>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SRVSOP</a:t>
            </a:r>
            <a:r>
              <a:rPr lang="en-US" sz="700" baseline="0" dirty="0" smtClean="0">
                <a:solidFill>
                  <a:srgbClr val="FFFFFF"/>
                </a:solidFill>
                <a:latin typeface="Open Sans"/>
                <a:cs typeface="Open Sans"/>
              </a:rPr>
              <a:t>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spTree>
    <p:extLst>
      <p:ext uri="{BB962C8B-B14F-4D97-AF65-F5344CB8AC3E}">
        <p14:creationId xmlns:p14="http://schemas.microsoft.com/office/powerpoint/2010/main" val="3514842810"/>
      </p:ext>
    </p:extLst>
  </p:cSld>
  <p:clrMapOvr>
    <a:masterClrMapping/>
  </p:clrMapOvr>
  <p:transition spd="slow">
    <p:push/>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ontact-02">
    <p:spTree>
      <p:nvGrpSpPr>
        <p:cNvPr id="1" name=""/>
        <p:cNvGrpSpPr/>
        <p:nvPr/>
      </p:nvGrpSpPr>
      <p:grpSpPr>
        <a:xfrm>
          <a:off x="0" y="0"/>
          <a:ext cx="0" cy="0"/>
          <a:chOff x="0" y="0"/>
          <a:chExt cx="0" cy="0"/>
        </a:xfrm>
      </p:grpSpPr>
      <p:sp>
        <p:nvSpPr>
          <p:cNvPr id="8" name="Text Placeholder 18"/>
          <p:cNvSpPr>
            <a:spLocks noGrp="1"/>
          </p:cNvSpPr>
          <p:nvPr>
            <p:ph type="body" sz="quarter" idx="17"/>
          </p:nvPr>
        </p:nvSpPr>
        <p:spPr>
          <a:xfrm>
            <a:off x="317968" y="1328933"/>
            <a:ext cx="2173575" cy="2095789"/>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5" name="Slide Number Placeholder 5"/>
          <p:cNvSpPr txBox="1">
            <a:spLocks/>
          </p:cNvSpPr>
          <p:nvPr userDrawn="1"/>
        </p:nvSpPr>
        <p:spPr>
          <a:xfrm>
            <a:off x="317373" y="-5731"/>
            <a:ext cx="2184357" cy="122502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3" name="Title 1"/>
          <p:cNvSpPr>
            <a:spLocks noGrp="1"/>
          </p:cNvSpPr>
          <p:nvPr>
            <p:ph type="ctrTitle"/>
          </p:nvPr>
        </p:nvSpPr>
        <p:spPr>
          <a:xfrm>
            <a:off x="416278" y="60880"/>
            <a:ext cx="1954389" cy="1113656"/>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9" name="Slide Number Placeholder 5"/>
          <p:cNvSpPr txBox="1">
            <a:spLocks/>
          </p:cNvSpPr>
          <p:nvPr userDrawn="1"/>
        </p:nvSpPr>
        <p:spPr>
          <a:xfrm>
            <a:off x="317373" y="5400127"/>
            <a:ext cx="2184357" cy="322584"/>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pic>
        <p:nvPicPr>
          <p:cNvPr id="11" name="Picture 2" descr="F:\2016\LOGO\Simple.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70868" y="5280384"/>
            <a:ext cx="474723" cy="37715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userDrawn="1"/>
        </p:nvSpPr>
        <p:spPr>
          <a:xfrm>
            <a:off x="965310" y="5468960"/>
            <a:ext cx="856324" cy="178510"/>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SRVSOP</a:t>
            </a:r>
            <a:r>
              <a:rPr lang="en-US" sz="700" baseline="0" dirty="0" smtClean="0">
                <a:solidFill>
                  <a:srgbClr val="FFFFFF"/>
                </a:solidFill>
                <a:latin typeface="Open Sans"/>
                <a:cs typeface="Open Sans"/>
              </a:rPr>
              <a:t>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spTree>
    <p:extLst>
      <p:ext uri="{BB962C8B-B14F-4D97-AF65-F5344CB8AC3E}">
        <p14:creationId xmlns:p14="http://schemas.microsoft.com/office/powerpoint/2010/main" val="64024858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Contact-02">
    <p:spTree>
      <p:nvGrpSpPr>
        <p:cNvPr id="1" name=""/>
        <p:cNvGrpSpPr/>
        <p:nvPr/>
      </p:nvGrpSpPr>
      <p:grpSpPr>
        <a:xfrm>
          <a:off x="0" y="0"/>
          <a:ext cx="0" cy="0"/>
          <a:chOff x="0" y="0"/>
          <a:chExt cx="0" cy="0"/>
        </a:xfrm>
      </p:grpSpPr>
      <p:sp>
        <p:nvSpPr>
          <p:cNvPr id="8" name="Text Placeholder 18"/>
          <p:cNvSpPr>
            <a:spLocks noGrp="1"/>
          </p:cNvSpPr>
          <p:nvPr>
            <p:ph type="body" sz="quarter" idx="17"/>
          </p:nvPr>
        </p:nvSpPr>
        <p:spPr>
          <a:xfrm>
            <a:off x="331991" y="2947560"/>
            <a:ext cx="2173575" cy="2095789"/>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6" name="Picture Placeholder 7"/>
          <p:cNvSpPr>
            <a:spLocks noGrp="1"/>
          </p:cNvSpPr>
          <p:nvPr>
            <p:ph type="pic" sz="quarter" idx="10"/>
          </p:nvPr>
        </p:nvSpPr>
        <p:spPr>
          <a:xfrm>
            <a:off x="325045" y="1328933"/>
            <a:ext cx="2176684" cy="1506527"/>
          </a:xfrm>
        </p:spPr>
        <p:txBody>
          <a:bodyPr/>
          <a:lstStyle>
            <a:lvl1pPr marL="0" indent="0">
              <a:buNone/>
              <a:defRPr/>
            </a:lvl1pPr>
          </a:lstStyle>
          <a:p>
            <a:endParaRPr lang="en-US" dirty="0"/>
          </a:p>
        </p:txBody>
      </p:sp>
      <p:sp>
        <p:nvSpPr>
          <p:cNvPr id="15" name="Slide Number Placeholder 5"/>
          <p:cNvSpPr txBox="1">
            <a:spLocks/>
          </p:cNvSpPr>
          <p:nvPr userDrawn="1"/>
        </p:nvSpPr>
        <p:spPr>
          <a:xfrm>
            <a:off x="317373" y="-5731"/>
            <a:ext cx="2184357" cy="122502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3" name="Title 1"/>
          <p:cNvSpPr>
            <a:spLocks noGrp="1"/>
          </p:cNvSpPr>
          <p:nvPr>
            <p:ph type="ctrTitle"/>
          </p:nvPr>
        </p:nvSpPr>
        <p:spPr>
          <a:xfrm>
            <a:off x="416278" y="60880"/>
            <a:ext cx="1954389" cy="1113656"/>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9" name="Slide Number Placeholder 5"/>
          <p:cNvSpPr txBox="1">
            <a:spLocks/>
          </p:cNvSpPr>
          <p:nvPr userDrawn="1"/>
        </p:nvSpPr>
        <p:spPr>
          <a:xfrm>
            <a:off x="317373" y="5400127"/>
            <a:ext cx="2184357" cy="322584"/>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pic>
        <p:nvPicPr>
          <p:cNvPr id="12" name="Picture 2" descr="F:\2016\LOGO\Simple.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70868" y="5280384"/>
            <a:ext cx="474723" cy="37715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userDrawn="1"/>
        </p:nvSpPr>
        <p:spPr>
          <a:xfrm>
            <a:off x="965310" y="5472164"/>
            <a:ext cx="856324" cy="178510"/>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SRVSOP</a:t>
            </a:r>
            <a:r>
              <a:rPr lang="en-US" sz="700" baseline="0" dirty="0" smtClean="0">
                <a:solidFill>
                  <a:srgbClr val="FFFFFF"/>
                </a:solidFill>
                <a:latin typeface="Open Sans"/>
                <a:cs typeface="Open Sans"/>
              </a:rPr>
              <a:t>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spTree>
    <p:extLst>
      <p:ext uri="{BB962C8B-B14F-4D97-AF65-F5344CB8AC3E}">
        <p14:creationId xmlns:p14="http://schemas.microsoft.com/office/powerpoint/2010/main" val="357911929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6"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act-01">
    <p:spTree>
      <p:nvGrpSpPr>
        <p:cNvPr id="1" name=""/>
        <p:cNvGrpSpPr/>
        <p:nvPr/>
      </p:nvGrpSpPr>
      <p:grpSpPr>
        <a:xfrm>
          <a:off x="0" y="0"/>
          <a:ext cx="0" cy="0"/>
          <a:chOff x="0" y="0"/>
          <a:chExt cx="0" cy="0"/>
        </a:xfrm>
      </p:grpSpPr>
      <p:sp>
        <p:nvSpPr>
          <p:cNvPr id="13" name="Picture Placeholder 7"/>
          <p:cNvSpPr>
            <a:spLocks noGrp="1"/>
          </p:cNvSpPr>
          <p:nvPr>
            <p:ph type="pic" sz="quarter" idx="10"/>
          </p:nvPr>
        </p:nvSpPr>
        <p:spPr>
          <a:xfrm>
            <a:off x="-3224" y="-5415"/>
            <a:ext cx="9147224" cy="3836852"/>
          </a:xfrm>
        </p:spPr>
        <p:txBody>
          <a:bodyPr/>
          <a:lstStyle>
            <a:lvl1pPr marL="0" indent="0">
              <a:buNone/>
              <a:defRPr/>
            </a:lvl1pPr>
          </a:lstStyle>
          <a:p>
            <a:endParaRPr lang="en-US" dirty="0"/>
          </a:p>
        </p:txBody>
      </p:sp>
      <p:sp>
        <p:nvSpPr>
          <p:cNvPr id="8" name="Text Placeholder 18"/>
          <p:cNvSpPr>
            <a:spLocks noGrp="1"/>
          </p:cNvSpPr>
          <p:nvPr>
            <p:ph type="body" sz="quarter" idx="17"/>
          </p:nvPr>
        </p:nvSpPr>
        <p:spPr>
          <a:xfrm>
            <a:off x="317500" y="3840768"/>
            <a:ext cx="2667000" cy="134885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9" name="Text Placeholder 18"/>
          <p:cNvSpPr>
            <a:spLocks noGrp="1"/>
          </p:cNvSpPr>
          <p:nvPr>
            <p:ph type="body" sz="quarter" idx="18"/>
          </p:nvPr>
        </p:nvSpPr>
        <p:spPr>
          <a:xfrm>
            <a:off x="3227295" y="3840768"/>
            <a:ext cx="2667000" cy="134885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0" name="Text Placeholder 18"/>
          <p:cNvSpPr>
            <a:spLocks noGrp="1"/>
          </p:cNvSpPr>
          <p:nvPr>
            <p:ph type="body" sz="quarter" idx="19"/>
          </p:nvPr>
        </p:nvSpPr>
        <p:spPr>
          <a:xfrm>
            <a:off x="6140824" y="3840768"/>
            <a:ext cx="2667000" cy="134885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1" name="Slide Number Placeholder 5"/>
          <p:cNvSpPr txBox="1">
            <a:spLocks/>
          </p:cNvSpPr>
          <p:nvPr userDrawn="1"/>
        </p:nvSpPr>
        <p:spPr>
          <a:xfrm>
            <a:off x="317373" y="5400127"/>
            <a:ext cx="2184357" cy="322584"/>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pic>
        <p:nvPicPr>
          <p:cNvPr id="2050" name="Picture 2" descr="F:\2016\LOGO\Simple.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93076" y="5301343"/>
            <a:ext cx="474723" cy="37715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userDrawn="1"/>
        </p:nvSpPr>
        <p:spPr>
          <a:xfrm>
            <a:off x="981389" y="5476041"/>
            <a:ext cx="856324" cy="178510"/>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SRVSOP</a:t>
            </a:r>
            <a:r>
              <a:rPr lang="en-US" sz="700" baseline="0" dirty="0" smtClean="0">
                <a:solidFill>
                  <a:srgbClr val="FFFFFF"/>
                </a:solidFill>
                <a:latin typeface="Open Sans"/>
                <a:cs typeface="Open Sans"/>
              </a:rPr>
              <a:t>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spTree>
    <p:extLst>
      <p:ext uri="{BB962C8B-B14F-4D97-AF65-F5344CB8AC3E}">
        <p14:creationId xmlns:p14="http://schemas.microsoft.com/office/powerpoint/2010/main" val="266178605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act-02">
    <p:spTree>
      <p:nvGrpSpPr>
        <p:cNvPr id="1" name=""/>
        <p:cNvGrpSpPr/>
        <p:nvPr/>
      </p:nvGrpSpPr>
      <p:grpSpPr>
        <a:xfrm>
          <a:off x="0" y="0"/>
          <a:ext cx="0" cy="0"/>
          <a:chOff x="0" y="0"/>
          <a:chExt cx="0" cy="0"/>
        </a:xfrm>
      </p:grpSpPr>
      <p:sp>
        <p:nvSpPr>
          <p:cNvPr id="11" name="Picture Placeholder 7"/>
          <p:cNvSpPr>
            <a:spLocks noGrp="1"/>
          </p:cNvSpPr>
          <p:nvPr>
            <p:ph type="pic" sz="quarter" idx="10"/>
          </p:nvPr>
        </p:nvSpPr>
        <p:spPr>
          <a:xfrm>
            <a:off x="4522118" y="1"/>
            <a:ext cx="4621882" cy="5721036"/>
          </a:xfrm>
        </p:spPr>
        <p:txBody>
          <a:bodyPr/>
          <a:lstStyle>
            <a:lvl1pPr marL="0" indent="0">
              <a:buNone/>
              <a:defRPr/>
            </a:lvl1pPr>
          </a:lstStyle>
          <a:p>
            <a:endParaRPr lang="en-US" dirty="0"/>
          </a:p>
        </p:txBody>
      </p:sp>
      <p:sp>
        <p:nvSpPr>
          <p:cNvPr id="8" name="Text Placeholder 18"/>
          <p:cNvSpPr>
            <a:spLocks noGrp="1"/>
          </p:cNvSpPr>
          <p:nvPr>
            <p:ph type="body" sz="quarter" idx="17"/>
          </p:nvPr>
        </p:nvSpPr>
        <p:spPr>
          <a:xfrm>
            <a:off x="317967" y="1707027"/>
            <a:ext cx="3850621" cy="3375288"/>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6" name="Slide Number Placeholder 5"/>
          <p:cNvSpPr txBox="1">
            <a:spLocks/>
          </p:cNvSpPr>
          <p:nvPr userDrawn="1"/>
        </p:nvSpPr>
        <p:spPr>
          <a:xfrm>
            <a:off x="317967" y="5400256"/>
            <a:ext cx="2184357" cy="322584"/>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9" name="Slide Number Placeholder 5"/>
          <p:cNvSpPr txBox="1">
            <a:spLocks/>
          </p:cNvSpPr>
          <p:nvPr userDrawn="1"/>
        </p:nvSpPr>
        <p:spPr>
          <a:xfrm>
            <a:off x="317373" y="-5731"/>
            <a:ext cx="2184357" cy="122502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0" name="Title 1"/>
          <p:cNvSpPr>
            <a:spLocks noGrp="1"/>
          </p:cNvSpPr>
          <p:nvPr>
            <p:ph type="ctrTitle"/>
          </p:nvPr>
        </p:nvSpPr>
        <p:spPr>
          <a:xfrm>
            <a:off x="416278" y="60880"/>
            <a:ext cx="1954389" cy="1113656"/>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2" name="TextBox 11"/>
          <p:cNvSpPr txBox="1"/>
          <p:nvPr userDrawn="1"/>
        </p:nvSpPr>
        <p:spPr>
          <a:xfrm>
            <a:off x="955740" y="5484486"/>
            <a:ext cx="907621" cy="178510"/>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SRVSOP     </a:t>
            </a:r>
            <a:r>
              <a:rPr lang="en-US" sz="700" baseline="0" dirty="0" smtClean="0">
                <a:solidFill>
                  <a:srgbClr val="FFFFFF"/>
                </a:solidFill>
                <a:latin typeface="Open Sans"/>
                <a:cs typeface="Open Sans"/>
              </a:rPr>
              <a:t>|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spTree>
    <p:extLst>
      <p:ext uri="{BB962C8B-B14F-4D97-AF65-F5344CB8AC3E}">
        <p14:creationId xmlns:p14="http://schemas.microsoft.com/office/powerpoint/2010/main" val="6182695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Slide Number Placeholder 5"/>
          <p:cNvSpPr txBox="1">
            <a:spLocks/>
          </p:cNvSpPr>
          <p:nvPr userDrawn="1"/>
        </p:nvSpPr>
        <p:spPr>
          <a:xfrm>
            <a:off x="317373" y="-5731"/>
            <a:ext cx="2184357" cy="122502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0" name="Title 1"/>
          <p:cNvSpPr>
            <a:spLocks noGrp="1"/>
          </p:cNvSpPr>
          <p:nvPr>
            <p:ph type="ctrTitle"/>
          </p:nvPr>
        </p:nvSpPr>
        <p:spPr>
          <a:xfrm>
            <a:off x="416278" y="60880"/>
            <a:ext cx="1954389" cy="1113656"/>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6" name="Slide Number Placeholder 5"/>
          <p:cNvSpPr txBox="1">
            <a:spLocks/>
          </p:cNvSpPr>
          <p:nvPr userDrawn="1"/>
        </p:nvSpPr>
        <p:spPr>
          <a:xfrm>
            <a:off x="317373" y="5400127"/>
            <a:ext cx="2184357" cy="322584"/>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pic>
        <p:nvPicPr>
          <p:cNvPr id="11" name="Picture 2" descr="F:\2016\LOGO\Simple.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638307" y="5283930"/>
            <a:ext cx="474723" cy="37715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userDrawn="1"/>
        </p:nvSpPr>
        <p:spPr>
          <a:xfrm>
            <a:off x="910292" y="5484486"/>
            <a:ext cx="856324" cy="178510"/>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SRVSOP</a:t>
            </a:r>
            <a:r>
              <a:rPr lang="en-US" sz="700" baseline="0" dirty="0" smtClean="0">
                <a:solidFill>
                  <a:srgbClr val="FFFFFF"/>
                </a:solidFill>
                <a:latin typeface="Open Sans"/>
                <a:cs typeface="Open Sans"/>
              </a:rPr>
              <a:t>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spTree>
    <p:extLst>
      <p:ext uri="{BB962C8B-B14F-4D97-AF65-F5344CB8AC3E}">
        <p14:creationId xmlns:p14="http://schemas.microsoft.com/office/powerpoint/2010/main" val="2461370426"/>
      </p:ext>
    </p:extLst>
  </p:cSld>
  <p:clrMapOvr>
    <a:masterClrMapping/>
  </p:clrMapOvr>
  <p:transition spd="slow">
    <p:push/>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ockup_01">
    <p:spTree>
      <p:nvGrpSpPr>
        <p:cNvPr id="1" name=""/>
        <p:cNvGrpSpPr/>
        <p:nvPr/>
      </p:nvGrpSpPr>
      <p:grpSpPr>
        <a:xfrm>
          <a:off x="0" y="0"/>
          <a:ext cx="0" cy="0"/>
          <a:chOff x="0" y="0"/>
          <a:chExt cx="0" cy="0"/>
        </a:xfrm>
      </p:grpSpPr>
      <p:pic>
        <p:nvPicPr>
          <p:cNvPr id="4" name="Picture 3" descr="computer.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421954" y="983174"/>
            <a:ext cx="4861224" cy="4293763"/>
          </a:xfrm>
          <a:prstGeom prst="rect">
            <a:avLst/>
          </a:prstGeom>
        </p:spPr>
      </p:pic>
      <p:sp>
        <p:nvSpPr>
          <p:cNvPr id="7" name="Picture Placeholder 6"/>
          <p:cNvSpPr>
            <a:spLocks noGrp="1"/>
          </p:cNvSpPr>
          <p:nvPr>
            <p:ph type="pic" sz="quarter" idx="10"/>
          </p:nvPr>
        </p:nvSpPr>
        <p:spPr>
          <a:xfrm>
            <a:off x="3732583" y="1465988"/>
            <a:ext cx="4268611" cy="2524321"/>
          </a:xfrm>
        </p:spPr>
        <p:txBody>
          <a:bodyPr/>
          <a:lstStyle/>
          <a:p>
            <a:endParaRPr lang="en-US"/>
          </a:p>
        </p:txBody>
      </p:sp>
      <p:sp>
        <p:nvSpPr>
          <p:cNvPr id="16" name="Slide Number Placeholder 5"/>
          <p:cNvSpPr txBox="1">
            <a:spLocks/>
          </p:cNvSpPr>
          <p:nvPr userDrawn="1"/>
        </p:nvSpPr>
        <p:spPr>
          <a:xfrm>
            <a:off x="317373" y="-5731"/>
            <a:ext cx="2184357" cy="122502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7" name="Title 1"/>
          <p:cNvSpPr>
            <a:spLocks noGrp="1"/>
          </p:cNvSpPr>
          <p:nvPr>
            <p:ph type="ctrTitle"/>
          </p:nvPr>
        </p:nvSpPr>
        <p:spPr>
          <a:xfrm>
            <a:off x="416278" y="60880"/>
            <a:ext cx="1954389" cy="1113656"/>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8" name="Slide Number Placeholder 5"/>
          <p:cNvSpPr txBox="1">
            <a:spLocks/>
          </p:cNvSpPr>
          <p:nvPr userDrawn="1"/>
        </p:nvSpPr>
        <p:spPr>
          <a:xfrm>
            <a:off x="317373" y="5400127"/>
            <a:ext cx="2184357" cy="322584"/>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pic>
        <p:nvPicPr>
          <p:cNvPr id="11" name="Picture 2" descr="F:\2016\LOGO\Simple.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93076" y="5301343"/>
            <a:ext cx="474723" cy="37715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userDrawn="1"/>
        </p:nvSpPr>
        <p:spPr>
          <a:xfrm>
            <a:off x="981389" y="5484486"/>
            <a:ext cx="856324" cy="178510"/>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SRVSOP</a:t>
            </a:r>
            <a:r>
              <a:rPr lang="en-US" sz="700" baseline="0" dirty="0" smtClean="0">
                <a:solidFill>
                  <a:srgbClr val="FFFFFF"/>
                </a:solidFill>
                <a:latin typeface="Open Sans"/>
                <a:cs typeface="Open Sans"/>
              </a:rPr>
              <a:t>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spTree>
    <p:extLst>
      <p:ext uri="{BB962C8B-B14F-4D97-AF65-F5344CB8AC3E}">
        <p14:creationId xmlns:p14="http://schemas.microsoft.com/office/powerpoint/2010/main" val="64122210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ockup_02">
    <p:spTree>
      <p:nvGrpSpPr>
        <p:cNvPr id="1" name=""/>
        <p:cNvGrpSpPr/>
        <p:nvPr/>
      </p:nvGrpSpPr>
      <p:grpSpPr>
        <a:xfrm>
          <a:off x="0" y="0"/>
          <a:ext cx="0" cy="0"/>
          <a:chOff x="0" y="0"/>
          <a:chExt cx="0" cy="0"/>
        </a:xfrm>
      </p:grpSpPr>
      <p:pic>
        <p:nvPicPr>
          <p:cNvPr id="2" name="Picture 1" descr="laptop.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041055" y="1451705"/>
            <a:ext cx="5450541" cy="3548564"/>
          </a:xfrm>
          <a:prstGeom prst="rect">
            <a:avLst/>
          </a:prstGeom>
        </p:spPr>
      </p:pic>
      <p:sp>
        <p:nvSpPr>
          <p:cNvPr id="6" name="Picture Placeholder 5"/>
          <p:cNvSpPr>
            <a:spLocks noGrp="1"/>
          </p:cNvSpPr>
          <p:nvPr>
            <p:ph type="pic" sz="quarter" idx="10"/>
          </p:nvPr>
        </p:nvSpPr>
        <p:spPr>
          <a:xfrm>
            <a:off x="3767668" y="1886578"/>
            <a:ext cx="3996791" cy="2628978"/>
          </a:xfrm>
        </p:spPr>
        <p:txBody>
          <a:bodyPr/>
          <a:lstStyle/>
          <a:p>
            <a:endParaRPr lang="en-US"/>
          </a:p>
        </p:txBody>
      </p:sp>
      <p:sp>
        <p:nvSpPr>
          <p:cNvPr id="16" name="Slide Number Placeholder 5"/>
          <p:cNvSpPr txBox="1">
            <a:spLocks/>
          </p:cNvSpPr>
          <p:nvPr userDrawn="1"/>
        </p:nvSpPr>
        <p:spPr>
          <a:xfrm>
            <a:off x="317373" y="-5731"/>
            <a:ext cx="2184357" cy="122502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7" name="Title 1"/>
          <p:cNvSpPr>
            <a:spLocks noGrp="1"/>
          </p:cNvSpPr>
          <p:nvPr>
            <p:ph type="ctrTitle"/>
          </p:nvPr>
        </p:nvSpPr>
        <p:spPr>
          <a:xfrm>
            <a:off x="416278" y="60880"/>
            <a:ext cx="1954389" cy="1113656"/>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8" name="Slide Number Placeholder 5"/>
          <p:cNvSpPr txBox="1">
            <a:spLocks/>
          </p:cNvSpPr>
          <p:nvPr userDrawn="1"/>
        </p:nvSpPr>
        <p:spPr>
          <a:xfrm>
            <a:off x="317373" y="5400127"/>
            <a:ext cx="2184357" cy="322584"/>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pic>
        <p:nvPicPr>
          <p:cNvPr id="11" name="Picture 2" descr="F:\2016\LOGO\Simple.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93076" y="5301343"/>
            <a:ext cx="474723" cy="37715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userDrawn="1"/>
        </p:nvSpPr>
        <p:spPr>
          <a:xfrm>
            <a:off x="965310" y="5489919"/>
            <a:ext cx="856324" cy="178510"/>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SRVSOP</a:t>
            </a:r>
            <a:r>
              <a:rPr lang="en-US" sz="700" baseline="0" dirty="0" smtClean="0">
                <a:solidFill>
                  <a:srgbClr val="FFFFFF"/>
                </a:solidFill>
                <a:latin typeface="Open Sans"/>
                <a:cs typeface="Open Sans"/>
              </a:rPr>
              <a:t>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spTree>
    <p:extLst>
      <p:ext uri="{BB962C8B-B14F-4D97-AF65-F5344CB8AC3E}">
        <p14:creationId xmlns:p14="http://schemas.microsoft.com/office/powerpoint/2010/main" val="127710093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ockup_03">
    <p:spTree>
      <p:nvGrpSpPr>
        <p:cNvPr id="1" name=""/>
        <p:cNvGrpSpPr/>
        <p:nvPr/>
      </p:nvGrpSpPr>
      <p:grpSpPr>
        <a:xfrm>
          <a:off x="0" y="0"/>
          <a:ext cx="0" cy="0"/>
          <a:chOff x="0" y="0"/>
          <a:chExt cx="0" cy="0"/>
        </a:xfrm>
      </p:grpSpPr>
      <p:pic>
        <p:nvPicPr>
          <p:cNvPr id="2" name="Picture 1" descr="tablet.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901449" y="686856"/>
            <a:ext cx="3321416" cy="4723140"/>
          </a:xfrm>
          <a:prstGeom prst="rect">
            <a:avLst/>
          </a:prstGeom>
        </p:spPr>
      </p:pic>
      <p:sp>
        <p:nvSpPr>
          <p:cNvPr id="6" name="Picture Placeholder 5"/>
          <p:cNvSpPr>
            <a:spLocks noGrp="1"/>
          </p:cNvSpPr>
          <p:nvPr>
            <p:ph type="pic" sz="quarter" idx="10"/>
          </p:nvPr>
        </p:nvSpPr>
        <p:spPr>
          <a:xfrm>
            <a:off x="3324225" y="1245631"/>
            <a:ext cx="2510304" cy="3635167"/>
          </a:xfrm>
        </p:spPr>
        <p:txBody>
          <a:bodyPr/>
          <a:lstStyle/>
          <a:p>
            <a:endParaRPr lang="en-US"/>
          </a:p>
        </p:txBody>
      </p:sp>
      <p:sp>
        <p:nvSpPr>
          <p:cNvPr id="16" name="Slide Number Placeholder 5"/>
          <p:cNvSpPr txBox="1">
            <a:spLocks/>
          </p:cNvSpPr>
          <p:nvPr userDrawn="1"/>
        </p:nvSpPr>
        <p:spPr>
          <a:xfrm>
            <a:off x="317373" y="-5731"/>
            <a:ext cx="2184357" cy="122502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7" name="Title 1"/>
          <p:cNvSpPr>
            <a:spLocks noGrp="1"/>
          </p:cNvSpPr>
          <p:nvPr>
            <p:ph type="ctrTitle"/>
          </p:nvPr>
        </p:nvSpPr>
        <p:spPr>
          <a:xfrm>
            <a:off x="416278" y="60880"/>
            <a:ext cx="1954389" cy="1113656"/>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8" name="Slide Number Placeholder 5"/>
          <p:cNvSpPr txBox="1">
            <a:spLocks/>
          </p:cNvSpPr>
          <p:nvPr userDrawn="1"/>
        </p:nvSpPr>
        <p:spPr>
          <a:xfrm>
            <a:off x="317373" y="5400127"/>
            <a:ext cx="2184357" cy="322584"/>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pic>
        <p:nvPicPr>
          <p:cNvPr id="11" name="Picture 2" descr="F:\2016\LOGO\Simple.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93076" y="5301343"/>
            <a:ext cx="474723" cy="37715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userDrawn="1"/>
        </p:nvSpPr>
        <p:spPr>
          <a:xfrm>
            <a:off x="981389" y="5484486"/>
            <a:ext cx="856324" cy="178510"/>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SRVSOP</a:t>
            </a:r>
            <a:r>
              <a:rPr lang="en-US" sz="700" baseline="0" dirty="0" smtClean="0">
                <a:solidFill>
                  <a:srgbClr val="FFFFFF"/>
                </a:solidFill>
                <a:latin typeface="Open Sans"/>
                <a:cs typeface="Open Sans"/>
              </a:rPr>
              <a:t>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spTree>
    <p:extLst>
      <p:ext uri="{BB962C8B-B14F-4D97-AF65-F5344CB8AC3E}">
        <p14:creationId xmlns:p14="http://schemas.microsoft.com/office/powerpoint/2010/main" val="127710093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allery_03">
    <p:spTree>
      <p:nvGrpSpPr>
        <p:cNvPr id="1" name=""/>
        <p:cNvGrpSpPr/>
        <p:nvPr/>
      </p:nvGrpSpPr>
      <p:grpSpPr>
        <a:xfrm>
          <a:off x="0" y="0"/>
          <a:ext cx="0" cy="0"/>
          <a:chOff x="0" y="0"/>
          <a:chExt cx="0" cy="0"/>
        </a:xfrm>
      </p:grpSpPr>
      <p:sp>
        <p:nvSpPr>
          <p:cNvPr id="5" name="TextBox 4"/>
          <p:cNvSpPr txBox="1"/>
          <p:nvPr userDrawn="1"/>
        </p:nvSpPr>
        <p:spPr>
          <a:xfrm>
            <a:off x="6922943" y="5481408"/>
            <a:ext cx="1736373" cy="184666"/>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GAJAH ANNUAL</a:t>
            </a:r>
            <a:r>
              <a:rPr lang="en-US" sz="700" baseline="0" dirty="0" smtClean="0">
                <a:solidFill>
                  <a:srgbClr val="FFFFFF"/>
                </a:solidFill>
                <a:latin typeface="Open Sans"/>
                <a:cs typeface="Open Sans"/>
              </a:rPr>
              <a:t> REPORT 2015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sp>
        <p:nvSpPr>
          <p:cNvPr id="6" name="Picture Placeholder 2"/>
          <p:cNvSpPr>
            <a:spLocks noGrp="1"/>
          </p:cNvSpPr>
          <p:nvPr>
            <p:ph type="pic" sz="quarter" idx="10"/>
          </p:nvPr>
        </p:nvSpPr>
        <p:spPr>
          <a:xfrm>
            <a:off x="-1588" y="432153"/>
            <a:ext cx="9145588" cy="4788958"/>
          </a:xfrm>
        </p:spPr>
        <p:txBody>
          <a:bodyPr/>
          <a:lstStyle/>
          <a:p>
            <a:endParaRPr lang="en-US"/>
          </a:p>
        </p:txBody>
      </p:sp>
    </p:spTree>
    <p:extLst>
      <p:ext uri="{BB962C8B-B14F-4D97-AF65-F5344CB8AC3E}">
        <p14:creationId xmlns:p14="http://schemas.microsoft.com/office/powerpoint/2010/main" val="331060505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ockup_04">
    <p:spTree>
      <p:nvGrpSpPr>
        <p:cNvPr id="1" name=""/>
        <p:cNvGrpSpPr/>
        <p:nvPr/>
      </p:nvGrpSpPr>
      <p:grpSpPr>
        <a:xfrm>
          <a:off x="0" y="0"/>
          <a:ext cx="0" cy="0"/>
          <a:chOff x="0" y="0"/>
          <a:chExt cx="0" cy="0"/>
        </a:xfrm>
      </p:grpSpPr>
      <p:pic>
        <p:nvPicPr>
          <p:cNvPr id="3" name="Picture 2" descr="phone.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614148" y="527386"/>
            <a:ext cx="6536909" cy="5195454"/>
          </a:xfrm>
          <a:prstGeom prst="rect">
            <a:avLst/>
          </a:prstGeom>
        </p:spPr>
      </p:pic>
      <p:sp>
        <p:nvSpPr>
          <p:cNvPr id="6" name="Picture Placeholder 5"/>
          <p:cNvSpPr>
            <a:spLocks noGrp="1"/>
          </p:cNvSpPr>
          <p:nvPr>
            <p:ph type="pic" sz="quarter" idx="10"/>
          </p:nvPr>
        </p:nvSpPr>
        <p:spPr>
          <a:xfrm>
            <a:off x="3207037" y="1410262"/>
            <a:ext cx="1534297" cy="3034739"/>
          </a:xfrm>
        </p:spPr>
        <p:txBody>
          <a:bodyPr/>
          <a:lstStyle/>
          <a:p>
            <a:endParaRPr lang="en-US"/>
          </a:p>
        </p:txBody>
      </p:sp>
      <p:sp>
        <p:nvSpPr>
          <p:cNvPr id="16" name="Slide Number Placeholder 5"/>
          <p:cNvSpPr txBox="1">
            <a:spLocks/>
          </p:cNvSpPr>
          <p:nvPr userDrawn="1"/>
        </p:nvSpPr>
        <p:spPr>
          <a:xfrm>
            <a:off x="317373" y="-5731"/>
            <a:ext cx="2184357" cy="122502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7" name="Title 1"/>
          <p:cNvSpPr>
            <a:spLocks noGrp="1"/>
          </p:cNvSpPr>
          <p:nvPr>
            <p:ph type="ctrTitle"/>
          </p:nvPr>
        </p:nvSpPr>
        <p:spPr>
          <a:xfrm>
            <a:off x="416278" y="60880"/>
            <a:ext cx="1954389" cy="1113656"/>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9" name="Picture Placeholder 5"/>
          <p:cNvSpPr>
            <a:spLocks noGrp="1"/>
          </p:cNvSpPr>
          <p:nvPr>
            <p:ph type="pic" sz="quarter" idx="11"/>
          </p:nvPr>
        </p:nvSpPr>
        <p:spPr>
          <a:xfrm>
            <a:off x="5357599" y="3355309"/>
            <a:ext cx="2721012" cy="1721553"/>
          </a:xfrm>
        </p:spPr>
        <p:txBody>
          <a:bodyPr/>
          <a:lstStyle/>
          <a:p>
            <a:endParaRPr lang="en-US"/>
          </a:p>
        </p:txBody>
      </p:sp>
      <p:sp>
        <p:nvSpPr>
          <p:cNvPr id="10" name="Slide Number Placeholder 5"/>
          <p:cNvSpPr txBox="1">
            <a:spLocks/>
          </p:cNvSpPr>
          <p:nvPr userDrawn="1"/>
        </p:nvSpPr>
        <p:spPr>
          <a:xfrm>
            <a:off x="317373" y="5400127"/>
            <a:ext cx="2184357" cy="322584"/>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pic>
        <p:nvPicPr>
          <p:cNvPr id="13" name="Picture 2" descr="F:\2016\LOGO\Simple.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93076" y="5301343"/>
            <a:ext cx="474723" cy="37715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userDrawn="1"/>
        </p:nvSpPr>
        <p:spPr>
          <a:xfrm>
            <a:off x="965310" y="5472164"/>
            <a:ext cx="856324" cy="178510"/>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SRVSOP</a:t>
            </a:r>
            <a:r>
              <a:rPr lang="en-US" sz="700" baseline="0" dirty="0" smtClean="0">
                <a:solidFill>
                  <a:srgbClr val="FFFFFF"/>
                </a:solidFill>
                <a:latin typeface="Open Sans"/>
                <a:cs typeface="Open Sans"/>
              </a:rPr>
              <a:t>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spTree>
    <p:extLst>
      <p:ext uri="{BB962C8B-B14F-4D97-AF65-F5344CB8AC3E}">
        <p14:creationId xmlns:p14="http://schemas.microsoft.com/office/powerpoint/2010/main" val="247446420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ockup_05">
    <p:spTree>
      <p:nvGrpSpPr>
        <p:cNvPr id="1" name=""/>
        <p:cNvGrpSpPr/>
        <p:nvPr/>
      </p:nvGrpSpPr>
      <p:grpSpPr>
        <a:xfrm>
          <a:off x="0" y="0"/>
          <a:ext cx="0" cy="0"/>
          <a:chOff x="0" y="0"/>
          <a:chExt cx="0" cy="0"/>
        </a:xfrm>
      </p:grpSpPr>
      <p:pic>
        <p:nvPicPr>
          <p:cNvPr id="2" name="Picture 1" descr="gajah-IPHONE.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853706" y="1120220"/>
            <a:ext cx="3800286" cy="4293763"/>
          </a:xfrm>
          <a:prstGeom prst="rect">
            <a:avLst/>
          </a:prstGeom>
        </p:spPr>
      </p:pic>
      <p:sp>
        <p:nvSpPr>
          <p:cNvPr id="6" name="Picture Placeholder 5"/>
          <p:cNvSpPr>
            <a:spLocks noGrp="1"/>
          </p:cNvSpPr>
          <p:nvPr>
            <p:ph type="pic" sz="quarter" idx="10"/>
          </p:nvPr>
        </p:nvSpPr>
        <p:spPr>
          <a:xfrm>
            <a:off x="2995368" y="1723841"/>
            <a:ext cx="1597798" cy="3089616"/>
          </a:xfrm>
        </p:spPr>
        <p:txBody>
          <a:bodyPr/>
          <a:lstStyle/>
          <a:p>
            <a:endParaRPr lang="en-US"/>
          </a:p>
        </p:txBody>
      </p:sp>
      <p:sp>
        <p:nvSpPr>
          <p:cNvPr id="16" name="Slide Number Placeholder 5"/>
          <p:cNvSpPr txBox="1">
            <a:spLocks/>
          </p:cNvSpPr>
          <p:nvPr userDrawn="1"/>
        </p:nvSpPr>
        <p:spPr>
          <a:xfrm>
            <a:off x="317373" y="-5731"/>
            <a:ext cx="2184357" cy="122502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7" name="Title 1"/>
          <p:cNvSpPr>
            <a:spLocks noGrp="1"/>
          </p:cNvSpPr>
          <p:nvPr>
            <p:ph type="ctrTitle"/>
          </p:nvPr>
        </p:nvSpPr>
        <p:spPr>
          <a:xfrm>
            <a:off x="416278" y="60880"/>
            <a:ext cx="1954389" cy="1113656"/>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0" name="Picture Placeholder 5"/>
          <p:cNvSpPr>
            <a:spLocks noGrp="1"/>
          </p:cNvSpPr>
          <p:nvPr>
            <p:ph type="pic" sz="quarter" idx="11"/>
          </p:nvPr>
        </p:nvSpPr>
        <p:spPr>
          <a:xfrm>
            <a:off x="4907425" y="1723841"/>
            <a:ext cx="1597798" cy="3089616"/>
          </a:xfrm>
        </p:spPr>
        <p:txBody>
          <a:bodyPr/>
          <a:lstStyle/>
          <a:p>
            <a:endParaRPr lang="en-US"/>
          </a:p>
        </p:txBody>
      </p:sp>
      <p:sp>
        <p:nvSpPr>
          <p:cNvPr id="9" name="Slide Number Placeholder 5"/>
          <p:cNvSpPr txBox="1">
            <a:spLocks/>
          </p:cNvSpPr>
          <p:nvPr userDrawn="1"/>
        </p:nvSpPr>
        <p:spPr>
          <a:xfrm>
            <a:off x="317373" y="5400127"/>
            <a:ext cx="2184357" cy="322584"/>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pic>
        <p:nvPicPr>
          <p:cNvPr id="13" name="Picture 2" descr="F:\2016\LOGO\Simple.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49193" y="5283355"/>
            <a:ext cx="474723" cy="37715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userDrawn="1"/>
        </p:nvSpPr>
        <p:spPr>
          <a:xfrm>
            <a:off x="981389" y="5471931"/>
            <a:ext cx="856324" cy="178510"/>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SRVSOP</a:t>
            </a:r>
            <a:r>
              <a:rPr lang="en-US" sz="700" baseline="0" dirty="0" smtClean="0">
                <a:solidFill>
                  <a:srgbClr val="FFFFFF"/>
                </a:solidFill>
                <a:latin typeface="Open Sans"/>
                <a:cs typeface="Open Sans"/>
              </a:rPr>
              <a:t>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spTree>
    <p:extLst>
      <p:ext uri="{BB962C8B-B14F-4D97-AF65-F5344CB8AC3E}">
        <p14:creationId xmlns:p14="http://schemas.microsoft.com/office/powerpoint/2010/main" val="415245978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mockup_06">
    <p:spTree>
      <p:nvGrpSpPr>
        <p:cNvPr id="1" name=""/>
        <p:cNvGrpSpPr/>
        <p:nvPr/>
      </p:nvGrpSpPr>
      <p:grpSpPr>
        <a:xfrm>
          <a:off x="0" y="0"/>
          <a:ext cx="0" cy="0"/>
          <a:chOff x="0" y="0"/>
          <a:chExt cx="0" cy="0"/>
        </a:xfrm>
      </p:grpSpPr>
      <p:pic>
        <p:nvPicPr>
          <p:cNvPr id="2" name="Picture 1" descr="gajah-BROWSER.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892332" y="930133"/>
            <a:ext cx="6401347" cy="4293763"/>
          </a:xfrm>
          <a:prstGeom prst="rect">
            <a:avLst/>
          </a:prstGeom>
        </p:spPr>
      </p:pic>
      <p:sp>
        <p:nvSpPr>
          <p:cNvPr id="6" name="Picture Placeholder 5"/>
          <p:cNvSpPr>
            <a:spLocks noGrp="1"/>
          </p:cNvSpPr>
          <p:nvPr>
            <p:ph type="pic" sz="quarter" idx="10"/>
          </p:nvPr>
        </p:nvSpPr>
        <p:spPr>
          <a:xfrm>
            <a:off x="3002403" y="1284824"/>
            <a:ext cx="6212130" cy="3873572"/>
          </a:xfrm>
        </p:spPr>
        <p:txBody>
          <a:bodyPr/>
          <a:lstStyle/>
          <a:p>
            <a:endParaRPr lang="en-US"/>
          </a:p>
        </p:txBody>
      </p:sp>
      <p:sp>
        <p:nvSpPr>
          <p:cNvPr id="16" name="Slide Number Placeholder 5"/>
          <p:cNvSpPr txBox="1">
            <a:spLocks/>
          </p:cNvSpPr>
          <p:nvPr userDrawn="1"/>
        </p:nvSpPr>
        <p:spPr>
          <a:xfrm>
            <a:off x="317373" y="-5731"/>
            <a:ext cx="2184357" cy="122502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7" name="Title 1"/>
          <p:cNvSpPr>
            <a:spLocks noGrp="1"/>
          </p:cNvSpPr>
          <p:nvPr>
            <p:ph type="ctrTitle"/>
          </p:nvPr>
        </p:nvSpPr>
        <p:spPr>
          <a:xfrm>
            <a:off x="416278" y="60880"/>
            <a:ext cx="1954389" cy="1113656"/>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8" name="Slide Number Placeholder 5"/>
          <p:cNvSpPr txBox="1">
            <a:spLocks/>
          </p:cNvSpPr>
          <p:nvPr userDrawn="1"/>
        </p:nvSpPr>
        <p:spPr>
          <a:xfrm>
            <a:off x="317373" y="5400127"/>
            <a:ext cx="2184357" cy="322584"/>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pic>
        <p:nvPicPr>
          <p:cNvPr id="11" name="Picture 2" descr="F:\2016\LOGO\Simple.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92640" y="5285844"/>
            <a:ext cx="474723" cy="37715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userDrawn="1"/>
        </p:nvSpPr>
        <p:spPr>
          <a:xfrm>
            <a:off x="981389" y="5472164"/>
            <a:ext cx="856324" cy="178510"/>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SRVSOP</a:t>
            </a:r>
            <a:r>
              <a:rPr lang="en-US" sz="700" baseline="0" dirty="0" smtClean="0">
                <a:solidFill>
                  <a:srgbClr val="FFFFFF"/>
                </a:solidFill>
                <a:latin typeface="Open Sans"/>
                <a:cs typeface="Open Sans"/>
              </a:rPr>
              <a:t>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spTree>
    <p:extLst>
      <p:ext uri="{BB962C8B-B14F-4D97-AF65-F5344CB8AC3E}">
        <p14:creationId xmlns:p14="http://schemas.microsoft.com/office/powerpoint/2010/main" val="415245978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EB29003-DA76-431A-AE69-A2F1C7A98D7B}"/>
              </a:ext>
            </a:extLst>
          </p:cNvPr>
          <p:cNvSpPr>
            <a:spLocks noGrp="1"/>
          </p:cNvSpPr>
          <p:nvPr>
            <p:ph type="pic" sz="quarter" idx="10"/>
          </p:nvPr>
        </p:nvSpPr>
        <p:spPr>
          <a:xfrm>
            <a:off x="0" y="0"/>
            <a:ext cx="9144000" cy="5715000"/>
          </a:xfrm>
        </p:spPr>
        <p:txBody>
          <a:bodyPr/>
          <a:lstStyle/>
          <a:p>
            <a:endParaRPr lang="en-US"/>
          </a:p>
        </p:txBody>
      </p:sp>
    </p:spTree>
    <p:extLst>
      <p:ext uri="{BB962C8B-B14F-4D97-AF65-F5344CB8AC3E}">
        <p14:creationId xmlns:p14="http://schemas.microsoft.com/office/powerpoint/2010/main" val="3576083210"/>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allery_04">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9144000" cy="5715000"/>
          </a:xfrm>
        </p:spPr>
        <p:txBody>
          <a:bodyPr/>
          <a:lstStyle>
            <a:lvl1pPr marL="0" indent="0">
              <a:buNone/>
              <a:defRPr/>
            </a:lvl1pPr>
          </a:lstStyle>
          <a:p>
            <a:endParaRPr lang="en-US"/>
          </a:p>
        </p:txBody>
      </p:sp>
    </p:spTree>
    <p:extLst>
      <p:ext uri="{BB962C8B-B14F-4D97-AF65-F5344CB8AC3E}">
        <p14:creationId xmlns:p14="http://schemas.microsoft.com/office/powerpoint/2010/main" val="372713350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allery_06">
    <p:spTree>
      <p:nvGrpSpPr>
        <p:cNvPr id="1" name=""/>
        <p:cNvGrpSpPr/>
        <p:nvPr/>
      </p:nvGrpSpPr>
      <p:grpSpPr>
        <a:xfrm>
          <a:off x="0" y="0"/>
          <a:ext cx="0" cy="0"/>
          <a:chOff x="0" y="0"/>
          <a:chExt cx="0" cy="0"/>
        </a:xfrm>
      </p:grpSpPr>
      <p:sp>
        <p:nvSpPr>
          <p:cNvPr id="24" name="Picture Placeholder 2"/>
          <p:cNvSpPr>
            <a:spLocks noGrp="1"/>
          </p:cNvSpPr>
          <p:nvPr>
            <p:ph type="pic" sz="quarter" idx="32" hasCustomPrompt="1"/>
          </p:nvPr>
        </p:nvSpPr>
        <p:spPr>
          <a:xfrm>
            <a:off x="4582894" y="6763"/>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5" name="Picture Placeholder 2"/>
          <p:cNvSpPr>
            <a:spLocks noGrp="1"/>
          </p:cNvSpPr>
          <p:nvPr>
            <p:ph type="pic" sz="quarter" idx="33" hasCustomPrompt="1"/>
          </p:nvPr>
        </p:nvSpPr>
        <p:spPr>
          <a:xfrm>
            <a:off x="4582894" y="1144763"/>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6" name="Picture Placeholder 2"/>
          <p:cNvSpPr>
            <a:spLocks noGrp="1"/>
          </p:cNvSpPr>
          <p:nvPr>
            <p:ph type="pic" sz="quarter" idx="34" hasCustomPrompt="1"/>
          </p:nvPr>
        </p:nvSpPr>
        <p:spPr>
          <a:xfrm>
            <a:off x="4582894" y="2284819"/>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7" name="Picture Placeholder 2"/>
          <p:cNvSpPr>
            <a:spLocks noGrp="1"/>
          </p:cNvSpPr>
          <p:nvPr>
            <p:ph type="pic" sz="quarter" idx="35" hasCustomPrompt="1"/>
          </p:nvPr>
        </p:nvSpPr>
        <p:spPr>
          <a:xfrm>
            <a:off x="4582894" y="3424874"/>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8" name="Picture Placeholder 2"/>
          <p:cNvSpPr>
            <a:spLocks noGrp="1"/>
          </p:cNvSpPr>
          <p:nvPr>
            <p:ph type="pic" sz="quarter" idx="36" hasCustomPrompt="1"/>
          </p:nvPr>
        </p:nvSpPr>
        <p:spPr>
          <a:xfrm>
            <a:off x="4582894" y="4567889"/>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9" name="Picture Placeholder 2"/>
          <p:cNvSpPr>
            <a:spLocks noGrp="1"/>
          </p:cNvSpPr>
          <p:nvPr>
            <p:ph type="pic" sz="quarter" idx="37" hasCustomPrompt="1"/>
          </p:nvPr>
        </p:nvSpPr>
        <p:spPr>
          <a:xfrm>
            <a:off x="5608944" y="6763"/>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0" name="Picture Placeholder 2"/>
          <p:cNvSpPr>
            <a:spLocks noGrp="1"/>
          </p:cNvSpPr>
          <p:nvPr>
            <p:ph type="pic" sz="quarter" idx="38" hasCustomPrompt="1"/>
          </p:nvPr>
        </p:nvSpPr>
        <p:spPr>
          <a:xfrm>
            <a:off x="5608944" y="1144763"/>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1" name="Picture Placeholder 2"/>
          <p:cNvSpPr>
            <a:spLocks noGrp="1"/>
          </p:cNvSpPr>
          <p:nvPr>
            <p:ph type="pic" sz="quarter" idx="39" hasCustomPrompt="1"/>
          </p:nvPr>
        </p:nvSpPr>
        <p:spPr>
          <a:xfrm>
            <a:off x="5608944" y="2284819"/>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2" name="Picture Placeholder 2"/>
          <p:cNvSpPr>
            <a:spLocks noGrp="1"/>
          </p:cNvSpPr>
          <p:nvPr>
            <p:ph type="pic" sz="quarter" idx="40" hasCustomPrompt="1"/>
          </p:nvPr>
        </p:nvSpPr>
        <p:spPr>
          <a:xfrm>
            <a:off x="5608944" y="3424874"/>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3" name="Picture Placeholder 2"/>
          <p:cNvSpPr>
            <a:spLocks noGrp="1"/>
          </p:cNvSpPr>
          <p:nvPr>
            <p:ph type="pic" sz="quarter" idx="41" hasCustomPrompt="1"/>
          </p:nvPr>
        </p:nvSpPr>
        <p:spPr>
          <a:xfrm>
            <a:off x="5608944" y="4567889"/>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4" name="Picture Placeholder 2"/>
          <p:cNvSpPr>
            <a:spLocks noGrp="1"/>
          </p:cNvSpPr>
          <p:nvPr>
            <p:ph type="pic" sz="quarter" idx="42" hasCustomPrompt="1"/>
          </p:nvPr>
        </p:nvSpPr>
        <p:spPr>
          <a:xfrm>
            <a:off x="6634994" y="6763"/>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5" name="Picture Placeholder 2"/>
          <p:cNvSpPr>
            <a:spLocks noGrp="1"/>
          </p:cNvSpPr>
          <p:nvPr>
            <p:ph type="pic" sz="quarter" idx="43" hasCustomPrompt="1"/>
          </p:nvPr>
        </p:nvSpPr>
        <p:spPr>
          <a:xfrm>
            <a:off x="6634994" y="1144763"/>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6" name="Picture Placeholder 2"/>
          <p:cNvSpPr>
            <a:spLocks noGrp="1"/>
          </p:cNvSpPr>
          <p:nvPr>
            <p:ph type="pic" sz="quarter" idx="44" hasCustomPrompt="1"/>
          </p:nvPr>
        </p:nvSpPr>
        <p:spPr>
          <a:xfrm>
            <a:off x="6634994" y="2284819"/>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7" name="Picture Placeholder 2"/>
          <p:cNvSpPr>
            <a:spLocks noGrp="1"/>
          </p:cNvSpPr>
          <p:nvPr>
            <p:ph type="pic" sz="quarter" idx="45" hasCustomPrompt="1"/>
          </p:nvPr>
        </p:nvSpPr>
        <p:spPr>
          <a:xfrm>
            <a:off x="6634994" y="3424874"/>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8" name="Picture Placeholder 2"/>
          <p:cNvSpPr>
            <a:spLocks noGrp="1"/>
          </p:cNvSpPr>
          <p:nvPr>
            <p:ph type="pic" sz="quarter" idx="46" hasCustomPrompt="1"/>
          </p:nvPr>
        </p:nvSpPr>
        <p:spPr>
          <a:xfrm>
            <a:off x="6634994" y="4567889"/>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9" name="Picture Placeholder 2"/>
          <p:cNvSpPr>
            <a:spLocks noGrp="1"/>
          </p:cNvSpPr>
          <p:nvPr>
            <p:ph type="pic" sz="quarter" idx="47" hasCustomPrompt="1"/>
          </p:nvPr>
        </p:nvSpPr>
        <p:spPr>
          <a:xfrm>
            <a:off x="7661044" y="6763"/>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0" name="Picture Placeholder 2"/>
          <p:cNvSpPr>
            <a:spLocks noGrp="1"/>
          </p:cNvSpPr>
          <p:nvPr>
            <p:ph type="pic" sz="quarter" idx="48" hasCustomPrompt="1"/>
          </p:nvPr>
        </p:nvSpPr>
        <p:spPr>
          <a:xfrm>
            <a:off x="7661044" y="1144763"/>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1" name="Picture Placeholder 2"/>
          <p:cNvSpPr>
            <a:spLocks noGrp="1"/>
          </p:cNvSpPr>
          <p:nvPr>
            <p:ph type="pic" sz="quarter" idx="49" hasCustomPrompt="1"/>
          </p:nvPr>
        </p:nvSpPr>
        <p:spPr>
          <a:xfrm>
            <a:off x="7661044" y="2284819"/>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2" name="Picture Placeholder 2"/>
          <p:cNvSpPr>
            <a:spLocks noGrp="1"/>
          </p:cNvSpPr>
          <p:nvPr>
            <p:ph type="pic" sz="quarter" idx="50" hasCustomPrompt="1"/>
          </p:nvPr>
        </p:nvSpPr>
        <p:spPr>
          <a:xfrm>
            <a:off x="7661044" y="3424874"/>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3" name="Picture Placeholder 2"/>
          <p:cNvSpPr>
            <a:spLocks noGrp="1"/>
          </p:cNvSpPr>
          <p:nvPr>
            <p:ph type="pic" sz="quarter" idx="51" hasCustomPrompt="1"/>
          </p:nvPr>
        </p:nvSpPr>
        <p:spPr>
          <a:xfrm>
            <a:off x="7661044" y="4567889"/>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4" name="Picture Placeholder 2"/>
          <p:cNvSpPr>
            <a:spLocks noGrp="1"/>
          </p:cNvSpPr>
          <p:nvPr>
            <p:ph type="pic" sz="quarter" idx="52" hasCustomPrompt="1"/>
          </p:nvPr>
        </p:nvSpPr>
        <p:spPr>
          <a:xfrm>
            <a:off x="478694" y="7002"/>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5" name="Picture Placeholder 2"/>
          <p:cNvSpPr>
            <a:spLocks noGrp="1"/>
          </p:cNvSpPr>
          <p:nvPr>
            <p:ph type="pic" sz="quarter" idx="53" hasCustomPrompt="1"/>
          </p:nvPr>
        </p:nvSpPr>
        <p:spPr>
          <a:xfrm>
            <a:off x="478694" y="1145002"/>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6" name="Picture Placeholder 2"/>
          <p:cNvSpPr>
            <a:spLocks noGrp="1"/>
          </p:cNvSpPr>
          <p:nvPr>
            <p:ph type="pic" sz="quarter" idx="54" hasCustomPrompt="1"/>
          </p:nvPr>
        </p:nvSpPr>
        <p:spPr>
          <a:xfrm>
            <a:off x="478694" y="2285058"/>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7" name="Picture Placeholder 2"/>
          <p:cNvSpPr>
            <a:spLocks noGrp="1"/>
          </p:cNvSpPr>
          <p:nvPr>
            <p:ph type="pic" sz="quarter" idx="55" hasCustomPrompt="1"/>
          </p:nvPr>
        </p:nvSpPr>
        <p:spPr>
          <a:xfrm>
            <a:off x="478694" y="3425113"/>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8" name="Picture Placeholder 2"/>
          <p:cNvSpPr>
            <a:spLocks noGrp="1"/>
          </p:cNvSpPr>
          <p:nvPr>
            <p:ph type="pic" sz="quarter" idx="56" hasCustomPrompt="1"/>
          </p:nvPr>
        </p:nvSpPr>
        <p:spPr>
          <a:xfrm>
            <a:off x="478694" y="4568128"/>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9" name="Picture Placeholder 2"/>
          <p:cNvSpPr>
            <a:spLocks noGrp="1"/>
          </p:cNvSpPr>
          <p:nvPr>
            <p:ph type="pic" sz="quarter" idx="57" hasCustomPrompt="1"/>
          </p:nvPr>
        </p:nvSpPr>
        <p:spPr>
          <a:xfrm>
            <a:off x="1504744" y="7002"/>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0" name="Picture Placeholder 2"/>
          <p:cNvSpPr>
            <a:spLocks noGrp="1"/>
          </p:cNvSpPr>
          <p:nvPr>
            <p:ph type="pic" sz="quarter" idx="58" hasCustomPrompt="1"/>
          </p:nvPr>
        </p:nvSpPr>
        <p:spPr>
          <a:xfrm>
            <a:off x="1504744" y="1145002"/>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1" name="Picture Placeholder 2"/>
          <p:cNvSpPr>
            <a:spLocks noGrp="1"/>
          </p:cNvSpPr>
          <p:nvPr>
            <p:ph type="pic" sz="quarter" idx="59" hasCustomPrompt="1"/>
          </p:nvPr>
        </p:nvSpPr>
        <p:spPr>
          <a:xfrm>
            <a:off x="1504744" y="2285058"/>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2" name="Picture Placeholder 2"/>
          <p:cNvSpPr>
            <a:spLocks noGrp="1"/>
          </p:cNvSpPr>
          <p:nvPr>
            <p:ph type="pic" sz="quarter" idx="60" hasCustomPrompt="1"/>
          </p:nvPr>
        </p:nvSpPr>
        <p:spPr>
          <a:xfrm>
            <a:off x="1504744" y="3425113"/>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3" name="Picture Placeholder 2"/>
          <p:cNvSpPr>
            <a:spLocks noGrp="1"/>
          </p:cNvSpPr>
          <p:nvPr>
            <p:ph type="pic" sz="quarter" idx="61" hasCustomPrompt="1"/>
          </p:nvPr>
        </p:nvSpPr>
        <p:spPr>
          <a:xfrm>
            <a:off x="1504744" y="4568128"/>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4" name="Picture Placeholder 2"/>
          <p:cNvSpPr>
            <a:spLocks noGrp="1"/>
          </p:cNvSpPr>
          <p:nvPr>
            <p:ph type="pic" sz="quarter" idx="62" hasCustomPrompt="1"/>
          </p:nvPr>
        </p:nvSpPr>
        <p:spPr>
          <a:xfrm>
            <a:off x="2530794" y="7002"/>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5" name="Picture Placeholder 2"/>
          <p:cNvSpPr>
            <a:spLocks noGrp="1"/>
          </p:cNvSpPr>
          <p:nvPr>
            <p:ph type="pic" sz="quarter" idx="63" hasCustomPrompt="1"/>
          </p:nvPr>
        </p:nvSpPr>
        <p:spPr>
          <a:xfrm>
            <a:off x="2530794" y="1145002"/>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6" name="Picture Placeholder 2"/>
          <p:cNvSpPr>
            <a:spLocks noGrp="1"/>
          </p:cNvSpPr>
          <p:nvPr>
            <p:ph type="pic" sz="quarter" idx="64" hasCustomPrompt="1"/>
          </p:nvPr>
        </p:nvSpPr>
        <p:spPr>
          <a:xfrm>
            <a:off x="2530794" y="2285058"/>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7" name="Picture Placeholder 2"/>
          <p:cNvSpPr>
            <a:spLocks noGrp="1"/>
          </p:cNvSpPr>
          <p:nvPr>
            <p:ph type="pic" sz="quarter" idx="65" hasCustomPrompt="1"/>
          </p:nvPr>
        </p:nvSpPr>
        <p:spPr>
          <a:xfrm>
            <a:off x="2530794" y="3425113"/>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8" name="Picture Placeholder 2"/>
          <p:cNvSpPr>
            <a:spLocks noGrp="1"/>
          </p:cNvSpPr>
          <p:nvPr>
            <p:ph type="pic" sz="quarter" idx="66" hasCustomPrompt="1"/>
          </p:nvPr>
        </p:nvSpPr>
        <p:spPr>
          <a:xfrm>
            <a:off x="2530794" y="4568128"/>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9" name="Picture Placeholder 2"/>
          <p:cNvSpPr>
            <a:spLocks noGrp="1"/>
          </p:cNvSpPr>
          <p:nvPr>
            <p:ph type="pic" sz="quarter" idx="67" hasCustomPrompt="1"/>
          </p:nvPr>
        </p:nvSpPr>
        <p:spPr>
          <a:xfrm>
            <a:off x="3556844" y="7002"/>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60" name="Picture Placeholder 2"/>
          <p:cNvSpPr>
            <a:spLocks noGrp="1"/>
          </p:cNvSpPr>
          <p:nvPr>
            <p:ph type="pic" sz="quarter" idx="68" hasCustomPrompt="1"/>
          </p:nvPr>
        </p:nvSpPr>
        <p:spPr>
          <a:xfrm>
            <a:off x="3556844" y="1145002"/>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61" name="Picture Placeholder 2"/>
          <p:cNvSpPr>
            <a:spLocks noGrp="1"/>
          </p:cNvSpPr>
          <p:nvPr>
            <p:ph type="pic" sz="quarter" idx="69" hasCustomPrompt="1"/>
          </p:nvPr>
        </p:nvSpPr>
        <p:spPr>
          <a:xfrm>
            <a:off x="3556844" y="2285058"/>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62" name="Picture Placeholder 2"/>
          <p:cNvSpPr>
            <a:spLocks noGrp="1"/>
          </p:cNvSpPr>
          <p:nvPr>
            <p:ph type="pic" sz="quarter" idx="70" hasCustomPrompt="1"/>
          </p:nvPr>
        </p:nvSpPr>
        <p:spPr>
          <a:xfrm>
            <a:off x="3556844" y="3425113"/>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63" name="Picture Placeholder 2"/>
          <p:cNvSpPr>
            <a:spLocks noGrp="1"/>
          </p:cNvSpPr>
          <p:nvPr>
            <p:ph type="pic" sz="quarter" idx="71" hasCustomPrompt="1"/>
          </p:nvPr>
        </p:nvSpPr>
        <p:spPr>
          <a:xfrm>
            <a:off x="3556844" y="4568128"/>
            <a:ext cx="1026050" cy="1140056"/>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Tree>
    <p:extLst>
      <p:ext uri="{BB962C8B-B14F-4D97-AF65-F5344CB8AC3E}">
        <p14:creationId xmlns:p14="http://schemas.microsoft.com/office/powerpoint/2010/main" val="153581092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500"/>
                                        <p:tgtEl>
                                          <p:spTgt spid="4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500"/>
                                        <p:tgtEl>
                                          <p:spTgt spid="3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500"/>
                                        <p:tgtEl>
                                          <p:spTgt spid="43"/>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500"/>
                                        <p:tgtEl>
                                          <p:spTgt spid="4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childTnLst>
                                </p:cTn>
                              </p:par>
                            </p:childTnLst>
                          </p:cTn>
                        </p:par>
                        <p:par>
                          <p:cTn id="52" fill="hold">
                            <p:stCondLst>
                              <p:cond delay="1500"/>
                            </p:stCondLst>
                            <p:childTnLst>
                              <p:par>
                                <p:cTn id="53" presetID="10" presetClass="entr" presetSubtype="0" fill="hold" grpId="0" nodeType="after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500"/>
                                        <p:tgtEl>
                                          <p:spTgt spid="3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fade">
                                      <p:cBhvr>
                                        <p:cTn id="58" dur="500"/>
                                        <p:tgtEl>
                                          <p:spTgt spid="3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500"/>
                                        <p:tgtEl>
                                          <p:spTgt spid="3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fade">
                                      <p:cBhvr>
                                        <p:cTn id="64" dur="500"/>
                                        <p:tgtEl>
                                          <p:spTgt spid="3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500"/>
                                        <p:tgtEl>
                                          <p:spTgt spid="33"/>
                                        </p:tgtEl>
                                      </p:cBhvr>
                                    </p:animEffect>
                                  </p:childTnLst>
                                </p:cTn>
                              </p:par>
                            </p:childTnLst>
                          </p:cTn>
                        </p:par>
                        <p:par>
                          <p:cTn id="68" fill="hold">
                            <p:stCondLst>
                              <p:cond delay="2000"/>
                            </p:stCondLst>
                            <p:childTnLst>
                              <p:par>
                                <p:cTn id="69" presetID="10" presetClass="entr" presetSubtype="0" fill="hold" grpId="0" nodeType="after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fade">
                                      <p:cBhvr>
                                        <p:cTn id="71" dur="500"/>
                                        <p:tgtEl>
                                          <p:spTgt spid="44"/>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50"/>
                                        </p:tgtEl>
                                        <p:attrNameLst>
                                          <p:attrName>style.visibility</p:attrName>
                                        </p:attrNameLst>
                                      </p:cBhvr>
                                      <p:to>
                                        <p:strVal val="visible"/>
                                      </p:to>
                                    </p:set>
                                    <p:animEffect transition="in" filter="fade">
                                      <p:cBhvr>
                                        <p:cTn id="74" dur="500"/>
                                        <p:tgtEl>
                                          <p:spTgt spid="50"/>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61"/>
                                        </p:tgtEl>
                                        <p:attrNameLst>
                                          <p:attrName>style.visibility</p:attrName>
                                        </p:attrNameLst>
                                      </p:cBhvr>
                                      <p:to>
                                        <p:strVal val="visible"/>
                                      </p:to>
                                    </p:set>
                                    <p:animEffect transition="in" filter="fade">
                                      <p:cBhvr>
                                        <p:cTn id="77" dur="500"/>
                                        <p:tgtEl>
                                          <p:spTgt spid="61"/>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7"/>
                                        </p:tgtEl>
                                        <p:attrNameLst>
                                          <p:attrName>style.visibility</p:attrName>
                                        </p:attrNameLst>
                                      </p:cBhvr>
                                      <p:to>
                                        <p:strVal val="visible"/>
                                      </p:to>
                                    </p:set>
                                    <p:animEffect transition="in" filter="fade">
                                      <p:cBhvr>
                                        <p:cTn id="80" dur="500"/>
                                        <p:tgtEl>
                                          <p:spTgt spid="47"/>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58"/>
                                        </p:tgtEl>
                                        <p:attrNameLst>
                                          <p:attrName>style.visibility</p:attrName>
                                        </p:attrNameLst>
                                      </p:cBhvr>
                                      <p:to>
                                        <p:strVal val="visible"/>
                                      </p:to>
                                    </p:set>
                                    <p:animEffect transition="in" filter="fade">
                                      <p:cBhvr>
                                        <p:cTn id="83" dur="500"/>
                                        <p:tgtEl>
                                          <p:spTgt spid="58"/>
                                        </p:tgtEl>
                                      </p:cBhvr>
                                    </p:animEffect>
                                  </p:childTnLst>
                                </p:cTn>
                              </p:par>
                            </p:childTnLst>
                          </p:cTn>
                        </p:par>
                        <p:par>
                          <p:cTn id="84" fill="hold">
                            <p:stCondLst>
                              <p:cond delay="2500"/>
                            </p:stCondLst>
                            <p:childTnLst>
                              <p:par>
                                <p:cTn id="85" presetID="10" presetClass="entr" presetSubtype="0" fill="hold" grpId="0" nodeType="afterEffect">
                                  <p:stCondLst>
                                    <p:cond delay="0"/>
                                  </p:stCondLst>
                                  <p:childTnLst>
                                    <p:set>
                                      <p:cBhvr>
                                        <p:cTn id="86" dur="1" fill="hold">
                                          <p:stCondLst>
                                            <p:cond delay="0"/>
                                          </p:stCondLst>
                                        </p:cTn>
                                        <p:tgtEl>
                                          <p:spTgt spid="54"/>
                                        </p:tgtEl>
                                        <p:attrNameLst>
                                          <p:attrName>style.visibility</p:attrName>
                                        </p:attrNameLst>
                                      </p:cBhvr>
                                      <p:to>
                                        <p:strVal val="visible"/>
                                      </p:to>
                                    </p:set>
                                    <p:animEffect transition="in" filter="fade">
                                      <p:cBhvr>
                                        <p:cTn id="87" dur="500"/>
                                        <p:tgtEl>
                                          <p:spTgt spid="54"/>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45"/>
                                        </p:tgtEl>
                                        <p:attrNameLst>
                                          <p:attrName>style.visibility</p:attrName>
                                        </p:attrNameLst>
                                      </p:cBhvr>
                                      <p:to>
                                        <p:strVal val="visible"/>
                                      </p:to>
                                    </p:set>
                                    <p:animEffect transition="in" filter="fade">
                                      <p:cBhvr>
                                        <p:cTn id="90" dur="500"/>
                                        <p:tgtEl>
                                          <p:spTgt spid="45"/>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56"/>
                                        </p:tgtEl>
                                        <p:attrNameLst>
                                          <p:attrName>style.visibility</p:attrName>
                                        </p:attrNameLst>
                                      </p:cBhvr>
                                      <p:to>
                                        <p:strVal val="visible"/>
                                      </p:to>
                                    </p:set>
                                    <p:animEffect transition="in" filter="fade">
                                      <p:cBhvr>
                                        <p:cTn id="93" dur="500"/>
                                        <p:tgtEl>
                                          <p:spTgt spid="56"/>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52"/>
                                        </p:tgtEl>
                                        <p:attrNameLst>
                                          <p:attrName>style.visibility</p:attrName>
                                        </p:attrNameLst>
                                      </p:cBhvr>
                                      <p:to>
                                        <p:strVal val="visible"/>
                                      </p:to>
                                    </p:set>
                                    <p:animEffect transition="in" filter="fade">
                                      <p:cBhvr>
                                        <p:cTn id="96" dur="500"/>
                                        <p:tgtEl>
                                          <p:spTgt spid="52"/>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63"/>
                                        </p:tgtEl>
                                        <p:attrNameLst>
                                          <p:attrName>style.visibility</p:attrName>
                                        </p:attrNameLst>
                                      </p:cBhvr>
                                      <p:to>
                                        <p:strVal val="visible"/>
                                      </p:to>
                                    </p:set>
                                    <p:animEffect transition="in" filter="fade">
                                      <p:cBhvr>
                                        <p:cTn id="99" dur="500"/>
                                        <p:tgtEl>
                                          <p:spTgt spid="63"/>
                                        </p:tgtEl>
                                      </p:cBhvr>
                                    </p:animEffect>
                                  </p:childTnLst>
                                </p:cTn>
                              </p:par>
                            </p:childTnLst>
                          </p:cTn>
                        </p:par>
                        <p:par>
                          <p:cTn id="100" fill="hold">
                            <p:stCondLst>
                              <p:cond delay="3000"/>
                            </p:stCondLst>
                            <p:childTnLst>
                              <p:par>
                                <p:cTn id="101" presetID="10" presetClass="entr" presetSubtype="0" fill="hold" grpId="0" nodeType="afterEffect">
                                  <p:stCondLst>
                                    <p:cond delay="0"/>
                                  </p:stCondLst>
                                  <p:childTnLst>
                                    <p:set>
                                      <p:cBhvr>
                                        <p:cTn id="102" dur="1" fill="hold">
                                          <p:stCondLst>
                                            <p:cond delay="0"/>
                                          </p:stCondLst>
                                        </p:cTn>
                                        <p:tgtEl>
                                          <p:spTgt spid="49"/>
                                        </p:tgtEl>
                                        <p:attrNameLst>
                                          <p:attrName>style.visibility</p:attrName>
                                        </p:attrNameLst>
                                      </p:cBhvr>
                                      <p:to>
                                        <p:strVal val="visible"/>
                                      </p:to>
                                    </p:set>
                                    <p:animEffect transition="in" filter="fade">
                                      <p:cBhvr>
                                        <p:cTn id="103" dur="500"/>
                                        <p:tgtEl>
                                          <p:spTgt spid="49"/>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60"/>
                                        </p:tgtEl>
                                        <p:attrNameLst>
                                          <p:attrName>style.visibility</p:attrName>
                                        </p:attrNameLst>
                                      </p:cBhvr>
                                      <p:to>
                                        <p:strVal val="visible"/>
                                      </p:to>
                                    </p:set>
                                    <p:animEffect transition="in" filter="fade">
                                      <p:cBhvr>
                                        <p:cTn id="106" dur="500"/>
                                        <p:tgtEl>
                                          <p:spTgt spid="60"/>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46"/>
                                        </p:tgtEl>
                                        <p:attrNameLst>
                                          <p:attrName>style.visibility</p:attrName>
                                        </p:attrNameLst>
                                      </p:cBhvr>
                                      <p:to>
                                        <p:strVal val="visible"/>
                                      </p:to>
                                    </p:set>
                                    <p:animEffect transition="in" filter="fade">
                                      <p:cBhvr>
                                        <p:cTn id="109" dur="500"/>
                                        <p:tgtEl>
                                          <p:spTgt spid="46"/>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62"/>
                                        </p:tgtEl>
                                        <p:attrNameLst>
                                          <p:attrName>style.visibility</p:attrName>
                                        </p:attrNameLst>
                                      </p:cBhvr>
                                      <p:to>
                                        <p:strVal val="visible"/>
                                      </p:to>
                                    </p:set>
                                    <p:animEffect transition="in" filter="fade">
                                      <p:cBhvr>
                                        <p:cTn id="112" dur="500"/>
                                        <p:tgtEl>
                                          <p:spTgt spid="62"/>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48"/>
                                        </p:tgtEl>
                                        <p:attrNameLst>
                                          <p:attrName>style.visibility</p:attrName>
                                        </p:attrNameLst>
                                      </p:cBhvr>
                                      <p:to>
                                        <p:strVal val="visible"/>
                                      </p:to>
                                    </p:set>
                                    <p:animEffect transition="in" filter="fade">
                                      <p:cBhvr>
                                        <p:cTn id="115" dur="500"/>
                                        <p:tgtEl>
                                          <p:spTgt spid="48"/>
                                        </p:tgtEl>
                                      </p:cBhvr>
                                    </p:animEffect>
                                  </p:childTnLst>
                                </p:cTn>
                              </p:par>
                            </p:childTnLst>
                          </p:cTn>
                        </p:par>
                        <p:par>
                          <p:cTn id="116" fill="hold">
                            <p:stCondLst>
                              <p:cond delay="3500"/>
                            </p:stCondLst>
                            <p:childTnLst>
                              <p:par>
                                <p:cTn id="117" presetID="10" presetClass="entr" presetSubtype="0" fill="hold" grpId="0" nodeType="afterEffect">
                                  <p:stCondLst>
                                    <p:cond delay="0"/>
                                  </p:stCondLst>
                                  <p:childTnLst>
                                    <p:set>
                                      <p:cBhvr>
                                        <p:cTn id="118" dur="1" fill="hold">
                                          <p:stCondLst>
                                            <p:cond delay="0"/>
                                          </p:stCondLst>
                                        </p:cTn>
                                        <p:tgtEl>
                                          <p:spTgt spid="59"/>
                                        </p:tgtEl>
                                        <p:attrNameLst>
                                          <p:attrName>style.visibility</p:attrName>
                                        </p:attrNameLst>
                                      </p:cBhvr>
                                      <p:to>
                                        <p:strVal val="visible"/>
                                      </p:to>
                                    </p:set>
                                    <p:animEffect transition="in" filter="fade">
                                      <p:cBhvr>
                                        <p:cTn id="119" dur="500"/>
                                        <p:tgtEl>
                                          <p:spTgt spid="59"/>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55"/>
                                        </p:tgtEl>
                                        <p:attrNameLst>
                                          <p:attrName>style.visibility</p:attrName>
                                        </p:attrNameLst>
                                      </p:cBhvr>
                                      <p:to>
                                        <p:strVal val="visible"/>
                                      </p:to>
                                    </p:set>
                                    <p:animEffect transition="in" filter="fade">
                                      <p:cBhvr>
                                        <p:cTn id="122" dur="500"/>
                                        <p:tgtEl>
                                          <p:spTgt spid="55"/>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51"/>
                                        </p:tgtEl>
                                        <p:attrNameLst>
                                          <p:attrName>style.visibility</p:attrName>
                                        </p:attrNameLst>
                                      </p:cBhvr>
                                      <p:to>
                                        <p:strVal val="visible"/>
                                      </p:to>
                                    </p:set>
                                    <p:animEffect transition="in" filter="fade">
                                      <p:cBhvr>
                                        <p:cTn id="125" dur="500"/>
                                        <p:tgtEl>
                                          <p:spTgt spid="51"/>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57"/>
                                        </p:tgtEl>
                                        <p:attrNameLst>
                                          <p:attrName>style.visibility</p:attrName>
                                        </p:attrNameLst>
                                      </p:cBhvr>
                                      <p:to>
                                        <p:strVal val="visible"/>
                                      </p:to>
                                    </p:set>
                                    <p:animEffect transition="in" filter="fade">
                                      <p:cBhvr>
                                        <p:cTn id="128" dur="500"/>
                                        <p:tgtEl>
                                          <p:spTgt spid="57"/>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53"/>
                                        </p:tgtEl>
                                        <p:attrNameLst>
                                          <p:attrName>style.visibility</p:attrName>
                                        </p:attrNameLst>
                                      </p:cBhvr>
                                      <p:to>
                                        <p:strVal val="visible"/>
                                      </p:to>
                                    </p:set>
                                    <p:animEffect transition="in" filter="fade">
                                      <p:cBhvr>
                                        <p:cTn id="131"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5" grpId="0"/>
      <p:bldP spid="56" grpId="0"/>
      <p:bldP spid="57" grpId="0"/>
      <p:bldP spid="58" grpId="0"/>
      <p:bldP spid="59" grpId="0"/>
      <p:bldP spid="60" grpId="0"/>
      <p:bldP spid="61" grpId="0"/>
      <p:bldP spid="62" grpId="0"/>
      <p:bldP spid="63"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allery_05">
    <p:spTree>
      <p:nvGrpSpPr>
        <p:cNvPr id="1" name=""/>
        <p:cNvGrpSpPr/>
        <p:nvPr/>
      </p:nvGrpSpPr>
      <p:grpSpPr>
        <a:xfrm>
          <a:off x="0" y="0"/>
          <a:ext cx="0" cy="0"/>
          <a:chOff x="0" y="0"/>
          <a:chExt cx="0" cy="0"/>
        </a:xfrm>
      </p:grpSpPr>
      <p:sp>
        <p:nvSpPr>
          <p:cNvPr id="4" name="Picture Placeholder 7"/>
          <p:cNvSpPr>
            <a:spLocks noGrp="1"/>
          </p:cNvSpPr>
          <p:nvPr>
            <p:ph type="pic" sz="quarter" idx="10"/>
          </p:nvPr>
        </p:nvSpPr>
        <p:spPr>
          <a:xfrm>
            <a:off x="-48581" y="1"/>
            <a:ext cx="2304001" cy="1426581"/>
          </a:xfrm>
        </p:spPr>
        <p:txBody>
          <a:bodyPr/>
          <a:lstStyle/>
          <a:p>
            <a:endParaRPr lang="en-US" dirty="0"/>
          </a:p>
        </p:txBody>
      </p:sp>
      <p:sp>
        <p:nvSpPr>
          <p:cNvPr id="5" name="Picture Placeholder 7"/>
          <p:cNvSpPr>
            <a:spLocks noGrp="1"/>
          </p:cNvSpPr>
          <p:nvPr>
            <p:ph type="pic" sz="quarter" idx="11"/>
          </p:nvPr>
        </p:nvSpPr>
        <p:spPr>
          <a:xfrm>
            <a:off x="2262361" y="1"/>
            <a:ext cx="2304001" cy="1426581"/>
          </a:xfrm>
        </p:spPr>
        <p:txBody>
          <a:bodyPr/>
          <a:lstStyle/>
          <a:p>
            <a:endParaRPr lang="en-US" dirty="0"/>
          </a:p>
        </p:txBody>
      </p:sp>
      <p:sp>
        <p:nvSpPr>
          <p:cNvPr id="6" name="Picture Placeholder 7"/>
          <p:cNvSpPr>
            <a:spLocks noGrp="1"/>
          </p:cNvSpPr>
          <p:nvPr>
            <p:ph type="pic" sz="quarter" idx="12"/>
          </p:nvPr>
        </p:nvSpPr>
        <p:spPr>
          <a:xfrm>
            <a:off x="4573029" y="1"/>
            <a:ext cx="2304001" cy="1426581"/>
          </a:xfrm>
        </p:spPr>
        <p:txBody>
          <a:bodyPr/>
          <a:lstStyle/>
          <a:p>
            <a:endParaRPr lang="en-US" dirty="0"/>
          </a:p>
        </p:txBody>
      </p:sp>
      <p:sp>
        <p:nvSpPr>
          <p:cNvPr id="7" name="Picture Placeholder 7"/>
          <p:cNvSpPr>
            <a:spLocks noGrp="1"/>
          </p:cNvSpPr>
          <p:nvPr>
            <p:ph type="pic" sz="quarter" idx="13"/>
          </p:nvPr>
        </p:nvSpPr>
        <p:spPr>
          <a:xfrm>
            <a:off x="6883970" y="1"/>
            <a:ext cx="2304001" cy="1426581"/>
          </a:xfrm>
        </p:spPr>
        <p:txBody>
          <a:bodyPr/>
          <a:lstStyle/>
          <a:p>
            <a:endParaRPr lang="en-US" dirty="0"/>
          </a:p>
        </p:txBody>
      </p:sp>
      <p:sp>
        <p:nvSpPr>
          <p:cNvPr id="8" name="Picture Placeholder 7"/>
          <p:cNvSpPr>
            <a:spLocks noGrp="1"/>
          </p:cNvSpPr>
          <p:nvPr>
            <p:ph type="pic" sz="quarter" idx="14"/>
          </p:nvPr>
        </p:nvSpPr>
        <p:spPr>
          <a:xfrm>
            <a:off x="-48854" y="1434293"/>
            <a:ext cx="2304001" cy="1426581"/>
          </a:xfrm>
        </p:spPr>
        <p:txBody>
          <a:bodyPr/>
          <a:lstStyle/>
          <a:p>
            <a:endParaRPr lang="en-US" dirty="0"/>
          </a:p>
        </p:txBody>
      </p:sp>
      <p:sp>
        <p:nvSpPr>
          <p:cNvPr id="9" name="Picture Placeholder 7"/>
          <p:cNvSpPr>
            <a:spLocks noGrp="1"/>
          </p:cNvSpPr>
          <p:nvPr>
            <p:ph type="pic" sz="quarter" idx="15"/>
          </p:nvPr>
        </p:nvSpPr>
        <p:spPr>
          <a:xfrm>
            <a:off x="2262088" y="1434293"/>
            <a:ext cx="2304001" cy="1426581"/>
          </a:xfrm>
        </p:spPr>
        <p:txBody>
          <a:bodyPr/>
          <a:lstStyle/>
          <a:p>
            <a:endParaRPr lang="en-US" dirty="0"/>
          </a:p>
        </p:txBody>
      </p:sp>
      <p:sp>
        <p:nvSpPr>
          <p:cNvPr id="10" name="Picture Placeholder 7"/>
          <p:cNvSpPr>
            <a:spLocks noGrp="1"/>
          </p:cNvSpPr>
          <p:nvPr>
            <p:ph type="pic" sz="quarter" idx="16"/>
          </p:nvPr>
        </p:nvSpPr>
        <p:spPr>
          <a:xfrm>
            <a:off x="4572756" y="1434293"/>
            <a:ext cx="2304001" cy="1426581"/>
          </a:xfrm>
        </p:spPr>
        <p:txBody>
          <a:bodyPr/>
          <a:lstStyle/>
          <a:p>
            <a:endParaRPr lang="en-US" dirty="0"/>
          </a:p>
        </p:txBody>
      </p:sp>
      <p:sp>
        <p:nvSpPr>
          <p:cNvPr id="11" name="Picture Placeholder 7"/>
          <p:cNvSpPr>
            <a:spLocks noGrp="1"/>
          </p:cNvSpPr>
          <p:nvPr>
            <p:ph type="pic" sz="quarter" idx="17"/>
          </p:nvPr>
        </p:nvSpPr>
        <p:spPr>
          <a:xfrm>
            <a:off x="6883697" y="1434293"/>
            <a:ext cx="2304001" cy="1426581"/>
          </a:xfrm>
        </p:spPr>
        <p:txBody>
          <a:bodyPr/>
          <a:lstStyle/>
          <a:p>
            <a:endParaRPr lang="en-US" dirty="0"/>
          </a:p>
        </p:txBody>
      </p:sp>
      <p:sp>
        <p:nvSpPr>
          <p:cNvPr id="12" name="Picture Placeholder 7"/>
          <p:cNvSpPr>
            <a:spLocks noGrp="1"/>
          </p:cNvSpPr>
          <p:nvPr>
            <p:ph type="pic" sz="quarter" idx="18"/>
          </p:nvPr>
        </p:nvSpPr>
        <p:spPr>
          <a:xfrm>
            <a:off x="-48308" y="2869550"/>
            <a:ext cx="2304001" cy="1426581"/>
          </a:xfrm>
        </p:spPr>
        <p:txBody>
          <a:bodyPr/>
          <a:lstStyle/>
          <a:p>
            <a:endParaRPr lang="en-US" dirty="0"/>
          </a:p>
        </p:txBody>
      </p:sp>
      <p:sp>
        <p:nvSpPr>
          <p:cNvPr id="13" name="Picture Placeholder 7"/>
          <p:cNvSpPr>
            <a:spLocks noGrp="1"/>
          </p:cNvSpPr>
          <p:nvPr>
            <p:ph type="pic" sz="quarter" idx="19"/>
          </p:nvPr>
        </p:nvSpPr>
        <p:spPr>
          <a:xfrm>
            <a:off x="2262634" y="2869550"/>
            <a:ext cx="2304001" cy="1426581"/>
          </a:xfrm>
        </p:spPr>
        <p:txBody>
          <a:bodyPr/>
          <a:lstStyle/>
          <a:p>
            <a:endParaRPr lang="en-US" dirty="0"/>
          </a:p>
        </p:txBody>
      </p:sp>
      <p:sp>
        <p:nvSpPr>
          <p:cNvPr id="14" name="Picture Placeholder 7"/>
          <p:cNvSpPr>
            <a:spLocks noGrp="1"/>
          </p:cNvSpPr>
          <p:nvPr>
            <p:ph type="pic" sz="quarter" idx="20"/>
          </p:nvPr>
        </p:nvSpPr>
        <p:spPr>
          <a:xfrm>
            <a:off x="4573302" y="2869550"/>
            <a:ext cx="2304001" cy="1426581"/>
          </a:xfrm>
        </p:spPr>
        <p:txBody>
          <a:bodyPr/>
          <a:lstStyle/>
          <a:p>
            <a:endParaRPr lang="en-US" dirty="0"/>
          </a:p>
        </p:txBody>
      </p:sp>
      <p:sp>
        <p:nvSpPr>
          <p:cNvPr id="15" name="Picture Placeholder 7"/>
          <p:cNvSpPr>
            <a:spLocks noGrp="1"/>
          </p:cNvSpPr>
          <p:nvPr>
            <p:ph type="pic" sz="quarter" idx="21"/>
          </p:nvPr>
        </p:nvSpPr>
        <p:spPr>
          <a:xfrm>
            <a:off x="6884243" y="2869550"/>
            <a:ext cx="2304001" cy="1426581"/>
          </a:xfrm>
        </p:spPr>
        <p:txBody>
          <a:bodyPr/>
          <a:lstStyle/>
          <a:p>
            <a:endParaRPr lang="en-US" dirty="0"/>
          </a:p>
        </p:txBody>
      </p:sp>
      <p:sp>
        <p:nvSpPr>
          <p:cNvPr id="16" name="Picture Placeholder 7"/>
          <p:cNvSpPr>
            <a:spLocks noGrp="1"/>
          </p:cNvSpPr>
          <p:nvPr>
            <p:ph type="pic" sz="quarter" idx="22"/>
          </p:nvPr>
        </p:nvSpPr>
        <p:spPr>
          <a:xfrm>
            <a:off x="-49473" y="4301860"/>
            <a:ext cx="2304001" cy="1426581"/>
          </a:xfrm>
        </p:spPr>
        <p:txBody>
          <a:bodyPr/>
          <a:lstStyle/>
          <a:p>
            <a:endParaRPr lang="en-US" dirty="0"/>
          </a:p>
        </p:txBody>
      </p:sp>
      <p:sp>
        <p:nvSpPr>
          <p:cNvPr id="17" name="Picture Placeholder 7"/>
          <p:cNvSpPr>
            <a:spLocks noGrp="1"/>
          </p:cNvSpPr>
          <p:nvPr>
            <p:ph type="pic" sz="quarter" idx="23"/>
          </p:nvPr>
        </p:nvSpPr>
        <p:spPr>
          <a:xfrm>
            <a:off x="2261469" y="4301860"/>
            <a:ext cx="2304001" cy="1426581"/>
          </a:xfrm>
        </p:spPr>
        <p:txBody>
          <a:bodyPr/>
          <a:lstStyle/>
          <a:p>
            <a:endParaRPr lang="en-US" dirty="0"/>
          </a:p>
        </p:txBody>
      </p:sp>
      <p:sp>
        <p:nvSpPr>
          <p:cNvPr id="20" name="Picture Placeholder 7"/>
          <p:cNvSpPr>
            <a:spLocks noGrp="1"/>
          </p:cNvSpPr>
          <p:nvPr>
            <p:ph type="pic" sz="quarter" idx="24"/>
          </p:nvPr>
        </p:nvSpPr>
        <p:spPr>
          <a:xfrm>
            <a:off x="4572137" y="4301860"/>
            <a:ext cx="2304001" cy="1426581"/>
          </a:xfrm>
        </p:spPr>
        <p:txBody>
          <a:bodyPr/>
          <a:lstStyle/>
          <a:p>
            <a:endParaRPr lang="en-US" dirty="0"/>
          </a:p>
        </p:txBody>
      </p:sp>
      <p:sp>
        <p:nvSpPr>
          <p:cNvPr id="21" name="Picture Placeholder 7"/>
          <p:cNvSpPr>
            <a:spLocks noGrp="1"/>
          </p:cNvSpPr>
          <p:nvPr>
            <p:ph type="pic" sz="quarter" idx="25"/>
          </p:nvPr>
        </p:nvSpPr>
        <p:spPr>
          <a:xfrm>
            <a:off x="6883078" y="4301860"/>
            <a:ext cx="2304001" cy="1426581"/>
          </a:xfrm>
        </p:spPr>
        <p:txBody>
          <a:bodyPr/>
          <a:lstStyle/>
          <a:p>
            <a:endParaRPr lang="en-US" dirty="0"/>
          </a:p>
        </p:txBody>
      </p:sp>
    </p:spTree>
    <p:extLst>
      <p:ext uri="{BB962C8B-B14F-4D97-AF65-F5344CB8AC3E}">
        <p14:creationId xmlns:p14="http://schemas.microsoft.com/office/powerpoint/2010/main" val="130443865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500"/>
                            </p:stCondLst>
                            <p:childTnLst>
                              <p:par>
                                <p:cTn id="15" presetID="10" presetClass="entr" presetSubtype="0" fill="hold" grpId="0" nodeType="afterEffect" nodePh="1">
                                  <p:stCondLst>
                                    <p:cond delay="0"/>
                                  </p:stCondLst>
                                  <p:endCondLst>
                                    <p:cond evt="begin" delay="0">
                                      <p:tn val="15"/>
                                    </p:cond>
                                  </p:end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nodePh="1">
                                  <p:stCondLst>
                                    <p:cond delay="0"/>
                                  </p:stCondLst>
                                  <p:endCondLst>
                                    <p:cond evt="begin" delay="0">
                                      <p:tn val="18"/>
                                    </p:cond>
                                  </p:end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nodePh="1">
                                  <p:stCondLst>
                                    <p:cond delay="0"/>
                                  </p:stCondLst>
                                  <p:endCondLst>
                                    <p:cond evt="begin" delay="0">
                                      <p:tn val="21"/>
                                    </p:cond>
                                  </p:end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nodePh="1">
                                  <p:stCondLst>
                                    <p:cond delay="0"/>
                                  </p:stCondLst>
                                  <p:endCondLst>
                                    <p:cond evt="begin" delay="0">
                                      <p:tn val="24"/>
                                    </p:cond>
                                  </p:end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par>
                          <p:cTn id="27" fill="hold">
                            <p:stCondLst>
                              <p:cond delay="1000"/>
                            </p:stCondLst>
                            <p:childTnLst>
                              <p:par>
                                <p:cTn id="28" presetID="10" presetClass="entr" presetSubtype="0" fill="hold" grpId="0" nodeType="afterEffect" nodePh="1">
                                  <p:stCondLst>
                                    <p:cond delay="0"/>
                                  </p:stCondLst>
                                  <p:endCondLst>
                                    <p:cond evt="begin" delay="0">
                                      <p:tn val="28"/>
                                    </p:cond>
                                  </p:end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grpId="0" nodeType="withEffect" nodePh="1">
                                  <p:stCondLst>
                                    <p:cond delay="0"/>
                                  </p:stCondLst>
                                  <p:endCondLst>
                                    <p:cond evt="begin" delay="0">
                                      <p:tn val="31"/>
                                    </p:cond>
                                  </p:end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grpId="0" nodeType="withEffect" nodePh="1">
                                  <p:stCondLst>
                                    <p:cond delay="0"/>
                                  </p:stCondLst>
                                  <p:endCondLst>
                                    <p:cond evt="begin" delay="0">
                                      <p:tn val="34"/>
                                    </p:cond>
                                  </p:end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par>
                          <p:cTn id="37" fill="hold">
                            <p:stCondLst>
                              <p:cond delay="1500"/>
                            </p:stCondLst>
                            <p:childTnLst>
                              <p:par>
                                <p:cTn id="38" presetID="10" presetClass="entr" presetSubtype="0" fill="hold" grpId="0" nodeType="afterEffect" nodePh="1">
                                  <p:stCondLst>
                                    <p:cond delay="0"/>
                                  </p:stCondLst>
                                  <p:endCondLst>
                                    <p:cond evt="begin" delay="0">
                                      <p:tn val="38"/>
                                    </p:cond>
                                  </p:end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par>
                                <p:cTn id="41" presetID="10" presetClass="entr" presetSubtype="0" fill="hold" grpId="0" nodeType="withEffect" nodePh="1">
                                  <p:stCondLst>
                                    <p:cond delay="0"/>
                                  </p:stCondLst>
                                  <p:endCondLst>
                                    <p:cond evt="begin" delay="0">
                                      <p:tn val="41"/>
                                    </p:cond>
                                  </p:end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par>
                                <p:cTn id="44" presetID="10" presetClass="entr" presetSubtype="0" fill="hold" grpId="0" nodeType="withEffect" nodePh="1">
                                  <p:stCondLst>
                                    <p:cond delay="0"/>
                                  </p:stCondLst>
                                  <p:endCondLst>
                                    <p:cond evt="begin" delay="0">
                                      <p:tn val="44"/>
                                    </p:cond>
                                  </p:end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par>
                                <p:cTn id="47" presetID="10" presetClass="entr" presetSubtype="0" fill="hold" grpId="0" nodeType="withEffect" nodePh="1">
                                  <p:stCondLst>
                                    <p:cond delay="0"/>
                                  </p:stCondLst>
                                  <p:endCondLst>
                                    <p:cond evt="begin" delay="0">
                                      <p:tn val="47"/>
                                    </p:cond>
                                  </p:end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par>
                                <p:cTn id="50" presetID="10" presetClass="entr" presetSubtype="0" fill="hold" grpId="0" nodeType="withEffect" nodePh="1">
                                  <p:stCondLst>
                                    <p:cond delay="0"/>
                                  </p:stCondLst>
                                  <p:endCondLst>
                                    <p:cond evt="begin" delay="0">
                                      <p:tn val="50"/>
                                    </p:cond>
                                  </p:end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par>
                                <p:cTn id="53" presetID="10" presetClass="entr" presetSubtype="0" fill="hold" grpId="0" nodeType="withEffect" nodePh="1">
                                  <p:stCondLst>
                                    <p:cond delay="0"/>
                                  </p:stCondLst>
                                  <p:endCondLst>
                                    <p:cond evt="begin" delay="0">
                                      <p:tn val="53"/>
                                    </p:cond>
                                  </p:end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20" grpId="0"/>
      <p:bldP spid="21"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gallery_05">
    <p:spTree>
      <p:nvGrpSpPr>
        <p:cNvPr id="1" name=""/>
        <p:cNvGrpSpPr/>
        <p:nvPr/>
      </p:nvGrpSpPr>
      <p:grpSpPr>
        <a:xfrm>
          <a:off x="0" y="0"/>
          <a:ext cx="0" cy="0"/>
          <a:chOff x="0" y="0"/>
          <a:chExt cx="0" cy="0"/>
        </a:xfrm>
      </p:grpSpPr>
      <p:sp>
        <p:nvSpPr>
          <p:cNvPr id="4" name="Picture Placeholder 7"/>
          <p:cNvSpPr>
            <a:spLocks noGrp="1"/>
          </p:cNvSpPr>
          <p:nvPr>
            <p:ph type="pic" sz="quarter" idx="10"/>
          </p:nvPr>
        </p:nvSpPr>
        <p:spPr>
          <a:xfrm>
            <a:off x="-48581" y="1"/>
            <a:ext cx="2304001" cy="1426581"/>
          </a:xfrm>
        </p:spPr>
        <p:txBody>
          <a:bodyPr/>
          <a:lstStyle/>
          <a:p>
            <a:endParaRPr lang="en-US" dirty="0"/>
          </a:p>
        </p:txBody>
      </p:sp>
      <p:sp>
        <p:nvSpPr>
          <p:cNvPr id="5" name="Picture Placeholder 7"/>
          <p:cNvSpPr>
            <a:spLocks noGrp="1"/>
          </p:cNvSpPr>
          <p:nvPr>
            <p:ph type="pic" sz="quarter" idx="11"/>
          </p:nvPr>
        </p:nvSpPr>
        <p:spPr>
          <a:xfrm>
            <a:off x="2262361" y="1"/>
            <a:ext cx="2304001" cy="1426581"/>
          </a:xfrm>
        </p:spPr>
        <p:txBody>
          <a:bodyPr/>
          <a:lstStyle/>
          <a:p>
            <a:endParaRPr lang="en-US" dirty="0"/>
          </a:p>
        </p:txBody>
      </p:sp>
      <p:sp>
        <p:nvSpPr>
          <p:cNvPr id="6" name="Picture Placeholder 7"/>
          <p:cNvSpPr>
            <a:spLocks noGrp="1"/>
          </p:cNvSpPr>
          <p:nvPr>
            <p:ph type="pic" sz="quarter" idx="12"/>
          </p:nvPr>
        </p:nvSpPr>
        <p:spPr>
          <a:xfrm>
            <a:off x="4573029" y="1"/>
            <a:ext cx="2304001" cy="1426581"/>
          </a:xfrm>
        </p:spPr>
        <p:txBody>
          <a:bodyPr/>
          <a:lstStyle/>
          <a:p>
            <a:endParaRPr lang="en-US" dirty="0"/>
          </a:p>
        </p:txBody>
      </p:sp>
      <p:sp>
        <p:nvSpPr>
          <p:cNvPr id="7" name="Picture Placeholder 7"/>
          <p:cNvSpPr>
            <a:spLocks noGrp="1"/>
          </p:cNvSpPr>
          <p:nvPr>
            <p:ph type="pic" sz="quarter" idx="13"/>
          </p:nvPr>
        </p:nvSpPr>
        <p:spPr>
          <a:xfrm>
            <a:off x="6883970" y="1"/>
            <a:ext cx="2304001" cy="1426581"/>
          </a:xfrm>
        </p:spPr>
        <p:txBody>
          <a:bodyPr/>
          <a:lstStyle/>
          <a:p>
            <a:endParaRPr lang="en-US" dirty="0"/>
          </a:p>
        </p:txBody>
      </p:sp>
      <p:sp>
        <p:nvSpPr>
          <p:cNvPr id="8" name="Picture Placeholder 7"/>
          <p:cNvSpPr>
            <a:spLocks noGrp="1"/>
          </p:cNvSpPr>
          <p:nvPr>
            <p:ph type="pic" sz="quarter" idx="14"/>
          </p:nvPr>
        </p:nvSpPr>
        <p:spPr>
          <a:xfrm>
            <a:off x="-48854" y="1434293"/>
            <a:ext cx="2304001" cy="1426581"/>
          </a:xfrm>
        </p:spPr>
        <p:txBody>
          <a:bodyPr/>
          <a:lstStyle/>
          <a:p>
            <a:endParaRPr lang="en-US" dirty="0"/>
          </a:p>
        </p:txBody>
      </p:sp>
      <p:sp>
        <p:nvSpPr>
          <p:cNvPr id="9" name="Picture Placeholder 7"/>
          <p:cNvSpPr>
            <a:spLocks noGrp="1"/>
          </p:cNvSpPr>
          <p:nvPr>
            <p:ph type="pic" sz="quarter" idx="15"/>
          </p:nvPr>
        </p:nvSpPr>
        <p:spPr>
          <a:xfrm>
            <a:off x="2262088" y="1434293"/>
            <a:ext cx="2304001" cy="1426581"/>
          </a:xfrm>
        </p:spPr>
        <p:txBody>
          <a:bodyPr/>
          <a:lstStyle/>
          <a:p>
            <a:endParaRPr lang="en-US" dirty="0"/>
          </a:p>
        </p:txBody>
      </p:sp>
      <p:sp>
        <p:nvSpPr>
          <p:cNvPr id="10" name="Picture Placeholder 7"/>
          <p:cNvSpPr>
            <a:spLocks noGrp="1"/>
          </p:cNvSpPr>
          <p:nvPr>
            <p:ph type="pic" sz="quarter" idx="16"/>
          </p:nvPr>
        </p:nvSpPr>
        <p:spPr>
          <a:xfrm>
            <a:off x="4572756" y="1434293"/>
            <a:ext cx="2304001" cy="1426581"/>
          </a:xfrm>
        </p:spPr>
        <p:txBody>
          <a:bodyPr/>
          <a:lstStyle/>
          <a:p>
            <a:endParaRPr lang="en-US" dirty="0"/>
          </a:p>
        </p:txBody>
      </p:sp>
      <p:sp>
        <p:nvSpPr>
          <p:cNvPr id="11" name="Picture Placeholder 7"/>
          <p:cNvSpPr>
            <a:spLocks noGrp="1"/>
          </p:cNvSpPr>
          <p:nvPr>
            <p:ph type="pic" sz="quarter" idx="17"/>
          </p:nvPr>
        </p:nvSpPr>
        <p:spPr>
          <a:xfrm>
            <a:off x="6883697" y="1434293"/>
            <a:ext cx="2304001" cy="1426581"/>
          </a:xfrm>
        </p:spPr>
        <p:txBody>
          <a:bodyPr/>
          <a:lstStyle/>
          <a:p>
            <a:endParaRPr lang="en-US" dirty="0"/>
          </a:p>
        </p:txBody>
      </p:sp>
      <p:sp>
        <p:nvSpPr>
          <p:cNvPr id="12" name="Picture Placeholder 7"/>
          <p:cNvSpPr>
            <a:spLocks noGrp="1"/>
          </p:cNvSpPr>
          <p:nvPr>
            <p:ph type="pic" sz="quarter" idx="18"/>
          </p:nvPr>
        </p:nvSpPr>
        <p:spPr>
          <a:xfrm>
            <a:off x="-48308" y="2869550"/>
            <a:ext cx="2304001" cy="1426581"/>
          </a:xfrm>
        </p:spPr>
        <p:txBody>
          <a:bodyPr/>
          <a:lstStyle/>
          <a:p>
            <a:endParaRPr lang="en-US" dirty="0"/>
          </a:p>
        </p:txBody>
      </p:sp>
      <p:sp>
        <p:nvSpPr>
          <p:cNvPr id="13" name="Picture Placeholder 7"/>
          <p:cNvSpPr>
            <a:spLocks noGrp="1"/>
          </p:cNvSpPr>
          <p:nvPr>
            <p:ph type="pic" sz="quarter" idx="19"/>
          </p:nvPr>
        </p:nvSpPr>
        <p:spPr>
          <a:xfrm>
            <a:off x="2262634" y="2869550"/>
            <a:ext cx="2304001" cy="1426581"/>
          </a:xfrm>
        </p:spPr>
        <p:txBody>
          <a:bodyPr/>
          <a:lstStyle/>
          <a:p>
            <a:endParaRPr lang="en-US" dirty="0"/>
          </a:p>
        </p:txBody>
      </p:sp>
      <p:sp>
        <p:nvSpPr>
          <p:cNvPr id="14" name="Picture Placeholder 7"/>
          <p:cNvSpPr>
            <a:spLocks noGrp="1"/>
          </p:cNvSpPr>
          <p:nvPr>
            <p:ph type="pic" sz="quarter" idx="20"/>
          </p:nvPr>
        </p:nvSpPr>
        <p:spPr>
          <a:xfrm>
            <a:off x="4573302" y="2869550"/>
            <a:ext cx="2304001" cy="1426581"/>
          </a:xfrm>
        </p:spPr>
        <p:txBody>
          <a:bodyPr/>
          <a:lstStyle/>
          <a:p>
            <a:endParaRPr lang="en-US" dirty="0"/>
          </a:p>
        </p:txBody>
      </p:sp>
      <p:sp>
        <p:nvSpPr>
          <p:cNvPr id="15" name="Picture Placeholder 7"/>
          <p:cNvSpPr>
            <a:spLocks noGrp="1"/>
          </p:cNvSpPr>
          <p:nvPr>
            <p:ph type="pic" sz="quarter" idx="21"/>
          </p:nvPr>
        </p:nvSpPr>
        <p:spPr>
          <a:xfrm>
            <a:off x="6884243" y="2869550"/>
            <a:ext cx="2304001" cy="1426581"/>
          </a:xfrm>
        </p:spPr>
        <p:txBody>
          <a:bodyPr/>
          <a:lstStyle/>
          <a:p>
            <a:endParaRPr lang="en-US" dirty="0"/>
          </a:p>
        </p:txBody>
      </p:sp>
      <p:sp>
        <p:nvSpPr>
          <p:cNvPr id="18" name="Title 1"/>
          <p:cNvSpPr>
            <a:spLocks noGrp="1"/>
          </p:cNvSpPr>
          <p:nvPr>
            <p:ph type="ctrTitle"/>
          </p:nvPr>
        </p:nvSpPr>
        <p:spPr>
          <a:xfrm>
            <a:off x="316755" y="4386424"/>
            <a:ext cx="8520677" cy="519528"/>
          </a:xfrm>
        </p:spPr>
        <p:txBody>
          <a:bodyPr>
            <a:noAutofit/>
          </a:bodyPr>
          <a:lstStyle>
            <a:lvl1pPr algn="l">
              <a:defRPr sz="2500"/>
            </a:lvl1pPr>
          </a:lstStyle>
          <a:p>
            <a:r>
              <a:rPr lang="en-US" dirty="0" smtClean="0"/>
              <a:t>Click to edit Master title style</a:t>
            </a:r>
            <a:endParaRPr lang="en-US" dirty="0"/>
          </a:p>
        </p:txBody>
      </p:sp>
      <p:sp>
        <p:nvSpPr>
          <p:cNvPr id="19" name="Subtitle 2"/>
          <p:cNvSpPr>
            <a:spLocks noGrp="1"/>
          </p:cNvSpPr>
          <p:nvPr>
            <p:ph type="subTitle" idx="1"/>
          </p:nvPr>
        </p:nvSpPr>
        <p:spPr>
          <a:xfrm>
            <a:off x="317967" y="4909727"/>
            <a:ext cx="8519465" cy="46536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19655903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500"/>
                            </p:stCondLst>
                            <p:childTnLst>
                              <p:par>
                                <p:cTn id="15" presetID="10" presetClass="entr" presetSubtype="0" fill="hold" grpId="0" nodeType="afterEffect" nodePh="1">
                                  <p:stCondLst>
                                    <p:cond delay="0"/>
                                  </p:stCondLst>
                                  <p:endCondLst>
                                    <p:cond evt="begin" delay="0">
                                      <p:tn val="15"/>
                                    </p:cond>
                                  </p:end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nodePh="1">
                                  <p:stCondLst>
                                    <p:cond delay="0"/>
                                  </p:stCondLst>
                                  <p:endCondLst>
                                    <p:cond evt="begin" delay="0">
                                      <p:tn val="18"/>
                                    </p:cond>
                                  </p:end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nodePh="1">
                                  <p:stCondLst>
                                    <p:cond delay="0"/>
                                  </p:stCondLst>
                                  <p:endCondLst>
                                    <p:cond evt="begin" delay="0">
                                      <p:tn val="21"/>
                                    </p:cond>
                                  </p:end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nodePh="1">
                                  <p:stCondLst>
                                    <p:cond delay="0"/>
                                  </p:stCondLst>
                                  <p:endCondLst>
                                    <p:cond evt="begin" delay="0">
                                      <p:tn val="24"/>
                                    </p:cond>
                                  </p:end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par>
                          <p:cTn id="27" fill="hold">
                            <p:stCondLst>
                              <p:cond delay="1000"/>
                            </p:stCondLst>
                            <p:childTnLst>
                              <p:par>
                                <p:cTn id="28" presetID="10" presetClass="entr" presetSubtype="0" fill="hold" grpId="0" nodeType="afterEffect" nodePh="1">
                                  <p:stCondLst>
                                    <p:cond delay="0"/>
                                  </p:stCondLst>
                                  <p:endCondLst>
                                    <p:cond evt="begin" delay="0">
                                      <p:tn val="28"/>
                                    </p:cond>
                                  </p:end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grpId="0" nodeType="withEffect" nodePh="1">
                                  <p:stCondLst>
                                    <p:cond delay="0"/>
                                  </p:stCondLst>
                                  <p:endCondLst>
                                    <p:cond evt="begin" delay="0">
                                      <p:tn val="31"/>
                                    </p:cond>
                                  </p:end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grpId="0" nodeType="withEffect" nodePh="1">
                                  <p:stCondLst>
                                    <p:cond delay="0"/>
                                  </p:stCondLst>
                                  <p:endCondLst>
                                    <p:cond evt="begin" delay="0">
                                      <p:tn val="34"/>
                                    </p:cond>
                                  </p:end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par>
                          <p:cTn id="37" fill="hold">
                            <p:stCondLst>
                              <p:cond delay="1500"/>
                            </p:stCondLst>
                            <p:childTnLst>
                              <p:par>
                                <p:cTn id="38" presetID="10" presetClass="entr" presetSubtype="0" fill="hold" grpId="0" nodeType="afterEffect" nodePh="1">
                                  <p:stCondLst>
                                    <p:cond delay="0"/>
                                  </p:stCondLst>
                                  <p:endCondLst>
                                    <p:cond evt="begin" delay="0">
                                      <p:tn val="38"/>
                                    </p:cond>
                                  </p:end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par>
                                <p:cTn id="41" presetID="10" presetClass="entr" presetSubtype="0" fill="hold" grpId="0" nodeType="withEffect" nodePh="1">
                                  <p:stCondLst>
                                    <p:cond delay="0"/>
                                  </p:stCondLst>
                                  <p:endCondLst>
                                    <p:cond evt="begin" delay="0">
                                      <p:tn val="41"/>
                                    </p:cond>
                                  </p:end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allery_07">
    <p:spTree>
      <p:nvGrpSpPr>
        <p:cNvPr id="1" name=""/>
        <p:cNvGrpSpPr/>
        <p:nvPr/>
      </p:nvGrpSpPr>
      <p:grpSpPr>
        <a:xfrm>
          <a:off x="0" y="0"/>
          <a:ext cx="0" cy="0"/>
          <a:chOff x="0" y="0"/>
          <a:chExt cx="0" cy="0"/>
        </a:xfrm>
      </p:grpSpPr>
      <p:sp>
        <p:nvSpPr>
          <p:cNvPr id="18" name="Picture Placeholder 7"/>
          <p:cNvSpPr>
            <a:spLocks noGrp="1"/>
          </p:cNvSpPr>
          <p:nvPr>
            <p:ph type="pic" sz="quarter" idx="10"/>
          </p:nvPr>
        </p:nvSpPr>
        <p:spPr>
          <a:xfrm>
            <a:off x="-55521" y="1"/>
            <a:ext cx="4621882" cy="4296130"/>
          </a:xfrm>
        </p:spPr>
        <p:txBody>
          <a:bodyPr/>
          <a:lstStyle/>
          <a:p>
            <a:endParaRPr lang="en-US" dirty="0"/>
          </a:p>
        </p:txBody>
      </p:sp>
      <p:sp>
        <p:nvSpPr>
          <p:cNvPr id="20" name="Picture Placeholder 7"/>
          <p:cNvSpPr>
            <a:spLocks noGrp="1"/>
          </p:cNvSpPr>
          <p:nvPr>
            <p:ph type="pic" sz="quarter" idx="12"/>
          </p:nvPr>
        </p:nvSpPr>
        <p:spPr>
          <a:xfrm>
            <a:off x="4573029" y="1"/>
            <a:ext cx="2304001" cy="1426581"/>
          </a:xfrm>
        </p:spPr>
        <p:txBody>
          <a:bodyPr/>
          <a:lstStyle/>
          <a:p>
            <a:endParaRPr lang="en-US" dirty="0"/>
          </a:p>
        </p:txBody>
      </p:sp>
      <p:sp>
        <p:nvSpPr>
          <p:cNvPr id="21" name="Picture Placeholder 7"/>
          <p:cNvSpPr>
            <a:spLocks noGrp="1"/>
          </p:cNvSpPr>
          <p:nvPr>
            <p:ph type="pic" sz="quarter" idx="13"/>
          </p:nvPr>
        </p:nvSpPr>
        <p:spPr>
          <a:xfrm>
            <a:off x="6883970" y="1"/>
            <a:ext cx="2304001" cy="1426581"/>
          </a:xfrm>
        </p:spPr>
        <p:txBody>
          <a:bodyPr/>
          <a:lstStyle/>
          <a:p>
            <a:endParaRPr lang="en-US" dirty="0"/>
          </a:p>
        </p:txBody>
      </p:sp>
      <p:sp>
        <p:nvSpPr>
          <p:cNvPr id="24" name="Picture Placeholder 7"/>
          <p:cNvSpPr>
            <a:spLocks noGrp="1"/>
          </p:cNvSpPr>
          <p:nvPr>
            <p:ph type="pic" sz="quarter" idx="16"/>
          </p:nvPr>
        </p:nvSpPr>
        <p:spPr>
          <a:xfrm>
            <a:off x="4572756" y="1434293"/>
            <a:ext cx="2304001" cy="1426581"/>
          </a:xfrm>
        </p:spPr>
        <p:txBody>
          <a:bodyPr/>
          <a:lstStyle/>
          <a:p>
            <a:endParaRPr lang="en-US" dirty="0"/>
          </a:p>
        </p:txBody>
      </p:sp>
      <p:sp>
        <p:nvSpPr>
          <p:cNvPr id="25" name="Picture Placeholder 7"/>
          <p:cNvSpPr>
            <a:spLocks noGrp="1"/>
          </p:cNvSpPr>
          <p:nvPr>
            <p:ph type="pic" sz="quarter" idx="17"/>
          </p:nvPr>
        </p:nvSpPr>
        <p:spPr>
          <a:xfrm>
            <a:off x="6883697" y="1434293"/>
            <a:ext cx="2304001" cy="1426581"/>
          </a:xfrm>
        </p:spPr>
        <p:txBody>
          <a:bodyPr/>
          <a:lstStyle/>
          <a:p>
            <a:endParaRPr lang="en-US" dirty="0"/>
          </a:p>
        </p:txBody>
      </p:sp>
      <p:sp>
        <p:nvSpPr>
          <p:cNvPr id="28" name="Picture Placeholder 7"/>
          <p:cNvSpPr>
            <a:spLocks noGrp="1"/>
          </p:cNvSpPr>
          <p:nvPr>
            <p:ph type="pic" sz="quarter" idx="20"/>
          </p:nvPr>
        </p:nvSpPr>
        <p:spPr>
          <a:xfrm>
            <a:off x="4573302" y="2869550"/>
            <a:ext cx="2304001" cy="1426581"/>
          </a:xfrm>
        </p:spPr>
        <p:txBody>
          <a:bodyPr/>
          <a:lstStyle/>
          <a:p>
            <a:endParaRPr lang="en-US" dirty="0"/>
          </a:p>
        </p:txBody>
      </p:sp>
      <p:sp>
        <p:nvSpPr>
          <p:cNvPr id="29" name="Picture Placeholder 7"/>
          <p:cNvSpPr>
            <a:spLocks noGrp="1"/>
          </p:cNvSpPr>
          <p:nvPr>
            <p:ph type="pic" sz="quarter" idx="21"/>
          </p:nvPr>
        </p:nvSpPr>
        <p:spPr>
          <a:xfrm>
            <a:off x="6884243" y="2869550"/>
            <a:ext cx="2304001" cy="1426581"/>
          </a:xfrm>
        </p:spPr>
        <p:txBody>
          <a:bodyPr/>
          <a:lstStyle/>
          <a:p>
            <a:endParaRPr lang="en-US" dirty="0"/>
          </a:p>
        </p:txBody>
      </p:sp>
      <p:sp>
        <p:nvSpPr>
          <p:cNvPr id="31" name="Subtitle 2"/>
          <p:cNvSpPr>
            <a:spLocks noGrp="1"/>
          </p:cNvSpPr>
          <p:nvPr>
            <p:ph type="subTitle" idx="1"/>
          </p:nvPr>
        </p:nvSpPr>
        <p:spPr>
          <a:xfrm>
            <a:off x="317967" y="4371293"/>
            <a:ext cx="5860347" cy="1207026"/>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17" name="Slide Number Placeholder 5"/>
          <p:cNvSpPr txBox="1">
            <a:spLocks/>
          </p:cNvSpPr>
          <p:nvPr userDrawn="1"/>
        </p:nvSpPr>
        <p:spPr>
          <a:xfrm>
            <a:off x="6642272" y="5400256"/>
            <a:ext cx="2184357" cy="322584"/>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9" name="TextBox 18"/>
          <p:cNvSpPr txBox="1"/>
          <p:nvPr userDrawn="1"/>
        </p:nvSpPr>
        <p:spPr>
          <a:xfrm>
            <a:off x="7306288" y="5472293"/>
            <a:ext cx="856324" cy="178510"/>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SRVSOP</a:t>
            </a:r>
            <a:r>
              <a:rPr lang="en-US" sz="700" baseline="0" dirty="0" smtClean="0">
                <a:solidFill>
                  <a:srgbClr val="FFFFFF"/>
                </a:solidFill>
                <a:latin typeface="Open Sans"/>
                <a:cs typeface="Open Sans"/>
              </a:rPr>
              <a:t>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spTree>
    <p:extLst>
      <p:ext uri="{BB962C8B-B14F-4D97-AF65-F5344CB8AC3E}">
        <p14:creationId xmlns:p14="http://schemas.microsoft.com/office/powerpoint/2010/main" val="426505192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nodePh="1">
                                  <p:stCondLst>
                                    <p:cond delay="0"/>
                                  </p:stCondLst>
                                  <p:endCondLst>
                                    <p:cond evt="begin" delay="0">
                                      <p:tn val="10"/>
                                    </p:cond>
                                  </p:end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nodePh="1">
                                  <p:stCondLst>
                                    <p:cond delay="0"/>
                                  </p:stCondLst>
                                  <p:endCondLst>
                                    <p:cond evt="begin" delay="0">
                                      <p:tn val="13"/>
                                    </p:cond>
                                  </p:end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grpId="0" nodeType="withEffect" nodePh="1">
                                  <p:stCondLst>
                                    <p:cond delay="0"/>
                                  </p:stCondLst>
                                  <p:endCondLst>
                                    <p:cond evt="begin" delay="0">
                                      <p:tn val="16"/>
                                    </p:cond>
                                  </p:end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par>
                          <p:cTn id="19" fill="hold">
                            <p:stCondLst>
                              <p:cond delay="1000"/>
                            </p:stCondLst>
                            <p:childTnLst>
                              <p:par>
                                <p:cTn id="20" presetID="10" presetClass="entr" presetSubtype="0" fill="hold" grpId="0" nodeType="afterEffect" nodePh="1">
                                  <p:stCondLst>
                                    <p:cond delay="0"/>
                                  </p:stCondLst>
                                  <p:endCondLst>
                                    <p:cond evt="begin" delay="0">
                                      <p:tn val="20"/>
                                    </p:cond>
                                  </p:end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nodePh="1">
                                  <p:stCondLst>
                                    <p:cond delay="0"/>
                                  </p:stCondLst>
                                  <p:endCondLst>
                                    <p:cond evt="begin" delay="0">
                                      <p:tn val="23"/>
                                    </p:cond>
                                  </p:end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grpId="0" nodeType="withEffect" nodePh="1">
                                  <p:stCondLst>
                                    <p:cond delay="0"/>
                                  </p:stCondLst>
                                  <p:endCondLst>
                                    <p:cond evt="begin" delay="0">
                                      <p:tn val="26"/>
                                    </p:cond>
                                  </p:end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24" grpId="0"/>
      <p:bldP spid="25" grpId="0"/>
      <p:bldP spid="28" grpId="0"/>
      <p:bldP spid="29"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6"/>
            <a:ext cx="8229600" cy="9525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33501"/>
            <a:ext cx="8229600" cy="3771636"/>
          </a:xfrm>
          <a:prstGeom prst="rect">
            <a:avLst/>
          </a:prstGeom>
        </p:spPr>
        <p:txBody>
          <a:bodyPr vert="horz" lIns="91440" tIns="45720" rIns="91440" bIns="45720" rtlCol="0">
            <a:normAutofit/>
          </a:bodyPr>
          <a:lstStyle/>
          <a:p>
            <a:pPr lvl="0"/>
            <a:r>
              <a:rPr lang="en-US" dirty="0" smtClean="0"/>
              <a:t>Click to edit Master text styles</a:t>
            </a:r>
            <a:endParaRPr lang="en-US" dirty="0"/>
          </a:p>
        </p:txBody>
      </p:sp>
    </p:spTree>
    <p:extLst>
      <p:ext uri="{BB962C8B-B14F-4D97-AF65-F5344CB8AC3E}">
        <p14:creationId xmlns:p14="http://schemas.microsoft.com/office/powerpoint/2010/main" val="4331648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60" r:id="rId4"/>
    <p:sldLayoutId id="2147483658" r:id="rId5"/>
    <p:sldLayoutId id="2147483651" r:id="rId6"/>
    <p:sldLayoutId id="2147483661" r:id="rId7"/>
    <p:sldLayoutId id="2147483694" r:id="rId8"/>
    <p:sldLayoutId id="2147483664" r:id="rId9"/>
    <p:sldLayoutId id="2147483652" r:id="rId10"/>
    <p:sldLayoutId id="2147483679" r:id="rId11"/>
    <p:sldLayoutId id="2147483680" r:id="rId12"/>
    <p:sldLayoutId id="2147483662" r:id="rId13"/>
    <p:sldLayoutId id="2147483653" r:id="rId14"/>
    <p:sldLayoutId id="2147483663" r:id="rId15"/>
    <p:sldLayoutId id="2147483655" r:id="rId16"/>
    <p:sldLayoutId id="2147483666" r:id="rId17"/>
    <p:sldLayoutId id="2147483669" r:id="rId18"/>
    <p:sldLayoutId id="2147483667" r:id="rId19"/>
    <p:sldLayoutId id="2147483668" r:id="rId20"/>
    <p:sldLayoutId id="2147483670" r:id="rId21"/>
    <p:sldLayoutId id="2147483671" r:id="rId22"/>
    <p:sldLayoutId id="2147483676" r:id="rId23"/>
    <p:sldLayoutId id="2147483682" r:id="rId24"/>
    <p:sldLayoutId id="2147483683" r:id="rId25"/>
    <p:sldLayoutId id="2147483681" r:id="rId26"/>
    <p:sldLayoutId id="2147483672" r:id="rId27"/>
    <p:sldLayoutId id="2147483691" r:id="rId28"/>
    <p:sldLayoutId id="2147483692" r:id="rId29"/>
    <p:sldLayoutId id="2147483693" r:id="rId30"/>
    <p:sldLayoutId id="2147483673" r:id="rId31"/>
    <p:sldLayoutId id="2147483678" r:id="rId32"/>
    <p:sldLayoutId id="2147483690" r:id="rId33"/>
    <p:sldLayoutId id="2147483674" r:id="rId34"/>
    <p:sldLayoutId id="2147483675" r:id="rId35"/>
    <p:sldLayoutId id="2147483665" r:id="rId36"/>
    <p:sldLayoutId id="2147483684" r:id="rId37"/>
    <p:sldLayoutId id="2147483685" r:id="rId38"/>
    <p:sldLayoutId id="2147483686" r:id="rId39"/>
    <p:sldLayoutId id="2147483687" r:id="rId40"/>
    <p:sldLayoutId id="2147483688" r:id="rId41"/>
    <p:sldLayoutId id="2147483689" r:id="rId42"/>
    <p:sldLayoutId id="2147483695" r:id="rId43"/>
  </p:sldLayoutIdLst>
  <p:transition spd="slow">
    <p:push/>
  </p:transition>
  <p:timing>
    <p:tnLst>
      <p:par>
        <p:cTn id="1" dur="indefinite" restart="never" nodeType="tmRoot"/>
      </p:par>
    </p:tnLst>
  </p:timing>
  <p:txStyles>
    <p:titleStyle>
      <a:lvl1pPr algn="ctr" defTabSz="457200" rtl="0" eaLnBrk="1" latinLnBrk="0" hangingPunct="1">
        <a:spcBef>
          <a:spcPct val="0"/>
        </a:spcBef>
        <a:buNone/>
        <a:defRPr sz="4000" b="0" i="0" kern="1200">
          <a:solidFill>
            <a:schemeClr val="tx1"/>
          </a:solidFill>
          <a:latin typeface="Open Sans"/>
          <a:ea typeface="+mj-ea"/>
          <a:cs typeface="Open Sans"/>
        </a:defRPr>
      </a:lvl1pPr>
    </p:titleStyle>
    <p:bodyStyle>
      <a:lvl1pPr marL="0" indent="0" algn="l" defTabSz="457200" rtl="0" eaLnBrk="1" latinLnBrk="0" hangingPunct="1">
        <a:lnSpc>
          <a:spcPct val="120000"/>
        </a:lnSpc>
        <a:spcBef>
          <a:spcPct val="20000"/>
        </a:spcBef>
        <a:buFont typeface="Arial"/>
        <a:buNone/>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hyperlink" Target="http://www.google.com.pe/url?sa=i&amp;rct=j&amp;q=&amp;esrc=s&amp;source=images&amp;cd=&amp;cad=rja&amp;uact=8&amp;ved=0CAcQjRxqFQoTCImTksCYjMkCFYptPgod3RQCeA&amp;url=http://yes-peru.blogspot.com/2014/02/recomendaciones-al-redactar-un-informe.html&amp;psig=AFQjCNH0DLbTGkyjXjmUfvnJCWMuPooOzA&amp;ust=1447462588058687" TargetMode="External"/><Relationship Id="rId2" Type="http://schemas.openxmlformats.org/officeDocument/2006/relationships/notesSlide" Target="../notesSlides/notesSlide28.xml"/><Relationship Id="rId1" Type="http://schemas.openxmlformats.org/officeDocument/2006/relationships/slideLayout" Target="../slideLayouts/slideLayout32.xml"/><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32.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3" Type="http://schemas.openxmlformats.org/officeDocument/2006/relationships/hyperlink" Target="http://www.google.com.pe/url?sa=i&amp;rct=j&amp;q=&amp;esrc=s&amp;source=images&amp;cd=&amp;cad=rja&amp;uact=8&amp;docid=l96AuPZnHOr86M&amp;tbnid=O13H1WwCrEQ9zM:&amp;ved=0CAUQjRw&amp;url=http://brejo.com/tag/30-muniutos/&amp;ei=i4C1U5jcH8PesATEw4H4AQ&amp;psig=AFQjCNEslLq4jCsd21M3dbrs3eA3q_HksQ&amp;ust=1404490245641658" TargetMode="External"/><Relationship Id="rId2" Type="http://schemas.openxmlformats.org/officeDocument/2006/relationships/notesSlide" Target="../notesSlides/notesSlide41.xml"/><Relationship Id="rId1" Type="http://schemas.openxmlformats.org/officeDocument/2006/relationships/slideLayout" Target="../slideLayouts/slideLayout32.xml"/><Relationship Id="rId4" Type="http://schemas.openxmlformats.org/officeDocument/2006/relationships/image" Target="../media/image28.jpeg"/></Relationships>
</file>

<file path=ppt/slides/_rels/slide43.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hyperlink" Target="http://www.google.com.pe/url?sa=i&amp;rct=j&amp;q=&amp;esrc=s&amp;source=images&amp;cd=&amp;cad=rja&amp;uact=8&amp;docid=mOEcu7VIKLoYqM&amp;tbnid=sdVz16wkqyPEBM:&amp;ved=0CAUQjRw&amp;url=http://revistaloultimo.com/contenidos/Moda/Masculina/1202_Gant_nos_muestra_su_coleccion_primavera_verano_2012.html&amp;ei=un-1U5LpCdHmsATkvYGwBg&amp;psig=AFQjCNEKm4vjUIuSEAvAOLHIcyw2EKq1Kg&amp;ust=1404489962529914" TargetMode="External"/><Relationship Id="rId7" Type="http://schemas.openxmlformats.org/officeDocument/2006/relationships/hyperlink" Target="http://www.google.com.pe/url?sa=i&amp;rct=j&amp;q=&amp;esrc=s&amp;source=images&amp;cd=&amp;cad=rja&amp;uact=8&amp;docid=41p9TaQHL5wUjM&amp;tbnid=mOM52qstZwZsEM:&amp;ved=0CAUQjRw&amp;url=http://www.revistamundonatural.com/noticia.cfm?n=673&amp;ei=AYC1U4nbOZWrsQSfhYHADw&amp;psig=AFQjCNFheLeqKHEVzgj8gvA5euF3N78lNA&amp;ust=1404490110200714" TargetMode="External"/><Relationship Id="rId2" Type="http://schemas.openxmlformats.org/officeDocument/2006/relationships/notesSlide" Target="../notesSlides/notesSlide42.xml"/><Relationship Id="rId1" Type="http://schemas.openxmlformats.org/officeDocument/2006/relationships/slideLayout" Target="../slideLayouts/slideLayout32.xml"/><Relationship Id="rId6" Type="http://schemas.openxmlformats.org/officeDocument/2006/relationships/image" Target="../media/image30.jpeg"/><Relationship Id="rId5" Type="http://schemas.openxmlformats.org/officeDocument/2006/relationships/hyperlink" Target="http://www.google.com.pe/url?sa=i&amp;rct=j&amp;q=&amp;esrc=s&amp;source=images&amp;cd=&amp;cad=rja&amp;uact=8&amp;docid=M8HfM-bgmSeSNM&amp;tbnid=XjRMpsXCvf1rrM:&amp;ved=0CAUQjRw&amp;url=http://negocios.uncomo.com/articulo/como-encontrar-empleo-para-ejecutivos-18382.html&amp;ei=lX-1U7vWDau_sQS0ooGwDw&amp;psig=AFQjCNEKm4vjUIuSEAvAOLHIcyw2EKq1Kg&amp;ust=1404489962529914" TargetMode="External"/><Relationship Id="rId4" Type="http://schemas.openxmlformats.org/officeDocument/2006/relationships/image" Target="../media/image29.jpeg"/></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3.xml"/><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3" Type="http://schemas.openxmlformats.org/officeDocument/2006/relationships/hyperlink" Target="http://www.google.com.pe/url?sa=i&amp;rct=j&amp;q=&amp;esrc=s&amp;source=images&amp;cd=&amp;cad=rja&amp;uact=8&amp;ved=0CAcQjRxqFQoTCPm8qKz4iskCFQRGJgodgdsKWQ&amp;url=http://www.soyentrepreneur.com/25781-claves-de-una-entrevista-laboral-efectiva.html&amp;psig=AFQjCNGEYJb-46sOxmzSDpFWpHHSDW25Nw&amp;ust=1447419530228886" TargetMode="External"/><Relationship Id="rId2" Type="http://schemas.openxmlformats.org/officeDocument/2006/relationships/notesSlide" Target="../notesSlides/notesSlide44.xml"/><Relationship Id="rId1" Type="http://schemas.openxmlformats.org/officeDocument/2006/relationships/slideLayout" Target="../slideLayouts/slideLayout32.xml"/><Relationship Id="rId4" Type="http://schemas.openxmlformats.org/officeDocument/2006/relationships/image" Target="../media/image32.jpeg"/></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3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6.xml"/><Relationship Id="rId1" Type="http://schemas.openxmlformats.org/officeDocument/2006/relationships/slideLayout" Target="../slideLayouts/slideLayout3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2.xml"/></Relationships>
</file>

<file path=ppt/slides/_rels/slide51.xml.rels><?xml version="1.0" encoding="UTF-8" standalone="yes"?>
<Relationships xmlns="http://schemas.openxmlformats.org/package/2006/relationships"><Relationship Id="rId3" Type="http://schemas.openxmlformats.org/officeDocument/2006/relationships/hyperlink" Target="http://www.google.com.pe/url?sa=i&amp;rct=j&amp;q=&amp;esrc=s&amp;source=images&amp;cd=&amp;cad=rja&amp;uact=8&amp;docid=B85obTRVmJbCYM&amp;tbnid=3xh_gTafdETjQM:&amp;ved=0CAUQjRw&amp;url=http://pcpifesquio.blogspot.com/2012/02/la-entrevista-de-trabajo.html&amp;ei=HLq1U4yeDu_MsQSDhYHQDw&amp;psig=AFQjCNG2SMWvvlvgLzIv8KgCSWqghQ2dFw&amp;ust=1404504945880455" TargetMode="External"/><Relationship Id="rId2" Type="http://schemas.openxmlformats.org/officeDocument/2006/relationships/notesSlide" Target="../notesSlides/notesSlide50.xml"/><Relationship Id="rId1" Type="http://schemas.openxmlformats.org/officeDocument/2006/relationships/slideLayout" Target="../slideLayouts/slideLayout32.xml"/><Relationship Id="rId4" Type="http://schemas.openxmlformats.org/officeDocument/2006/relationships/image" Target="../media/image38.jpeg"/></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1.xml"/><Relationship Id="rId1" Type="http://schemas.openxmlformats.org/officeDocument/2006/relationships/slideLayout" Target="../slideLayouts/slideLayout3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2.xml"/></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4.xml"/><Relationship Id="rId1" Type="http://schemas.openxmlformats.org/officeDocument/2006/relationships/slideLayout" Target="../slideLayouts/slideLayout32.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5.xml"/><Relationship Id="rId1" Type="http://schemas.openxmlformats.org/officeDocument/2006/relationships/slideLayout" Target="../slideLayouts/slideLayout32.xml"/></Relationships>
</file>

<file path=ppt/slides/_rels/slide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6.xml"/><Relationship Id="rId1" Type="http://schemas.openxmlformats.org/officeDocument/2006/relationships/slideLayout" Target="../slideLayouts/slideLayout32.xml"/><Relationship Id="rId5" Type="http://schemas.openxmlformats.org/officeDocument/2006/relationships/image" Target="../media/image41.jpeg"/><Relationship Id="rId4" Type="http://schemas.openxmlformats.org/officeDocument/2006/relationships/hyperlink" Target="http://www.google.com.pe/url?sa=i&amp;rct=j&amp;q=&amp;esrc=s&amp;source=images&amp;cd=&amp;cad=rja&amp;uact=8&amp;docid=TzGJcawgqG_DDM&amp;tbnid=F9yRj-r6nQjwoM:&amp;ved=0CAUQjRw&amp;url=http://www.jaquematedesdelostuxtlas.com/recuerde-antes-de-irse-a-dormir-adelante-una-hora-su-reloj/&amp;ei=gL61U-m1BvDjsAT0_4DQCA&amp;psig=AFQjCNG7Y24eXVuLfB8L0qKyigtIHqLdDA&amp;ust=1404506108800101"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2.xml"/></Relationships>
</file>

<file path=ppt/slides/_rels/slide59.xml.rels><?xml version="1.0" encoding="UTF-8" standalone="yes"?>
<Relationships xmlns="http://schemas.openxmlformats.org/package/2006/relationships"><Relationship Id="rId3" Type="http://schemas.openxmlformats.org/officeDocument/2006/relationships/hyperlink" Target="http://www.google.com.pe/url?sa=i&amp;rct=j&amp;q=&amp;esrc=s&amp;source=images&amp;cd=&amp;cad=rja&amp;uact=8&amp;ved=0CAcQjRxqFQoTCKbEspaXjMkCFYSgPgodXwYNCA&amp;url=http://tacservicios.com/noticias/comunicado-rea-sobre-la-nueva-ley-de-auditoria/&amp;psig=AFQjCNGQzL8jJd-gcJLz9tjiUhAkcy7TYA&amp;ust=1447462214429588" TargetMode="External"/><Relationship Id="rId2" Type="http://schemas.openxmlformats.org/officeDocument/2006/relationships/notesSlide" Target="../notesSlides/notesSlide58.xml"/><Relationship Id="rId1" Type="http://schemas.openxmlformats.org/officeDocument/2006/relationships/slideLayout" Target="../slideLayouts/slideLayout32.xml"/><Relationship Id="rId4" Type="http://schemas.openxmlformats.org/officeDocument/2006/relationships/image" Target="../media/image42.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6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9.xml"/><Relationship Id="rId1" Type="http://schemas.openxmlformats.org/officeDocument/2006/relationships/slideLayout" Target="../slideLayouts/slideLayout3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2.xml"/></Relationships>
</file>

<file path=ppt/slides/_rels/slide62.xml.rels><?xml version="1.0" encoding="UTF-8" standalone="yes"?>
<Relationships xmlns="http://schemas.openxmlformats.org/package/2006/relationships"><Relationship Id="rId3" Type="http://schemas.openxmlformats.org/officeDocument/2006/relationships/hyperlink" Target="http://www.google.com.pe/url?sa=i&amp;rct=j&amp;q=&amp;esrc=s&amp;source=images&amp;cd=&amp;cad=rja&amp;uact=8&amp;docid=_oGW_gyC6-qOFM&amp;tbnid=t1akoNurlbhc5M:&amp;ved=0CAUQjRw&amp;url=http://www.comohaceruninforme.com/como-hacer-un-informe-para-el-colegio/&amp;ei=z8G1U5TVK-jesASAy4GoDA&amp;psig=AFQjCNFbFKeQEwRMgeY_FGKLPtUBrJO-7Q&amp;ust=1404506941408448" TargetMode="External"/><Relationship Id="rId2" Type="http://schemas.openxmlformats.org/officeDocument/2006/relationships/notesSlide" Target="../notesSlides/notesSlide61.xml"/><Relationship Id="rId1" Type="http://schemas.openxmlformats.org/officeDocument/2006/relationships/slideLayout" Target="../slideLayouts/slideLayout32.xml"/><Relationship Id="rId4" Type="http://schemas.openxmlformats.org/officeDocument/2006/relationships/image" Target="../media/image44.jpeg"/></Relationships>
</file>

<file path=ppt/slides/_rels/slide6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2.xml"/><Relationship Id="rId1" Type="http://schemas.openxmlformats.org/officeDocument/2006/relationships/slideLayout" Target="../slideLayouts/slideLayout3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2.xml"/></Relationships>
</file>

<file path=ppt/slides/_rels/slide6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2.xml"/><Relationship Id="rId1" Type="http://schemas.openxmlformats.org/officeDocument/2006/relationships/vmlDrawing" Target="../drawings/vmlDrawing1.vml"/><Relationship Id="rId5" Type="http://schemas.openxmlformats.org/officeDocument/2006/relationships/image" Target="../media/image15.e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5087" b="15087"/>
          <a:stretch>
            <a:fillRect/>
          </a:stretch>
        </p:blipFill>
        <p:spPr>
          <a:xfrm>
            <a:off x="0" y="432153"/>
            <a:ext cx="9144000" cy="4788958"/>
          </a:xfrm>
        </p:spPr>
      </p:pic>
      <p:sp>
        <p:nvSpPr>
          <p:cNvPr id="14" name="Pentagon 6"/>
          <p:cNvSpPr/>
          <p:nvPr/>
        </p:nvSpPr>
        <p:spPr>
          <a:xfrm rot="16200000">
            <a:off x="3448785" y="2164006"/>
            <a:ext cx="2193104" cy="3918014"/>
          </a:xfrm>
          <a:prstGeom prst="homePlate">
            <a:avLst>
              <a:gd name="adj" fmla="val 37937"/>
            </a:avLst>
          </a:prstGeom>
          <a:solidFill>
            <a:schemeClr val="accent6">
              <a:alpha val="7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8"/>
          <p:cNvSpPr txBox="1"/>
          <p:nvPr/>
        </p:nvSpPr>
        <p:spPr>
          <a:xfrm>
            <a:off x="2979610" y="3647395"/>
            <a:ext cx="3156160" cy="1200328"/>
          </a:xfrm>
          <a:prstGeom prst="rect">
            <a:avLst/>
          </a:prstGeom>
          <a:noFill/>
        </p:spPr>
        <p:txBody>
          <a:bodyPr wrap="square" rtlCol="0">
            <a:spAutoFit/>
          </a:bodyPr>
          <a:lstStyle/>
          <a:p>
            <a:pPr algn="ctr"/>
            <a:r>
              <a:rPr lang="es-ES_tradnl" sz="2400" b="1" smtClean="0">
                <a:solidFill>
                  <a:schemeClr val="bg1"/>
                </a:solidFill>
                <a:latin typeface="Open Sans"/>
                <a:cs typeface="Open Sans"/>
              </a:rPr>
              <a:t>Módulo 20 </a:t>
            </a:r>
            <a:r>
              <a:rPr lang="es-ES_tradnl" sz="2400" b="1" dirty="0" smtClean="0">
                <a:solidFill>
                  <a:schemeClr val="bg1"/>
                </a:solidFill>
                <a:latin typeface="Open Sans"/>
                <a:cs typeface="Open Sans"/>
              </a:rPr>
              <a:t>– Desarrollo de inspecciones</a:t>
            </a:r>
            <a:endParaRPr lang="es-ES_tradnl" sz="2400" b="1" dirty="0">
              <a:solidFill>
                <a:schemeClr val="bg1"/>
              </a:solidFill>
              <a:latin typeface="Open Sans"/>
              <a:cs typeface="Open Sans"/>
            </a:endParaRPr>
          </a:p>
        </p:txBody>
      </p:sp>
      <p:sp>
        <p:nvSpPr>
          <p:cNvPr id="16" name="Pentagon 7"/>
          <p:cNvSpPr/>
          <p:nvPr/>
        </p:nvSpPr>
        <p:spPr>
          <a:xfrm rot="5400000">
            <a:off x="3982633" y="-960809"/>
            <a:ext cx="1125409" cy="3918014"/>
          </a:xfrm>
          <a:prstGeom prst="homePlate">
            <a:avLst>
              <a:gd name="adj" fmla="val 76627"/>
            </a:avLst>
          </a:prstGeom>
          <a:solidFill>
            <a:schemeClr val="accent6">
              <a:alpha val="7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4" descr="E:\2016\LOGO\Logo-SRVSOP-Blanc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0655" y="667299"/>
            <a:ext cx="831975" cy="661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16666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317966" y="1338049"/>
            <a:ext cx="4636177" cy="3862210"/>
          </a:xfrm>
        </p:spPr>
        <p:txBody>
          <a:bodyPr>
            <a:noAutofit/>
          </a:bodyPr>
          <a:lstStyle/>
          <a:p>
            <a:pPr eaLnBrk="0" hangingPunct="0">
              <a:buClr>
                <a:schemeClr val="accent1">
                  <a:lumMod val="75000"/>
                </a:schemeClr>
              </a:buClr>
              <a:buSzPct val="100000"/>
              <a:defRPr/>
            </a:pPr>
            <a:r>
              <a:rPr lang="es-ES_tradnl" sz="1800" dirty="0">
                <a:solidFill>
                  <a:schemeClr val="accent3"/>
                </a:solidFill>
                <a:latin typeface="Arial"/>
                <a:cs typeface="Arial"/>
              </a:rPr>
              <a:t>La Sección </a:t>
            </a:r>
            <a:r>
              <a:rPr lang="es-ES_tradnl" sz="1800" dirty="0" smtClean="0">
                <a:solidFill>
                  <a:schemeClr val="accent3"/>
                </a:solidFill>
                <a:latin typeface="Arial"/>
                <a:cs typeface="Arial"/>
              </a:rPr>
              <a:t>145.150 </a:t>
            </a:r>
            <a:r>
              <a:rPr lang="es-ES_tradnl" sz="1800" dirty="0">
                <a:solidFill>
                  <a:schemeClr val="accent3"/>
                </a:solidFill>
                <a:latin typeface="Arial"/>
                <a:cs typeface="Arial"/>
              </a:rPr>
              <a:t>del LAR 145 exige a las OMAs permitir que el inspector de aeronavegabilidad, como autoridad de aviación civil, inspeccione sus instalaciones, para controlar los procedimientos de mantenimiento, el sistema de gestión de la seguridad operacional, el sistema de aseguramiento, sus registros y su capacidad general, para determinar en cualquier momento si esta organización cumple con los requisito reglamentarios </a:t>
            </a:r>
            <a:r>
              <a:rPr lang="es-ES_tradnl" sz="1800" dirty="0" smtClean="0">
                <a:solidFill>
                  <a:schemeClr val="accent3"/>
                </a:solidFill>
                <a:latin typeface="Arial"/>
                <a:cs typeface="Arial"/>
              </a:rPr>
              <a:t>vigentes</a:t>
            </a:r>
            <a:r>
              <a:rPr lang="es-PE" sz="1800" dirty="0" smtClean="0">
                <a:solidFill>
                  <a:schemeClr val="accent3"/>
                </a:solidFill>
                <a:latin typeface="Arial"/>
                <a:cs typeface="Arial"/>
              </a:rPr>
              <a:t>.</a:t>
            </a:r>
            <a:endParaRPr lang="es-PE" sz="1800" dirty="0">
              <a:solidFill>
                <a:schemeClr val="accent3"/>
              </a:solidFill>
              <a:latin typeface="Arial"/>
              <a:cs typeface="Arial"/>
            </a:endParaRPr>
          </a:p>
          <a:p>
            <a:pPr eaLnBrk="0" hangingPunct="0">
              <a:buClr>
                <a:schemeClr val="accent1">
                  <a:lumMod val="75000"/>
                </a:schemeClr>
              </a:buClr>
              <a:buSzPct val="100000"/>
              <a:defRPr/>
            </a:pPr>
            <a:endParaRPr lang="es-BO" sz="1800" dirty="0">
              <a:solidFill>
                <a:schemeClr val="accent3"/>
              </a:solidFill>
              <a:latin typeface="Arial"/>
              <a:cs typeface="Arial"/>
            </a:endParaRPr>
          </a:p>
          <a:p>
            <a:pPr eaLnBrk="0" hangingPunct="0">
              <a:buClr>
                <a:schemeClr val="accent1">
                  <a:lumMod val="75000"/>
                </a:schemeClr>
              </a:buClr>
              <a:buSzPct val="100000"/>
              <a:defRPr/>
            </a:pPr>
            <a:endParaRPr lang="es-ES_tradnl" sz="1800" dirty="0">
              <a:solidFill>
                <a:schemeClr val="accent3"/>
              </a:solidFill>
              <a:latin typeface="Arial" pitchFamily="34" charset="0"/>
              <a:cs typeface="Arial" pitchFamily="34" charset="0"/>
            </a:endParaRPr>
          </a:p>
        </p:txBody>
      </p:sp>
      <p:sp>
        <p:nvSpPr>
          <p:cNvPr id="3" name="Title 2"/>
          <p:cNvSpPr>
            <a:spLocks noGrp="1"/>
          </p:cNvSpPr>
          <p:nvPr>
            <p:ph type="ctrTitle"/>
          </p:nvPr>
        </p:nvSpPr>
        <p:spPr>
          <a:xfrm>
            <a:off x="317968" y="60880"/>
            <a:ext cx="2156837" cy="1113656"/>
          </a:xfrm>
        </p:spPr>
        <p:txBody>
          <a:bodyPr/>
          <a:lstStyle/>
          <a:p>
            <a:r>
              <a:rPr lang="es-PE" sz="2000" b="1" dirty="0" smtClean="0">
                <a:solidFill>
                  <a:schemeClr val="bg1"/>
                </a:solidFill>
              </a:rPr>
              <a:t>Autoridad para vigilar</a:t>
            </a:r>
            <a:endParaRPr lang="es-PE" sz="2000" dirty="0">
              <a:solidFill>
                <a:schemeClr val="bg1"/>
              </a:solidFill>
            </a:endParaRPr>
          </a:p>
        </p:txBody>
      </p:sp>
      <p:pic>
        <p:nvPicPr>
          <p:cNvPr id="2" name="Imagen 1" descr="IMG_9041.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04083" y="1338049"/>
            <a:ext cx="3909301" cy="2931976"/>
          </a:xfrm>
          <a:prstGeom prst="rect">
            <a:avLst/>
          </a:prstGeom>
        </p:spPr>
      </p:pic>
    </p:spTree>
    <p:extLst>
      <p:ext uri="{BB962C8B-B14F-4D97-AF65-F5344CB8AC3E}">
        <p14:creationId xmlns:p14="http://schemas.microsoft.com/office/powerpoint/2010/main" val="350083223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dissolve">
                                      <p:cBhvr>
                                        <p:cTn id="7"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317966" y="1338049"/>
            <a:ext cx="8367462" cy="3862210"/>
          </a:xfrm>
        </p:spPr>
        <p:txBody>
          <a:bodyPr>
            <a:noAutofit/>
          </a:bodyPr>
          <a:lstStyle/>
          <a:p>
            <a:pPr marL="360363" indent="-360363" eaLnBrk="0" hangingPunct="0">
              <a:buClr>
                <a:schemeClr val="accent1">
                  <a:lumMod val="75000"/>
                </a:schemeClr>
              </a:buClr>
              <a:buSzPct val="100000"/>
              <a:buFont typeface="Wingdings" charset="2"/>
              <a:buChar char=""/>
              <a:defRPr/>
            </a:pPr>
            <a:r>
              <a:rPr lang="es-ES_tradnl" sz="2000" dirty="0">
                <a:solidFill>
                  <a:schemeClr val="accent3"/>
                </a:solidFill>
                <a:latin typeface="Arial"/>
                <a:cs typeface="Arial"/>
              </a:rPr>
              <a:t>El inspector, tiene facultades delegadas por la AAC para exigir que se cumpla lo establecido en la reglamentación</a:t>
            </a:r>
            <a:r>
              <a:rPr lang="es-PE" sz="2000" dirty="0">
                <a:solidFill>
                  <a:schemeClr val="accent3"/>
                </a:solidFill>
                <a:latin typeface="Arial"/>
                <a:cs typeface="Arial"/>
              </a:rPr>
              <a:t>.</a:t>
            </a:r>
          </a:p>
          <a:p>
            <a:pPr marL="360363" indent="-360363" eaLnBrk="0" hangingPunct="0">
              <a:buClr>
                <a:schemeClr val="accent1">
                  <a:lumMod val="75000"/>
                </a:schemeClr>
              </a:buClr>
              <a:buSzPct val="100000"/>
              <a:buFont typeface="Wingdings" charset="2"/>
              <a:buChar char=""/>
              <a:defRPr/>
            </a:pPr>
            <a:r>
              <a:rPr lang="es-ES_tradnl" sz="2000" dirty="0">
                <a:solidFill>
                  <a:schemeClr val="accent3"/>
                </a:solidFill>
                <a:latin typeface="Arial"/>
                <a:cs typeface="Arial"/>
              </a:rPr>
              <a:t>Las facultades incluyen también la potestad de declarar una aeronave no aeronavegable, la confiscación de documentos de mantenimiento, o el requerimiento de acciones inmediatas</a:t>
            </a:r>
            <a:r>
              <a:rPr lang="es-PE" sz="2000" dirty="0">
                <a:solidFill>
                  <a:schemeClr val="accent3"/>
                </a:solidFill>
                <a:latin typeface="Arial"/>
                <a:cs typeface="Arial"/>
              </a:rPr>
              <a:t>.</a:t>
            </a:r>
          </a:p>
          <a:p>
            <a:pPr marL="360363" indent="-360363" eaLnBrk="0" hangingPunct="0">
              <a:buClr>
                <a:schemeClr val="accent1">
                  <a:lumMod val="75000"/>
                </a:schemeClr>
              </a:buClr>
              <a:buSzPct val="100000"/>
              <a:buFont typeface="Wingdings" charset="2"/>
              <a:buChar char=""/>
              <a:defRPr/>
            </a:pPr>
            <a:r>
              <a:rPr lang="es-ES_tradnl" sz="2000" dirty="0">
                <a:solidFill>
                  <a:schemeClr val="accent3"/>
                </a:solidFill>
                <a:latin typeface="Arial"/>
                <a:cs typeface="Arial"/>
              </a:rPr>
              <a:t>Por lo delicado del tema, es necesario que el inspector de aeronavegabilidad utilice criterio y consideración en tales situaciones, teniendo en cuenta que el factor predominante es la seguridad de las personas y propiedades</a:t>
            </a:r>
            <a:r>
              <a:rPr lang="es-PE" sz="2000" dirty="0" smtClean="0">
                <a:solidFill>
                  <a:schemeClr val="accent3"/>
                </a:solidFill>
                <a:latin typeface="Arial"/>
                <a:cs typeface="Arial"/>
              </a:rPr>
              <a:t>.</a:t>
            </a:r>
            <a:endParaRPr lang="es-BO" sz="2000" dirty="0">
              <a:solidFill>
                <a:schemeClr val="accent3"/>
              </a:solidFill>
              <a:latin typeface="Arial"/>
              <a:cs typeface="Arial"/>
            </a:endParaRPr>
          </a:p>
          <a:p>
            <a:pPr eaLnBrk="0" hangingPunct="0">
              <a:buClr>
                <a:schemeClr val="accent1">
                  <a:lumMod val="75000"/>
                </a:schemeClr>
              </a:buClr>
              <a:buSzPct val="100000"/>
              <a:defRPr/>
            </a:pPr>
            <a:endParaRPr lang="es-ES_tradnl" sz="2000" dirty="0">
              <a:solidFill>
                <a:schemeClr val="accent3"/>
              </a:solidFill>
              <a:latin typeface="Arial" pitchFamily="34" charset="0"/>
              <a:cs typeface="Arial" pitchFamily="34" charset="0"/>
            </a:endParaRPr>
          </a:p>
        </p:txBody>
      </p:sp>
      <p:sp>
        <p:nvSpPr>
          <p:cNvPr id="3" name="Title 2"/>
          <p:cNvSpPr>
            <a:spLocks noGrp="1"/>
          </p:cNvSpPr>
          <p:nvPr>
            <p:ph type="ctrTitle"/>
          </p:nvPr>
        </p:nvSpPr>
        <p:spPr>
          <a:xfrm>
            <a:off x="317968" y="60880"/>
            <a:ext cx="2156837" cy="1113656"/>
          </a:xfrm>
        </p:spPr>
        <p:txBody>
          <a:bodyPr/>
          <a:lstStyle/>
          <a:p>
            <a:r>
              <a:rPr lang="es-PE" sz="2000" b="1" dirty="0" smtClean="0">
                <a:solidFill>
                  <a:schemeClr val="bg1"/>
                </a:solidFill>
              </a:rPr>
              <a:t>Autoridad para vigilar</a:t>
            </a:r>
            <a:endParaRPr lang="es-PE" sz="2000" dirty="0">
              <a:solidFill>
                <a:schemeClr val="bg1"/>
              </a:solidFill>
            </a:endParaRPr>
          </a:p>
        </p:txBody>
      </p:sp>
    </p:spTree>
    <p:extLst>
      <p:ext uri="{BB962C8B-B14F-4D97-AF65-F5344CB8AC3E}">
        <p14:creationId xmlns:p14="http://schemas.microsoft.com/office/powerpoint/2010/main" val="328416982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dissolv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dissolve">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dissolve">
                                      <p:cBhvr>
                                        <p:cTn id="17"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317966" y="1338049"/>
            <a:ext cx="4009070" cy="3862210"/>
          </a:xfrm>
        </p:spPr>
        <p:txBody>
          <a:bodyPr>
            <a:noAutofit/>
          </a:bodyPr>
          <a:lstStyle/>
          <a:p>
            <a:pPr eaLnBrk="0" hangingPunct="0">
              <a:buClr>
                <a:schemeClr val="accent1">
                  <a:lumMod val="75000"/>
                </a:schemeClr>
              </a:buClr>
              <a:buSzPct val="100000"/>
              <a:defRPr/>
            </a:pPr>
            <a:r>
              <a:rPr lang="es-ES_tradnl" sz="2000" dirty="0" smtClean="0">
                <a:solidFill>
                  <a:schemeClr val="accent3"/>
                </a:solidFill>
                <a:latin typeface="Arial" pitchFamily="34" charset="0"/>
                <a:cs typeface="Arial" pitchFamily="34" charset="0"/>
              </a:rPr>
              <a:t>La OMA o el explotador aéreo deben estar informados de todos los asuntos de seguridad operacional y si se han evidenciado problemas con estos asuntos, deben tener la oportunidad para que corrija la situación voluntariamente</a:t>
            </a:r>
            <a:endParaRPr lang="es-ES_tradnl" sz="2000" dirty="0">
              <a:solidFill>
                <a:schemeClr val="accent3"/>
              </a:solidFill>
              <a:latin typeface="Arial" pitchFamily="34" charset="0"/>
              <a:cs typeface="Arial" pitchFamily="34" charset="0"/>
            </a:endParaRPr>
          </a:p>
        </p:txBody>
      </p:sp>
      <p:sp>
        <p:nvSpPr>
          <p:cNvPr id="3" name="Title 2"/>
          <p:cNvSpPr>
            <a:spLocks noGrp="1"/>
          </p:cNvSpPr>
          <p:nvPr>
            <p:ph type="ctrTitle"/>
          </p:nvPr>
        </p:nvSpPr>
        <p:spPr>
          <a:xfrm>
            <a:off x="317968" y="60880"/>
            <a:ext cx="2156837" cy="1113656"/>
          </a:xfrm>
        </p:spPr>
        <p:txBody>
          <a:bodyPr/>
          <a:lstStyle/>
          <a:p>
            <a:r>
              <a:rPr lang="es-PE" sz="2000" b="1" dirty="0" smtClean="0">
                <a:solidFill>
                  <a:schemeClr val="bg1"/>
                </a:solidFill>
              </a:rPr>
              <a:t>Autoridad para vigilar</a:t>
            </a:r>
            <a:endParaRPr lang="es-PE" sz="2000" dirty="0">
              <a:solidFill>
                <a:schemeClr val="bg1"/>
              </a:solidFill>
            </a:endParaRPr>
          </a:p>
        </p:txBody>
      </p:sp>
      <p:pic>
        <p:nvPicPr>
          <p:cNvPr id="2" name="Imagen 1" descr="comunica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47724" y="1489506"/>
            <a:ext cx="4447724" cy="2702553"/>
          </a:xfrm>
          <a:prstGeom prst="rect">
            <a:avLst/>
          </a:prstGeom>
        </p:spPr>
      </p:pic>
    </p:spTree>
    <p:extLst>
      <p:ext uri="{BB962C8B-B14F-4D97-AF65-F5344CB8AC3E}">
        <p14:creationId xmlns:p14="http://schemas.microsoft.com/office/powerpoint/2010/main" val="77487671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dissolve">
                                      <p:cBhvr>
                                        <p:cTn id="7" dur="500"/>
                                        <p:tgtEl>
                                          <p:spTgt spid="18">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17968" y="60880"/>
            <a:ext cx="2156837" cy="1113656"/>
          </a:xfrm>
        </p:spPr>
        <p:txBody>
          <a:bodyPr/>
          <a:lstStyle/>
          <a:p>
            <a:pPr lvl="0"/>
            <a:r>
              <a:rPr lang="es-ES_tradnl" sz="1300" b="1" dirty="0">
                <a:solidFill>
                  <a:schemeClr val="bg1"/>
                </a:solidFill>
              </a:rPr>
              <a:t>Aplicación de procedimientos de inspección en procesos de certificación y vigilancia </a:t>
            </a:r>
            <a:endParaRPr lang="es-PE" sz="1300" b="1" dirty="0">
              <a:solidFill>
                <a:schemeClr val="bg1"/>
              </a:solidFill>
            </a:endParaRPr>
          </a:p>
        </p:txBody>
      </p:sp>
      <p:graphicFrame>
        <p:nvGraphicFramePr>
          <p:cNvPr id="6" name="Tabla 5"/>
          <p:cNvGraphicFramePr>
            <a:graphicFrameLocks noGrp="1"/>
          </p:cNvGraphicFramePr>
          <p:nvPr>
            <p:extLst>
              <p:ext uri="{D42A27DB-BD31-4B8C-83A1-F6EECF244321}">
                <p14:modId xmlns:p14="http://schemas.microsoft.com/office/powerpoint/2010/main" val="2949416712"/>
              </p:ext>
            </p:extLst>
          </p:nvPr>
        </p:nvGraphicFramePr>
        <p:xfrm>
          <a:off x="611557" y="1426792"/>
          <a:ext cx="7920882" cy="3823064"/>
        </p:xfrm>
        <a:graphic>
          <a:graphicData uri="http://schemas.openxmlformats.org/drawingml/2006/table">
            <a:tbl>
              <a:tblPr firstRow="1" bandRow="1">
                <a:tableStyleId>{775DCB02-9BB8-47FD-8907-85C794F793BA}</a:tableStyleId>
              </a:tblPr>
              <a:tblGrid>
                <a:gridCol w="3096347">
                  <a:extLst>
                    <a:ext uri="{9D8B030D-6E8A-4147-A177-3AD203B41FA5}">
                      <a16:colId xmlns:a16="http://schemas.microsoft.com/office/drawing/2014/main" val="20000"/>
                    </a:ext>
                  </a:extLst>
                </a:gridCol>
                <a:gridCol w="2184241">
                  <a:extLst>
                    <a:ext uri="{9D8B030D-6E8A-4147-A177-3AD203B41FA5}">
                      <a16:colId xmlns:a16="http://schemas.microsoft.com/office/drawing/2014/main" val="20001"/>
                    </a:ext>
                  </a:extLst>
                </a:gridCol>
                <a:gridCol w="2640294">
                  <a:extLst>
                    <a:ext uri="{9D8B030D-6E8A-4147-A177-3AD203B41FA5}">
                      <a16:colId xmlns:a16="http://schemas.microsoft.com/office/drawing/2014/main" val="20002"/>
                    </a:ext>
                  </a:extLst>
                </a:gridCol>
              </a:tblGrid>
              <a:tr h="544286">
                <a:tc>
                  <a:txBody>
                    <a:bodyPr/>
                    <a:lstStyle/>
                    <a:p>
                      <a:pPr algn="ctr">
                        <a:spcBef>
                          <a:spcPts val="600"/>
                        </a:spcBef>
                        <a:spcAft>
                          <a:spcPts val="600"/>
                        </a:spcAft>
                        <a:tabLst>
                          <a:tab pos="662940" algn="l"/>
                        </a:tabLst>
                      </a:pPr>
                      <a:r>
                        <a:rPr lang="es-ES_tradnl" sz="1800" dirty="0">
                          <a:effectLst/>
                        </a:rPr>
                        <a:t>Proceso de certificación</a:t>
                      </a:r>
                      <a:endParaRPr lang="es-PE" sz="1800" dirty="0">
                        <a:effectLst/>
                        <a:latin typeface="Arial Narrow"/>
                        <a:ea typeface="Times New Roman"/>
                        <a:cs typeface="Times New Roman"/>
                      </a:endParaRPr>
                    </a:p>
                  </a:txBody>
                  <a:tcPr marL="68580" marR="68580" marT="0" marB="0" anchor="ctr"/>
                </a:tc>
                <a:tc>
                  <a:txBody>
                    <a:bodyPr/>
                    <a:lstStyle/>
                    <a:p>
                      <a:pPr algn="ctr">
                        <a:spcBef>
                          <a:spcPts val="600"/>
                        </a:spcBef>
                        <a:spcAft>
                          <a:spcPts val="600"/>
                        </a:spcAft>
                        <a:tabLst>
                          <a:tab pos="662940" algn="l"/>
                        </a:tabLst>
                      </a:pPr>
                      <a:r>
                        <a:rPr lang="es-ES_tradnl" sz="1800" dirty="0">
                          <a:effectLst/>
                        </a:rPr>
                        <a:t>Vigilancia</a:t>
                      </a:r>
                      <a:endParaRPr lang="es-PE" sz="1800" dirty="0">
                        <a:effectLst/>
                        <a:latin typeface="Arial Narrow"/>
                        <a:ea typeface="Times New Roman"/>
                        <a:cs typeface="Times New Roman"/>
                      </a:endParaRPr>
                    </a:p>
                  </a:txBody>
                  <a:tcPr marL="68580" marR="68580" marT="0" marB="0" anchor="ctr"/>
                </a:tc>
                <a:tc>
                  <a:txBody>
                    <a:bodyPr/>
                    <a:lstStyle/>
                    <a:p>
                      <a:pPr algn="ctr">
                        <a:spcBef>
                          <a:spcPts val="600"/>
                        </a:spcBef>
                        <a:spcAft>
                          <a:spcPts val="600"/>
                        </a:spcAft>
                        <a:tabLst>
                          <a:tab pos="662940" algn="l"/>
                        </a:tabLst>
                      </a:pPr>
                      <a:r>
                        <a:rPr lang="es-ES_tradnl" sz="1800" dirty="0">
                          <a:effectLst/>
                        </a:rPr>
                        <a:t>Fases de la inspección</a:t>
                      </a:r>
                      <a:endParaRPr lang="es-PE" sz="1800" dirty="0">
                        <a:effectLst/>
                        <a:latin typeface="Arial Narrow"/>
                        <a:ea typeface="Times New Roman"/>
                        <a:cs typeface="Times New Roman"/>
                      </a:endParaRPr>
                    </a:p>
                  </a:txBody>
                  <a:tcPr marL="68580" marR="68580" marT="0" marB="0" anchor="ctr"/>
                </a:tc>
                <a:extLst>
                  <a:ext uri="{0D108BD9-81ED-4DB2-BD59-A6C34878D82A}">
                    <a16:rowId xmlns:a16="http://schemas.microsoft.com/office/drawing/2014/main" val="10000"/>
                  </a:ext>
                </a:extLst>
              </a:tr>
              <a:tr h="544286">
                <a:tc>
                  <a:txBody>
                    <a:bodyPr/>
                    <a:lstStyle/>
                    <a:p>
                      <a:pPr algn="l">
                        <a:spcBef>
                          <a:spcPts val="600"/>
                        </a:spcBef>
                        <a:spcAft>
                          <a:spcPts val="600"/>
                        </a:spcAft>
                        <a:tabLst>
                          <a:tab pos="662940" algn="l"/>
                        </a:tabLst>
                      </a:pPr>
                      <a:r>
                        <a:rPr lang="es-ES_tradnl" sz="1800" dirty="0">
                          <a:solidFill>
                            <a:schemeClr val="bg1"/>
                          </a:solidFill>
                          <a:effectLst/>
                        </a:rPr>
                        <a:t>Fase 1 – Pre-solicitud</a:t>
                      </a:r>
                      <a:endParaRPr lang="es-PE" sz="1800" dirty="0">
                        <a:solidFill>
                          <a:schemeClr val="bg1"/>
                        </a:solidFill>
                        <a:effectLst/>
                        <a:latin typeface="Arial Narrow"/>
                        <a:ea typeface="Times New Roman"/>
                        <a:cs typeface="Times New Roman"/>
                      </a:endParaRPr>
                    </a:p>
                  </a:txBody>
                  <a:tcPr marL="68580" marR="68580" marT="0" marB="0"/>
                </a:tc>
                <a:tc>
                  <a:txBody>
                    <a:bodyPr/>
                    <a:lstStyle/>
                    <a:p>
                      <a:pPr algn="just">
                        <a:spcBef>
                          <a:spcPts val="600"/>
                        </a:spcBef>
                        <a:spcAft>
                          <a:spcPts val="600"/>
                        </a:spcAft>
                        <a:tabLst>
                          <a:tab pos="662940" algn="l"/>
                        </a:tabLst>
                      </a:pPr>
                      <a:r>
                        <a:rPr lang="es-ES_tradnl" sz="1800" dirty="0">
                          <a:effectLst/>
                        </a:rPr>
                        <a:t> </a:t>
                      </a:r>
                      <a:endParaRPr lang="es-PE" sz="1800" dirty="0">
                        <a:effectLst/>
                        <a:latin typeface="Arial Narrow"/>
                        <a:ea typeface="Times New Roman"/>
                        <a:cs typeface="Times New Roman"/>
                      </a:endParaRPr>
                    </a:p>
                  </a:txBody>
                  <a:tcPr marL="68580" marR="68580" marT="0" marB="0"/>
                </a:tc>
                <a:tc>
                  <a:txBody>
                    <a:bodyPr/>
                    <a:lstStyle/>
                    <a:p>
                      <a:pPr algn="just">
                        <a:spcBef>
                          <a:spcPts val="600"/>
                        </a:spcBef>
                        <a:spcAft>
                          <a:spcPts val="600"/>
                        </a:spcAft>
                        <a:tabLst>
                          <a:tab pos="662940" algn="l"/>
                        </a:tabLst>
                      </a:pPr>
                      <a:r>
                        <a:rPr lang="es-ES_tradnl" sz="1800" dirty="0">
                          <a:effectLst/>
                        </a:rPr>
                        <a:t> </a:t>
                      </a:r>
                      <a:endParaRPr lang="es-PE" sz="1800" dirty="0">
                        <a:effectLst/>
                        <a:latin typeface="Arial Narrow"/>
                        <a:ea typeface="Times New Roman"/>
                        <a:cs typeface="Times New Roman"/>
                      </a:endParaRPr>
                    </a:p>
                  </a:txBody>
                  <a:tcPr marL="68580" marR="68580" marT="0" marB="0"/>
                </a:tc>
                <a:extLst>
                  <a:ext uri="{0D108BD9-81ED-4DB2-BD59-A6C34878D82A}">
                    <a16:rowId xmlns:a16="http://schemas.microsoft.com/office/drawing/2014/main" val="10001"/>
                  </a:ext>
                </a:extLst>
              </a:tr>
              <a:tr h="544286">
                <a:tc>
                  <a:txBody>
                    <a:bodyPr/>
                    <a:lstStyle/>
                    <a:p>
                      <a:pPr algn="l">
                        <a:spcBef>
                          <a:spcPts val="600"/>
                        </a:spcBef>
                        <a:spcAft>
                          <a:spcPts val="600"/>
                        </a:spcAft>
                        <a:tabLst>
                          <a:tab pos="662940" algn="l"/>
                        </a:tabLst>
                      </a:pPr>
                      <a:r>
                        <a:rPr lang="es-ES_tradnl" sz="1800" dirty="0">
                          <a:effectLst/>
                        </a:rPr>
                        <a:t>Fase 2 – Solicitud formal</a:t>
                      </a:r>
                      <a:endParaRPr lang="es-PE" sz="1800" dirty="0">
                        <a:effectLst/>
                        <a:latin typeface="Arial Narrow"/>
                        <a:ea typeface="Times New Roman"/>
                        <a:cs typeface="Times New Roman"/>
                      </a:endParaRPr>
                    </a:p>
                  </a:txBody>
                  <a:tcPr marL="68580" marR="68580" marT="0" marB="0"/>
                </a:tc>
                <a:tc>
                  <a:txBody>
                    <a:bodyPr/>
                    <a:lstStyle/>
                    <a:p>
                      <a:pPr algn="just">
                        <a:spcBef>
                          <a:spcPts val="600"/>
                        </a:spcBef>
                        <a:spcAft>
                          <a:spcPts val="600"/>
                        </a:spcAft>
                        <a:tabLst>
                          <a:tab pos="662940" algn="l"/>
                        </a:tabLst>
                      </a:pPr>
                      <a:r>
                        <a:rPr lang="es-ES_tradnl" sz="1800" dirty="0">
                          <a:effectLst/>
                        </a:rPr>
                        <a:t> </a:t>
                      </a:r>
                      <a:endParaRPr lang="es-PE" sz="1800" dirty="0">
                        <a:effectLst/>
                        <a:latin typeface="Arial Narrow"/>
                        <a:ea typeface="Times New Roman"/>
                        <a:cs typeface="Times New Roman"/>
                      </a:endParaRPr>
                    </a:p>
                  </a:txBody>
                  <a:tcPr marL="68580" marR="68580" marT="0" marB="0"/>
                </a:tc>
                <a:tc>
                  <a:txBody>
                    <a:bodyPr/>
                    <a:lstStyle/>
                    <a:p>
                      <a:pPr algn="just">
                        <a:spcBef>
                          <a:spcPts val="600"/>
                        </a:spcBef>
                        <a:spcAft>
                          <a:spcPts val="600"/>
                        </a:spcAft>
                        <a:tabLst>
                          <a:tab pos="662940" algn="l"/>
                        </a:tabLst>
                      </a:pPr>
                      <a:r>
                        <a:rPr lang="es-ES_tradnl" sz="1800" dirty="0">
                          <a:effectLst/>
                        </a:rPr>
                        <a:t> </a:t>
                      </a:r>
                      <a:endParaRPr lang="es-PE" sz="1800" dirty="0">
                        <a:effectLst/>
                        <a:latin typeface="Arial Narrow"/>
                        <a:ea typeface="Times New Roman"/>
                        <a:cs typeface="Times New Roman"/>
                      </a:endParaRPr>
                    </a:p>
                  </a:txBody>
                  <a:tcPr marL="68580" marR="68580" marT="0" marB="0"/>
                </a:tc>
                <a:extLst>
                  <a:ext uri="{0D108BD9-81ED-4DB2-BD59-A6C34878D82A}">
                    <a16:rowId xmlns:a16="http://schemas.microsoft.com/office/drawing/2014/main" val="10002"/>
                  </a:ext>
                </a:extLst>
              </a:tr>
              <a:tr h="544286">
                <a:tc>
                  <a:txBody>
                    <a:bodyPr/>
                    <a:lstStyle/>
                    <a:p>
                      <a:pPr algn="l">
                        <a:spcBef>
                          <a:spcPts val="600"/>
                        </a:spcBef>
                        <a:spcAft>
                          <a:spcPts val="600"/>
                        </a:spcAft>
                        <a:tabLst>
                          <a:tab pos="662940" algn="l"/>
                        </a:tabLst>
                      </a:pPr>
                      <a:r>
                        <a:rPr lang="es-ES_tradnl" sz="1800" dirty="0">
                          <a:solidFill>
                            <a:schemeClr val="bg1"/>
                          </a:solidFill>
                          <a:effectLst/>
                        </a:rPr>
                        <a:t>Fase 3 – Análisis de la documentación</a:t>
                      </a:r>
                      <a:endParaRPr lang="es-PE" sz="1800" dirty="0">
                        <a:solidFill>
                          <a:schemeClr val="bg1"/>
                        </a:solidFill>
                        <a:effectLst/>
                        <a:latin typeface="Arial Narrow"/>
                        <a:ea typeface="Times New Roman"/>
                        <a:cs typeface="Times New Roman"/>
                      </a:endParaRPr>
                    </a:p>
                  </a:txBody>
                  <a:tcPr marL="68580" marR="68580" marT="0" marB="0"/>
                </a:tc>
                <a:tc>
                  <a:txBody>
                    <a:bodyPr/>
                    <a:lstStyle/>
                    <a:p>
                      <a:pPr algn="just">
                        <a:spcBef>
                          <a:spcPts val="600"/>
                        </a:spcBef>
                        <a:spcAft>
                          <a:spcPts val="600"/>
                        </a:spcAft>
                        <a:tabLst>
                          <a:tab pos="662940" algn="l"/>
                        </a:tabLst>
                      </a:pPr>
                      <a:r>
                        <a:rPr lang="es-ES_tradnl" sz="1800" dirty="0">
                          <a:effectLst/>
                        </a:rPr>
                        <a:t> </a:t>
                      </a:r>
                      <a:endParaRPr lang="es-PE" sz="1800" dirty="0">
                        <a:effectLst/>
                        <a:latin typeface="Arial Narrow"/>
                        <a:ea typeface="Times New Roman"/>
                        <a:cs typeface="Times New Roman"/>
                      </a:endParaRPr>
                    </a:p>
                  </a:txBody>
                  <a:tcPr marL="68580" marR="68580" marT="0" marB="0"/>
                </a:tc>
                <a:tc>
                  <a:txBody>
                    <a:bodyPr/>
                    <a:lstStyle/>
                    <a:p>
                      <a:pPr algn="ctr">
                        <a:spcBef>
                          <a:spcPts val="600"/>
                        </a:spcBef>
                        <a:spcAft>
                          <a:spcPts val="600"/>
                        </a:spcAft>
                        <a:tabLst>
                          <a:tab pos="662940" algn="l"/>
                        </a:tabLst>
                      </a:pPr>
                      <a:r>
                        <a:rPr lang="es-ES_tradnl" sz="1800" dirty="0">
                          <a:solidFill>
                            <a:schemeClr val="bg1"/>
                          </a:solidFill>
                          <a:effectLst/>
                        </a:rPr>
                        <a:t>Fase 1 – Preparación</a:t>
                      </a:r>
                      <a:endParaRPr lang="es-PE" sz="1800" dirty="0">
                        <a:solidFill>
                          <a:schemeClr val="bg1"/>
                        </a:solidFill>
                        <a:effectLst/>
                        <a:latin typeface="Arial Narrow"/>
                        <a:ea typeface="Times New Roman"/>
                        <a:cs typeface="Times New Roman"/>
                      </a:endParaRPr>
                    </a:p>
                  </a:txBody>
                  <a:tcPr marL="68580" marR="68580" marT="0" marB="0"/>
                </a:tc>
                <a:extLst>
                  <a:ext uri="{0D108BD9-81ED-4DB2-BD59-A6C34878D82A}">
                    <a16:rowId xmlns:a16="http://schemas.microsoft.com/office/drawing/2014/main" val="10003"/>
                  </a:ext>
                </a:extLst>
              </a:tr>
              <a:tr h="544286">
                <a:tc>
                  <a:txBody>
                    <a:bodyPr/>
                    <a:lstStyle/>
                    <a:p>
                      <a:pPr algn="l">
                        <a:spcBef>
                          <a:spcPts val="600"/>
                        </a:spcBef>
                        <a:spcAft>
                          <a:spcPts val="600"/>
                        </a:spcAft>
                        <a:tabLst>
                          <a:tab pos="662940" algn="l"/>
                        </a:tabLst>
                      </a:pPr>
                      <a:r>
                        <a:rPr lang="es-ES_tradnl" sz="1800" dirty="0">
                          <a:effectLst/>
                        </a:rPr>
                        <a:t>Fase 4 – Inspección y demostración </a:t>
                      </a:r>
                      <a:endParaRPr lang="es-PE" sz="1800" dirty="0">
                        <a:effectLst/>
                        <a:latin typeface="Arial Narrow"/>
                        <a:ea typeface="Times New Roman"/>
                        <a:cs typeface="Times New Roman"/>
                      </a:endParaRPr>
                    </a:p>
                  </a:txBody>
                  <a:tcPr marL="68580" marR="68580" marT="0" marB="0"/>
                </a:tc>
                <a:tc>
                  <a:txBody>
                    <a:bodyPr/>
                    <a:lstStyle/>
                    <a:p>
                      <a:pPr algn="ctr">
                        <a:spcBef>
                          <a:spcPts val="600"/>
                        </a:spcBef>
                        <a:spcAft>
                          <a:spcPts val="600"/>
                        </a:spcAft>
                        <a:tabLst>
                          <a:tab pos="662940" algn="l"/>
                        </a:tabLst>
                      </a:pPr>
                      <a:r>
                        <a:rPr lang="es-ES_tradnl" sz="1800" dirty="0">
                          <a:effectLst/>
                        </a:rPr>
                        <a:t>Vigilancia</a:t>
                      </a:r>
                      <a:endParaRPr lang="es-PE" sz="1800" dirty="0">
                        <a:effectLst/>
                        <a:latin typeface="Arial Narrow"/>
                        <a:ea typeface="Times New Roman"/>
                        <a:cs typeface="Times New Roman"/>
                      </a:endParaRPr>
                    </a:p>
                  </a:txBody>
                  <a:tcPr marL="68580" marR="68580" marT="0" marB="0"/>
                </a:tc>
                <a:tc>
                  <a:txBody>
                    <a:bodyPr/>
                    <a:lstStyle/>
                    <a:p>
                      <a:pPr algn="ctr">
                        <a:spcBef>
                          <a:spcPts val="600"/>
                        </a:spcBef>
                        <a:spcAft>
                          <a:spcPts val="600"/>
                        </a:spcAft>
                        <a:tabLst>
                          <a:tab pos="662940" algn="l"/>
                        </a:tabLst>
                      </a:pPr>
                      <a:r>
                        <a:rPr lang="es-ES_tradnl" sz="1800" dirty="0">
                          <a:effectLst/>
                        </a:rPr>
                        <a:t>Fase 2 – Ejecución</a:t>
                      </a:r>
                      <a:endParaRPr lang="es-PE" sz="1800" dirty="0">
                        <a:effectLst/>
                        <a:latin typeface="Arial Narrow"/>
                        <a:ea typeface="Times New Roman"/>
                        <a:cs typeface="Times New Roman"/>
                      </a:endParaRPr>
                    </a:p>
                  </a:txBody>
                  <a:tcPr marL="68580" marR="68580" marT="0" marB="0"/>
                </a:tc>
                <a:extLst>
                  <a:ext uri="{0D108BD9-81ED-4DB2-BD59-A6C34878D82A}">
                    <a16:rowId xmlns:a16="http://schemas.microsoft.com/office/drawing/2014/main" val="10004"/>
                  </a:ext>
                </a:extLst>
              </a:tr>
              <a:tr h="544286">
                <a:tc>
                  <a:txBody>
                    <a:bodyPr/>
                    <a:lstStyle/>
                    <a:p>
                      <a:pPr algn="l">
                        <a:spcBef>
                          <a:spcPts val="600"/>
                        </a:spcBef>
                        <a:spcAft>
                          <a:spcPts val="600"/>
                        </a:spcAft>
                        <a:tabLst>
                          <a:tab pos="662940" algn="l"/>
                        </a:tabLst>
                      </a:pPr>
                      <a:r>
                        <a:rPr lang="es-ES_tradnl" sz="1800" dirty="0">
                          <a:solidFill>
                            <a:schemeClr val="bg1"/>
                          </a:solidFill>
                          <a:effectLst/>
                        </a:rPr>
                        <a:t>Solución de no-conformidades</a:t>
                      </a:r>
                      <a:endParaRPr lang="es-PE" sz="1800" dirty="0">
                        <a:solidFill>
                          <a:schemeClr val="bg1"/>
                        </a:solidFill>
                        <a:effectLst/>
                        <a:latin typeface="Arial Narrow"/>
                        <a:ea typeface="Times New Roman"/>
                        <a:cs typeface="Times New Roman"/>
                      </a:endParaRPr>
                    </a:p>
                  </a:txBody>
                  <a:tcPr marL="68580" marR="68580" marT="0" marB="0"/>
                </a:tc>
                <a:tc>
                  <a:txBody>
                    <a:bodyPr/>
                    <a:lstStyle/>
                    <a:p>
                      <a:pPr algn="ctr">
                        <a:spcBef>
                          <a:spcPts val="600"/>
                        </a:spcBef>
                        <a:spcAft>
                          <a:spcPts val="600"/>
                        </a:spcAft>
                        <a:tabLst>
                          <a:tab pos="662940" algn="l"/>
                        </a:tabLst>
                      </a:pPr>
                      <a:r>
                        <a:rPr lang="es-ES_tradnl" sz="1800" dirty="0">
                          <a:solidFill>
                            <a:schemeClr val="bg1"/>
                          </a:solidFill>
                          <a:effectLst/>
                        </a:rPr>
                        <a:t>PAC / solución de no-conformidades</a:t>
                      </a:r>
                      <a:endParaRPr lang="es-PE" sz="1800" dirty="0">
                        <a:solidFill>
                          <a:schemeClr val="bg1"/>
                        </a:solidFill>
                        <a:effectLst/>
                        <a:latin typeface="Arial Narrow"/>
                        <a:ea typeface="Times New Roman"/>
                        <a:cs typeface="Times New Roman"/>
                      </a:endParaRPr>
                    </a:p>
                  </a:txBody>
                  <a:tcPr marL="68580" marR="68580" marT="0" marB="0"/>
                </a:tc>
                <a:tc>
                  <a:txBody>
                    <a:bodyPr/>
                    <a:lstStyle/>
                    <a:p>
                      <a:pPr algn="ctr">
                        <a:spcBef>
                          <a:spcPts val="600"/>
                        </a:spcBef>
                        <a:spcAft>
                          <a:spcPts val="600"/>
                        </a:spcAft>
                        <a:tabLst>
                          <a:tab pos="662940" algn="l"/>
                        </a:tabLst>
                      </a:pPr>
                      <a:r>
                        <a:rPr lang="es-ES_tradnl" sz="1800" dirty="0">
                          <a:solidFill>
                            <a:schemeClr val="bg1"/>
                          </a:solidFill>
                          <a:effectLst/>
                        </a:rPr>
                        <a:t>Fase 3 – Informe</a:t>
                      </a:r>
                      <a:endParaRPr lang="es-PE" sz="1800" dirty="0">
                        <a:solidFill>
                          <a:schemeClr val="bg1"/>
                        </a:solidFill>
                        <a:effectLst/>
                        <a:latin typeface="Arial Narrow"/>
                        <a:ea typeface="Times New Roman"/>
                        <a:cs typeface="Times New Roman"/>
                      </a:endParaRPr>
                    </a:p>
                  </a:txBody>
                  <a:tcPr marL="68580" marR="68580" marT="0" marB="0"/>
                </a:tc>
                <a:extLst>
                  <a:ext uri="{0D108BD9-81ED-4DB2-BD59-A6C34878D82A}">
                    <a16:rowId xmlns:a16="http://schemas.microsoft.com/office/drawing/2014/main" val="10005"/>
                  </a:ext>
                </a:extLst>
              </a:tr>
              <a:tr h="544286">
                <a:tc>
                  <a:txBody>
                    <a:bodyPr/>
                    <a:lstStyle/>
                    <a:p>
                      <a:pPr algn="l">
                        <a:spcBef>
                          <a:spcPts val="600"/>
                        </a:spcBef>
                        <a:spcAft>
                          <a:spcPts val="600"/>
                        </a:spcAft>
                        <a:tabLst>
                          <a:tab pos="662940" algn="l"/>
                        </a:tabLst>
                      </a:pPr>
                      <a:r>
                        <a:rPr lang="es-ES_tradnl" sz="1800" dirty="0">
                          <a:effectLst/>
                        </a:rPr>
                        <a:t>Fase 5 – Certificación</a:t>
                      </a:r>
                      <a:endParaRPr lang="es-PE" sz="1800" dirty="0">
                        <a:effectLst/>
                        <a:latin typeface="Arial Narrow"/>
                        <a:ea typeface="Times New Roman"/>
                        <a:cs typeface="Times New Roman"/>
                      </a:endParaRPr>
                    </a:p>
                  </a:txBody>
                  <a:tcPr marL="68580" marR="68580" marT="0" marB="0"/>
                </a:tc>
                <a:tc>
                  <a:txBody>
                    <a:bodyPr/>
                    <a:lstStyle/>
                    <a:p>
                      <a:pPr algn="ctr">
                        <a:spcBef>
                          <a:spcPts val="600"/>
                        </a:spcBef>
                        <a:spcAft>
                          <a:spcPts val="600"/>
                        </a:spcAft>
                        <a:tabLst>
                          <a:tab pos="662940" algn="l"/>
                        </a:tabLst>
                      </a:pPr>
                      <a:r>
                        <a:rPr lang="es-ES_tradnl" sz="1800" dirty="0">
                          <a:effectLst/>
                        </a:rPr>
                        <a:t>Cierre </a:t>
                      </a:r>
                      <a:endParaRPr lang="es-PE" sz="1800" dirty="0">
                        <a:effectLst/>
                        <a:latin typeface="Arial Narrow"/>
                        <a:ea typeface="Times New Roman"/>
                        <a:cs typeface="Times New Roman"/>
                      </a:endParaRPr>
                    </a:p>
                  </a:txBody>
                  <a:tcPr marL="68580" marR="68580" marT="0" marB="0"/>
                </a:tc>
                <a:tc>
                  <a:txBody>
                    <a:bodyPr/>
                    <a:lstStyle/>
                    <a:p>
                      <a:pPr algn="ctr">
                        <a:spcBef>
                          <a:spcPts val="600"/>
                        </a:spcBef>
                        <a:spcAft>
                          <a:spcPts val="600"/>
                        </a:spcAft>
                        <a:tabLst>
                          <a:tab pos="662940" algn="l"/>
                        </a:tabLst>
                      </a:pPr>
                      <a:r>
                        <a:rPr lang="es-ES_tradnl" sz="1800" dirty="0">
                          <a:effectLst/>
                        </a:rPr>
                        <a:t>Fase 4 – Cierre</a:t>
                      </a:r>
                      <a:endParaRPr lang="es-PE" sz="1800" dirty="0">
                        <a:effectLst/>
                        <a:latin typeface="Arial Narrow"/>
                        <a:ea typeface="Times New Roman"/>
                        <a:cs typeface="Times New Roman"/>
                      </a:endParaRPr>
                    </a:p>
                  </a:txBody>
                  <a:tcPr marL="68580" marR="68580" marT="0" marB="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24426036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317968" y="1259654"/>
            <a:ext cx="8273396" cy="3862210"/>
          </a:xfrm>
        </p:spPr>
        <p:txBody>
          <a:bodyPr>
            <a:noAutofit/>
          </a:bodyPr>
          <a:lstStyle/>
          <a:p>
            <a:pPr marL="514350" lvl="0" indent="-514350">
              <a:buClr>
                <a:schemeClr val="accent1">
                  <a:lumMod val="75000"/>
                </a:schemeClr>
              </a:buClr>
              <a:buSzPct val="100000"/>
              <a:buFont typeface="+mj-lt"/>
              <a:buAutoNum type="alphaLcParenR"/>
            </a:pPr>
            <a:r>
              <a:rPr lang="es-ES_tradnl" sz="2000" dirty="0">
                <a:solidFill>
                  <a:schemeClr val="accent4"/>
                </a:solidFill>
                <a:latin typeface="Arial"/>
                <a:cs typeface="Arial"/>
              </a:rPr>
              <a:t>Es independiente de la persona que la realiza;</a:t>
            </a:r>
            <a:endParaRPr lang="es-PE" sz="2000" dirty="0">
              <a:solidFill>
                <a:schemeClr val="accent4"/>
              </a:solidFill>
              <a:latin typeface="Arial"/>
              <a:cs typeface="Arial"/>
            </a:endParaRPr>
          </a:p>
          <a:p>
            <a:pPr marL="514350" lvl="0" indent="-514350">
              <a:buClr>
                <a:schemeClr val="accent1">
                  <a:lumMod val="75000"/>
                </a:schemeClr>
              </a:buClr>
              <a:buSzPct val="100000"/>
              <a:buFont typeface="+mj-lt"/>
              <a:buAutoNum type="alphaLcParenR"/>
            </a:pPr>
            <a:r>
              <a:rPr lang="es-ES_tradnl" sz="2000" dirty="0">
                <a:solidFill>
                  <a:schemeClr val="accent4"/>
                </a:solidFill>
                <a:latin typeface="Arial"/>
                <a:cs typeface="Arial"/>
              </a:rPr>
              <a:t>la información debe ser </a:t>
            </a:r>
            <a:r>
              <a:rPr lang="es-ES_tradnl" sz="2000" b="1" dirty="0">
                <a:solidFill>
                  <a:srgbClr val="FF0000"/>
                </a:solidFill>
                <a:latin typeface="Arial"/>
                <a:cs typeface="Arial"/>
              </a:rPr>
              <a:t>objetiva e imparcial</a:t>
            </a:r>
            <a:r>
              <a:rPr lang="es-ES_tradnl" sz="2000" dirty="0">
                <a:solidFill>
                  <a:schemeClr val="accent4"/>
                </a:solidFill>
                <a:latin typeface="Arial"/>
                <a:cs typeface="Arial"/>
              </a:rPr>
              <a:t>;</a:t>
            </a:r>
            <a:endParaRPr lang="es-PE" sz="2000" dirty="0">
              <a:solidFill>
                <a:schemeClr val="accent4"/>
              </a:solidFill>
              <a:latin typeface="Arial"/>
              <a:cs typeface="Arial"/>
            </a:endParaRPr>
          </a:p>
          <a:p>
            <a:pPr marL="514350" lvl="0" indent="-514350">
              <a:buClr>
                <a:schemeClr val="accent1">
                  <a:lumMod val="75000"/>
                </a:schemeClr>
              </a:buClr>
              <a:buSzPct val="100000"/>
              <a:buFont typeface="+mj-lt"/>
              <a:buAutoNum type="alphaLcParenR"/>
            </a:pPr>
            <a:r>
              <a:rPr lang="es-ES_tradnl" sz="2000" dirty="0">
                <a:solidFill>
                  <a:schemeClr val="accent4"/>
                </a:solidFill>
                <a:latin typeface="Arial"/>
                <a:cs typeface="Arial"/>
              </a:rPr>
              <a:t>se trabaja con la cooperación del personal de las áreas involucradas;</a:t>
            </a:r>
            <a:endParaRPr lang="es-PE" sz="2000" dirty="0">
              <a:solidFill>
                <a:schemeClr val="accent4"/>
              </a:solidFill>
              <a:latin typeface="Arial"/>
              <a:cs typeface="Arial"/>
            </a:endParaRPr>
          </a:p>
          <a:p>
            <a:pPr marL="514350" lvl="0" indent="-514350">
              <a:buClr>
                <a:schemeClr val="accent1">
                  <a:lumMod val="75000"/>
                </a:schemeClr>
              </a:buClr>
              <a:buSzPct val="100000"/>
              <a:buFont typeface="+mj-lt"/>
              <a:buAutoNum type="alphaLcParenR"/>
            </a:pPr>
            <a:r>
              <a:rPr lang="es-ES_tradnl" sz="2000" dirty="0">
                <a:solidFill>
                  <a:schemeClr val="accent4"/>
                </a:solidFill>
                <a:latin typeface="Arial"/>
                <a:cs typeface="Arial"/>
              </a:rPr>
              <a:t>se verifica el cumplimiento de:</a:t>
            </a:r>
            <a:endParaRPr lang="es-PE" sz="2000" dirty="0">
              <a:solidFill>
                <a:schemeClr val="accent4"/>
              </a:solidFill>
              <a:latin typeface="Arial"/>
              <a:cs typeface="Arial"/>
            </a:endParaRPr>
          </a:p>
          <a:p>
            <a:pPr marL="812800" lvl="2" indent="-373063" algn="just">
              <a:buClr>
                <a:schemeClr val="accent1">
                  <a:lumMod val="75000"/>
                </a:schemeClr>
              </a:buClr>
              <a:buSzPct val="100000"/>
              <a:buFont typeface="+mj-lt"/>
              <a:buAutoNum type="arabicParenR"/>
            </a:pPr>
            <a:r>
              <a:rPr lang="es-ES_tradnl" sz="1800" dirty="0">
                <a:solidFill>
                  <a:schemeClr val="accent4"/>
                </a:solidFill>
                <a:effectLst>
                  <a:outerShdw sx="0" sy="0">
                    <a:srgbClr val="000000"/>
                  </a:outerShdw>
                </a:effectLst>
                <a:latin typeface="Arial"/>
                <a:cs typeface="Arial"/>
              </a:rPr>
              <a:t>La reglamentación LAR aplicable (145/43 para OM y 119, 121 o 135 para explotadores);</a:t>
            </a:r>
            <a:endParaRPr lang="es-PE" sz="1800" dirty="0">
              <a:solidFill>
                <a:schemeClr val="accent4"/>
              </a:solidFill>
              <a:effectLst>
                <a:outerShdw sx="0" sy="0">
                  <a:srgbClr val="000000"/>
                </a:outerShdw>
              </a:effectLst>
              <a:latin typeface="Arial"/>
              <a:cs typeface="Arial"/>
            </a:endParaRPr>
          </a:p>
          <a:p>
            <a:pPr marL="812800" lvl="2" indent="-373063" algn="just">
              <a:buClr>
                <a:schemeClr val="accent1">
                  <a:lumMod val="75000"/>
                </a:schemeClr>
              </a:buClr>
              <a:buSzPct val="100000"/>
              <a:buFont typeface="+mj-lt"/>
              <a:buAutoNum type="arabicParenR"/>
            </a:pPr>
            <a:r>
              <a:rPr lang="es-ES_tradnl" sz="1800" dirty="0">
                <a:solidFill>
                  <a:schemeClr val="accent4"/>
                </a:solidFill>
                <a:effectLst>
                  <a:outerShdw sx="0" sy="0">
                    <a:srgbClr val="000000"/>
                  </a:outerShdw>
                </a:effectLst>
                <a:latin typeface="Arial"/>
                <a:cs typeface="Arial"/>
              </a:rPr>
              <a:t>políticas;</a:t>
            </a:r>
            <a:endParaRPr lang="es-PE" sz="1800" dirty="0">
              <a:solidFill>
                <a:schemeClr val="accent4"/>
              </a:solidFill>
              <a:effectLst>
                <a:outerShdw sx="0" sy="0">
                  <a:srgbClr val="000000"/>
                </a:outerShdw>
              </a:effectLst>
              <a:latin typeface="Arial"/>
              <a:cs typeface="Arial"/>
            </a:endParaRPr>
          </a:p>
          <a:p>
            <a:pPr marL="812800" lvl="2" indent="-373063" algn="just">
              <a:buClr>
                <a:schemeClr val="accent1">
                  <a:lumMod val="75000"/>
                </a:schemeClr>
              </a:buClr>
              <a:buSzPct val="100000"/>
              <a:buFont typeface="+mj-lt"/>
              <a:buAutoNum type="arabicParenR"/>
            </a:pPr>
            <a:r>
              <a:rPr lang="es-ES_tradnl" sz="1800" dirty="0">
                <a:solidFill>
                  <a:schemeClr val="accent4"/>
                </a:solidFill>
                <a:effectLst>
                  <a:outerShdw sx="0" sy="0">
                    <a:srgbClr val="000000"/>
                  </a:outerShdw>
                </a:effectLst>
                <a:latin typeface="Arial"/>
                <a:cs typeface="Arial"/>
              </a:rPr>
              <a:t>procedimientos; e</a:t>
            </a:r>
            <a:endParaRPr lang="es-PE" sz="1800" dirty="0">
              <a:solidFill>
                <a:schemeClr val="accent4"/>
              </a:solidFill>
              <a:effectLst>
                <a:outerShdw sx="0" sy="0">
                  <a:srgbClr val="000000"/>
                </a:outerShdw>
              </a:effectLst>
              <a:latin typeface="Arial"/>
              <a:cs typeface="Arial"/>
            </a:endParaRPr>
          </a:p>
          <a:p>
            <a:pPr marL="812800" lvl="2" indent="-373063" algn="just">
              <a:buClr>
                <a:schemeClr val="accent1">
                  <a:lumMod val="75000"/>
                </a:schemeClr>
              </a:buClr>
              <a:buSzPct val="100000"/>
              <a:buFont typeface="+mj-lt"/>
              <a:buAutoNum type="arabicParenR"/>
            </a:pPr>
            <a:r>
              <a:rPr lang="es-ES_tradnl" sz="1800" dirty="0">
                <a:solidFill>
                  <a:schemeClr val="accent4"/>
                </a:solidFill>
                <a:effectLst>
                  <a:outerShdw sx="0" sy="0">
                    <a:srgbClr val="000000"/>
                  </a:outerShdw>
                </a:effectLst>
                <a:latin typeface="Arial"/>
                <a:cs typeface="Arial"/>
              </a:rPr>
              <a:t>instrucciones de trabajo.</a:t>
            </a:r>
            <a:endParaRPr lang="es-PE" sz="1800" dirty="0">
              <a:solidFill>
                <a:schemeClr val="accent4"/>
              </a:solidFill>
              <a:effectLst>
                <a:outerShdw sx="0" sy="0">
                  <a:srgbClr val="000000"/>
                </a:outerShdw>
              </a:effectLst>
              <a:latin typeface="Arial"/>
              <a:cs typeface="Arial"/>
            </a:endParaRPr>
          </a:p>
        </p:txBody>
      </p:sp>
      <p:sp>
        <p:nvSpPr>
          <p:cNvPr id="3" name="Title 2"/>
          <p:cNvSpPr>
            <a:spLocks noGrp="1"/>
          </p:cNvSpPr>
          <p:nvPr>
            <p:ph type="ctrTitle"/>
          </p:nvPr>
        </p:nvSpPr>
        <p:spPr>
          <a:xfrm>
            <a:off x="317968" y="60880"/>
            <a:ext cx="2156837" cy="1113656"/>
          </a:xfrm>
        </p:spPr>
        <p:txBody>
          <a:bodyPr/>
          <a:lstStyle/>
          <a:p>
            <a:pPr lvl="0"/>
            <a:r>
              <a:rPr lang="es-ES_tradnl" sz="2000" b="1" dirty="0">
                <a:solidFill>
                  <a:schemeClr val="bg1"/>
                </a:solidFill>
              </a:rPr>
              <a:t>Características de las inspecciones</a:t>
            </a:r>
            <a:endParaRPr lang="es-PE" sz="2000" b="1" dirty="0">
              <a:solidFill>
                <a:schemeClr val="bg1"/>
              </a:solidFill>
            </a:endParaRPr>
          </a:p>
        </p:txBody>
      </p:sp>
    </p:spTree>
    <p:extLst>
      <p:ext uri="{BB962C8B-B14F-4D97-AF65-F5344CB8AC3E}">
        <p14:creationId xmlns:p14="http://schemas.microsoft.com/office/powerpoint/2010/main" val="271959816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dissolv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dissolve">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dissolve">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dissolve">
                                      <p:cBhvr>
                                        <p:cTn id="22" dur="500"/>
                                        <p:tgtEl>
                                          <p:spTgt spid="18">
                                            <p:txEl>
                                              <p:pRg st="3" end="3"/>
                                            </p:txEl>
                                          </p:spTgt>
                                        </p:tgtEl>
                                      </p:cBhvr>
                                    </p:animEffect>
                                  </p:childTnLst>
                                </p:cTn>
                              </p:par>
                            </p:childTnLst>
                          </p:cTn>
                        </p:par>
                        <p:par>
                          <p:cTn id="23" fill="hold">
                            <p:stCondLst>
                              <p:cond delay="500"/>
                            </p:stCondLst>
                            <p:childTnLst>
                              <p:par>
                                <p:cTn id="24" presetID="9" presetClass="entr" presetSubtype="0" fill="hold" nodeType="afterEffect">
                                  <p:stCondLst>
                                    <p:cond delay="0"/>
                                  </p:stCondLst>
                                  <p:childTnLst>
                                    <p:set>
                                      <p:cBhvr>
                                        <p:cTn id="25" dur="1" fill="hold">
                                          <p:stCondLst>
                                            <p:cond delay="0"/>
                                          </p:stCondLst>
                                        </p:cTn>
                                        <p:tgtEl>
                                          <p:spTgt spid="18">
                                            <p:txEl>
                                              <p:pRg st="4" end="4"/>
                                            </p:txEl>
                                          </p:spTgt>
                                        </p:tgtEl>
                                        <p:attrNameLst>
                                          <p:attrName>style.visibility</p:attrName>
                                        </p:attrNameLst>
                                      </p:cBhvr>
                                      <p:to>
                                        <p:strVal val="visible"/>
                                      </p:to>
                                    </p:set>
                                    <p:animEffect transition="in" filter="dissolve">
                                      <p:cBhvr>
                                        <p:cTn id="26" dur="500"/>
                                        <p:tgtEl>
                                          <p:spTgt spid="18">
                                            <p:txEl>
                                              <p:pRg st="4" end="4"/>
                                            </p:txEl>
                                          </p:spTgt>
                                        </p:tgtEl>
                                      </p:cBhvr>
                                    </p:animEffect>
                                  </p:childTnLst>
                                </p:cTn>
                              </p:par>
                            </p:childTnLst>
                          </p:cTn>
                        </p:par>
                        <p:par>
                          <p:cTn id="27" fill="hold">
                            <p:stCondLst>
                              <p:cond delay="1000"/>
                            </p:stCondLst>
                            <p:childTnLst>
                              <p:par>
                                <p:cTn id="28" presetID="9" presetClass="entr" presetSubtype="0" fill="hold" nodeType="afterEffect">
                                  <p:stCondLst>
                                    <p:cond delay="0"/>
                                  </p:stCondLst>
                                  <p:childTnLst>
                                    <p:set>
                                      <p:cBhvr>
                                        <p:cTn id="29" dur="1" fill="hold">
                                          <p:stCondLst>
                                            <p:cond delay="0"/>
                                          </p:stCondLst>
                                        </p:cTn>
                                        <p:tgtEl>
                                          <p:spTgt spid="18">
                                            <p:txEl>
                                              <p:pRg st="5" end="5"/>
                                            </p:txEl>
                                          </p:spTgt>
                                        </p:tgtEl>
                                        <p:attrNameLst>
                                          <p:attrName>style.visibility</p:attrName>
                                        </p:attrNameLst>
                                      </p:cBhvr>
                                      <p:to>
                                        <p:strVal val="visible"/>
                                      </p:to>
                                    </p:set>
                                    <p:animEffect transition="in" filter="dissolve">
                                      <p:cBhvr>
                                        <p:cTn id="30" dur="500"/>
                                        <p:tgtEl>
                                          <p:spTgt spid="18">
                                            <p:txEl>
                                              <p:pRg st="5" end="5"/>
                                            </p:txEl>
                                          </p:spTgt>
                                        </p:tgtEl>
                                      </p:cBhvr>
                                    </p:animEffect>
                                  </p:childTnLst>
                                </p:cTn>
                              </p:par>
                            </p:childTnLst>
                          </p:cTn>
                        </p:par>
                        <p:par>
                          <p:cTn id="31" fill="hold">
                            <p:stCondLst>
                              <p:cond delay="1500"/>
                            </p:stCondLst>
                            <p:childTnLst>
                              <p:par>
                                <p:cTn id="32" presetID="9" presetClass="entr" presetSubtype="0" fill="hold" nodeType="afterEffect">
                                  <p:stCondLst>
                                    <p:cond delay="0"/>
                                  </p:stCondLst>
                                  <p:childTnLst>
                                    <p:set>
                                      <p:cBhvr>
                                        <p:cTn id="33" dur="1" fill="hold">
                                          <p:stCondLst>
                                            <p:cond delay="0"/>
                                          </p:stCondLst>
                                        </p:cTn>
                                        <p:tgtEl>
                                          <p:spTgt spid="18">
                                            <p:txEl>
                                              <p:pRg st="6" end="6"/>
                                            </p:txEl>
                                          </p:spTgt>
                                        </p:tgtEl>
                                        <p:attrNameLst>
                                          <p:attrName>style.visibility</p:attrName>
                                        </p:attrNameLst>
                                      </p:cBhvr>
                                      <p:to>
                                        <p:strVal val="visible"/>
                                      </p:to>
                                    </p:set>
                                    <p:animEffect transition="in" filter="dissolve">
                                      <p:cBhvr>
                                        <p:cTn id="34" dur="500"/>
                                        <p:tgtEl>
                                          <p:spTgt spid="18">
                                            <p:txEl>
                                              <p:pRg st="6" end="6"/>
                                            </p:txEl>
                                          </p:spTgt>
                                        </p:tgtEl>
                                      </p:cBhvr>
                                    </p:animEffect>
                                  </p:childTnLst>
                                </p:cTn>
                              </p:par>
                            </p:childTnLst>
                          </p:cTn>
                        </p:par>
                        <p:par>
                          <p:cTn id="35" fill="hold">
                            <p:stCondLst>
                              <p:cond delay="2000"/>
                            </p:stCondLst>
                            <p:childTnLst>
                              <p:par>
                                <p:cTn id="36" presetID="9" presetClass="entr" presetSubtype="0" fill="hold" nodeType="afterEffect">
                                  <p:stCondLst>
                                    <p:cond delay="0"/>
                                  </p:stCondLst>
                                  <p:childTnLst>
                                    <p:set>
                                      <p:cBhvr>
                                        <p:cTn id="37" dur="1" fill="hold">
                                          <p:stCondLst>
                                            <p:cond delay="0"/>
                                          </p:stCondLst>
                                        </p:cTn>
                                        <p:tgtEl>
                                          <p:spTgt spid="18">
                                            <p:txEl>
                                              <p:pRg st="7" end="7"/>
                                            </p:txEl>
                                          </p:spTgt>
                                        </p:tgtEl>
                                        <p:attrNameLst>
                                          <p:attrName>style.visibility</p:attrName>
                                        </p:attrNameLst>
                                      </p:cBhvr>
                                      <p:to>
                                        <p:strVal val="visible"/>
                                      </p:to>
                                    </p:set>
                                    <p:animEffect transition="in" filter="dissolve">
                                      <p:cBhvr>
                                        <p:cTn id="38" dur="500"/>
                                        <p:tgtEl>
                                          <p:spTgt spid="1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317967" y="1445079"/>
            <a:ext cx="4033597" cy="3943350"/>
          </a:xfrm>
        </p:spPr>
        <p:txBody>
          <a:bodyPr>
            <a:noAutofit/>
          </a:bodyPr>
          <a:lstStyle/>
          <a:p>
            <a:pPr marL="457200" lvl="0" indent="-457200" algn="just">
              <a:lnSpc>
                <a:spcPct val="100000"/>
              </a:lnSpc>
              <a:spcBef>
                <a:spcPts val="600"/>
              </a:spcBef>
              <a:spcAft>
                <a:spcPts val="600"/>
              </a:spcAft>
              <a:buClr>
                <a:schemeClr val="accent1">
                  <a:lumMod val="75000"/>
                </a:schemeClr>
              </a:buClr>
              <a:buSzPct val="100000"/>
              <a:buFont typeface="+mj-lt"/>
              <a:buAutoNum type="alphaLcParenR" startAt="5"/>
            </a:pPr>
            <a:r>
              <a:rPr lang="es-ES_tradnl" sz="2000" dirty="0">
                <a:solidFill>
                  <a:schemeClr val="accent3"/>
                </a:solidFill>
                <a:latin typeface="Arial"/>
                <a:cs typeface="Arial"/>
              </a:rPr>
              <a:t>se establece en forma documentada el grado de cumplimiento utilizando las listas de verificación; y</a:t>
            </a:r>
            <a:endParaRPr lang="es-PE" sz="2000" dirty="0">
              <a:solidFill>
                <a:schemeClr val="accent3"/>
              </a:solidFill>
              <a:latin typeface="Arial"/>
              <a:cs typeface="Arial"/>
            </a:endParaRPr>
          </a:p>
          <a:p>
            <a:pPr marL="457200" lvl="0" indent="-457200" algn="just">
              <a:lnSpc>
                <a:spcPct val="100000"/>
              </a:lnSpc>
              <a:spcBef>
                <a:spcPts val="600"/>
              </a:spcBef>
              <a:spcAft>
                <a:spcPts val="600"/>
              </a:spcAft>
              <a:buClr>
                <a:schemeClr val="accent1">
                  <a:lumMod val="75000"/>
                </a:schemeClr>
              </a:buClr>
              <a:buSzPct val="100000"/>
              <a:buFont typeface="+mj-lt"/>
              <a:buAutoNum type="alphaLcParenR" startAt="5"/>
            </a:pPr>
            <a:r>
              <a:rPr lang="es-ES_tradnl" sz="2000" dirty="0">
                <a:solidFill>
                  <a:schemeClr val="accent3"/>
                </a:solidFill>
                <a:latin typeface="Arial"/>
                <a:cs typeface="Arial"/>
              </a:rPr>
              <a:t>requiere de personal competente, con  formación y experiencia; y </a:t>
            </a:r>
            <a:endParaRPr lang="es-PE" sz="2000" dirty="0">
              <a:solidFill>
                <a:schemeClr val="accent3"/>
              </a:solidFill>
              <a:latin typeface="Arial"/>
              <a:cs typeface="Arial"/>
            </a:endParaRPr>
          </a:p>
          <a:p>
            <a:pPr marL="457200" lvl="0" indent="-457200" algn="just">
              <a:lnSpc>
                <a:spcPct val="100000"/>
              </a:lnSpc>
              <a:spcBef>
                <a:spcPts val="600"/>
              </a:spcBef>
              <a:spcAft>
                <a:spcPts val="600"/>
              </a:spcAft>
              <a:buClr>
                <a:schemeClr val="accent1">
                  <a:lumMod val="75000"/>
                </a:schemeClr>
              </a:buClr>
              <a:buSzPct val="100000"/>
              <a:buFont typeface="+mj-lt"/>
              <a:buAutoNum type="alphaLcParenR" startAt="5"/>
            </a:pPr>
            <a:r>
              <a:rPr lang="es-ES_tradnl" sz="2000" dirty="0">
                <a:solidFill>
                  <a:schemeClr val="accent3"/>
                </a:solidFill>
                <a:latin typeface="Arial"/>
                <a:cs typeface="Arial"/>
              </a:rPr>
              <a:t>existencia de programas de instrucción debidamente establecidos y documentados.</a:t>
            </a:r>
            <a:endParaRPr lang="es-PE" sz="2000" dirty="0">
              <a:solidFill>
                <a:schemeClr val="accent3"/>
              </a:solidFill>
              <a:latin typeface="Arial"/>
              <a:cs typeface="Arial"/>
            </a:endParaRPr>
          </a:p>
          <a:p>
            <a:pPr marL="457200" indent="-457200" algn="just">
              <a:lnSpc>
                <a:spcPct val="100000"/>
              </a:lnSpc>
              <a:spcBef>
                <a:spcPts val="600"/>
              </a:spcBef>
              <a:spcAft>
                <a:spcPts val="600"/>
              </a:spcAft>
              <a:buClr>
                <a:schemeClr val="accent1">
                  <a:lumMod val="75000"/>
                </a:schemeClr>
              </a:buClr>
              <a:buSzPct val="100000"/>
              <a:buFont typeface="+mj-lt"/>
              <a:buAutoNum type="alphaLcParenR" startAt="5"/>
            </a:pPr>
            <a:endParaRPr lang="es-ES" sz="2000" dirty="0">
              <a:solidFill>
                <a:schemeClr val="accent1">
                  <a:lumMod val="75000"/>
                </a:schemeClr>
              </a:solidFill>
              <a:latin typeface="Arial"/>
              <a:cs typeface="Arial"/>
            </a:endParaRPr>
          </a:p>
          <a:p>
            <a:pPr lvl="0" algn="just">
              <a:lnSpc>
                <a:spcPct val="100000"/>
              </a:lnSpc>
              <a:spcBef>
                <a:spcPts val="600"/>
              </a:spcBef>
              <a:spcAft>
                <a:spcPts val="600"/>
              </a:spcAft>
              <a:buClr>
                <a:schemeClr val="accent1">
                  <a:lumMod val="75000"/>
                </a:schemeClr>
              </a:buClr>
              <a:buSzPct val="100000"/>
            </a:pPr>
            <a:endParaRPr lang="es-PE" sz="2000" dirty="0">
              <a:solidFill>
                <a:schemeClr val="accent2"/>
              </a:solidFill>
              <a:effectLst>
                <a:outerShdw sx="0" sy="0">
                  <a:srgbClr val="000000"/>
                </a:outerShdw>
              </a:effectLst>
              <a:latin typeface="Arial"/>
              <a:cs typeface="Arial"/>
            </a:endParaRPr>
          </a:p>
        </p:txBody>
      </p:sp>
      <p:sp>
        <p:nvSpPr>
          <p:cNvPr id="3" name="Title 2"/>
          <p:cNvSpPr>
            <a:spLocks noGrp="1"/>
          </p:cNvSpPr>
          <p:nvPr>
            <p:ph type="ctrTitle"/>
          </p:nvPr>
        </p:nvSpPr>
        <p:spPr/>
        <p:txBody>
          <a:bodyPr/>
          <a:lstStyle/>
          <a:p>
            <a:pPr lvl="0"/>
            <a:r>
              <a:rPr lang="es-ES_tradnl" sz="2000" b="1" dirty="0">
                <a:solidFill>
                  <a:schemeClr val="bg1"/>
                </a:solidFill>
              </a:rPr>
              <a:t>Características de las inspecciones</a:t>
            </a:r>
            <a:endParaRPr lang="es-PE" sz="2000" b="1" dirty="0">
              <a:solidFill>
                <a:schemeClr val="bg1"/>
              </a:solidFill>
            </a:endParaRPr>
          </a:p>
        </p:txBody>
      </p:sp>
      <p:pic>
        <p:nvPicPr>
          <p:cNvPr id="6" name="Imagen 1" descr="IMG_9033.jpg"/>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l="19721" r="19721"/>
          <a:stretch>
            <a:fillRect/>
          </a:stretch>
        </p:blipFill>
        <p:spPr>
          <a:prstGeom prst="rect">
            <a:avLst/>
          </a:prstGeom>
        </p:spPr>
      </p:pic>
    </p:spTree>
    <p:extLst>
      <p:ext uri="{BB962C8B-B14F-4D97-AF65-F5344CB8AC3E}">
        <p14:creationId xmlns:p14="http://schemas.microsoft.com/office/powerpoint/2010/main" val="100616455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dissolv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dissolve">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dissolve">
                                      <p:cBhvr>
                                        <p:cTn id="17"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317968" y="1259654"/>
            <a:ext cx="8289072" cy="3862210"/>
          </a:xfrm>
        </p:spPr>
        <p:txBody>
          <a:bodyPr>
            <a:noAutofit/>
          </a:bodyPr>
          <a:lstStyle/>
          <a:p>
            <a:pPr marL="0" lvl="1" algn="just"/>
            <a:r>
              <a:rPr lang="es-ES_tradnl" sz="2000" dirty="0">
                <a:solidFill>
                  <a:schemeClr val="accent3"/>
                </a:solidFill>
                <a:latin typeface="Arial"/>
                <a:cs typeface="Arial"/>
              </a:rPr>
              <a:t>El alcance de una inspección está caracterizado por:</a:t>
            </a:r>
            <a:endParaRPr lang="es-PE" sz="2000" dirty="0">
              <a:solidFill>
                <a:schemeClr val="accent3"/>
              </a:solidFill>
              <a:latin typeface="Arial"/>
              <a:cs typeface="Arial"/>
            </a:endParaRPr>
          </a:p>
          <a:p>
            <a:pPr marL="777875" lvl="1" indent="-457200" algn="just">
              <a:buClr>
                <a:schemeClr val="accent1">
                  <a:lumMod val="75000"/>
                </a:schemeClr>
              </a:buClr>
              <a:buSzPct val="100000"/>
              <a:buFont typeface="+mj-lt"/>
              <a:buAutoNum type="arabicPeriod"/>
            </a:pPr>
            <a:r>
              <a:rPr lang="es-ES_tradnl" sz="2000" dirty="0">
                <a:solidFill>
                  <a:schemeClr val="accent3"/>
                </a:solidFill>
                <a:latin typeface="Arial"/>
                <a:cs typeface="Arial"/>
              </a:rPr>
              <a:t>La clasificación de la inspección a realizar;</a:t>
            </a:r>
            <a:endParaRPr lang="es-PE" sz="2000" dirty="0">
              <a:solidFill>
                <a:schemeClr val="accent3"/>
              </a:solidFill>
              <a:latin typeface="Arial"/>
              <a:cs typeface="Arial"/>
            </a:endParaRPr>
          </a:p>
          <a:p>
            <a:pPr marL="777875" lvl="1" indent="-457200" algn="just">
              <a:buClr>
                <a:schemeClr val="accent1">
                  <a:lumMod val="75000"/>
                </a:schemeClr>
              </a:buClr>
              <a:buSzPct val="100000"/>
              <a:buFont typeface="+mj-lt"/>
              <a:buAutoNum type="arabicPeriod"/>
            </a:pPr>
            <a:r>
              <a:rPr lang="es-ES_tradnl" sz="2000" dirty="0">
                <a:solidFill>
                  <a:schemeClr val="accent3"/>
                </a:solidFill>
                <a:latin typeface="Arial"/>
                <a:cs typeface="Arial"/>
              </a:rPr>
              <a:t>la política de la AAC sobre el área a inspeccionar;</a:t>
            </a:r>
            <a:endParaRPr lang="es-PE" sz="2000" dirty="0">
              <a:solidFill>
                <a:schemeClr val="accent3"/>
              </a:solidFill>
              <a:latin typeface="Arial"/>
              <a:cs typeface="Arial"/>
            </a:endParaRPr>
          </a:p>
          <a:p>
            <a:pPr marL="777875" lvl="1" indent="-457200" algn="just">
              <a:buClr>
                <a:schemeClr val="accent1">
                  <a:lumMod val="75000"/>
                </a:schemeClr>
              </a:buClr>
              <a:buSzPct val="100000"/>
              <a:buFont typeface="+mj-lt"/>
              <a:buAutoNum type="arabicPeriod"/>
            </a:pPr>
            <a:r>
              <a:rPr lang="es-ES_tradnl" sz="2000" dirty="0">
                <a:solidFill>
                  <a:schemeClr val="accent3"/>
                </a:solidFill>
                <a:latin typeface="Arial"/>
                <a:cs typeface="Arial"/>
              </a:rPr>
              <a:t>los requisitos reglamentarios;</a:t>
            </a:r>
            <a:endParaRPr lang="es-PE" sz="2000" dirty="0">
              <a:solidFill>
                <a:schemeClr val="accent3"/>
              </a:solidFill>
              <a:latin typeface="Arial"/>
              <a:cs typeface="Arial"/>
            </a:endParaRPr>
          </a:p>
          <a:p>
            <a:pPr marL="777875" lvl="1" indent="-457200" algn="just">
              <a:buClr>
                <a:schemeClr val="accent1">
                  <a:lumMod val="75000"/>
                </a:schemeClr>
              </a:buClr>
              <a:buSzPct val="100000"/>
              <a:buFont typeface="+mj-lt"/>
              <a:buAutoNum type="arabicPeriod"/>
            </a:pPr>
            <a:r>
              <a:rPr lang="es-ES_tradnl" sz="2000" dirty="0">
                <a:solidFill>
                  <a:schemeClr val="accent3"/>
                </a:solidFill>
                <a:latin typeface="Arial"/>
                <a:cs typeface="Arial"/>
              </a:rPr>
              <a:t>el período que ha transcurrido desde la última vez que los sistemas han sido inspeccionados;</a:t>
            </a:r>
            <a:endParaRPr lang="es-PE" sz="2000" dirty="0">
              <a:solidFill>
                <a:schemeClr val="accent3"/>
              </a:solidFill>
              <a:latin typeface="Arial"/>
              <a:cs typeface="Arial"/>
            </a:endParaRPr>
          </a:p>
          <a:p>
            <a:pPr marL="777875" lvl="1" indent="-457200" algn="just">
              <a:buClr>
                <a:schemeClr val="accent1">
                  <a:lumMod val="75000"/>
                </a:schemeClr>
              </a:buClr>
              <a:buSzPct val="100000"/>
              <a:buFont typeface="+mj-lt"/>
              <a:buAutoNum type="arabicPeriod"/>
            </a:pPr>
            <a:r>
              <a:rPr lang="es-ES_tradnl" sz="2000" dirty="0">
                <a:solidFill>
                  <a:schemeClr val="accent3"/>
                </a:solidFill>
                <a:latin typeface="Arial"/>
                <a:cs typeface="Arial"/>
              </a:rPr>
              <a:t>la cantidad de acciones punitivas aplicadas a la organización;</a:t>
            </a:r>
            <a:endParaRPr lang="es-PE" sz="2000" dirty="0">
              <a:solidFill>
                <a:schemeClr val="accent3"/>
              </a:solidFill>
              <a:latin typeface="Arial"/>
              <a:cs typeface="Arial"/>
            </a:endParaRPr>
          </a:p>
          <a:p>
            <a:pPr marL="777875" lvl="1" indent="-457200" algn="just">
              <a:buClr>
                <a:schemeClr val="accent1">
                  <a:lumMod val="75000"/>
                </a:schemeClr>
              </a:buClr>
              <a:buSzPct val="100000"/>
              <a:buFont typeface="+mj-lt"/>
              <a:buAutoNum type="arabicPeriod"/>
            </a:pPr>
            <a:r>
              <a:rPr lang="es-ES_tradnl" sz="2000" dirty="0">
                <a:solidFill>
                  <a:schemeClr val="accent3"/>
                </a:solidFill>
                <a:latin typeface="Arial"/>
                <a:cs typeface="Arial"/>
              </a:rPr>
              <a:t>la frecuencia de inspecciones;</a:t>
            </a:r>
            <a:endParaRPr lang="es-PE" sz="2000" dirty="0">
              <a:solidFill>
                <a:schemeClr val="accent3"/>
              </a:solidFill>
              <a:latin typeface="Arial"/>
              <a:cs typeface="Arial"/>
            </a:endParaRPr>
          </a:p>
          <a:p>
            <a:pPr marL="777875" lvl="1" indent="-457200" algn="just">
              <a:buClr>
                <a:schemeClr val="accent1">
                  <a:lumMod val="75000"/>
                </a:schemeClr>
              </a:buClr>
              <a:buSzPct val="100000"/>
              <a:buFont typeface="+mj-lt"/>
              <a:buAutoNum type="arabicPeriod"/>
            </a:pPr>
            <a:r>
              <a:rPr lang="es-ES_tradnl" sz="2000" dirty="0">
                <a:solidFill>
                  <a:schemeClr val="accent3"/>
                </a:solidFill>
                <a:latin typeface="Arial"/>
                <a:cs typeface="Arial"/>
              </a:rPr>
              <a:t>la calidad de las acciones correctivas realizadas por la OM, como resultado de una inspección previa; y</a:t>
            </a:r>
            <a:endParaRPr lang="es-PE" sz="2000" dirty="0">
              <a:solidFill>
                <a:schemeClr val="accent3"/>
              </a:solidFill>
              <a:latin typeface="Arial"/>
              <a:cs typeface="Arial"/>
            </a:endParaRPr>
          </a:p>
          <a:p>
            <a:pPr marL="777875" lvl="1" indent="-457200" algn="just">
              <a:buClr>
                <a:schemeClr val="accent1">
                  <a:lumMod val="75000"/>
                </a:schemeClr>
              </a:buClr>
              <a:buSzPct val="100000"/>
              <a:buFont typeface="+mj-lt"/>
              <a:buAutoNum type="arabicPeriod"/>
            </a:pPr>
            <a:r>
              <a:rPr lang="es-ES_tradnl" sz="2000" dirty="0">
                <a:solidFill>
                  <a:schemeClr val="accent3"/>
                </a:solidFill>
                <a:latin typeface="Arial"/>
                <a:cs typeface="Arial"/>
              </a:rPr>
              <a:t>los recursos humanos y económicos disponibles.</a:t>
            </a:r>
            <a:endParaRPr lang="es-PE" sz="2000" dirty="0">
              <a:solidFill>
                <a:schemeClr val="accent3"/>
              </a:solidFill>
              <a:latin typeface="Arial"/>
              <a:cs typeface="Arial"/>
            </a:endParaRPr>
          </a:p>
          <a:p>
            <a:pPr>
              <a:buClr>
                <a:schemeClr val="accent1">
                  <a:lumMod val="75000"/>
                </a:schemeClr>
              </a:buClr>
              <a:buSzPct val="100000"/>
            </a:pPr>
            <a:endParaRPr lang="es-ES" sz="2000" dirty="0">
              <a:solidFill>
                <a:schemeClr val="accent3"/>
              </a:solidFill>
              <a:latin typeface="Arial"/>
              <a:cs typeface="Arial"/>
            </a:endParaRPr>
          </a:p>
          <a:p>
            <a:pPr>
              <a:buClr>
                <a:schemeClr val="accent1">
                  <a:lumMod val="75000"/>
                </a:schemeClr>
              </a:buClr>
              <a:buSzPct val="100000"/>
            </a:pPr>
            <a:endParaRPr lang="es-ES" sz="2000" dirty="0">
              <a:solidFill>
                <a:schemeClr val="accent3"/>
              </a:solidFill>
              <a:latin typeface="Arial"/>
              <a:cs typeface="Arial"/>
            </a:endParaRPr>
          </a:p>
          <a:p>
            <a:pPr lvl="0">
              <a:buClr>
                <a:schemeClr val="accent1">
                  <a:lumMod val="75000"/>
                </a:schemeClr>
              </a:buClr>
              <a:buSzPct val="100000"/>
            </a:pPr>
            <a:endParaRPr lang="es-PE" sz="2000" dirty="0">
              <a:solidFill>
                <a:schemeClr val="accent3"/>
              </a:solidFill>
              <a:effectLst>
                <a:outerShdw sx="0" sy="0">
                  <a:srgbClr val="000000"/>
                </a:outerShdw>
              </a:effectLst>
              <a:latin typeface="Arial"/>
              <a:cs typeface="Arial"/>
            </a:endParaRPr>
          </a:p>
        </p:txBody>
      </p:sp>
      <p:sp>
        <p:nvSpPr>
          <p:cNvPr id="3" name="Title 2"/>
          <p:cNvSpPr>
            <a:spLocks noGrp="1"/>
          </p:cNvSpPr>
          <p:nvPr>
            <p:ph type="ctrTitle"/>
          </p:nvPr>
        </p:nvSpPr>
        <p:spPr>
          <a:xfrm>
            <a:off x="317968" y="60880"/>
            <a:ext cx="2156837" cy="1113656"/>
          </a:xfrm>
        </p:spPr>
        <p:txBody>
          <a:bodyPr/>
          <a:lstStyle/>
          <a:p>
            <a:pPr lvl="0"/>
            <a:r>
              <a:rPr lang="es-ES_tradnl" sz="2000" b="1" dirty="0" smtClean="0">
                <a:solidFill>
                  <a:schemeClr val="bg1"/>
                </a:solidFill>
              </a:rPr>
              <a:t>Alcance de la inspección</a:t>
            </a:r>
            <a:endParaRPr lang="es-PE" sz="2000" b="1" dirty="0">
              <a:solidFill>
                <a:schemeClr val="bg1"/>
              </a:solidFill>
            </a:endParaRPr>
          </a:p>
        </p:txBody>
      </p:sp>
    </p:spTree>
    <p:extLst>
      <p:ext uri="{BB962C8B-B14F-4D97-AF65-F5344CB8AC3E}">
        <p14:creationId xmlns:p14="http://schemas.microsoft.com/office/powerpoint/2010/main" val="28403557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additive="base">
                                        <p:cTn id="7" dur="500"/>
                                        <p:tgtEl>
                                          <p:spTgt spid="18">
                                            <p:txEl>
                                              <p:pRg st="0" end="0"/>
                                            </p:txEl>
                                          </p:spTgt>
                                        </p:tgtEl>
                                        <p:attrNameLst>
                                          <p:attrName>ppt_y</p:attrName>
                                        </p:attrNameLst>
                                      </p:cBhvr>
                                      <p:tavLst>
                                        <p:tav tm="0">
                                          <p:val>
                                            <p:strVal val="#ppt_y-#ppt_h*1.125000"/>
                                          </p:val>
                                        </p:tav>
                                        <p:tav tm="100000">
                                          <p:val>
                                            <p:strVal val="#ppt_y"/>
                                          </p:val>
                                        </p:tav>
                                      </p:tavLst>
                                    </p:anim>
                                    <p:animEffect transition="in" filter="wipe(down)">
                                      <p:cBhvr>
                                        <p:cTn id="8" dur="500"/>
                                        <p:tgtEl>
                                          <p:spTgt spid="18">
                                            <p:txEl>
                                              <p:pRg st="0" end="0"/>
                                            </p:txEl>
                                          </p:spTgt>
                                        </p:tgtEl>
                                      </p:cBhvr>
                                    </p:animEffect>
                                  </p:childTnLst>
                                </p:cTn>
                              </p:par>
                            </p:childTnLst>
                          </p:cTn>
                        </p:par>
                        <p:par>
                          <p:cTn id="9" fill="hold">
                            <p:stCondLst>
                              <p:cond delay="500"/>
                            </p:stCondLst>
                            <p:childTnLst>
                              <p:par>
                                <p:cTn id="10" presetID="12" presetClass="entr" presetSubtype="1" fill="hold" nodeType="afterEffect">
                                  <p:stCondLst>
                                    <p:cond delay="1000"/>
                                  </p:stCondLst>
                                  <p:childTnLst>
                                    <p:set>
                                      <p:cBhvr>
                                        <p:cTn id="11" dur="1" fill="hold">
                                          <p:stCondLst>
                                            <p:cond delay="0"/>
                                          </p:stCondLst>
                                        </p:cTn>
                                        <p:tgtEl>
                                          <p:spTgt spid="18">
                                            <p:txEl>
                                              <p:pRg st="1" end="1"/>
                                            </p:txEl>
                                          </p:spTgt>
                                        </p:tgtEl>
                                        <p:attrNameLst>
                                          <p:attrName>style.visibility</p:attrName>
                                        </p:attrNameLst>
                                      </p:cBhvr>
                                      <p:to>
                                        <p:strVal val="visible"/>
                                      </p:to>
                                    </p:set>
                                    <p:anim calcmode="lin" valueType="num">
                                      <p:cBhvr additive="base">
                                        <p:cTn id="12" dur="500"/>
                                        <p:tgtEl>
                                          <p:spTgt spid="18">
                                            <p:txEl>
                                              <p:pRg st="1" end="1"/>
                                            </p:txEl>
                                          </p:spTgt>
                                        </p:tgtEl>
                                        <p:attrNameLst>
                                          <p:attrName>ppt_y</p:attrName>
                                        </p:attrNameLst>
                                      </p:cBhvr>
                                      <p:tavLst>
                                        <p:tav tm="0">
                                          <p:val>
                                            <p:strVal val="#ppt_y-#ppt_h*1.125000"/>
                                          </p:val>
                                        </p:tav>
                                        <p:tav tm="100000">
                                          <p:val>
                                            <p:strVal val="#ppt_y"/>
                                          </p:val>
                                        </p:tav>
                                      </p:tavLst>
                                    </p:anim>
                                    <p:animEffect transition="in" filter="wipe(down)">
                                      <p:cBhvr>
                                        <p:cTn id="13" dur="500"/>
                                        <p:tgtEl>
                                          <p:spTgt spid="18">
                                            <p:txEl>
                                              <p:pRg st="1" end="1"/>
                                            </p:txEl>
                                          </p:spTgt>
                                        </p:tgtEl>
                                      </p:cBhvr>
                                    </p:animEffect>
                                  </p:childTnLst>
                                </p:cTn>
                              </p:par>
                            </p:childTnLst>
                          </p:cTn>
                        </p:par>
                        <p:par>
                          <p:cTn id="14" fill="hold">
                            <p:stCondLst>
                              <p:cond delay="2000"/>
                            </p:stCondLst>
                            <p:childTnLst>
                              <p:par>
                                <p:cTn id="15" presetID="12" presetClass="entr" presetSubtype="1" fill="hold" nodeType="afterEffect">
                                  <p:stCondLst>
                                    <p:cond delay="1000"/>
                                  </p:stCondLst>
                                  <p:childTnLst>
                                    <p:set>
                                      <p:cBhvr>
                                        <p:cTn id="16" dur="1" fill="hold">
                                          <p:stCondLst>
                                            <p:cond delay="0"/>
                                          </p:stCondLst>
                                        </p:cTn>
                                        <p:tgtEl>
                                          <p:spTgt spid="18">
                                            <p:txEl>
                                              <p:pRg st="2" end="2"/>
                                            </p:txEl>
                                          </p:spTgt>
                                        </p:tgtEl>
                                        <p:attrNameLst>
                                          <p:attrName>style.visibility</p:attrName>
                                        </p:attrNameLst>
                                      </p:cBhvr>
                                      <p:to>
                                        <p:strVal val="visible"/>
                                      </p:to>
                                    </p:set>
                                    <p:anim calcmode="lin" valueType="num">
                                      <p:cBhvr additive="base">
                                        <p:cTn id="17" dur="500"/>
                                        <p:tgtEl>
                                          <p:spTgt spid="18">
                                            <p:txEl>
                                              <p:pRg st="2" end="2"/>
                                            </p:txEl>
                                          </p:spTgt>
                                        </p:tgtEl>
                                        <p:attrNameLst>
                                          <p:attrName>ppt_y</p:attrName>
                                        </p:attrNameLst>
                                      </p:cBhvr>
                                      <p:tavLst>
                                        <p:tav tm="0">
                                          <p:val>
                                            <p:strVal val="#ppt_y-#ppt_h*1.125000"/>
                                          </p:val>
                                        </p:tav>
                                        <p:tav tm="100000">
                                          <p:val>
                                            <p:strVal val="#ppt_y"/>
                                          </p:val>
                                        </p:tav>
                                      </p:tavLst>
                                    </p:anim>
                                    <p:animEffect transition="in" filter="wipe(down)">
                                      <p:cBhvr>
                                        <p:cTn id="18" dur="500"/>
                                        <p:tgtEl>
                                          <p:spTgt spid="18">
                                            <p:txEl>
                                              <p:pRg st="2" end="2"/>
                                            </p:txEl>
                                          </p:spTgt>
                                        </p:tgtEl>
                                      </p:cBhvr>
                                    </p:animEffect>
                                  </p:childTnLst>
                                </p:cTn>
                              </p:par>
                            </p:childTnLst>
                          </p:cTn>
                        </p:par>
                        <p:par>
                          <p:cTn id="19" fill="hold">
                            <p:stCondLst>
                              <p:cond delay="3500"/>
                            </p:stCondLst>
                            <p:childTnLst>
                              <p:par>
                                <p:cTn id="20" presetID="12" presetClass="entr" presetSubtype="1" fill="hold" nodeType="afterEffect">
                                  <p:stCondLst>
                                    <p:cond delay="1000"/>
                                  </p:stCondLst>
                                  <p:childTnLst>
                                    <p:set>
                                      <p:cBhvr>
                                        <p:cTn id="21" dur="1" fill="hold">
                                          <p:stCondLst>
                                            <p:cond delay="0"/>
                                          </p:stCondLst>
                                        </p:cTn>
                                        <p:tgtEl>
                                          <p:spTgt spid="18">
                                            <p:txEl>
                                              <p:pRg st="3" end="3"/>
                                            </p:txEl>
                                          </p:spTgt>
                                        </p:tgtEl>
                                        <p:attrNameLst>
                                          <p:attrName>style.visibility</p:attrName>
                                        </p:attrNameLst>
                                      </p:cBhvr>
                                      <p:to>
                                        <p:strVal val="visible"/>
                                      </p:to>
                                    </p:set>
                                    <p:anim calcmode="lin" valueType="num">
                                      <p:cBhvr additive="base">
                                        <p:cTn id="22" dur="500"/>
                                        <p:tgtEl>
                                          <p:spTgt spid="18">
                                            <p:txEl>
                                              <p:pRg st="3" end="3"/>
                                            </p:txEl>
                                          </p:spTgt>
                                        </p:tgtEl>
                                        <p:attrNameLst>
                                          <p:attrName>ppt_y</p:attrName>
                                        </p:attrNameLst>
                                      </p:cBhvr>
                                      <p:tavLst>
                                        <p:tav tm="0">
                                          <p:val>
                                            <p:strVal val="#ppt_y-#ppt_h*1.125000"/>
                                          </p:val>
                                        </p:tav>
                                        <p:tav tm="100000">
                                          <p:val>
                                            <p:strVal val="#ppt_y"/>
                                          </p:val>
                                        </p:tav>
                                      </p:tavLst>
                                    </p:anim>
                                    <p:animEffect transition="in" filter="wipe(down)">
                                      <p:cBhvr>
                                        <p:cTn id="23" dur="500"/>
                                        <p:tgtEl>
                                          <p:spTgt spid="18">
                                            <p:txEl>
                                              <p:pRg st="3" end="3"/>
                                            </p:txEl>
                                          </p:spTgt>
                                        </p:tgtEl>
                                      </p:cBhvr>
                                    </p:animEffect>
                                  </p:childTnLst>
                                </p:cTn>
                              </p:par>
                            </p:childTnLst>
                          </p:cTn>
                        </p:par>
                        <p:par>
                          <p:cTn id="24" fill="hold">
                            <p:stCondLst>
                              <p:cond delay="5000"/>
                            </p:stCondLst>
                            <p:childTnLst>
                              <p:par>
                                <p:cTn id="25" presetID="12" presetClass="entr" presetSubtype="1" fill="hold" nodeType="afterEffect">
                                  <p:stCondLst>
                                    <p:cond delay="1000"/>
                                  </p:stCondLst>
                                  <p:childTnLst>
                                    <p:set>
                                      <p:cBhvr>
                                        <p:cTn id="26" dur="1" fill="hold">
                                          <p:stCondLst>
                                            <p:cond delay="0"/>
                                          </p:stCondLst>
                                        </p:cTn>
                                        <p:tgtEl>
                                          <p:spTgt spid="18">
                                            <p:txEl>
                                              <p:pRg st="4" end="4"/>
                                            </p:txEl>
                                          </p:spTgt>
                                        </p:tgtEl>
                                        <p:attrNameLst>
                                          <p:attrName>style.visibility</p:attrName>
                                        </p:attrNameLst>
                                      </p:cBhvr>
                                      <p:to>
                                        <p:strVal val="visible"/>
                                      </p:to>
                                    </p:set>
                                    <p:anim calcmode="lin" valueType="num">
                                      <p:cBhvr additive="base">
                                        <p:cTn id="27" dur="500"/>
                                        <p:tgtEl>
                                          <p:spTgt spid="18">
                                            <p:txEl>
                                              <p:pRg st="4" end="4"/>
                                            </p:txEl>
                                          </p:spTgt>
                                        </p:tgtEl>
                                        <p:attrNameLst>
                                          <p:attrName>ppt_y</p:attrName>
                                        </p:attrNameLst>
                                      </p:cBhvr>
                                      <p:tavLst>
                                        <p:tav tm="0">
                                          <p:val>
                                            <p:strVal val="#ppt_y-#ppt_h*1.125000"/>
                                          </p:val>
                                        </p:tav>
                                        <p:tav tm="100000">
                                          <p:val>
                                            <p:strVal val="#ppt_y"/>
                                          </p:val>
                                        </p:tav>
                                      </p:tavLst>
                                    </p:anim>
                                    <p:animEffect transition="in" filter="wipe(down)">
                                      <p:cBhvr>
                                        <p:cTn id="28" dur="500"/>
                                        <p:tgtEl>
                                          <p:spTgt spid="18">
                                            <p:txEl>
                                              <p:pRg st="4" end="4"/>
                                            </p:txEl>
                                          </p:spTgt>
                                        </p:tgtEl>
                                      </p:cBhvr>
                                    </p:animEffect>
                                  </p:childTnLst>
                                </p:cTn>
                              </p:par>
                            </p:childTnLst>
                          </p:cTn>
                        </p:par>
                        <p:par>
                          <p:cTn id="29" fill="hold">
                            <p:stCondLst>
                              <p:cond delay="6500"/>
                            </p:stCondLst>
                            <p:childTnLst>
                              <p:par>
                                <p:cTn id="30" presetID="12" presetClass="entr" presetSubtype="1" fill="hold" nodeType="afterEffect">
                                  <p:stCondLst>
                                    <p:cond delay="1000"/>
                                  </p:stCondLst>
                                  <p:childTnLst>
                                    <p:set>
                                      <p:cBhvr>
                                        <p:cTn id="31" dur="1" fill="hold">
                                          <p:stCondLst>
                                            <p:cond delay="0"/>
                                          </p:stCondLst>
                                        </p:cTn>
                                        <p:tgtEl>
                                          <p:spTgt spid="18">
                                            <p:txEl>
                                              <p:pRg st="5" end="5"/>
                                            </p:txEl>
                                          </p:spTgt>
                                        </p:tgtEl>
                                        <p:attrNameLst>
                                          <p:attrName>style.visibility</p:attrName>
                                        </p:attrNameLst>
                                      </p:cBhvr>
                                      <p:to>
                                        <p:strVal val="visible"/>
                                      </p:to>
                                    </p:set>
                                    <p:anim calcmode="lin" valueType="num">
                                      <p:cBhvr additive="base">
                                        <p:cTn id="32" dur="500"/>
                                        <p:tgtEl>
                                          <p:spTgt spid="18">
                                            <p:txEl>
                                              <p:pRg st="5" end="5"/>
                                            </p:txEl>
                                          </p:spTgt>
                                        </p:tgtEl>
                                        <p:attrNameLst>
                                          <p:attrName>ppt_y</p:attrName>
                                        </p:attrNameLst>
                                      </p:cBhvr>
                                      <p:tavLst>
                                        <p:tav tm="0">
                                          <p:val>
                                            <p:strVal val="#ppt_y-#ppt_h*1.125000"/>
                                          </p:val>
                                        </p:tav>
                                        <p:tav tm="100000">
                                          <p:val>
                                            <p:strVal val="#ppt_y"/>
                                          </p:val>
                                        </p:tav>
                                      </p:tavLst>
                                    </p:anim>
                                    <p:animEffect transition="in" filter="wipe(down)">
                                      <p:cBhvr>
                                        <p:cTn id="33" dur="500"/>
                                        <p:tgtEl>
                                          <p:spTgt spid="18">
                                            <p:txEl>
                                              <p:pRg st="5" end="5"/>
                                            </p:txEl>
                                          </p:spTgt>
                                        </p:tgtEl>
                                      </p:cBhvr>
                                    </p:animEffect>
                                  </p:childTnLst>
                                </p:cTn>
                              </p:par>
                            </p:childTnLst>
                          </p:cTn>
                        </p:par>
                        <p:par>
                          <p:cTn id="34" fill="hold">
                            <p:stCondLst>
                              <p:cond delay="8000"/>
                            </p:stCondLst>
                            <p:childTnLst>
                              <p:par>
                                <p:cTn id="35" presetID="12" presetClass="entr" presetSubtype="1" fill="hold" nodeType="afterEffect">
                                  <p:stCondLst>
                                    <p:cond delay="1000"/>
                                  </p:stCondLst>
                                  <p:childTnLst>
                                    <p:set>
                                      <p:cBhvr>
                                        <p:cTn id="36" dur="1" fill="hold">
                                          <p:stCondLst>
                                            <p:cond delay="0"/>
                                          </p:stCondLst>
                                        </p:cTn>
                                        <p:tgtEl>
                                          <p:spTgt spid="18">
                                            <p:txEl>
                                              <p:pRg st="6" end="6"/>
                                            </p:txEl>
                                          </p:spTgt>
                                        </p:tgtEl>
                                        <p:attrNameLst>
                                          <p:attrName>style.visibility</p:attrName>
                                        </p:attrNameLst>
                                      </p:cBhvr>
                                      <p:to>
                                        <p:strVal val="visible"/>
                                      </p:to>
                                    </p:set>
                                    <p:anim calcmode="lin" valueType="num">
                                      <p:cBhvr additive="base">
                                        <p:cTn id="37" dur="500"/>
                                        <p:tgtEl>
                                          <p:spTgt spid="18">
                                            <p:txEl>
                                              <p:pRg st="6" end="6"/>
                                            </p:txEl>
                                          </p:spTgt>
                                        </p:tgtEl>
                                        <p:attrNameLst>
                                          <p:attrName>ppt_y</p:attrName>
                                        </p:attrNameLst>
                                      </p:cBhvr>
                                      <p:tavLst>
                                        <p:tav tm="0">
                                          <p:val>
                                            <p:strVal val="#ppt_y-#ppt_h*1.125000"/>
                                          </p:val>
                                        </p:tav>
                                        <p:tav tm="100000">
                                          <p:val>
                                            <p:strVal val="#ppt_y"/>
                                          </p:val>
                                        </p:tav>
                                      </p:tavLst>
                                    </p:anim>
                                    <p:animEffect transition="in" filter="wipe(down)">
                                      <p:cBhvr>
                                        <p:cTn id="38" dur="500"/>
                                        <p:tgtEl>
                                          <p:spTgt spid="18">
                                            <p:txEl>
                                              <p:pRg st="6" end="6"/>
                                            </p:txEl>
                                          </p:spTgt>
                                        </p:tgtEl>
                                      </p:cBhvr>
                                    </p:animEffect>
                                  </p:childTnLst>
                                </p:cTn>
                              </p:par>
                            </p:childTnLst>
                          </p:cTn>
                        </p:par>
                        <p:par>
                          <p:cTn id="39" fill="hold">
                            <p:stCondLst>
                              <p:cond delay="9500"/>
                            </p:stCondLst>
                            <p:childTnLst>
                              <p:par>
                                <p:cTn id="40" presetID="12" presetClass="entr" presetSubtype="1" fill="hold" nodeType="afterEffect">
                                  <p:stCondLst>
                                    <p:cond delay="1000"/>
                                  </p:stCondLst>
                                  <p:childTnLst>
                                    <p:set>
                                      <p:cBhvr>
                                        <p:cTn id="41" dur="1" fill="hold">
                                          <p:stCondLst>
                                            <p:cond delay="0"/>
                                          </p:stCondLst>
                                        </p:cTn>
                                        <p:tgtEl>
                                          <p:spTgt spid="18">
                                            <p:txEl>
                                              <p:pRg st="7" end="7"/>
                                            </p:txEl>
                                          </p:spTgt>
                                        </p:tgtEl>
                                        <p:attrNameLst>
                                          <p:attrName>style.visibility</p:attrName>
                                        </p:attrNameLst>
                                      </p:cBhvr>
                                      <p:to>
                                        <p:strVal val="visible"/>
                                      </p:to>
                                    </p:set>
                                    <p:anim calcmode="lin" valueType="num">
                                      <p:cBhvr additive="base">
                                        <p:cTn id="42" dur="500"/>
                                        <p:tgtEl>
                                          <p:spTgt spid="18">
                                            <p:txEl>
                                              <p:pRg st="7" end="7"/>
                                            </p:txEl>
                                          </p:spTgt>
                                        </p:tgtEl>
                                        <p:attrNameLst>
                                          <p:attrName>ppt_y</p:attrName>
                                        </p:attrNameLst>
                                      </p:cBhvr>
                                      <p:tavLst>
                                        <p:tav tm="0">
                                          <p:val>
                                            <p:strVal val="#ppt_y-#ppt_h*1.125000"/>
                                          </p:val>
                                        </p:tav>
                                        <p:tav tm="100000">
                                          <p:val>
                                            <p:strVal val="#ppt_y"/>
                                          </p:val>
                                        </p:tav>
                                      </p:tavLst>
                                    </p:anim>
                                    <p:animEffect transition="in" filter="wipe(down)">
                                      <p:cBhvr>
                                        <p:cTn id="43" dur="500"/>
                                        <p:tgtEl>
                                          <p:spTgt spid="18">
                                            <p:txEl>
                                              <p:pRg st="7" end="7"/>
                                            </p:txEl>
                                          </p:spTgt>
                                        </p:tgtEl>
                                      </p:cBhvr>
                                    </p:animEffect>
                                  </p:childTnLst>
                                </p:cTn>
                              </p:par>
                            </p:childTnLst>
                          </p:cTn>
                        </p:par>
                        <p:par>
                          <p:cTn id="44" fill="hold">
                            <p:stCondLst>
                              <p:cond delay="11000"/>
                            </p:stCondLst>
                            <p:childTnLst>
                              <p:par>
                                <p:cTn id="45" presetID="12" presetClass="entr" presetSubtype="1" fill="hold" nodeType="afterEffect">
                                  <p:stCondLst>
                                    <p:cond delay="1000"/>
                                  </p:stCondLst>
                                  <p:childTnLst>
                                    <p:set>
                                      <p:cBhvr>
                                        <p:cTn id="46" dur="1" fill="hold">
                                          <p:stCondLst>
                                            <p:cond delay="0"/>
                                          </p:stCondLst>
                                        </p:cTn>
                                        <p:tgtEl>
                                          <p:spTgt spid="18">
                                            <p:txEl>
                                              <p:pRg st="8" end="8"/>
                                            </p:txEl>
                                          </p:spTgt>
                                        </p:tgtEl>
                                        <p:attrNameLst>
                                          <p:attrName>style.visibility</p:attrName>
                                        </p:attrNameLst>
                                      </p:cBhvr>
                                      <p:to>
                                        <p:strVal val="visible"/>
                                      </p:to>
                                    </p:set>
                                    <p:anim calcmode="lin" valueType="num">
                                      <p:cBhvr additive="base">
                                        <p:cTn id="47" dur="500"/>
                                        <p:tgtEl>
                                          <p:spTgt spid="18">
                                            <p:txEl>
                                              <p:pRg st="8" end="8"/>
                                            </p:txEl>
                                          </p:spTgt>
                                        </p:tgtEl>
                                        <p:attrNameLst>
                                          <p:attrName>ppt_y</p:attrName>
                                        </p:attrNameLst>
                                      </p:cBhvr>
                                      <p:tavLst>
                                        <p:tav tm="0">
                                          <p:val>
                                            <p:strVal val="#ppt_y-#ppt_h*1.125000"/>
                                          </p:val>
                                        </p:tav>
                                        <p:tav tm="100000">
                                          <p:val>
                                            <p:strVal val="#ppt_y"/>
                                          </p:val>
                                        </p:tav>
                                      </p:tavLst>
                                    </p:anim>
                                    <p:animEffect transition="in" filter="wipe(down)">
                                      <p:cBhvr>
                                        <p:cTn id="48" dur="500"/>
                                        <p:tgtEl>
                                          <p:spTgt spid="1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317968" y="1259654"/>
            <a:ext cx="4510754" cy="3862210"/>
          </a:xfrm>
        </p:spPr>
        <p:txBody>
          <a:bodyPr>
            <a:noAutofit/>
          </a:bodyPr>
          <a:lstStyle/>
          <a:p>
            <a:pPr marL="0" lvl="1" algn="just">
              <a:lnSpc>
                <a:spcPct val="120000"/>
              </a:lnSpc>
              <a:buClr>
                <a:schemeClr val="accent1">
                  <a:lumMod val="75000"/>
                </a:schemeClr>
              </a:buClr>
              <a:buSzPct val="100000"/>
            </a:pPr>
            <a:r>
              <a:rPr lang="es-ES_tradnl" sz="2000" dirty="0">
                <a:solidFill>
                  <a:schemeClr val="accent3"/>
                </a:solidFill>
                <a:latin typeface="Arial"/>
                <a:cs typeface="Arial"/>
              </a:rPr>
              <a:t>Los tipos de inspecciones serán por certificación; vigilancia inicial, a efectuar a los 6 meses de realizada la certificación LAR 145; vigilancia estándar a efectuar cada año calendario y por renovaciones; vigilancias ponderadas que se efectúan a partir de la segunda renovación en base a los resultados obtenidos en la vigilancia y la vigilancia especial.</a:t>
            </a:r>
            <a:endParaRPr lang="es-PE" sz="2000" dirty="0">
              <a:solidFill>
                <a:schemeClr val="accent3"/>
              </a:solidFill>
              <a:latin typeface="Arial"/>
              <a:cs typeface="Arial"/>
            </a:endParaRPr>
          </a:p>
          <a:p>
            <a:pPr>
              <a:buClr>
                <a:schemeClr val="accent1">
                  <a:lumMod val="75000"/>
                </a:schemeClr>
              </a:buClr>
              <a:buSzPct val="100000"/>
            </a:pPr>
            <a:endParaRPr lang="es-ES" sz="2000" dirty="0">
              <a:solidFill>
                <a:schemeClr val="accent3"/>
              </a:solidFill>
              <a:latin typeface="Arial"/>
              <a:cs typeface="Arial"/>
            </a:endParaRPr>
          </a:p>
          <a:p>
            <a:pPr>
              <a:buClr>
                <a:schemeClr val="accent1">
                  <a:lumMod val="75000"/>
                </a:schemeClr>
              </a:buClr>
              <a:buSzPct val="100000"/>
            </a:pPr>
            <a:endParaRPr lang="es-ES" sz="2000" dirty="0">
              <a:solidFill>
                <a:schemeClr val="accent3"/>
              </a:solidFill>
              <a:latin typeface="Arial"/>
              <a:cs typeface="Arial"/>
            </a:endParaRPr>
          </a:p>
          <a:p>
            <a:pPr lvl="0">
              <a:buClr>
                <a:schemeClr val="accent1">
                  <a:lumMod val="75000"/>
                </a:schemeClr>
              </a:buClr>
              <a:buSzPct val="100000"/>
            </a:pPr>
            <a:endParaRPr lang="es-PE" sz="2000" dirty="0">
              <a:solidFill>
                <a:schemeClr val="accent3"/>
              </a:solidFill>
              <a:effectLst>
                <a:outerShdw sx="0" sy="0">
                  <a:srgbClr val="000000"/>
                </a:outerShdw>
              </a:effectLst>
              <a:latin typeface="Arial"/>
              <a:cs typeface="Arial"/>
            </a:endParaRPr>
          </a:p>
        </p:txBody>
      </p:sp>
      <p:sp>
        <p:nvSpPr>
          <p:cNvPr id="3" name="Title 2"/>
          <p:cNvSpPr>
            <a:spLocks noGrp="1"/>
          </p:cNvSpPr>
          <p:nvPr>
            <p:ph type="ctrTitle"/>
          </p:nvPr>
        </p:nvSpPr>
        <p:spPr>
          <a:xfrm>
            <a:off x="317968" y="60880"/>
            <a:ext cx="2156837" cy="1113656"/>
          </a:xfrm>
        </p:spPr>
        <p:txBody>
          <a:bodyPr/>
          <a:lstStyle/>
          <a:p>
            <a:pPr lvl="0"/>
            <a:r>
              <a:rPr lang="es-ES_tradnl" sz="2000" b="1" dirty="0" smtClean="0">
                <a:solidFill>
                  <a:schemeClr val="bg1"/>
                </a:solidFill>
              </a:rPr>
              <a:t>Frecuencia entre inspecciones</a:t>
            </a:r>
            <a:endParaRPr lang="es-PE" sz="2000" b="1" dirty="0">
              <a:solidFill>
                <a:schemeClr val="bg1"/>
              </a:solidFill>
            </a:endParaRPr>
          </a:p>
        </p:txBody>
      </p:sp>
      <p:pic>
        <p:nvPicPr>
          <p:cNvPr id="2" name="Imagen 1" descr="IMG_6192.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32531" y="1416240"/>
            <a:ext cx="3944272" cy="2958204"/>
          </a:xfrm>
          <a:prstGeom prst="rect">
            <a:avLst/>
          </a:prstGeom>
        </p:spPr>
      </p:pic>
    </p:spTree>
    <p:extLst>
      <p:ext uri="{BB962C8B-B14F-4D97-AF65-F5344CB8AC3E}">
        <p14:creationId xmlns:p14="http://schemas.microsoft.com/office/powerpoint/2010/main" val="368022818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dissolve">
                                      <p:cBhvr>
                                        <p:cTn id="7" dur="500"/>
                                        <p:tgtEl>
                                          <p:spTgt spid="18">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317968" y="1259654"/>
            <a:ext cx="8273394" cy="3862210"/>
          </a:xfrm>
        </p:spPr>
        <p:txBody>
          <a:bodyPr>
            <a:noAutofit/>
          </a:bodyPr>
          <a:lstStyle/>
          <a:p>
            <a:pPr marL="342900" lvl="1" indent="-342900" algn="just">
              <a:spcBef>
                <a:spcPts val="700"/>
              </a:spcBef>
              <a:buClr>
                <a:schemeClr val="accent1">
                  <a:lumMod val="75000"/>
                </a:schemeClr>
              </a:buClr>
              <a:buSzPct val="100000"/>
              <a:buFont typeface="Wingdings" charset="2"/>
              <a:buChar char=""/>
            </a:pPr>
            <a:r>
              <a:rPr lang="es-ES_tradnl" sz="2000" dirty="0">
                <a:solidFill>
                  <a:schemeClr val="accent3"/>
                </a:solidFill>
                <a:latin typeface="Arial"/>
                <a:cs typeface="Arial"/>
              </a:rPr>
              <a:t>El inspector de aeronavegabilidad designado al equipo de inspección debe informar al jefe del equipo de inspección (JEI) o jefe del equipo de certificación (JEC), las constataciones encontradas durante la inspección. Para asegurar la continuidad del trabajo, el inspector debe dar cumplimiento a las obligaciones asignadas en el plan de inspección para que puedan cumplirse las tarea adecuadamente</a:t>
            </a:r>
            <a:r>
              <a:rPr lang="es-PE" sz="2000" dirty="0">
                <a:solidFill>
                  <a:schemeClr val="accent3"/>
                </a:solidFill>
                <a:latin typeface="Arial"/>
                <a:cs typeface="Arial"/>
              </a:rPr>
              <a:t>.</a:t>
            </a:r>
          </a:p>
          <a:p>
            <a:pPr marL="342900" lvl="1" indent="-342900" algn="just">
              <a:spcBef>
                <a:spcPts val="700"/>
              </a:spcBef>
              <a:buClr>
                <a:schemeClr val="accent1">
                  <a:lumMod val="75000"/>
                </a:schemeClr>
              </a:buClr>
              <a:buSzPct val="100000"/>
              <a:buFont typeface="Wingdings" charset="2"/>
              <a:buChar char=""/>
            </a:pPr>
            <a:r>
              <a:rPr lang="es-ES" sz="2000" dirty="0">
                <a:solidFill>
                  <a:schemeClr val="accent3"/>
                </a:solidFill>
                <a:latin typeface="Arial"/>
                <a:cs typeface="Arial"/>
              </a:rPr>
              <a:t>Los miembros de un equipo de inspección deben desvincularse de otras responsabilidades ajenas a la inspección por el tiempo que dure esta.</a:t>
            </a:r>
          </a:p>
          <a:p>
            <a:pPr>
              <a:buClr>
                <a:schemeClr val="accent1">
                  <a:lumMod val="75000"/>
                </a:schemeClr>
              </a:buClr>
              <a:buSzPct val="100000"/>
            </a:pPr>
            <a:endParaRPr lang="es-ES" sz="2000" dirty="0">
              <a:solidFill>
                <a:schemeClr val="accent3"/>
              </a:solidFill>
              <a:latin typeface="Arial"/>
              <a:cs typeface="Arial"/>
            </a:endParaRPr>
          </a:p>
          <a:p>
            <a:pPr>
              <a:buClr>
                <a:schemeClr val="accent1">
                  <a:lumMod val="75000"/>
                </a:schemeClr>
              </a:buClr>
              <a:buSzPct val="100000"/>
            </a:pPr>
            <a:endParaRPr lang="es-ES" sz="2000" dirty="0">
              <a:solidFill>
                <a:schemeClr val="accent3"/>
              </a:solidFill>
              <a:latin typeface="Arial"/>
              <a:cs typeface="Arial"/>
            </a:endParaRPr>
          </a:p>
          <a:p>
            <a:pPr lvl="0">
              <a:buClr>
                <a:schemeClr val="accent1">
                  <a:lumMod val="75000"/>
                </a:schemeClr>
              </a:buClr>
              <a:buSzPct val="100000"/>
            </a:pPr>
            <a:endParaRPr lang="es-PE" sz="2000" dirty="0">
              <a:solidFill>
                <a:schemeClr val="accent3"/>
              </a:solidFill>
              <a:effectLst>
                <a:outerShdw sx="0" sy="0">
                  <a:srgbClr val="000000"/>
                </a:outerShdw>
              </a:effectLst>
              <a:latin typeface="Arial"/>
              <a:cs typeface="Arial"/>
            </a:endParaRPr>
          </a:p>
        </p:txBody>
      </p:sp>
      <p:sp>
        <p:nvSpPr>
          <p:cNvPr id="3" name="Title 2"/>
          <p:cNvSpPr>
            <a:spLocks noGrp="1"/>
          </p:cNvSpPr>
          <p:nvPr>
            <p:ph type="ctrTitle"/>
          </p:nvPr>
        </p:nvSpPr>
        <p:spPr>
          <a:xfrm>
            <a:off x="317968" y="60880"/>
            <a:ext cx="2156837" cy="1113656"/>
          </a:xfrm>
        </p:spPr>
        <p:txBody>
          <a:bodyPr/>
          <a:lstStyle/>
          <a:p>
            <a:pPr lvl="0"/>
            <a:r>
              <a:rPr lang="es-ES_tradnl" sz="2000" b="1" dirty="0" smtClean="0">
                <a:solidFill>
                  <a:schemeClr val="bg1"/>
                </a:solidFill>
              </a:rPr>
              <a:t>Designación del inspector</a:t>
            </a:r>
            <a:endParaRPr lang="es-PE" sz="2000" b="1" dirty="0">
              <a:solidFill>
                <a:schemeClr val="bg1"/>
              </a:solidFill>
            </a:endParaRPr>
          </a:p>
        </p:txBody>
      </p:sp>
    </p:spTree>
    <p:extLst>
      <p:ext uri="{BB962C8B-B14F-4D97-AF65-F5344CB8AC3E}">
        <p14:creationId xmlns:p14="http://schemas.microsoft.com/office/powerpoint/2010/main" val="3955100569"/>
      </p:ext>
    </p:extLst>
  </p:cSld>
  <p:clrMapOvr>
    <a:masterClrMapping/>
  </p:clrMapOvr>
  <p:transition spd="slow">
    <p:push/>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317968" y="1259654"/>
            <a:ext cx="8273394" cy="3862210"/>
          </a:xfrm>
        </p:spPr>
        <p:txBody>
          <a:bodyPr>
            <a:noAutofit/>
          </a:bodyPr>
          <a:lstStyle/>
          <a:p>
            <a:pPr marL="342900" lvl="1" indent="-342900" algn="just">
              <a:spcBef>
                <a:spcPts val="700"/>
              </a:spcBef>
              <a:buClr>
                <a:schemeClr val="accent1">
                  <a:lumMod val="75000"/>
                </a:schemeClr>
              </a:buClr>
              <a:buSzPct val="100000"/>
              <a:buFont typeface="Wingdings" charset="2"/>
              <a:buChar char=""/>
            </a:pPr>
            <a:r>
              <a:rPr lang="es-ES_tradnl" sz="2000" dirty="0" smtClean="0">
                <a:solidFill>
                  <a:schemeClr val="accent3"/>
                </a:solidFill>
                <a:latin typeface="Arial"/>
                <a:cs typeface="Arial"/>
              </a:rPr>
              <a:t>La </a:t>
            </a:r>
            <a:r>
              <a:rPr lang="es-ES_tradnl" sz="2000" dirty="0">
                <a:solidFill>
                  <a:schemeClr val="accent3"/>
                </a:solidFill>
                <a:latin typeface="Arial"/>
                <a:cs typeface="Arial"/>
              </a:rPr>
              <a:t>calificación varia de acuerdo con sus deberes y </a:t>
            </a:r>
            <a:r>
              <a:rPr lang="es-ES_tradnl" sz="2000" dirty="0" smtClean="0">
                <a:solidFill>
                  <a:schemeClr val="accent3"/>
                </a:solidFill>
                <a:latin typeface="Arial"/>
                <a:cs typeface="Arial"/>
              </a:rPr>
              <a:t>responsabilidades.</a:t>
            </a:r>
          </a:p>
          <a:p>
            <a:pPr marL="342900" lvl="1" indent="-342900" algn="just">
              <a:spcBef>
                <a:spcPts val="700"/>
              </a:spcBef>
              <a:buClr>
                <a:schemeClr val="accent1">
                  <a:lumMod val="75000"/>
                </a:schemeClr>
              </a:buClr>
              <a:buSzPct val="100000"/>
              <a:buFont typeface="Wingdings" charset="2"/>
              <a:buChar char=""/>
            </a:pPr>
            <a:r>
              <a:rPr lang="es-ES_tradnl" sz="2000" dirty="0" smtClean="0">
                <a:solidFill>
                  <a:schemeClr val="accent3"/>
                </a:solidFill>
                <a:latin typeface="Arial"/>
                <a:cs typeface="Arial"/>
              </a:rPr>
              <a:t>El </a:t>
            </a:r>
            <a:r>
              <a:rPr lang="es-ES_tradnl" sz="2000" dirty="0">
                <a:solidFill>
                  <a:schemeClr val="accent3"/>
                </a:solidFill>
                <a:latin typeface="Arial"/>
                <a:cs typeface="Arial"/>
              </a:rPr>
              <a:t>documento de certificación como inspector LAR se encuentran los requisitos </a:t>
            </a:r>
            <a:r>
              <a:rPr lang="es-ES_tradnl" sz="2000" dirty="0" smtClean="0">
                <a:solidFill>
                  <a:schemeClr val="accent3"/>
                </a:solidFill>
                <a:latin typeface="Arial"/>
                <a:cs typeface="Arial"/>
              </a:rPr>
              <a:t>mínimos.</a:t>
            </a:r>
          </a:p>
          <a:p>
            <a:pPr marL="342900" lvl="1" indent="-342900" algn="just">
              <a:spcBef>
                <a:spcPts val="700"/>
              </a:spcBef>
              <a:buClr>
                <a:schemeClr val="accent1">
                  <a:lumMod val="75000"/>
                </a:schemeClr>
              </a:buClr>
              <a:buSzPct val="100000"/>
              <a:buFont typeface="Wingdings" charset="2"/>
              <a:buChar char=""/>
            </a:pPr>
            <a:r>
              <a:rPr lang="es-ES_tradnl" sz="2000" dirty="0" smtClean="0">
                <a:solidFill>
                  <a:schemeClr val="accent3"/>
                </a:solidFill>
                <a:latin typeface="Arial"/>
                <a:cs typeface="Arial"/>
              </a:rPr>
              <a:t>Cuando </a:t>
            </a:r>
            <a:r>
              <a:rPr lang="es-ES_tradnl" sz="2000" dirty="0">
                <a:solidFill>
                  <a:schemeClr val="accent3"/>
                </a:solidFill>
                <a:latin typeface="Arial"/>
                <a:cs typeface="Arial"/>
              </a:rPr>
              <a:t>no se cumpla con las calificaciones requeridas, podría incluirse en el equipo especialistas e inspectores bajo entrenamiento con la aprobación, o por requerimiento del responsable de la inspección. </a:t>
            </a:r>
            <a:endParaRPr lang="es-ES_tradnl" sz="2000" dirty="0" smtClean="0">
              <a:solidFill>
                <a:schemeClr val="accent3"/>
              </a:solidFill>
              <a:latin typeface="Arial"/>
              <a:cs typeface="Arial"/>
            </a:endParaRPr>
          </a:p>
          <a:p>
            <a:pPr marL="342900" lvl="1" indent="-342900" algn="just">
              <a:spcBef>
                <a:spcPts val="700"/>
              </a:spcBef>
              <a:buClr>
                <a:schemeClr val="accent1">
                  <a:lumMod val="75000"/>
                </a:schemeClr>
              </a:buClr>
              <a:buSzPct val="100000"/>
              <a:buFont typeface="Wingdings" charset="2"/>
              <a:buChar char=""/>
            </a:pPr>
            <a:r>
              <a:rPr lang="es-ES_tradnl" sz="2000" dirty="0" smtClean="0">
                <a:solidFill>
                  <a:schemeClr val="accent3"/>
                </a:solidFill>
                <a:latin typeface="Arial"/>
                <a:cs typeface="Arial"/>
              </a:rPr>
              <a:t>Cualquier </a:t>
            </a:r>
            <a:r>
              <a:rPr lang="es-ES_tradnl" sz="2000" dirty="0">
                <a:solidFill>
                  <a:schemeClr val="accent3"/>
                </a:solidFill>
                <a:latin typeface="Arial"/>
                <a:cs typeface="Arial"/>
              </a:rPr>
              <a:t>trabajo realizado por estos inspectores debe ser revisado por un miembro calificado, quien firma y toma la responsabilidad por el trabajo realizado.</a:t>
            </a:r>
            <a:endParaRPr lang="es-PE" sz="2000" dirty="0">
              <a:solidFill>
                <a:schemeClr val="accent3"/>
              </a:solidFill>
              <a:latin typeface="Arial"/>
              <a:cs typeface="Arial"/>
            </a:endParaRPr>
          </a:p>
          <a:p>
            <a:pPr marL="0" lvl="1" algn="just">
              <a:spcBef>
                <a:spcPts val="700"/>
              </a:spcBef>
              <a:buClr>
                <a:schemeClr val="accent1">
                  <a:lumMod val="75000"/>
                </a:schemeClr>
              </a:buClr>
              <a:buSzPct val="100000"/>
            </a:pPr>
            <a:endParaRPr lang="es-ES" sz="2000" dirty="0">
              <a:solidFill>
                <a:schemeClr val="accent3"/>
              </a:solidFill>
              <a:latin typeface="Arial"/>
              <a:cs typeface="Arial"/>
            </a:endParaRPr>
          </a:p>
          <a:p>
            <a:pPr>
              <a:buClr>
                <a:schemeClr val="accent1">
                  <a:lumMod val="75000"/>
                </a:schemeClr>
              </a:buClr>
              <a:buSzPct val="100000"/>
            </a:pPr>
            <a:endParaRPr lang="es-ES" sz="2000" dirty="0">
              <a:solidFill>
                <a:schemeClr val="accent3"/>
              </a:solidFill>
              <a:latin typeface="Arial"/>
              <a:cs typeface="Arial"/>
            </a:endParaRPr>
          </a:p>
          <a:p>
            <a:pPr lvl="0">
              <a:buClr>
                <a:schemeClr val="accent1">
                  <a:lumMod val="75000"/>
                </a:schemeClr>
              </a:buClr>
              <a:buSzPct val="100000"/>
            </a:pPr>
            <a:endParaRPr lang="es-PE" sz="2000" dirty="0">
              <a:solidFill>
                <a:schemeClr val="accent3"/>
              </a:solidFill>
              <a:effectLst>
                <a:outerShdw sx="0" sy="0">
                  <a:srgbClr val="000000"/>
                </a:outerShdw>
              </a:effectLst>
              <a:latin typeface="Arial"/>
              <a:cs typeface="Arial"/>
            </a:endParaRPr>
          </a:p>
        </p:txBody>
      </p:sp>
      <p:sp>
        <p:nvSpPr>
          <p:cNvPr id="3" name="Title 2"/>
          <p:cNvSpPr>
            <a:spLocks noGrp="1"/>
          </p:cNvSpPr>
          <p:nvPr>
            <p:ph type="ctrTitle"/>
          </p:nvPr>
        </p:nvSpPr>
        <p:spPr>
          <a:xfrm>
            <a:off x="317968" y="60880"/>
            <a:ext cx="2156837" cy="1113656"/>
          </a:xfrm>
        </p:spPr>
        <p:txBody>
          <a:bodyPr/>
          <a:lstStyle/>
          <a:p>
            <a:pPr lvl="0"/>
            <a:r>
              <a:rPr lang="es-ES_tradnl" sz="2000" b="1" dirty="0" smtClean="0">
                <a:solidFill>
                  <a:schemeClr val="bg1"/>
                </a:solidFill>
              </a:rPr>
              <a:t>Calificación del inspector</a:t>
            </a:r>
            <a:endParaRPr lang="es-PE" sz="2000" b="1" dirty="0">
              <a:solidFill>
                <a:schemeClr val="bg1"/>
              </a:solidFill>
            </a:endParaRPr>
          </a:p>
        </p:txBody>
      </p:sp>
    </p:spTree>
    <p:extLst>
      <p:ext uri="{BB962C8B-B14F-4D97-AF65-F5344CB8AC3E}">
        <p14:creationId xmlns:p14="http://schemas.microsoft.com/office/powerpoint/2010/main" val="421966494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dissolv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dissolve">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dissolve">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dissolve">
                                      <p:cBhvr>
                                        <p:cTn id="22" dur="5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7592" b="17592"/>
          <a:stretch>
            <a:fillRect/>
          </a:stretch>
        </p:blipFill>
        <p:spPr>
          <a:xfrm>
            <a:off x="-3175" y="-4763"/>
            <a:ext cx="9147175" cy="4446588"/>
          </a:xfrm>
        </p:spPr>
      </p:pic>
      <p:sp>
        <p:nvSpPr>
          <p:cNvPr id="6" name="Text Placeholder 5"/>
          <p:cNvSpPr>
            <a:spLocks noGrp="1"/>
          </p:cNvSpPr>
          <p:nvPr>
            <p:ph type="body" sz="quarter" idx="19"/>
          </p:nvPr>
        </p:nvSpPr>
        <p:spPr/>
        <p:txBody>
          <a:bodyPr/>
          <a:lstStyle/>
          <a:p>
            <a:endParaRPr lang="es-PE"/>
          </a:p>
        </p:txBody>
      </p:sp>
      <p:sp>
        <p:nvSpPr>
          <p:cNvPr id="8" name="Text Placeholder 9"/>
          <p:cNvSpPr>
            <a:spLocks noGrp="1"/>
          </p:cNvSpPr>
          <p:nvPr>
            <p:ph type="body" sz="quarter" idx="19"/>
          </p:nvPr>
        </p:nvSpPr>
        <p:spPr>
          <a:xfrm>
            <a:off x="3287890" y="3465063"/>
            <a:ext cx="5519935" cy="1724557"/>
          </a:xfrm>
          <a:solidFill>
            <a:schemeClr val="accent6"/>
          </a:solidFill>
        </p:spPr>
        <p:txBody>
          <a:bodyPr anchor="ctr">
            <a:noAutofit/>
          </a:bodyPr>
          <a:lstStyle/>
          <a:p>
            <a:pPr lvl="1"/>
            <a:r>
              <a:rPr lang="es-ES_tradnl" sz="2000" b="1" i="1" smtClean="0">
                <a:solidFill>
                  <a:srgbClr val="FFFFFF"/>
                </a:solidFill>
                <a:latin typeface="Georgia"/>
                <a:cs typeface="Georgia"/>
              </a:rPr>
              <a:t>Objetivo</a:t>
            </a:r>
          </a:p>
          <a:p>
            <a:pPr lvl="1"/>
            <a:r>
              <a:rPr lang="es-ES_tradnl" sz="2000" i="1" smtClean="0">
                <a:solidFill>
                  <a:srgbClr val="FFFFFF"/>
                </a:solidFill>
                <a:latin typeface="Georgia"/>
                <a:cs typeface="Georgia"/>
              </a:rPr>
              <a:t>Presentar los fundamentos básicos para la realización de inspecciones, políticas y procedimientos</a:t>
            </a:r>
            <a:endParaRPr lang="es-ES_tradnl" sz="2000" i="1">
              <a:solidFill>
                <a:srgbClr val="FFFFFF"/>
              </a:solidFill>
              <a:latin typeface="Georgia"/>
              <a:cs typeface="Georgia"/>
            </a:endParaRPr>
          </a:p>
        </p:txBody>
      </p:sp>
    </p:spTree>
    <p:extLst>
      <p:ext uri="{BB962C8B-B14F-4D97-AF65-F5344CB8AC3E}">
        <p14:creationId xmlns:p14="http://schemas.microsoft.com/office/powerpoint/2010/main" val="313839393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317968" y="1512747"/>
            <a:ext cx="8273394" cy="3862210"/>
          </a:xfrm>
        </p:spPr>
        <p:txBody>
          <a:bodyPr>
            <a:noAutofit/>
          </a:bodyPr>
          <a:lstStyle/>
          <a:p>
            <a:pPr marL="342900" lvl="1" indent="-342900" algn="just">
              <a:spcBef>
                <a:spcPts val="700"/>
              </a:spcBef>
              <a:buClr>
                <a:schemeClr val="accent1">
                  <a:lumMod val="75000"/>
                </a:schemeClr>
              </a:buClr>
              <a:buSzPct val="100000"/>
              <a:buFont typeface="Wingdings" charset="2"/>
              <a:buChar char=""/>
            </a:pPr>
            <a:r>
              <a:rPr lang="es-ES_tradnl" sz="2000" dirty="0" smtClean="0">
                <a:solidFill>
                  <a:schemeClr val="accent3"/>
                </a:solidFill>
                <a:latin typeface="Arial"/>
                <a:cs typeface="Arial"/>
              </a:rPr>
              <a:t>El </a:t>
            </a:r>
            <a:r>
              <a:rPr lang="es-ES_tradnl" sz="2000" dirty="0">
                <a:solidFill>
                  <a:schemeClr val="accent3"/>
                </a:solidFill>
                <a:latin typeface="Arial"/>
                <a:cs typeface="Arial"/>
              </a:rPr>
              <a:t>inspector principal de aeronavegabilidad no debe participar en inspecciones a la organización asignada. Pero, debe cooperar con el equipo de inspección en calidad de asesor, cuando lo requiera el JEC o </a:t>
            </a:r>
            <a:r>
              <a:rPr lang="es-ES_tradnl" sz="2000" dirty="0" smtClean="0">
                <a:solidFill>
                  <a:schemeClr val="accent3"/>
                </a:solidFill>
                <a:latin typeface="Arial"/>
                <a:cs typeface="Arial"/>
              </a:rPr>
              <a:t>JEI</a:t>
            </a:r>
            <a:r>
              <a:rPr lang="es-PE" sz="2000" dirty="0" smtClean="0">
                <a:solidFill>
                  <a:schemeClr val="accent3"/>
                </a:solidFill>
                <a:latin typeface="Arial"/>
                <a:cs typeface="Arial"/>
              </a:rPr>
              <a:t>.</a:t>
            </a:r>
          </a:p>
          <a:p>
            <a:pPr marL="342900" lvl="1" indent="-342900" algn="just">
              <a:spcBef>
                <a:spcPts val="700"/>
              </a:spcBef>
              <a:buClr>
                <a:schemeClr val="accent1">
                  <a:lumMod val="75000"/>
                </a:schemeClr>
              </a:buClr>
              <a:buSzPct val="100000"/>
              <a:buFont typeface="Wingdings" charset="2"/>
              <a:buChar char=""/>
            </a:pPr>
            <a:r>
              <a:rPr lang="es-ES_tradnl" sz="2000" dirty="0" smtClean="0">
                <a:solidFill>
                  <a:schemeClr val="accent3"/>
                </a:solidFill>
                <a:latin typeface="Arial"/>
                <a:cs typeface="Arial"/>
              </a:rPr>
              <a:t>El </a:t>
            </a:r>
            <a:r>
              <a:rPr lang="es-ES_tradnl" sz="2000" dirty="0">
                <a:solidFill>
                  <a:schemeClr val="accent3"/>
                </a:solidFill>
                <a:latin typeface="Arial"/>
                <a:cs typeface="Arial"/>
              </a:rPr>
              <a:t>JEC o JEI puede aprobar la participación del inspector principal de aeronavegabilidad a cargo del seguimiento de las actividades de la organización, como miembro activo del equipo de inspección, basándose en motivos eventuales y de recursos humanos.</a:t>
            </a:r>
            <a:endParaRPr lang="es-PE" sz="2000" dirty="0">
              <a:solidFill>
                <a:schemeClr val="accent3"/>
              </a:solidFill>
              <a:latin typeface="Arial"/>
              <a:cs typeface="Arial"/>
            </a:endParaRPr>
          </a:p>
          <a:p>
            <a:pPr marL="0" lvl="1" algn="just">
              <a:spcBef>
                <a:spcPts val="700"/>
              </a:spcBef>
              <a:buClr>
                <a:schemeClr val="accent1">
                  <a:lumMod val="75000"/>
                </a:schemeClr>
              </a:buClr>
              <a:buSzPct val="100000"/>
            </a:pPr>
            <a:endParaRPr lang="es-ES" sz="2000" dirty="0">
              <a:solidFill>
                <a:schemeClr val="accent3"/>
              </a:solidFill>
              <a:latin typeface="Arial"/>
              <a:cs typeface="Arial"/>
            </a:endParaRPr>
          </a:p>
          <a:p>
            <a:pPr>
              <a:buClr>
                <a:schemeClr val="accent1">
                  <a:lumMod val="75000"/>
                </a:schemeClr>
              </a:buClr>
              <a:buSzPct val="100000"/>
            </a:pPr>
            <a:endParaRPr lang="es-ES" sz="2000" dirty="0">
              <a:solidFill>
                <a:schemeClr val="accent3"/>
              </a:solidFill>
              <a:latin typeface="Arial"/>
              <a:cs typeface="Arial"/>
            </a:endParaRPr>
          </a:p>
          <a:p>
            <a:pPr lvl="0">
              <a:buClr>
                <a:schemeClr val="accent1">
                  <a:lumMod val="75000"/>
                </a:schemeClr>
              </a:buClr>
              <a:buSzPct val="100000"/>
            </a:pPr>
            <a:endParaRPr lang="es-PE" sz="2000" dirty="0">
              <a:solidFill>
                <a:schemeClr val="accent3"/>
              </a:solidFill>
              <a:effectLst>
                <a:outerShdw sx="0" sy="0">
                  <a:srgbClr val="000000"/>
                </a:outerShdw>
              </a:effectLst>
              <a:latin typeface="Arial"/>
              <a:cs typeface="Arial"/>
            </a:endParaRPr>
          </a:p>
        </p:txBody>
      </p:sp>
      <p:sp>
        <p:nvSpPr>
          <p:cNvPr id="3" name="Title 2"/>
          <p:cNvSpPr>
            <a:spLocks noGrp="1"/>
          </p:cNvSpPr>
          <p:nvPr>
            <p:ph type="ctrTitle"/>
          </p:nvPr>
        </p:nvSpPr>
        <p:spPr>
          <a:xfrm>
            <a:off x="317968" y="60880"/>
            <a:ext cx="2156837" cy="1113656"/>
          </a:xfrm>
        </p:spPr>
        <p:txBody>
          <a:bodyPr/>
          <a:lstStyle/>
          <a:p>
            <a:pPr lvl="0"/>
            <a:r>
              <a:rPr lang="es-ES_tradnl" sz="2000" b="1" dirty="0" smtClean="0">
                <a:solidFill>
                  <a:schemeClr val="bg1"/>
                </a:solidFill>
              </a:rPr>
              <a:t>Restricciones</a:t>
            </a:r>
            <a:endParaRPr lang="es-PE" sz="2000" b="1" dirty="0">
              <a:solidFill>
                <a:schemeClr val="bg1"/>
              </a:solidFill>
            </a:endParaRPr>
          </a:p>
        </p:txBody>
      </p:sp>
    </p:spTree>
    <p:extLst>
      <p:ext uri="{BB962C8B-B14F-4D97-AF65-F5344CB8AC3E}">
        <p14:creationId xmlns:p14="http://schemas.microsoft.com/office/powerpoint/2010/main" val="393769724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dissolv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dissolve">
                                      <p:cBhvr>
                                        <p:cTn id="12"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317968" y="1259654"/>
            <a:ext cx="8273394" cy="3862210"/>
          </a:xfrm>
        </p:spPr>
        <p:txBody>
          <a:bodyPr>
            <a:noAutofit/>
          </a:bodyPr>
          <a:lstStyle/>
          <a:p>
            <a:pPr marL="0" lvl="1" algn="just">
              <a:lnSpc>
                <a:spcPct val="120000"/>
              </a:lnSpc>
              <a:buClr>
                <a:schemeClr val="accent1">
                  <a:lumMod val="75000"/>
                </a:schemeClr>
              </a:buClr>
              <a:buSzPct val="100000"/>
            </a:pPr>
            <a:r>
              <a:rPr lang="es-ES_tradnl" sz="2400" dirty="0">
                <a:solidFill>
                  <a:schemeClr val="accent3"/>
                </a:solidFill>
                <a:latin typeface="Arial"/>
                <a:cs typeface="Arial"/>
              </a:rPr>
              <a:t>La inspección es coordinada por el responsable de la inspección (JEC o JEI o inspector asignado), siendo responsable de manejar los asuntos relevantes y directamente todos los recursos asignados a ella,  incluyendo los recursos humanos, y la integridad del proceso.</a:t>
            </a:r>
            <a:endParaRPr lang="es-PE" sz="2400" dirty="0">
              <a:solidFill>
                <a:schemeClr val="accent3"/>
              </a:solidFill>
              <a:latin typeface="Arial"/>
              <a:cs typeface="Arial"/>
            </a:endParaRPr>
          </a:p>
          <a:p>
            <a:pPr>
              <a:buClr>
                <a:schemeClr val="accent1">
                  <a:lumMod val="75000"/>
                </a:schemeClr>
              </a:buClr>
              <a:buSzPct val="100000"/>
            </a:pPr>
            <a:endParaRPr lang="es-ES" sz="2000" dirty="0">
              <a:solidFill>
                <a:schemeClr val="accent3"/>
              </a:solidFill>
              <a:latin typeface="Arial"/>
              <a:cs typeface="Arial"/>
            </a:endParaRPr>
          </a:p>
          <a:p>
            <a:pPr lvl="0">
              <a:buClr>
                <a:schemeClr val="accent1">
                  <a:lumMod val="75000"/>
                </a:schemeClr>
              </a:buClr>
              <a:buSzPct val="100000"/>
            </a:pPr>
            <a:endParaRPr lang="es-PE" sz="2000" dirty="0">
              <a:solidFill>
                <a:schemeClr val="accent3"/>
              </a:solidFill>
              <a:effectLst>
                <a:outerShdw sx="0" sy="0">
                  <a:srgbClr val="000000"/>
                </a:outerShdw>
              </a:effectLst>
              <a:latin typeface="Arial"/>
              <a:cs typeface="Arial"/>
            </a:endParaRPr>
          </a:p>
        </p:txBody>
      </p:sp>
      <p:sp>
        <p:nvSpPr>
          <p:cNvPr id="3" name="Title 2"/>
          <p:cNvSpPr>
            <a:spLocks noGrp="1"/>
          </p:cNvSpPr>
          <p:nvPr>
            <p:ph type="ctrTitle"/>
          </p:nvPr>
        </p:nvSpPr>
        <p:spPr>
          <a:xfrm>
            <a:off x="317968" y="60880"/>
            <a:ext cx="2156837" cy="1113656"/>
          </a:xfrm>
        </p:spPr>
        <p:txBody>
          <a:bodyPr/>
          <a:lstStyle/>
          <a:p>
            <a:pPr lvl="0"/>
            <a:r>
              <a:rPr lang="es-ES_tradnl" sz="2000" b="1" dirty="0" smtClean="0">
                <a:solidFill>
                  <a:schemeClr val="bg1"/>
                </a:solidFill>
              </a:rPr>
              <a:t>Coordinación</a:t>
            </a:r>
            <a:endParaRPr lang="es-PE" sz="2000" b="1" dirty="0">
              <a:solidFill>
                <a:schemeClr val="bg1"/>
              </a:solidFill>
            </a:endParaRPr>
          </a:p>
        </p:txBody>
      </p:sp>
    </p:spTree>
    <p:extLst>
      <p:ext uri="{BB962C8B-B14F-4D97-AF65-F5344CB8AC3E}">
        <p14:creationId xmlns:p14="http://schemas.microsoft.com/office/powerpoint/2010/main" val="781518012"/>
      </p:ext>
    </p:extLst>
  </p:cSld>
  <p:clrMapOvr>
    <a:masterClrMapping/>
  </p:clrMapOvr>
  <p:transition spd="slow">
    <p:push/>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317967" y="1217950"/>
            <a:ext cx="8445849" cy="3862210"/>
          </a:xfrm>
        </p:spPr>
        <p:txBody>
          <a:bodyPr>
            <a:noAutofit/>
          </a:bodyPr>
          <a:lstStyle/>
          <a:p>
            <a:pPr marL="0" lvl="1" algn="just">
              <a:spcBef>
                <a:spcPts val="700"/>
              </a:spcBef>
              <a:buClr>
                <a:schemeClr val="accent1">
                  <a:lumMod val="75000"/>
                </a:schemeClr>
              </a:buClr>
              <a:buSzPct val="100000"/>
            </a:pPr>
            <a:r>
              <a:rPr lang="es-ES_tradnl" sz="1900" dirty="0">
                <a:solidFill>
                  <a:schemeClr val="accent3"/>
                </a:solidFill>
                <a:latin typeface="Arial"/>
                <a:cs typeface="Arial"/>
              </a:rPr>
              <a:t>Hay situaciones que el inspector debe informar al JEC o JEI:</a:t>
            </a:r>
          </a:p>
          <a:p>
            <a:pPr marL="457200" lvl="0" indent="-457200">
              <a:buClr>
                <a:schemeClr val="accent1">
                  <a:lumMod val="75000"/>
                </a:schemeClr>
              </a:buClr>
              <a:buSzPct val="100000"/>
              <a:buFont typeface="+mj-lt"/>
              <a:buAutoNum type="arabicParenR"/>
            </a:pPr>
            <a:r>
              <a:rPr lang="es-ES_tradnl" sz="1900" b="1" dirty="0">
                <a:solidFill>
                  <a:srgbClr val="C00000"/>
                </a:solidFill>
                <a:latin typeface="Arial"/>
                <a:cs typeface="Arial"/>
              </a:rPr>
              <a:t>Vínculo con la organización </a:t>
            </a:r>
            <a:r>
              <a:rPr lang="es-ES_tradnl" sz="1900" dirty="0">
                <a:solidFill>
                  <a:schemeClr val="accent3"/>
                </a:solidFill>
                <a:latin typeface="Arial"/>
                <a:cs typeface="Arial"/>
              </a:rPr>
              <a:t>de mantenimiento o el explotador de servicios aéreos a certificar o la OMA o el explotador sometidos a vigilancia; </a:t>
            </a:r>
            <a:endParaRPr lang="es-PE" sz="1900" dirty="0">
              <a:solidFill>
                <a:schemeClr val="accent3"/>
              </a:solidFill>
              <a:latin typeface="Arial"/>
              <a:cs typeface="Arial"/>
            </a:endParaRPr>
          </a:p>
          <a:p>
            <a:pPr marL="457200" lvl="0" indent="-457200">
              <a:buClr>
                <a:schemeClr val="accent1">
                  <a:lumMod val="75000"/>
                </a:schemeClr>
              </a:buClr>
              <a:buSzPct val="100000"/>
              <a:buFont typeface="+mj-lt"/>
              <a:buAutoNum type="arabicParenR"/>
            </a:pPr>
            <a:r>
              <a:rPr lang="es-ES_tradnl" sz="1900" b="1" dirty="0">
                <a:solidFill>
                  <a:srgbClr val="C00000"/>
                </a:solidFill>
                <a:latin typeface="Arial"/>
                <a:cs typeface="Arial"/>
              </a:rPr>
              <a:t>lazos familiares, o de amistad </a:t>
            </a:r>
            <a:r>
              <a:rPr lang="es-ES_tradnl" sz="1900" dirty="0">
                <a:solidFill>
                  <a:schemeClr val="accent3"/>
                </a:solidFill>
                <a:latin typeface="Arial"/>
                <a:cs typeface="Arial"/>
              </a:rPr>
              <a:t>con algún dueño de la organización de mantenimiento u OMA, explotador o con otros miembros clave de ésta;</a:t>
            </a:r>
            <a:endParaRPr lang="es-PE" sz="1900" dirty="0">
              <a:solidFill>
                <a:schemeClr val="accent3"/>
              </a:solidFill>
              <a:latin typeface="Arial"/>
              <a:cs typeface="Arial"/>
            </a:endParaRPr>
          </a:p>
          <a:p>
            <a:pPr marL="457200" lvl="0" indent="-457200">
              <a:buClr>
                <a:schemeClr val="accent1">
                  <a:lumMod val="75000"/>
                </a:schemeClr>
              </a:buClr>
              <a:buSzPct val="100000"/>
              <a:buFont typeface="+mj-lt"/>
              <a:buAutoNum type="arabicParenR"/>
            </a:pPr>
            <a:r>
              <a:rPr lang="es-ES_tradnl" sz="1900" b="1" dirty="0">
                <a:solidFill>
                  <a:srgbClr val="C00000"/>
                </a:solidFill>
                <a:latin typeface="Arial"/>
                <a:cs typeface="Arial"/>
              </a:rPr>
              <a:t>interés directo </a:t>
            </a:r>
            <a:r>
              <a:rPr lang="es-ES_tradnl" sz="1900" dirty="0">
                <a:solidFill>
                  <a:schemeClr val="accent3"/>
                </a:solidFill>
                <a:latin typeface="Arial"/>
                <a:cs typeface="Arial"/>
              </a:rPr>
              <a:t>en la organización a inspeccionar; y/o</a:t>
            </a:r>
            <a:endParaRPr lang="es-PE" sz="1900" dirty="0">
              <a:solidFill>
                <a:schemeClr val="accent3"/>
              </a:solidFill>
              <a:latin typeface="Arial"/>
              <a:cs typeface="Arial"/>
            </a:endParaRPr>
          </a:p>
          <a:p>
            <a:pPr marL="457200" indent="-457200">
              <a:buClr>
                <a:schemeClr val="accent1">
                  <a:lumMod val="75000"/>
                </a:schemeClr>
              </a:buClr>
              <a:buSzPct val="100000"/>
              <a:buFont typeface="+mj-lt"/>
              <a:buAutoNum type="arabicParenR"/>
            </a:pPr>
            <a:r>
              <a:rPr lang="es-ES_tradnl" sz="1900" b="1" dirty="0">
                <a:solidFill>
                  <a:srgbClr val="C00000"/>
                </a:solidFill>
                <a:latin typeface="Arial"/>
                <a:cs typeface="Arial"/>
              </a:rPr>
              <a:t>condición de ex-empleado </a:t>
            </a:r>
            <a:r>
              <a:rPr lang="es-ES_tradnl" sz="1900" dirty="0">
                <a:solidFill>
                  <a:schemeClr val="accent3"/>
                </a:solidFill>
                <a:latin typeface="Arial"/>
                <a:cs typeface="Arial"/>
              </a:rPr>
              <a:t>de la organización a inspeccionar, dependiendo del tiempo transcurrido y los términos bajo los cuales concluyó el empleo.</a:t>
            </a:r>
            <a:r>
              <a:rPr lang="es-PE" sz="1900" dirty="0">
                <a:solidFill>
                  <a:schemeClr val="accent3"/>
                </a:solidFill>
                <a:latin typeface="Arial"/>
                <a:cs typeface="Arial"/>
              </a:rPr>
              <a:t> </a:t>
            </a:r>
          </a:p>
          <a:p>
            <a:pPr>
              <a:buClr>
                <a:schemeClr val="accent1">
                  <a:lumMod val="75000"/>
                </a:schemeClr>
              </a:buClr>
              <a:buSzPct val="100000"/>
            </a:pPr>
            <a:endParaRPr lang="es-ES" sz="1900" dirty="0">
              <a:solidFill>
                <a:schemeClr val="accent3"/>
              </a:solidFill>
              <a:latin typeface="Arial"/>
              <a:cs typeface="Arial"/>
            </a:endParaRPr>
          </a:p>
          <a:p>
            <a:pPr lvl="0">
              <a:buClr>
                <a:schemeClr val="accent1">
                  <a:lumMod val="75000"/>
                </a:schemeClr>
              </a:buClr>
              <a:buSzPct val="100000"/>
            </a:pPr>
            <a:endParaRPr lang="es-PE" sz="1900" dirty="0">
              <a:solidFill>
                <a:schemeClr val="accent3"/>
              </a:solidFill>
              <a:effectLst>
                <a:outerShdw sx="0" sy="0">
                  <a:srgbClr val="000000"/>
                </a:outerShdw>
              </a:effectLst>
              <a:latin typeface="Arial"/>
              <a:cs typeface="Arial"/>
            </a:endParaRPr>
          </a:p>
        </p:txBody>
      </p:sp>
      <p:sp>
        <p:nvSpPr>
          <p:cNvPr id="3" name="Title 2"/>
          <p:cNvSpPr>
            <a:spLocks noGrp="1"/>
          </p:cNvSpPr>
          <p:nvPr>
            <p:ph type="ctrTitle"/>
          </p:nvPr>
        </p:nvSpPr>
        <p:spPr>
          <a:xfrm>
            <a:off x="317968" y="60880"/>
            <a:ext cx="2156837" cy="1113656"/>
          </a:xfrm>
        </p:spPr>
        <p:txBody>
          <a:bodyPr/>
          <a:lstStyle/>
          <a:p>
            <a:pPr lvl="0"/>
            <a:r>
              <a:rPr lang="es-ES_tradnl" sz="2000" b="1" dirty="0" smtClean="0">
                <a:solidFill>
                  <a:schemeClr val="bg1"/>
                </a:solidFill>
              </a:rPr>
              <a:t>Conflictos de intereses</a:t>
            </a:r>
            <a:endParaRPr lang="es-PE" sz="2000" b="1" dirty="0">
              <a:solidFill>
                <a:schemeClr val="bg1"/>
              </a:solidFill>
            </a:endParaRPr>
          </a:p>
        </p:txBody>
      </p:sp>
    </p:spTree>
    <p:extLst>
      <p:ext uri="{BB962C8B-B14F-4D97-AF65-F5344CB8AC3E}">
        <p14:creationId xmlns:p14="http://schemas.microsoft.com/office/powerpoint/2010/main" val="117470831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dissolve">
                                      <p:cBhvr>
                                        <p:cTn id="7" dur="500"/>
                                        <p:tgtEl>
                                          <p:spTgt spid="18">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1000"/>
                                  </p:stCondLst>
                                  <p:childTnLst>
                                    <p:set>
                                      <p:cBhvr>
                                        <p:cTn id="10" dur="1" fill="hold">
                                          <p:stCondLst>
                                            <p:cond delay="0"/>
                                          </p:stCondLst>
                                        </p:cTn>
                                        <p:tgtEl>
                                          <p:spTgt spid="18">
                                            <p:txEl>
                                              <p:pRg st="1" end="1"/>
                                            </p:txEl>
                                          </p:spTgt>
                                        </p:tgtEl>
                                        <p:attrNameLst>
                                          <p:attrName>style.visibility</p:attrName>
                                        </p:attrNameLst>
                                      </p:cBhvr>
                                      <p:to>
                                        <p:strVal val="visible"/>
                                      </p:to>
                                    </p:set>
                                    <p:animEffect transition="in" filter="dissolve">
                                      <p:cBhvr>
                                        <p:cTn id="11" dur="500"/>
                                        <p:tgtEl>
                                          <p:spTgt spid="18">
                                            <p:txEl>
                                              <p:pRg st="1" end="1"/>
                                            </p:txEl>
                                          </p:spTgt>
                                        </p:tgtEl>
                                      </p:cBhvr>
                                    </p:animEffect>
                                  </p:childTnLst>
                                </p:cTn>
                              </p:par>
                            </p:childTnLst>
                          </p:cTn>
                        </p:par>
                        <p:par>
                          <p:cTn id="12" fill="hold">
                            <p:stCondLst>
                              <p:cond delay="2000"/>
                            </p:stCondLst>
                            <p:childTnLst>
                              <p:par>
                                <p:cTn id="13" presetID="9" presetClass="entr" presetSubtype="0" fill="hold" nodeType="afterEffect">
                                  <p:stCondLst>
                                    <p:cond delay="1000"/>
                                  </p:stCondLst>
                                  <p:childTnLst>
                                    <p:set>
                                      <p:cBhvr>
                                        <p:cTn id="14" dur="1" fill="hold">
                                          <p:stCondLst>
                                            <p:cond delay="0"/>
                                          </p:stCondLst>
                                        </p:cTn>
                                        <p:tgtEl>
                                          <p:spTgt spid="18">
                                            <p:txEl>
                                              <p:pRg st="2" end="2"/>
                                            </p:txEl>
                                          </p:spTgt>
                                        </p:tgtEl>
                                        <p:attrNameLst>
                                          <p:attrName>style.visibility</p:attrName>
                                        </p:attrNameLst>
                                      </p:cBhvr>
                                      <p:to>
                                        <p:strVal val="visible"/>
                                      </p:to>
                                    </p:set>
                                    <p:animEffect transition="in" filter="dissolve">
                                      <p:cBhvr>
                                        <p:cTn id="15" dur="500"/>
                                        <p:tgtEl>
                                          <p:spTgt spid="18">
                                            <p:txEl>
                                              <p:pRg st="2" end="2"/>
                                            </p:txEl>
                                          </p:spTgt>
                                        </p:tgtEl>
                                      </p:cBhvr>
                                    </p:animEffect>
                                  </p:childTnLst>
                                </p:cTn>
                              </p:par>
                            </p:childTnLst>
                          </p:cTn>
                        </p:par>
                        <p:par>
                          <p:cTn id="16" fill="hold">
                            <p:stCondLst>
                              <p:cond delay="3500"/>
                            </p:stCondLst>
                            <p:childTnLst>
                              <p:par>
                                <p:cTn id="17" presetID="9" presetClass="entr" presetSubtype="0" fill="hold" nodeType="afterEffect">
                                  <p:stCondLst>
                                    <p:cond delay="1000"/>
                                  </p:stCondLst>
                                  <p:childTnLst>
                                    <p:set>
                                      <p:cBhvr>
                                        <p:cTn id="18" dur="1" fill="hold">
                                          <p:stCondLst>
                                            <p:cond delay="0"/>
                                          </p:stCondLst>
                                        </p:cTn>
                                        <p:tgtEl>
                                          <p:spTgt spid="18">
                                            <p:txEl>
                                              <p:pRg st="3" end="3"/>
                                            </p:txEl>
                                          </p:spTgt>
                                        </p:tgtEl>
                                        <p:attrNameLst>
                                          <p:attrName>style.visibility</p:attrName>
                                        </p:attrNameLst>
                                      </p:cBhvr>
                                      <p:to>
                                        <p:strVal val="visible"/>
                                      </p:to>
                                    </p:set>
                                    <p:animEffect transition="in" filter="dissolve">
                                      <p:cBhvr>
                                        <p:cTn id="19" dur="500"/>
                                        <p:tgtEl>
                                          <p:spTgt spid="18">
                                            <p:txEl>
                                              <p:pRg st="3" end="3"/>
                                            </p:txEl>
                                          </p:spTgt>
                                        </p:tgtEl>
                                      </p:cBhvr>
                                    </p:animEffect>
                                  </p:childTnLst>
                                </p:cTn>
                              </p:par>
                            </p:childTnLst>
                          </p:cTn>
                        </p:par>
                        <p:par>
                          <p:cTn id="20" fill="hold">
                            <p:stCondLst>
                              <p:cond delay="5000"/>
                            </p:stCondLst>
                            <p:childTnLst>
                              <p:par>
                                <p:cTn id="21" presetID="9" presetClass="entr" presetSubtype="0" fill="hold" nodeType="afterEffect">
                                  <p:stCondLst>
                                    <p:cond delay="1000"/>
                                  </p:stCondLst>
                                  <p:childTnLst>
                                    <p:set>
                                      <p:cBhvr>
                                        <p:cTn id="22" dur="1" fill="hold">
                                          <p:stCondLst>
                                            <p:cond delay="0"/>
                                          </p:stCondLst>
                                        </p:cTn>
                                        <p:tgtEl>
                                          <p:spTgt spid="18">
                                            <p:txEl>
                                              <p:pRg st="4" end="4"/>
                                            </p:txEl>
                                          </p:spTgt>
                                        </p:tgtEl>
                                        <p:attrNameLst>
                                          <p:attrName>style.visibility</p:attrName>
                                        </p:attrNameLst>
                                      </p:cBhvr>
                                      <p:to>
                                        <p:strVal val="visible"/>
                                      </p:to>
                                    </p:set>
                                    <p:animEffect transition="in" filter="dissolve">
                                      <p:cBhvr>
                                        <p:cTn id="23" dur="500"/>
                                        <p:tgtEl>
                                          <p:spTgt spid="1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9711" r="19711"/>
          <a:stretch>
            <a:fillRect/>
          </a:stretch>
        </p:blipFill>
        <p:spPr/>
      </p:pic>
      <p:sp>
        <p:nvSpPr>
          <p:cNvPr id="18" name="Text Placeholder 17"/>
          <p:cNvSpPr>
            <a:spLocks noGrp="1"/>
          </p:cNvSpPr>
          <p:nvPr>
            <p:ph type="body" sz="quarter" idx="17"/>
          </p:nvPr>
        </p:nvSpPr>
        <p:spPr>
          <a:xfrm>
            <a:off x="317967" y="1272686"/>
            <a:ext cx="3972093" cy="4152753"/>
          </a:xfrm>
        </p:spPr>
        <p:txBody>
          <a:bodyPr>
            <a:noAutofit/>
          </a:bodyPr>
          <a:lstStyle/>
          <a:p>
            <a:pPr algn="just">
              <a:buClr>
                <a:schemeClr val="accent1">
                  <a:lumMod val="75000"/>
                </a:schemeClr>
              </a:buClr>
              <a:buSzPct val="100000"/>
            </a:pPr>
            <a:r>
              <a:rPr lang="es-ES_tradnl" sz="1800" dirty="0">
                <a:latin typeface="Arial"/>
                <a:cs typeface="Arial"/>
              </a:rPr>
              <a:t>Observadores puede formar parte del equipo de inspección mediante un acuerdo mutuo entre el responsable de la inspección a llevarse a cabo y la organización inspeccionada (OM o explotador). Este observador puede debe ser un inspector de una AAC y </a:t>
            </a:r>
            <a:r>
              <a:rPr lang="es-ES_tradnl" sz="1800" b="1" dirty="0">
                <a:solidFill>
                  <a:srgbClr val="FF0000"/>
                </a:solidFill>
                <a:latin typeface="Arial"/>
                <a:cs typeface="Arial"/>
              </a:rPr>
              <a:t>debe tener las mismas calificaciones</a:t>
            </a:r>
            <a:r>
              <a:rPr lang="es-ES_tradnl" sz="1800" b="1" dirty="0">
                <a:solidFill>
                  <a:srgbClr val="7C7C7C"/>
                </a:solidFill>
                <a:latin typeface="Arial"/>
                <a:cs typeface="Arial"/>
              </a:rPr>
              <a:t> </a:t>
            </a:r>
            <a:r>
              <a:rPr lang="es-ES_tradnl" sz="1800" dirty="0">
                <a:latin typeface="Arial"/>
                <a:cs typeface="Arial"/>
              </a:rPr>
              <a:t>que los integrantes del equipo de inspección.</a:t>
            </a:r>
            <a:r>
              <a:rPr lang="es-PE" sz="1800" dirty="0">
                <a:latin typeface="Arial"/>
                <a:cs typeface="Arial"/>
              </a:rPr>
              <a:t> </a:t>
            </a:r>
          </a:p>
          <a:p>
            <a:pPr algn="just">
              <a:buClr>
                <a:schemeClr val="accent1">
                  <a:lumMod val="75000"/>
                </a:schemeClr>
              </a:buClr>
              <a:buSzPct val="100000"/>
            </a:pPr>
            <a:endParaRPr lang="es-ES" sz="1800" dirty="0">
              <a:solidFill>
                <a:srgbClr val="7C7C7C"/>
              </a:solidFill>
              <a:latin typeface="Arial"/>
              <a:cs typeface="Arial"/>
            </a:endParaRPr>
          </a:p>
          <a:p>
            <a:pPr lvl="0" algn="just">
              <a:buClr>
                <a:schemeClr val="accent1">
                  <a:lumMod val="75000"/>
                </a:schemeClr>
              </a:buClr>
              <a:buSzPct val="100000"/>
            </a:pPr>
            <a:endParaRPr lang="es-PE" sz="1800" dirty="0">
              <a:solidFill>
                <a:srgbClr val="7C7C7C"/>
              </a:solidFill>
              <a:effectLst>
                <a:outerShdw sx="0" sy="0">
                  <a:srgbClr val="000000"/>
                </a:outerShdw>
              </a:effectLst>
              <a:latin typeface="Arial"/>
              <a:cs typeface="Arial"/>
            </a:endParaRPr>
          </a:p>
        </p:txBody>
      </p:sp>
      <p:sp>
        <p:nvSpPr>
          <p:cNvPr id="3" name="Title 2"/>
          <p:cNvSpPr>
            <a:spLocks noGrp="1"/>
          </p:cNvSpPr>
          <p:nvPr>
            <p:ph type="ctrTitle"/>
          </p:nvPr>
        </p:nvSpPr>
        <p:spPr/>
        <p:txBody>
          <a:bodyPr/>
          <a:lstStyle/>
          <a:p>
            <a:pPr lvl="0"/>
            <a:r>
              <a:rPr lang="es-ES_tradnl" sz="2000" b="1" dirty="0" smtClean="0">
                <a:solidFill>
                  <a:schemeClr val="bg1"/>
                </a:solidFill>
              </a:rPr>
              <a:t>Observadores</a:t>
            </a:r>
            <a:endParaRPr lang="es-PE" sz="2000" b="1" dirty="0">
              <a:solidFill>
                <a:schemeClr val="bg1"/>
              </a:solidFill>
            </a:endParaRPr>
          </a:p>
        </p:txBody>
      </p:sp>
    </p:spTree>
    <p:extLst>
      <p:ext uri="{BB962C8B-B14F-4D97-AF65-F5344CB8AC3E}">
        <p14:creationId xmlns:p14="http://schemas.microsoft.com/office/powerpoint/2010/main" val="1029822560"/>
      </p:ext>
    </p:extLst>
  </p:cSld>
  <p:clrMapOvr>
    <a:masterClrMapping/>
  </p:clrMapOvr>
  <p:transition spd="slow">
    <p:push/>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317967" y="1217950"/>
            <a:ext cx="4949730" cy="4175630"/>
          </a:xfrm>
        </p:spPr>
        <p:txBody>
          <a:bodyPr>
            <a:noAutofit/>
          </a:bodyPr>
          <a:lstStyle/>
          <a:p>
            <a:pPr marL="360363" lvl="0" indent="-360363">
              <a:buClr>
                <a:schemeClr val="accent1">
                  <a:lumMod val="75000"/>
                </a:schemeClr>
              </a:buClr>
              <a:buSzPct val="100000"/>
              <a:buFont typeface="Wingdings" charset="2"/>
              <a:buChar char=""/>
            </a:pPr>
            <a:r>
              <a:rPr lang="es-ES_tradnl" sz="1800" dirty="0">
                <a:solidFill>
                  <a:schemeClr val="accent3"/>
                </a:solidFill>
                <a:latin typeface="Arial"/>
                <a:cs typeface="Arial"/>
              </a:rPr>
              <a:t>El inspector de aeronavegabilidad designado como miembro del equipo de inspección por certificación o vigilancia </a:t>
            </a:r>
            <a:r>
              <a:rPr lang="es-ES_tradnl" sz="1800" b="1" dirty="0">
                <a:solidFill>
                  <a:srgbClr val="FF0000"/>
                </a:solidFill>
                <a:latin typeface="Arial"/>
                <a:cs typeface="Arial"/>
              </a:rPr>
              <a:t>debe utilizar criterio y discreción </a:t>
            </a:r>
            <a:r>
              <a:rPr lang="es-ES_tradnl" sz="1800" dirty="0">
                <a:solidFill>
                  <a:schemeClr val="accent3"/>
                </a:solidFill>
                <a:latin typeface="Arial"/>
                <a:cs typeface="Arial"/>
              </a:rPr>
              <a:t>cuando trata asuntos relativos a ella, tanto si está dentro o fuera de los límites de la organización inspeccionada. </a:t>
            </a:r>
            <a:endParaRPr lang="es-PE" sz="1800" dirty="0">
              <a:solidFill>
                <a:schemeClr val="accent3"/>
              </a:solidFill>
              <a:latin typeface="Arial"/>
              <a:cs typeface="Arial"/>
            </a:endParaRPr>
          </a:p>
          <a:p>
            <a:pPr marL="360363" lvl="0" indent="-360363">
              <a:buClr>
                <a:schemeClr val="accent1">
                  <a:lumMod val="75000"/>
                </a:schemeClr>
              </a:buClr>
              <a:buSzPct val="100000"/>
              <a:buFont typeface="Wingdings" charset="2"/>
              <a:buChar char=""/>
            </a:pPr>
            <a:r>
              <a:rPr lang="es-ES_tradnl" sz="1800" dirty="0">
                <a:solidFill>
                  <a:schemeClr val="accent3"/>
                </a:solidFill>
                <a:latin typeface="Arial"/>
                <a:cs typeface="Arial"/>
              </a:rPr>
              <a:t>Se deben tratar los temas de la inspección solo entre los miembros del equipo de inspección, el JEC o JEI y los inspectores de aeronavegabilidad designados. </a:t>
            </a:r>
            <a:endParaRPr lang="es-PE" sz="1800" dirty="0">
              <a:solidFill>
                <a:schemeClr val="accent3"/>
              </a:solidFill>
              <a:latin typeface="Arial"/>
              <a:cs typeface="Arial"/>
            </a:endParaRPr>
          </a:p>
          <a:p>
            <a:pPr lvl="0">
              <a:buClr>
                <a:schemeClr val="accent1">
                  <a:lumMod val="75000"/>
                </a:schemeClr>
              </a:buClr>
              <a:buSzPct val="100000"/>
            </a:pPr>
            <a:endParaRPr lang="es-PE" sz="1800" dirty="0">
              <a:solidFill>
                <a:schemeClr val="accent3"/>
              </a:solidFill>
              <a:effectLst>
                <a:outerShdw sx="0" sy="0">
                  <a:srgbClr val="000000"/>
                </a:outerShdw>
              </a:effectLst>
              <a:latin typeface="Arial"/>
              <a:cs typeface="Arial"/>
            </a:endParaRPr>
          </a:p>
        </p:txBody>
      </p:sp>
      <p:sp>
        <p:nvSpPr>
          <p:cNvPr id="3" name="Title 2"/>
          <p:cNvSpPr>
            <a:spLocks noGrp="1"/>
          </p:cNvSpPr>
          <p:nvPr>
            <p:ph type="ctrTitle"/>
          </p:nvPr>
        </p:nvSpPr>
        <p:spPr>
          <a:xfrm>
            <a:off x="317968" y="60880"/>
            <a:ext cx="2156837" cy="1113656"/>
          </a:xfrm>
        </p:spPr>
        <p:txBody>
          <a:bodyPr/>
          <a:lstStyle/>
          <a:p>
            <a:pPr lvl="0"/>
            <a:r>
              <a:rPr lang="es-ES_tradnl" b="1" dirty="0" smtClean="0">
                <a:solidFill>
                  <a:schemeClr val="bg1"/>
                </a:solidFill>
              </a:rPr>
              <a:t>Confidencialidad</a:t>
            </a:r>
            <a:endParaRPr lang="es-PE" b="1" dirty="0">
              <a:solidFill>
                <a:schemeClr val="bg1"/>
              </a:solidFill>
            </a:endParaRPr>
          </a:p>
        </p:txBody>
      </p:sp>
      <p:pic>
        <p:nvPicPr>
          <p:cNvPr id="2" name="Imagen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81251" y="1520864"/>
            <a:ext cx="3363290" cy="2928056"/>
          </a:xfrm>
          <a:prstGeom prst="rect">
            <a:avLst/>
          </a:prstGeom>
        </p:spPr>
      </p:pic>
    </p:spTree>
    <p:extLst>
      <p:ext uri="{BB962C8B-B14F-4D97-AF65-F5344CB8AC3E}">
        <p14:creationId xmlns:p14="http://schemas.microsoft.com/office/powerpoint/2010/main" val="141630885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dissolv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dissolve">
                                      <p:cBhvr>
                                        <p:cTn id="12" dur="500"/>
                                        <p:tgtEl>
                                          <p:spTgt spid="18">
                                            <p:txEl>
                                              <p:pRg st="1" end="1"/>
                                            </p:txEl>
                                          </p:spTgt>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dissolv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320245" y="1217950"/>
            <a:ext cx="4206035" cy="4175630"/>
          </a:xfrm>
        </p:spPr>
        <p:txBody>
          <a:bodyPr>
            <a:noAutofit/>
          </a:bodyPr>
          <a:lstStyle/>
          <a:p>
            <a:pPr lvl="0">
              <a:buClr>
                <a:schemeClr val="accent1">
                  <a:lumMod val="75000"/>
                </a:schemeClr>
              </a:buClr>
              <a:buSzPct val="100000"/>
            </a:pPr>
            <a:r>
              <a:rPr lang="es-ES_tradnl" sz="1800" dirty="0">
                <a:solidFill>
                  <a:schemeClr val="accent3"/>
                </a:solidFill>
                <a:latin typeface="Arial"/>
                <a:cs typeface="Arial"/>
              </a:rPr>
              <a:t>El informe de la inspección o vigilancia realizada es la evidencia del trabajo efectuado, y describe el proceso de inspección, su alcance, indicando las áreas que han estado bajo inspección y un listado de las constataciones encontradas, que deben adjuntar las evidencias que sustentan las transgresiones reglamentarias encontradas.</a:t>
            </a:r>
            <a:endParaRPr lang="es-PE" sz="1800" dirty="0">
              <a:solidFill>
                <a:schemeClr val="accent3"/>
              </a:solidFill>
              <a:latin typeface="Arial"/>
              <a:cs typeface="Arial"/>
            </a:endParaRPr>
          </a:p>
        </p:txBody>
      </p:sp>
      <p:sp>
        <p:nvSpPr>
          <p:cNvPr id="3" name="Title 2"/>
          <p:cNvSpPr>
            <a:spLocks noGrp="1"/>
          </p:cNvSpPr>
          <p:nvPr>
            <p:ph type="ctrTitle"/>
          </p:nvPr>
        </p:nvSpPr>
        <p:spPr>
          <a:xfrm>
            <a:off x="317968" y="60880"/>
            <a:ext cx="2156837" cy="1113656"/>
          </a:xfrm>
        </p:spPr>
        <p:txBody>
          <a:bodyPr/>
          <a:lstStyle/>
          <a:p>
            <a:pPr lvl="0"/>
            <a:r>
              <a:rPr lang="es-ES_tradnl" b="1" dirty="0" smtClean="0">
                <a:solidFill>
                  <a:schemeClr val="bg1"/>
                </a:solidFill>
              </a:rPr>
              <a:t>Informe de inspección</a:t>
            </a:r>
            <a:endParaRPr lang="es-PE" b="1" dirty="0">
              <a:solidFill>
                <a:schemeClr val="bg1"/>
              </a:solidFill>
            </a:endParaRPr>
          </a:p>
        </p:txBody>
      </p:sp>
      <p:pic>
        <p:nvPicPr>
          <p:cNvPr id="4" name="Imagen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33204" y="778243"/>
            <a:ext cx="3632615" cy="4723959"/>
          </a:xfrm>
          <a:prstGeom prst="rect">
            <a:avLst/>
          </a:prstGeom>
          <a:ln>
            <a:solidFill>
              <a:schemeClr val="tx1"/>
            </a:solidFill>
          </a:ln>
        </p:spPr>
      </p:pic>
    </p:spTree>
    <p:extLst>
      <p:ext uri="{BB962C8B-B14F-4D97-AF65-F5344CB8AC3E}">
        <p14:creationId xmlns:p14="http://schemas.microsoft.com/office/powerpoint/2010/main" val="322130089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dissolve">
                                      <p:cBhvr>
                                        <p:cTn id="7" dur="500"/>
                                        <p:tgtEl>
                                          <p:spTgt spid="18">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2792832" y="460344"/>
            <a:ext cx="4949730" cy="757606"/>
          </a:xfrm>
        </p:spPr>
        <p:txBody>
          <a:bodyPr>
            <a:noAutofit/>
          </a:bodyPr>
          <a:lstStyle/>
          <a:p>
            <a:pPr lvl="0">
              <a:buClr>
                <a:schemeClr val="accent1">
                  <a:lumMod val="75000"/>
                </a:schemeClr>
              </a:buClr>
              <a:buSzPct val="100000"/>
            </a:pPr>
            <a:r>
              <a:rPr lang="es-ES_tradnl" sz="1800" dirty="0">
                <a:solidFill>
                  <a:schemeClr val="accent1">
                    <a:lumMod val="75000"/>
                  </a:schemeClr>
                </a:solidFill>
                <a:latin typeface="Arial"/>
                <a:cs typeface="Arial"/>
              </a:rPr>
              <a:t>El proceso de inspección esta compuesto de cuatro fases:</a:t>
            </a:r>
            <a:endParaRPr lang="es-PE" sz="1800" dirty="0">
              <a:solidFill>
                <a:schemeClr val="accent1">
                  <a:lumMod val="75000"/>
                </a:schemeClr>
              </a:solidFill>
              <a:latin typeface="Arial"/>
              <a:cs typeface="Arial"/>
            </a:endParaRPr>
          </a:p>
        </p:txBody>
      </p:sp>
      <p:sp>
        <p:nvSpPr>
          <p:cNvPr id="3" name="Title 2"/>
          <p:cNvSpPr>
            <a:spLocks noGrp="1"/>
          </p:cNvSpPr>
          <p:nvPr>
            <p:ph type="ctrTitle"/>
          </p:nvPr>
        </p:nvSpPr>
        <p:spPr>
          <a:xfrm>
            <a:off x="317968" y="60880"/>
            <a:ext cx="2156837" cy="1113656"/>
          </a:xfrm>
        </p:spPr>
        <p:txBody>
          <a:bodyPr/>
          <a:lstStyle/>
          <a:p>
            <a:pPr lvl="0"/>
            <a:r>
              <a:rPr lang="es-ES_tradnl" b="1" dirty="0" smtClean="0">
                <a:solidFill>
                  <a:schemeClr val="bg1"/>
                </a:solidFill>
              </a:rPr>
              <a:t>Fases de inspección</a:t>
            </a:r>
            <a:endParaRPr lang="es-PE" b="1" dirty="0">
              <a:solidFill>
                <a:schemeClr val="bg1"/>
              </a:solidFill>
            </a:endParaRPr>
          </a:p>
        </p:txBody>
      </p:sp>
      <p:graphicFrame>
        <p:nvGraphicFramePr>
          <p:cNvPr id="5" name="Tabla 4"/>
          <p:cNvGraphicFramePr>
            <a:graphicFrameLocks noGrp="1"/>
          </p:cNvGraphicFramePr>
          <p:nvPr>
            <p:extLst>
              <p:ext uri="{D42A27DB-BD31-4B8C-83A1-F6EECF244321}">
                <p14:modId xmlns:p14="http://schemas.microsoft.com/office/powerpoint/2010/main" val="2863120205"/>
              </p:ext>
            </p:extLst>
          </p:nvPr>
        </p:nvGraphicFramePr>
        <p:xfrm>
          <a:off x="899592" y="1455178"/>
          <a:ext cx="7416824" cy="3672405"/>
        </p:xfrm>
        <a:graphic>
          <a:graphicData uri="http://schemas.openxmlformats.org/drawingml/2006/table">
            <a:tbl>
              <a:tblPr firstRow="1" bandRow="1">
                <a:tableStyleId>{FABFCF23-3B69-468F-B69F-88F6DE6A72F2}</a:tableStyleId>
              </a:tblPr>
              <a:tblGrid>
                <a:gridCol w="1401760">
                  <a:extLst>
                    <a:ext uri="{9D8B030D-6E8A-4147-A177-3AD203B41FA5}">
                      <a16:colId xmlns:a16="http://schemas.microsoft.com/office/drawing/2014/main" val="20000"/>
                    </a:ext>
                  </a:extLst>
                </a:gridCol>
                <a:gridCol w="2702696">
                  <a:extLst>
                    <a:ext uri="{9D8B030D-6E8A-4147-A177-3AD203B41FA5}">
                      <a16:colId xmlns:a16="http://schemas.microsoft.com/office/drawing/2014/main" val="20001"/>
                    </a:ext>
                  </a:extLst>
                </a:gridCol>
                <a:gridCol w="3312368">
                  <a:extLst>
                    <a:ext uri="{9D8B030D-6E8A-4147-A177-3AD203B41FA5}">
                      <a16:colId xmlns:a16="http://schemas.microsoft.com/office/drawing/2014/main" val="20002"/>
                    </a:ext>
                  </a:extLst>
                </a:gridCol>
              </a:tblGrid>
              <a:tr h="734481">
                <a:tc>
                  <a:txBody>
                    <a:bodyPr/>
                    <a:lstStyle/>
                    <a:p>
                      <a:pPr algn="ctr">
                        <a:spcBef>
                          <a:spcPts val="600"/>
                        </a:spcBef>
                        <a:spcAft>
                          <a:spcPts val="600"/>
                        </a:spcAft>
                      </a:pPr>
                      <a:r>
                        <a:rPr lang="es-ES_tradnl" sz="1800" dirty="0">
                          <a:effectLst/>
                        </a:rPr>
                        <a:t>Fase</a:t>
                      </a:r>
                      <a:endParaRPr lang="es-PE" sz="1800" dirty="0">
                        <a:effectLst/>
                        <a:latin typeface="Arial Narrow"/>
                        <a:ea typeface="Times New Roman"/>
                        <a:cs typeface="Times New Roman"/>
                      </a:endParaRPr>
                    </a:p>
                  </a:txBody>
                  <a:tcPr marL="68580" marR="68580" marT="0" marB="0" anchor="ctr"/>
                </a:tc>
                <a:tc>
                  <a:txBody>
                    <a:bodyPr/>
                    <a:lstStyle/>
                    <a:p>
                      <a:pPr algn="ctr">
                        <a:spcBef>
                          <a:spcPts val="600"/>
                        </a:spcBef>
                        <a:spcAft>
                          <a:spcPts val="600"/>
                        </a:spcAft>
                      </a:pPr>
                      <a:r>
                        <a:rPr lang="es-ES_tradnl" sz="1800" dirty="0">
                          <a:effectLst/>
                        </a:rPr>
                        <a:t>Nombre</a:t>
                      </a:r>
                      <a:endParaRPr lang="es-PE" sz="1800" dirty="0">
                        <a:effectLst/>
                        <a:latin typeface="Arial Narrow"/>
                        <a:ea typeface="Times New Roman"/>
                        <a:cs typeface="Times New Roman"/>
                      </a:endParaRPr>
                    </a:p>
                  </a:txBody>
                  <a:tcPr marL="68580" marR="68580" marT="0" marB="0" anchor="ctr"/>
                </a:tc>
                <a:tc>
                  <a:txBody>
                    <a:bodyPr/>
                    <a:lstStyle/>
                    <a:p>
                      <a:pPr algn="ctr">
                        <a:spcBef>
                          <a:spcPts val="600"/>
                        </a:spcBef>
                        <a:spcAft>
                          <a:spcPts val="600"/>
                        </a:spcAft>
                      </a:pPr>
                      <a:r>
                        <a:rPr lang="es-ES_tradnl" sz="1800" dirty="0">
                          <a:effectLst/>
                        </a:rPr>
                        <a:t>Tiempo a emplear (aprox.)</a:t>
                      </a:r>
                      <a:endParaRPr lang="es-PE" sz="1800" dirty="0">
                        <a:effectLst/>
                        <a:latin typeface="Arial Narrow"/>
                        <a:ea typeface="Times New Roman"/>
                        <a:cs typeface="Times New Roman"/>
                      </a:endParaRPr>
                    </a:p>
                  </a:txBody>
                  <a:tcPr marL="68580" marR="68580" marT="0" marB="0" anchor="ctr"/>
                </a:tc>
                <a:extLst>
                  <a:ext uri="{0D108BD9-81ED-4DB2-BD59-A6C34878D82A}">
                    <a16:rowId xmlns:a16="http://schemas.microsoft.com/office/drawing/2014/main" val="10000"/>
                  </a:ext>
                </a:extLst>
              </a:tr>
              <a:tr h="734481">
                <a:tc>
                  <a:txBody>
                    <a:bodyPr/>
                    <a:lstStyle/>
                    <a:p>
                      <a:pPr algn="ctr">
                        <a:spcBef>
                          <a:spcPts val="600"/>
                        </a:spcBef>
                        <a:spcAft>
                          <a:spcPts val="600"/>
                        </a:spcAft>
                        <a:tabLst>
                          <a:tab pos="449580" algn="l"/>
                        </a:tabLst>
                      </a:pPr>
                      <a:r>
                        <a:rPr lang="es-ES_tradnl" sz="1800" kern="0" dirty="0">
                          <a:effectLst/>
                        </a:rPr>
                        <a:t>1</a:t>
                      </a:r>
                      <a:endParaRPr lang="es-PE" sz="1800" b="1" kern="1600" dirty="0">
                        <a:effectLst/>
                        <a:latin typeface="Arial"/>
                        <a:ea typeface="Times New Roman"/>
                      </a:endParaRPr>
                    </a:p>
                  </a:txBody>
                  <a:tcPr marL="68580" marR="68580" marT="0" marB="0" anchor="ctr"/>
                </a:tc>
                <a:tc>
                  <a:txBody>
                    <a:bodyPr/>
                    <a:lstStyle/>
                    <a:p>
                      <a:pPr algn="ctr">
                        <a:spcBef>
                          <a:spcPts val="600"/>
                        </a:spcBef>
                        <a:spcAft>
                          <a:spcPts val="600"/>
                        </a:spcAft>
                      </a:pPr>
                      <a:r>
                        <a:rPr lang="es-ES_tradnl" sz="1800" dirty="0">
                          <a:effectLst/>
                        </a:rPr>
                        <a:t>Preparación</a:t>
                      </a:r>
                      <a:endParaRPr lang="es-PE" sz="1800" dirty="0">
                        <a:effectLst/>
                        <a:latin typeface="Arial Narrow"/>
                        <a:ea typeface="Times New Roman"/>
                        <a:cs typeface="Times New Roman"/>
                      </a:endParaRPr>
                    </a:p>
                  </a:txBody>
                  <a:tcPr marL="68580" marR="68580" marT="0" marB="0" anchor="ctr"/>
                </a:tc>
                <a:tc>
                  <a:txBody>
                    <a:bodyPr/>
                    <a:lstStyle/>
                    <a:p>
                      <a:pPr algn="ctr">
                        <a:spcBef>
                          <a:spcPts val="600"/>
                        </a:spcBef>
                        <a:spcAft>
                          <a:spcPts val="600"/>
                        </a:spcAft>
                      </a:pPr>
                      <a:r>
                        <a:rPr lang="es-ES_tradnl" sz="1800" dirty="0">
                          <a:effectLst/>
                        </a:rPr>
                        <a:t>50%</a:t>
                      </a:r>
                      <a:endParaRPr lang="es-PE" sz="1800" dirty="0">
                        <a:effectLst/>
                        <a:latin typeface="Arial Narrow"/>
                        <a:ea typeface="Times New Roman"/>
                        <a:cs typeface="Times New Roman"/>
                      </a:endParaRPr>
                    </a:p>
                  </a:txBody>
                  <a:tcPr marL="68580" marR="68580" marT="0" marB="0" anchor="ctr"/>
                </a:tc>
                <a:extLst>
                  <a:ext uri="{0D108BD9-81ED-4DB2-BD59-A6C34878D82A}">
                    <a16:rowId xmlns:a16="http://schemas.microsoft.com/office/drawing/2014/main" val="10001"/>
                  </a:ext>
                </a:extLst>
              </a:tr>
              <a:tr h="734481">
                <a:tc>
                  <a:txBody>
                    <a:bodyPr/>
                    <a:lstStyle/>
                    <a:p>
                      <a:pPr algn="ctr">
                        <a:spcBef>
                          <a:spcPts val="600"/>
                        </a:spcBef>
                        <a:spcAft>
                          <a:spcPts val="600"/>
                        </a:spcAft>
                      </a:pPr>
                      <a:r>
                        <a:rPr lang="es-ES_tradnl" sz="1800" dirty="0">
                          <a:effectLst/>
                        </a:rPr>
                        <a:t>2</a:t>
                      </a:r>
                      <a:endParaRPr lang="es-PE" sz="1800" dirty="0">
                        <a:effectLst/>
                        <a:latin typeface="Arial Narrow"/>
                        <a:ea typeface="Times New Roman"/>
                        <a:cs typeface="Times New Roman"/>
                      </a:endParaRPr>
                    </a:p>
                  </a:txBody>
                  <a:tcPr marL="68580" marR="68580" marT="0" marB="0" anchor="ctr"/>
                </a:tc>
                <a:tc>
                  <a:txBody>
                    <a:bodyPr/>
                    <a:lstStyle/>
                    <a:p>
                      <a:pPr algn="ctr">
                        <a:spcBef>
                          <a:spcPts val="600"/>
                        </a:spcBef>
                        <a:spcAft>
                          <a:spcPts val="600"/>
                        </a:spcAft>
                      </a:pPr>
                      <a:r>
                        <a:rPr lang="es-ES_tradnl" sz="1800" dirty="0">
                          <a:effectLst/>
                        </a:rPr>
                        <a:t>Ejecución</a:t>
                      </a:r>
                      <a:endParaRPr lang="es-PE" sz="1800" dirty="0">
                        <a:effectLst/>
                        <a:latin typeface="Arial Narrow"/>
                        <a:ea typeface="Times New Roman"/>
                        <a:cs typeface="Times New Roman"/>
                      </a:endParaRPr>
                    </a:p>
                  </a:txBody>
                  <a:tcPr marL="68580" marR="68580" marT="0" marB="0" anchor="ctr"/>
                </a:tc>
                <a:tc>
                  <a:txBody>
                    <a:bodyPr/>
                    <a:lstStyle/>
                    <a:p>
                      <a:pPr algn="ctr">
                        <a:spcBef>
                          <a:spcPts val="600"/>
                        </a:spcBef>
                        <a:spcAft>
                          <a:spcPts val="600"/>
                        </a:spcAft>
                      </a:pPr>
                      <a:r>
                        <a:rPr lang="es-ES_tradnl" sz="1800" dirty="0">
                          <a:effectLst/>
                        </a:rPr>
                        <a:t>25%</a:t>
                      </a:r>
                      <a:endParaRPr lang="es-PE" sz="1800" dirty="0">
                        <a:effectLst/>
                        <a:latin typeface="Arial Narrow"/>
                        <a:ea typeface="Times New Roman"/>
                        <a:cs typeface="Times New Roman"/>
                      </a:endParaRPr>
                    </a:p>
                  </a:txBody>
                  <a:tcPr marL="68580" marR="68580" marT="0" marB="0" anchor="ctr"/>
                </a:tc>
                <a:extLst>
                  <a:ext uri="{0D108BD9-81ED-4DB2-BD59-A6C34878D82A}">
                    <a16:rowId xmlns:a16="http://schemas.microsoft.com/office/drawing/2014/main" val="10002"/>
                  </a:ext>
                </a:extLst>
              </a:tr>
              <a:tr h="734481">
                <a:tc>
                  <a:txBody>
                    <a:bodyPr/>
                    <a:lstStyle/>
                    <a:p>
                      <a:pPr algn="ctr">
                        <a:spcBef>
                          <a:spcPts val="600"/>
                        </a:spcBef>
                        <a:spcAft>
                          <a:spcPts val="600"/>
                        </a:spcAft>
                      </a:pPr>
                      <a:r>
                        <a:rPr lang="es-ES_tradnl" sz="1800" dirty="0">
                          <a:effectLst/>
                        </a:rPr>
                        <a:t>3</a:t>
                      </a:r>
                      <a:endParaRPr lang="es-PE" sz="1800" dirty="0">
                        <a:effectLst/>
                        <a:latin typeface="Arial Narrow"/>
                        <a:ea typeface="Times New Roman"/>
                        <a:cs typeface="Times New Roman"/>
                      </a:endParaRPr>
                    </a:p>
                  </a:txBody>
                  <a:tcPr marL="68580" marR="68580" marT="0" marB="0" anchor="ctr"/>
                </a:tc>
                <a:tc>
                  <a:txBody>
                    <a:bodyPr/>
                    <a:lstStyle/>
                    <a:p>
                      <a:pPr algn="ctr">
                        <a:spcBef>
                          <a:spcPts val="600"/>
                        </a:spcBef>
                        <a:spcAft>
                          <a:spcPts val="600"/>
                        </a:spcAft>
                      </a:pPr>
                      <a:r>
                        <a:rPr lang="es-ES_tradnl" sz="1800" dirty="0">
                          <a:effectLst/>
                        </a:rPr>
                        <a:t>Informe</a:t>
                      </a:r>
                      <a:endParaRPr lang="es-PE" sz="1800" dirty="0">
                        <a:effectLst/>
                        <a:latin typeface="Arial Narrow"/>
                        <a:ea typeface="Times New Roman"/>
                        <a:cs typeface="Times New Roman"/>
                      </a:endParaRPr>
                    </a:p>
                  </a:txBody>
                  <a:tcPr marL="68580" marR="68580" marT="0" marB="0" anchor="ctr"/>
                </a:tc>
                <a:tc rowSpan="2">
                  <a:txBody>
                    <a:bodyPr/>
                    <a:lstStyle/>
                    <a:p>
                      <a:pPr algn="ctr">
                        <a:spcBef>
                          <a:spcPts val="600"/>
                        </a:spcBef>
                        <a:spcAft>
                          <a:spcPts val="600"/>
                        </a:spcAft>
                      </a:pPr>
                      <a:r>
                        <a:rPr lang="es-ES_tradnl" sz="1800" dirty="0">
                          <a:effectLst/>
                        </a:rPr>
                        <a:t>25%</a:t>
                      </a:r>
                      <a:endParaRPr lang="es-PE" sz="1800" dirty="0">
                        <a:effectLst/>
                        <a:latin typeface="Arial Narrow"/>
                        <a:ea typeface="Times New Roman"/>
                        <a:cs typeface="Times New Roman"/>
                      </a:endParaRPr>
                    </a:p>
                  </a:txBody>
                  <a:tcPr marL="68580" marR="68580" marT="0" marB="0" anchor="ctr"/>
                </a:tc>
                <a:extLst>
                  <a:ext uri="{0D108BD9-81ED-4DB2-BD59-A6C34878D82A}">
                    <a16:rowId xmlns:a16="http://schemas.microsoft.com/office/drawing/2014/main" val="10003"/>
                  </a:ext>
                </a:extLst>
              </a:tr>
              <a:tr h="734481">
                <a:tc>
                  <a:txBody>
                    <a:bodyPr/>
                    <a:lstStyle/>
                    <a:p>
                      <a:pPr algn="ctr">
                        <a:spcBef>
                          <a:spcPts val="600"/>
                        </a:spcBef>
                        <a:spcAft>
                          <a:spcPts val="600"/>
                        </a:spcAft>
                      </a:pPr>
                      <a:r>
                        <a:rPr lang="es-ES_tradnl" sz="1800" dirty="0">
                          <a:effectLst/>
                        </a:rPr>
                        <a:t>4</a:t>
                      </a:r>
                      <a:endParaRPr lang="es-PE" sz="1800" dirty="0">
                        <a:effectLst/>
                        <a:latin typeface="Arial Narrow"/>
                        <a:ea typeface="Times New Roman"/>
                        <a:cs typeface="Times New Roman"/>
                      </a:endParaRPr>
                    </a:p>
                  </a:txBody>
                  <a:tcPr marL="68580" marR="68580" marT="0" marB="0" anchor="ctr"/>
                </a:tc>
                <a:tc>
                  <a:txBody>
                    <a:bodyPr/>
                    <a:lstStyle/>
                    <a:p>
                      <a:pPr algn="ctr">
                        <a:spcBef>
                          <a:spcPts val="600"/>
                        </a:spcBef>
                        <a:spcAft>
                          <a:spcPts val="600"/>
                        </a:spcAft>
                      </a:pPr>
                      <a:r>
                        <a:rPr lang="es-ES_tradnl" sz="1800" dirty="0">
                          <a:effectLst/>
                        </a:rPr>
                        <a:t>Cierre</a:t>
                      </a:r>
                      <a:endParaRPr lang="es-PE" sz="1800" dirty="0">
                        <a:effectLst/>
                        <a:latin typeface="Arial Narrow"/>
                        <a:ea typeface="Times New Roman"/>
                        <a:cs typeface="Times New Roman"/>
                      </a:endParaRPr>
                    </a:p>
                  </a:txBody>
                  <a:tcPr marL="68580" marR="68580" marT="0" marB="0" anchor="ctr"/>
                </a:tc>
                <a:tc vMerge="1">
                  <a:txBody>
                    <a:bodyPr/>
                    <a:lstStyle/>
                    <a:p>
                      <a:endParaRPr lang="es-ES"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76599006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dissolve">
                                      <p:cBhvr>
                                        <p:cTn id="7" dur="500"/>
                                        <p:tgtEl>
                                          <p:spTgt spid="18">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317967" y="1388390"/>
            <a:ext cx="4296366" cy="3770349"/>
          </a:xfrm>
        </p:spPr>
        <p:txBody>
          <a:bodyPr>
            <a:noAutofit/>
          </a:bodyPr>
          <a:lstStyle/>
          <a:p>
            <a:pPr lvl="0" defTabSz="914400" fontAlgn="base">
              <a:lnSpc>
                <a:spcPct val="100000"/>
              </a:lnSpc>
              <a:spcBef>
                <a:spcPts val="700"/>
              </a:spcBef>
              <a:spcAft>
                <a:spcPct val="0"/>
              </a:spcAft>
              <a:buClr>
                <a:srgbClr val="006699">
                  <a:lumMod val="75000"/>
                </a:srgbClr>
              </a:buClr>
              <a:buSzPct val="100000"/>
            </a:pPr>
            <a:r>
              <a:rPr lang="es-ES_tradnl" sz="2200" dirty="0">
                <a:solidFill>
                  <a:schemeClr val="accent3"/>
                </a:solidFill>
                <a:latin typeface="Arial"/>
                <a:cs typeface="Arial"/>
              </a:rPr>
              <a:t>Esta fase ayuda al equipo a:</a:t>
            </a:r>
          </a:p>
          <a:p>
            <a:pPr marL="457200" lvl="0" indent="-457200" defTabSz="914400" fontAlgn="base">
              <a:lnSpc>
                <a:spcPct val="100000"/>
              </a:lnSpc>
              <a:spcBef>
                <a:spcPts val="700"/>
              </a:spcBef>
              <a:spcAft>
                <a:spcPct val="0"/>
              </a:spcAft>
              <a:buClr>
                <a:schemeClr val="accent2"/>
              </a:buClr>
              <a:buSzPct val="100000"/>
              <a:buFont typeface="+mj-lt"/>
              <a:buAutoNum type="alphaLcParenR"/>
            </a:pPr>
            <a:r>
              <a:rPr lang="es-ES_tradnl" sz="2200" dirty="0">
                <a:solidFill>
                  <a:schemeClr val="accent3"/>
                </a:solidFill>
                <a:latin typeface="Arial"/>
                <a:cs typeface="Arial"/>
              </a:rPr>
              <a:t>Identificar las áreas específicas, sistemas y actividades a inspeccionar;</a:t>
            </a:r>
            <a:endParaRPr lang="es-PE" sz="2200" dirty="0">
              <a:solidFill>
                <a:schemeClr val="accent3"/>
              </a:solidFill>
              <a:latin typeface="Arial"/>
              <a:cs typeface="Arial"/>
            </a:endParaRPr>
          </a:p>
          <a:p>
            <a:pPr marL="457200" lvl="0" indent="-457200" defTabSz="914400" fontAlgn="base">
              <a:lnSpc>
                <a:spcPct val="100000"/>
              </a:lnSpc>
              <a:spcBef>
                <a:spcPts val="700"/>
              </a:spcBef>
              <a:spcAft>
                <a:spcPct val="0"/>
              </a:spcAft>
              <a:buClr>
                <a:schemeClr val="accent2"/>
              </a:buClr>
              <a:buSzPct val="100000"/>
              <a:buFont typeface="+mj-lt"/>
              <a:buAutoNum type="alphaLcParenR"/>
            </a:pPr>
            <a:r>
              <a:rPr lang="es-ES_tradnl" sz="2200" dirty="0">
                <a:solidFill>
                  <a:schemeClr val="accent3"/>
                </a:solidFill>
                <a:latin typeface="Arial"/>
                <a:cs typeface="Arial"/>
              </a:rPr>
              <a:t>determinar si el alcance de la inspección es adecuado; y</a:t>
            </a:r>
            <a:endParaRPr lang="es-PE" sz="2200" dirty="0">
              <a:solidFill>
                <a:schemeClr val="accent3"/>
              </a:solidFill>
              <a:latin typeface="Arial"/>
              <a:cs typeface="Arial"/>
            </a:endParaRPr>
          </a:p>
          <a:p>
            <a:pPr marL="457200" lvl="0" indent="-457200" defTabSz="914400" fontAlgn="base">
              <a:lnSpc>
                <a:spcPct val="100000"/>
              </a:lnSpc>
              <a:spcBef>
                <a:spcPts val="700"/>
              </a:spcBef>
              <a:spcAft>
                <a:spcPct val="0"/>
              </a:spcAft>
              <a:buClr>
                <a:schemeClr val="accent2"/>
              </a:buClr>
              <a:buSzPct val="100000"/>
              <a:buFont typeface="+mj-lt"/>
              <a:buAutoNum type="alphaLcParenR"/>
            </a:pPr>
            <a:r>
              <a:rPr lang="es-ES_tradnl" sz="2200" dirty="0">
                <a:solidFill>
                  <a:schemeClr val="accent3"/>
                </a:solidFill>
                <a:latin typeface="Arial"/>
                <a:cs typeface="Arial"/>
              </a:rPr>
              <a:t>establecer el plan de inspección.</a:t>
            </a:r>
            <a:endParaRPr lang="es-PE" sz="2200" dirty="0">
              <a:solidFill>
                <a:schemeClr val="accent3"/>
              </a:solidFill>
              <a:latin typeface="Arial"/>
              <a:cs typeface="Arial"/>
            </a:endParaRPr>
          </a:p>
        </p:txBody>
      </p:sp>
      <p:sp>
        <p:nvSpPr>
          <p:cNvPr id="3" name="Title 2"/>
          <p:cNvSpPr>
            <a:spLocks noGrp="1"/>
          </p:cNvSpPr>
          <p:nvPr>
            <p:ph type="ctrTitle"/>
          </p:nvPr>
        </p:nvSpPr>
        <p:spPr>
          <a:xfrm>
            <a:off x="317968" y="60880"/>
            <a:ext cx="2156837" cy="1113656"/>
          </a:xfrm>
        </p:spPr>
        <p:txBody>
          <a:bodyPr/>
          <a:lstStyle/>
          <a:p>
            <a:pPr lvl="0"/>
            <a:r>
              <a:rPr lang="es-ES_tradnl" sz="2400" b="1" dirty="0" smtClean="0">
                <a:solidFill>
                  <a:schemeClr val="bg1"/>
                </a:solidFill>
              </a:rPr>
              <a:t>Preparación</a:t>
            </a:r>
            <a:endParaRPr lang="es-PE" sz="2400" b="1" dirty="0">
              <a:solidFill>
                <a:schemeClr val="bg1"/>
              </a:solidFill>
            </a:endParaRPr>
          </a:p>
        </p:txBody>
      </p:sp>
      <p:pic>
        <p:nvPicPr>
          <p:cNvPr id="2" name="Imagen 1" descr="IMG_6315.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55445" y="1388391"/>
            <a:ext cx="4193354" cy="3145016"/>
          </a:xfrm>
          <a:prstGeom prst="rect">
            <a:avLst/>
          </a:prstGeom>
        </p:spPr>
      </p:pic>
    </p:spTree>
    <p:extLst>
      <p:ext uri="{BB962C8B-B14F-4D97-AF65-F5344CB8AC3E}">
        <p14:creationId xmlns:p14="http://schemas.microsoft.com/office/powerpoint/2010/main" val="316093978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dissolv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dissolve">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dissolve">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dissolve">
                                      <p:cBhvr>
                                        <p:cTn id="22" dur="500"/>
                                        <p:tgtEl>
                                          <p:spTgt spid="18">
                                            <p:txEl>
                                              <p:pRg st="3" end="3"/>
                                            </p:txEl>
                                          </p:spTgt>
                                        </p:tgtEl>
                                      </p:cBhvr>
                                    </p:animEffect>
                                  </p:childTnLst>
                                </p:cTn>
                              </p:par>
                            </p:childTnLst>
                          </p:cTn>
                        </p:par>
                        <p:par>
                          <p:cTn id="23" fill="hold">
                            <p:stCondLst>
                              <p:cond delay="500"/>
                            </p:stCondLst>
                            <p:childTnLst>
                              <p:par>
                                <p:cTn id="24" presetID="9" presetClass="entr" presetSubtype="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dissolv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317967" y="1425087"/>
            <a:ext cx="3850621" cy="3375288"/>
          </a:xfrm>
        </p:spPr>
        <p:txBody>
          <a:bodyPr>
            <a:noAutofit/>
          </a:bodyPr>
          <a:lstStyle/>
          <a:p>
            <a:pPr lvl="0" algn="just" defTabSz="914400" fontAlgn="base">
              <a:lnSpc>
                <a:spcPct val="100000"/>
              </a:lnSpc>
              <a:spcBef>
                <a:spcPts val="700"/>
              </a:spcBef>
              <a:spcAft>
                <a:spcPct val="0"/>
              </a:spcAft>
              <a:buClr>
                <a:srgbClr val="006699">
                  <a:lumMod val="75000"/>
                </a:srgbClr>
              </a:buClr>
              <a:buSzPct val="100000"/>
            </a:pPr>
            <a:r>
              <a:rPr lang="es-ES_tradnl" sz="2000" dirty="0">
                <a:solidFill>
                  <a:schemeClr val="accent3"/>
                </a:solidFill>
                <a:latin typeface="Arial"/>
                <a:cs typeface="Arial"/>
              </a:rPr>
              <a:t>Su propósito es el de verificar el cumplimiento de los requisitos reglamentarios y  determinar constataciones cuando no se confirma su cumplimiento. Los resultados de la inspección deben ser comunicados a la organización que está bajo revisión en reuniones diarias y/o en la reunión de cierre o cierre de la inspección</a:t>
            </a:r>
            <a:r>
              <a:rPr lang="es-PE" sz="2000" dirty="0">
                <a:solidFill>
                  <a:schemeClr val="accent3"/>
                </a:solidFill>
                <a:latin typeface="Arial"/>
                <a:cs typeface="Arial"/>
              </a:rPr>
              <a:t> </a:t>
            </a:r>
          </a:p>
        </p:txBody>
      </p:sp>
      <p:sp>
        <p:nvSpPr>
          <p:cNvPr id="3" name="Title 2"/>
          <p:cNvSpPr>
            <a:spLocks noGrp="1"/>
          </p:cNvSpPr>
          <p:nvPr>
            <p:ph type="ctrTitle"/>
          </p:nvPr>
        </p:nvSpPr>
        <p:spPr/>
        <p:txBody>
          <a:bodyPr/>
          <a:lstStyle/>
          <a:p>
            <a:pPr lvl="0"/>
            <a:r>
              <a:rPr lang="es-ES_tradnl" sz="2400" b="1" dirty="0" smtClean="0">
                <a:solidFill>
                  <a:schemeClr val="bg1"/>
                </a:solidFill>
              </a:rPr>
              <a:t>Ejecución</a:t>
            </a:r>
            <a:endParaRPr lang="es-PE" sz="2400" b="1" dirty="0">
              <a:solidFill>
                <a:schemeClr val="bg1"/>
              </a:solidFill>
            </a:endParaRPr>
          </a:p>
        </p:txBody>
      </p:sp>
      <p:pic>
        <p:nvPicPr>
          <p:cNvPr id="6" name="Imagen 1" descr="IMG_6337.jpg"/>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t="3558" b="3558"/>
          <a:stretch>
            <a:fillRect/>
          </a:stretch>
        </p:blipFill>
        <p:spPr>
          <a:prstGeom prst="rect">
            <a:avLst/>
          </a:prstGeom>
        </p:spPr>
      </p:pic>
    </p:spTree>
    <p:extLst>
      <p:ext uri="{BB962C8B-B14F-4D97-AF65-F5344CB8AC3E}">
        <p14:creationId xmlns:p14="http://schemas.microsoft.com/office/powerpoint/2010/main" val="37271464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dissolve">
                                      <p:cBhvr>
                                        <p:cTn id="7" dur="500"/>
                                        <p:tgtEl>
                                          <p:spTgt spid="18">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317966" y="1388390"/>
            <a:ext cx="3034833" cy="3236949"/>
          </a:xfrm>
        </p:spPr>
        <p:txBody>
          <a:bodyPr>
            <a:noAutofit/>
          </a:bodyPr>
          <a:lstStyle/>
          <a:p>
            <a:pPr lvl="0" defTabSz="914400" fontAlgn="base">
              <a:lnSpc>
                <a:spcPct val="100000"/>
              </a:lnSpc>
              <a:spcBef>
                <a:spcPts val="700"/>
              </a:spcBef>
              <a:spcAft>
                <a:spcPct val="0"/>
              </a:spcAft>
              <a:buClr>
                <a:srgbClr val="006699">
                  <a:lumMod val="75000"/>
                </a:srgbClr>
              </a:buClr>
              <a:buSzPct val="100000"/>
            </a:pPr>
            <a:r>
              <a:rPr lang="es-ES_tradnl" sz="2400" dirty="0">
                <a:solidFill>
                  <a:schemeClr val="accent3"/>
                </a:solidFill>
                <a:latin typeface="Arial"/>
                <a:cs typeface="Arial"/>
              </a:rPr>
              <a:t>Incluyen la finalización de detalles administrativos y la elaboración del informe de la inspección.</a:t>
            </a:r>
            <a:endParaRPr lang="es-PE" sz="2400" dirty="0">
              <a:solidFill>
                <a:schemeClr val="accent3"/>
              </a:solidFill>
              <a:latin typeface="Arial"/>
              <a:cs typeface="Arial"/>
            </a:endParaRPr>
          </a:p>
        </p:txBody>
      </p:sp>
      <p:sp>
        <p:nvSpPr>
          <p:cNvPr id="3" name="Title 2"/>
          <p:cNvSpPr>
            <a:spLocks noGrp="1"/>
          </p:cNvSpPr>
          <p:nvPr>
            <p:ph type="ctrTitle"/>
          </p:nvPr>
        </p:nvSpPr>
        <p:spPr>
          <a:xfrm>
            <a:off x="317968" y="60880"/>
            <a:ext cx="2156837" cy="1113656"/>
          </a:xfrm>
        </p:spPr>
        <p:txBody>
          <a:bodyPr/>
          <a:lstStyle/>
          <a:p>
            <a:pPr lvl="0"/>
            <a:r>
              <a:rPr lang="es-ES_tradnl" sz="2400" b="1" dirty="0" smtClean="0">
                <a:solidFill>
                  <a:schemeClr val="bg1"/>
                </a:solidFill>
              </a:rPr>
              <a:t>Informe</a:t>
            </a:r>
            <a:endParaRPr lang="es-PE" sz="2400" b="1" dirty="0">
              <a:solidFill>
                <a:schemeClr val="bg1"/>
              </a:solidFill>
            </a:endParaRPr>
          </a:p>
        </p:txBody>
      </p:sp>
      <p:pic>
        <p:nvPicPr>
          <p:cNvPr id="4098" name="Picture 2" descr="http://2.bp.blogspot.com/-UQSTmzSBwNo/VOe3rJ52z1I/AAAAAAAACow/JXr5HFx6zaM/s1600/blog%2Bredaccion.jpg">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41990" y="1030649"/>
            <a:ext cx="5419725"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85404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098"/>
                                        </p:tgtEl>
                                        <p:attrNameLst>
                                          <p:attrName>style.visibility</p:attrName>
                                        </p:attrNameLst>
                                      </p:cBhvr>
                                      <p:to>
                                        <p:strVal val="visible"/>
                                      </p:to>
                                    </p:set>
                                    <p:animEffect transition="in" filter="fade">
                                      <p:cBhvr>
                                        <p:cTn id="11"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317968" y="1217790"/>
            <a:ext cx="8367460" cy="4175790"/>
          </a:xfrm>
        </p:spPr>
        <p:txBody>
          <a:bodyPr>
            <a:noAutofit/>
          </a:bodyPr>
          <a:lstStyle/>
          <a:p>
            <a:pPr marL="342900" indent="-342900" eaLnBrk="0" hangingPunct="0">
              <a:buClr>
                <a:schemeClr val="accent1">
                  <a:lumMod val="75000"/>
                </a:schemeClr>
              </a:buClr>
              <a:buSzPct val="100000"/>
              <a:buFont typeface="Wingdings" charset="2"/>
              <a:buChar char=""/>
              <a:defRPr/>
            </a:pPr>
            <a:r>
              <a:rPr lang="es-PE" sz="2400" dirty="0" smtClean="0">
                <a:solidFill>
                  <a:schemeClr val="accent3"/>
                </a:solidFill>
                <a:latin typeface="Arial"/>
                <a:cs typeface="Arial"/>
              </a:rPr>
              <a:t>Las inspecciones son consideradas en los procesos de certificación y de vigilancia de las OMAs y los explotadores de servicios aéreos.</a:t>
            </a:r>
          </a:p>
          <a:p>
            <a:pPr marL="342900" indent="-342900" eaLnBrk="0" hangingPunct="0">
              <a:buClr>
                <a:schemeClr val="accent1">
                  <a:lumMod val="75000"/>
                </a:schemeClr>
              </a:buClr>
              <a:buSzPct val="100000"/>
              <a:buFont typeface="Wingdings" charset="2"/>
              <a:buChar char=""/>
              <a:defRPr/>
            </a:pPr>
            <a:r>
              <a:rPr lang="es-PE" sz="2400" dirty="0" smtClean="0">
                <a:solidFill>
                  <a:schemeClr val="accent3"/>
                </a:solidFill>
                <a:latin typeface="Arial"/>
                <a:cs typeface="Arial"/>
              </a:rPr>
              <a:t>Se debe considerar:</a:t>
            </a:r>
          </a:p>
          <a:p>
            <a:pPr marL="777875" lvl="1" indent="-457200">
              <a:buClr>
                <a:schemeClr val="accent1">
                  <a:lumMod val="75000"/>
                </a:schemeClr>
              </a:buClr>
              <a:buSzPct val="100000"/>
              <a:buFont typeface="+mj-lt"/>
              <a:buAutoNum type="alphaLcParenR"/>
            </a:pPr>
            <a:r>
              <a:rPr lang="es-PE" sz="2400" dirty="0" smtClean="0">
                <a:solidFill>
                  <a:schemeClr val="accent3"/>
                </a:solidFill>
                <a:latin typeface="Arial"/>
                <a:cs typeface="Arial"/>
              </a:rPr>
              <a:t>utilizar listas de verificación;</a:t>
            </a:r>
          </a:p>
          <a:p>
            <a:pPr marL="777875" lvl="1" indent="-457200">
              <a:buClr>
                <a:schemeClr val="accent1">
                  <a:lumMod val="75000"/>
                </a:schemeClr>
              </a:buClr>
              <a:buSzPct val="100000"/>
              <a:buFont typeface="+mj-lt"/>
              <a:buAutoNum type="alphaLcParenR"/>
            </a:pPr>
            <a:r>
              <a:rPr lang="es-PE" sz="2400" dirty="0" smtClean="0">
                <a:solidFill>
                  <a:schemeClr val="accent3"/>
                </a:solidFill>
                <a:latin typeface="Arial"/>
                <a:cs typeface="Arial"/>
              </a:rPr>
              <a:t>documentar las constataciones;</a:t>
            </a:r>
          </a:p>
          <a:p>
            <a:pPr marL="777875" lvl="1" indent="-457200">
              <a:buClr>
                <a:schemeClr val="accent1">
                  <a:lumMod val="75000"/>
                </a:schemeClr>
              </a:buClr>
              <a:buSzPct val="100000"/>
              <a:buFont typeface="+mj-lt"/>
              <a:buAutoNum type="alphaLcParenR"/>
            </a:pPr>
            <a:r>
              <a:rPr lang="es-PE" sz="2400" dirty="0" smtClean="0">
                <a:solidFill>
                  <a:schemeClr val="accent3"/>
                </a:solidFill>
                <a:latin typeface="Arial"/>
                <a:cs typeface="Arial"/>
              </a:rPr>
              <a:t>verifica las acciones correctivas; y</a:t>
            </a:r>
          </a:p>
          <a:p>
            <a:pPr marL="777875" lvl="1" indent="-457200" algn="just">
              <a:buClr>
                <a:schemeClr val="accent1">
                  <a:lumMod val="75000"/>
                </a:schemeClr>
              </a:buClr>
              <a:buSzPct val="100000"/>
              <a:buFont typeface="+mj-lt"/>
              <a:buAutoNum type="alphaLcParenR"/>
            </a:pPr>
            <a:r>
              <a:rPr lang="es-PE" sz="2400" dirty="0" smtClean="0">
                <a:solidFill>
                  <a:schemeClr val="accent3"/>
                </a:solidFill>
                <a:latin typeface="Arial"/>
                <a:cs typeface="Arial"/>
              </a:rPr>
              <a:t>realiza el seguimiento que asegure que las acciones correctivas son efectivas.</a:t>
            </a:r>
            <a:endParaRPr lang="es-PE" sz="2400" dirty="0" smtClean="0">
              <a:solidFill>
                <a:schemeClr val="accent3"/>
              </a:solidFill>
            </a:endParaRPr>
          </a:p>
          <a:p>
            <a:endParaRPr lang="es-PE" sz="2400" dirty="0">
              <a:solidFill>
                <a:schemeClr val="accent3"/>
              </a:solidFill>
            </a:endParaRPr>
          </a:p>
        </p:txBody>
      </p:sp>
      <p:sp>
        <p:nvSpPr>
          <p:cNvPr id="3" name="Title 2"/>
          <p:cNvSpPr>
            <a:spLocks noGrp="1"/>
          </p:cNvSpPr>
          <p:nvPr>
            <p:ph type="ctrTitle"/>
          </p:nvPr>
        </p:nvSpPr>
        <p:spPr>
          <a:xfrm>
            <a:off x="317968" y="60880"/>
            <a:ext cx="2156837" cy="1113656"/>
          </a:xfrm>
        </p:spPr>
        <p:txBody>
          <a:bodyPr/>
          <a:lstStyle/>
          <a:p>
            <a:r>
              <a:rPr lang="es-PE" sz="2000" b="1" dirty="0" smtClean="0">
                <a:solidFill>
                  <a:schemeClr val="bg1"/>
                </a:solidFill>
              </a:rPr>
              <a:t>Generalidades</a:t>
            </a:r>
            <a:endParaRPr lang="es-PE" sz="2000" dirty="0">
              <a:solidFill>
                <a:schemeClr val="bg1"/>
              </a:solidFill>
            </a:endParaRPr>
          </a:p>
        </p:txBody>
      </p:sp>
    </p:spTree>
    <p:extLst>
      <p:ext uri="{BB962C8B-B14F-4D97-AF65-F5344CB8AC3E}">
        <p14:creationId xmlns:p14="http://schemas.microsoft.com/office/powerpoint/2010/main" val="294331726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dissolv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dissolve">
                                      <p:cBhvr>
                                        <p:cTn id="12" dur="500"/>
                                        <p:tgtEl>
                                          <p:spTgt spid="18">
                                            <p:txEl>
                                              <p:pRg st="1" end="1"/>
                                            </p:txEl>
                                          </p:spTgt>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18">
                                            <p:txEl>
                                              <p:pRg st="2" end="2"/>
                                            </p:txEl>
                                          </p:spTgt>
                                        </p:tgtEl>
                                        <p:attrNameLst>
                                          <p:attrName>style.visibility</p:attrName>
                                        </p:attrNameLst>
                                      </p:cBhvr>
                                      <p:to>
                                        <p:strVal val="visible"/>
                                      </p:to>
                                    </p:set>
                                    <p:animEffect transition="in" filter="dissolve">
                                      <p:cBhvr>
                                        <p:cTn id="16" dur="500"/>
                                        <p:tgtEl>
                                          <p:spTgt spid="18">
                                            <p:txEl>
                                              <p:pRg st="2" end="2"/>
                                            </p:txEl>
                                          </p:spTgt>
                                        </p:tgtEl>
                                      </p:cBhvr>
                                    </p:animEffect>
                                  </p:childTnLst>
                                </p:cTn>
                              </p:par>
                            </p:childTnLst>
                          </p:cTn>
                        </p:par>
                        <p:par>
                          <p:cTn id="17" fill="hold">
                            <p:stCondLst>
                              <p:cond delay="1000"/>
                            </p:stCondLst>
                            <p:childTnLst>
                              <p:par>
                                <p:cTn id="18" presetID="9" presetClass="entr" presetSubtype="0" fill="hold" nodeType="afterEffect">
                                  <p:stCondLst>
                                    <p:cond delay="0"/>
                                  </p:stCondLst>
                                  <p:childTnLst>
                                    <p:set>
                                      <p:cBhvr>
                                        <p:cTn id="19" dur="1" fill="hold">
                                          <p:stCondLst>
                                            <p:cond delay="0"/>
                                          </p:stCondLst>
                                        </p:cTn>
                                        <p:tgtEl>
                                          <p:spTgt spid="18">
                                            <p:txEl>
                                              <p:pRg st="3" end="3"/>
                                            </p:txEl>
                                          </p:spTgt>
                                        </p:tgtEl>
                                        <p:attrNameLst>
                                          <p:attrName>style.visibility</p:attrName>
                                        </p:attrNameLst>
                                      </p:cBhvr>
                                      <p:to>
                                        <p:strVal val="visible"/>
                                      </p:to>
                                    </p:set>
                                    <p:animEffect transition="in" filter="dissolve">
                                      <p:cBhvr>
                                        <p:cTn id="20" dur="500"/>
                                        <p:tgtEl>
                                          <p:spTgt spid="18">
                                            <p:txEl>
                                              <p:pRg st="3" end="3"/>
                                            </p:txEl>
                                          </p:spTgt>
                                        </p:tgtEl>
                                      </p:cBhvr>
                                    </p:animEffect>
                                  </p:childTnLst>
                                </p:cTn>
                              </p:par>
                            </p:childTnLst>
                          </p:cTn>
                        </p:par>
                        <p:par>
                          <p:cTn id="21" fill="hold">
                            <p:stCondLst>
                              <p:cond delay="1500"/>
                            </p:stCondLst>
                            <p:childTnLst>
                              <p:par>
                                <p:cTn id="22" presetID="9" presetClass="entr" presetSubtype="0" fill="hold" nodeType="afterEffect">
                                  <p:stCondLst>
                                    <p:cond delay="0"/>
                                  </p:stCondLst>
                                  <p:childTnLst>
                                    <p:set>
                                      <p:cBhvr>
                                        <p:cTn id="23" dur="1" fill="hold">
                                          <p:stCondLst>
                                            <p:cond delay="0"/>
                                          </p:stCondLst>
                                        </p:cTn>
                                        <p:tgtEl>
                                          <p:spTgt spid="18">
                                            <p:txEl>
                                              <p:pRg st="4" end="4"/>
                                            </p:txEl>
                                          </p:spTgt>
                                        </p:tgtEl>
                                        <p:attrNameLst>
                                          <p:attrName>style.visibility</p:attrName>
                                        </p:attrNameLst>
                                      </p:cBhvr>
                                      <p:to>
                                        <p:strVal val="visible"/>
                                      </p:to>
                                    </p:set>
                                    <p:animEffect transition="in" filter="dissolve">
                                      <p:cBhvr>
                                        <p:cTn id="24" dur="500"/>
                                        <p:tgtEl>
                                          <p:spTgt spid="18">
                                            <p:txEl>
                                              <p:pRg st="4" end="4"/>
                                            </p:txEl>
                                          </p:spTgt>
                                        </p:tgtEl>
                                      </p:cBhvr>
                                    </p:animEffect>
                                  </p:childTnLst>
                                </p:cTn>
                              </p:par>
                            </p:childTnLst>
                          </p:cTn>
                        </p:par>
                        <p:par>
                          <p:cTn id="25" fill="hold">
                            <p:stCondLst>
                              <p:cond delay="2000"/>
                            </p:stCondLst>
                            <p:childTnLst>
                              <p:par>
                                <p:cTn id="26" presetID="9" presetClass="entr" presetSubtype="0" fill="hold" nodeType="afterEffect">
                                  <p:stCondLst>
                                    <p:cond delay="0"/>
                                  </p:stCondLst>
                                  <p:childTnLst>
                                    <p:set>
                                      <p:cBhvr>
                                        <p:cTn id="27" dur="1" fill="hold">
                                          <p:stCondLst>
                                            <p:cond delay="0"/>
                                          </p:stCondLst>
                                        </p:cTn>
                                        <p:tgtEl>
                                          <p:spTgt spid="18">
                                            <p:txEl>
                                              <p:pRg st="5" end="5"/>
                                            </p:txEl>
                                          </p:spTgt>
                                        </p:tgtEl>
                                        <p:attrNameLst>
                                          <p:attrName>style.visibility</p:attrName>
                                        </p:attrNameLst>
                                      </p:cBhvr>
                                      <p:to>
                                        <p:strVal val="visible"/>
                                      </p:to>
                                    </p:set>
                                    <p:animEffect transition="in" filter="dissolve">
                                      <p:cBhvr>
                                        <p:cTn id="28" dur="500"/>
                                        <p:tgtEl>
                                          <p:spTgt spid="1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317967" y="1388390"/>
            <a:ext cx="8170940" cy="3534129"/>
          </a:xfrm>
        </p:spPr>
        <p:txBody>
          <a:bodyPr>
            <a:noAutofit/>
          </a:bodyPr>
          <a:lstStyle/>
          <a:p>
            <a:pPr marL="0" lvl="1" algn="just" defTabSz="914400" fontAlgn="base">
              <a:spcBef>
                <a:spcPts val="550"/>
              </a:spcBef>
              <a:spcAft>
                <a:spcPct val="0"/>
              </a:spcAft>
              <a:buClr>
                <a:srgbClr val="006699"/>
              </a:buClr>
              <a:buSzPct val="70000"/>
            </a:pPr>
            <a:r>
              <a:rPr lang="es-ES_tradnl" sz="2800" dirty="0">
                <a:solidFill>
                  <a:schemeClr val="accent3"/>
                </a:solidFill>
                <a:latin typeface="Arial"/>
                <a:cs typeface="Arial"/>
              </a:rPr>
              <a:t>Incluye el desarrollo y la </a:t>
            </a:r>
            <a:r>
              <a:rPr lang="es-ES_tradnl" sz="2800" b="1" dirty="0">
                <a:solidFill>
                  <a:srgbClr val="FF0000"/>
                </a:solidFill>
                <a:latin typeface="Arial"/>
                <a:cs typeface="Arial"/>
              </a:rPr>
              <a:t>aceptación de todas las soluciones presentadas en el caso de la certificación</a:t>
            </a:r>
            <a:r>
              <a:rPr lang="es-ES_tradnl" sz="2800" dirty="0">
                <a:solidFill>
                  <a:schemeClr val="accent3"/>
                </a:solidFill>
                <a:latin typeface="Arial"/>
                <a:cs typeface="Arial"/>
              </a:rPr>
              <a:t> y de la aceptación del plan de acciones correctivas  (PAC) de la organización para la solución de las constataciones encontradas en el caso de la vigilancia. Esta fase incluye el cierre formal de la inspección por parte de la AAC.</a:t>
            </a:r>
            <a:endParaRPr lang="es-PE" sz="4000" dirty="0">
              <a:solidFill>
                <a:schemeClr val="accent3"/>
              </a:solidFill>
              <a:latin typeface="Arial"/>
              <a:cs typeface="Arial"/>
            </a:endParaRPr>
          </a:p>
        </p:txBody>
      </p:sp>
      <p:sp>
        <p:nvSpPr>
          <p:cNvPr id="3" name="Title 2"/>
          <p:cNvSpPr>
            <a:spLocks noGrp="1"/>
          </p:cNvSpPr>
          <p:nvPr>
            <p:ph type="ctrTitle"/>
          </p:nvPr>
        </p:nvSpPr>
        <p:spPr>
          <a:xfrm>
            <a:off x="317968" y="60880"/>
            <a:ext cx="2156837" cy="1113656"/>
          </a:xfrm>
        </p:spPr>
        <p:txBody>
          <a:bodyPr/>
          <a:lstStyle/>
          <a:p>
            <a:pPr lvl="0"/>
            <a:r>
              <a:rPr lang="es-ES_tradnl" sz="2400" b="1" dirty="0" smtClean="0">
                <a:solidFill>
                  <a:schemeClr val="bg1"/>
                </a:solidFill>
              </a:rPr>
              <a:t>Informe</a:t>
            </a:r>
            <a:endParaRPr lang="es-PE" sz="2400" b="1" dirty="0">
              <a:solidFill>
                <a:schemeClr val="bg1"/>
              </a:solidFill>
            </a:endParaRPr>
          </a:p>
        </p:txBody>
      </p:sp>
    </p:spTree>
    <p:extLst>
      <p:ext uri="{BB962C8B-B14F-4D97-AF65-F5344CB8AC3E}">
        <p14:creationId xmlns:p14="http://schemas.microsoft.com/office/powerpoint/2010/main" val="376940519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dissolve">
                                      <p:cBhvr>
                                        <p:cTn id="7"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317968" y="1174536"/>
            <a:ext cx="6123776" cy="3984318"/>
          </a:xfrm>
        </p:spPr>
        <p:txBody>
          <a:bodyPr>
            <a:noAutofit/>
          </a:bodyPr>
          <a:lstStyle/>
          <a:p>
            <a:pPr lvl="0" defTabSz="914400" fontAlgn="base">
              <a:lnSpc>
                <a:spcPct val="100000"/>
              </a:lnSpc>
              <a:spcBef>
                <a:spcPts val="700"/>
              </a:spcBef>
              <a:spcAft>
                <a:spcPct val="0"/>
              </a:spcAft>
              <a:buClr>
                <a:srgbClr val="006699">
                  <a:lumMod val="75000"/>
                </a:srgbClr>
              </a:buClr>
              <a:buSzPct val="100000"/>
            </a:pPr>
            <a:r>
              <a:rPr lang="es-PE" sz="2000" b="1" u="sng" dirty="0">
                <a:solidFill>
                  <a:schemeClr val="accent3"/>
                </a:solidFill>
                <a:latin typeface="Arial"/>
                <a:cs typeface="Arial"/>
              </a:rPr>
              <a:t>Notificación</a:t>
            </a:r>
            <a:r>
              <a:rPr lang="es-PE" sz="2000" dirty="0">
                <a:solidFill>
                  <a:schemeClr val="accent3"/>
                </a:solidFill>
                <a:latin typeface="Arial"/>
                <a:cs typeface="Arial"/>
              </a:rPr>
              <a:t>.- Es a través del JEC o JEI o inspector asignado</a:t>
            </a:r>
          </a:p>
          <a:p>
            <a:pPr marL="342900" lvl="0" indent="-342900" defTabSz="914400" fontAlgn="base">
              <a:lnSpc>
                <a:spcPct val="100000"/>
              </a:lnSpc>
              <a:spcBef>
                <a:spcPts val="700"/>
              </a:spcBef>
              <a:spcAft>
                <a:spcPct val="0"/>
              </a:spcAft>
              <a:buClr>
                <a:schemeClr val="accent2"/>
              </a:buClr>
              <a:buSzPct val="100000"/>
              <a:buFont typeface="Wingdings 2" panose="05020102010507070707" pitchFamily="18" charset="2"/>
              <a:buChar char="R"/>
            </a:pPr>
            <a:r>
              <a:rPr lang="es-PE" sz="2000" dirty="0">
                <a:solidFill>
                  <a:schemeClr val="accent3"/>
                </a:solidFill>
                <a:latin typeface="Arial"/>
                <a:cs typeface="Arial"/>
              </a:rPr>
              <a:t>Comunicación a la organización a ser inspeccionada varia entre </a:t>
            </a:r>
            <a:r>
              <a:rPr lang="es-ES_tradnl" sz="2000" dirty="0">
                <a:solidFill>
                  <a:schemeClr val="accent3"/>
                </a:solidFill>
                <a:latin typeface="Arial"/>
                <a:cs typeface="Arial"/>
              </a:rPr>
              <a:t>catorce (14) a sesenta (60) días de antelación a la fecha de la inspección planificada, para confirmar el cronograma de eventos de la inspección</a:t>
            </a:r>
            <a:r>
              <a:rPr lang="es-PE" sz="2000" dirty="0">
                <a:solidFill>
                  <a:schemeClr val="accent3"/>
                </a:solidFill>
                <a:latin typeface="Arial"/>
                <a:cs typeface="Arial"/>
              </a:rPr>
              <a:t>. Tiempo depende de la complejidad de la inspección.</a:t>
            </a:r>
          </a:p>
          <a:p>
            <a:pPr marL="342900" lvl="0" indent="-342900" defTabSz="914400" fontAlgn="base">
              <a:lnSpc>
                <a:spcPct val="100000"/>
              </a:lnSpc>
              <a:spcBef>
                <a:spcPts val="700"/>
              </a:spcBef>
              <a:spcAft>
                <a:spcPct val="0"/>
              </a:spcAft>
              <a:buClr>
                <a:schemeClr val="accent2"/>
              </a:buClr>
              <a:buSzPct val="100000"/>
              <a:buFont typeface="Wingdings 2" panose="05020102010507070707" pitchFamily="18" charset="2"/>
              <a:buChar char="R"/>
            </a:pPr>
            <a:r>
              <a:rPr lang="es-ES_tradnl" sz="2000" dirty="0">
                <a:solidFill>
                  <a:schemeClr val="accent3"/>
                </a:solidFill>
                <a:latin typeface="Arial"/>
                <a:cs typeface="Arial"/>
              </a:rPr>
              <a:t>Las organizaciones que están incluidas en un programa de inspección deben ser notificadas con tres (3) meses de anticipación a la fecha de la inspección planificada</a:t>
            </a:r>
            <a:r>
              <a:rPr lang="es-PE" sz="2000" dirty="0">
                <a:solidFill>
                  <a:schemeClr val="accent3"/>
                </a:solidFill>
                <a:latin typeface="Arial"/>
                <a:cs typeface="Arial"/>
              </a:rPr>
              <a:t> </a:t>
            </a:r>
          </a:p>
        </p:txBody>
      </p:sp>
      <p:sp>
        <p:nvSpPr>
          <p:cNvPr id="3" name="Title 2"/>
          <p:cNvSpPr>
            <a:spLocks noGrp="1"/>
          </p:cNvSpPr>
          <p:nvPr>
            <p:ph type="ctrTitle"/>
          </p:nvPr>
        </p:nvSpPr>
        <p:spPr>
          <a:xfrm>
            <a:off x="317968" y="60880"/>
            <a:ext cx="2156837" cy="1113656"/>
          </a:xfrm>
        </p:spPr>
        <p:txBody>
          <a:bodyPr/>
          <a:lstStyle/>
          <a:p>
            <a:pPr lvl="0"/>
            <a:r>
              <a:rPr lang="es-ES_tradnl" sz="2400" b="1" dirty="0" smtClean="0">
                <a:solidFill>
                  <a:schemeClr val="bg1"/>
                </a:solidFill>
              </a:rPr>
              <a:t>Fase de preparación</a:t>
            </a:r>
            <a:endParaRPr lang="es-PE" sz="2400" b="1" dirty="0">
              <a:solidFill>
                <a:schemeClr val="bg1"/>
              </a:solidFill>
            </a:endParaRPr>
          </a:p>
        </p:txBody>
      </p:sp>
      <p:pic>
        <p:nvPicPr>
          <p:cNvPr id="4" name="Imagen 3"/>
          <p:cNvPicPr/>
          <p:nvPr/>
        </p:nvPicPr>
        <p:blipFill>
          <a:blip r:embed="rId3" cstate="print">
            <a:extLst>
              <a:ext uri="{28A0092B-C50C-407E-A947-70E740481C1C}">
                <a14:useLocalDpi xmlns:a14="http://schemas.microsoft.com/office/drawing/2010/main"/>
              </a:ext>
            </a:extLst>
          </a:blip>
          <a:srcRect/>
          <a:stretch>
            <a:fillRect/>
          </a:stretch>
        </p:blipFill>
        <p:spPr bwMode="auto">
          <a:xfrm>
            <a:off x="6930441" y="262595"/>
            <a:ext cx="1435224" cy="5328592"/>
          </a:xfrm>
          <a:prstGeom prst="rect">
            <a:avLst/>
          </a:prstGeom>
          <a:noFill/>
          <a:ln>
            <a:noFill/>
          </a:ln>
        </p:spPr>
      </p:pic>
      <p:sp>
        <p:nvSpPr>
          <p:cNvPr id="5" name="Elipse 1"/>
          <p:cNvSpPr/>
          <p:nvPr/>
        </p:nvSpPr>
        <p:spPr>
          <a:xfrm>
            <a:off x="6570401" y="190587"/>
            <a:ext cx="2195736" cy="936104"/>
          </a:xfrm>
          <a:prstGeom prst="ellipse">
            <a:avLst/>
          </a:prstGeom>
          <a:noFill/>
          <a:ln w="28575" cap="flat" cmpd="sng" algn="ctr">
            <a:solidFill>
              <a:srgbClr val="FF0000"/>
            </a:solidFill>
            <a:prstDash val="solid"/>
          </a:ln>
          <a:effectLst>
            <a:outerShdw blurRad="38100" dist="30000" dir="5400000" rotWithShape="0">
              <a:srgbClr val="000000">
                <a:alpha val="4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smtClean="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2642322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dissolve">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dissolve">
                                      <p:cBhvr>
                                        <p:cTn id="17" dur="500"/>
                                        <p:tgtEl>
                                          <p:spTgt spid="1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8">
                                            <p:txEl>
                                              <p:pRg st="2" end="2"/>
                                            </p:txEl>
                                          </p:spTgt>
                                        </p:tgtEl>
                                        <p:attrNameLst>
                                          <p:attrName>style.visibility</p:attrName>
                                        </p:attrNameLst>
                                      </p:cBhvr>
                                      <p:to>
                                        <p:strVal val="visible"/>
                                      </p:to>
                                    </p:set>
                                    <p:animEffect transition="in" filter="dissolve">
                                      <p:cBhvr>
                                        <p:cTn id="22" dur="500"/>
                                        <p:tgtEl>
                                          <p:spTgt spid="1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317968" y="1174536"/>
            <a:ext cx="6123776" cy="3984318"/>
          </a:xfrm>
        </p:spPr>
        <p:txBody>
          <a:bodyPr>
            <a:noAutofit/>
          </a:bodyPr>
          <a:lstStyle/>
          <a:p>
            <a:pPr lvl="0" defTabSz="914400" fontAlgn="base">
              <a:lnSpc>
                <a:spcPct val="100000"/>
              </a:lnSpc>
              <a:spcBef>
                <a:spcPts val="700"/>
              </a:spcBef>
              <a:spcAft>
                <a:spcPct val="0"/>
              </a:spcAft>
              <a:buClr>
                <a:srgbClr val="006699">
                  <a:lumMod val="75000"/>
                </a:srgbClr>
              </a:buClr>
              <a:buSzPct val="100000"/>
            </a:pPr>
            <a:r>
              <a:rPr lang="es-ES_tradnl" sz="2400" u="sng" dirty="0">
                <a:solidFill>
                  <a:schemeClr val="accent3"/>
                </a:solidFill>
                <a:latin typeface="Arial"/>
                <a:cs typeface="Arial"/>
              </a:rPr>
              <a:t>Selección del equipo de inspección</a:t>
            </a:r>
            <a:r>
              <a:rPr lang="es-ES_tradnl" sz="2400" dirty="0">
                <a:solidFill>
                  <a:schemeClr val="accent3"/>
                </a:solidFill>
                <a:latin typeface="Arial"/>
                <a:cs typeface="Arial"/>
              </a:rPr>
              <a:t>.- La selección del equipo de inspección, incluyendo los términos de referencia de los miembros del equipo, las calificaciones y responsabilidades están especificadas en la Sección 5 del presente capítulo.</a:t>
            </a:r>
          </a:p>
          <a:p>
            <a:pPr lvl="0" defTabSz="914400" fontAlgn="base">
              <a:lnSpc>
                <a:spcPct val="100000"/>
              </a:lnSpc>
              <a:spcBef>
                <a:spcPts val="700"/>
              </a:spcBef>
              <a:spcAft>
                <a:spcPct val="0"/>
              </a:spcAft>
              <a:buClr>
                <a:srgbClr val="006699">
                  <a:lumMod val="75000"/>
                </a:srgbClr>
              </a:buClr>
              <a:buSzPct val="100000"/>
            </a:pPr>
            <a:endParaRPr lang="es-ES_tradnl" sz="2400" dirty="0">
              <a:solidFill>
                <a:schemeClr val="accent3"/>
              </a:solidFill>
              <a:latin typeface="Arial"/>
              <a:cs typeface="Arial"/>
            </a:endParaRPr>
          </a:p>
          <a:p>
            <a:pPr lvl="0" defTabSz="914400" fontAlgn="base">
              <a:lnSpc>
                <a:spcPct val="100000"/>
              </a:lnSpc>
              <a:spcBef>
                <a:spcPts val="700"/>
              </a:spcBef>
              <a:spcAft>
                <a:spcPct val="0"/>
              </a:spcAft>
              <a:buClr>
                <a:srgbClr val="006699">
                  <a:lumMod val="75000"/>
                </a:srgbClr>
              </a:buClr>
              <a:buSzPct val="100000"/>
            </a:pPr>
            <a:r>
              <a:rPr lang="es-ES_tradnl" sz="2000" b="1" i="1" dirty="0">
                <a:solidFill>
                  <a:schemeClr val="accent3"/>
                </a:solidFill>
                <a:latin typeface="Arial"/>
                <a:cs typeface="Arial"/>
              </a:rPr>
              <a:t>Nota</a:t>
            </a:r>
            <a:r>
              <a:rPr lang="es-ES_tradnl" sz="2000" i="1" dirty="0">
                <a:solidFill>
                  <a:schemeClr val="accent3"/>
                </a:solidFill>
                <a:latin typeface="Arial"/>
                <a:cs typeface="Arial"/>
              </a:rPr>
              <a:t>: Sección 5 – Requisitos del equipo de certificación.</a:t>
            </a:r>
            <a:endParaRPr lang="es-PE" sz="2000" i="1" dirty="0">
              <a:solidFill>
                <a:schemeClr val="accent3"/>
              </a:solidFill>
              <a:latin typeface="Arial"/>
              <a:cs typeface="Arial"/>
            </a:endParaRPr>
          </a:p>
          <a:p>
            <a:pPr lvl="0" defTabSz="914400" fontAlgn="base">
              <a:lnSpc>
                <a:spcPct val="100000"/>
              </a:lnSpc>
              <a:spcBef>
                <a:spcPts val="700"/>
              </a:spcBef>
              <a:spcAft>
                <a:spcPct val="0"/>
              </a:spcAft>
              <a:buClr>
                <a:srgbClr val="006699">
                  <a:lumMod val="75000"/>
                </a:srgbClr>
              </a:buClr>
              <a:buSzPct val="100000"/>
            </a:pPr>
            <a:endParaRPr lang="es-PE" sz="2000" dirty="0">
              <a:solidFill>
                <a:schemeClr val="accent3"/>
              </a:solidFill>
              <a:latin typeface="Arial"/>
              <a:cs typeface="Arial"/>
            </a:endParaRPr>
          </a:p>
        </p:txBody>
      </p:sp>
      <p:sp>
        <p:nvSpPr>
          <p:cNvPr id="3" name="Title 2"/>
          <p:cNvSpPr>
            <a:spLocks noGrp="1"/>
          </p:cNvSpPr>
          <p:nvPr>
            <p:ph type="ctrTitle"/>
          </p:nvPr>
        </p:nvSpPr>
        <p:spPr>
          <a:xfrm>
            <a:off x="317968" y="60880"/>
            <a:ext cx="2156837" cy="1113656"/>
          </a:xfrm>
        </p:spPr>
        <p:txBody>
          <a:bodyPr/>
          <a:lstStyle/>
          <a:p>
            <a:pPr lvl="0"/>
            <a:r>
              <a:rPr lang="es-ES_tradnl" sz="2400" b="1" dirty="0" smtClean="0">
                <a:solidFill>
                  <a:schemeClr val="bg1"/>
                </a:solidFill>
              </a:rPr>
              <a:t>Fase de preparación</a:t>
            </a:r>
            <a:endParaRPr lang="es-PE" sz="2400" b="1" dirty="0">
              <a:solidFill>
                <a:schemeClr val="bg1"/>
              </a:solidFill>
            </a:endParaRPr>
          </a:p>
        </p:txBody>
      </p:sp>
      <p:pic>
        <p:nvPicPr>
          <p:cNvPr id="4" name="Imagen 3"/>
          <p:cNvPicPr/>
          <p:nvPr/>
        </p:nvPicPr>
        <p:blipFill>
          <a:blip r:embed="rId3" cstate="print">
            <a:extLst>
              <a:ext uri="{28A0092B-C50C-407E-A947-70E740481C1C}">
                <a14:useLocalDpi xmlns:a14="http://schemas.microsoft.com/office/drawing/2010/main"/>
              </a:ext>
            </a:extLst>
          </a:blip>
          <a:srcRect/>
          <a:stretch>
            <a:fillRect/>
          </a:stretch>
        </p:blipFill>
        <p:spPr bwMode="auto">
          <a:xfrm>
            <a:off x="6930441" y="262595"/>
            <a:ext cx="1435224" cy="5328592"/>
          </a:xfrm>
          <a:prstGeom prst="rect">
            <a:avLst/>
          </a:prstGeom>
          <a:noFill/>
          <a:ln>
            <a:noFill/>
          </a:ln>
        </p:spPr>
      </p:pic>
      <p:sp>
        <p:nvSpPr>
          <p:cNvPr id="5" name="Elipse 1"/>
          <p:cNvSpPr/>
          <p:nvPr/>
        </p:nvSpPr>
        <p:spPr>
          <a:xfrm>
            <a:off x="6570401" y="1350647"/>
            <a:ext cx="2195736" cy="936104"/>
          </a:xfrm>
          <a:prstGeom prst="ellipse">
            <a:avLst/>
          </a:prstGeom>
          <a:noFill/>
          <a:ln w="28575" cap="flat" cmpd="sng" algn="ctr">
            <a:solidFill>
              <a:srgbClr val="FF0000"/>
            </a:solidFill>
            <a:prstDash val="solid"/>
          </a:ln>
          <a:effectLst>
            <a:outerShdw blurRad="38100" dist="30000" dir="5400000" rotWithShape="0">
              <a:srgbClr val="000000">
                <a:alpha val="4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smtClean="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1858793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dissolve">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dissolve">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317967" y="1174535"/>
            <a:ext cx="8525782" cy="4352807"/>
          </a:xfrm>
        </p:spPr>
        <p:txBody>
          <a:bodyPr>
            <a:noAutofit/>
          </a:bodyPr>
          <a:lstStyle/>
          <a:p>
            <a:pPr lvl="0" defTabSz="914400" fontAlgn="base">
              <a:lnSpc>
                <a:spcPct val="100000"/>
              </a:lnSpc>
              <a:spcBef>
                <a:spcPts val="700"/>
              </a:spcBef>
              <a:spcAft>
                <a:spcPct val="0"/>
              </a:spcAft>
              <a:buClr>
                <a:srgbClr val="006699">
                  <a:lumMod val="75000"/>
                </a:srgbClr>
              </a:buClr>
              <a:buSzPct val="100000"/>
            </a:pPr>
            <a:r>
              <a:rPr lang="es-PE" sz="1900" dirty="0">
                <a:solidFill>
                  <a:schemeClr val="accent3"/>
                </a:solidFill>
                <a:latin typeface="Arial" panose="020B0604020202020204" pitchFamily="34" charset="0"/>
                <a:cs typeface="Arial" panose="020B0604020202020204" pitchFamily="34" charset="0"/>
              </a:rPr>
              <a:t>Jefe del equipo de certificación (JEC) y Jefe del equipo de inspección (JEI)</a:t>
            </a:r>
          </a:p>
          <a:p>
            <a:pPr marL="361950" lvl="1" indent="-361950" algn="just" defTabSz="914400" fontAlgn="base">
              <a:spcBef>
                <a:spcPts val="550"/>
              </a:spcBef>
              <a:spcAft>
                <a:spcPct val="0"/>
              </a:spcAft>
              <a:buClr>
                <a:srgbClr val="006699">
                  <a:lumMod val="75000"/>
                </a:srgbClr>
              </a:buClr>
              <a:buSzPct val="100000"/>
            </a:pPr>
            <a:r>
              <a:rPr lang="es-PE" sz="1900" dirty="0">
                <a:solidFill>
                  <a:schemeClr val="accent3"/>
                </a:solidFill>
                <a:latin typeface="Arial" panose="020B0604020202020204" pitchFamily="34" charset="0"/>
                <a:cs typeface="Arial" panose="020B0604020202020204" pitchFamily="34" charset="0"/>
              </a:rPr>
              <a:t>a)	</a:t>
            </a:r>
            <a:r>
              <a:rPr lang="es-PE" sz="1800" dirty="0">
                <a:solidFill>
                  <a:schemeClr val="accent3"/>
                </a:solidFill>
                <a:latin typeface="Arial" panose="020B0604020202020204" pitchFamily="34" charset="0"/>
                <a:cs typeface="Arial" panose="020B0604020202020204" pitchFamily="34" charset="0"/>
              </a:rPr>
              <a:t>Haber completado el curso de procedimientos de inspección, inspector o auditor líder o equivalente, y haber recibido la instrucción periódica adecuada;</a:t>
            </a:r>
          </a:p>
          <a:p>
            <a:pPr marL="361950" lvl="1" indent="-361950" algn="just" defTabSz="914400" fontAlgn="base">
              <a:spcBef>
                <a:spcPts val="550"/>
              </a:spcBef>
              <a:spcAft>
                <a:spcPct val="0"/>
              </a:spcAft>
              <a:buClr>
                <a:srgbClr val="006699">
                  <a:lumMod val="75000"/>
                </a:srgbClr>
              </a:buClr>
              <a:buSzPct val="100000"/>
            </a:pPr>
            <a:r>
              <a:rPr lang="es-PE" sz="1800" dirty="0">
                <a:solidFill>
                  <a:schemeClr val="accent3"/>
                </a:solidFill>
                <a:latin typeface="Arial" panose="020B0604020202020204" pitchFamily="34" charset="0"/>
                <a:cs typeface="Arial" panose="020B0604020202020204" pitchFamily="34" charset="0"/>
              </a:rPr>
              <a:t>b)	haber completado el curso de aeronavegabilidad, niveles básico y avanzado, o equivalentes;</a:t>
            </a:r>
          </a:p>
          <a:p>
            <a:pPr marL="361950" lvl="1" indent="-361950" algn="just" defTabSz="914400" fontAlgn="base">
              <a:spcBef>
                <a:spcPts val="550"/>
              </a:spcBef>
              <a:spcAft>
                <a:spcPct val="0"/>
              </a:spcAft>
              <a:buClr>
                <a:srgbClr val="006699">
                  <a:lumMod val="75000"/>
                </a:srgbClr>
              </a:buClr>
              <a:buSzPct val="100000"/>
            </a:pPr>
            <a:r>
              <a:rPr lang="es-PE" sz="1800" dirty="0">
                <a:solidFill>
                  <a:schemeClr val="accent3"/>
                </a:solidFill>
                <a:latin typeface="Arial" panose="020B0604020202020204" pitchFamily="34" charset="0"/>
                <a:cs typeface="Arial" panose="020B0604020202020204" pitchFamily="34" charset="0"/>
              </a:rPr>
              <a:t>c)	tener experiencia relacionada con el tipo de organización a ser inspeccionada;</a:t>
            </a:r>
          </a:p>
          <a:p>
            <a:pPr marL="361950" lvl="1" indent="-361950" algn="just" defTabSz="914400" fontAlgn="base">
              <a:spcBef>
                <a:spcPts val="550"/>
              </a:spcBef>
              <a:spcAft>
                <a:spcPct val="0"/>
              </a:spcAft>
              <a:buClr>
                <a:srgbClr val="006699">
                  <a:lumMod val="75000"/>
                </a:srgbClr>
              </a:buClr>
              <a:buSzPct val="100000"/>
            </a:pPr>
            <a:r>
              <a:rPr lang="es-PE" sz="1800" dirty="0">
                <a:solidFill>
                  <a:schemeClr val="accent3"/>
                </a:solidFill>
                <a:latin typeface="Arial" panose="020B0604020202020204" pitchFamily="34" charset="0"/>
                <a:cs typeface="Arial" panose="020B0604020202020204" pitchFamily="34" charset="0"/>
              </a:rPr>
              <a:t>d)	tener un conocimiento sólido de la reglamentación aeronáutica LAR aplicable;</a:t>
            </a:r>
          </a:p>
          <a:p>
            <a:pPr marL="361950" lvl="1" indent="-361950" algn="just" defTabSz="914400" fontAlgn="base">
              <a:spcBef>
                <a:spcPts val="550"/>
              </a:spcBef>
              <a:spcAft>
                <a:spcPct val="0"/>
              </a:spcAft>
              <a:buClr>
                <a:srgbClr val="006699">
                  <a:lumMod val="75000"/>
                </a:srgbClr>
              </a:buClr>
              <a:buSzPct val="100000"/>
            </a:pPr>
            <a:r>
              <a:rPr lang="es-PE" sz="1800" dirty="0">
                <a:solidFill>
                  <a:schemeClr val="accent3"/>
                </a:solidFill>
                <a:latin typeface="Arial" panose="020B0604020202020204" pitchFamily="34" charset="0"/>
                <a:cs typeface="Arial" panose="020B0604020202020204" pitchFamily="34" charset="0"/>
              </a:rPr>
              <a:t>e)	haber demostrado talento en comunicación y gestión;</a:t>
            </a:r>
          </a:p>
          <a:p>
            <a:pPr marL="361950" lvl="1" indent="-361950" algn="just" defTabSz="914400" fontAlgn="base">
              <a:spcBef>
                <a:spcPts val="550"/>
              </a:spcBef>
              <a:spcAft>
                <a:spcPct val="0"/>
              </a:spcAft>
              <a:buClr>
                <a:srgbClr val="006699">
                  <a:lumMod val="75000"/>
                </a:srgbClr>
              </a:buClr>
              <a:buSzPct val="100000"/>
            </a:pPr>
            <a:r>
              <a:rPr lang="es-PE" sz="1800" dirty="0">
                <a:solidFill>
                  <a:schemeClr val="accent3"/>
                </a:solidFill>
                <a:latin typeface="Arial" panose="020B0604020202020204" pitchFamily="34" charset="0"/>
                <a:cs typeface="Arial" panose="020B0604020202020204" pitchFamily="34" charset="0"/>
              </a:rPr>
              <a:t>f)	tener experiencia en procedimientos administrativos; y</a:t>
            </a:r>
          </a:p>
          <a:p>
            <a:pPr marL="361950" lvl="1" indent="-361950" algn="just" defTabSz="914400" fontAlgn="base">
              <a:spcBef>
                <a:spcPts val="550"/>
              </a:spcBef>
              <a:spcAft>
                <a:spcPct val="0"/>
              </a:spcAft>
              <a:buClr>
                <a:srgbClr val="006699">
                  <a:lumMod val="75000"/>
                </a:srgbClr>
              </a:buClr>
              <a:buSzPct val="100000"/>
            </a:pPr>
            <a:r>
              <a:rPr lang="es-PE" sz="1800" dirty="0">
                <a:solidFill>
                  <a:schemeClr val="accent3"/>
                </a:solidFill>
                <a:latin typeface="Arial" panose="020B0604020202020204" pitchFamily="34" charset="0"/>
                <a:cs typeface="Arial" panose="020B0604020202020204" pitchFamily="34" charset="0"/>
              </a:rPr>
              <a:t>g)	para inspecciones combinadas a grandes organizaciones, haber actuado como JEC o </a:t>
            </a:r>
            <a:r>
              <a:rPr lang="es-PE" sz="1800" dirty="0" smtClean="0">
                <a:solidFill>
                  <a:schemeClr val="accent3"/>
                </a:solidFill>
                <a:latin typeface="Arial" panose="020B0604020202020204" pitchFamily="34" charset="0"/>
                <a:cs typeface="Arial" panose="020B0604020202020204" pitchFamily="34" charset="0"/>
              </a:rPr>
              <a:t>JEI.</a:t>
            </a:r>
            <a:endParaRPr lang="es-PE" sz="1800" dirty="0">
              <a:solidFill>
                <a:schemeClr val="accent3"/>
              </a:solidFill>
              <a:latin typeface="Arial" panose="020B0604020202020204" pitchFamily="34" charset="0"/>
              <a:cs typeface="Arial" panose="020B0604020202020204" pitchFamily="34" charset="0"/>
            </a:endParaRPr>
          </a:p>
          <a:p>
            <a:pPr lvl="0" defTabSz="914400" fontAlgn="base">
              <a:lnSpc>
                <a:spcPct val="100000"/>
              </a:lnSpc>
              <a:spcBef>
                <a:spcPts val="700"/>
              </a:spcBef>
              <a:spcAft>
                <a:spcPct val="0"/>
              </a:spcAft>
              <a:buClr>
                <a:srgbClr val="006699">
                  <a:lumMod val="75000"/>
                </a:srgbClr>
              </a:buClr>
              <a:buSzPct val="100000"/>
            </a:pPr>
            <a:endParaRPr lang="es-PE" sz="1900" dirty="0">
              <a:solidFill>
                <a:schemeClr val="accent3"/>
              </a:solidFill>
              <a:latin typeface="Arial"/>
              <a:cs typeface="Arial"/>
            </a:endParaRPr>
          </a:p>
        </p:txBody>
      </p:sp>
      <p:sp>
        <p:nvSpPr>
          <p:cNvPr id="3" name="Title 2"/>
          <p:cNvSpPr>
            <a:spLocks noGrp="1"/>
          </p:cNvSpPr>
          <p:nvPr>
            <p:ph type="ctrTitle"/>
          </p:nvPr>
        </p:nvSpPr>
        <p:spPr>
          <a:xfrm>
            <a:off x="317968" y="60880"/>
            <a:ext cx="2156837" cy="1113656"/>
          </a:xfrm>
        </p:spPr>
        <p:txBody>
          <a:bodyPr/>
          <a:lstStyle/>
          <a:p>
            <a:pPr lvl="0"/>
            <a:r>
              <a:rPr lang="es-ES_tradnl" sz="2400" b="1" dirty="0" smtClean="0">
                <a:solidFill>
                  <a:schemeClr val="bg1"/>
                </a:solidFill>
              </a:rPr>
              <a:t>Requisitos del equipo de inspección</a:t>
            </a:r>
            <a:endParaRPr lang="es-PE" sz="2400" b="1" dirty="0">
              <a:solidFill>
                <a:schemeClr val="bg1"/>
              </a:solidFill>
            </a:endParaRPr>
          </a:p>
        </p:txBody>
      </p:sp>
    </p:spTree>
    <p:extLst>
      <p:ext uri="{BB962C8B-B14F-4D97-AF65-F5344CB8AC3E}">
        <p14:creationId xmlns:p14="http://schemas.microsoft.com/office/powerpoint/2010/main" val="275608000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dissolv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dissolve">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dissolve">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dissolve">
                                      <p:cBhvr>
                                        <p:cTn id="22" dur="500"/>
                                        <p:tgtEl>
                                          <p:spTgt spid="1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8">
                                            <p:txEl>
                                              <p:pRg st="4" end="4"/>
                                            </p:txEl>
                                          </p:spTgt>
                                        </p:tgtEl>
                                        <p:attrNameLst>
                                          <p:attrName>style.visibility</p:attrName>
                                        </p:attrNameLst>
                                      </p:cBhvr>
                                      <p:to>
                                        <p:strVal val="visible"/>
                                      </p:to>
                                    </p:set>
                                    <p:animEffect transition="in" filter="dissolve">
                                      <p:cBhvr>
                                        <p:cTn id="27" dur="500"/>
                                        <p:tgtEl>
                                          <p:spTgt spid="1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8">
                                            <p:txEl>
                                              <p:pRg st="5" end="5"/>
                                            </p:txEl>
                                          </p:spTgt>
                                        </p:tgtEl>
                                        <p:attrNameLst>
                                          <p:attrName>style.visibility</p:attrName>
                                        </p:attrNameLst>
                                      </p:cBhvr>
                                      <p:to>
                                        <p:strVal val="visible"/>
                                      </p:to>
                                    </p:set>
                                    <p:animEffect transition="in" filter="dissolve">
                                      <p:cBhvr>
                                        <p:cTn id="32" dur="500"/>
                                        <p:tgtEl>
                                          <p:spTgt spid="1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8">
                                            <p:txEl>
                                              <p:pRg st="6" end="6"/>
                                            </p:txEl>
                                          </p:spTgt>
                                        </p:tgtEl>
                                        <p:attrNameLst>
                                          <p:attrName>style.visibility</p:attrName>
                                        </p:attrNameLst>
                                      </p:cBhvr>
                                      <p:to>
                                        <p:strVal val="visible"/>
                                      </p:to>
                                    </p:set>
                                    <p:animEffect transition="in" filter="dissolve">
                                      <p:cBhvr>
                                        <p:cTn id="37" dur="500"/>
                                        <p:tgtEl>
                                          <p:spTgt spid="1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8">
                                            <p:txEl>
                                              <p:pRg st="7" end="7"/>
                                            </p:txEl>
                                          </p:spTgt>
                                        </p:tgtEl>
                                        <p:attrNameLst>
                                          <p:attrName>style.visibility</p:attrName>
                                        </p:attrNameLst>
                                      </p:cBhvr>
                                      <p:to>
                                        <p:strVal val="visible"/>
                                      </p:to>
                                    </p:set>
                                    <p:animEffect transition="in" filter="dissolve">
                                      <p:cBhvr>
                                        <p:cTn id="42" dur="500"/>
                                        <p:tgtEl>
                                          <p:spTgt spid="1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317967" y="1216307"/>
            <a:ext cx="6000946" cy="4352807"/>
          </a:xfrm>
        </p:spPr>
        <p:txBody>
          <a:bodyPr>
            <a:noAutofit/>
          </a:bodyPr>
          <a:lstStyle/>
          <a:p>
            <a:pPr marL="342900" lvl="0" indent="-342900" defTabSz="914400" fontAlgn="base">
              <a:lnSpc>
                <a:spcPct val="100000"/>
              </a:lnSpc>
              <a:spcBef>
                <a:spcPts val="700"/>
              </a:spcBef>
              <a:spcAft>
                <a:spcPct val="0"/>
              </a:spcAft>
              <a:buClr>
                <a:schemeClr val="accent3"/>
              </a:buClr>
              <a:buSzPct val="100000"/>
              <a:buFont typeface="Wingdings 2" panose="05020102010507070707" pitchFamily="18" charset="2"/>
              <a:buChar char="R"/>
            </a:pPr>
            <a:r>
              <a:rPr lang="es-PE" sz="2400" dirty="0">
                <a:solidFill>
                  <a:schemeClr val="accent3"/>
                </a:solidFill>
                <a:latin typeface="Arial"/>
                <a:cs typeface="Arial"/>
              </a:rPr>
              <a:t>El JEC, JEI o inspector asignado desarrolla y es responsable del plan de inspección</a:t>
            </a:r>
            <a:r>
              <a:rPr lang="es-ES_tradnl" sz="2400" dirty="0">
                <a:solidFill>
                  <a:schemeClr val="accent3"/>
                </a:solidFill>
                <a:latin typeface="Arial"/>
                <a:cs typeface="Arial"/>
              </a:rPr>
              <a:t>.</a:t>
            </a:r>
          </a:p>
          <a:p>
            <a:pPr marL="342900" lvl="0" indent="-342900" defTabSz="914400" fontAlgn="base">
              <a:lnSpc>
                <a:spcPct val="100000"/>
              </a:lnSpc>
              <a:spcBef>
                <a:spcPts val="700"/>
              </a:spcBef>
              <a:spcAft>
                <a:spcPct val="0"/>
              </a:spcAft>
              <a:buClr>
                <a:schemeClr val="accent3"/>
              </a:buClr>
              <a:buSzPct val="100000"/>
              <a:buFont typeface="Wingdings 2" panose="05020102010507070707" pitchFamily="18" charset="2"/>
              <a:buChar char="R"/>
            </a:pPr>
            <a:r>
              <a:rPr lang="es-PE" sz="2400" dirty="0">
                <a:solidFill>
                  <a:schemeClr val="accent3"/>
                </a:solidFill>
                <a:latin typeface="Arial"/>
                <a:cs typeface="Arial"/>
              </a:rPr>
              <a:t>Éste asegura que la inspección se lleve a cabo de manera organizada y de acuerdo con criterios establecidos.</a:t>
            </a:r>
          </a:p>
          <a:p>
            <a:pPr marL="342900" lvl="0" indent="-342900" defTabSz="914400" fontAlgn="base">
              <a:lnSpc>
                <a:spcPct val="100000"/>
              </a:lnSpc>
              <a:spcBef>
                <a:spcPts val="700"/>
              </a:spcBef>
              <a:spcAft>
                <a:spcPct val="0"/>
              </a:spcAft>
              <a:buClr>
                <a:schemeClr val="accent3"/>
              </a:buClr>
              <a:buSzPct val="100000"/>
              <a:buFont typeface="Wingdings 2" panose="05020102010507070707" pitchFamily="18" charset="2"/>
              <a:buChar char="R"/>
            </a:pPr>
            <a:r>
              <a:rPr lang="es-PE" sz="2400" dirty="0">
                <a:solidFill>
                  <a:schemeClr val="accent3"/>
                </a:solidFill>
                <a:latin typeface="Arial"/>
                <a:cs typeface="Arial"/>
              </a:rPr>
              <a:t>Se distribuyen secciones apropiadas de este plan entre los miembros del equipo de inspección para que exista una guía y dirección durante toda la inspección.</a:t>
            </a:r>
          </a:p>
          <a:p>
            <a:pPr lvl="0" defTabSz="914400" fontAlgn="base">
              <a:lnSpc>
                <a:spcPct val="100000"/>
              </a:lnSpc>
              <a:spcBef>
                <a:spcPts val="700"/>
              </a:spcBef>
              <a:spcAft>
                <a:spcPct val="0"/>
              </a:spcAft>
              <a:buClr>
                <a:srgbClr val="006699">
                  <a:lumMod val="75000"/>
                </a:srgbClr>
              </a:buClr>
              <a:buSzPct val="100000"/>
            </a:pPr>
            <a:endParaRPr lang="es-PE" sz="1900" dirty="0">
              <a:solidFill>
                <a:schemeClr val="accent3"/>
              </a:solidFill>
              <a:latin typeface="Arial"/>
              <a:cs typeface="Arial"/>
            </a:endParaRPr>
          </a:p>
        </p:txBody>
      </p:sp>
      <p:sp>
        <p:nvSpPr>
          <p:cNvPr id="3" name="Title 2"/>
          <p:cNvSpPr>
            <a:spLocks noGrp="1"/>
          </p:cNvSpPr>
          <p:nvPr>
            <p:ph type="ctrTitle"/>
          </p:nvPr>
        </p:nvSpPr>
        <p:spPr>
          <a:xfrm>
            <a:off x="317968" y="60880"/>
            <a:ext cx="2156837" cy="1113656"/>
          </a:xfrm>
        </p:spPr>
        <p:txBody>
          <a:bodyPr/>
          <a:lstStyle/>
          <a:p>
            <a:pPr lvl="0"/>
            <a:r>
              <a:rPr lang="es-ES_tradnl" sz="2400" b="1" dirty="0" smtClean="0">
                <a:solidFill>
                  <a:schemeClr val="bg1"/>
                </a:solidFill>
              </a:rPr>
              <a:t>Plan de inspección</a:t>
            </a:r>
            <a:endParaRPr lang="es-PE" sz="2400" b="1" dirty="0">
              <a:solidFill>
                <a:schemeClr val="bg1"/>
              </a:solidFill>
            </a:endParaRPr>
          </a:p>
        </p:txBody>
      </p:sp>
      <p:pic>
        <p:nvPicPr>
          <p:cNvPr id="4" name="Imagen 3"/>
          <p:cNvPicPr/>
          <p:nvPr/>
        </p:nvPicPr>
        <p:blipFill>
          <a:blip r:embed="rId3" cstate="print">
            <a:extLst>
              <a:ext uri="{28A0092B-C50C-407E-A947-70E740481C1C}">
                <a14:useLocalDpi xmlns:a14="http://schemas.microsoft.com/office/drawing/2010/main"/>
              </a:ext>
            </a:extLst>
          </a:blip>
          <a:srcRect/>
          <a:stretch>
            <a:fillRect/>
          </a:stretch>
        </p:blipFill>
        <p:spPr bwMode="auto">
          <a:xfrm>
            <a:off x="6953462" y="96884"/>
            <a:ext cx="1435224" cy="5328592"/>
          </a:xfrm>
          <a:prstGeom prst="rect">
            <a:avLst/>
          </a:prstGeom>
          <a:noFill/>
          <a:ln>
            <a:noFill/>
          </a:ln>
        </p:spPr>
      </p:pic>
      <p:sp>
        <p:nvSpPr>
          <p:cNvPr id="5" name="Elipse 4"/>
          <p:cNvSpPr/>
          <p:nvPr/>
        </p:nvSpPr>
        <p:spPr>
          <a:xfrm>
            <a:off x="6593422" y="2329132"/>
            <a:ext cx="2195736" cy="936104"/>
          </a:xfrm>
          <a:prstGeom prst="ellipse">
            <a:avLst/>
          </a:prstGeom>
          <a:noFill/>
          <a:ln w="28575" cap="flat" cmpd="sng" algn="ctr">
            <a:solidFill>
              <a:srgbClr val="FF0000"/>
            </a:solidFill>
            <a:prstDash val="solid"/>
          </a:ln>
          <a:effectLst>
            <a:outerShdw blurRad="38100" dist="30000" dir="5400000" rotWithShape="0">
              <a:srgbClr val="000000">
                <a:alpha val="4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smtClean="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8155047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dissolve">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dissolve">
                                      <p:cBhvr>
                                        <p:cTn id="17" dur="500"/>
                                        <p:tgtEl>
                                          <p:spTgt spid="1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8">
                                            <p:txEl>
                                              <p:pRg st="2" end="2"/>
                                            </p:txEl>
                                          </p:spTgt>
                                        </p:tgtEl>
                                        <p:attrNameLst>
                                          <p:attrName>style.visibility</p:attrName>
                                        </p:attrNameLst>
                                      </p:cBhvr>
                                      <p:to>
                                        <p:strVal val="visible"/>
                                      </p:to>
                                    </p:set>
                                    <p:animEffect transition="in" filter="dissolve">
                                      <p:cBhvr>
                                        <p:cTn id="22" dur="500"/>
                                        <p:tgtEl>
                                          <p:spTgt spid="1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317967" y="1216307"/>
            <a:ext cx="6000946" cy="4352807"/>
          </a:xfrm>
        </p:spPr>
        <p:txBody>
          <a:bodyPr>
            <a:noAutofit/>
          </a:bodyPr>
          <a:lstStyle/>
          <a:p>
            <a:pPr lvl="0" defTabSz="914400" fontAlgn="base">
              <a:lnSpc>
                <a:spcPct val="100000"/>
              </a:lnSpc>
              <a:spcBef>
                <a:spcPts val="700"/>
              </a:spcBef>
              <a:spcAft>
                <a:spcPct val="0"/>
              </a:spcAft>
              <a:buClr>
                <a:srgbClr val="006699">
                  <a:lumMod val="75000"/>
                </a:srgbClr>
              </a:buClr>
              <a:buSzPct val="100000"/>
            </a:pPr>
            <a:r>
              <a:rPr lang="es-PE" sz="2400" dirty="0">
                <a:solidFill>
                  <a:schemeClr val="accent3"/>
                </a:solidFill>
                <a:latin typeface="Arial"/>
                <a:cs typeface="Arial"/>
              </a:rPr>
              <a:t>El plan contiene:</a:t>
            </a:r>
          </a:p>
          <a:p>
            <a:pPr marL="450850" lvl="0" indent="-450850" defTabSz="914400" fontAlgn="base">
              <a:lnSpc>
                <a:spcPct val="100000"/>
              </a:lnSpc>
              <a:spcBef>
                <a:spcPts val="700"/>
              </a:spcBef>
              <a:spcAft>
                <a:spcPct val="0"/>
              </a:spcAft>
              <a:buClr>
                <a:srgbClr val="006699">
                  <a:lumMod val="75000"/>
                </a:srgbClr>
              </a:buClr>
              <a:buSzPct val="100000"/>
            </a:pPr>
            <a:r>
              <a:rPr lang="es-PE" sz="2400" dirty="0">
                <a:solidFill>
                  <a:schemeClr val="accent3"/>
                </a:solidFill>
                <a:latin typeface="Arial"/>
                <a:cs typeface="Arial"/>
              </a:rPr>
              <a:t>a)	Objetivo;</a:t>
            </a:r>
          </a:p>
          <a:p>
            <a:pPr marL="450850" lvl="0" indent="-450850" defTabSz="914400" fontAlgn="base">
              <a:lnSpc>
                <a:spcPct val="100000"/>
              </a:lnSpc>
              <a:spcBef>
                <a:spcPts val="700"/>
              </a:spcBef>
              <a:spcAft>
                <a:spcPct val="0"/>
              </a:spcAft>
              <a:buClr>
                <a:srgbClr val="006699">
                  <a:lumMod val="75000"/>
                </a:srgbClr>
              </a:buClr>
              <a:buSzPct val="100000"/>
            </a:pPr>
            <a:r>
              <a:rPr lang="es-PE" sz="2400" dirty="0">
                <a:solidFill>
                  <a:schemeClr val="accent3"/>
                </a:solidFill>
                <a:latin typeface="Arial"/>
                <a:cs typeface="Arial"/>
              </a:rPr>
              <a:t>b)	alcance;</a:t>
            </a:r>
          </a:p>
          <a:p>
            <a:pPr marL="450850" lvl="0" indent="-450850" defTabSz="914400" fontAlgn="base">
              <a:lnSpc>
                <a:spcPct val="100000"/>
              </a:lnSpc>
              <a:spcBef>
                <a:spcPts val="700"/>
              </a:spcBef>
              <a:spcAft>
                <a:spcPct val="0"/>
              </a:spcAft>
              <a:buClr>
                <a:srgbClr val="006699">
                  <a:lumMod val="75000"/>
                </a:srgbClr>
              </a:buClr>
              <a:buSzPct val="100000"/>
            </a:pPr>
            <a:r>
              <a:rPr lang="es-PE" sz="2400" dirty="0">
                <a:solidFill>
                  <a:schemeClr val="accent3"/>
                </a:solidFill>
                <a:latin typeface="Arial"/>
                <a:cs typeface="Arial"/>
              </a:rPr>
              <a:t>c)	descripción de la organización inspeccionada;</a:t>
            </a:r>
          </a:p>
          <a:p>
            <a:pPr marL="450850" lvl="0" indent="-450850" defTabSz="914400" fontAlgn="base">
              <a:lnSpc>
                <a:spcPct val="100000"/>
              </a:lnSpc>
              <a:spcBef>
                <a:spcPts val="700"/>
              </a:spcBef>
              <a:spcAft>
                <a:spcPct val="0"/>
              </a:spcAft>
              <a:buClr>
                <a:srgbClr val="006699">
                  <a:lumMod val="75000"/>
                </a:srgbClr>
              </a:buClr>
              <a:buSzPct val="100000"/>
            </a:pPr>
            <a:r>
              <a:rPr lang="es-PE" sz="2400" dirty="0">
                <a:solidFill>
                  <a:schemeClr val="accent3"/>
                </a:solidFill>
                <a:latin typeface="Arial"/>
                <a:cs typeface="Arial"/>
              </a:rPr>
              <a:t>d)	composición del equipo;</a:t>
            </a:r>
          </a:p>
          <a:p>
            <a:pPr marL="450850" lvl="0" indent="-450850" defTabSz="914400" fontAlgn="base">
              <a:lnSpc>
                <a:spcPct val="100000"/>
              </a:lnSpc>
              <a:spcBef>
                <a:spcPts val="700"/>
              </a:spcBef>
              <a:spcAft>
                <a:spcPct val="0"/>
              </a:spcAft>
              <a:buClr>
                <a:srgbClr val="006699">
                  <a:lumMod val="75000"/>
                </a:srgbClr>
              </a:buClr>
              <a:buSzPct val="100000"/>
            </a:pPr>
            <a:r>
              <a:rPr lang="es-PE" sz="2400" dirty="0">
                <a:solidFill>
                  <a:schemeClr val="accent3"/>
                </a:solidFill>
                <a:latin typeface="Arial"/>
                <a:cs typeface="Arial"/>
              </a:rPr>
              <a:t>e)	cronograma de la inspección;</a:t>
            </a:r>
          </a:p>
          <a:p>
            <a:pPr marL="450850" lvl="0" indent="-450850" defTabSz="914400" fontAlgn="base">
              <a:lnSpc>
                <a:spcPct val="100000"/>
              </a:lnSpc>
              <a:spcBef>
                <a:spcPts val="700"/>
              </a:spcBef>
              <a:spcAft>
                <a:spcPct val="0"/>
              </a:spcAft>
              <a:buClr>
                <a:srgbClr val="006699">
                  <a:lumMod val="75000"/>
                </a:srgbClr>
              </a:buClr>
              <a:buSzPct val="100000"/>
            </a:pPr>
            <a:r>
              <a:rPr lang="es-PE" sz="2400" dirty="0">
                <a:solidFill>
                  <a:schemeClr val="accent3"/>
                </a:solidFill>
                <a:latin typeface="Arial"/>
                <a:cs typeface="Arial"/>
              </a:rPr>
              <a:t>f)	listas de verificación a utilizar;</a:t>
            </a:r>
          </a:p>
          <a:p>
            <a:pPr marL="450850" lvl="0" indent="-450850" defTabSz="914400" fontAlgn="base">
              <a:lnSpc>
                <a:spcPct val="100000"/>
              </a:lnSpc>
              <a:spcBef>
                <a:spcPts val="700"/>
              </a:spcBef>
              <a:spcAft>
                <a:spcPct val="0"/>
              </a:spcAft>
              <a:buClr>
                <a:srgbClr val="006699">
                  <a:lumMod val="75000"/>
                </a:srgbClr>
              </a:buClr>
              <a:buSzPct val="100000"/>
            </a:pPr>
            <a:r>
              <a:rPr lang="es-PE" sz="2400" dirty="0">
                <a:solidFill>
                  <a:schemeClr val="accent3"/>
                </a:solidFill>
                <a:latin typeface="Arial"/>
                <a:cs typeface="Arial"/>
              </a:rPr>
              <a:t>g)	comunicaciones</a:t>
            </a:r>
            <a:r>
              <a:rPr lang="es-PE" sz="2400" dirty="0" smtClean="0">
                <a:solidFill>
                  <a:schemeClr val="accent3"/>
                </a:solidFill>
                <a:latin typeface="Arial"/>
                <a:cs typeface="Arial"/>
              </a:rPr>
              <a:t>.</a:t>
            </a:r>
            <a:endParaRPr lang="es-PE" sz="2400" dirty="0">
              <a:solidFill>
                <a:schemeClr val="accent3"/>
              </a:solidFill>
              <a:latin typeface="Arial"/>
              <a:cs typeface="Arial"/>
            </a:endParaRPr>
          </a:p>
        </p:txBody>
      </p:sp>
      <p:sp>
        <p:nvSpPr>
          <p:cNvPr id="3" name="Title 2"/>
          <p:cNvSpPr>
            <a:spLocks noGrp="1"/>
          </p:cNvSpPr>
          <p:nvPr>
            <p:ph type="ctrTitle"/>
          </p:nvPr>
        </p:nvSpPr>
        <p:spPr>
          <a:xfrm>
            <a:off x="317968" y="60880"/>
            <a:ext cx="2156837" cy="1113656"/>
          </a:xfrm>
        </p:spPr>
        <p:txBody>
          <a:bodyPr/>
          <a:lstStyle/>
          <a:p>
            <a:pPr lvl="0"/>
            <a:r>
              <a:rPr lang="es-ES_tradnl" sz="2400" b="1" dirty="0" smtClean="0">
                <a:solidFill>
                  <a:schemeClr val="bg1"/>
                </a:solidFill>
              </a:rPr>
              <a:t>Plan de inspección</a:t>
            </a:r>
            <a:endParaRPr lang="es-PE" sz="2400" b="1" dirty="0">
              <a:solidFill>
                <a:schemeClr val="bg1"/>
              </a:solidFill>
            </a:endParaRPr>
          </a:p>
        </p:txBody>
      </p:sp>
      <p:pic>
        <p:nvPicPr>
          <p:cNvPr id="4" name="Imagen 3"/>
          <p:cNvPicPr/>
          <p:nvPr/>
        </p:nvPicPr>
        <p:blipFill>
          <a:blip r:embed="rId3" cstate="print">
            <a:extLst>
              <a:ext uri="{28A0092B-C50C-407E-A947-70E740481C1C}">
                <a14:useLocalDpi xmlns:a14="http://schemas.microsoft.com/office/drawing/2010/main"/>
              </a:ext>
            </a:extLst>
          </a:blip>
          <a:srcRect/>
          <a:stretch>
            <a:fillRect/>
          </a:stretch>
        </p:blipFill>
        <p:spPr bwMode="auto">
          <a:xfrm>
            <a:off x="6953462" y="96884"/>
            <a:ext cx="1435224" cy="5328592"/>
          </a:xfrm>
          <a:prstGeom prst="rect">
            <a:avLst/>
          </a:prstGeom>
          <a:noFill/>
          <a:ln>
            <a:noFill/>
          </a:ln>
        </p:spPr>
      </p:pic>
      <p:sp>
        <p:nvSpPr>
          <p:cNvPr id="5" name="Elipse 4"/>
          <p:cNvSpPr/>
          <p:nvPr/>
        </p:nvSpPr>
        <p:spPr>
          <a:xfrm>
            <a:off x="6593422" y="2329132"/>
            <a:ext cx="2195736" cy="936104"/>
          </a:xfrm>
          <a:prstGeom prst="ellipse">
            <a:avLst/>
          </a:prstGeom>
          <a:noFill/>
          <a:ln w="28575" cap="flat" cmpd="sng" algn="ctr">
            <a:solidFill>
              <a:srgbClr val="FF0000"/>
            </a:solidFill>
            <a:prstDash val="solid"/>
          </a:ln>
          <a:effectLst>
            <a:outerShdw blurRad="38100" dist="30000" dir="5400000" rotWithShape="0">
              <a:srgbClr val="000000">
                <a:alpha val="4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smtClean="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0950468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dissolve">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dissolve">
                                      <p:cBhvr>
                                        <p:cTn id="17" dur="500"/>
                                        <p:tgtEl>
                                          <p:spTgt spid="1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8">
                                            <p:txEl>
                                              <p:pRg st="2" end="2"/>
                                            </p:txEl>
                                          </p:spTgt>
                                        </p:tgtEl>
                                        <p:attrNameLst>
                                          <p:attrName>style.visibility</p:attrName>
                                        </p:attrNameLst>
                                      </p:cBhvr>
                                      <p:to>
                                        <p:strVal val="visible"/>
                                      </p:to>
                                    </p:set>
                                    <p:animEffect transition="in" filter="dissolve">
                                      <p:cBhvr>
                                        <p:cTn id="22" dur="500"/>
                                        <p:tgtEl>
                                          <p:spTgt spid="1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8">
                                            <p:txEl>
                                              <p:pRg st="3" end="3"/>
                                            </p:txEl>
                                          </p:spTgt>
                                        </p:tgtEl>
                                        <p:attrNameLst>
                                          <p:attrName>style.visibility</p:attrName>
                                        </p:attrNameLst>
                                      </p:cBhvr>
                                      <p:to>
                                        <p:strVal val="visible"/>
                                      </p:to>
                                    </p:set>
                                    <p:animEffect transition="in" filter="dissolve">
                                      <p:cBhvr>
                                        <p:cTn id="27" dur="500"/>
                                        <p:tgtEl>
                                          <p:spTgt spid="1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8">
                                            <p:txEl>
                                              <p:pRg st="4" end="4"/>
                                            </p:txEl>
                                          </p:spTgt>
                                        </p:tgtEl>
                                        <p:attrNameLst>
                                          <p:attrName>style.visibility</p:attrName>
                                        </p:attrNameLst>
                                      </p:cBhvr>
                                      <p:to>
                                        <p:strVal val="visible"/>
                                      </p:to>
                                    </p:set>
                                    <p:animEffect transition="in" filter="dissolve">
                                      <p:cBhvr>
                                        <p:cTn id="32" dur="500"/>
                                        <p:tgtEl>
                                          <p:spTgt spid="1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8">
                                            <p:txEl>
                                              <p:pRg st="5" end="5"/>
                                            </p:txEl>
                                          </p:spTgt>
                                        </p:tgtEl>
                                        <p:attrNameLst>
                                          <p:attrName>style.visibility</p:attrName>
                                        </p:attrNameLst>
                                      </p:cBhvr>
                                      <p:to>
                                        <p:strVal val="visible"/>
                                      </p:to>
                                    </p:set>
                                    <p:animEffect transition="in" filter="dissolve">
                                      <p:cBhvr>
                                        <p:cTn id="37" dur="500"/>
                                        <p:tgtEl>
                                          <p:spTgt spid="18">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8">
                                            <p:txEl>
                                              <p:pRg st="6" end="6"/>
                                            </p:txEl>
                                          </p:spTgt>
                                        </p:tgtEl>
                                        <p:attrNameLst>
                                          <p:attrName>style.visibility</p:attrName>
                                        </p:attrNameLst>
                                      </p:cBhvr>
                                      <p:to>
                                        <p:strVal val="visible"/>
                                      </p:to>
                                    </p:set>
                                    <p:animEffect transition="in" filter="dissolve">
                                      <p:cBhvr>
                                        <p:cTn id="42" dur="500"/>
                                        <p:tgtEl>
                                          <p:spTgt spid="18">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8">
                                            <p:txEl>
                                              <p:pRg st="7" end="7"/>
                                            </p:txEl>
                                          </p:spTgt>
                                        </p:tgtEl>
                                        <p:attrNameLst>
                                          <p:attrName>style.visibility</p:attrName>
                                        </p:attrNameLst>
                                      </p:cBhvr>
                                      <p:to>
                                        <p:strVal val="visible"/>
                                      </p:to>
                                    </p:set>
                                    <p:animEffect transition="in" filter="dissolve">
                                      <p:cBhvr>
                                        <p:cTn id="47" dur="500"/>
                                        <p:tgtEl>
                                          <p:spTgt spid="18">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317967" y="1216307"/>
            <a:ext cx="6000946" cy="4352807"/>
          </a:xfrm>
        </p:spPr>
        <p:txBody>
          <a:bodyPr>
            <a:noAutofit/>
          </a:bodyPr>
          <a:lstStyle/>
          <a:p>
            <a:pPr marL="342900" lvl="0" indent="-342900" defTabSz="914400" fontAlgn="base">
              <a:lnSpc>
                <a:spcPct val="100000"/>
              </a:lnSpc>
              <a:spcBef>
                <a:spcPts val="700"/>
              </a:spcBef>
              <a:spcAft>
                <a:spcPct val="0"/>
              </a:spcAft>
              <a:buClr>
                <a:schemeClr val="accent2"/>
              </a:buClr>
              <a:buSzPct val="100000"/>
              <a:buFont typeface="Wingdings 2" panose="05020102010507070707" pitchFamily="18" charset="2"/>
              <a:buChar char="R"/>
            </a:pPr>
            <a:r>
              <a:rPr lang="es-PE" sz="2000" dirty="0">
                <a:solidFill>
                  <a:schemeClr val="accent3"/>
                </a:solidFill>
                <a:latin typeface="Arial"/>
                <a:cs typeface="Arial"/>
              </a:rPr>
              <a:t>Esta etapa incluye una revisión detallada de todas las carpetas y documentación relevantes a la organización.</a:t>
            </a:r>
          </a:p>
          <a:p>
            <a:pPr marL="342900" lvl="0" indent="-342900" defTabSz="914400" fontAlgn="base">
              <a:lnSpc>
                <a:spcPct val="100000"/>
              </a:lnSpc>
              <a:spcBef>
                <a:spcPts val="700"/>
              </a:spcBef>
              <a:spcAft>
                <a:spcPct val="0"/>
              </a:spcAft>
              <a:buClr>
                <a:schemeClr val="accent2"/>
              </a:buClr>
              <a:buSzPct val="100000"/>
              <a:buFont typeface="Wingdings 2" panose="05020102010507070707" pitchFamily="18" charset="2"/>
              <a:buChar char="R"/>
            </a:pPr>
            <a:r>
              <a:rPr lang="es-PE" sz="2000" dirty="0">
                <a:solidFill>
                  <a:schemeClr val="accent3"/>
                </a:solidFill>
                <a:latin typeface="Arial"/>
                <a:cs typeface="Arial"/>
              </a:rPr>
              <a:t>La asignación de tareas a los miembros del equipo de inspección es por requisitos del LAR aplicable.</a:t>
            </a:r>
          </a:p>
          <a:p>
            <a:pPr marL="342900" lvl="0" indent="-342900" defTabSz="914400" fontAlgn="base">
              <a:lnSpc>
                <a:spcPct val="100000"/>
              </a:lnSpc>
              <a:spcBef>
                <a:spcPts val="700"/>
              </a:spcBef>
              <a:spcAft>
                <a:spcPct val="0"/>
              </a:spcAft>
              <a:buClr>
                <a:schemeClr val="accent2"/>
              </a:buClr>
              <a:buSzPct val="100000"/>
              <a:buFont typeface="Wingdings 2" panose="05020102010507070707" pitchFamily="18" charset="2"/>
              <a:buChar char="R"/>
            </a:pPr>
            <a:r>
              <a:rPr lang="es-PE" sz="2000" dirty="0">
                <a:solidFill>
                  <a:schemeClr val="accent3"/>
                </a:solidFill>
                <a:latin typeface="Arial"/>
                <a:cs typeface="Arial"/>
              </a:rPr>
              <a:t>En la revisión de la documentación se divide el trabajo de revisión por requisito, para que el inspector revise desde el inicio la documentación para después verificar su implementación, conforme a las listas de verificación que se utilizarán</a:t>
            </a:r>
          </a:p>
        </p:txBody>
      </p:sp>
      <p:sp>
        <p:nvSpPr>
          <p:cNvPr id="3" name="Title 2"/>
          <p:cNvSpPr>
            <a:spLocks noGrp="1"/>
          </p:cNvSpPr>
          <p:nvPr>
            <p:ph type="ctrTitle"/>
          </p:nvPr>
        </p:nvSpPr>
        <p:spPr>
          <a:xfrm>
            <a:off x="317968" y="60880"/>
            <a:ext cx="2156837" cy="1113656"/>
          </a:xfrm>
        </p:spPr>
        <p:txBody>
          <a:bodyPr/>
          <a:lstStyle/>
          <a:p>
            <a:pPr lvl="0"/>
            <a:r>
              <a:rPr lang="es-ES_tradnl" sz="2000" b="1" dirty="0" smtClean="0">
                <a:solidFill>
                  <a:schemeClr val="bg1"/>
                </a:solidFill>
              </a:rPr>
              <a:t>Revisión de la documentación</a:t>
            </a:r>
            <a:endParaRPr lang="es-PE" sz="2000" b="1" dirty="0">
              <a:solidFill>
                <a:schemeClr val="bg1"/>
              </a:solidFill>
            </a:endParaRPr>
          </a:p>
        </p:txBody>
      </p:sp>
      <p:pic>
        <p:nvPicPr>
          <p:cNvPr id="4" name="Imagen 3"/>
          <p:cNvPicPr/>
          <p:nvPr/>
        </p:nvPicPr>
        <p:blipFill>
          <a:blip r:embed="rId3" cstate="print">
            <a:extLst>
              <a:ext uri="{28A0092B-C50C-407E-A947-70E740481C1C}">
                <a14:useLocalDpi xmlns:a14="http://schemas.microsoft.com/office/drawing/2010/main"/>
              </a:ext>
            </a:extLst>
          </a:blip>
          <a:srcRect/>
          <a:stretch>
            <a:fillRect/>
          </a:stretch>
        </p:blipFill>
        <p:spPr bwMode="auto">
          <a:xfrm>
            <a:off x="6953462" y="96884"/>
            <a:ext cx="1435224" cy="5328592"/>
          </a:xfrm>
          <a:prstGeom prst="rect">
            <a:avLst/>
          </a:prstGeom>
          <a:noFill/>
          <a:ln>
            <a:noFill/>
          </a:ln>
        </p:spPr>
      </p:pic>
      <p:sp>
        <p:nvSpPr>
          <p:cNvPr id="5" name="Elipse 4"/>
          <p:cNvSpPr/>
          <p:nvPr/>
        </p:nvSpPr>
        <p:spPr>
          <a:xfrm>
            <a:off x="6593422" y="3407305"/>
            <a:ext cx="2195736" cy="936104"/>
          </a:xfrm>
          <a:prstGeom prst="ellipse">
            <a:avLst/>
          </a:prstGeom>
          <a:noFill/>
          <a:ln w="28575" cap="flat" cmpd="sng" algn="ctr">
            <a:solidFill>
              <a:srgbClr val="FF0000"/>
            </a:solidFill>
            <a:prstDash val="solid"/>
          </a:ln>
          <a:effectLst>
            <a:outerShdw blurRad="38100" dist="30000" dir="5400000" rotWithShape="0">
              <a:srgbClr val="000000">
                <a:alpha val="4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smtClean="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59049938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dissolve">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dissolve">
                                      <p:cBhvr>
                                        <p:cTn id="17" dur="500"/>
                                        <p:tgtEl>
                                          <p:spTgt spid="1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8">
                                            <p:txEl>
                                              <p:pRg st="2" end="2"/>
                                            </p:txEl>
                                          </p:spTgt>
                                        </p:tgtEl>
                                        <p:attrNameLst>
                                          <p:attrName>style.visibility</p:attrName>
                                        </p:attrNameLst>
                                      </p:cBhvr>
                                      <p:to>
                                        <p:strVal val="visible"/>
                                      </p:to>
                                    </p:set>
                                    <p:animEffect transition="in" filter="dissolve">
                                      <p:cBhvr>
                                        <p:cTn id="22" dur="500"/>
                                        <p:tgtEl>
                                          <p:spTgt spid="1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317967" y="1216307"/>
            <a:ext cx="6000946" cy="4352807"/>
          </a:xfrm>
        </p:spPr>
        <p:txBody>
          <a:bodyPr>
            <a:noAutofit/>
          </a:bodyPr>
          <a:lstStyle/>
          <a:p>
            <a:pPr marL="723900" lvl="1" indent="-403225" algn="just" defTabSz="914400" fontAlgn="base">
              <a:spcBef>
                <a:spcPts val="550"/>
              </a:spcBef>
              <a:spcAft>
                <a:spcPct val="0"/>
              </a:spcAft>
              <a:buClr>
                <a:srgbClr val="006699">
                  <a:lumMod val="75000"/>
                </a:srgbClr>
              </a:buClr>
              <a:buSzPct val="100000"/>
            </a:pPr>
            <a:r>
              <a:rPr lang="es-PE" sz="2100" dirty="0">
                <a:solidFill>
                  <a:schemeClr val="accent3"/>
                </a:solidFill>
                <a:latin typeface="Arial" panose="020B0604020202020204" pitchFamily="34" charset="0"/>
                <a:cs typeface="Arial" panose="020B0604020202020204" pitchFamily="34" charset="0"/>
              </a:rPr>
              <a:t>d)	identificar aspectos que requieran una revisión posterior durante la fase de ejecución;</a:t>
            </a:r>
          </a:p>
          <a:p>
            <a:pPr marL="723900" lvl="1" indent="-403225" algn="just" defTabSz="914400" fontAlgn="base">
              <a:spcBef>
                <a:spcPts val="550"/>
              </a:spcBef>
              <a:spcAft>
                <a:spcPct val="0"/>
              </a:spcAft>
              <a:buClr>
                <a:srgbClr val="006699">
                  <a:lumMod val="75000"/>
                </a:srgbClr>
              </a:buClr>
              <a:buSzPct val="100000"/>
            </a:pPr>
            <a:r>
              <a:rPr lang="es-PE" sz="2100" dirty="0">
                <a:solidFill>
                  <a:schemeClr val="accent3"/>
                </a:solidFill>
                <a:latin typeface="Arial" panose="020B0604020202020204" pitchFamily="34" charset="0"/>
                <a:cs typeface="Arial" panose="020B0604020202020204" pitchFamily="34" charset="0"/>
              </a:rPr>
              <a:t>e)	incorporar en las listas de verificación aplicables los alcances de la inspección y aquellos aspectos especiales a considerar de  acuerdo al análisis de los documentos analizados</a:t>
            </a:r>
            <a:r>
              <a:rPr lang="es-PE" sz="2100" dirty="0" smtClean="0">
                <a:solidFill>
                  <a:schemeClr val="accent3"/>
                </a:solidFill>
                <a:latin typeface="Arial" panose="020B0604020202020204" pitchFamily="34" charset="0"/>
                <a:cs typeface="Arial" panose="020B0604020202020204" pitchFamily="34" charset="0"/>
              </a:rPr>
              <a:t>.</a:t>
            </a:r>
            <a:endParaRPr lang="es-PE" sz="2100" dirty="0">
              <a:solidFill>
                <a:schemeClr val="accent3"/>
              </a:solidFill>
              <a:latin typeface="Arial" panose="020B0604020202020204" pitchFamily="34" charset="0"/>
              <a:cs typeface="Arial" panose="020B0604020202020204" pitchFamily="34" charset="0"/>
            </a:endParaRPr>
          </a:p>
        </p:txBody>
      </p:sp>
      <p:sp>
        <p:nvSpPr>
          <p:cNvPr id="3" name="Title 2"/>
          <p:cNvSpPr>
            <a:spLocks noGrp="1"/>
          </p:cNvSpPr>
          <p:nvPr>
            <p:ph type="ctrTitle"/>
          </p:nvPr>
        </p:nvSpPr>
        <p:spPr>
          <a:xfrm>
            <a:off x="317968" y="60880"/>
            <a:ext cx="2156837" cy="1113656"/>
          </a:xfrm>
        </p:spPr>
        <p:txBody>
          <a:bodyPr/>
          <a:lstStyle/>
          <a:p>
            <a:pPr lvl="0"/>
            <a:r>
              <a:rPr lang="es-ES_tradnl" sz="2000" b="1" dirty="0" smtClean="0">
                <a:solidFill>
                  <a:schemeClr val="bg1"/>
                </a:solidFill>
              </a:rPr>
              <a:t>Revisión de la documentación</a:t>
            </a:r>
            <a:endParaRPr lang="es-PE" sz="2000" b="1" dirty="0">
              <a:solidFill>
                <a:schemeClr val="bg1"/>
              </a:solidFill>
            </a:endParaRPr>
          </a:p>
        </p:txBody>
      </p:sp>
      <p:pic>
        <p:nvPicPr>
          <p:cNvPr id="4" name="Imagen 3"/>
          <p:cNvPicPr/>
          <p:nvPr/>
        </p:nvPicPr>
        <p:blipFill>
          <a:blip r:embed="rId3" cstate="print">
            <a:extLst>
              <a:ext uri="{28A0092B-C50C-407E-A947-70E740481C1C}">
                <a14:useLocalDpi xmlns:a14="http://schemas.microsoft.com/office/drawing/2010/main"/>
              </a:ext>
            </a:extLst>
          </a:blip>
          <a:srcRect/>
          <a:stretch>
            <a:fillRect/>
          </a:stretch>
        </p:blipFill>
        <p:spPr bwMode="auto">
          <a:xfrm>
            <a:off x="6953462" y="96884"/>
            <a:ext cx="1435224" cy="5328592"/>
          </a:xfrm>
          <a:prstGeom prst="rect">
            <a:avLst/>
          </a:prstGeom>
          <a:noFill/>
          <a:ln>
            <a:noFill/>
          </a:ln>
        </p:spPr>
      </p:pic>
      <p:sp>
        <p:nvSpPr>
          <p:cNvPr id="5" name="Elipse 4"/>
          <p:cNvSpPr/>
          <p:nvPr/>
        </p:nvSpPr>
        <p:spPr>
          <a:xfrm>
            <a:off x="6593422" y="3407305"/>
            <a:ext cx="2195736" cy="936104"/>
          </a:xfrm>
          <a:prstGeom prst="ellipse">
            <a:avLst/>
          </a:prstGeom>
          <a:noFill/>
          <a:ln w="28575" cap="flat" cmpd="sng" algn="ctr">
            <a:solidFill>
              <a:srgbClr val="FF0000"/>
            </a:solidFill>
            <a:prstDash val="solid"/>
          </a:ln>
          <a:effectLst>
            <a:outerShdw blurRad="38100" dist="30000" dir="5400000" rotWithShape="0">
              <a:srgbClr val="000000">
                <a:alpha val="4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smtClean="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1652541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dissolve">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dissolve">
                                      <p:cBhvr>
                                        <p:cTn id="17" dur="500"/>
                                        <p:tgtEl>
                                          <p:spTgt spid="1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317967" y="1216307"/>
            <a:ext cx="6000946" cy="4051729"/>
          </a:xfrm>
        </p:spPr>
        <p:txBody>
          <a:bodyPr>
            <a:noAutofit/>
          </a:bodyPr>
          <a:lstStyle/>
          <a:p>
            <a:pPr marL="403225" lvl="0" indent="-403225" defTabSz="914400" fontAlgn="base">
              <a:lnSpc>
                <a:spcPct val="100000"/>
              </a:lnSpc>
              <a:spcBef>
                <a:spcPts val="700"/>
              </a:spcBef>
              <a:spcAft>
                <a:spcPct val="0"/>
              </a:spcAft>
              <a:buClr>
                <a:srgbClr val="006699">
                  <a:lumMod val="75000"/>
                </a:srgbClr>
              </a:buClr>
              <a:buSzPct val="100000"/>
            </a:pPr>
            <a:r>
              <a:rPr lang="es-PE" sz="2400" dirty="0">
                <a:solidFill>
                  <a:schemeClr val="accent3"/>
                </a:solidFill>
                <a:latin typeface="Arial" panose="020B0604020202020204" pitchFamily="34" charset="0"/>
                <a:cs typeface="Arial" panose="020B0604020202020204" pitchFamily="34" charset="0"/>
              </a:rPr>
              <a:t>Agenda de asuntos:</a:t>
            </a:r>
          </a:p>
          <a:p>
            <a:pPr marL="723900" lvl="1" indent="-403225" algn="just" defTabSz="914400" fontAlgn="base">
              <a:spcBef>
                <a:spcPts val="550"/>
              </a:spcBef>
              <a:spcAft>
                <a:spcPct val="0"/>
              </a:spcAft>
              <a:buClr>
                <a:srgbClr val="006699">
                  <a:lumMod val="75000"/>
                </a:srgbClr>
              </a:buClr>
              <a:buSzPct val="100000"/>
            </a:pPr>
            <a:r>
              <a:rPr lang="es-PE" sz="2100" dirty="0">
                <a:solidFill>
                  <a:schemeClr val="accent3"/>
                </a:solidFill>
                <a:latin typeface="Arial" panose="020B0604020202020204" pitchFamily="34" charset="0"/>
                <a:cs typeface="Arial" panose="020B0604020202020204" pitchFamily="34" charset="0"/>
              </a:rPr>
              <a:t>a)	Detalles administrativos;</a:t>
            </a:r>
          </a:p>
          <a:p>
            <a:pPr marL="723900" lvl="1" indent="-403225" algn="just" defTabSz="914400" fontAlgn="base">
              <a:spcBef>
                <a:spcPts val="550"/>
              </a:spcBef>
              <a:spcAft>
                <a:spcPct val="0"/>
              </a:spcAft>
              <a:buClr>
                <a:srgbClr val="006699">
                  <a:lumMod val="75000"/>
                </a:srgbClr>
              </a:buClr>
              <a:buSzPct val="100000"/>
            </a:pPr>
            <a:r>
              <a:rPr lang="es-PE" sz="2100" dirty="0">
                <a:solidFill>
                  <a:schemeClr val="accent3"/>
                </a:solidFill>
                <a:latin typeface="Arial" panose="020B0604020202020204" pitchFamily="34" charset="0"/>
                <a:cs typeface="Arial" panose="020B0604020202020204" pitchFamily="34" charset="0"/>
              </a:rPr>
              <a:t>b)	revisión y enmienda del plan de inspección, asegurándose que todos los miembros del equipo reciban las partes apropiadas de este plan;</a:t>
            </a:r>
          </a:p>
          <a:p>
            <a:pPr marL="723900" lvl="1" indent="-403225" algn="just" defTabSz="914400" fontAlgn="base">
              <a:spcBef>
                <a:spcPts val="550"/>
              </a:spcBef>
              <a:spcAft>
                <a:spcPct val="0"/>
              </a:spcAft>
              <a:buClr>
                <a:srgbClr val="006699">
                  <a:lumMod val="75000"/>
                </a:srgbClr>
              </a:buClr>
              <a:buSzPct val="100000"/>
            </a:pPr>
            <a:r>
              <a:rPr lang="es-PE" sz="2100" dirty="0">
                <a:solidFill>
                  <a:schemeClr val="accent3"/>
                </a:solidFill>
                <a:latin typeface="Arial" panose="020B0604020202020204" pitchFamily="34" charset="0"/>
                <a:cs typeface="Arial" panose="020B0604020202020204" pitchFamily="34" charset="0"/>
              </a:rPr>
              <a:t>c)	información de viajes y viáticos, cuando sea necesario;</a:t>
            </a:r>
          </a:p>
          <a:p>
            <a:pPr marL="723900" lvl="1" indent="-403225" algn="just" defTabSz="914400" fontAlgn="base">
              <a:spcBef>
                <a:spcPts val="550"/>
              </a:spcBef>
              <a:spcAft>
                <a:spcPct val="0"/>
              </a:spcAft>
              <a:buClr>
                <a:srgbClr val="006699">
                  <a:lumMod val="75000"/>
                </a:srgbClr>
              </a:buClr>
              <a:buSzPct val="100000"/>
            </a:pPr>
            <a:r>
              <a:rPr lang="es-PE" sz="2100" dirty="0">
                <a:solidFill>
                  <a:schemeClr val="accent3"/>
                </a:solidFill>
                <a:latin typeface="Arial" panose="020B0604020202020204" pitchFamily="34" charset="0"/>
                <a:cs typeface="Arial" panose="020B0604020202020204" pitchFamily="34" charset="0"/>
              </a:rPr>
              <a:t>d)	conflictos de interés, confidencialidad y acceso a la información;</a:t>
            </a:r>
          </a:p>
          <a:p>
            <a:pPr marL="723900" lvl="1" indent="-403225" algn="just" defTabSz="914400" fontAlgn="base">
              <a:spcBef>
                <a:spcPts val="550"/>
              </a:spcBef>
              <a:spcAft>
                <a:spcPct val="0"/>
              </a:spcAft>
              <a:buClr>
                <a:srgbClr val="006699">
                  <a:lumMod val="75000"/>
                </a:srgbClr>
              </a:buClr>
              <a:buSzPct val="100000"/>
            </a:pPr>
            <a:r>
              <a:rPr lang="es-PE" sz="2100" dirty="0">
                <a:solidFill>
                  <a:schemeClr val="accent3"/>
                </a:solidFill>
                <a:latin typeface="Arial" panose="020B0604020202020204" pitchFamily="34" charset="0"/>
                <a:cs typeface="Arial" panose="020B0604020202020204" pitchFamily="34" charset="0"/>
              </a:rPr>
              <a:t>e)	uso de listas de verificación y formularios</a:t>
            </a:r>
            <a:r>
              <a:rPr lang="es-PE" sz="2100" dirty="0" smtClean="0">
                <a:solidFill>
                  <a:schemeClr val="accent3"/>
                </a:solidFill>
                <a:latin typeface="Arial" panose="020B0604020202020204" pitchFamily="34" charset="0"/>
                <a:cs typeface="Arial" panose="020B0604020202020204" pitchFamily="34" charset="0"/>
              </a:rPr>
              <a:t>;</a:t>
            </a:r>
            <a:endParaRPr lang="es-PE" sz="2100" dirty="0">
              <a:solidFill>
                <a:schemeClr val="accent3"/>
              </a:solidFill>
              <a:latin typeface="Arial" panose="020B0604020202020204" pitchFamily="34" charset="0"/>
              <a:cs typeface="Arial" panose="020B0604020202020204" pitchFamily="34" charset="0"/>
            </a:endParaRPr>
          </a:p>
        </p:txBody>
      </p:sp>
      <p:sp>
        <p:nvSpPr>
          <p:cNvPr id="3" name="Title 2"/>
          <p:cNvSpPr>
            <a:spLocks noGrp="1"/>
          </p:cNvSpPr>
          <p:nvPr>
            <p:ph type="ctrTitle"/>
          </p:nvPr>
        </p:nvSpPr>
        <p:spPr>
          <a:xfrm>
            <a:off x="317968" y="60880"/>
            <a:ext cx="2156837" cy="1113656"/>
          </a:xfrm>
        </p:spPr>
        <p:txBody>
          <a:bodyPr/>
          <a:lstStyle/>
          <a:p>
            <a:pPr lvl="0"/>
            <a:r>
              <a:rPr lang="es-ES_tradnl" sz="2000" b="1" dirty="0" smtClean="0">
                <a:solidFill>
                  <a:schemeClr val="bg1"/>
                </a:solidFill>
              </a:rPr>
              <a:t>Reunión del equipo de inspección</a:t>
            </a:r>
            <a:endParaRPr lang="es-PE" sz="2000" b="1" dirty="0">
              <a:solidFill>
                <a:schemeClr val="bg1"/>
              </a:solidFill>
            </a:endParaRPr>
          </a:p>
        </p:txBody>
      </p:sp>
      <p:pic>
        <p:nvPicPr>
          <p:cNvPr id="4" name="Imagen 3"/>
          <p:cNvPicPr/>
          <p:nvPr/>
        </p:nvPicPr>
        <p:blipFill>
          <a:blip r:embed="rId3" cstate="print">
            <a:extLst>
              <a:ext uri="{28A0092B-C50C-407E-A947-70E740481C1C}">
                <a14:useLocalDpi xmlns:a14="http://schemas.microsoft.com/office/drawing/2010/main"/>
              </a:ext>
            </a:extLst>
          </a:blip>
          <a:srcRect/>
          <a:stretch>
            <a:fillRect/>
          </a:stretch>
        </p:blipFill>
        <p:spPr bwMode="auto">
          <a:xfrm>
            <a:off x="6953462" y="96884"/>
            <a:ext cx="1435224" cy="5328592"/>
          </a:xfrm>
          <a:prstGeom prst="rect">
            <a:avLst/>
          </a:prstGeom>
          <a:noFill/>
          <a:ln>
            <a:noFill/>
          </a:ln>
        </p:spPr>
      </p:pic>
      <p:sp>
        <p:nvSpPr>
          <p:cNvPr id="5" name="Elipse 4"/>
          <p:cNvSpPr/>
          <p:nvPr/>
        </p:nvSpPr>
        <p:spPr>
          <a:xfrm>
            <a:off x="6593422" y="4489372"/>
            <a:ext cx="2195736" cy="936104"/>
          </a:xfrm>
          <a:prstGeom prst="ellipse">
            <a:avLst/>
          </a:prstGeom>
          <a:noFill/>
          <a:ln w="28575" cap="flat" cmpd="sng" algn="ctr">
            <a:solidFill>
              <a:srgbClr val="FF0000"/>
            </a:solidFill>
            <a:prstDash val="solid"/>
          </a:ln>
          <a:effectLst>
            <a:outerShdw blurRad="38100" dist="30000" dir="5400000" rotWithShape="0">
              <a:srgbClr val="000000">
                <a:alpha val="4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smtClean="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2726495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dissolve">
                                      <p:cBhvr>
                                        <p:cTn id="12" dur="500"/>
                                        <p:tgtEl>
                                          <p:spTgt spid="18">
                                            <p:txEl>
                                              <p:pRg st="0" end="0"/>
                                            </p:txEl>
                                          </p:spTgt>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18">
                                            <p:txEl>
                                              <p:pRg st="1" end="1"/>
                                            </p:txEl>
                                          </p:spTgt>
                                        </p:tgtEl>
                                        <p:attrNameLst>
                                          <p:attrName>style.visibility</p:attrName>
                                        </p:attrNameLst>
                                      </p:cBhvr>
                                      <p:to>
                                        <p:strVal val="visible"/>
                                      </p:to>
                                    </p:set>
                                    <p:animEffect transition="in" filter="dissolve">
                                      <p:cBhvr>
                                        <p:cTn id="16" dur="500"/>
                                        <p:tgtEl>
                                          <p:spTgt spid="1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8">
                                            <p:txEl>
                                              <p:pRg st="2" end="2"/>
                                            </p:txEl>
                                          </p:spTgt>
                                        </p:tgtEl>
                                        <p:attrNameLst>
                                          <p:attrName>style.visibility</p:attrName>
                                        </p:attrNameLst>
                                      </p:cBhvr>
                                      <p:to>
                                        <p:strVal val="visible"/>
                                      </p:to>
                                    </p:set>
                                    <p:animEffect transition="in" filter="dissolve">
                                      <p:cBhvr>
                                        <p:cTn id="21" dur="500"/>
                                        <p:tgtEl>
                                          <p:spTgt spid="18">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18">
                                            <p:txEl>
                                              <p:pRg st="3" end="3"/>
                                            </p:txEl>
                                          </p:spTgt>
                                        </p:tgtEl>
                                        <p:attrNameLst>
                                          <p:attrName>style.visibility</p:attrName>
                                        </p:attrNameLst>
                                      </p:cBhvr>
                                      <p:to>
                                        <p:strVal val="visible"/>
                                      </p:to>
                                    </p:set>
                                    <p:animEffect transition="in" filter="dissolve">
                                      <p:cBhvr>
                                        <p:cTn id="26" dur="500"/>
                                        <p:tgtEl>
                                          <p:spTgt spid="18">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8">
                                            <p:txEl>
                                              <p:pRg st="4" end="4"/>
                                            </p:txEl>
                                          </p:spTgt>
                                        </p:tgtEl>
                                        <p:attrNameLst>
                                          <p:attrName>style.visibility</p:attrName>
                                        </p:attrNameLst>
                                      </p:cBhvr>
                                      <p:to>
                                        <p:strVal val="visible"/>
                                      </p:to>
                                    </p:set>
                                    <p:animEffect transition="in" filter="dissolve">
                                      <p:cBhvr>
                                        <p:cTn id="31" dur="500"/>
                                        <p:tgtEl>
                                          <p:spTgt spid="18">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18">
                                            <p:txEl>
                                              <p:pRg st="5" end="5"/>
                                            </p:txEl>
                                          </p:spTgt>
                                        </p:tgtEl>
                                        <p:attrNameLst>
                                          <p:attrName>style.visibility</p:attrName>
                                        </p:attrNameLst>
                                      </p:cBhvr>
                                      <p:to>
                                        <p:strVal val="visible"/>
                                      </p:to>
                                    </p:set>
                                    <p:animEffect transition="in" filter="dissolve">
                                      <p:cBhvr>
                                        <p:cTn id="36" dur="500"/>
                                        <p:tgtEl>
                                          <p:spTgt spid="18">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317967" y="1216307"/>
            <a:ext cx="6000946" cy="4051729"/>
          </a:xfrm>
        </p:spPr>
        <p:txBody>
          <a:bodyPr>
            <a:noAutofit/>
          </a:bodyPr>
          <a:lstStyle/>
          <a:p>
            <a:pPr marL="723900" lvl="1" indent="-403225" algn="just" defTabSz="914400" fontAlgn="base">
              <a:spcBef>
                <a:spcPts val="550"/>
              </a:spcBef>
              <a:spcAft>
                <a:spcPct val="0"/>
              </a:spcAft>
              <a:buClr>
                <a:srgbClr val="006699">
                  <a:lumMod val="75000"/>
                </a:srgbClr>
              </a:buClr>
              <a:buSzPct val="100000"/>
            </a:pPr>
            <a:r>
              <a:rPr lang="es-PE" sz="2100" dirty="0">
                <a:solidFill>
                  <a:schemeClr val="accent3"/>
                </a:solidFill>
                <a:latin typeface="Arial" panose="020B0604020202020204" pitchFamily="34" charset="0"/>
                <a:cs typeface="Arial" panose="020B0604020202020204" pitchFamily="34" charset="0"/>
              </a:rPr>
              <a:t>f)	aspectos de comunicaciones;</a:t>
            </a:r>
          </a:p>
          <a:p>
            <a:pPr marL="723900" lvl="1" indent="-403225" algn="just" defTabSz="914400" fontAlgn="base">
              <a:spcBef>
                <a:spcPts val="550"/>
              </a:spcBef>
              <a:spcAft>
                <a:spcPct val="0"/>
              </a:spcAft>
              <a:buClr>
                <a:srgbClr val="006699">
                  <a:lumMod val="75000"/>
                </a:srgbClr>
              </a:buClr>
              <a:buSzPct val="100000"/>
            </a:pPr>
            <a:r>
              <a:rPr lang="es-PE" sz="2100" dirty="0">
                <a:solidFill>
                  <a:schemeClr val="accent3"/>
                </a:solidFill>
                <a:latin typeface="Arial" panose="020B0604020202020204" pitchFamily="34" charset="0"/>
                <a:cs typeface="Arial" panose="020B0604020202020204" pitchFamily="34" charset="0"/>
              </a:rPr>
              <a:t>g)	revisión de la fase de preparación y una visión general de la fase de ejecución; y</a:t>
            </a:r>
          </a:p>
          <a:p>
            <a:pPr marL="723900" lvl="1" indent="-403225" algn="just" defTabSz="914400" fontAlgn="base">
              <a:spcBef>
                <a:spcPts val="550"/>
              </a:spcBef>
              <a:spcAft>
                <a:spcPct val="0"/>
              </a:spcAft>
              <a:buClr>
                <a:srgbClr val="006699">
                  <a:lumMod val="75000"/>
                </a:srgbClr>
              </a:buClr>
              <a:buSzPct val="100000"/>
            </a:pPr>
            <a:r>
              <a:rPr lang="es-PE" sz="2100" dirty="0">
                <a:solidFill>
                  <a:schemeClr val="accent3"/>
                </a:solidFill>
                <a:latin typeface="Arial" panose="020B0604020202020204" pitchFamily="34" charset="0"/>
                <a:cs typeface="Arial" panose="020B0604020202020204" pitchFamily="34" charset="0"/>
              </a:rPr>
              <a:t>h)	cuando sea posible, el JEC o JEI o inspector asignado designado a la organización, debe realizar un resumen de las actividades y situación actual, tendencias, performance y el historial de inspecciones anteriores de la organización, incluyendo las acciones correctivas y el seguimiento.</a:t>
            </a:r>
          </a:p>
          <a:p>
            <a:pPr marL="403225" lvl="0" indent="-403225" defTabSz="914400" fontAlgn="base">
              <a:lnSpc>
                <a:spcPct val="100000"/>
              </a:lnSpc>
              <a:spcBef>
                <a:spcPts val="700"/>
              </a:spcBef>
              <a:spcAft>
                <a:spcPct val="0"/>
              </a:spcAft>
              <a:buClr>
                <a:srgbClr val="006699">
                  <a:lumMod val="75000"/>
                </a:srgbClr>
              </a:buClr>
              <a:buSzPct val="100000"/>
            </a:pPr>
            <a:endParaRPr lang="es-PE" sz="2100" dirty="0">
              <a:solidFill>
                <a:schemeClr val="accent3"/>
              </a:solidFill>
              <a:latin typeface="Arial" panose="020B0604020202020204" pitchFamily="34" charset="0"/>
              <a:cs typeface="Arial" panose="020B0604020202020204" pitchFamily="34" charset="0"/>
            </a:endParaRPr>
          </a:p>
        </p:txBody>
      </p:sp>
      <p:sp>
        <p:nvSpPr>
          <p:cNvPr id="3" name="Title 2"/>
          <p:cNvSpPr>
            <a:spLocks noGrp="1"/>
          </p:cNvSpPr>
          <p:nvPr>
            <p:ph type="ctrTitle"/>
          </p:nvPr>
        </p:nvSpPr>
        <p:spPr>
          <a:xfrm>
            <a:off x="317968" y="60880"/>
            <a:ext cx="2156837" cy="1113656"/>
          </a:xfrm>
        </p:spPr>
        <p:txBody>
          <a:bodyPr/>
          <a:lstStyle/>
          <a:p>
            <a:pPr lvl="0"/>
            <a:r>
              <a:rPr lang="es-ES_tradnl" sz="2000" b="1" dirty="0" smtClean="0">
                <a:solidFill>
                  <a:schemeClr val="bg1"/>
                </a:solidFill>
              </a:rPr>
              <a:t>Reunión del equipo de inspección</a:t>
            </a:r>
            <a:endParaRPr lang="es-PE" sz="2000" b="1" dirty="0">
              <a:solidFill>
                <a:schemeClr val="bg1"/>
              </a:solidFill>
            </a:endParaRPr>
          </a:p>
        </p:txBody>
      </p:sp>
      <p:pic>
        <p:nvPicPr>
          <p:cNvPr id="4" name="Imagen 3"/>
          <p:cNvPicPr/>
          <p:nvPr/>
        </p:nvPicPr>
        <p:blipFill>
          <a:blip r:embed="rId3" cstate="print">
            <a:extLst>
              <a:ext uri="{28A0092B-C50C-407E-A947-70E740481C1C}">
                <a14:useLocalDpi xmlns:a14="http://schemas.microsoft.com/office/drawing/2010/main"/>
              </a:ext>
            </a:extLst>
          </a:blip>
          <a:srcRect/>
          <a:stretch>
            <a:fillRect/>
          </a:stretch>
        </p:blipFill>
        <p:spPr bwMode="auto">
          <a:xfrm>
            <a:off x="6953462" y="96884"/>
            <a:ext cx="1435224" cy="5328592"/>
          </a:xfrm>
          <a:prstGeom prst="rect">
            <a:avLst/>
          </a:prstGeom>
          <a:noFill/>
          <a:ln>
            <a:noFill/>
          </a:ln>
        </p:spPr>
      </p:pic>
      <p:sp>
        <p:nvSpPr>
          <p:cNvPr id="5" name="Elipse 4"/>
          <p:cNvSpPr/>
          <p:nvPr/>
        </p:nvSpPr>
        <p:spPr>
          <a:xfrm>
            <a:off x="6593422" y="4489372"/>
            <a:ext cx="2195736" cy="936104"/>
          </a:xfrm>
          <a:prstGeom prst="ellipse">
            <a:avLst/>
          </a:prstGeom>
          <a:noFill/>
          <a:ln w="28575" cap="flat" cmpd="sng" algn="ctr">
            <a:solidFill>
              <a:srgbClr val="FF0000"/>
            </a:solidFill>
            <a:prstDash val="solid"/>
          </a:ln>
          <a:effectLst>
            <a:outerShdw blurRad="38100" dist="30000" dir="5400000" rotWithShape="0">
              <a:srgbClr val="000000">
                <a:alpha val="4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smtClean="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45097927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dissolve">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dissolve">
                                      <p:cBhvr>
                                        <p:cTn id="17" dur="500"/>
                                        <p:tgtEl>
                                          <p:spTgt spid="1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8">
                                            <p:txEl>
                                              <p:pRg st="2" end="2"/>
                                            </p:txEl>
                                          </p:spTgt>
                                        </p:tgtEl>
                                        <p:attrNameLst>
                                          <p:attrName>style.visibility</p:attrName>
                                        </p:attrNameLst>
                                      </p:cBhvr>
                                      <p:to>
                                        <p:strVal val="visible"/>
                                      </p:to>
                                    </p:set>
                                    <p:animEffect transition="in" filter="dissolve">
                                      <p:cBhvr>
                                        <p:cTn id="22" dur="500"/>
                                        <p:tgtEl>
                                          <p:spTgt spid="1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317969" y="1217790"/>
            <a:ext cx="4353976" cy="4175790"/>
          </a:xfrm>
        </p:spPr>
        <p:txBody>
          <a:bodyPr>
            <a:noAutofit/>
          </a:bodyPr>
          <a:lstStyle/>
          <a:p>
            <a:pPr marL="454025" indent="-454025" eaLnBrk="0" hangingPunct="0">
              <a:buClr>
                <a:schemeClr val="accent1">
                  <a:lumMod val="75000"/>
                </a:schemeClr>
              </a:buClr>
              <a:buSzPct val="100000"/>
              <a:buFont typeface="Wingdings" charset="2"/>
              <a:buChar char=""/>
              <a:defRPr/>
            </a:pPr>
            <a:r>
              <a:rPr lang="es-ES_tradnl" sz="1800" b="1" dirty="0" smtClean="0">
                <a:solidFill>
                  <a:schemeClr val="accent3"/>
                </a:solidFill>
                <a:latin typeface="Arial" pitchFamily="34" charset="0"/>
                <a:cs typeface="Arial" pitchFamily="34" charset="0"/>
              </a:rPr>
              <a:t>Estándar</a:t>
            </a:r>
            <a:r>
              <a:rPr lang="es-ES_tradnl" sz="1800" b="1" dirty="0">
                <a:solidFill>
                  <a:schemeClr val="accent3"/>
                </a:solidFill>
                <a:latin typeface="Arial" pitchFamily="34" charset="0"/>
                <a:cs typeface="Arial" pitchFamily="34" charset="0"/>
              </a:rPr>
              <a:t>: </a:t>
            </a:r>
            <a:r>
              <a:rPr lang="es-ES_tradnl" sz="1800" dirty="0">
                <a:solidFill>
                  <a:schemeClr val="accent3"/>
                </a:solidFill>
                <a:latin typeface="Arial" pitchFamily="34" charset="0"/>
                <a:cs typeface="Arial" pitchFamily="34" charset="0"/>
              </a:rPr>
              <a:t>Criterio establecido, usado como base para la medición del nivel de cumplimiento de una organización</a:t>
            </a:r>
            <a:r>
              <a:rPr lang="es-ES_tradnl" sz="1800" dirty="0">
                <a:solidFill>
                  <a:schemeClr val="accent3"/>
                </a:solidFill>
              </a:rPr>
              <a:t>. </a:t>
            </a:r>
            <a:r>
              <a:rPr lang="es-BO" sz="1800" kern="0" dirty="0">
                <a:solidFill>
                  <a:schemeClr val="accent3"/>
                </a:solidFill>
                <a:latin typeface="Arial" pitchFamily="34" charset="0"/>
                <a:ea typeface="Arial Unicode MS" pitchFamily="34" charset="-128"/>
                <a:cs typeface="Arial" pitchFamily="34" charset="0"/>
              </a:rPr>
              <a:t>(Conjunto de políticas, procedimientos, requerimientos utilizados como referencia)</a:t>
            </a:r>
            <a:r>
              <a:rPr lang="es-BO" sz="1800" kern="0" dirty="0" smtClean="0">
                <a:solidFill>
                  <a:schemeClr val="accent3"/>
                </a:solidFill>
                <a:latin typeface="Arial" pitchFamily="34" charset="0"/>
                <a:ea typeface="Arial Unicode MS" pitchFamily="34" charset="-128"/>
                <a:cs typeface="Arial" pitchFamily="34" charset="0"/>
              </a:rPr>
              <a:t>.</a:t>
            </a:r>
          </a:p>
          <a:p>
            <a:pPr marL="454025" indent="-454025" eaLnBrk="0" hangingPunct="0">
              <a:buClr>
                <a:schemeClr val="accent1">
                  <a:lumMod val="75000"/>
                </a:schemeClr>
              </a:buClr>
              <a:buSzPct val="100000"/>
              <a:buFont typeface="Wingdings" charset="2"/>
              <a:buChar char=""/>
              <a:defRPr/>
            </a:pPr>
            <a:r>
              <a:rPr lang="es-BO" sz="1800" b="1" kern="0" dirty="0" smtClean="0">
                <a:solidFill>
                  <a:schemeClr val="accent3"/>
                </a:solidFill>
                <a:latin typeface="Arial" pitchFamily="34" charset="0"/>
                <a:ea typeface="Arial Unicode MS" pitchFamily="34" charset="-128"/>
                <a:cs typeface="Arial" pitchFamily="34" charset="0"/>
              </a:rPr>
              <a:t>Evidencia</a:t>
            </a:r>
            <a:r>
              <a:rPr lang="es-BO" sz="1800" kern="0" dirty="0">
                <a:solidFill>
                  <a:schemeClr val="accent3"/>
                </a:solidFill>
                <a:latin typeface="Arial" pitchFamily="34" charset="0"/>
                <a:ea typeface="Arial Unicode MS" pitchFamily="34" charset="-128"/>
                <a:cs typeface="Arial" pitchFamily="34" charset="0"/>
              </a:rPr>
              <a:t>: Son los registros, declaraciones (establecimiento) de hechos, u otra información que sea relevante para al estándar de la inspección y sea comprobable</a:t>
            </a:r>
            <a:r>
              <a:rPr lang="es-BO" sz="1800" kern="0" dirty="0" smtClean="0">
                <a:solidFill>
                  <a:schemeClr val="accent3"/>
                </a:solidFill>
                <a:latin typeface="Arial" pitchFamily="34" charset="0"/>
                <a:ea typeface="Arial Unicode MS" pitchFamily="34" charset="-128"/>
                <a:cs typeface="Arial" pitchFamily="34" charset="0"/>
              </a:rPr>
              <a:t>.</a:t>
            </a:r>
            <a:endParaRPr lang="es-BO" sz="1800" kern="0" dirty="0">
              <a:solidFill>
                <a:schemeClr val="accent3"/>
              </a:solidFill>
              <a:latin typeface="Arial" pitchFamily="34" charset="0"/>
              <a:ea typeface="Arial Unicode MS" pitchFamily="34" charset="-128"/>
              <a:cs typeface="Arial" pitchFamily="34" charset="0"/>
            </a:endParaRPr>
          </a:p>
        </p:txBody>
      </p:sp>
      <p:sp>
        <p:nvSpPr>
          <p:cNvPr id="3" name="Title 2"/>
          <p:cNvSpPr>
            <a:spLocks noGrp="1"/>
          </p:cNvSpPr>
          <p:nvPr>
            <p:ph type="ctrTitle"/>
          </p:nvPr>
        </p:nvSpPr>
        <p:spPr>
          <a:xfrm>
            <a:off x="317968" y="60880"/>
            <a:ext cx="2156837" cy="1113656"/>
          </a:xfrm>
        </p:spPr>
        <p:txBody>
          <a:bodyPr/>
          <a:lstStyle/>
          <a:p>
            <a:r>
              <a:rPr lang="es-PE" sz="2000" b="1" dirty="0" smtClean="0">
                <a:solidFill>
                  <a:schemeClr val="bg1"/>
                </a:solidFill>
              </a:rPr>
              <a:t>Términos</a:t>
            </a:r>
            <a:endParaRPr lang="es-PE" sz="2000" dirty="0">
              <a:solidFill>
                <a:schemeClr val="bg1"/>
              </a:solidFill>
            </a:endParaRPr>
          </a:p>
        </p:txBody>
      </p:sp>
      <p:pic>
        <p:nvPicPr>
          <p:cNvPr id="4" name="Picture 2" descr="http://imagenes.mailxmail.com/cursos/imagenes/5/1/tecnicas-de-auditoria-el-muestreo-y-el-rastreo_23215_16_1.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142275" y="1881567"/>
            <a:ext cx="3427703" cy="2492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22424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dissolv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dissolve">
                                      <p:cBhvr>
                                        <p:cTn id="12" dur="500"/>
                                        <p:tgtEl>
                                          <p:spTgt spid="18">
                                            <p:txEl>
                                              <p:pRg st="1" end="1"/>
                                            </p:txEl>
                                          </p:spTgt>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ssolv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317967" y="1216307"/>
            <a:ext cx="6000946" cy="4051729"/>
          </a:xfrm>
        </p:spPr>
        <p:txBody>
          <a:bodyPr>
            <a:noAutofit/>
          </a:bodyPr>
          <a:lstStyle/>
          <a:p>
            <a:pPr marL="342900" lvl="0" indent="-342900" defTabSz="914400" fontAlgn="base">
              <a:lnSpc>
                <a:spcPct val="100000"/>
              </a:lnSpc>
              <a:spcBef>
                <a:spcPts val="700"/>
              </a:spcBef>
              <a:spcAft>
                <a:spcPct val="0"/>
              </a:spcAft>
              <a:buClr>
                <a:schemeClr val="accent2"/>
              </a:buClr>
              <a:buSzPct val="100000"/>
              <a:buFont typeface="Wingdings 2" panose="05020102010507070707" pitchFamily="18" charset="2"/>
              <a:buChar char="R"/>
            </a:pPr>
            <a:r>
              <a:rPr lang="es-PE" sz="2200" dirty="0">
                <a:solidFill>
                  <a:schemeClr val="accent3"/>
                </a:solidFill>
                <a:latin typeface="Arial" panose="020B0604020202020204" pitchFamily="34" charset="0"/>
                <a:cs typeface="Arial" panose="020B0604020202020204" pitchFamily="34" charset="0"/>
              </a:rPr>
              <a:t>Se fija la forma de toda la fase de ejecución y en ella debe estar presente todo el personal directivo de la organización y los miembros del equipo de inspección.</a:t>
            </a:r>
          </a:p>
          <a:p>
            <a:pPr marL="342900" lvl="0" indent="-342900" defTabSz="914400" fontAlgn="base">
              <a:lnSpc>
                <a:spcPct val="100000"/>
              </a:lnSpc>
              <a:spcBef>
                <a:spcPts val="700"/>
              </a:spcBef>
              <a:spcAft>
                <a:spcPct val="0"/>
              </a:spcAft>
              <a:buClr>
                <a:schemeClr val="accent2"/>
              </a:buClr>
              <a:buSzPct val="100000"/>
              <a:buFont typeface="Wingdings 2" panose="05020102010507070707" pitchFamily="18" charset="2"/>
              <a:buChar char="R"/>
            </a:pPr>
            <a:r>
              <a:rPr lang="es-PE" sz="2200" dirty="0">
                <a:solidFill>
                  <a:schemeClr val="accent3"/>
                </a:solidFill>
                <a:latin typeface="Arial" panose="020B0604020202020204" pitchFamily="34" charset="0"/>
                <a:cs typeface="Arial" panose="020B0604020202020204" pitchFamily="34" charset="0"/>
              </a:rPr>
              <a:t>Debe ser llevada de forma eficiente y efectiva, para minimizar las interrupciones en el trabajo del inspeccionado.</a:t>
            </a:r>
          </a:p>
          <a:p>
            <a:pPr marL="342900" lvl="0" indent="-342900" defTabSz="914400" fontAlgn="base">
              <a:lnSpc>
                <a:spcPct val="100000"/>
              </a:lnSpc>
              <a:spcBef>
                <a:spcPts val="700"/>
              </a:spcBef>
              <a:spcAft>
                <a:spcPct val="0"/>
              </a:spcAft>
              <a:buClr>
                <a:schemeClr val="accent2"/>
              </a:buClr>
              <a:buSzPct val="100000"/>
              <a:buFont typeface="Wingdings 2" panose="05020102010507070707" pitchFamily="18" charset="2"/>
              <a:buChar char="R"/>
            </a:pPr>
            <a:r>
              <a:rPr lang="es-PE" sz="2200" dirty="0">
                <a:solidFill>
                  <a:schemeClr val="accent3"/>
                </a:solidFill>
                <a:latin typeface="Arial" panose="020B0604020202020204" pitchFamily="34" charset="0"/>
                <a:cs typeface="Arial" panose="020B0604020202020204" pitchFamily="34" charset="0"/>
              </a:rPr>
              <a:t>Se debe establecer una comunicación en dos sentidos.</a:t>
            </a:r>
          </a:p>
          <a:p>
            <a:pPr marL="0" lvl="1" algn="just" defTabSz="914400" fontAlgn="base">
              <a:spcBef>
                <a:spcPts val="550"/>
              </a:spcBef>
              <a:spcAft>
                <a:spcPct val="0"/>
              </a:spcAft>
              <a:buClr>
                <a:srgbClr val="006699">
                  <a:lumMod val="75000"/>
                </a:srgbClr>
              </a:buClr>
              <a:buSzPct val="100000"/>
            </a:pPr>
            <a:endParaRPr lang="es-PE" sz="2200" dirty="0">
              <a:solidFill>
                <a:schemeClr val="accent3"/>
              </a:solidFill>
              <a:latin typeface="Arial" panose="020B0604020202020204" pitchFamily="34" charset="0"/>
              <a:cs typeface="Arial" panose="020B0604020202020204" pitchFamily="34" charset="0"/>
            </a:endParaRPr>
          </a:p>
        </p:txBody>
      </p:sp>
      <p:sp>
        <p:nvSpPr>
          <p:cNvPr id="3" name="Title 2"/>
          <p:cNvSpPr>
            <a:spLocks noGrp="1"/>
          </p:cNvSpPr>
          <p:nvPr>
            <p:ph type="ctrTitle"/>
          </p:nvPr>
        </p:nvSpPr>
        <p:spPr>
          <a:xfrm>
            <a:off x="317968" y="60880"/>
            <a:ext cx="2156837" cy="1113656"/>
          </a:xfrm>
        </p:spPr>
        <p:txBody>
          <a:bodyPr/>
          <a:lstStyle/>
          <a:p>
            <a:pPr lvl="0"/>
            <a:r>
              <a:rPr lang="es-ES_tradnl" sz="2000" b="1" dirty="0" smtClean="0">
                <a:solidFill>
                  <a:schemeClr val="bg1"/>
                </a:solidFill>
              </a:rPr>
              <a:t>Reunión de apertura</a:t>
            </a:r>
            <a:endParaRPr lang="es-PE" sz="2000" b="1" dirty="0">
              <a:solidFill>
                <a:schemeClr val="bg1"/>
              </a:solidFill>
            </a:endParaRPr>
          </a:p>
        </p:txBody>
      </p:sp>
      <p:pic>
        <p:nvPicPr>
          <p:cNvPr id="6" name="Imagen 2"/>
          <p:cNvPicPr/>
          <p:nvPr/>
        </p:nvPicPr>
        <p:blipFill>
          <a:blip r:embed="rId3" cstate="print">
            <a:extLst>
              <a:ext uri="{28A0092B-C50C-407E-A947-70E740481C1C}">
                <a14:useLocalDpi xmlns:a14="http://schemas.microsoft.com/office/drawing/2010/main"/>
              </a:ext>
            </a:extLst>
          </a:blip>
          <a:srcRect/>
          <a:stretch>
            <a:fillRect/>
          </a:stretch>
        </p:blipFill>
        <p:spPr bwMode="auto">
          <a:xfrm>
            <a:off x="6956441" y="754317"/>
            <a:ext cx="1606674" cy="4368830"/>
          </a:xfrm>
          <a:prstGeom prst="rect">
            <a:avLst/>
          </a:prstGeom>
          <a:noFill/>
          <a:ln>
            <a:noFill/>
          </a:ln>
        </p:spPr>
      </p:pic>
      <p:sp>
        <p:nvSpPr>
          <p:cNvPr id="7" name="Elipse 4"/>
          <p:cNvSpPr/>
          <p:nvPr/>
        </p:nvSpPr>
        <p:spPr>
          <a:xfrm>
            <a:off x="6661910" y="658651"/>
            <a:ext cx="2195736" cy="1031770"/>
          </a:xfrm>
          <a:prstGeom prst="ellipse">
            <a:avLst/>
          </a:prstGeom>
          <a:noFill/>
          <a:ln w="28575" cap="flat" cmpd="sng" algn="ctr">
            <a:solidFill>
              <a:srgbClr val="FF0000"/>
            </a:solidFill>
            <a:prstDash val="solid"/>
          </a:ln>
          <a:effectLst>
            <a:outerShdw blurRad="38100" dist="30000" dir="5400000" rotWithShape="0">
              <a:srgbClr val="000000">
                <a:alpha val="4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smtClean="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04712802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dissolve">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dissolve">
                                      <p:cBhvr>
                                        <p:cTn id="17" dur="500"/>
                                        <p:tgtEl>
                                          <p:spTgt spid="1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8">
                                            <p:txEl>
                                              <p:pRg st="2" end="2"/>
                                            </p:txEl>
                                          </p:spTgt>
                                        </p:tgtEl>
                                        <p:attrNameLst>
                                          <p:attrName>style.visibility</p:attrName>
                                        </p:attrNameLst>
                                      </p:cBhvr>
                                      <p:to>
                                        <p:strVal val="visible"/>
                                      </p:to>
                                    </p:set>
                                    <p:animEffect transition="in" filter="dissolve">
                                      <p:cBhvr>
                                        <p:cTn id="22" dur="500"/>
                                        <p:tgtEl>
                                          <p:spTgt spid="1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317967" y="1216307"/>
            <a:ext cx="6000946" cy="4338332"/>
          </a:xfrm>
        </p:spPr>
        <p:txBody>
          <a:bodyPr>
            <a:noAutofit/>
          </a:bodyPr>
          <a:lstStyle/>
          <a:p>
            <a:pPr lvl="0" defTabSz="914400" fontAlgn="base">
              <a:lnSpc>
                <a:spcPct val="100000"/>
              </a:lnSpc>
              <a:spcBef>
                <a:spcPts val="700"/>
              </a:spcBef>
              <a:spcAft>
                <a:spcPct val="0"/>
              </a:spcAft>
              <a:buClr>
                <a:srgbClr val="006699">
                  <a:lumMod val="75000"/>
                </a:srgbClr>
              </a:buClr>
              <a:buSzPct val="100000"/>
            </a:pPr>
            <a:r>
              <a:rPr lang="es-PE" sz="2200" dirty="0">
                <a:solidFill>
                  <a:schemeClr val="accent3"/>
                </a:solidFill>
                <a:latin typeface="Arial" panose="020B0604020202020204" pitchFamily="34" charset="0"/>
                <a:cs typeface="Arial" panose="020B0604020202020204" pitchFamily="34" charset="0"/>
              </a:rPr>
              <a:t>Se deben efectuar las presentaciones y la revisión del plan de la inspección, exponiendo los objetivos y el alcance de la inspección.</a:t>
            </a:r>
          </a:p>
          <a:p>
            <a:pPr marL="450850" lvl="1" indent="-450850" algn="just" defTabSz="914400" fontAlgn="base">
              <a:spcBef>
                <a:spcPts val="550"/>
              </a:spcBef>
              <a:spcAft>
                <a:spcPct val="0"/>
              </a:spcAft>
              <a:buClr>
                <a:schemeClr val="accent2"/>
              </a:buClr>
              <a:buSzPct val="100000"/>
              <a:buFont typeface="Wingdings 2" panose="05020102010507070707" pitchFamily="18" charset="2"/>
              <a:buChar char="R"/>
            </a:pPr>
            <a:r>
              <a:rPr lang="es-PE" sz="2100" dirty="0">
                <a:solidFill>
                  <a:schemeClr val="accent3"/>
                </a:solidFill>
                <a:latin typeface="Arial" panose="020B0604020202020204" pitchFamily="34" charset="0"/>
                <a:cs typeface="Arial" panose="020B0604020202020204" pitchFamily="34" charset="0"/>
              </a:rPr>
              <a:t>Horario de trabajo del inspeccionado;</a:t>
            </a:r>
          </a:p>
          <a:p>
            <a:pPr marL="450850" lvl="1" indent="-450850" algn="just" defTabSz="914400" fontAlgn="base">
              <a:spcBef>
                <a:spcPts val="550"/>
              </a:spcBef>
              <a:spcAft>
                <a:spcPct val="0"/>
              </a:spcAft>
              <a:buClr>
                <a:schemeClr val="accent2"/>
              </a:buClr>
              <a:buSzPct val="100000"/>
              <a:buFont typeface="Wingdings 2" panose="05020102010507070707" pitchFamily="18" charset="2"/>
              <a:buChar char="R"/>
            </a:pPr>
            <a:r>
              <a:rPr lang="es-PE" sz="2100" dirty="0">
                <a:solidFill>
                  <a:schemeClr val="accent3"/>
                </a:solidFill>
                <a:latin typeface="Arial" panose="020B0604020202020204" pitchFamily="34" charset="0"/>
                <a:cs typeface="Arial" panose="020B0604020202020204" pitchFamily="34" charset="0"/>
              </a:rPr>
              <a:t>Acompañantes que apoyaran al equipo de inspectores;</a:t>
            </a:r>
          </a:p>
          <a:p>
            <a:pPr marL="450850" lvl="1" indent="-450850" algn="just" defTabSz="914400" fontAlgn="base">
              <a:spcBef>
                <a:spcPts val="550"/>
              </a:spcBef>
              <a:spcAft>
                <a:spcPct val="0"/>
              </a:spcAft>
              <a:buClr>
                <a:schemeClr val="accent2"/>
              </a:buClr>
              <a:buSzPct val="100000"/>
              <a:buFont typeface="Wingdings 2" panose="05020102010507070707" pitchFamily="18" charset="2"/>
              <a:buChar char="R"/>
            </a:pPr>
            <a:r>
              <a:rPr lang="es-PE" sz="2100" dirty="0">
                <a:solidFill>
                  <a:schemeClr val="accent3"/>
                </a:solidFill>
                <a:latin typeface="Arial" panose="020B0604020202020204" pitchFamily="34" charset="0"/>
                <a:cs typeface="Arial" panose="020B0604020202020204" pitchFamily="34" charset="0"/>
              </a:rPr>
              <a:t>Horario de inspección;</a:t>
            </a:r>
          </a:p>
          <a:p>
            <a:pPr marL="450850" lvl="1" indent="-450850" algn="just" defTabSz="914400" fontAlgn="base">
              <a:spcBef>
                <a:spcPts val="550"/>
              </a:spcBef>
              <a:spcAft>
                <a:spcPct val="0"/>
              </a:spcAft>
              <a:buClr>
                <a:schemeClr val="accent2"/>
              </a:buClr>
              <a:buSzPct val="100000"/>
              <a:buFont typeface="Wingdings 2" panose="05020102010507070707" pitchFamily="18" charset="2"/>
              <a:buChar char="R"/>
            </a:pPr>
            <a:r>
              <a:rPr lang="es-PE" sz="2100" dirty="0">
                <a:solidFill>
                  <a:schemeClr val="accent3"/>
                </a:solidFill>
                <a:latin typeface="Arial" panose="020B0604020202020204" pitchFamily="34" charset="0"/>
                <a:cs typeface="Arial" panose="020B0604020202020204" pitchFamily="34" charset="0"/>
              </a:rPr>
              <a:t>Locales disponibles para las reuniones del equipo de inspección;</a:t>
            </a:r>
          </a:p>
          <a:p>
            <a:pPr marL="450850" lvl="1" indent="-450850" algn="just" defTabSz="914400" fontAlgn="base">
              <a:spcBef>
                <a:spcPts val="550"/>
              </a:spcBef>
              <a:spcAft>
                <a:spcPct val="0"/>
              </a:spcAft>
              <a:buClr>
                <a:schemeClr val="accent2"/>
              </a:buClr>
              <a:buSzPct val="100000"/>
              <a:buFont typeface="Wingdings 2" panose="05020102010507070707" pitchFamily="18" charset="2"/>
              <a:buChar char="R"/>
            </a:pPr>
            <a:r>
              <a:rPr lang="es-PE" sz="2100" dirty="0">
                <a:solidFill>
                  <a:schemeClr val="accent3"/>
                </a:solidFill>
                <a:latin typeface="Arial" panose="020B0604020202020204" pitchFamily="34" charset="0"/>
                <a:cs typeface="Arial" panose="020B0604020202020204" pitchFamily="34" charset="0"/>
              </a:rPr>
              <a:t>Reuniones informativas diarias y reunión de cierre.</a:t>
            </a:r>
          </a:p>
          <a:p>
            <a:pPr marL="0" lvl="1" algn="just" defTabSz="914400" fontAlgn="base">
              <a:spcBef>
                <a:spcPts val="550"/>
              </a:spcBef>
              <a:spcAft>
                <a:spcPct val="0"/>
              </a:spcAft>
              <a:buClr>
                <a:srgbClr val="006699">
                  <a:lumMod val="75000"/>
                </a:srgbClr>
              </a:buClr>
              <a:buSzPct val="100000"/>
            </a:pPr>
            <a:endParaRPr lang="es-PE" sz="2200" dirty="0">
              <a:solidFill>
                <a:schemeClr val="accent3"/>
              </a:solidFill>
              <a:latin typeface="Arial" panose="020B0604020202020204" pitchFamily="34" charset="0"/>
              <a:cs typeface="Arial" panose="020B0604020202020204" pitchFamily="34" charset="0"/>
            </a:endParaRPr>
          </a:p>
        </p:txBody>
      </p:sp>
      <p:sp>
        <p:nvSpPr>
          <p:cNvPr id="3" name="Title 2"/>
          <p:cNvSpPr>
            <a:spLocks noGrp="1"/>
          </p:cNvSpPr>
          <p:nvPr>
            <p:ph type="ctrTitle"/>
          </p:nvPr>
        </p:nvSpPr>
        <p:spPr>
          <a:xfrm>
            <a:off x="317968" y="60880"/>
            <a:ext cx="2156837" cy="1113656"/>
          </a:xfrm>
        </p:spPr>
        <p:txBody>
          <a:bodyPr/>
          <a:lstStyle/>
          <a:p>
            <a:pPr lvl="0"/>
            <a:r>
              <a:rPr lang="es-ES_tradnl" sz="2000" b="1" dirty="0" smtClean="0">
                <a:solidFill>
                  <a:schemeClr val="bg1"/>
                </a:solidFill>
              </a:rPr>
              <a:t>Reunión de apertura</a:t>
            </a:r>
            <a:endParaRPr lang="es-PE" sz="2000" b="1" dirty="0">
              <a:solidFill>
                <a:schemeClr val="bg1"/>
              </a:solidFill>
            </a:endParaRPr>
          </a:p>
        </p:txBody>
      </p:sp>
      <p:pic>
        <p:nvPicPr>
          <p:cNvPr id="6" name="Imagen 2"/>
          <p:cNvPicPr/>
          <p:nvPr/>
        </p:nvPicPr>
        <p:blipFill>
          <a:blip r:embed="rId3" cstate="print">
            <a:extLst>
              <a:ext uri="{28A0092B-C50C-407E-A947-70E740481C1C}">
                <a14:useLocalDpi xmlns:a14="http://schemas.microsoft.com/office/drawing/2010/main"/>
              </a:ext>
            </a:extLst>
          </a:blip>
          <a:srcRect/>
          <a:stretch>
            <a:fillRect/>
          </a:stretch>
        </p:blipFill>
        <p:spPr bwMode="auto">
          <a:xfrm>
            <a:off x="6956441" y="754317"/>
            <a:ext cx="1606674" cy="4368830"/>
          </a:xfrm>
          <a:prstGeom prst="rect">
            <a:avLst/>
          </a:prstGeom>
          <a:noFill/>
          <a:ln>
            <a:noFill/>
          </a:ln>
        </p:spPr>
      </p:pic>
      <p:sp>
        <p:nvSpPr>
          <p:cNvPr id="7" name="Elipse 4"/>
          <p:cNvSpPr/>
          <p:nvPr/>
        </p:nvSpPr>
        <p:spPr>
          <a:xfrm>
            <a:off x="6661910" y="658651"/>
            <a:ext cx="2195736" cy="1031770"/>
          </a:xfrm>
          <a:prstGeom prst="ellipse">
            <a:avLst/>
          </a:prstGeom>
          <a:noFill/>
          <a:ln w="28575" cap="flat" cmpd="sng" algn="ctr">
            <a:solidFill>
              <a:srgbClr val="FF0000"/>
            </a:solidFill>
            <a:prstDash val="solid"/>
          </a:ln>
          <a:effectLst>
            <a:outerShdw blurRad="38100" dist="30000" dir="5400000" rotWithShape="0">
              <a:srgbClr val="000000">
                <a:alpha val="4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smtClean="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41910255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dissolve">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dissolve">
                                      <p:cBhvr>
                                        <p:cTn id="17" dur="500"/>
                                        <p:tgtEl>
                                          <p:spTgt spid="1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8">
                                            <p:txEl>
                                              <p:pRg st="2" end="2"/>
                                            </p:txEl>
                                          </p:spTgt>
                                        </p:tgtEl>
                                        <p:attrNameLst>
                                          <p:attrName>style.visibility</p:attrName>
                                        </p:attrNameLst>
                                      </p:cBhvr>
                                      <p:to>
                                        <p:strVal val="visible"/>
                                      </p:to>
                                    </p:set>
                                    <p:animEffect transition="in" filter="dissolve">
                                      <p:cBhvr>
                                        <p:cTn id="22" dur="500"/>
                                        <p:tgtEl>
                                          <p:spTgt spid="1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8">
                                            <p:txEl>
                                              <p:pRg st="3" end="3"/>
                                            </p:txEl>
                                          </p:spTgt>
                                        </p:tgtEl>
                                        <p:attrNameLst>
                                          <p:attrName>style.visibility</p:attrName>
                                        </p:attrNameLst>
                                      </p:cBhvr>
                                      <p:to>
                                        <p:strVal val="visible"/>
                                      </p:to>
                                    </p:set>
                                    <p:animEffect transition="in" filter="dissolve">
                                      <p:cBhvr>
                                        <p:cTn id="27" dur="500"/>
                                        <p:tgtEl>
                                          <p:spTgt spid="1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8">
                                            <p:txEl>
                                              <p:pRg st="4" end="4"/>
                                            </p:txEl>
                                          </p:spTgt>
                                        </p:tgtEl>
                                        <p:attrNameLst>
                                          <p:attrName>style.visibility</p:attrName>
                                        </p:attrNameLst>
                                      </p:cBhvr>
                                      <p:to>
                                        <p:strVal val="visible"/>
                                      </p:to>
                                    </p:set>
                                    <p:animEffect transition="in" filter="dissolve">
                                      <p:cBhvr>
                                        <p:cTn id="32" dur="500"/>
                                        <p:tgtEl>
                                          <p:spTgt spid="1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8">
                                            <p:txEl>
                                              <p:pRg st="5" end="5"/>
                                            </p:txEl>
                                          </p:spTgt>
                                        </p:tgtEl>
                                        <p:attrNameLst>
                                          <p:attrName>style.visibility</p:attrName>
                                        </p:attrNameLst>
                                      </p:cBhvr>
                                      <p:to>
                                        <p:strVal val="visible"/>
                                      </p:to>
                                    </p:set>
                                    <p:animEffect transition="in" filter="dissolve">
                                      <p:cBhvr>
                                        <p:cTn id="37" dur="500"/>
                                        <p:tgtEl>
                                          <p:spTgt spid="18">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17968" y="60880"/>
            <a:ext cx="2156837" cy="1113656"/>
          </a:xfrm>
        </p:spPr>
        <p:txBody>
          <a:bodyPr/>
          <a:lstStyle/>
          <a:p>
            <a:pPr lvl="0"/>
            <a:r>
              <a:rPr lang="es-ES_tradnl" sz="2000" b="1" dirty="0" smtClean="0">
                <a:solidFill>
                  <a:schemeClr val="bg1"/>
                </a:solidFill>
              </a:rPr>
              <a:t>Reunión de apertura</a:t>
            </a:r>
            <a:endParaRPr lang="es-PE" sz="2000" b="1" dirty="0">
              <a:solidFill>
                <a:schemeClr val="bg1"/>
              </a:solidFill>
            </a:endParaRPr>
          </a:p>
        </p:txBody>
      </p:sp>
      <p:sp>
        <p:nvSpPr>
          <p:cNvPr id="8" name="Rectangle 7"/>
          <p:cNvSpPr/>
          <p:nvPr/>
        </p:nvSpPr>
        <p:spPr>
          <a:xfrm>
            <a:off x="1259632" y="1026121"/>
            <a:ext cx="6912768" cy="1938992"/>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PE" sz="4000" b="1" i="0" u="none" strike="noStrike" kern="0" cap="none" spc="0" normalizeH="0" baseline="0" noProof="0" dirty="0" smtClean="0">
                <a:ln w="10541" cmpd="sng">
                  <a:solidFill>
                    <a:prstClr val="black">
                      <a:lumMod val="65000"/>
                      <a:lumOff val="35000"/>
                    </a:prstClr>
                  </a:solidFill>
                  <a:prstDash val="solid"/>
                </a:ln>
                <a:solidFill>
                  <a:srgbClr val="FF0000"/>
                </a:solidFill>
                <a:effectLst/>
                <a:uLnTx/>
                <a:uFillTx/>
              </a:rPr>
              <a:t>La reunión de apertura no debe durar mas de treinta (30 minutos)</a:t>
            </a:r>
          </a:p>
        </p:txBody>
      </p:sp>
      <p:pic>
        <p:nvPicPr>
          <p:cNvPr id="9" name="Picture 2" descr="http://brejo.com/wp-content/uploads/2011/07/30-minutos-thumb17394299.jpg">
            <a:hlinkClick r:id="rId3"/>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474805" y="2965113"/>
            <a:ext cx="4203251" cy="252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044015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17968" y="60880"/>
            <a:ext cx="2156837" cy="1113656"/>
          </a:xfrm>
        </p:spPr>
        <p:txBody>
          <a:bodyPr/>
          <a:lstStyle/>
          <a:p>
            <a:pPr lvl="0"/>
            <a:r>
              <a:rPr lang="es-ES_tradnl" sz="2000" b="1" dirty="0" smtClean="0">
                <a:solidFill>
                  <a:schemeClr val="bg1"/>
                </a:solidFill>
              </a:rPr>
              <a:t>Reunión de apertura</a:t>
            </a:r>
            <a:endParaRPr lang="es-PE" sz="2000" b="1" dirty="0">
              <a:solidFill>
                <a:schemeClr val="bg1"/>
              </a:solidFill>
            </a:endParaRPr>
          </a:p>
        </p:txBody>
      </p:sp>
      <p:sp>
        <p:nvSpPr>
          <p:cNvPr id="5" name="Marcador de contenido 2"/>
          <p:cNvSpPr txBox="1">
            <a:spLocks/>
          </p:cNvSpPr>
          <p:nvPr/>
        </p:nvSpPr>
        <p:spPr bwMode="auto">
          <a:xfrm>
            <a:off x="317967" y="1181593"/>
            <a:ext cx="8402951" cy="46805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19088" indent="-319088" algn="l" rtl="0" fontAlgn="base">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fontAlgn="base">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fontAlgn="base">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fontAlgn="base">
              <a:spcBef>
                <a:spcPts val="400"/>
              </a:spcBef>
              <a:spcAft>
                <a:spcPct val="0"/>
              </a:spcAft>
              <a:buClr>
                <a:srgbClr val="A5AB81"/>
              </a:buClr>
              <a:buSzPct val="75000"/>
              <a:buFont typeface="Wingdings" pitchFamily="2" charset="2"/>
              <a:buChar char=""/>
              <a:defRPr sz="2000" kern="1200">
                <a:solidFill>
                  <a:schemeClr val="tx1"/>
                </a:solidFill>
                <a:latin typeface="+mn-lt"/>
                <a:ea typeface="+mn-ea"/>
                <a:cs typeface="+mn-cs"/>
              </a:defRPr>
            </a:lvl4pPr>
            <a:lvl5pPr marL="1828800" indent="-228600" algn="l" rtl="0" fontAlgn="base">
              <a:spcBef>
                <a:spcPts val="400"/>
              </a:spcBef>
              <a:spcAft>
                <a:spcPct val="0"/>
              </a:spcAft>
              <a:buClr>
                <a:srgbClr val="D8B25C"/>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marR="0" lvl="0" indent="0" algn="just" defTabSz="914400" rtl="0" eaLnBrk="1" fontAlgn="base" latinLnBrk="0" hangingPunct="1">
              <a:lnSpc>
                <a:spcPct val="100000"/>
              </a:lnSpc>
              <a:spcBef>
                <a:spcPts val="700"/>
              </a:spcBef>
              <a:spcAft>
                <a:spcPct val="0"/>
              </a:spcAft>
              <a:buClr>
                <a:srgbClr val="006699">
                  <a:lumMod val="75000"/>
                </a:srgbClr>
              </a:buClr>
              <a:buSzPct val="100000"/>
              <a:buFont typeface="Wingdings" pitchFamily="2" charset="2"/>
              <a:buNone/>
              <a:tabLst/>
              <a:defRPr/>
            </a:pPr>
            <a:r>
              <a:rPr kumimoji="0" lang="es-PE" sz="2400" b="0" i="0" u="none" strike="noStrike" kern="1200" cap="none" spc="0" normalizeH="0" baseline="0" noProof="0" dirty="0" smtClean="0">
                <a:ln>
                  <a:noFill/>
                </a:ln>
                <a:solidFill>
                  <a:schemeClr val="accent3"/>
                </a:solidFill>
                <a:effectLst/>
                <a:uLnTx/>
                <a:uFillTx/>
                <a:latin typeface="Arial" panose="020B0604020202020204" pitchFamily="34" charset="0"/>
                <a:ea typeface="+mn-ea"/>
                <a:cs typeface="Arial" panose="020B0604020202020204" pitchFamily="34" charset="0"/>
              </a:rPr>
              <a:t>Dos factores importantes debe tener en cuenta el equipo de inspección:  </a:t>
            </a:r>
          </a:p>
          <a:p>
            <a:pPr marL="457200" marR="0" lvl="0" indent="-457200" algn="just" defTabSz="914400" rtl="0" eaLnBrk="1" fontAlgn="base" latinLnBrk="0" hangingPunct="1">
              <a:lnSpc>
                <a:spcPct val="100000"/>
              </a:lnSpc>
              <a:spcBef>
                <a:spcPts val="700"/>
              </a:spcBef>
              <a:spcAft>
                <a:spcPct val="0"/>
              </a:spcAft>
              <a:buSzPct val="100000"/>
              <a:buFont typeface="+mj-lt"/>
              <a:buAutoNum type="arabicPeriod"/>
              <a:tabLst/>
              <a:defRPr/>
            </a:pPr>
            <a:r>
              <a:rPr kumimoji="0" lang="es-PE" sz="2400" b="0" i="0" u="none" strike="noStrike" kern="1200" cap="none" spc="0" normalizeH="0" baseline="0" noProof="0" dirty="0" smtClean="0">
                <a:ln>
                  <a:noFill/>
                </a:ln>
                <a:solidFill>
                  <a:schemeClr val="accent3"/>
                </a:solidFill>
                <a:effectLst/>
                <a:uLnTx/>
                <a:uFillTx/>
                <a:latin typeface="Arial" panose="020B0604020202020204" pitchFamily="34" charset="0"/>
                <a:ea typeface="+mn-ea"/>
                <a:cs typeface="Arial" panose="020B0604020202020204" pitchFamily="34" charset="0"/>
              </a:rPr>
              <a:t>ser puntual, y </a:t>
            </a:r>
          </a:p>
          <a:p>
            <a:pPr marL="457200" marR="0" lvl="0" indent="-457200" algn="just" defTabSz="914400" rtl="0" eaLnBrk="1" fontAlgn="base" latinLnBrk="0" hangingPunct="1">
              <a:lnSpc>
                <a:spcPct val="100000"/>
              </a:lnSpc>
              <a:spcBef>
                <a:spcPts val="700"/>
              </a:spcBef>
              <a:spcAft>
                <a:spcPct val="0"/>
              </a:spcAft>
              <a:buSzPct val="100000"/>
              <a:buFont typeface="+mj-lt"/>
              <a:buAutoNum type="arabicPeriod"/>
              <a:tabLst/>
              <a:defRPr/>
            </a:pPr>
            <a:r>
              <a:rPr kumimoji="0" lang="es-PE" sz="2400" b="0" i="0" u="none" strike="noStrike" kern="1200" cap="none" spc="0" normalizeH="0" baseline="0" noProof="0" dirty="0" smtClean="0">
                <a:ln>
                  <a:noFill/>
                </a:ln>
                <a:solidFill>
                  <a:schemeClr val="accent3"/>
                </a:solidFill>
                <a:effectLst/>
                <a:uLnTx/>
                <a:uFillTx/>
                <a:latin typeface="Arial" panose="020B0604020202020204" pitchFamily="34" charset="0"/>
                <a:ea typeface="+mn-ea"/>
                <a:cs typeface="Arial" panose="020B0604020202020204" pitchFamily="34" charset="0"/>
              </a:rPr>
              <a:t>vestir adecuadamente para esta reunión</a:t>
            </a:r>
            <a:endParaRPr kumimoji="0" lang="es-PE" sz="2100" b="0"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endParaRPr>
          </a:p>
        </p:txBody>
      </p:sp>
      <p:pic>
        <p:nvPicPr>
          <p:cNvPr id="6" name="Picture 4" descr="http://revistaloultimo.com/Imagenes/1202%20Gant%20001.jpg">
            <a:hlinkClick r:id="rId3"/>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472053" y="3199922"/>
            <a:ext cx="985678" cy="19425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media.uccdn.com/images/2/8/3/img_como_encontrar_empleo_para_ejecutivos_18382_orig.jpg">
            <a:hlinkClick r:id="rId5"/>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220371" y="2995389"/>
            <a:ext cx="2943129" cy="22393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www.revistamundonatural.com/fotos/PUNTUALIDAD.jpg">
            <a:hlinkClick r:id="rId7"/>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2571365" y="3062193"/>
            <a:ext cx="1594620" cy="2311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52591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500"/>
                                        <p:tgtEl>
                                          <p:spTgt spid="5">
                                            <p:txEl>
                                              <p:pRg st="2" end="2"/>
                                            </p:txEl>
                                          </p:spTgt>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9"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0-#ppt_w/2"/>
                                          </p:val>
                                        </p:tav>
                                        <p:tav tm="100000">
                                          <p:val>
                                            <p:strVal val="#ppt_x"/>
                                          </p:val>
                                        </p:tav>
                                      </p:tavLst>
                                    </p:anim>
                                    <p:anim calcmode="lin" valueType="num">
                                      <p:cBhvr additive="base">
                                        <p:cTn id="31"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317968" y="1217363"/>
            <a:ext cx="6232958" cy="4338332"/>
          </a:xfrm>
        </p:spPr>
        <p:txBody>
          <a:bodyPr>
            <a:noAutofit/>
          </a:bodyPr>
          <a:lstStyle/>
          <a:p>
            <a:pPr marL="450850" lvl="1" indent="-450850" algn="just" defTabSz="914400" fontAlgn="base">
              <a:spcBef>
                <a:spcPts val="550"/>
              </a:spcBef>
              <a:spcAft>
                <a:spcPct val="0"/>
              </a:spcAft>
              <a:buClr>
                <a:schemeClr val="accent2"/>
              </a:buClr>
              <a:buSzPct val="100000"/>
              <a:buFont typeface="Wingdings 2" panose="05020102010507070707" pitchFamily="18" charset="2"/>
              <a:buChar char="R"/>
            </a:pPr>
            <a:r>
              <a:rPr lang="es-PE" sz="2200" dirty="0" smtClean="0">
                <a:solidFill>
                  <a:schemeClr val="accent3"/>
                </a:solidFill>
                <a:latin typeface="Arial" panose="020B0604020202020204" pitchFamily="34" charset="0"/>
                <a:cs typeface="Arial" panose="020B0604020202020204" pitchFamily="34" charset="0"/>
              </a:rPr>
              <a:t>Confirmar </a:t>
            </a:r>
            <a:r>
              <a:rPr lang="es-PE" sz="2200" dirty="0">
                <a:solidFill>
                  <a:schemeClr val="accent3"/>
                </a:solidFill>
                <a:latin typeface="Arial" panose="020B0604020202020204" pitchFamily="34" charset="0"/>
                <a:cs typeface="Arial" panose="020B0604020202020204" pitchFamily="34" charset="0"/>
              </a:rPr>
              <a:t>si el inspeccionado cumple con los requisitos </a:t>
            </a:r>
            <a:r>
              <a:rPr lang="es-PE" sz="2200" dirty="0" smtClean="0">
                <a:solidFill>
                  <a:schemeClr val="accent3"/>
                </a:solidFill>
                <a:latin typeface="Arial" panose="020B0604020202020204" pitchFamily="34" charset="0"/>
                <a:cs typeface="Arial" panose="020B0604020202020204" pitchFamily="34" charset="0"/>
              </a:rPr>
              <a:t>reglamentarios.</a:t>
            </a:r>
          </a:p>
          <a:p>
            <a:pPr marL="450850" lvl="1" indent="-450850" algn="just" defTabSz="914400" fontAlgn="base">
              <a:spcBef>
                <a:spcPts val="550"/>
              </a:spcBef>
              <a:spcAft>
                <a:spcPct val="0"/>
              </a:spcAft>
              <a:buClr>
                <a:schemeClr val="accent2"/>
              </a:buClr>
              <a:buSzPct val="100000"/>
              <a:buFont typeface="Wingdings 2" panose="05020102010507070707" pitchFamily="18" charset="2"/>
              <a:buChar char="R"/>
            </a:pPr>
            <a:r>
              <a:rPr lang="es-PE" sz="2200" dirty="0" smtClean="0">
                <a:solidFill>
                  <a:schemeClr val="accent3"/>
                </a:solidFill>
                <a:latin typeface="Arial" panose="020B0604020202020204" pitchFamily="34" charset="0"/>
                <a:cs typeface="Arial" panose="020B0604020202020204" pitchFamily="34" charset="0"/>
              </a:rPr>
              <a:t>Confirmar </a:t>
            </a:r>
            <a:r>
              <a:rPr lang="es-PE" sz="2200" dirty="0">
                <a:solidFill>
                  <a:schemeClr val="accent3"/>
                </a:solidFill>
                <a:latin typeface="Arial" panose="020B0604020202020204" pitchFamily="34" charset="0"/>
                <a:cs typeface="Arial" panose="020B0604020202020204" pitchFamily="34" charset="0"/>
              </a:rPr>
              <a:t>si los sistemas de ejecución del mantenimiento, de control de calidad, de auditorías internas y externas y administrativos son </a:t>
            </a:r>
            <a:r>
              <a:rPr lang="es-PE" sz="2200" dirty="0" smtClean="0">
                <a:solidFill>
                  <a:schemeClr val="accent3"/>
                </a:solidFill>
                <a:latin typeface="Arial" panose="020B0604020202020204" pitchFamily="34" charset="0"/>
                <a:cs typeface="Arial" panose="020B0604020202020204" pitchFamily="34" charset="0"/>
              </a:rPr>
              <a:t>efectivos.</a:t>
            </a:r>
          </a:p>
          <a:p>
            <a:pPr marL="450850" lvl="1" indent="-450850" algn="just" defTabSz="914400" fontAlgn="base">
              <a:spcBef>
                <a:spcPts val="550"/>
              </a:spcBef>
              <a:spcAft>
                <a:spcPct val="0"/>
              </a:spcAft>
              <a:buClr>
                <a:schemeClr val="accent2"/>
              </a:buClr>
              <a:buSzPct val="100000"/>
              <a:buFont typeface="Wingdings 2" panose="05020102010507070707" pitchFamily="18" charset="2"/>
              <a:buChar char="R"/>
            </a:pPr>
            <a:r>
              <a:rPr lang="es-PE" sz="2200" dirty="0" smtClean="0">
                <a:solidFill>
                  <a:schemeClr val="accent3"/>
                </a:solidFill>
                <a:latin typeface="Arial" panose="020B0604020202020204" pitchFamily="34" charset="0"/>
                <a:cs typeface="Arial" panose="020B0604020202020204" pitchFamily="34" charset="0"/>
              </a:rPr>
              <a:t>Cuando </a:t>
            </a:r>
            <a:r>
              <a:rPr lang="es-PE" sz="2200" dirty="0">
                <a:solidFill>
                  <a:schemeClr val="accent3"/>
                </a:solidFill>
                <a:latin typeface="Arial" panose="020B0604020202020204" pitchFamily="34" charset="0"/>
                <a:cs typeface="Arial" panose="020B0604020202020204" pitchFamily="34" charset="0"/>
              </a:rPr>
              <a:t>se identifica un incumplimiento con los requisitos reglamentarios, recolectar evidencias objetivas, o documentación de respaldo y prepara la redacción de las constataciones </a:t>
            </a:r>
            <a:r>
              <a:rPr lang="es-PE" sz="2200" dirty="0" smtClean="0">
                <a:solidFill>
                  <a:schemeClr val="accent3"/>
                </a:solidFill>
                <a:latin typeface="Arial" panose="020B0604020202020204" pitchFamily="34" charset="0"/>
                <a:cs typeface="Arial" panose="020B0604020202020204" pitchFamily="34" charset="0"/>
              </a:rPr>
              <a:t>respectivas.</a:t>
            </a:r>
            <a:endParaRPr lang="es-PE" sz="2200" dirty="0">
              <a:solidFill>
                <a:schemeClr val="accent3"/>
              </a:solidFill>
              <a:latin typeface="Arial" panose="020B0604020202020204" pitchFamily="34" charset="0"/>
              <a:cs typeface="Arial" panose="020B0604020202020204" pitchFamily="34" charset="0"/>
            </a:endParaRPr>
          </a:p>
          <a:p>
            <a:pPr marL="0" lvl="1" algn="just" defTabSz="914400" fontAlgn="base">
              <a:spcBef>
                <a:spcPts val="550"/>
              </a:spcBef>
              <a:spcAft>
                <a:spcPct val="0"/>
              </a:spcAft>
              <a:buClr>
                <a:schemeClr val="accent2"/>
              </a:buClr>
              <a:buSzPct val="100000"/>
            </a:pPr>
            <a:endParaRPr lang="es-PE" sz="2200" dirty="0">
              <a:solidFill>
                <a:schemeClr val="accent3"/>
              </a:solidFill>
              <a:latin typeface="Arial" panose="020B0604020202020204" pitchFamily="34" charset="0"/>
              <a:cs typeface="Arial" panose="020B0604020202020204" pitchFamily="34" charset="0"/>
            </a:endParaRPr>
          </a:p>
        </p:txBody>
      </p:sp>
      <p:sp>
        <p:nvSpPr>
          <p:cNvPr id="3" name="Title 2"/>
          <p:cNvSpPr>
            <a:spLocks noGrp="1"/>
          </p:cNvSpPr>
          <p:nvPr>
            <p:ph type="ctrTitle"/>
          </p:nvPr>
        </p:nvSpPr>
        <p:spPr>
          <a:xfrm>
            <a:off x="317968" y="60880"/>
            <a:ext cx="2156837" cy="1113656"/>
          </a:xfrm>
        </p:spPr>
        <p:txBody>
          <a:bodyPr/>
          <a:lstStyle/>
          <a:p>
            <a:pPr lvl="0"/>
            <a:r>
              <a:rPr lang="es-ES_tradnl" sz="2000" b="1" dirty="0" smtClean="0">
                <a:solidFill>
                  <a:schemeClr val="bg1"/>
                </a:solidFill>
              </a:rPr>
              <a:t>Evaluación y verificación</a:t>
            </a:r>
            <a:endParaRPr lang="es-PE" sz="2000" b="1" dirty="0">
              <a:solidFill>
                <a:schemeClr val="bg1"/>
              </a:solidFill>
            </a:endParaRPr>
          </a:p>
        </p:txBody>
      </p:sp>
      <p:pic>
        <p:nvPicPr>
          <p:cNvPr id="6" name="Imagen 2"/>
          <p:cNvPicPr/>
          <p:nvPr/>
        </p:nvPicPr>
        <p:blipFill>
          <a:blip r:embed="rId3" cstate="print">
            <a:extLst>
              <a:ext uri="{28A0092B-C50C-407E-A947-70E740481C1C}">
                <a14:useLocalDpi xmlns:a14="http://schemas.microsoft.com/office/drawing/2010/main"/>
              </a:ext>
            </a:extLst>
          </a:blip>
          <a:srcRect/>
          <a:stretch>
            <a:fillRect/>
          </a:stretch>
        </p:blipFill>
        <p:spPr bwMode="auto">
          <a:xfrm>
            <a:off x="6956441" y="754317"/>
            <a:ext cx="1606674" cy="4368830"/>
          </a:xfrm>
          <a:prstGeom prst="rect">
            <a:avLst/>
          </a:prstGeom>
          <a:noFill/>
          <a:ln>
            <a:noFill/>
          </a:ln>
        </p:spPr>
      </p:pic>
      <p:sp>
        <p:nvSpPr>
          <p:cNvPr id="7" name="Elipse 4"/>
          <p:cNvSpPr/>
          <p:nvPr/>
        </p:nvSpPr>
        <p:spPr>
          <a:xfrm>
            <a:off x="6661910" y="1824999"/>
            <a:ext cx="2195736" cy="1031770"/>
          </a:xfrm>
          <a:prstGeom prst="ellipse">
            <a:avLst/>
          </a:prstGeom>
          <a:noFill/>
          <a:ln w="28575" cap="flat" cmpd="sng" algn="ctr">
            <a:solidFill>
              <a:srgbClr val="FF0000"/>
            </a:solidFill>
            <a:prstDash val="solid"/>
          </a:ln>
          <a:effectLst>
            <a:outerShdw blurRad="38100" dist="30000" dir="5400000" rotWithShape="0">
              <a:srgbClr val="000000">
                <a:alpha val="4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smtClean="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5848349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dissolve">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dissolve">
                                      <p:cBhvr>
                                        <p:cTn id="17" dur="500"/>
                                        <p:tgtEl>
                                          <p:spTgt spid="1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8">
                                            <p:txEl>
                                              <p:pRg st="2" end="2"/>
                                            </p:txEl>
                                          </p:spTgt>
                                        </p:tgtEl>
                                        <p:attrNameLst>
                                          <p:attrName>style.visibility</p:attrName>
                                        </p:attrNameLst>
                                      </p:cBhvr>
                                      <p:to>
                                        <p:strVal val="visible"/>
                                      </p:to>
                                    </p:set>
                                    <p:animEffect transition="in" filter="dissolve">
                                      <p:cBhvr>
                                        <p:cTn id="22" dur="500"/>
                                        <p:tgtEl>
                                          <p:spTgt spid="1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317966" y="1216307"/>
            <a:ext cx="5072901" cy="4338332"/>
          </a:xfrm>
        </p:spPr>
        <p:txBody>
          <a:bodyPr>
            <a:noAutofit/>
          </a:bodyPr>
          <a:lstStyle/>
          <a:p>
            <a:pPr lvl="0" defTabSz="914400" fontAlgn="base">
              <a:lnSpc>
                <a:spcPct val="100000"/>
              </a:lnSpc>
              <a:spcBef>
                <a:spcPts val="700"/>
              </a:spcBef>
              <a:spcAft>
                <a:spcPct val="0"/>
              </a:spcAft>
              <a:buClr>
                <a:srgbClr val="006699">
                  <a:lumMod val="75000"/>
                </a:srgbClr>
              </a:buClr>
              <a:buSzPct val="100000"/>
            </a:pPr>
            <a:r>
              <a:rPr lang="es-PE" sz="2400" dirty="0">
                <a:solidFill>
                  <a:schemeClr val="accent3"/>
                </a:solidFill>
                <a:latin typeface="Arial" panose="020B0604020202020204" pitchFamily="34" charset="0"/>
                <a:cs typeface="Arial" panose="020B0604020202020204" pitchFamily="34" charset="0"/>
              </a:rPr>
              <a:t>Hay cuatro formas principales de recolección de datos:</a:t>
            </a:r>
          </a:p>
          <a:p>
            <a:pPr lvl="0" defTabSz="914400" fontAlgn="base">
              <a:lnSpc>
                <a:spcPct val="100000"/>
              </a:lnSpc>
              <a:spcBef>
                <a:spcPts val="700"/>
              </a:spcBef>
              <a:spcAft>
                <a:spcPct val="0"/>
              </a:spcAft>
              <a:buClr>
                <a:srgbClr val="006699">
                  <a:lumMod val="75000"/>
                </a:srgbClr>
              </a:buClr>
              <a:buSzPct val="100000"/>
              <a:tabLst>
                <a:tab pos="533400" algn="l"/>
              </a:tabLst>
            </a:pPr>
            <a:r>
              <a:rPr lang="es-PE" sz="2400" dirty="0">
                <a:solidFill>
                  <a:schemeClr val="accent3"/>
                </a:solidFill>
                <a:latin typeface="Arial" panose="020B0604020202020204" pitchFamily="34" charset="0"/>
                <a:cs typeface="Arial" panose="020B0604020202020204" pitchFamily="34" charset="0"/>
              </a:rPr>
              <a:t>a)	Evidencias físicas;</a:t>
            </a:r>
          </a:p>
          <a:p>
            <a:pPr lvl="0" defTabSz="914400" fontAlgn="base">
              <a:lnSpc>
                <a:spcPct val="100000"/>
              </a:lnSpc>
              <a:spcBef>
                <a:spcPts val="700"/>
              </a:spcBef>
              <a:spcAft>
                <a:spcPct val="0"/>
              </a:spcAft>
              <a:buClr>
                <a:srgbClr val="006699">
                  <a:lumMod val="75000"/>
                </a:srgbClr>
              </a:buClr>
              <a:buSzPct val="100000"/>
              <a:tabLst>
                <a:tab pos="533400" algn="l"/>
              </a:tabLst>
            </a:pPr>
            <a:r>
              <a:rPr lang="es-PE" sz="2400" dirty="0">
                <a:solidFill>
                  <a:schemeClr val="accent3"/>
                </a:solidFill>
                <a:latin typeface="Arial" panose="020B0604020202020204" pitchFamily="34" charset="0"/>
                <a:cs typeface="Arial" panose="020B0604020202020204" pitchFamily="34" charset="0"/>
              </a:rPr>
              <a:t>b)	observación sensorial;</a:t>
            </a:r>
          </a:p>
          <a:p>
            <a:pPr lvl="0" defTabSz="914400" fontAlgn="base">
              <a:lnSpc>
                <a:spcPct val="100000"/>
              </a:lnSpc>
              <a:spcBef>
                <a:spcPts val="700"/>
              </a:spcBef>
              <a:spcAft>
                <a:spcPct val="0"/>
              </a:spcAft>
              <a:buClr>
                <a:srgbClr val="006699">
                  <a:lumMod val="75000"/>
                </a:srgbClr>
              </a:buClr>
              <a:buSzPct val="100000"/>
              <a:tabLst>
                <a:tab pos="533400" algn="l"/>
              </a:tabLst>
            </a:pPr>
            <a:r>
              <a:rPr lang="es-PE" sz="2400" dirty="0">
                <a:solidFill>
                  <a:schemeClr val="accent3"/>
                </a:solidFill>
                <a:latin typeface="Arial" panose="020B0604020202020204" pitchFamily="34" charset="0"/>
                <a:cs typeface="Arial" panose="020B0604020202020204" pitchFamily="34" charset="0"/>
              </a:rPr>
              <a:t>c)	comparaciones y tendencias; y</a:t>
            </a:r>
          </a:p>
          <a:p>
            <a:pPr lvl="0" defTabSz="914400" fontAlgn="base">
              <a:lnSpc>
                <a:spcPct val="100000"/>
              </a:lnSpc>
              <a:spcBef>
                <a:spcPts val="700"/>
              </a:spcBef>
              <a:spcAft>
                <a:spcPct val="0"/>
              </a:spcAft>
              <a:buClr>
                <a:srgbClr val="006699">
                  <a:lumMod val="75000"/>
                </a:srgbClr>
              </a:buClr>
              <a:buSzPct val="100000"/>
              <a:tabLst>
                <a:tab pos="533400" algn="l"/>
              </a:tabLst>
            </a:pPr>
            <a:r>
              <a:rPr lang="es-PE" sz="2400" dirty="0">
                <a:solidFill>
                  <a:schemeClr val="accent3"/>
                </a:solidFill>
                <a:latin typeface="Arial" panose="020B0604020202020204" pitchFamily="34" charset="0"/>
                <a:cs typeface="Arial" panose="020B0604020202020204" pitchFamily="34" charset="0"/>
              </a:rPr>
              <a:t>d)	entrevistas y preguntas</a:t>
            </a:r>
          </a:p>
          <a:p>
            <a:pPr marL="0" lvl="1" algn="just" defTabSz="914400" fontAlgn="base">
              <a:spcBef>
                <a:spcPts val="550"/>
              </a:spcBef>
              <a:spcAft>
                <a:spcPct val="0"/>
              </a:spcAft>
              <a:buClr>
                <a:schemeClr val="accent2"/>
              </a:buClr>
              <a:buSzPct val="100000"/>
            </a:pPr>
            <a:endParaRPr lang="es-PE" sz="2200" dirty="0">
              <a:solidFill>
                <a:schemeClr val="accent3"/>
              </a:solidFill>
              <a:latin typeface="Arial" panose="020B0604020202020204" pitchFamily="34" charset="0"/>
              <a:cs typeface="Arial" panose="020B0604020202020204" pitchFamily="34" charset="0"/>
            </a:endParaRPr>
          </a:p>
        </p:txBody>
      </p:sp>
      <p:sp>
        <p:nvSpPr>
          <p:cNvPr id="3" name="Title 2"/>
          <p:cNvSpPr>
            <a:spLocks noGrp="1"/>
          </p:cNvSpPr>
          <p:nvPr>
            <p:ph type="ctrTitle"/>
          </p:nvPr>
        </p:nvSpPr>
        <p:spPr>
          <a:xfrm>
            <a:off x="317968" y="60880"/>
            <a:ext cx="2156837" cy="1113656"/>
          </a:xfrm>
        </p:spPr>
        <p:txBody>
          <a:bodyPr/>
          <a:lstStyle/>
          <a:p>
            <a:pPr lvl="0"/>
            <a:r>
              <a:rPr lang="es-ES_tradnl" sz="2000" b="1" dirty="0" smtClean="0">
                <a:solidFill>
                  <a:schemeClr val="bg1"/>
                </a:solidFill>
              </a:rPr>
              <a:t>Recolección de datos</a:t>
            </a:r>
            <a:endParaRPr lang="es-PE" sz="2000" b="1" dirty="0">
              <a:solidFill>
                <a:schemeClr val="bg1"/>
              </a:solidFill>
            </a:endParaRPr>
          </a:p>
        </p:txBody>
      </p:sp>
      <p:pic>
        <p:nvPicPr>
          <p:cNvPr id="2050" name="Picture 2" descr="http://soy.impresionesaerea.netdna-cdn.com/images/recursos/entrevista_laboral_0913.jpg">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90867" y="1828800"/>
            <a:ext cx="3382476" cy="2254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07210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dissolv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dissolve">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dissolve">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dissolve">
                                      <p:cBhvr>
                                        <p:cTn id="22" dur="500"/>
                                        <p:tgtEl>
                                          <p:spTgt spid="1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8">
                                            <p:txEl>
                                              <p:pRg st="4" end="4"/>
                                            </p:txEl>
                                          </p:spTgt>
                                        </p:tgtEl>
                                        <p:attrNameLst>
                                          <p:attrName>style.visibility</p:attrName>
                                        </p:attrNameLst>
                                      </p:cBhvr>
                                      <p:to>
                                        <p:strVal val="visible"/>
                                      </p:to>
                                    </p:set>
                                    <p:animEffect transition="in" filter="dissolve">
                                      <p:cBhvr>
                                        <p:cTn id="27" dur="500"/>
                                        <p:tgtEl>
                                          <p:spTgt spid="18">
                                            <p:txEl>
                                              <p:pRg st="4" end="4"/>
                                            </p:txEl>
                                          </p:spTgt>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2050"/>
                                        </p:tgtEl>
                                        <p:attrNameLst>
                                          <p:attrName>style.visibility</p:attrName>
                                        </p:attrNameLst>
                                      </p:cBhvr>
                                      <p:to>
                                        <p:strVal val="visible"/>
                                      </p:to>
                                    </p:set>
                                    <p:animEffect transition="in" filter="fade">
                                      <p:cBhvr>
                                        <p:cTn id="3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317967" y="1216307"/>
            <a:ext cx="3844600" cy="4338332"/>
          </a:xfrm>
        </p:spPr>
        <p:txBody>
          <a:bodyPr>
            <a:noAutofit/>
          </a:bodyPr>
          <a:lstStyle/>
          <a:p>
            <a:pPr lvl="0" defTabSz="914400" fontAlgn="base">
              <a:lnSpc>
                <a:spcPct val="100000"/>
              </a:lnSpc>
              <a:spcBef>
                <a:spcPts val="700"/>
              </a:spcBef>
              <a:spcAft>
                <a:spcPct val="0"/>
              </a:spcAft>
              <a:buClr>
                <a:srgbClr val="006699">
                  <a:lumMod val="75000"/>
                </a:srgbClr>
              </a:buClr>
              <a:buSzPct val="100000"/>
            </a:pPr>
            <a:r>
              <a:rPr lang="es-PE" sz="2000" dirty="0">
                <a:solidFill>
                  <a:schemeClr val="accent3"/>
                </a:solidFill>
                <a:latin typeface="Arial" panose="020B0604020202020204" pitchFamily="34" charset="0"/>
                <a:cs typeface="Arial" panose="020B0604020202020204" pitchFamily="34" charset="0"/>
              </a:rPr>
              <a:t>El uso de LVs es obligatorio porque permitirá determinar el nivel de cumplimiento de los requisitos reglamentarios, y se deben adjuntar al informe final de la inspección como evidencia de que se ha llevado a cabo un trabajo de evaluación del cumplimiento de la reglamentación evaluada.</a:t>
            </a:r>
          </a:p>
          <a:p>
            <a:pPr marL="0" lvl="1" algn="just" defTabSz="914400" fontAlgn="base">
              <a:spcBef>
                <a:spcPts val="550"/>
              </a:spcBef>
              <a:spcAft>
                <a:spcPct val="0"/>
              </a:spcAft>
              <a:buClr>
                <a:schemeClr val="accent2"/>
              </a:buClr>
              <a:buSzPct val="100000"/>
            </a:pPr>
            <a:endParaRPr lang="es-PE" sz="2000" dirty="0">
              <a:solidFill>
                <a:schemeClr val="accent3"/>
              </a:solidFill>
              <a:latin typeface="Arial" panose="020B0604020202020204" pitchFamily="34" charset="0"/>
              <a:cs typeface="Arial" panose="020B0604020202020204" pitchFamily="34" charset="0"/>
            </a:endParaRPr>
          </a:p>
        </p:txBody>
      </p:sp>
      <p:sp>
        <p:nvSpPr>
          <p:cNvPr id="3" name="Title 2"/>
          <p:cNvSpPr>
            <a:spLocks noGrp="1"/>
          </p:cNvSpPr>
          <p:nvPr>
            <p:ph type="ctrTitle"/>
          </p:nvPr>
        </p:nvSpPr>
        <p:spPr>
          <a:xfrm>
            <a:off x="317968" y="60880"/>
            <a:ext cx="2156837" cy="1113656"/>
          </a:xfrm>
        </p:spPr>
        <p:txBody>
          <a:bodyPr/>
          <a:lstStyle/>
          <a:p>
            <a:pPr lvl="0"/>
            <a:r>
              <a:rPr lang="es-ES_tradnl" sz="2000" b="1" dirty="0" smtClean="0">
                <a:solidFill>
                  <a:schemeClr val="bg1"/>
                </a:solidFill>
              </a:rPr>
              <a:t>Listas de verificación</a:t>
            </a:r>
            <a:endParaRPr lang="es-PE" sz="2000" b="1" dirty="0">
              <a:solidFill>
                <a:schemeClr val="bg1"/>
              </a:solidFill>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878629" y="623511"/>
            <a:ext cx="2514228" cy="3275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166661" y="1055559"/>
            <a:ext cx="2568869" cy="3261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602857" y="1343591"/>
            <a:ext cx="2521673" cy="3261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135743" y="1919655"/>
            <a:ext cx="2427037" cy="3223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058178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dissolv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317967" y="1216307"/>
            <a:ext cx="3844600" cy="612493"/>
          </a:xfrm>
        </p:spPr>
        <p:txBody>
          <a:bodyPr>
            <a:noAutofit/>
          </a:bodyPr>
          <a:lstStyle/>
          <a:p>
            <a:pPr lvl="0" defTabSz="914400" fontAlgn="base">
              <a:lnSpc>
                <a:spcPct val="100000"/>
              </a:lnSpc>
              <a:spcBef>
                <a:spcPts val="700"/>
              </a:spcBef>
              <a:spcAft>
                <a:spcPct val="0"/>
              </a:spcAft>
              <a:buClr>
                <a:srgbClr val="006699">
                  <a:lumMod val="75000"/>
                </a:srgbClr>
              </a:buClr>
              <a:buSzPct val="100000"/>
            </a:pPr>
            <a:r>
              <a:rPr lang="es-PE" sz="2400" dirty="0">
                <a:solidFill>
                  <a:schemeClr val="accent3"/>
                </a:solidFill>
                <a:latin typeface="Arial" panose="020B0604020202020204" pitchFamily="34" charset="0"/>
                <a:cs typeface="Arial" panose="020B0604020202020204" pitchFamily="34" charset="0"/>
              </a:rPr>
              <a:t>Técnica de </a:t>
            </a:r>
            <a:r>
              <a:rPr lang="es-PE" sz="2400" dirty="0" smtClean="0">
                <a:solidFill>
                  <a:schemeClr val="accent3"/>
                </a:solidFill>
                <a:latin typeface="Arial" panose="020B0604020202020204" pitchFamily="34" charset="0"/>
                <a:cs typeface="Arial" panose="020B0604020202020204" pitchFamily="34" charset="0"/>
              </a:rPr>
              <a:t>muestreo</a:t>
            </a:r>
            <a:endParaRPr lang="es-PE" sz="2400" dirty="0">
              <a:solidFill>
                <a:schemeClr val="accent3"/>
              </a:solidFill>
              <a:latin typeface="Arial" panose="020B0604020202020204" pitchFamily="34" charset="0"/>
              <a:cs typeface="Arial" panose="020B0604020202020204" pitchFamily="34" charset="0"/>
            </a:endParaRPr>
          </a:p>
        </p:txBody>
      </p:sp>
      <p:sp>
        <p:nvSpPr>
          <p:cNvPr id="3" name="Title 2"/>
          <p:cNvSpPr>
            <a:spLocks noGrp="1"/>
          </p:cNvSpPr>
          <p:nvPr>
            <p:ph type="ctrTitle"/>
          </p:nvPr>
        </p:nvSpPr>
        <p:spPr>
          <a:xfrm>
            <a:off x="317968" y="60880"/>
            <a:ext cx="2156837" cy="1113656"/>
          </a:xfrm>
        </p:spPr>
        <p:txBody>
          <a:bodyPr/>
          <a:lstStyle/>
          <a:p>
            <a:pPr lvl="0"/>
            <a:r>
              <a:rPr lang="es-ES_tradnl" sz="2000" b="1" dirty="0" smtClean="0">
                <a:solidFill>
                  <a:schemeClr val="bg1"/>
                </a:solidFill>
              </a:rPr>
              <a:t>Técnicas de inspección</a:t>
            </a:r>
            <a:endParaRPr lang="es-PE" sz="2000" b="1" dirty="0">
              <a:solidFill>
                <a:schemeClr val="bg1"/>
              </a:solidFill>
            </a:endParaRPr>
          </a:p>
        </p:txBody>
      </p:sp>
      <p:pic>
        <p:nvPicPr>
          <p:cNvPr id="9" name="Imagen 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14260" y="1835348"/>
            <a:ext cx="5904656" cy="3324701"/>
          </a:xfrm>
          <a:prstGeom prst="rect">
            <a:avLst/>
          </a:prstGeom>
          <a:noFill/>
          <a:ln>
            <a:noFill/>
          </a:ln>
        </p:spPr>
      </p:pic>
    </p:spTree>
    <p:extLst>
      <p:ext uri="{BB962C8B-B14F-4D97-AF65-F5344CB8AC3E}">
        <p14:creationId xmlns:p14="http://schemas.microsoft.com/office/powerpoint/2010/main" val="245585082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dissolve">
                                      <p:cBhvr>
                                        <p:cTn id="7"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317967" y="1216307"/>
            <a:ext cx="3844600" cy="612493"/>
          </a:xfrm>
        </p:spPr>
        <p:txBody>
          <a:bodyPr>
            <a:noAutofit/>
          </a:bodyPr>
          <a:lstStyle/>
          <a:p>
            <a:pPr lvl="0" defTabSz="914400" fontAlgn="base">
              <a:lnSpc>
                <a:spcPct val="100000"/>
              </a:lnSpc>
              <a:spcBef>
                <a:spcPts val="700"/>
              </a:spcBef>
              <a:spcAft>
                <a:spcPct val="0"/>
              </a:spcAft>
              <a:buClr>
                <a:srgbClr val="006699">
                  <a:lumMod val="75000"/>
                </a:srgbClr>
              </a:buClr>
              <a:buSzPct val="100000"/>
            </a:pPr>
            <a:r>
              <a:rPr lang="es-PE" sz="2400" dirty="0">
                <a:solidFill>
                  <a:schemeClr val="accent3"/>
                </a:solidFill>
                <a:latin typeface="Arial" panose="020B0604020202020204" pitchFamily="34" charset="0"/>
                <a:cs typeface="Arial" panose="020B0604020202020204" pitchFamily="34" charset="0"/>
              </a:rPr>
              <a:t>Técnica de </a:t>
            </a:r>
            <a:r>
              <a:rPr lang="es-PE" sz="2400" dirty="0" smtClean="0">
                <a:solidFill>
                  <a:schemeClr val="accent3"/>
                </a:solidFill>
                <a:latin typeface="Arial" panose="020B0604020202020204" pitchFamily="34" charset="0"/>
                <a:cs typeface="Arial" panose="020B0604020202020204" pitchFamily="34" charset="0"/>
              </a:rPr>
              <a:t>muestreo</a:t>
            </a:r>
            <a:endParaRPr lang="es-PE" sz="2400" dirty="0">
              <a:solidFill>
                <a:schemeClr val="accent3"/>
              </a:solidFill>
              <a:latin typeface="Arial" panose="020B0604020202020204" pitchFamily="34" charset="0"/>
              <a:cs typeface="Arial" panose="020B0604020202020204" pitchFamily="34" charset="0"/>
            </a:endParaRPr>
          </a:p>
        </p:txBody>
      </p:sp>
      <p:sp>
        <p:nvSpPr>
          <p:cNvPr id="3" name="Title 2"/>
          <p:cNvSpPr>
            <a:spLocks noGrp="1"/>
          </p:cNvSpPr>
          <p:nvPr>
            <p:ph type="ctrTitle"/>
          </p:nvPr>
        </p:nvSpPr>
        <p:spPr>
          <a:xfrm>
            <a:off x="317968" y="60880"/>
            <a:ext cx="2156837" cy="1113656"/>
          </a:xfrm>
        </p:spPr>
        <p:txBody>
          <a:bodyPr/>
          <a:lstStyle/>
          <a:p>
            <a:pPr lvl="0"/>
            <a:r>
              <a:rPr lang="es-ES_tradnl" sz="2000" b="1" dirty="0" smtClean="0">
                <a:solidFill>
                  <a:schemeClr val="bg1"/>
                </a:solidFill>
              </a:rPr>
              <a:t>Técnicas de inspección</a:t>
            </a:r>
            <a:endParaRPr lang="es-PE" sz="2000" b="1" dirty="0">
              <a:solidFill>
                <a:schemeClr val="bg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3225082223"/>
              </p:ext>
            </p:extLst>
          </p:nvPr>
        </p:nvGraphicFramePr>
        <p:xfrm>
          <a:off x="1120430" y="1869743"/>
          <a:ext cx="6890806" cy="3343701"/>
        </p:xfrm>
        <a:graphic>
          <a:graphicData uri="http://schemas.openxmlformats.org/drawingml/2006/table">
            <a:tbl>
              <a:tblPr/>
              <a:tblGrid>
                <a:gridCol w="1377808">
                  <a:extLst>
                    <a:ext uri="{9D8B030D-6E8A-4147-A177-3AD203B41FA5}">
                      <a16:colId xmlns:a16="http://schemas.microsoft.com/office/drawing/2014/main" val="20000"/>
                    </a:ext>
                  </a:extLst>
                </a:gridCol>
                <a:gridCol w="1377808">
                  <a:extLst>
                    <a:ext uri="{9D8B030D-6E8A-4147-A177-3AD203B41FA5}">
                      <a16:colId xmlns:a16="http://schemas.microsoft.com/office/drawing/2014/main" val="20001"/>
                    </a:ext>
                  </a:extLst>
                </a:gridCol>
                <a:gridCol w="1378691">
                  <a:extLst>
                    <a:ext uri="{9D8B030D-6E8A-4147-A177-3AD203B41FA5}">
                      <a16:colId xmlns:a16="http://schemas.microsoft.com/office/drawing/2014/main" val="20002"/>
                    </a:ext>
                  </a:extLst>
                </a:gridCol>
                <a:gridCol w="1377808">
                  <a:extLst>
                    <a:ext uri="{9D8B030D-6E8A-4147-A177-3AD203B41FA5}">
                      <a16:colId xmlns:a16="http://schemas.microsoft.com/office/drawing/2014/main" val="20003"/>
                    </a:ext>
                  </a:extLst>
                </a:gridCol>
                <a:gridCol w="1378691">
                  <a:extLst>
                    <a:ext uri="{9D8B030D-6E8A-4147-A177-3AD203B41FA5}">
                      <a16:colId xmlns:a16="http://schemas.microsoft.com/office/drawing/2014/main" val="20004"/>
                    </a:ext>
                  </a:extLst>
                </a:gridCol>
              </a:tblGrid>
              <a:tr h="1005120">
                <a:tc rowSpan="2">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 </a:t>
                      </a:r>
                      <a:endParaRPr lang="es-PE" sz="1600" dirty="0">
                        <a:effectLst/>
                        <a:latin typeface="Arial Narrow"/>
                        <a:ea typeface="Times New Roman"/>
                        <a:cs typeface="Times New Roman"/>
                      </a:endParaRPr>
                    </a:p>
                  </a:txBody>
                  <a:tcPr marL="68580" marR="68580" marT="0" marB="0" anchor="ctr">
                    <a:lnL>
                      <a:noFill/>
                    </a:lnL>
                    <a:lnR w="19050" cap="flat" cmpd="dbl"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b="1" dirty="0">
                          <a:effectLst/>
                          <a:latin typeface="Arial"/>
                          <a:ea typeface="Times New Roman"/>
                          <a:cs typeface="Times New Roman"/>
                        </a:rPr>
                        <a:t>Suponer algo que es</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b="1" dirty="0">
                          <a:effectLst/>
                          <a:latin typeface="Arial"/>
                          <a:ea typeface="Times New Roman"/>
                          <a:cs typeface="Times New Roman"/>
                        </a:rPr>
                        <a:t>Aceptable</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b="1" dirty="0">
                          <a:effectLst/>
                          <a:latin typeface="Arial"/>
                          <a:ea typeface="Times New Roman"/>
                          <a:cs typeface="Times New Roman"/>
                        </a:rPr>
                        <a:t>Cuando </a:t>
                      </a:r>
                      <a:br>
                        <a:rPr lang="es-ES_tradnl" sz="1600" b="1" dirty="0">
                          <a:effectLst/>
                          <a:latin typeface="Arial"/>
                          <a:ea typeface="Times New Roman"/>
                          <a:cs typeface="Times New Roman"/>
                        </a:rPr>
                      </a:br>
                      <a:r>
                        <a:rPr lang="es-ES_tradnl" sz="1600" b="1" dirty="0">
                          <a:effectLst/>
                          <a:latin typeface="Arial"/>
                          <a:ea typeface="Times New Roman"/>
                          <a:cs typeface="Times New Roman"/>
                        </a:rPr>
                        <a:t>realmente es</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b="1" dirty="0">
                          <a:effectLst/>
                          <a:latin typeface="Arial"/>
                          <a:ea typeface="Times New Roman"/>
                          <a:cs typeface="Times New Roman"/>
                        </a:rPr>
                        <a:t>Aceptable</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61844">
                <a:tc vMerge="1">
                  <a:txBody>
                    <a:bodyPr/>
                    <a:lstStyle/>
                    <a:p>
                      <a:endParaRPr lang="es-PE"/>
                    </a:p>
                  </a:txBody>
                  <a:tcPr/>
                </a:tc>
                <a:tc vMerge="1">
                  <a:txBody>
                    <a:bodyPr/>
                    <a:lstStyle/>
                    <a:p>
                      <a:endParaRPr lang="es-PE"/>
                    </a:p>
                  </a:txBody>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b="1" dirty="0">
                          <a:effectLst/>
                          <a:latin typeface="Arial"/>
                          <a:ea typeface="Times New Roman"/>
                          <a:cs typeface="Times New Roman"/>
                        </a:rPr>
                        <a:t>Inaceptable</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s-PE"/>
                    </a:p>
                  </a:txBody>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b="1" dirty="0">
                          <a:effectLst/>
                          <a:latin typeface="Arial"/>
                          <a:ea typeface="Times New Roman"/>
                          <a:cs typeface="Times New Roman"/>
                        </a:rPr>
                        <a:t>Inaceptable</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71617">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b="1" dirty="0">
                          <a:effectLst/>
                          <a:latin typeface="Arial"/>
                          <a:ea typeface="Times New Roman"/>
                          <a:cs typeface="Times New Roman"/>
                        </a:rPr>
                        <a:t>Error alfa</a:t>
                      </a:r>
                      <a:endParaRPr lang="es-PE" sz="1600" dirty="0">
                        <a:effectLst/>
                        <a:latin typeface="Arial Narrow"/>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0E0E0"/>
                    </a:solidFill>
                  </a:tcPr>
                </a:tc>
                <a:tc vMerge="1">
                  <a:txBody>
                    <a:bodyPr/>
                    <a:lstStyle/>
                    <a:p>
                      <a:endParaRPr lang="es-PE"/>
                    </a:p>
                  </a:txBody>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b="1" dirty="0">
                          <a:effectLst/>
                          <a:latin typeface="Arial"/>
                          <a:ea typeface="Times New Roman"/>
                          <a:cs typeface="Times New Roman"/>
                        </a:rPr>
                        <a:t>Inaceptable</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0E0E0"/>
                    </a:solidFill>
                  </a:tcPr>
                </a:tc>
                <a:tc vMerge="1">
                  <a:txBody>
                    <a:bodyPr/>
                    <a:lstStyle/>
                    <a:p>
                      <a:endParaRPr lang="es-PE"/>
                    </a:p>
                  </a:txBody>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b="1" dirty="0">
                          <a:effectLst/>
                          <a:latin typeface="Arial"/>
                          <a:ea typeface="Times New Roman"/>
                          <a:cs typeface="Times New Roman"/>
                        </a:rPr>
                        <a:t>Aceptable</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0E0E0"/>
                    </a:solidFill>
                  </a:tcPr>
                </a:tc>
                <a:extLst>
                  <a:ext uri="{0D108BD9-81ED-4DB2-BD59-A6C34878D82A}">
                    <a16:rowId xmlns:a16="http://schemas.microsoft.com/office/drawing/2014/main" val="10002"/>
                  </a:ext>
                </a:extLst>
              </a:tr>
              <a:tr h="100512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b="1" dirty="0">
                          <a:effectLst/>
                          <a:latin typeface="Arial"/>
                          <a:ea typeface="Times New Roman"/>
                          <a:cs typeface="Times New Roman"/>
                        </a:rPr>
                        <a:t>Error beta</a:t>
                      </a:r>
                      <a:endParaRPr lang="es-PE" sz="1600" dirty="0">
                        <a:effectLst/>
                        <a:latin typeface="Arial Narrow"/>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CCCCC"/>
                    </a:solidFill>
                  </a:tcPr>
                </a:tc>
                <a:tc vMerge="1">
                  <a:txBody>
                    <a:bodyPr/>
                    <a:lstStyle/>
                    <a:p>
                      <a:endParaRPr lang="es-PE"/>
                    </a:p>
                  </a:txBody>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b="1" dirty="0">
                          <a:effectLst/>
                          <a:latin typeface="Arial"/>
                          <a:ea typeface="Times New Roman"/>
                          <a:cs typeface="Times New Roman"/>
                        </a:rPr>
                        <a:t>Aceptable</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0C0C0"/>
                    </a:solidFill>
                  </a:tcPr>
                </a:tc>
                <a:tc vMerge="1">
                  <a:txBody>
                    <a:bodyPr/>
                    <a:lstStyle/>
                    <a:p>
                      <a:endParaRPr lang="es-PE"/>
                    </a:p>
                  </a:txBody>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b="1" dirty="0">
                          <a:effectLst/>
                          <a:latin typeface="Arial"/>
                          <a:ea typeface="Times New Roman"/>
                          <a:cs typeface="Times New Roman"/>
                        </a:rPr>
                        <a:t>Inaceptable</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0C0C0"/>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3112448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dissolve">
                                      <p:cBhvr>
                                        <p:cTn id="7"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17968" y="60880"/>
            <a:ext cx="2156837" cy="1113656"/>
          </a:xfrm>
        </p:spPr>
        <p:txBody>
          <a:bodyPr/>
          <a:lstStyle/>
          <a:p>
            <a:pPr lvl="0"/>
            <a:r>
              <a:rPr lang="es-ES_tradnl" sz="2000" b="1" dirty="0" smtClean="0">
                <a:solidFill>
                  <a:schemeClr val="bg1"/>
                </a:solidFill>
              </a:rPr>
              <a:t>Muestreo aleatorio</a:t>
            </a:r>
            <a:endParaRPr lang="es-PE" sz="2000" b="1" dirty="0">
              <a:solidFill>
                <a:schemeClr val="bg1"/>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638091620"/>
              </p:ext>
            </p:extLst>
          </p:nvPr>
        </p:nvGraphicFramePr>
        <p:xfrm>
          <a:off x="2593073" y="464852"/>
          <a:ext cx="6346210" cy="4290223"/>
        </p:xfrm>
        <a:graphic>
          <a:graphicData uri="http://schemas.openxmlformats.org/drawingml/2006/table">
            <a:tbl>
              <a:tblPr/>
              <a:tblGrid>
                <a:gridCol w="934625">
                  <a:extLst>
                    <a:ext uri="{9D8B030D-6E8A-4147-A177-3AD203B41FA5}">
                      <a16:colId xmlns:a16="http://schemas.microsoft.com/office/drawing/2014/main" val="20000"/>
                    </a:ext>
                  </a:extLst>
                </a:gridCol>
                <a:gridCol w="934625">
                  <a:extLst>
                    <a:ext uri="{9D8B030D-6E8A-4147-A177-3AD203B41FA5}">
                      <a16:colId xmlns:a16="http://schemas.microsoft.com/office/drawing/2014/main" val="20001"/>
                    </a:ext>
                  </a:extLst>
                </a:gridCol>
                <a:gridCol w="356664">
                  <a:extLst>
                    <a:ext uri="{9D8B030D-6E8A-4147-A177-3AD203B41FA5}">
                      <a16:colId xmlns:a16="http://schemas.microsoft.com/office/drawing/2014/main" val="20002"/>
                    </a:ext>
                  </a:extLst>
                </a:gridCol>
                <a:gridCol w="931383">
                  <a:extLst>
                    <a:ext uri="{9D8B030D-6E8A-4147-A177-3AD203B41FA5}">
                      <a16:colId xmlns:a16="http://schemas.microsoft.com/office/drawing/2014/main" val="20003"/>
                    </a:ext>
                  </a:extLst>
                </a:gridCol>
                <a:gridCol w="931383">
                  <a:extLst>
                    <a:ext uri="{9D8B030D-6E8A-4147-A177-3AD203B41FA5}">
                      <a16:colId xmlns:a16="http://schemas.microsoft.com/office/drawing/2014/main" val="20004"/>
                    </a:ext>
                  </a:extLst>
                </a:gridCol>
                <a:gridCol w="394764">
                  <a:extLst>
                    <a:ext uri="{9D8B030D-6E8A-4147-A177-3AD203B41FA5}">
                      <a16:colId xmlns:a16="http://schemas.microsoft.com/office/drawing/2014/main" val="20005"/>
                    </a:ext>
                  </a:extLst>
                </a:gridCol>
                <a:gridCol w="931383">
                  <a:extLst>
                    <a:ext uri="{9D8B030D-6E8A-4147-A177-3AD203B41FA5}">
                      <a16:colId xmlns:a16="http://schemas.microsoft.com/office/drawing/2014/main" val="20006"/>
                    </a:ext>
                  </a:extLst>
                </a:gridCol>
                <a:gridCol w="931383">
                  <a:extLst>
                    <a:ext uri="{9D8B030D-6E8A-4147-A177-3AD203B41FA5}">
                      <a16:colId xmlns:a16="http://schemas.microsoft.com/office/drawing/2014/main" val="20007"/>
                    </a:ext>
                  </a:extLst>
                </a:gridCol>
              </a:tblGrid>
              <a:tr h="388783">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200" b="1" dirty="0">
                          <a:effectLst/>
                          <a:latin typeface="Arial"/>
                          <a:ea typeface="Times New Roman"/>
                          <a:cs typeface="Times New Roman"/>
                        </a:rPr>
                        <a:t>Elementos</a:t>
                      </a:r>
                      <a:endParaRPr lang="es-PE" sz="12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rgbClr val="F2F2F2"/>
                      </a:bgClr>
                    </a:patt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200" b="1" dirty="0">
                          <a:effectLst/>
                          <a:latin typeface="Arial"/>
                          <a:ea typeface="Times New Roman"/>
                          <a:cs typeface="Times New Roman"/>
                        </a:rPr>
                        <a:t>Muestreo</a:t>
                      </a:r>
                      <a:endParaRPr lang="es-PE" sz="1200" dirty="0">
                        <a:effectLst/>
                        <a:latin typeface="Arial Narrow"/>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rgbClr val="F2F2F2"/>
                      </a:bgClr>
                    </a:pattFill>
                  </a:tcPr>
                </a:tc>
                <a:tc rowSpan="2">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200" b="1" dirty="0">
                          <a:effectLst/>
                          <a:latin typeface="Arial"/>
                          <a:ea typeface="Times New Roman"/>
                          <a:cs typeface="Times New Roman"/>
                        </a:rPr>
                        <a:t> </a:t>
                      </a:r>
                      <a:endParaRPr lang="es-PE" sz="12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200" b="1" dirty="0">
                          <a:effectLst/>
                          <a:latin typeface="Arial"/>
                          <a:ea typeface="Times New Roman"/>
                          <a:cs typeface="Times New Roman"/>
                        </a:rPr>
                        <a:t>Elementos</a:t>
                      </a:r>
                      <a:endParaRPr lang="es-PE" sz="12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rgbClr val="F2F2F2"/>
                      </a:bgClr>
                    </a:patt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200" b="1" dirty="0">
                          <a:effectLst/>
                          <a:latin typeface="Arial"/>
                          <a:ea typeface="Times New Roman"/>
                          <a:cs typeface="Times New Roman"/>
                        </a:rPr>
                        <a:t>Muestreo</a:t>
                      </a:r>
                      <a:endParaRPr lang="es-PE" sz="1200" dirty="0">
                        <a:effectLst/>
                        <a:latin typeface="Arial Narrow"/>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rgbClr val="F2F2F2"/>
                      </a:bgClr>
                    </a:patt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200" b="1" dirty="0">
                          <a:effectLst/>
                          <a:latin typeface="Arial"/>
                          <a:ea typeface="Times New Roman"/>
                          <a:cs typeface="Times New Roman"/>
                        </a:rPr>
                        <a:t> </a:t>
                      </a:r>
                      <a:endParaRPr lang="es-PE" sz="12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200" b="1" dirty="0">
                          <a:effectLst/>
                          <a:latin typeface="Arial"/>
                          <a:ea typeface="Times New Roman"/>
                          <a:cs typeface="Times New Roman"/>
                        </a:rPr>
                        <a:t>Elementos</a:t>
                      </a:r>
                      <a:endParaRPr lang="es-PE" sz="12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rgbClr val="F2F2F2"/>
                      </a:bgClr>
                    </a:patt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200" b="1" dirty="0">
                          <a:effectLst/>
                          <a:latin typeface="Arial"/>
                          <a:ea typeface="Times New Roman"/>
                          <a:cs typeface="Times New Roman"/>
                        </a:rPr>
                        <a:t>Muestreo</a:t>
                      </a:r>
                      <a:endParaRPr lang="es-PE" sz="1200" dirty="0">
                        <a:effectLst/>
                        <a:latin typeface="Arial Narrow"/>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rgbClr val="F2F2F2"/>
                      </a:bgClr>
                    </a:pattFill>
                  </a:tcPr>
                </a:tc>
                <a:extLst>
                  <a:ext uri="{0D108BD9-81ED-4DB2-BD59-A6C34878D82A}">
                    <a16:rowId xmlns:a16="http://schemas.microsoft.com/office/drawing/2014/main" val="10000"/>
                  </a:ext>
                </a:extLst>
              </a:tr>
              <a:tr h="222162">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1-9</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100%</a:t>
                      </a:r>
                      <a:endParaRPr lang="es-PE" sz="1600" dirty="0">
                        <a:effectLst/>
                        <a:latin typeface="Arial Narrow"/>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s-PE"/>
                    </a:p>
                  </a:txBody>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350</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128</a:t>
                      </a:r>
                      <a:endParaRPr lang="es-PE" sz="1600" dirty="0">
                        <a:effectLst/>
                        <a:latin typeface="Arial Narrow"/>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 </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1 150</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203</a:t>
                      </a:r>
                      <a:endParaRPr lang="es-PE" sz="1600" dirty="0">
                        <a:effectLst/>
                        <a:latin typeface="Arial Narrow"/>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22162">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10</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9</a:t>
                      </a:r>
                      <a:endParaRPr lang="es-PE" sz="1600" dirty="0">
                        <a:effectLst/>
                        <a:latin typeface="Arial Narrow"/>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 </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400</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153</a:t>
                      </a:r>
                      <a:endParaRPr lang="es-PE" sz="1600" dirty="0">
                        <a:effectLst/>
                        <a:latin typeface="Arial Narrow"/>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 </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1 200</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204</a:t>
                      </a:r>
                      <a:endParaRPr lang="es-PE" sz="1600" dirty="0">
                        <a:effectLst/>
                        <a:latin typeface="Arial Narrow"/>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22162">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15</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14</a:t>
                      </a:r>
                      <a:endParaRPr lang="es-PE" sz="1600" dirty="0">
                        <a:effectLst/>
                        <a:latin typeface="Arial Narrow"/>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s-PE"/>
                    </a:p>
                  </a:txBody>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450</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159</a:t>
                      </a:r>
                      <a:endParaRPr lang="es-PE" sz="1600" dirty="0">
                        <a:effectLst/>
                        <a:latin typeface="Arial Narrow"/>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 </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1 250</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206</a:t>
                      </a:r>
                      <a:endParaRPr lang="es-PE" sz="1600" dirty="0">
                        <a:effectLst/>
                        <a:latin typeface="Arial Narrow"/>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22162">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20</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18</a:t>
                      </a:r>
                      <a:endParaRPr lang="es-PE" sz="1600" dirty="0">
                        <a:effectLst/>
                        <a:latin typeface="Arial Narrow"/>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 </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500</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165</a:t>
                      </a:r>
                      <a:endParaRPr lang="es-PE" sz="1600" dirty="0">
                        <a:effectLst/>
                        <a:latin typeface="Arial Narrow"/>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 </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1 300</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207</a:t>
                      </a:r>
                      <a:endParaRPr lang="es-PE" sz="1600" dirty="0">
                        <a:effectLst/>
                        <a:latin typeface="Arial Narrow"/>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22162">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25</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22</a:t>
                      </a:r>
                      <a:endParaRPr lang="es-PE" sz="1600" dirty="0">
                        <a:effectLst/>
                        <a:latin typeface="Arial Narrow"/>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 </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550</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170</a:t>
                      </a:r>
                      <a:endParaRPr lang="es-PE" sz="1600" dirty="0">
                        <a:effectLst/>
                        <a:latin typeface="Arial Narrow"/>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 </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1 350</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208</a:t>
                      </a:r>
                      <a:endParaRPr lang="es-PE" sz="1600" dirty="0">
                        <a:effectLst/>
                        <a:latin typeface="Arial Narrow"/>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22162">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30</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26</a:t>
                      </a:r>
                      <a:endParaRPr lang="es-PE" sz="1600" dirty="0">
                        <a:effectLst/>
                        <a:latin typeface="Arial Narrow"/>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 </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600</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175</a:t>
                      </a:r>
                      <a:endParaRPr lang="es-PE" sz="1600" dirty="0">
                        <a:effectLst/>
                        <a:latin typeface="Arial Narrow"/>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 </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1 400</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209</a:t>
                      </a:r>
                      <a:endParaRPr lang="es-PE" sz="1600" dirty="0">
                        <a:effectLst/>
                        <a:latin typeface="Arial Narrow"/>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22162">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40</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33</a:t>
                      </a:r>
                      <a:endParaRPr lang="es-PE" sz="1600" dirty="0">
                        <a:effectLst/>
                        <a:latin typeface="Arial Narrow"/>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 </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650</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179</a:t>
                      </a:r>
                      <a:endParaRPr lang="es-PE" sz="1600" dirty="0">
                        <a:effectLst/>
                        <a:latin typeface="Arial Narrow"/>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 </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1 450</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210</a:t>
                      </a:r>
                      <a:endParaRPr lang="es-PE" sz="1600" dirty="0">
                        <a:effectLst/>
                        <a:latin typeface="Arial Narrow"/>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22162">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50</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40</a:t>
                      </a:r>
                      <a:endParaRPr lang="es-PE" sz="1600" dirty="0">
                        <a:effectLst/>
                        <a:latin typeface="Arial Narrow"/>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 </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700</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182</a:t>
                      </a:r>
                      <a:endParaRPr lang="es-PE" sz="1600" dirty="0">
                        <a:effectLst/>
                        <a:latin typeface="Arial Narrow"/>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 </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1 500</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211</a:t>
                      </a:r>
                      <a:endParaRPr lang="es-PE" sz="1600" dirty="0">
                        <a:effectLst/>
                        <a:latin typeface="Arial Narrow"/>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22162">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60</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46</a:t>
                      </a:r>
                      <a:endParaRPr lang="es-PE" sz="1600" dirty="0">
                        <a:effectLst/>
                        <a:latin typeface="Arial Narrow"/>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 </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750</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185</a:t>
                      </a:r>
                      <a:endParaRPr lang="es-PE" sz="1600" dirty="0">
                        <a:effectLst/>
                        <a:latin typeface="Arial Narrow"/>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 </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1 550</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212</a:t>
                      </a:r>
                      <a:endParaRPr lang="es-PE" sz="1600" dirty="0">
                        <a:effectLst/>
                        <a:latin typeface="Arial Narrow"/>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22162">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70</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52</a:t>
                      </a:r>
                      <a:endParaRPr lang="es-PE" sz="1600" dirty="0">
                        <a:effectLst/>
                        <a:latin typeface="Arial Narrow"/>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 </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800</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188</a:t>
                      </a:r>
                      <a:endParaRPr lang="es-PE" sz="1600" dirty="0">
                        <a:effectLst/>
                        <a:latin typeface="Arial Narrow"/>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 </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1 600</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213</a:t>
                      </a:r>
                      <a:endParaRPr lang="es-PE" sz="1600" dirty="0">
                        <a:effectLst/>
                        <a:latin typeface="Arial Narrow"/>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22162">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80</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58</a:t>
                      </a:r>
                      <a:endParaRPr lang="es-PE" sz="1600" dirty="0">
                        <a:effectLst/>
                        <a:latin typeface="Arial Narrow"/>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 </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850</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191</a:t>
                      </a:r>
                      <a:endParaRPr lang="es-PE" sz="1600" dirty="0">
                        <a:effectLst/>
                        <a:latin typeface="Arial Narrow"/>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 </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1 650</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214</a:t>
                      </a:r>
                      <a:endParaRPr lang="es-PE" sz="1600" dirty="0">
                        <a:effectLst/>
                        <a:latin typeface="Arial Narrow"/>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22162">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90</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63</a:t>
                      </a:r>
                      <a:endParaRPr lang="es-PE" sz="1600" dirty="0">
                        <a:effectLst/>
                        <a:latin typeface="Arial Narrow"/>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 </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900</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193</a:t>
                      </a:r>
                      <a:endParaRPr lang="es-PE" sz="1600" dirty="0">
                        <a:effectLst/>
                        <a:latin typeface="Arial Narrow"/>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 </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1 700</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215</a:t>
                      </a:r>
                      <a:endParaRPr lang="es-PE" sz="1600" dirty="0">
                        <a:effectLst/>
                        <a:latin typeface="Arial Narrow"/>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22162">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100</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67</a:t>
                      </a:r>
                      <a:endParaRPr lang="es-PE" sz="1600" dirty="0">
                        <a:effectLst/>
                        <a:latin typeface="Arial Narrow"/>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 </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950</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195</a:t>
                      </a:r>
                      <a:endParaRPr lang="es-PE" sz="1600" dirty="0">
                        <a:effectLst/>
                        <a:latin typeface="Arial Narrow"/>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 </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1 750</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216</a:t>
                      </a:r>
                      <a:endParaRPr lang="es-PE" sz="1600" dirty="0">
                        <a:effectLst/>
                        <a:latin typeface="Arial Narrow"/>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222162">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150</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86</a:t>
                      </a:r>
                      <a:endParaRPr lang="es-PE" sz="1600" dirty="0">
                        <a:effectLst/>
                        <a:latin typeface="Arial Narrow"/>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 </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1 000</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198</a:t>
                      </a:r>
                      <a:endParaRPr lang="es-PE" sz="1600" dirty="0">
                        <a:effectLst/>
                        <a:latin typeface="Arial Narrow"/>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 </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1 800</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217</a:t>
                      </a:r>
                      <a:endParaRPr lang="es-PE" sz="1600" dirty="0">
                        <a:effectLst/>
                        <a:latin typeface="Arial Narrow"/>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222162">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200</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100</a:t>
                      </a:r>
                      <a:endParaRPr lang="es-PE" sz="1600" dirty="0">
                        <a:effectLst/>
                        <a:latin typeface="Arial Narrow"/>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 </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1 050</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199</a:t>
                      </a:r>
                      <a:endParaRPr lang="es-PE" sz="1600" dirty="0">
                        <a:effectLst/>
                        <a:latin typeface="Arial Narrow"/>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 </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1 850</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218</a:t>
                      </a:r>
                      <a:endParaRPr lang="es-PE" sz="1600" dirty="0">
                        <a:effectLst/>
                        <a:latin typeface="Arial Narrow"/>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222162">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300</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121</a:t>
                      </a:r>
                      <a:endParaRPr lang="es-PE" sz="1600" dirty="0">
                        <a:effectLst/>
                        <a:latin typeface="Arial Narrow"/>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 </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1 100</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spcBef>
                          <a:spcPts val="600"/>
                        </a:spcBef>
                        <a:spcAft>
                          <a:spcPts val="600"/>
                        </a:spcAft>
                      </a:pPr>
                      <a:r>
                        <a:rPr lang="es-ES_tradnl" sz="1600" dirty="0">
                          <a:effectLst/>
                          <a:latin typeface="Arial"/>
                          <a:ea typeface="Times New Roman"/>
                          <a:cs typeface="Times New Roman"/>
                        </a:rPr>
                        <a:t>201</a:t>
                      </a:r>
                      <a:endParaRPr lang="es-PE" sz="1600" dirty="0">
                        <a:effectLst/>
                        <a:latin typeface="Arial Narrow"/>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just">
                        <a:spcBef>
                          <a:spcPts val="600"/>
                        </a:spcBef>
                        <a:spcAft>
                          <a:spcPts val="600"/>
                        </a:spcAft>
                      </a:pPr>
                      <a:r>
                        <a:rPr lang="es-ES_tradnl" sz="1600" dirty="0">
                          <a:effectLst/>
                          <a:latin typeface="Arial"/>
                          <a:ea typeface="Times New Roman"/>
                          <a:cs typeface="Times New Roman"/>
                        </a:rPr>
                        <a:t> </a:t>
                      </a:r>
                      <a:endParaRPr lang="es-PE" sz="1600" dirty="0">
                        <a:effectLst/>
                        <a:latin typeface="Arial Narrow"/>
                        <a:ea typeface="Times New Roman"/>
                        <a:cs typeface="Times New Roman"/>
                      </a:endParaRPr>
                    </a:p>
                  </a:txBody>
                  <a:tcPr marL="68580" marR="68580" marT="0" marB="0" anchor="ctr">
                    <a:lnL w="19050" cap="flat" cmpd="dbl" algn="ctr">
                      <a:solidFill>
                        <a:srgbClr val="00000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just">
                        <a:spcBef>
                          <a:spcPts val="600"/>
                        </a:spcBef>
                        <a:spcAft>
                          <a:spcPts val="600"/>
                        </a:spcAft>
                      </a:pPr>
                      <a:r>
                        <a:rPr lang="es-ES_tradnl" sz="1600" dirty="0">
                          <a:effectLst/>
                          <a:latin typeface="Arial"/>
                          <a:ea typeface="Times New Roman"/>
                          <a:cs typeface="Times New Roman"/>
                        </a:rPr>
                        <a:t> </a:t>
                      </a:r>
                      <a:endParaRPr lang="es-PE" sz="1600" dirty="0">
                        <a:effectLst/>
                        <a:latin typeface="Arial Narrow"/>
                        <a:ea typeface="Times New Roman"/>
                        <a:cs typeface="Times New Roman"/>
                      </a:endParaRPr>
                    </a:p>
                  </a:txBody>
                  <a:tcPr marL="68580" marR="68580" marT="0" marB="0" anchor="ctr">
                    <a:lnL>
                      <a:noFill/>
                    </a:lnL>
                    <a:lnR>
                      <a:noFill/>
                    </a:lnR>
                    <a:lnT w="19050" cap="flat" cmpd="dbl"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just">
                        <a:spcBef>
                          <a:spcPts val="600"/>
                        </a:spcBef>
                        <a:spcAft>
                          <a:spcPts val="600"/>
                        </a:spcAft>
                      </a:pPr>
                      <a:r>
                        <a:rPr lang="es-ES_tradnl" sz="1600" dirty="0">
                          <a:effectLst/>
                          <a:latin typeface="Arial"/>
                          <a:ea typeface="Times New Roman"/>
                          <a:cs typeface="Times New Roman"/>
                        </a:rPr>
                        <a:t> </a:t>
                      </a:r>
                      <a:endParaRPr lang="es-PE" sz="1600" dirty="0">
                        <a:effectLst/>
                        <a:latin typeface="Arial Narrow"/>
                        <a:ea typeface="Times New Roman"/>
                        <a:cs typeface="Times New Roman"/>
                      </a:endParaRPr>
                    </a:p>
                  </a:txBody>
                  <a:tcPr marL="68580" marR="68580" marT="0" marB="0" anchor="ctr">
                    <a:lnL>
                      <a:noFill/>
                    </a:lnL>
                    <a:lnR>
                      <a:noFill/>
                    </a:lnR>
                    <a:lnT w="19050" cap="flat" cmpd="dbl"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4030847881"/>
      </p:ext>
    </p:extLst>
  </p:cSld>
  <p:clrMapOvr>
    <a:masterClrMapping/>
  </p:clrMapOvr>
  <p:transition spd="slow">
    <p:push/>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9706" r="19706"/>
          <a:stretch>
            <a:fillRect/>
          </a:stretch>
        </p:blipFill>
        <p:spPr/>
      </p:pic>
      <p:sp>
        <p:nvSpPr>
          <p:cNvPr id="18" name="Text Placeholder 17"/>
          <p:cNvSpPr>
            <a:spLocks noGrp="1"/>
          </p:cNvSpPr>
          <p:nvPr>
            <p:ph type="body" sz="quarter" idx="17"/>
          </p:nvPr>
        </p:nvSpPr>
        <p:spPr>
          <a:xfrm>
            <a:off x="317967" y="1380455"/>
            <a:ext cx="3850621" cy="3375288"/>
          </a:xfrm>
        </p:spPr>
        <p:txBody>
          <a:bodyPr>
            <a:noAutofit/>
          </a:bodyPr>
          <a:lstStyle/>
          <a:p>
            <a:pPr marL="454025" indent="-454025" eaLnBrk="0" hangingPunct="0">
              <a:buClr>
                <a:schemeClr val="accent1">
                  <a:lumMod val="75000"/>
                </a:schemeClr>
              </a:buClr>
              <a:buSzPct val="100000"/>
              <a:buFont typeface="Wingdings" charset="2"/>
              <a:buChar char=""/>
              <a:defRPr/>
            </a:pPr>
            <a:r>
              <a:rPr lang="es-BO" sz="1800" b="1" kern="0" dirty="0" smtClean="0">
                <a:solidFill>
                  <a:schemeClr val="accent3"/>
                </a:solidFill>
                <a:latin typeface="Arial" pitchFamily="34" charset="0"/>
                <a:ea typeface="Arial Unicode MS" pitchFamily="34" charset="-128"/>
                <a:cs typeface="Arial" pitchFamily="34" charset="0"/>
              </a:rPr>
              <a:t>Evidencia </a:t>
            </a:r>
            <a:r>
              <a:rPr lang="es-BO" sz="1800" b="1" kern="0" dirty="0">
                <a:solidFill>
                  <a:schemeClr val="accent3"/>
                </a:solidFill>
                <a:latin typeface="Arial" pitchFamily="34" charset="0"/>
                <a:ea typeface="Arial Unicode MS" pitchFamily="34" charset="-128"/>
                <a:cs typeface="Arial" pitchFamily="34" charset="0"/>
              </a:rPr>
              <a:t>Objetiva</a:t>
            </a:r>
            <a:r>
              <a:rPr lang="es-BO" sz="1800" kern="0" dirty="0">
                <a:solidFill>
                  <a:schemeClr val="accent3"/>
                </a:solidFill>
                <a:latin typeface="Arial" pitchFamily="34" charset="0"/>
                <a:ea typeface="Arial Unicode MS" pitchFamily="34" charset="-128"/>
                <a:cs typeface="Arial" pitchFamily="34" charset="0"/>
              </a:rPr>
              <a:t>: Datos (información verificable) que soportan la existencia o veracidad de algo </a:t>
            </a:r>
            <a:endParaRPr lang="es-BO" sz="1800" kern="0" dirty="0" smtClean="0">
              <a:solidFill>
                <a:schemeClr val="accent3"/>
              </a:solidFill>
              <a:latin typeface="Arial" pitchFamily="34" charset="0"/>
              <a:ea typeface="Arial Unicode MS" pitchFamily="34" charset="-128"/>
              <a:cs typeface="Arial" pitchFamily="34" charset="0"/>
            </a:endParaRPr>
          </a:p>
          <a:p>
            <a:pPr marL="454025" indent="-454025" eaLnBrk="0" hangingPunct="0">
              <a:buClr>
                <a:schemeClr val="accent1">
                  <a:lumMod val="75000"/>
                </a:schemeClr>
              </a:buClr>
              <a:buSzPct val="100000"/>
              <a:buFont typeface="Wingdings" charset="2"/>
              <a:buChar char=""/>
              <a:defRPr/>
            </a:pPr>
            <a:r>
              <a:rPr lang="es-ES_tradnl" sz="1800" b="1" dirty="0" smtClean="0">
                <a:solidFill>
                  <a:schemeClr val="accent3"/>
                </a:solidFill>
                <a:latin typeface="Arial" pitchFamily="34" charset="0"/>
                <a:cs typeface="Arial" pitchFamily="34" charset="0"/>
              </a:rPr>
              <a:t>Inspección</a:t>
            </a:r>
            <a:r>
              <a:rPr lang="es-ES_tradnl" sz="1800" b="1" dirty="0">
                <a:solidFill>
                  <a:schemeClr val="accent3"/>
                </a:solidFill>
                <a:latin typeface="Arial" pitchFamily="34" charset="0"/>
                <a:cs typeface="Arial" pitchFamily="34" charset="0"/>
              </a:rPr>
              <a:t>: </a:t>
            </a:r>
            <a:r>
              <a:rPr lang="es-ES_tradnl" sz="1800" dirty="0">
                <a:solidFill>
                  <a:schemeClr val="accent3"/>
                </a:solidFill>
                <a:latin typeface="Arial" pitchFamily="34" charset="0"/>
                <a:cs typeface="Arial" pitchFamily="34" charset="0"/>
              </a:rPr>
              <a:t>Es el examen o verificación de características específicas de un producto o una actividad para determinar su conformidad con los requisitos establecidos</a:t>
            </a:r>
            <a:r>
              <a:rPr lang="es-BO" sz="1800" dirty="0">
                <a:solidFill>
                  <a:schemeClr val="accent3"/>
                </a:solidFill>
                <a:latin typeface="Arial" pitchFamily="34" charset="0"/>
                <a:cs typeface="Arial" pitchFamily="34" charset="0"/>
              </a:rPr>
              <a:t>. (estándar)</a:t>
            </a:r>
            <a:r>
              <a:rPr lang="es-BO" sz="1800" i="1" dirty="0">
                <a:solidFill>
                  <a:schemeClr val="accent3"/>
                </a:solidFill>
                <a:latin typeface="Arial" pitchFamily="34" charset="0"/>
                <a:cs typeface="Arial" pitchFamily="34" charset="0"/>
              </a:rPr>
              <a:t> </a:t>
            </a:r>
            <a:endParaRPr lang="es-EC" sz="1800" dirty="0">
              <a:solidFill>
                <a:schemeClr val="accent3"/>
              </a:solidFill>
              <a:latin typeface="Arial" pitchFamily="34" charset="0"/>
              <a:cs typeface="Arial" pitchFamily="34" charset="0"/>
            </a:endParaRPr>
          </a:p>
          <a:p>
            <a:pPr eaLnBrk="0" hangingPunct="0">
              <a:buClr>
                <a:schemeClr val="accent1">
                  <a:lumMod val="75000"/>
                </a:schemeClr>
              </a:buClr>
              <a:buSzPct val="100000"/>
              <a:defRPr/>
            </a:pPr>
            <a:endParaRPr lang="es-ES_tradnl" sz="1800" dirty="0">
              <a:solidFill>
                <a:schemeClr val="accent3"/>
              </a:solidFill>
              <a:latin typeface="Arial" pitchFamily="34" charset="0"/>
              <a:cs typeface="Arial" pitchFamily="34" charset="0"/>
            </a:endParaRPr>
          </a:p>
        </p:txBody>
      </p:sp>
      <p:sp>
        <p:nvSpPr>
          <p:cNvPr id="3" name="Title 2"/>
          <p:cNvSpPr>
            <a:spLocks noGrp="1"/>
          </p:cNvSpPr>
          <p:nvPr>
            <p:ph type="ctrTitle"/>
          </p:nvPr>
        </p:nvSpPr>
        <p:spPr/>
        <p:txBody>
          <a:bodyPr/>
          <a:lstStyle/>
          <a:p>
            <a:r>
              <a:rPr lang="es-PE" sz="2000" b="1" dirty="0" smtClean="0">
                <a:solidFill>
                  <a:schemeClr val="bg1"/>
                </a:solidFill>
              </a:rPr>
              <a:t>Términos</a:t>
            </a:r>
            <a:endParaRPr lang="es-PE" sz="2000" dirty="0">
              <a:solidFill>
                <a:schemeClr val="bg1"/>
              </a:solidFill>
            </a:endParaRPr>
          </a:p>
        </p:txBody>
      </p:sp>
    </p:spTree>
    <p:extLst>
      <p:ext uri="{BB962C8B-B14F-4D97-AF65-F5344CB8AC3E}">
        <p14:creationId xmlns:p14="http://schemas.microsoft.com/office/powerpoint/2010/main" val="231472198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dissolv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dissolve">
                                      <p:cBhvr>
                                        <p:cTn id="12"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17968" y="60880"/>
            <a:ext cx="2156837" cy="1113656"/>
          </a:xfrm>
        </p:spPr>
        <p:txBody>
          <a:bodyPr/>
          <a:lstStyle/>
          <a:p>
            <a:pPr lvl="0"/>
            <a:r>
              <a:rPr lang="es-ES_tradnl" sz="2000" b="1" dirty="0" smtClean="0">
                <a:solidFill>
                  <a:schemeClr val="bg1"/>
                </a:solidFill>
              </a:rPr>
              <a:t>Muestreo no aleatorio</a:t>
            </a:r>
            <a:endParaRPr lang="es-PE" sz="2000" b="1" dirty="0">
              <a:solidFill>
                <a:schemeClr val="bg1"/>
              </a:solidFill>
            </a:endParaRPr>
          </a:p>
        </p:txBody>
      </p:sp>
      <p:sp>
        <p:nvSpPr>
          <p:cNvPr id="4" name="Content Placeholder 1"/>
          <p:cNvSpPr txBox="1">
            <a:spLocks/>
          </p:cNvSpPr>
          <p:nvPr/>
        </p:nvSpPr>
        <p:spPr bwMode="auto">
          <a:xfrm>
            <a:off x="317967" y="1177584"/>
            <a:ext cx="8443895" cy="4172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19088" indent="-319088" algn="l" rtl="0" fontAlgn="base">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fontAlgn="base">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fontAlgn="base">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fontAlgn="base">
              <a:spcBef>
                <a:spcPts val="400"/>
              </a:spcBef>
              <a:spcAft>
                <a:spcPct val="0"/>
              </a:spcAft>
              <a:buClr>
                <a:srgbClr val="A5AB81"/>
              </a:buClr>
              <a:buSzPct val="75000"/>
              <a:buFont typeface="Wingdings" pitchFamily="2" charset="2"/>
              <a:buChar char=""/>
              <a:defRPr sz="2000" kern="1200">
                <a:solidFill>
                  <a:schemeClr val="tx1"/>
                </a:solidFill>
                <a:latin typeface="+mn-lt"/>
                <a:ea typeface="+mn-ea"/>
                <a:cs typeface="+mn-cs"/>
              </a:defRPr>
            </a:lvl4pPr>
            <a:lvl5pPr marL="1828800" indent="-228600" algn="l" rtl="0" fontAlgn="base">
              <a:spcBef>
                <a:spcPts val="400"/>
              </a:spcBef>
              <a:spcAft>
                <a:spcPct val="0"/>
              </a:spcAft>
              <a:buClr>
                <a:srgbClr val="D8B25C"/>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R="0" lvl="0" algn="just" defTabSz="914400" rtl="0" eaLnBrk="1" fontAlgn="base" latinLnBrk="0" hangingPunct="1">
              <a:lnSpc>
                <a:spcPct val="100000"/>
              </a:lnSpc>
              <a:spcBef>
                <a:spcPts val="700"/>
              </a:spcBef>
              <a:spcAft>
                <a:spcPct val="0"/>
              </a:spcAft>
              <a:buSzPct val="100000"/>
              <a:buFont typeface="Wingdings 2" panose="05020102010507070707" pitchFamily="18" charset="2"/>
              <a:buChar char="R"/>
              <a:tabLst/>
              <a:defRPr/>
            </a:pPr>
            <a:r>
              <a:rPr kumimoji="0" lang="es-PE" sz="2400" b="0" i="0" u="none" strike="noStrike" kern="1200" cap="none" spc="0" normalizeH="0" baseline="0" noProof="0" dirty="0" smtClean="0">
                <a:ln>
                  <a:noFill/>
                </a:ln>
                <a:solidFill>
                  <a:schemeClr val="accent3"/>
                </a:solidFill>
                <a:effectLst/>
                <a:uLnTx/>
                <a:uFillTx/>
                <a:latin typeface="Arial" panose="020B0604020202020204" pitchFamily="34" charset="0"/>
                <a:ea typeface="+mn-ea"/>
                <a:cs typeface="Arial" panose="020B0604020202020204" pitchFamily="34" charset="0"/>
              </a:rPr>
              <a:t>Requiere de experiencia y buen juicio.</a:t>
            </a:r>
          </a:p>
          <a:p>
            <a:pPr marR="0" lvl="0" algn="just" defTabSz="914400" rtl="0" eaLnBrk="1" fontAlgn="base" latinLnBrk="0" hangingPunct="1">
              <a:lnSpc>
                <a:spcPct val="100000"/>
              </a:lnSpc>
              <a:spcBef>
                <a:spcPts val="700"/>
              </a:spcBef>
              <a:spcAft>
                <a:spcPct val="0"/>
              </a:spcAft>
              <a:buSzPct val="100000"/>
              <a:buFont typeface="Wingdings 2" panose="05020102010507070707" pitchFamily="18" charset="2"/>
              <a:buChar char="R"/>
              <a:tabLst/>
              <a:defRPr/>
            </a:pPr>
            <a:r>
              <a:rPr kumimoji="0" lang="es-PE" sz="2400" b="0" i="0" u="none" strike="noStrike" kern="1200" cap="none" spc="0" normalizeH="0" baseline="0" noProof="0" dirty="0" smtClean="0">
                <a:ln>
                  <a:noFill/>
                </a:ln>
                <a:solidFill>
                  <a:schemeClr val="accent3"/>
                </a:solidFill>
                <a:effectLst/>
                <a:uLnTx/>
                <a:uFillTx/>
                <a:latin typeface="Arial" panose="020B0604020202020204" pitchFamily="34" charset="0"/>
                <a:ea typeface="+mn-ea"/>
                <a:cs typeface="Arial" panose="020B0604020202020204" pitchFamily="34" charset="0"/>
              </a:rPr>
              <a:t>Considerar:</a:t>
            </a:r>
          </a:p>
          <a:p>
            <a:pPr marL="800100" marR="0" lvl="1" indent="-479425" algn="just" defTabSz="914400" rtl="0" eaLnBrk="1" fontAlgn="base" latinLnBrk="0" hangingPunct="1">
              <a:lnSpc>
                <a:spcPct val="100000"/>
              </a:lnSpc>
              <a:spcBef>
                <a:spcPts val="550"/>
              </a:spcBef>
              <a:spcAft>
                <a:spcPct val="0"/>
              </a:spcAft>
              <a:buClr>
                <a:srgbClr val="006699">
                  <a:lumMod val="75000"/>
                </a:srgbClr>
              </a:buClr>
              <a:buSzPct val="100000"/>
              <a:buFont typeface="Wingdings 2" pitchFamily="18" charset="2"/>
              <a:buNone/>
              <a:tabLst/>
              <a:defRPr/>
            </a:pPr>
            <a:r>
              <a:rPr kumimoji="0" lang="es-PE" sz="2100" b="0" i="0" u="none" strike="noStrike" kern="1200" cap="none" spc="0" normalizeH="0" baseline="0" noProof="0" dirty="0" smtClean="0">
                <a:ln>
                  <a:noFill/>
                </a:ln>
                <a:solidFill>
                  <a:schemeClr val="accent3"/>
                </a:solidFill>
                <a:effectLst/>
                <a:uLnTx/>
                <a:uFillTx/>
                <a:latin typeface="Arial" panose="020B0604020202020204" pitchFamily="34" charset="0"/>
                <a:ea typeface="+mn-ea"/>
                <a:cs typeface="Arial" panose="020B0604020202020204" pitchFamily="34" charset="0"/>
              </a:rPr>
              <a:t>a)	</a:t>
            </a:r>
            <a:r>
              <a:rPr kumimoji="0" lang="es-PE" sz="2000" b="0" i="0" u="none" strike="noStrike" kern="1200" cap="none" spc="0" normalizeH="0" baseline="0" noProof="0" dirty="0" smtClean="0">
                <a:ln>
                  <a:noFill/>
                </a:ln>
                <a:solidFill>
                  <a:schemeClr val="accent3"/>
                </a:solidFill>
                <a:effectLst/>
                <a:uLnTx/>
                <a:uFillTx/>
                <a:latin typeface="Arial" panose="020B0604020202020204" pitchFamily="34" charset="0"/>
                <a:ea typeface="+mn-ea"/>
                <a:cs typeface="Arial" panose="020B0604020202020204" pitchFamily="34" charset="0"/>
              </a:rPr>
              <a:t>La selección se realiza enfocándose en áreas que son conocidas por tener mayor probabilidad de constaciones y un mayor efecto en la seguridad operacional; y</a:t>
            </a:r>
          </a:p>
          <a:p>
            <a:pPr marL="800100" marR="0" lvl="1" indent="-479425" algn="just" defTabSz="914400" rtl="0" eaLnBrk="1" fontAlgn="base" latinLnBrk="0" hangingPunct="1">
              <a:lnSpc>
                <a:spcPct val="100000"/>
              </a:lnSpc>
              <a:spcBef>
                <a:spcPts val="550"/>
              </a:spcBef>
              <a:spcAft>
                <a:spcPct val="0"/>
              </a:spcAft>
              <a:buClr>
                <a:schemeClr val="accent2"/>
              </a:buClr>
              <a:buSzPct val="100000"/>
              <a:buFont typeface="Wingdings 2" pitchFamily="18" charset="2"/>
              <a:buAutoNum type="alphaLcParenR" startAt="2"/>
              <a:tabLst/>
              <a:defRPr/>
            </a:pPr>
            <a:r>
              <a:rPr kumimoji="0" lang="es-PE" sz="2000" b="0" i="0" u="none" strike="noStrike" kern="1200" cap="none" spc="0" normalizeH="0" baseline="0" noProof="0" dirty="0" smtClean="0">
                <a:ln>
                  <a:noFill/>
                </a:ln>
                <a:solidFill>
                  <a:schemeClr val="accent3"/>
                </a:solidFill>
                <a:effectLst/>
                <a:uLnTx/>
                <a:uFillTx/>
                <a:latin typeface="Arial" panose="020B0604020202020204" pitchFamily="34" charset="0"/>
                <a:ea typeface="+mn-ea"/>
                <a:cs typeface="Arial" panose="020B0604020202020204" pitchFamily="34" charset="0"/>
              </a:rPr>
              <a:t>se debe indicar que en estas situaciones, la interpretación estadística del principio general de muestreo no es aplicable para llegar a conclusiones de los resultados obtenidos</a:t>
            </a:r>
          </a:p>
          <a:p>
            <a:pPr marR="0" lvl="0" algn="just" defTabSz="914400" rtl="0" eaLnBrk="1" fontAlgn="base" latinLnBrk="0" hangingPunct="1">
              <a:lnSpc>
                <a:spcPct val="100000"/>
              </a:lnSpc>
              <a:spcBef>
                <a:spcPts val="700"/>
              </a:spcBef>
              <a:spcAft>
                <a:spcPct val="0"/>
              </a:spcAft>
              <a:buSzPct val="100000"/>
              <a:buFont typeface="Wingdings 2" panose="05020102010507070707" pitchFamily="18" charset="2"/>
              <a:buChar char="R"/>
              <a:tabLst/>
              <a:defRPr/>
            </a:pPr>
            <a:r>
              <a:rPr kumimoji="0" lang="es-PE" sz="2400" b="0" i="0" u="none" strike="noStrike" kern="1200" cap="none" spc="0" normalizeH="0" baseline="0" noProof="0" dirty="0" smtClean="0">
                <a:ln>
                  <a:noFill/>
                </a:ln>
                <a:solidFill>
                  <a:schemeClr val="accent3"/>
                </a:solidFill>
                <a:effectLst/>
                <a:uLnTx/>
                <a:uFillTx/>
                <a:latin typeface="Arial" panose="020B0604020202020204" pitchFamily="34" charset="0"/>
                <a:ea typeface="+mn-ea"/>
                <a:cs typeface="Arial" panose="020B0604020202020204" pitchFamily="34" charset="0"/>
              </a:rPr>
              <a:t>Cuando se utilice el muestreo y no se encuentren constataciones, no se puede asumir que la calidad del sistema del inspeccionado es adecuada.</a:t>
            </a:r>
          </a:p>
        </p:txBody>
      </p:sp>
    </p:spTree>
    <p:extLst>
      <p:ext uri="{BB962C8B-B14F-4D97-AF65-F5344CB8AC3E}">
        <p14:creationId xmlns:p14="http://schemas.microsoft.com/office/powerpoint/2010/main" val="349963091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500"/>
                                        <p:tgtEl>
                                          <p:spTgt spid="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fade">
                                      <p:cBhvr>
                                        <p:cTn id="25"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17968" y="60880"/>
            <a:ext cx="2156837" cy="1113656"/>
          </a:xfrm>
        </p:spPr>
        <p:txBody>
          <a:bodyPr/>
          <a:lstStyle/>
          <a:p>
            <a:pPr lvl="0"/>
            <a:r>
              <a:rPr lang="es-PE" sz="2000" b="1" dirty="0">
                <a:solidFill>
                  <a:schemeClr val="bg1"/>
                </a:solidFill>
              </a:rPr>
              <a:t>Entrevistas al personal de la organización</a:t>
            </a:r>
          </a:p>
        </p:txBody>
      </p:sp>
      <p:sp>
        <p:nvSpPr>
          <p:cNvPr id="4" name="Content Placeholder 1"/>
          <p:cNvSpPr txBox="1">
            <a:spLocks/>
          </p:cNvSpPr>
          <p:nvPr/>
        </p:nvSpPr>
        <p:spPr bwMode="auto">
          <a:xfrm>
            <a:off x="317967" y="1379220"/>
            <a:ext cx="3844600" cy="3970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19088" indent="-319088" algn="l" rtl="0" fontAlgn="base">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fontAlgn="base">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fontAlgn="base">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fontAlgn="base">
              <a:spcBef>
                <a:spcPts val="400"/>
              </a:spcBef>
              <a:spcAft>
                <a:spcPct val="0"/>
              </a:spcAft>
              <a:buClr>
                <a:srgbClr val="A5AB81"/>
              </a:buClr>
              <a:buSzPct val="75000"/>
              <a:buFont typeface="Wingdings" pitchFamily="2" charset="2"/>
              <a:buChar char=""/>
              <a:defRPr sz="2000" kern="1200">
                <a:solidFill>
                  <a:schemeClr val="tx1"/>
                </a:solidFill>
                <a:latin typeface="+mn-lt"/>
                <a:ea typeface="+mn-ea"/>
                <a:cs typeface="+mn-cs"/>
              </a:defRPr>
            </a:lvl4pPr>
            <a:lvl5pPr marL="1828800" indent="-228600" algn="l" rtl="0" fontAlgn="base">
              <a:spcBef>
                <a:spcPts val="400"/>
              </a:spcBef>
              <a:spcAft>
                <a:spcPct val="0"/>
              </a:spcAft>
              <a:buClr>
                <a:srgbClr val="D8B25C"/>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lvl="0" indent="0" algn="just" defTabSz="914400">
              <a:buSzPct val="100000"/>
              <a:buNone/>
              <a:defRPr/>
            </a:pPr>
            <a:r>
              <a:rPr lang="es-PE" sz="2400" dirty="0">
                <a:solidFill>
                  <a:schemeClr val="accent3"/>
                </a:solidFill>
                <a:latin typeface="Arial" panose="020B0604020202020204" pitchFamily="34" charset="0"/>
                <a:cs typeface="Arial" panose="020B0604020202020204" pitchFamily="34" charset="0"/>
              </a:rPr>
              <a:t>Las entrevistas con el personal de la organización inspeccionada van desde investigaciones informales hasta entrevistas programadas con el gerente responsable</a:t>
            </a:r>
          </a:p>
        </p:txBody>
      </p:sp>
      <p:pic>
        <p:nvPicPr>
          <p:cNvPr id="5" name="Picture 2" descr="http://1.bp.blogspot.com/-LfC5GwRqRH8/TzJfuJjpN-I/AAAAAAAAABU/C_giX-s-qD8/s1600/hr%2520consulting%2520(2)(1).jpg">
            <a:hlinkClick r:id="rId3"/>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458136" y="1177584"/>
            <a:ext cx="4517845" cy="3000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208999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17968" y="60880"/>
            <a:ext cx="2156837" cy="1113656"/>
          </a:xfrm>
        </p:spPr>
        <p:txBody>
          <a:bodyPr/>
          <a:lstStyle/>
          <a:p>
            <a:pPr lvl="0"/>
            <a:r>
              <a:rPr lang="es-PE" sz="2000" b="1" dirty="0" smtClean="0">
                <a:solidFill>
                  <a:schemeClr val="bg1"/>
                </a:solidFill>
              </a:rPr>
              <a:t>Solicitud de confirmación</a:t>
            </a:r>
            <a:endParaRPr lang="es-PE" sz="2000" b="1" dirty="0">
              <a:solidFill>
                <a:schemeClr val="bg1"/>
              </a:solidFill>
            </a:endParaRPr>
          </a:p>
        </p:txBody>
      </p:sp>
      <p:sp>
        <p:nvSpPr>
          <p:cNvPr id="4" name="Content Placeholder 1"/>
          <p:cNvSpPr txBox="1">
            <a:spLocks/>
          </p:cNvSpPr>
          <p:nvPr/>
        </p:nvSpPr>
        <p:spPr bwMode="auto">
          <a:xfrm>
            <a:off x="317966" y="1327710"/>
            <a:ext cx="4581580" cy="35854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19088" indent="-319088" algn="l" rtl="0" fontAlgn="base">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fontAlgn="base">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fontAlgn="base">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fontAlgn="base">
              <a:spcBef>
                <a:spcPts val="400"/>
              </a:spcBef>
              <a:spcAft>
                <a:spcPct val="0"/>
              </a:spcAft>
              <a:buClr>
                <a:srgbClr val="A5AB81"/>
              </a:buClr>
              <a:buSzPct val="75000"/>
              <a:buFont typeface="Wingdings" pitchFamily="2" charset="2"/>
              <a:buChar char=""/>
              <a:defRPr sz="2000" kern="1200">
                <a:solidFill>
                  <a:schemeClr val="tx1"/>
                </a:solidFill>
                <a:latin typeface="+mn-lt"/>
                <a:ea typeface="+mn-ea"/>
                <a:cs typeface="+mn-cs"/>
              </a:defRPr>
            </a:lvl4pPr>
            <a:lvl5pPr marL="1828800" indent="-228600" algn="l" rtl="0" fontAlgn="base">
              <a:spcBef>
                <a:spcPts val="400"/>
              </a:spcBef>
              <a:spcAft>
                <a:spcPct val="0"/>
              </a:spcAft>
              <a:buClr>
                <a:srgbClr val="D8B25C"/>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lvl="0" algn="just" defTabSz="914400">
              <a:buSzPct val="100000"/>
              <a:buFont typeface="Wingdings 2" panose="05020102010507070707" pitchFamily="18" charset="2"/>
              <a:buChar char="R"/>
            </a:pPr>
            <a:r>
              <a:rPr lang="es-PE" sz="2000" dirty="0">
                <a:solidFill>
                  <a:schemeClr val="accent3"/>
                </a:solidFill>
                <a:latin typeface="Arial" panose="020B0604020202020204" pitchFamily="34" charset="0"/>
                <a:cs typeface="Arial" panose="020B0604020202020204" pitchFamily="34" charset="0"/>
              </a:rPr>
              <a:t>Las solicitudes de confirmación son usadas cuando el inspector requiere información y la fuente de dicha información no está en condiciones de proporcionarla inmediatamente.</a:t>
            </a:r>
          </a:p>
          <a:p>
            <a:pPr lvl="0" algn="just" defTabSz="914400">
              <a:buSzPct val="100000"/>
              <a:buFont typeface="Wingdings 2" panose="05020102010507070707" pitchFamily="18" charset="2"/>
              <a:buChar char="R"/>
            </a:pPr>
            <a:r>
              <a:rPr lang="es-PE" sz="2000" dirty="0">
                <a:solidFill>
                  <a:schemeClr val="accent3"/>
                </a:solidFill>
                <a:latin typeface="Arial" panose="020B0604020202020204" pitchFamily="34" charset="0"/>
                <a:cs typeface="Arial" panose="020B0604020202020204" pitchFamily="34" charset="0"/>
              </a:rPr>
              <a:t>Cuando la OMA o el explotador no puede presentar lo que solicita el inspector, este formulario hace las veces de evidencia objetiva</a:t>
            </a:r>
          </a:p>
        </p:txBody>
      </p:sp>
      <p:pic>
        <p:nvPicPr>
          <p:cNvPr id="6" name="Picture 4"/>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7057" t="3490" r="3393" b="-1934"/>
          <a:stretch/>
        </p:blipFill>
        <p:spPr bwMode="auto">
          <a:xfrm>
            <a:off x="5472359" y="184222"/>
            <a:ext cx="3180322" cy="4728972"/>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1606039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17968" y="60880"/>
            <a:ext cx="2156837" cy="1113656"/>
          </a:xfrm>
        </p:spPr>
        <p:txBody>
          <a:bodyPr/>
          <a:lstStyle/>
          <a:p>
            <a:pPr lvl="0"/>
            <a:r>
              <a:rPr lang="es-PE" sz="2000" b="1" dirty="0" smtClean="0">
                <a:solidFill>
                  <a:schemeClr val="bg1"/>
                </a:solidFill>
              </a:rPr>
              <a:t>Constataciones de la inspección</a:t>
            </a:r>
            <a:endParaRPr lang="es-PE" sz="2000" b="1" dirty="0">
              <a:solidFill>
                <a:schemeClr val="bg1"/>
              </a:solidFill>
            </a:endParaRPr>
          </a:p>
        </p:txBody>
      </p:sp>
      <p:sp>
        <p:nvSpPr>
          <p:cNvPr id="4" name="Content Placeholder 1"/>
          <p:cNvSpPr txBox="1">
            <a:spLocks/>
          </p:cNvSpPr>
          <p:nvPr/>
        </p:nvSpPr>
        <p:spPr bwMode="auto">
          <a:xfrm>
            <a:off x="317965" y="1327710"/>
            <a:ext cx="8321067" cy="35854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19088" indent="-319088" algn="l" rtl="0" fontAlgn="base">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fontAlgn="base">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fontAlgn="base">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fontAlgn="base">
              <a:spcBef>
                <a:spcPts val="400"/>
              </a:spcBef>
              <a:spcAft>
                <a:spcPct val="0"/>
              </a:spcAft>
              <a:buClr>
                <a:srgbClr val="A5AB81"/>
              </a:buClr>
              <a:buSzPct val="75000"/>
              <a:buFont typeface="Wingdings" pitchFamily="2" charset="2"/>
              <a:buChar char=""/>
              <a:defRPr sz="2000" kern="1200">
                <a:solidFill>
                  <a:schemeClr val="tx1"/>
                </a:solidFill>
                <a:latin typeface="+mn-lt"/>
                <a:ea typeface="+mn-ea"/>
                <a:cs typeface="+mn-cs"/>
              </a:defRPr>
            </a:lvl4pPr>
            <a:lvl5pPr marL="1828800" indent="-228600" algn="l" rtl="0" fontAlgn="base">
              <a:spcBef>
                <a:spcPts val="400"/>
              </a:spcBef>
              <a:spcAft>
                <a:spcPct val="0"/>
              </a:spcAft>
              <a:buClr>
                <a:srgbClr val="D8B25C"/>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lvl="0" algn="just" defTabSz="914400">
              <a:buSzPct val="100000"/>
              <a:buFont typeface="Wingdings 2" panose="05020102010507070707" pitchFamily="18" charset="2"/>
              <a:buChar char="R"/>
            </a:pPr>
            <a:r>
              <a:rPr lang="es-PE" sz="2000" dirty="0">
                <a:solidFill>
                  <a:schemeClr val="accent3"/>
                </a:solidFill>
                <a:latin typeface="Arial" panose="020B0604020202020204" pitchFamily="34" charset="0"/>
                <a:cs typeface="Arial" panose="020B0604020202020204" pitchFamily="34" charset="0"/>
              </a:rPr>
              <a:t>Deben prepararse detalladamente, por cuanto estas son la base del informe de la inspección y, en general, de una inspección exitosa.</a:t>
            </a:r>
          </a:p>
          <a:p>
            <a:pPr lvl="0" algn="just" defTabSz="914400">
              <a:buSzPct val="100000"/>
              <a:buFont typeface="Wingdings 2" panose="05020102010507070707" pitchFamily="18" charset="2"/>
              <a:buChar char="R"/>
            </a:pPr>
            <a:r>
              <a:rPr lang="es-PE" sz="2000" dirty="0">
                <a:solidFill>
                  <a:schemeClr val="accent3"/>
                </a:solidFill>
                <a:latin typeface="Arial" panose="020B0604020202020204" pitchFamily="34" charset="0"/>
                <a:cs typeface="Arial" panose="020B0604020202020204" pitchFamily="34" charset="0"/>
              </a:rPr>
              <a:t>El inspector de aeronavegabilidad debe examinar la redacción y respaldo de cualquier constatación incorporada en el informe de la inspección.</a:t>
            </a:r>
          </a:p>
          <a:p>
            <a:pPr lvl="0" algn="just" defTabSz="914400">
              <a:buSzPct val="100000"/>
              <a:buFont typeface="Wingdings 2" panose="05020102010507070707" pitchFamily="18" charset="2"/>
              <a:buChar char="R"/>
            </a:pPr>
            <a:r>
              <a:rPr lang="es-PE" sz="2000" dirty="0">
                <a:solidFill>
                  <a:schemeClr val="accent3"/>
                </a:solidFill>
                <a:latin typeface="Arial" panose="020B0604020202020204" pitchFamily="34" charset="0"/>
                <a:cs typeface="Arial" panose="020B0604020202020204" pitchFamily="34" charset="0"/>
              </a:rPr>
              <a:t>Es necesario estandarizar la forma de redactarlas.</a:t>
            </a:r>
          </a:p>
          <a:p>
            <a:pPr lvl="0" algn="just" defTabSz="914400">
              <a:buSzPct val="100000"/>
              <a:buFont typeface="Wingdings 2" panose="05020102010507070707" pitchFamily="18" charset="2"/>
              <a:buChar char="R"/>
            </a:pPr>
            <a:r>
              <a:rPr lang="es-PE" sz="2000" dirty="0">
                <a:solidFill>
                  <a:schemeClr val="accent3"/>
                </a:solidFill>
                <a:latin typeface="Arial" panose="020B0604020202020204" pitchFamily="34" charset="0"/>
                <a:cs typeface="Arial" panose="020B0604020202020204" pitchFamily="34" charset="0"/>
              </a:rPr>
              <a:t>Toda la evidencia objetiva y documentación de soporte de la constatación, se incluye con el informe</a:t>
            </a:r>
          </a:p>
        </p:txBody>
      </p:sp>
    </p:spTree>
    <p:extLst>
      <p:ext uri="{BB962C8B-B14F-4D97-AF65-F5344CB8AC3E}">
        <p14:creationId xmlns:p14="http://schemas.microsoft.com/office/powerpoint/2010/main" val="153901640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17968" y="60880"/>
            <a:ext cx="2156837" cy="1113656"/>
          </a:xfrm>
        </p:spPr>
        <p:txBody>
          <a:bodyPr/>
          <a:lstStyle/>
          <a:p>
            <a:pPr lvl="0"/>
            <a:r>
              <a:rPr lang="es-PE" sz="2000" b="1" dirty="0" smtClean="0">
                <a:solidFill>
                  <a:schemeClr val="bg1"/>
                </a:solidFill>
              </a:rPr>
              <a:t>Acciones inmediatas</a:t>
            </a:r>
            <a:endParaRPr lang="es-PE" sz="2000" b="1" dirty="0">
              <a:solidFill>
                <a:schemeClr val="bg1"/>
              </a:solidFill>
            </a:endParaRPr>
          </a:p>
        </p:txBody>
      </p:sp>
      <p:sp>
        <p:nvSpPr>
          <p:cNvPr id="4" name="Content Placeholder 1"/>
          <p:cNvSpPr txBox="1">
            <a:spLocks/>
          </p:cNvSpPr>
          <p:nvPr/>
        </p:nvSpPr>
        <p:spPr bwMode="auto">
          <a:xfrm>
            <a:off x="317965" y="1327710"/>
            <a:ext cx="8321067" cy="35854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19088" indent="-319088" algn="l" rtl="0" fontAlgn="base">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fontAlgn="base">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fontAlgn="base">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fontAlgn="base">
              <a:spcBef>
                <a:spcPts val="400"/>
              </a:spcBef>
              <a:spcAft>
                <a:spcPct val="0"/>
              </a:spcAft>
              <a:buClr>
                <a:srgbClr val="A5AB81"/>
              </a:buClr>
              <a:buSzPct val="75000"/>
              <a:buFont typeface="Wingdings" pitchFamily="2" charset="2"/>
              <a:buChar char=""/>
              <a:defRPr sz="2000" kern="1200">
                <a:solidFill>
                  <a:schemeClr val="tx1"/>
                </a:solidFill>
                <a:latin typeface="+mn-lt"/>
                <a:ea typeface="+mn-ea"/>
                <a:cs typeface="+mn-cs"/>
              </a:defRPr>
            </a:lvl4pPr>
            <a:lvl5pPr marL="1828800" indent="-228600" algn="l" rtl="0" fontAlgn="base">
              <a:spcBef>
                <a:spcPts val="400"/>
              </a:spcBef>
              <a:spcAft>
                <a:spcPct val="0"/>
              </a:spcAft>
              <a:buClr>
                <a:srgbClr val="D8B25C"/>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lvl="0" algn="just" defTabSz="914400">
              <a:buSzPct val="100000"/>
              <a:buFont typeface="Wingdings 2" panose="05020102010507070707" pitchFamily="18" charset="2"/>
              <a:buChar char="R"/>
            </a:pPr>
            <a:r>
              <a:rPr lang="es-PE" sz="2000" dirty="0">
                <a:solidFill>
                  <a:schemeClr val="accent3"/>
                </a:solidFill>
                <a:latin typeface="Arial" panose="020B0604020202020204" pitchFamily="34" charset="0"/>
                <a:cs typeface="Arial" panose="020B0604020202020204" pitchFamily="34" charset="0"/>
              </a:rPr>
              <a:t>Si durante una inspección se requiere una respuesta inmediata para la solución de una constatación el IA debe comunicarlo al JEC o JEI, quien remite el requerimiento a la OMA o al explotador, especificando el plazo otorgado para la solución.</a:t>
            </a:r>
          </a:p>
          <a:p>
            <a:pPr lvl="0" algn="just" defTabSz="914400">
              <a:buSzPct val="100000"/>
              <a:buFont typeface="Wingdings 2" panose="05020102010507070707" pitchFamily="18" charset="2"/>
              <a:buChar char="R"/>
            </a:pPr>
            <a:r>
              <a:rPr lang="es-PE" sz="2000" dirty="0">
                <a:solidFill>
                  <a:schemeClr val="accent3"/>
                </a:solidFill>
                <a:latin typeface="Arial" panose="020B0604020202020204" pitchFamily="34" charset="0"/>
                <a:cs typeface="Arial" panose="020B0604020202020204" pitchFamily="34" charset="0"/>
              </a:rPr>
              <a:t>Este tipo de acciones inmediatas durante la vigilancia solo se toma cuando la seguridad operacional está comprometida y es necesaria una acción correctiva inmediata antes de finalizar la fase de ejecución.</a:t>
            </a:r>
          </a:p>
          <a:p>
            <a:pPr lvl="0" algn="just" defTabSz="914400">
              <a:buSzPct val="100000"/>
              <a:buFont typeface="Wingdings 2" panose="05020102010507070707" pitchFamily="18" charset="2"/>
              <a:buChar char="R"/>
            </a:pPr>
            <a:r>
              <a:rPr lang="es-PE" sz="2000" dirty="0">
                <a:solidFill>
                  <a:schemeClr val="accent3"/>
                </a:solidFill>
                <a:latin typeface="Arial" panose="020B0604020202020204" pitchFamily="34" charset="0"/>
                <a:cs typeface="Arial" panose="020B0604020202020204" pitchFamily="34" charset="0"/>
              </a:rPr>
              <a:t>El JEC o JEI es quien toma la responsabilidad en la correspondiente verificación y emite una conformidad por escrito.</a:t>
            </a:r>
          </a:p>
        </p:txBody>
      </p:sp>
    </p:spTree>
    <p:extLst>
      <p:ext uri="{BB962C8B-B14F-4D97-AF65-F5344CB8AC3E}">
        <p14:creationId xmlns:p14="http://schemas.microsoft.com/office/powerpoint/2010/main" val="293347965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17968" y="60880"/>
            <a:ext cx="2156837" cy="1113656"/>
          </a:xfrm>
        </p:spPr>
        <p:txBody>
          <a:bodyPr/>
          <a:lstStyle/>
          <a:p>
            <a:pPr lvl="0"/>
            <a:r>
              <a:rPr lang="es-PE" sz="2000" b="1" dirty="0" smtClean="0">
                <a:solidFill>
                  <a:schemeClr val="bg1"/>
                </a:solidFill>
              </a:rPr>
              <a:t>Acciones inmediatas</a:t>
            </a:r>
            <a:endParaRPr lang="es-PE" sz="2000" b="1" dirty="0">
              <a:solidFill>
                <a:schemeClr val="bg1"/>
              </a:solidFill>
            </a:endParaRPr>
          </a:p>
        </p:txBody>
      </p:sp>
      <p:sp>
        <p:nvSpPr>
          <p:cNvPr id="4" name="Content Placeholder 1"/>
          <p:cNvSpPr txBox="1">
            <a:spLocks/>
          </p:cNvSpPr>
          <p:nvPr/>
        </p:nvSpPr>
        <p:spPr bwMode="auto">
          <a:xfrm>
            <a:off x="317966" y="1219356"/>
            <a:ext cx="6314846" cy="41578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19088" indent="-319088" algn="l" rtl="0" fontAlgn="base">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fontAlgn="base">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fontAlgn="base">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fontAlgn="base">
              <a:spcBef>
                <a:spcPts val="400"/>
              </a:spcBef>
              <a:spcAft>
                <a:spcPct val="0"/>
              </a:spcAft>
              <a:buClr>
                <a:srgbClr val="A5AB81"/>
              </a:buClr>
              <a:buSzPct val="75000"/>
              <a:buFont typeface="Wingdings" pitchFamily="2" charset="2"/>
              <a:buChar char=""/>
              <a:defRPr sz="2000" kern="1200">
                <a:solidFill>
                  <a:schemeClr val="tx1"/>
                </a:solidFill>
                <a:latin typeface="+mn-lt"/>
                <a:ea typeface="+mn-ea"/>
                <a:cs typeface="+mn-cs"/>
              </a:defRPr>
            </a:lvl4pPr>
            <a:lvl5pPr marL="1828800" indent="-228600" algn="l" rtl="0" fontAlgn="base">
              <a:spcBef>
                <a:spcPts val="400"/>
              </a:spcBef>
              <a:spcAft>
                <a:spcPct val="0"/>
              </a:spcAft>
              <a:buClr>
                <a:srgbClr val="D8B25C"/>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lvl="0" indent="0" algn="just" defTabSz="914400">
              <a:buClr>
                <a:srgbClr val="AFCAC4"/>
              </a:buClr>
              <a:buNone/>
            </a:pPr>
            <a:r>
              <a:rPr lang="es-PE" sz="2400" dirty="0">
                <a:solidFill>
                  <a:schemeClr val="accent3"/>
                </a:solidFill>
              </a:rPr>
              <a:t>Durante la inspección se deben realizar reuniones diarias del equipo de inspección, para:</a:t>
            </a:r>
          </a:p>
          <a:p>
            <a:pPr marL="777875" lvl="1" indent="-511175" algn="just" defTabSz="914400">
              <a:buClr>
                <a:srgbClr val="006699"/>
              </a:buClr>
              <a:buNone/>
            </a:pPr>
            <a:r>
              <a:rPr lang="es-PE" sz="2100" dirty="0">
                <a:solidFill>
                  <a:schemeClr val="accent3"/>
                </a:solidFill>
              </a:rPr>
              <a:t>a)	Asegurar el cumplimiento del plan de inspección;</a:t>
            </a:r>
          </a:p>
          <a:p>
            <a:pPr marL="777875" lvl="1" indent="-511175" algn="just" defTabSz="914400">
              <a:buClr>
                <a:srgbClr val="006699"/>
              </a:buClr>
              <a:buNone/>
            </a:pPr>
            <a:r>
              <a:rPr lang="es-PE" sz="2100" dirty="0">
                <a:solidFill>
                  <a:schemeClr val="accent3"/>
                </a:solidFill>
              </a:rPr>
              <a:t>b)	validar las solicitudes de confirmación, discutir las constataciones y la validez de las evidencias;</a:t>
            </a:r>
          </a:p>
          <a:p>
            <a:pPr marL="777875" lvl="1" indent="-511175" algn="just" defTabSz="914400">
              <a:buClr>
                <a:srgbClr val="006699"/>
              </a:buClr>
              <a:buNone/>
            </a:pPr>
            <a:r>
              <a:rPr lang="es-PE" sz="2100" dirty="0">
                <a:solidFill>
                  <a:schemeClr val="accent3"/>
                </a:solidFill>
              </a:rPr>
              <a:t>c)	resolver asuntos o problemas que surgieron, o dieron origen a las actividades de ese día; y</a:t>
            </a:r>
          </a:p>
          <a:p>
            <a:pPr marL="777875" lvl="1" indent="-511175" algn="just" defTabSz="914400">
              <a:buClr>
                <a:srgbClr val="006699"/>
              </a:buClr>
              <a:buNone/>
            </a:pPr>
            <a:r>
              <a:rPr lang="es-PE" sz="2100" dirty="0">
                <a:solidFill>
                  <a:schemeClr val="accent3"/>
                </a:solidFill>
              </a:rPr>
              <a:t>d)	proveer al JEC de información necesaria para mantenerlo al corriente, cuando sea necesario.</a:t>
            </a:r>
          </a:p>
        </p:txBody>
      </p:sp>
      <p:pic>
        <p:nvPicPr>
          <p:cNvPr id="5" name="Imagen 2"/>
          <p:cNvPicPr/>
          <p:nvPr/>
        </p:nvPicPr>
        <p:blipFill>
          <a:blip r:embed="rId3" cstate="print">
            <a:extLst>
              <a:ext uri="{28A0092B-C50C-407E-A947-70E740481C1C}">
                <a14:useLocalDpi xmlns:a14="http://schemas.microsoft.com/office/drawing/2010/main"/>
              </a:ext>
            </a:extLst>
          </a:blip>
          <a:srcRect/>
          <a:stretch>
            <a:fillRect/>
          </a:stretch>
        </p:blipFill>
        <p:spPr bwMode="auto">
          <a:xfrm>
            <a:off x="7141790" y="421863"/>
            <a:ext cx="1606674" cy="4368830"/>
          </a:xfrm>
          <a:prstGeom prst="rect">
            <a:avLst/>
          </a:prstGeom>
          <a:noFill/>
          <a:ln>
            <a:noFill/>
          </a:ln>
        </p:spPr>
      </p:pic>
      <p:sp>
        <p:nvSpPr>
          <p:cNvPr id="6" name="Elipse 4"/>
          <p:cNvSpPr/>
          <p:nvPr/>
        </p:nvSpPr>
        <p:spPr>
          <a:xfrm>
            <a:off x="6847259" y="2678803"/>
            <a:ext cx="2195736" cy="1031770"/>
          </a:xfrm>
          <a:prstGeom prst="ellipse">
            <a:avLst/>
          </a:prstGeom>
          <a:noFill/>
          <a:ln w="28575" cap="flat" cmpd="sng" algn="ctr">
            <a:solidFill>
              <a:srgbClr val="FF0000"/>
            </a:solidFill>
            <a:prstDash val="solid"/>
          </a:ln>
          <a:effectLst>
            <a:outerShdw blurRad="38100" dist="30000" dir="5400000" rotWithShape="0">
              <a:srgbClr val="000000">
                <a:alpha val="4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smtClean="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3637251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500"/>
                                        <p:tgtEl>
                                          <p:spTgt spid="4">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500"/>
                                        <p:tgtEl>
                                          <p:spTgt spid="4">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500"/>
                                        <p:tgtEl>
                                          <p:spTgt spid="4">
                                            <p:txEl>
                                              <p:pRg st="4" end="4"/>
                                            </p:txEl>
                                          </p:spTgt>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17968" y="60880"/>
            <a:ext cx="2156837" cy="1113656"/>
          </a:xfrm>
        </p:spPr>
        <p:txBody>
          <a:bodyPr/>
          <a:lstStyle/>
          <a:p>
            <a:pPr lvl="0"/>
            <a:r>
              <a:rPr lang="es-PE" sz="2000" b="1" dirty="0" smtClean="0">
                <a:solidFill>
                  <a:schemeClr val="bg1"/>
                </a:solidFill>
              </a:rPr>
              <a:t>Tabla de constataciones</a:t>
            </a:r>
            <a:endParaRPr lang="es-PE" sz="2000" b="1" dirty="0">
              <a:solidFill>
                <a:schemeClr val="bg1"/>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8741" y="1283720"/>
            <a:ext cx="7820167" cy="3882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559798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17968" y="60880"/>
            <a:ext cx="2156837" cy="1113656"/>
          </a:xfrm>
        </p:spPr>
        <p:txBody>
          <a:bodyPr/>
          <a:lstStyle/>
          <a:p>
            <a:pPr lvl="0"/>
            <a:r>
              <a:rPr lang="es-PE" sz="2000" b="1" dirty="0" smtClean="0">
                <a:solidFill>
                  <a:schemeClr val="bg1"/>
                </a:solidFill>
              </a:rPr>
              <a:t>Reunión de cierre</a:t>
            </a:r>
            <a:endParaRPr lang="es-PE" sz="2000" b="1" dirty="0">
              <a:solidFill>
                <a:schemeClr val="bg1"/>
              </a:solidFill>
            </a:endParaRPr>
          </a:p>
        </p:txBody>
      </p:sp>
      <p:sp>
        <p:nvSpPr>
          <p:cNvPr id="4" name="Content Placeholder 1"/>
          <p:cNvSpPr txBox="1">
            <a:spLocks/>
          </p:cNvSpPr>
          <p:nvPr/>
        </p:nvSpPr>
        <p:spPr bwMode="auto">
          <a:xfrm>
            <a:off x="317966" y="1290825"/>
            <a:ext cx="6314846" cy="195845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19088" indent="-319088" algn="l" rtl="0" fontAlgn="base">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fontAlgn="base">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fontAlgn="base">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fontAlgn="base">
              <a:spcBef>
                <a:spcPts val="400"/>
              </a:spcBef>
              <a:spcAft>
                <a:spcPct val="0"/>
              </a:spcAft>
              <a:buClr>
                <a:srgbClr val="A5AB81"/>
              </a:buClr>
              <a:buSzPct val="75000"/>
              <a:buFont typeface="Wingdings" pitchFamily="2" charset="2"/>
              <a:buChar char=""/>
              <a:defRPr sz="2000" kern="1200">
                <a:solidFill>
                  <a:schemeClr val="tx1"/>
                </a:solidFill>
                <a:latin typeface="+mn-lt"/>
                <a:ea typeface="+mn-ea"/>
                <a:cs typeface="+mn-cs"/>
              </a:defRPr>
            </a:lvl4pPr>
            <a:lvl5pPr marL="1828800" indent="-228600" algn="l" rtl="0" fontAlgn="base">
              <a:spcBef>
                <a:spcPts val="400"/>
              </a:spcBef>
              <a:spcAft>
                <a:spcPct val="0"/>
              </a:spcAft>
              <a:buClr>
                <a:srgbClr val="D8B25C"/>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lvl="0" indent="0" algn="just" defTabSz="914400">
              <a:buClr>
                <a:srgbClr val="AFCAC4"/>
              </a:buClr>
              <a:buNone/>
            </a:pPr>
            <a:r>
              <a:rPr lang="es-PE" sz="2400" dirty="0">
                <a:solidFill>
                  <a:schemeClr val="accent3"/>
                </a:solidFill>
                <a:latin typeface="Arial" panose="020B0604020202020204" pitchFamily="34" charset="0"/>
                <a:cs typeface="Arial" panose="020B0604020202020204" pitchFamily="34" charset="0"/>
              </a:rPr>
              <a:t>Terminada la fase de ejecución el JEC o JEI da una reseña verbal de los resultados de la inspección ante la dirección y el personal pertinente del inspeccionado y puede ir acompañada de un borrador.</a:t>
            </a:r>
            <a:endParaRPr lang="es-PE" sz="2100" dirty="0">
              <a:solidFill>
                <a:schemeClr val="accent3"/>
              </a:solidFill>
              <a:latin typeface="Arial" panose="020B0604020202020204" pitchFamily="34" charset="0"/>
              <a:cs typeface="Arial" panose="020B0604020202020204" pitchFamily="34" charset="0"/>
            </a:endParaRPr>
          </a:p>
        </p:txBody>
      </p:sp>
      <p:pic>
        <p:nvPicPr>
          <p:cNvPr id="5" name="Imagen 2"/>
          <p:cNvPicPr/>
          <p:nvPr/>
        </p:nvPicPr>
        <p:blipFill>
          <a:blip r:embed="rId3" cstate="print">
            <a:extLst>
              <a:ext uri="{28A0092B-C50C-407E-A947-70E740481C1C}">
                <a14:useLocalDpi xmlns:a14="http://schemas.microsoft.com/office/drawing/2010/main"/>
              </a:ext>
            </a:extLst>
          </a:blip>
          <a:srcRect/>
          <a:stretch>
            <a:fillRect/>
          </a:stretch>
        </p:blipFill>
        <p:spPr bwMode="auto">
          <a:xfrm>
            <a:off x="7141790" y="421863"/>
            <a:ext cx="1606674" cy="4368830"/>
          </a:xfrm>
          <a:prstGeom prst="rect">
            <a:avLst/>
          </a:prstGeom>
          <a:noFill/>
          <a:ln>
            <a:noFill/>
          </a:ln>
        </p:spPr>
      </p:pic>
      <p:sp>
        <p:nvSpPr>
          <p:cNvPr id="6" name="Elipse 4"/>
          <p:cNvSpPr/>
          <p:nvPr/>
        </p:nvSpPr>
        <p:spPr>
          <a:xfrm>
            <a:off x="6847259" y="2678803"/>
            <a:ext cx="2195736" cy="1031770"/>
          </a:xfrm>
          <a:prstGeom prst="ellipse">
            <a:avLst/>
          </a:prstGeom>
          <a:noFill/>
          <a:ln w="28575" cap="flat" cmpd="sng" algn="ctr">
            <a:solidFill>
              <a:srgbClr val="FF0000"/>
            </a:solidFill>
            <a:prstDash val="solid"/>
          </a:ln>
          <a:effectLst>
            <a:outerShdw blurRad="38100" dist="30000" dir="5400000" rotWithShape="0">
              <a:srgbClr val="000000">
                <a:alpha val="4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smtClean="0">
              <a:ln>
                <a:noFill/>
              </a:ln>
              <a:solidFill>
                <a:prstClr val="white"/>
              </a:solidFill>
              <a:effectLst/>
              <a:uLnTx/>
              <a:uFillTx/>
              <a:latin typeface="Calibri"/>
              <a:ea typeface="+mn-ea"/>
              <a:cs typeface="+mn-cs"/>
            </a:endParaRPr>
          </a:p>
        </p:txBody>
      </p:sp>
      <p:pic>
        <p:nvPicPr>
          <p:cNvPr id="7" name="Picture 2" descr="http://www.jaquematedesdelostuxtlas.com/wp-content/uploads/2014/04/CAMBIO-HORA.jpg">
            <a:hlinkClick r:id="rId4"/>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970744" y="3513065"/>
            <a:ext cx="2846161" cy="1864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112652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17968" y="60880"/>
            <a:ext cx="2156837" cy="1113656"/>
          </a:xfrm>
        </p:spPr>
        <p:txBody>
          <a:bodyPr/>
          <a:lstStyle/>
          <a:p>
            <a:pPr lvl="0"/>
            <a:r>
              <a:rPr lang="es-PE" sz="2000" b="1" dirty="0" smtClean="0">
                <a:solidFill>
                  <a:schemeClr val="bg1"/>
                </a:solidFill>
              </a:rPr>
              <a:t>Reunión de cierre</a:t>
            </a:r>
            <a:endParaRPr lang="es-PE" sz="2000" b="1" dirty="0">
              <a:solidFill>
                <a:schemeClr val="bg1"/>
              </a:solidFill>
            </a:endParaRPr>
          </a:p>
        </p:txBody>
      </p:sp>
      <p:sp>
        <p:nvSpPr>
          <p:cNvPr id="4" name="Content Placeholder 1"/>
          <p:cNvSpPr txBox="1">
            <a:spLocks/>
          </p:cNvSpPr>
          <p:nvPr/>
        </p:nvSpPr>
        <p:spPr bwMode="auto">
          <a:xfrm>
            <a:off x="317965" y="1290825"/>
            <a:ext cx="8375659" cy="41136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19088" indent="-319088" algn="l" rtl="0" fontAlgn="base">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fontAlgn="base">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fontAlgn="base">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fontAlgn="base">
              <a:spcBef>
                <a:spcPts val="400"/>
              </a:spcBef>
              <a:spcAft>
                <a:spcPct val="0"/>
              </a:spcAft>
              <a:buClr>
                <a:srgbClr val="A5AB81"/>
              </a:buClr>
              <a:buSzPct val="75000"/>
              <a:buFont typeface="Wingdings" pitchFamily="2" charset="2"/>
              <a:buChar char=""/>
              <a:defRPr sz="2000" kern="1200">
                <a:solidFill>
                  <a:schemeClr val="tx1"/>
                </a:solidFill>
                <a:latin typeface="+mn-lt"/>
                <a:ea typeface="+mn-ea"/>
                <a:cs typeface="+mn-cs"/>
              </a:defRPr>
            </a:lvl4pPr>
            <a:lvl5pPr marL="1828800" indent="-228600" algn="l" rtl="0" fontAlgn="base">
              <a:spcBef>
                <a:spcPts val="400"/>
              </a:spcBef>
              <a:spcAft>
                <a:spcPct val="0"/>
              </a:spcAft>
              <a:buClr>
                <a:srgbClr val="D8B25C"/>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355600" lvl="0" indent="-355600" algn="just" defTabSz="914400">
              <a:buSzPct val="100000"/>
              <a:buFont typeface="Wingdings 2" panose="05020102010507070707" pitchFamily="18" charset="2"/>
              <a:buChar char="R"/>
            </a:pPr>
            <a:r>
              <a:rPr lang="es-PE" sz="2200" dirty="0">
                <a:solidFill>
                  <a:schemeClr val="accent3"/>
                </a:solidFill>
                <a:latin typeface="Arial" panose="020B0604020202020204" pitchFamily="34" charset="0"/>
                <a:cs typeface="Arial" panose="020B0604020202020204" pitchFamily="34" charset="0"/>
              </a:rPr>
              <a:t>Se expone un resumen de lo efectuado.</a:t>
            </a:r>
          </a:p>
          <a:p>
            <a:pPr marL="355600" lvl="0" indent="-355600" algn="just" defTabSz="914400">
              <a:buSzPct val="100000"/>
              <a:buFont typeface="Wingdings 2" panose="05020102010507070707" pitchFamily="18" charset="2"/>
              <a:buChar char="R"/>
            </a:pPr>
            <a:r>
              <a:rPr lang="es-PE" sz="2200" dirty="0">
                <a:solidFill>
                  <a:schemeClr val="accent3"/>
                </a:solidFill>
                <a:latin typeface="Arial" panose="020B0604020202020204" pitchFamily="34" charset="0"/>
                <a:cs typeface="Arial" panose="020B0604020202020204" pitchFamily="34" charset="0"/>
              </a:rPr>
              <a:t>Se lee la lista de constataciones (se aclara que es un borrador y que en el informe se entregará definitivo</a:t>
            </a:r>
            <a:r>
              <a:rPr lang="es-PE" sz="2200" dirty="0" smtClean="0">
                <a:solidFill>
                  <a:schemeClr val="accent3"/>
                </a:solidFill>
                <a:latin typeface="Arial" panose="020B0604020202020204" pitchFamily="34" charset="0"/>
                <a:cs typeface="Arial" panose="020B0604020202020204" pitchFamily="34" charset="0"/>
              </a:rPr>
              <a:t>).</a:t>
            </a:r>
            <a:endParaRPr lang="es-PE" sz="2200" dirty="0">
              <a:solidFill>
                <a:schemeClr val="accent3"/>
              </a:solidFill>
              <a:latin typeface="Arial" panose="020B0604020202020204" pitchFamily="34" charset="0"/>
              <a:cs typeface="Arial" panose="020B0604020202020204" pitchFamily="34" charset="0"/>
            </a:endParaRPr>
          </a:p>
          <a:p>
            <a:pPr marL="355600" lvl="0" indent="-355600" algn="just" defTabSz="914400">
              <a:buSzPct val="100000"/>
              <a:buFont typeface="Wingdings 2" panose="05020102010507070707" pitchFamily="18" charset="2"/>
              <a:buChar char="R"/>
            </a:pPr>
            <a:r>
              <a:rPr lang="es-PE" sz="2200" dirty="0">
                <a:solidFill>
                  <a:schemeClr val="accent3"/>
                </a:solidFill>
                <a:latin typeface="Arial" panose="020B0604020202020204" pitchFamily="34" charset="0"/>
                <a:cs typeface="Arial" panose="020B0604020202020204" pitchFamily="34" charset="0"/>
              </a:rPr>
              <a:t>Se exponen las deficiencias del sistema y los problemas sobre los que hay que actuar relativos a los requisitos.</a:t>
            </a:r>
          </a:p>
          <a:p>
            <a:pPr marL="355600" lvl="0" indent="-355600" algn="just" defTabSz="914400">
              <a:buSzPct val="100000"/>
              <a:buFont typeface="Wingdings 2" panose="05020102010507070707" pitchFamily="18" charset="2"/>
              <a:buChar char="R"/>
            </a:pPr>
            <a:r>
              <a:rPr lang="es-PE" sz="2200" dirty="0">
                <a:solidFill>
                  <a:schemeClr val="accent3"/>
                </a:solidFill>
                <a:latin typeface="Arial" panose="020B0604020202020204" pitchFamily="34" charset="0"/>
                <a:cs typeface="Arial" panose="020B0604020202020204" pitchFamily="34" charset="0"/>
              </a:rPr>
              <a:t>Cada inspector en forma individual explica la constatación.</a:t>
            </a:r>
          </a:p>
          <a:p>
            <a:pPr marL="355600" lvl="0" indent="-355600" algn="just" defTabSz="914400">
              <a:buSzPct val="100000"/>
              <a:buFont typeface="Wingdings 2" panose="05020102010507070707" pitchFamily="18" charset="2"/>
              <a:buChar char="R"/>
            </a:pPr>
            <a:r>
              <a:rPr lang="es-PE" sz="2200" dirty="0">
                <a:solidFill>
                  <a:schemeClr val="accent3"/>
                </a:solidFill>
                <a:latin typeface="Arial" panose="020B0604020202020204" pitchFamily="34" charset="0"/>
                <a:cs typeface="Arial" panose="020B0604020202020204" pitchFamily="34" charset="0"/>
              </a:rPr>
              <a:t>Se le comunica al solicitante que esta Fase se cierra cuando todas las constataciones hayan sido solucionadas</a:t>
            </a:r>
          </a:p>
        </p:txBody>
      </p:sp>
    </p:spTree>
    <p:extLst>
      <p:ext uri="{BB962C8B-B14F-4D97-AF65-F5344CB8AC3E}">
        <p14:creationId xmlns:p14="http://schemas.microsoft.com/office/powerpoint/2010/main" val="420544995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17968" y="60880"/>
            <a:ext cx="2156837" cy="1113656"/>
          </a:xfrm>
        </p:spPr>
        <p:txBody>
          <a:bodyPr/>
          <a:lstStyle/>
          <a:p>
            <a:pPr lvl="0"/>
            <a:r>
              <a:rPr lang="es-PE" sz="2000" b="1" dirty="0" smtClean="0">
                <a:solidFill>
                  <a:schemeClr val="bg1"/>
                </a:solidFill>
              </a:rPr>
              <a:t>Reunión de cierre</a:t>
            </a:r>
            <a:endParaRPr lang="es-PE" sz="2000" b="1" dirty="0">
              <a:solidFill>
                <a:schemeClr val="bg1"/>
              </a:solidFill>
            </a:endParaRPr>
          </a:p>
        </p:txBody>
      </p:sp>
      <p:sp>
        <p:nvSpPr>
          <p:cNvPr id="4" name="Content Placeholder 1"/>
          <p:cNvSpPr txBox="1">
            <a:spLocks/>
          </p:cNvSpPr>
          <p:nvPr/>
        </p:nvSpPr>
        <p:spPr bwMode="auto">
          <a:xfrm>
            <a:off x="317965" y="1290825"/>
            <a:ext cx="3271396" cy="37997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19088" indent="-319088" algn="l" rtl="0" fontAlgn="base">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fontAlgn="base">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fontAlgn="base">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fontAlgn="base">
              <a:spcBef>
                <a:spcPts val="400"/>
              </a:spcBef>
              <a:spcAft>
                <a:spcPct val="0"/>
              </a:spcAft>
              <a:buClr>
                <a:srgbClr val="A5AB81"/>
              </a:buClr>
              <a:buSzPct val="75000"/>
              <a:buFont typeface="Wingdings" pitchFamily="2" charset="2"/>
              <a:buChar char=""/>
              <a:defRPr sz="2000" kern="1200">
                <a:solidFill>
                  <a:schemeClr val="tx1"/>
                </a:solidFill>
                <a:latin typeface="+mn-lt"/>
                <a:ea typeface="+mn-ea"/>
                <a:cs typeface="+mn-cs"/>
              </a:defRPr>
            </a:lvl4pPr>
            <a:lvl5pPr marL="1828800" indent="-228600" algn="l" rtl="0" fontAlgn="base">
              <a:spcBef>
                <a:spcPts val="400"/>
              </a:spcBef>
              <a:spcAft>
                <a:spcPct val="0"/>
              </a:spcAft>
              <a:buClr>
                <a:srgbClr val="D8B25C"/>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lvl="0" indent="0" algn="just" defTabSz="914400">
              <a:buSzPct val="100000"/>
              <a:buNone/>
            </a:pPr>
            <a:r>
              <a:rPr lang="es-PE" sz="2200" dirty="0">
                <a:solidFill>
                  <a:schemeClr val="accent3"/>
                </a:solidFill>
                <a:latin typeface="Arial" panose="020B0604020202020204" pitchFamily="34" charset="0"/>
                <a:cs typeface="Arial" panose="020B0604020202020204" pitchFamily="34" charset="0"/>
              </a:rPr>
              <a:t>Para la renovación o vigilancia se le explica que el seguimiento de las acciones será de responsabilidad del sistema de calidad de la organización e informará el progreso de las acciones a la AAC.</a:t>
            </a:r>
          </a:p>
        </p:txBody>
      </p:sp>
      <p:pic>
        <p:nvPicPr>
          <p:cNvPr id="3074" name="Picture 2" descr="http://tacservicios.com/wp-content/uploads/2015/07/auditoria-consultoria-SEO.jpg">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52900" y="1403498"/>
            <a:ext cx="4432300" cy="3324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669068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fade">
                                      <p:cBhvr>
                                        <p:cTn id="11"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317968" y="1216400"/>
            <a:ext cx="8477204" cy="4161501"/>
          </a:xfrm>
        </p:spPr>
        <p:txBody>
          <a:bodyPr>
            <a:noAutofit/>
          </a:bodyPr>
          <a:lstStyle/>
          <a:p>
            <a:pPr marL="454025" indent="-454025" eaLnBrk="0" hangingPunct="0">
              <a:lnSpc>
                <a:spcPct val="110000"/>
              </a:lnSpc>
              <a:buClr>
                <a:schemeClr val="accent1">
                  <a:lumMod val="75000"/>
                </a:schemeClr>
              </a:buClr>
              <a:buSzPct val="100000"/>
              <a:buFont typeface="Wingdings" charset="2"/>
              <a:buChar char=""/>
              <a:defRPr/>
            </a:pPr>
            <a:r>
              <a:rPr lang="es-ES_tradnl" sz="2000" b="1" dirty="0" smtClean="0">
                <a:solidFill>
                  <a:schemeClr val="accent3"/>
                </a:solidFill>
                <a:latin typeface="Arial" pitchFamily="34" charset="0"/>
                <a:cs typeface="Arial" pitchFamily="34" charset="0"/>
              </a:rPr>
              <a:t>Constatación</a:t>
            </a:r>
            <a:r>
              <a:rPr lang="es-EC" sz="2000" dirty="0">
                <a:solidFill>
                  <a:schemeClr val="accent3"/>
                </a:solidFill>
                <a:latin typeface="Arial" pitchFamily="34" charset="0"/>
                <a:cs typeface="Arial" pitchFamily="34" charset="0"/>
              </a:rPr>
              <a:t>: </a:t>
            </a:r>
            <a:r>
              <a:rPr lang="es-PE" sz="2000" dirty="0">
                <a:solidFill>
                  <a:schemeClr val="accent3"/>
                </a:solidFill>
                <a:latin typeface="Arial" pitchFamily="34" charset="0"/>
                <a:cs typeface="Arial" pitchFamily="34" charset="0"/>
              </a:rPr>
              <a:t>Se genera en una actividad de certificación o vigilancia de la AAC como resultado de la falta de cumplimiento a un requisito de un Reglamento LAR, o disposiciones relacionadas con la seguridad operacional, procedimientos de los proveedores de servicio o la falta de aplicación de los textos aprobados y/o aceptados por la AAC </a:t>
            </a:r>
            <a:endParaRPr lang="es-ES_tradnl" sz="2000" dirty="0">
              <a:solidFill>
                <a:schemeClr val="accent3"/>
              </a:solidFill>
              <a:latin typeface="Arial" pitchFamily="34" charset="0"/>
              <a:cs typeface="Arial" pitchFamily="34" charset="0"/>
            </a:endParaRPr>
          </a:p>
          <a:p>
            <a:pPr marL="454025" indent="-454025" eaLnBrk="0" hangingPunct="0">
              <a:lnSpc>
                <a:spcPct val="110000"/>
              </a:lnSpc>
              <a:buClr>
                <a:schemeClr val="accent1">
                  <a:lumMod val="75000"/>
                </a:schemeClr>
              </a:buClr>
              <a:buSzPct val="100000"/>
              <a:buFont typeface="Wingdings" charset="2"/>
              <a:buChar char=""/>
              <a:defRPr/>
            </a:pPr>
            <a:r>
              <a:rPr lang="es-ES" sz="2000" b="1" i="1" dirty="0" smtClean="0">
                <a:solidFill>
                  <a:schemeClr val="accent3"/>
                </a:solidFill>
                <a:latin typeface="Arial" pitchFamily="34" charset="0"/>
                <a:cs typeface="Arial" pitchFamily="34" charset="0"/>
              </a:rPr>
              <a:t>No </a:t>
            </a:r>
            <a:r>
              <a:rPr lang="es-ES" sz="2000" b="1" i="1" dirty="0">
                <a:solidFill>
                  <a:schemeClr val="accent3"/>
                </a:solidFill>
                <a:latin typeface="Arial" pitchFamily="34" charset="0"/>
                <a:cs typeface="Arial" pitchFamily="34" charset="0"/>
              </a:rPr>
              <a:t>conformidad: </a:t>
            </a:r>
            <a:r>
              <a:rPr lang="es-ES" sz="2000" dirty="0">
                <a:solidFill>
                  <a:schemeClr val="accent3"/>
                </a:solidFill>
                <a:latin typeface="Arial" pitchFamily="34" charset="0"/>
                <a:cs typeface="Arial" pitchFamily="34" charset="0"/>
              </a:rPr>
              <a:t>Elemento detectado en una inspección que  </a:t>
            </a:r>
            <a:r>
              <a:rPr lang="es-ES" sz="2000" b="1" dirty="0">
                <a:solidFill>
                  <a:schemeClr val="accent3"/>
                </a:solidFill>
                <a:latin typeface="Arial" pitchFamily="34" charset="0"/>
                <a:cs typeface="Arial" pitchFamily="34" charset="0"/>
              </a:rPr>
              <a:t>basada en evidencias objetivas</a:t>
            </a:r>
            <a:r>
              <a:rPr lang="es-ES" sz="2000" dirty="0">
                <a:solidFill>
                  <a:schemeClr val="accent3"/>
                </a:solidFill>
                <a:latin typeface="Arial" pitchFamily="34" charset="0"/>
                <a:cs typeface="Arial" pitchFamily="34" charset="0"/>
              </a:rPr>
              <a:t>, demuestra el incumplimiento de algún  requisito establecido en la reglamentación aplicable o en los diferentes manuales o documentos aprobados o aceptados por la AAC</a:t>
            </a:r>
          </a:p>
          <a:p>
            <a:pPr eaLnBrk="0" hangingPunct="0">
              <a:lnSpc>
                <a:spcPct val="110000"/>
              </a:lnSpc>
              <a:buClr>
                <a:schemeClr val="accent1">
                  <a:lumMod val="75000"/>
                </a:schemeClr>
              </a:buClr>
              <a:buSzPct val="100000"/>
              <a:defRPr/>
            </a:pPr>
            <a:endParaRPr lang="es-ES_tradnl" sz="2000" dirty="0">
              <a:solidFill>
                <a:schemeClr val="accent3"/>
              </a:solidFill>
              <a:latin typeface="Arial" pitchFamily="34" charset="0"/>
              <a:cs typeface="Arial" pitchFamily="34" charset="0"/>
            </a:endParaRPr>
          </a:p>
        </p:txBody>
      </p:sp>
      <p:sp>
        <p:nvSpPr>
          <p:cNvPr id="3" name="Title 2"/>
          <p:cNvSpPr>
            <a:spLocks noGrp="1"/>
          </p:cNvSpPr>
          <p:nvPr>
            <p:ph type="ctrTitle"/>
          </p:nvPr>
        </p:nvSpPr>
        <p:spPr>
          <a:xfrm>
            <a:off x="317968" y="60880"/>
            <a:ext cx="2156837" cy="1113656"/>
          </a:xfrm>
        </p:spPr>
        <p:txBody>
          <a:bodyPr/>
          <a:lstStyle/>
          <a:p>
            <a:r>
              <a:rPr lang="es-PE" sz="2000" b="1" dirty="0" smtClean="0">
                <a:solidFill>
                  <a:schemeClr val="bg1"/>
                </a:solidFill>
              </a:rPr>
              <a:t>Términos</a:t>
            </a:r>
            <a:endParaRPr lang="es-PE" sz="2000" dirty="0">
              <a:solidFill>
                <a:schemeClr val="bg1"/>
              </a:solidFill>
            </a:endParaRPr>
          </a:p>
        </p:txBody>
      </p:sp>
    </p:spTree>
    <p:extLst>
      <p:ext uri="{BB962C8B-B14F-4D97-AF65-F5344CB8AC3E}">
        <p14:creationId xmlns:p14="http://schemas.microsoft.com/office/powerpoint/2010/main" val="135957797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dissolv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dissolve">
                                      <p:cBhvr>
                                        <p:cTn id="12"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posición de imagen 4" descr="IMG_6373 (1).jpg"/>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8" name="Text Placeholder 9"/>
          <p:cNvSpPr>
            <a:spLocks noGrp="1"/>
          </p:cNvSpPr>
          <p:nvPr>
            <p:ph type="body" sz="quarter" idx="19"/>
          </p:nvPr>
        </p:nvSpPr>
        <p:spPr>
          <a:xfrm>
            <a:off x="2197290" y="3465063"/>
            <a:ext cx="6610535" cy="1724557"/>
          </a:xfrm>
          <a:solidFill>
            <a:schemeClr val="accent6"/>
          </a:solidFill>
        </p:spPr>
        <p:txBody>
          <a:bodyPr anchor="ctr">
            <a:noAutofit/>
          </a:bodyPr>
          <a:lstStyle/>
          <a:p>
            <a:pPr lvl="1"/>
            <a:r>
              <a:rPr lang="es-PE" sz="1600" i="1" dirty="0">
                <a:solidFill>
                  <a:srgbClr val="FFFFFF"/>
                </a:solidFill>
                <a:latin typeface="Georgia"/>
                <a:cs typeface="Georgia"/>
              </a:rPr>
              <a:t>Si se comienza a perder el control de la reunión de cierre, debido al rechazo por parte de la </a:t>
            </a:r>
            <a:r>
              <a:rPr lang="es-PE" sz="1600" i="1" dirty="0" smtClean="0">
                <a:solidFill>
                  <a:srgbClr val="FFFFFF"/>
                </a:solidFill>
                <a:latin typeface="Georgia"/>
                <a:cs typeface="Georgia"/>
              </a:rPr>
              <a:t>Dirección </a:t>
            </a:r>
            <a:r>
              <a:rPr lang="es-PE" sz="1600" i="1" dirty="0">
                <a:solidFill>
                  <a:srgbClr val="FFFFFF"/>
                </a:solidFill>
                <a:latin typeface="Georgia"/>
                <a:cs typeface="Georgia"/>
              </a:rPr>
              <a:t>del inspeccionado, se debe bajar la voz y continuar con la evaluación de la inspección. Se debe insistir en resultados basados en evidencias objetivas y en que no hay tiempo para seguir discutiendo.</a:t>
            </a:r>
          </a:p>
          <a:p>
            <a:pPr lvl="1"/>
            <a:endParaRPr lang="es-ES_tradnl" sz="1600" i="1" dirty="0">
              <a:solidFill>
                <a:srgbClr val="FFFFFF"/>
              </a:solidFill>
              <a:latin typeface="Georgia"/>
              <a:cs typeface="Georgia"/>
            </a:endParaRPr>
          </a:p>
        </p:txBody>
      </p:sp>
    </p:spTree>
    <p:extLst>
      <p:ext uri="{BB962C8B-B14F-4D97-AF65-F5344CB8AC3E}">
        <p14:creationId xmlns:p14="http://schemas.microsoft.com/office/powerpoint/2010/main" val="21776900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17968" y="60880"/>
            <a:ext cx="2156837" cy="1113656"/>
          </a:xfrm>
        </p:spPr>
        <p:txBody>
          <a:bodyPr/>
          <a:lstStyle/>
          <a:p>
            <a:pPr lvl="0"/>
            <a:r>
              <a:rPr lang="es-PE" sz="2000" b="1" dirty="0" smtClean="0">
                <a:solidFill>
                  <a:schemeClr val="bg1"/>
                </a:solidFill>
              </a:rPr>
              <a:t>Informe de inspección</a:t>
            </a:r>
            <a:endParaRPr lang="es-PE" sz="2000" b="1" dirty="0">
              <a:solidFill>
                <a:schemeClr val="bg1"/>
              </a:solidFill>
            </a:endParaRPr>
          </a:p>
        </p:txBody>
      </p:sp>
      <p:sp>
        <p:nvSpPr>
          <p:cNvPr id="4" name="Content Placeholder 1"/>
          <p:cNvSpPr txBox="1">
            <a:spLocks/>
          </p:cNvSpPr>
          <p:nvPr/>
        </p:nvSpPr>
        <p:spPr bwMode="auto">
          <a:xfrm>
            <a:off x="317964" y="1290825"/>
            <a:ext cx="8048114" cy="37997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19088" indent="-319088" algn="l" rtl="0" fontAlgn="base">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fontAlgn="base">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fontAlgn="base">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fontAlgn="base">
              <a:spcBef>
                <a:spcPts val="400"/>
              </a:spcBef>
              <a:spcAft>
                <a:spcPct val="0"/>
              </a:spcAft>
              <a:buClr>
                <a:srgbClr val="A5AB81"/>
              </a:buClr>
              <a:buSzPct val="75000"/>
              <a:buFont typeface="Wingdings" pitchFamily="2" charset="2"/>
              <a:buChar char=""/>
              <a:defRPr sz="2000" kern="1200">
                <a:solidFill>
                  <a:schemeClr val="tx1"/>
                </a:solidFill>
                <a:latin typeface="+mn-lt"/>
                <a:ea typeface="+mn-ea"/>
                <a:cs typeface="+mn-cs"/>
              </a:defRPr>
            </a:lvl4pPr>
            <a:lvl5pPr marL="1828800" indent="-228600" algn="l" rtl="0" fontAlgn="base">
              <a:spcBef>
                <a:spcPts val="400"/>
              </a:spcBef>
              <a:spcAft>
                <a:spcPct val="0"/>
              </a:spcAft>
              <a:buClr>
                <a:srgbClr val="D8B25C"/>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450850" lvl="0" indent="-450850" algn="just" defTabSz="914400">
              <a:buSzPct val="100000"/>
              <a:buFont typeface="Wingdings 2" panose="05020102010507070707" pitchFamily="18" charset="2"/>
              <a:buChar char="R"/>
            </a:pPr>
            <a:r>
              <a:rPr lang="es-PE" sz="2200" dirty="0">
                <a:solidFill>
                  <a:schemeClr val="accent3"/>
                </a:solidFill>
                <a:latin typeface="Arial" panose="020B0604020202020204" pitchFamily="34" charset="0"/>
                <a:cs typeface="Arial" panose="020B0604020202020204" pitchFamily="34" charset="0"/>
              </a:rPr>
              <a:t>El informe de la inspección es un documento que contiene los resultados de una inspección e incluye un listado de las constataciones y  cuando sea aplicable, las acciones correctivas tomadas para los requerimientos de acciones inmediatas y como fueron solucionadas durante el proceso de inspección.</a:t>
            </a:r>
          </a:p>
          <a:p>
            <a:pPr marL="450850" lvl="0" indent="-450850" algn="just" defTabSz="914400">
              <a:buSzPct val="100000"/>
              <a:buFont typeface="Wingdings 2" panose="05020102010507070707" pitchFamily="18" charset="2"/>
              <a:buChar char="R"/>
            </a:pPr>
            <a:r>
              <a:rPr lang="es-PE" sz="2200" dirty="0">
                <a:solidFill>
                  <a:schemeClr val="accent3"/>
                </a:solidFill>
                <a:latin typeface="Arial" panose="020B0604020202020204" pitchFamily="34" charset="0"/>
                <a:cs typeface="Arial" panose="020B0604020202020204" pitchFamily="34" charset="0"/>
              </a:rPr>
              <a:t>El JEC o JEI o inspector designado es responsable de la preparación del informe de la inspección y de remitirlo a la organización inspeccionada</a:t>
            </a:r>
          </a:p>
        </p:txBody>
      </p:sp>
    </p:spTree>
    <p:extLst>
      <p:ext uri="{BB962C8B-B14F-4D97-AF65-F5344CB8AC3E}">
        <p14:creationId xmlns:p14="http://schemas.microsoft.com/office/powerpoint/2010/main" val="153604902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17968" y="60880"/>
            <a:ext cx="2156837" cy="1113656"/>
          </a:xfrm>
        </p:spPr>
        <p:txBody>
          <a:bodyPr/>
          <a:lstStyle/>
          <a:p>
            <a:pPr lvl="0"/>
            <a:r>
              <a:rPr lang="es-PE" sz="2000" b="1" dirty="0" smtClean="0">
                <a:solidFill>
                  <a:schemeClr val="bg1"/>
                </a:solidFill>
              </a:rPr>
              <a:t>Informe de inspección</a:t>
            </a:r>
            <a:endParaRPr lang="es-PE" sz="2000" b="1" dirty="0">
              <a:solidFill>
                <a:schemeClr val="bg1"/>
              </a:solidFill>
            </a:endParaRPr>
          </a:p>
        </p:txBody>
      </p:sp>
      <p:sp>
        <p:nvSpPr>
          <p:cNvPr id="4" name="Content Placeholder 1"/>
          <p:cNvSpPr txBox="1">
            <a:spLocks/>
          </p:cNvSpPr>
          <p:nvPr/>
        </p:nvSpPr>
        <p:spPr bwMode="auto">
          <a:xfrm>
            <a:off x="317964" y="1290825"/>
            <a:ext cx="5727994" cy="37997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19088" indent="-319088" algn="l" rtl="0" fontAlgn="base">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fontAlgn="base">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fontAlgn="base">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fontAlgn="base">
              <a:spcBef>
                <a:spcPts val="400"/>
              </a:spcBef>
              <a:spcAft>
                <a:spcPct val="0"/>
              </a:spcAft>
              <a:buClr>
                <a:srgbClr val="A5AB81"/>
              </a:buClr>
              <a:buSzPct val="75000"/>
              <a:buFont typeface="Wingdings" pitchFamily="2" charset="2"/>
              <a:buChar char=""/>
              <a:defRPr sz="2000" kern="1200">
                <a:solidFill>
                  <a:schemeClr val="tx1"/>
                </a:solidFill>
                <a:latin typeface="+mn-lt"/>
                <a:ea typeface="+mn-ea"/>
                <a:cs typeface="+mn-cs"/>
              </a:defRPr>
            </a:lvl4pPr>
            <a:lvl5pPr marL="1828800" indent="-228600" algn="l" rtl="0" fontAlgn="base">
              <a:spcBef>
                <a:spcPts val="400"/>
              </a:spcBef>
              <a:spcAft>
                <a:spcPct val="0"/>
              </a:spcAft>
              <a:buClr>
                <a:srgbClr val="D8B25C"/>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lvl="0" indent="0" algn="just" defTabSz="914400">
              <a:buSzPct val="100000"/>
              <a:buNone/>
            </a:pPr>
            <a:r>
              <a:rPr lang="es-PE" sz="2200" dirty="0">
                <a:solidFill>
                  <a:schemeClr val="accent3"/>
                </a:solidFill>
                <a:latin typeface="Arial" panose="020B0604020202020204" pitchFamily="34" charset="0"/>
                <a:cs typeface="Arial" panose="020B0604020202020204" pitchFamily="34" charset="0"/>
              </a:rPr>
              <a:t>El informe es una narración cronológica de las cuatro primeras fases de dicho proceso en las que se resalta como fue cumplido el cronograma de actividades y como fueron solucionadas cada una de las constataciones en las diferentes fases para llegar a las conclusiones y recomendaciones en las que el equipo de certificación recomienda la entrega del certificado y la lista de capacidad</a:t>
            </a:r>
          </a:p>
        </p:txBody>
      </p:sp>
      <p:pic>
        <p:nvPicPr>
          <p:cNvPr id="5" name="Picture 4" descr="http://www.comohaceruninforme.com/wp-content/uploads/2013/07/i41.jpg">
            <a:hlinkClick r:id="rId3"/>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081029" y="1789322"/>
            <a:ext cx="2722017" cy="2239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9822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17968" y="60880"/>
            <a:ext cx="2156837" cy="1113656"/>
          </a:xfrm>
        </p:spPr>
        <p:txBody>
          <a:bodyPr/>
          <a:lstStyle/>
          <a:p>
            <a:pPr lvl="0"/>
            <a:r>
              <a:rPr lang="es-PE" sz="2000" b="1" dirty="0" smtClean="0">
                <a:solidFill>
                  <a:schemeClr val="bg1"/>
                </a:solidFill>
              </a:rPr>
              <a:t>Informe de inspección</a:t>
            </a:r>
            <a:endParaRPr lang="es-PE" sz="2000" b="1" dirty="0">
              <a:solidFill>
                <a:schemeClr val="bg1"/>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8191" y="107446"/>
            <a:ext cx="4232275" cy="547203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94989593"/>
      </p:ext>
    </p:extLst>
  </p:cSld>
  <p:clrMapOvr>
    <a:masterClrMapping/>
  </p:clrMapOvr>
  <p:transition spd="slow">
    <p:push/>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17968" y="60880"/>
            <a:ext cx="2156837" cy="1113656"/>
          </a:xfrm>
        </p:spPr>
        <p:txBody>
          <a:bodyPr/>
          <a:lstStyle/>
          <a:p>
            <a:pPr lvl="0"/>
            <a:r>
              <a:rPr lang="es-PE" sz="2000" b="1" dirty="0" smtClean="0">
                <a:solidFill>
                  <a:schemeClr val="bg1"/>
                </a:solidFill>
              </a:rPr>
              <a:t>Informe de inspección</a:t>
            </a:r>
            <a:endParaRPr lang="es-PE" sz="2000" b="1" dirty="0">
              <a:solidFill>
                <a:schemeClr val="bg1"/>
              </a:solidFill>
            </a:endParaRPr>
          </a:p>
        </p:txBody>
      </p:sp>
      <p:sp>
        <p:nvSpPr>
          <p:cNvPr id="5" name="Content Placeholder 1"/>
          <p:cNvSpPr txBox="1">
            <a:spLocks/>
          </p:cNvSpPr>
          <p:nvPr/>
        </p:nvSpPr>
        <p:spPr bwMode="auto">
          <a:xfrm>
            <a:off x="317963" y="1290825"/>
            <a:ext cx="8321069" cy="37997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19088" indent="-319088" algn="l" rtl="0" fontAlgn="base">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fontAlgn="base">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fontAlgn="base">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fontAlgn="base">
              <a:spcBef>
                <a:spcPts val="400"/>
              </a:spcBef>
              <a:spcAft>
                <a:spcPct val="0"/>
              </a:spcAft>
              <a:buClr>
                <a:srgbClr val="A5AB81"/>
              </a:buClr>
              <a:buSzPct val="75000"/>
              <a:buFont typeface="Wingdings" pitchFamily="2" charset="2"/>
              <a:buChar char=""/>
              <a:defRPr sz="2000" kern="1200">
                <a:solidFill>
                  <a:schemeClr val="tx1"/>
                </a:solidFill>
                <a:latin typeface="+mn-lt"/>
                <a:ea typeface="+mn-ea"/>
                <a:cs typeface="+mn-cs"/>
              </a:defRPr>
            </a:lvl4pPr>
            <a:lvl5pPr marL="1828800" indent="-228600" algn="l" rtl="0" fontAlgn="base">
              <a:spcBef>
                <a:spcPts val="400"/>
              </a:spcBef>
              <a:spcAft>
                <a:spcPct val="0"/>
              </a:spcAft>
              <a:buClr>
                <a:srgbClr val="D8B25C"/>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lvl="0" algn="just" defTabSz="914400">
              <a:buSzPct val="100000"/>
              <a:buFont typeface="Wingdings 2" panose="05020102010507070707" pitchFamily="18" charset="2"/>
              <a:buChar char="R"/>
            </a:pPr>
            <a:r>
              <a:rPr lang="es-PE" sz="2200" dirty="0">
                <a:solidFill>
                  <a:schemeClr val="accent3"/>
                </a:solidFill>
                <a:latin typeface="Arial" panose="020B0604020202020204" pitchFamily="34" charset="0"/>
                <a:cs typeface="Arial" panose="020B0604020202020204" pitchFamily="34" charset="0"/>
              </a:rPr>
              <a:t>Obtenida la certificación, la organización pasa al plan de vigilancia de la AAC.</a:t>
            </a:r>
          </a:p>
          <a:p>
            <a:pPr lvl="0" algn="just" defTabSz="914400">
              <a:buSzPct val="100000"/>
              <a:buFont typeface="Wingdings 2" panose="05020102010507070707" pitchFamily="18" charset="2"/>
              <a:buChar char="R"/>
            </a:pPr>
            <a:r>
              <a:rPr lang="es-PE" sz="2200" dirty="0">
                <a:solidFill>
                  <a:schemeClr val="accent3"/>
                </a:solidFill>
                <a:latin typeface="Arial" panose="020B0604020202020204" pitchFamily="34" charset="0"/>
                <a:cs typeface="Arial" panose="020B0604020202020204" pitchFamily="34" charset="0"/>
              </a:rPr>
              <a:t>Para el PAC en el caso de la vigilancia sea presentado en el período de tiempo especificado, y es aceptado, implementado y efectivo en la corrección de las constataciones.</a:t>
            </a:r>
          </a:p>
          <a:p>
            <a:pPr lvl="0" algn="just" defTabSz="914400">
              <a:buSzPct val="100000"/>
              <a:buFont typeface="Wingdings 2" panose="05020102010507070707" pitchFamily="18" charset="2"/>
              <a:buChar char="R"/>
            </a:pPr>
            <a:r>
              <a:rPr lang="es-PE" sz="2200" dirty="0">
                <a:solidFill>
                  <a:schemeClr val="accent3"/>
                </a:solidFill>
                <a:latin typeface="Arial" panose="020B0604020202020204" pitchFamily="34" charset="0"/>
                <a:cs typeface="Arial" panose="020B0604020202020204" pitchFamily="34" charset="0"/>
              </a:rPr>
              <a:t>El seguimiento finaliza cuando la AAC acepta y cierra todas las constataciones. Toda la documentación debe estar en el archivo asignado a la organización.</a:t>
            </a:r>
          </a:p>
          <a:p>
            <a:pPr lvl="0" algn="just" defTabSz="914400">
              <a:buSzPct val="100000"/>
              <a:buFont typeface="Wingdings 2" panose="05020102010507070707" pitchFamily="18" charset="2"/>
              <a:buChar char="R"/>
            </a:pPr>
            <a:r>
              <a:rPr lang="es-PE" sz="2200" dirty="0">
                <a:solidFill>
                  <a:schemeClr val="accent3"/>
                </a:solidFill>
                <a:latin typeface="Arial" panose="020B0604020202020204" pitchFamily="34" charset="0"/>
                <a:cs typeface="Arial" panose="020B0604020202020204" pitchFamily="34" charset="0"/>
              </a:rPr>
              <a:t>Finalmente se envía una carta o documento equivalente a la organización comunicándole que la inspección esta cerrada.</a:t>
            </a:r>
          </a:p>
        </p:txBody>
      </p:sp>
    </p:spTree>
    <p:extLst>
      <p:ext uri="{BB962C8B-B14F-4D97-AF65-F5344CB8AC3E}">
        <p14:creationId xmlns:p14="http://schemas.microsoft.com/office/powerpoint/2010/main" val="328799283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17968" y="60880"/>
            <a:ext cx="2156837" cy="1113656"/>
          </a:xfrm>
        </p:spPr>
        <p:txBody>
          <a:bodyPr/>
          <a:lstStyle/>
          <a:p>
            <a:pPr lvl="0"/>
            <a:r>
              <a:rPr lang="es-PE" sz="2000" b="1" dirty="0" smtClean="0">
                <a:solidFill>
                  <a:schemeClr val="bg1"/>
                </a:solidFill>
              </a:rPr>
              <a:t>Informe de inspección</a:t>
            </a:r>
            <a:endParaRPr lang="es-PE" sz="2000" b="1" dirty="0">
              <a:solidFill>
                <a:schemeClr val="bg1"/>
              </a:solidFill>
            </a:endParaRPr>
          </a:p>
        </p:txBody>
      </p:sp>
      <p:sp>
        <p:nvSpPr>
          <p:cNvPr id="4" name="Content Placeholder 1"/>
          <p:cNvSpPr txBox="1">
            <a:spLocks/>
          </p:cNvSpPr>
          <p:nvPr/>
        </p:nvSpPr>
        <p:spPr bwMode="auto">
          <a:xfrm>
            <a:off x="526357" y="1381472"/>
            <a:ext cx="8011624" cy="39002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19088" indent="-319088" algn="l" rtl="0" fontAlgn="base">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fontAlgn="base">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fontAlgn="base">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fontAlgn="base">
              <a:spcBef>
                <a:spcPts val="400"/>
              </a:spcBef>
              <a:spcAft>
                <a:spcPct val="0"/>
              </a:spcAft>
              <a:buClr>
                <a:srgbClr val="A5AB81"/>
              </a:buClr>
              <a:buSzPct val="75000"/>
              <a:buFont typeface="Wingdings" pitchFamily="2" charset="2"/>
              <a:buChar char=""/>
              <a:defRPr sz="2000" kern="1200">
                <a:solidFill>
                  <a:schemeClr val="tx1"/>
                </a:solidFill>
                <a:latin typeface="+mn-lt"/>
                <a:ea typeface="+mn-ea"/>
                <a:cs typeface="+mn-cs"/>
              </a:defRPr>
            </a:lvl4pPr>
            <a:lvl5pPr marL="1828800" indent="-228600" algn="l" rtl="0" fontAlgn="base">
              <a:spcBef>
                <a:spcPts val="400"/>
              </a:spcBef>
              <a:spcAft>
                <a:spcPct val="0"/>
              </a:spcAft>
              <a:buClr>
                <a:srgbClr val="D8B25C"/>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R="0" lvl="0" algn="just" defTabSz="914400" rtl="0" eaLnBrk="1" fontAlgn="base" latinLnBrk="0" hangingPunct="1">
              <a:lnSpc>
                <a:spcPct val="100000"/>
              </a:lnSpc>
              <a:spcBef>
                <a:spcPts val="700"/>
              </a:spcBef>
              <a:spcAft>
                <a:spcPct val="0"/>
              </a:spcAft>
              <a:buSzPct val="100000"/>
              <a:buFont typeface="Wingdings 2" panose="05020102010507070707" pitchFamily="18" charset="2"/>
              <a:buChar char="R"/>
              <a:tabLst/>
              <a:defRPr/>
            </a:pPr>
            <a:r>
              <a:rPr kumimoji="0" lang="es-PE" sz="1800" b="0" i="0" u="none" strike="noStrike" kern="1200" cap="none" spc="0" normalizeH="0" baseline="0" noProof="0" dirty="0" smtClean="0">
                <a:ln>
                  <a:noFill/>
                </a:ln>
                <a:solidFill>
                  <a:schemeClr val="accent3"/>
                </a:solidFill>
                <a:effectLst/>
                <a:uLnTx/>
                <a:uFillTx/>
                <a:latin typeface="Arial" panose="020B0604020202020204" pitchFamily="34" charset="0"/>
                <a:ea typeface="+mn-ea"/>
                <a:cs typeface="Arial" panose="020B0604020202020204" pitchFamily="34" charset="0"/>
              </a:rPr>
              <a:t>Acción correctiva a corto plazo, es preliminar a la acción correctiva a largo plazo y evita que el problema se repita.</a:t>
            </a:r>
          </a:p>
          <a:p>
            <a:pPr marL="0" marR="0" lvl="0" indent="0" algn="just" defTabSz="914400" rtl="0" eaLnBrk="1" fontAlgn="base" latinLnBrk="0" hangingPunct="1">
              <a:lnSpc>
                <a:spcPct val="100000"/>
              </a:lnSpc>
              <a:spcBef>
                <a:spcPts val="700"/>
              </a:spcBef>
              <a:spcAft>
                <a:spcPct val="0"/>
              </a:spcAft>
              <a:buSzPct val="100000"/>
              <a:buNone/>
              <a:tabLst/>
              <a:defRPr/>
            </a:pPr>
            <a:r>
              <a:rPr kumimoji="0" lang="es-PE" sz="1800" b="0" i="0" u="none" strike="noStrike" kern="1200" cap="none" spc="0" normalizeH="0" baseline="0" noProof="0" dirty="0" smtClean="0">
                <a:ln>
                  <a:noFill/>
                </a:ln>
                <a:solidFill>
                  <a:schemeClr val="accent3"/>
                </a:solidFill>
                <a:effectLst/>
                <a:uLnTx/>
                <a:uFillTx/>
                <a:latin typeface="Arial" panose="020B0604020202020204" pitchFamily="34" charset="0"/>
                <a:ea typeface="+mn-ea"/>
                <a:cs typeface="Arial" panose="020B0604020202020204" pitchFamily="34" charset="0"/>
              </a:rPr>
              <a:t>	</a:t>
            </a:r>
          </a:p>
          <a:p>
            <a:pPr marR="0" lvl="0" algn="just" defTabSz="914400" rtl="0" eaLnBrk="1" fontAlgn="base" latinLnBrk="0" hangingPunct="1">
              <a:lnSpc>
                <a:spcPct val="100000"/>
              </a:lnSpc>
              <a:spcBef>
                <a:spcPts val="700"/>
              </a:spcBef>
              <a:spcAft>
                <a:spcPct val="0"/>
              </a:spcAft>
              <a:buSzPct val="100000"/>
              <a:buFont typeface="Wingdings 2" panose="05020102010507070707" pitchFamily="18" charset="2"/>
              <a:buChar char="R"/>
              <a:tabLst/>
              <a:defRPr/>
            </a:pPr>
            <a:endParaRPr kumimoji="0" lang="es-PE" sz="1800" b="0" i="0" u="none" strike="noStrike" kern="1200" cap="none" spc="0" normalizeH="0" baseline="0" noProof="0" dirty="0" smtClean="0">
              <a:ln>
                <a:noFill/>
              </a:ln>
              <a:solidFill>
                <a:schemeClr val="accent3"/>
              </a:solidFill>
              <a:effectLst/>
              <a:uLnTx/>
              <a:uFillTx/>
              <a:latin typeface="Arial" panose="020B0604020202020204" pitchFamily="34" charset="0"/>
              <a:ea typeface="+mn-ea"/>
              <a:cs typeface="Arial" panose="020B0604020202020204" pitchFamily="34" charset="0"/>
            </a:endParaRPr>
          </a:p>
          <a:p>
            <a:pPr marR="0" lvl="0" algn="just" defTabSz="914400" rtl="0" eaLnBrk="1" fontAlgn="base" latinLnBrk="0" hangingPunct="1">
              <a:lnSpc>
                <a:spcPct val="100000"/>
              </a:lnSpc>
              <a:spcBef>
                <a:spcPts val="700"/>
              </a:spcBef>
              <a:spcAft>
                <a:spcPct val="0"/>
              </a:spcAft>
              <a:buSzPct val="100000"/>
              <a:buFont typeface="Wingdings 2" panose="05020102010507070707" pitchFamily="18" charset="2"/>
              <a:buChar char="R"/>
              <a:tabLst/>
              <a:defRPr/>
            </a:pPr>
            <a:r>
              <a:rPr kumimoji="0" lang="es-PE" sz="1800" b="0" i="0" u="none" strike="noStrike" kern="1200" cap="none" spc="0" normalizeH="0" baseline="0" noProof="0" dirty="0" smtClean="0">
                <a:ln>
                  <a:noFill/>
                </a:ln>
                <a:solidFill>
                  <a:schemeClr val="accent3"/>
                </a:solidFill>
                <a:effectLst/>
                <a:uLnTx/>
                <a:uFillTx/>
                <a:latin typeface="Arial" panose="020B0604020202020204" pitchFamily="34" charset="0"/>
                <a:ea typeface="+mn-ea"/>
                <a:cs typeface="Arial" panose="020B0604020202020204" pitchFamily="34" charset="0"/>
              </a:rPr>
              <a:t>Acción correctiva a largo plazo, tiene dos componentes</a:t>
            </a:r>
          </a:p>
          <a:p>
            <a:pPr marL="663575" marR="0" lvl="1" indent="-342900" algn="just" defTabSz="914400" rtl="0" eaLnBrk="1" fontAlgn="base" latinLnBrk="0" hangingPunct="1">
              <a:lnSpc>
                <a:spcPct val="100000"/>
              </a:lnSpc>
              <a:spcBef>
                <a:spcPts val="550"/>
              </a:spcBef>
              <a:spcAft>
                <a:spcPct val="0"/>
              </a:spcAft>
              <a:buClr>
                <a:schemeClr val="accent2"/>
              </a:buClr>
              <a:buSzPct val="100000"/>
              <a:buFont typeface="+mj-lt"/>
              <a:buAutoNum type="arabicParenR"/>
              <a:tabLst/>
              <a:defRPr/>
            </a:pPr>
            <a:r>
              <a:rPr kumimoji="0" lang="es-PE" sz="1800" b="0" i="0" u="none" strike="noStrike" kern="1200" cap="none" spc="0" normalizeH="0" baseline="0" noProof="0" dirty="0" smtClean="0">
                <a:ln>
                  <a:noFill/>
                </a:ln>
                <a:solidFill>
                  <a:schemeClr val="accent3"/>
                </a:solidFill>
                <a:effectLst/>
                <a:uLnTx/>
                <a:uFillTx/>
                <a:latin typeface="Arial" panose="020B0604020202020204" pitchFamily="34" charset="0"/>
                <a:ea typeface="+mn-ea"/>
                <a:cs typeface="Arial" panose="020B0604020202020204" pitchFamily="34" charset="0"/>
              </a:rPr>
              <a:t>Identificar la causa del problema, tomando medidas para prevenir que se repita; y</a:t>
            </a:r>
          </a:p>
          <a:p>
            <a:pPr marL="663575" marR="0" lvl="1" indent="-342900" algn="just" defTabSz="914400" rtl="0" eaLnBrk="1" fontAlgn="base" latinLnBrk="0" hangingPunct="1">
              <a:lnSpc>
                <a:spcPct val="100000"/>
              </a:lnSpc>
              <a:spcBef>
                <a:spcPts val="550"/>
              </a:spcBef>
              <a:spcAft>
                <a:spcPct val="0"/>
              </a:spcAft>
              <a:buClr>
                <a:schemeClr val="accent2"/>
              </a:buClr>
              <a:buSzPct val="100000"/>
              <a:buFont typeface="+mj-lt"/>
              <a:buAutoNum type="arabicParenR"/>
              <a:tabLst/>
              <a:defRPr/>
            </a:pPr>
            <a:r>
              <a:rPr kumimoji="0" lang="es-PE" sz="1800" b="0" i="0" u="none" strike="noStrike" kern="1200" cap="none" spc="0" normalizeH="0" baseline="0" noProof="0" dirty="0" smtClean="0">
                <a:ln>
                  <a:noFill/>
                </a:ln>
                <a:solidFill>
                  <a:schemeClr val="accent3"/>
                </a:solidFill>
                <a:effectLst/>
                <a:uLnTx/>
                <a:uFillTx/>
                <a:latin typeface="Arial" panose="020B0604020202020204" pitchFamily="34" charset="0"/>
                <a:ea typeface="+mn-ea"/>
                <a:cs typeface="Arial" panose="020B0604020202020204" pitchFamily="34" charset="0"/>
              </a:rPr>
              <a:t>Cronograma de implementación con respecto a la acción correctiva</a:t>
            </a:r>
            <a:endParaRPr kumimoji="0" lang="es-PE" sz="1800" b="0"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endParaRPr>
          </a:p>
        </p:txBody>
      </p:sp>
      <p:sp>
        <p:nvSpPr>
          <p:cNvPr id="6" name="Rectangle 5"/>
          <p:cNvSpPr/>
          <p:nvPr/>
        </p:nvSpPr>
        <p:spPr>
          <a:xfrm>
            <a:off x="3692035" y="2046289"/>
            <a:ext cx="1680268" cy="707886"/>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smtClean="0">
                <a:ln w="10541" cmpd="sng">
                  <a:solidFill>
                    <a:prstClr val="black">
                      <a:lumMod val="65000"/>
                      <a:lumOff val="35000"/>
                    </a:prstClr>
                  </a:solidFill>
                  <a:prstDash val="solid"/>
                </a:ln>
                <a:solidFill>
                  <a:srgbClr val="FF0000"/>
                </a:solidFill>
                <a:effectLst/>
                <a:uLnTx/>
                <a:uFillTx/>
              </a:rPr>
              <a:t>30 días</a:t>
            </a:r>
          </a:p>
        </p:txBody>
      </p:sp>
      <p:sp>
        <p:nvSpPr>
          <p:cNvPr id="7" name="Rectangle 6"/>
          <p:cNvSpPr/>
          <p:nvPr/>
        </p:nvSpPr>
        <p:spPr>
          <a:xfrm>
            <a:off x="3692035" y="4308691"/>
            <a:ext cx="1680268" cy="707886"/>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smtClean="0">
                <a:ln w="10541" cmpd="sng">
                  <a:solidFill>
                    <a:prstClr val="black">
                      <a:lumMod val="65000"/>
                      <a:lumOff val="35000"/>
                    </a:prstClr>
                  </a:solidFill>
                  <a:prstDash val="solid"/>
                </a:ln>
                <a:solidFill>
                  <a:srgbClr val="FF0000"/>
                </a:solidFill>
                <a:effectLst/>
                <a:uLnTx/>
                <a:uFillTx/>
              </a:rPr>
              <a:t>90 días</a:t>
            </a:r>
          </a:p>
        </p:txBody>
      </p:sp>
    </p:spTree>
    <p:extLst>
      <p:ext uri="{BB962C8B-B14F-4D97-AF65-F5344CB8AC3E}">
        <p14:creationId xmlns:p14="http://schemas.microsoft.com/office/powerpoint/2010/main" val="200943963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childTnLst>
                          </p:cTn>
                        </p:par>
                        <p:par>
                          <p:cTn id="23" fill="hold">
                            <p:stCondLst>
                              <p:cond delay="500"/>
                            </p:stCondLst>
                            <p:childTnLst>
                              <p:par>
                                <p:cTn id="24" presetID="16" presetClass="entr" presetSubtype="21"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s-PE" b="1" dirty="0" smtClean="0">
                <a:solidFill>
                  <a:schemeClr val="bg1"/>
                </a:solidFill>
              </a:rPr>
              <a:t>Plan de acción correctiva</a:t>
            </a:r>
            <a:endParaRPr lang="es-PE" dirty="0">
              <a:solidFill>
                <a:schemeClr val="bg1"/>
              </a:solidFill>
            </a:endParaRPr>
          </a:p>
        </p:txBody>
      </p:sp>
      <p:grpSp>
        <p:nvGrpSpPr>
          <p:cNvPr id="55" name="Group 3359"/>
          <p:cNvGrpSpPr/>
          <p:nvPr/>
        </p:nvGrpSpPr>
        <p:grpSpPr>
          <a:xfrm>
            <a:off x="1339669" y="2465453"/>
            <a:ext cx="6615216" cy="3112177"/>
            <a:chOff x="0" y="0"/>
            <a:chExt cx="10179995" cy="9037760"/>
          </a:xfrm>
        </p:grpSpPr>
        <p:sp>
          <p:nvSpPr>
            <p:cNvPr id="59" name="Shape 3356"/>
            <p:cNvSpPr/>
            <p:nvPr/>
          </p:nvSpPr>
          <p:spPr>
            <a:xfrm>
              <a:off x="0" y="237343"/>
              <a:ext cx="2128784" cy="753422"/>
            </a:xfrm>
            <a:custGeom>
              <a:avLst/>
              <a:gdLst/>
              <a:ahLst/>
              <a:cxnLst>
                <a:cxn ang="0">
                  <a:pos x="wd2" y="hd2"/>
                </a:cxn>
                <a:cxn ang="5400000">
                  <a:pos x="wd2" y="hd2"/>
                </a:cxn>
                <a:cxn ang="10800000">
                  <a:pos x="wd2" y="hd2"/>
                </a:cxn>
                <a:cxn ang="16200000">
                  <a:pos x="wd2" y="hd2"/>
                </a:cxn>
              </a:cxnLst>
              <a:rect l="0" t="0" r="r" b="b"/>
              <a:pathLst>
                <a:path w="21600" h="21600" extrusionOk="0">
                  <a:moveTo>
                    <a:pt x="21600" y="6414"/>
                  </a:moveTo>
                  <a:lnTo>
                    <a:pt x="20498" y="7640"/>
                  </a:lnTo>
                  <a:lnTo>
                    <a:pt x="19430" y="8866"/>
                  </a:lnTo>
                  <a:lnTo>
                    <a:pt x="18395" y="10187"/>
                  </a:lnTo>
                  <a:lnTo>
                    <a:pt x="17427" y="11602"/>
                  </a:lnTo>
                  <a:lnTo>
                    <a:pt x="15624" y="14809"/>
                  </a:lnTo>
                  <a:lnTo>
                    <a:pt x="14823" y="16412"/>
                  </a:lnTo>
                  <a:lnTo>
                    <a:pt x="14055" y="18204"/>
                  </a:lnTo>
                  <a:lnTo>
                    <a:pt x="0" y="21600"/>
                  </a:lnTo>
                  <a:lnTo>
                    <a:pt x="134" y="20751"/>
                  </a:lnTo>
                  <a:lnTo>
                    <a:pt x="300" y="19902"/>
                  </a:lnTo>
                  <a:lnTo>
                    <a:pt x="768" y="18016"/>
                  </a:lnTo>
                  <a:lnTo>
                    <a:pt x="1068" y="16978"/>
                  </a:lnTo>
                  <a:lnTo>
                    <a:pt x="1335" y="16035"/>
                  </a:lnTo>
                  <a:lnTo>
                    <a:pt x="2003" y="14148"/>
                  </a:lnTo>
                  <a:lnTo>
                    <a:pt x="2504" y="12828"/>
                  </a:lnTo>
                  <a:lnTo>
                    <a:pt x="3038" y="11507"/>
                  </a:lnTo>
                  <a:lnTo>
                    <a:pt x="3572" y="10281"/>
                  </a:lnTo>
                  <a:lnTo>
                    <a:pt x="4173" y="9149"/>
                  </a:lnTo>
                  <a:lnTo>
                    <a:pt x="4807" y="7923"/>
                  </a:lnTo>
                  <a:lnTo>
                    <a:pt x="6143" y="5659"/>
                  </a:lnTo>
                  <a:lnTo>
                    <a:pt x="6877" y="4622"/>
                  </a:lnTo>
                  <a:lnTo>
                    <a:pt x="7578" y="3773"/>
                  </a:lnTo>
                  <a:lnTo>
                    <a:pt x="8346" y="2924"/>
                  </a:lnTo>
                  <a:lnTo>
                    <a:pt x="9114" y="2169"/>
                  </a:lnTo>
                  <a:lnTo>
                    <a:pt x="9915" y="1509"/>
                  </a:lnTo>
                  <a:lnTo>
                    <a:pt x="10750" y="943"/>
                  </a:lnTo>
                  <a:lnTo>
                    <a:pt x="11551" y="472"/>
                  </a:lnTo>
                  <a:lnTo>
                    <a:pt x="12352" y="94"/>
                  </a:lnTo>
                  <a:lnTo>
                    <a:pt x="13220" y="0"/>
                  </a:lnTo>
                  <a:lnTo>
                    <a:pt x="14222" y="0"/>
                  </a:lnTo>
                  <a:lnTo>
                    <a:pt x="14756" y="94"/>
                  </a:lnTo>
                  <a:lnTo>
                    <a:pt x="15758" y="472"/>
                  </a:lnTo>
                  <a:lnTo>
                    <a:pt x="16292" y="849"/>
                  </a:lnTo>
                  <a:lnTo>
                    <a:pt x="16826" y="1132"/>
                  </a:lnTo>
                  <a:lnTo>
                    <a:pt x="17327" y="1509"/>
                  </a:lnTo>
                  <a:lnTo>
                    <a:pt x="18362" y="2452"/>
                  </a:lnTo>
                  <a:lnTo>
                    <a:pt x="19463" y="3584"/>
                  </a:lnTo>
                  <a:lnTo>
                    <a:pt x="20532" y="4905"/>
                  </a:lnTo>
                  <a:lnTo>
                    <a:pt x="21600" y="6414"/>
                  </a:lnTo>
                  <a:close/>
                </a:path>
              </a:pathLst>
            </a:custGeom>
            <a:solidFill>
              <a:schemeClr val="accent5"/>
            </a:solidFill>
            <a:ln w="12700" cap="flat">
              <a:noFill/>
              <a:miter lim="400000"/>
            </a:ln>
            <a:effectLst/>
          </p:spPr>
          <p:txBody>
            <a:bodyPr wrap="square" lIns="45719" tIns="45719" rIns="45719" bIns="45719" numCol="1" anchor="t">
              <a:noAutofit/>
            </a:bodyPr>
            <a:lstStyle/>
            <a:p>
              <a:pPr defTabSz="342900">
                <a:defRPr sz="1800"/>
              </a:pPr>
              <a:endParaRPr lang="es-PE" dirty="0"/>
            </a:p>
          </p:txBody>
        </p:sp>
        <p:sp>
          <p:nvSpPr>
            <p:cNvPr id="60" name="Shape 3357"/>
            <p:cNvSpPr/>
            <p:nvPr/>
          </p:nvSpPr>
          <p:spPr>
            <a:xfrm>
              <a:off x="1418092" y="0"/>
              <a:ext cx="8761904" cy="8935769"/>
            </a:xfrm>
            <a:custGeom>
              <a:avLst/>
              <a:gdLst/>
              <a:ahLst/>
              <a:cxnLst>
                <a:cxn ang="0">
                  <a:pos x="wd2" y="hd2"/>
                </a:cxn>
                <a:cxn ang="5400000">
                  <a:pos x="wd2" y="hd2"/>
                </a:cxn>
                <a:cxn ang="10800000">
                  <a:pos x="wd2" y="hd2"/>
                </a:cxn>
                <a:cxn ang="16200000">
                  <a:pos x="wd2" y="hd2"/>
                </a:cxn>
              </a:cxnLst>
              <a:rect l="0" t="0" r="r" b="b"/>
              <a:pathLst>
                <a:path w="21600" h="21600" extrusionOk="0">
                  <a:moveTo>
                    <a:pt x="7884" y="13003"/>
                  </a:moveTo>
                  <a:lnTo>
                    <a:pt x="11810" y="11548"/>
                  </a:lnTo>
                  <a:lnTo>
                    <a:pt x="11461" y="11047"/>
                  </a:lnTo>
                  <a:lnTo>
                    <a:pt x="11047" y="10450"/>
                  </a:lnTo>
                  <a:lnTo>
                    <a:pt x="10577" y="9790"/>
                  </a:lnTo>
                  <a:lnTo>
                    <a:pt x="10058" y="9074"/>
                  </a:lnTo>
                  <a:lnTo>
                    <a:pt x="9482" y="8303"/>
                  </a:lnTo>
                  <a:lnTo>
                    <a:pt x="8882" y="7500"/>
                  </a:lnTo>
                  <a:lnTo>
                    <a:pt x="8573" y="7094"/>
                  </a:lnTo>
                  <a:lnTo>
                    <a:pt x="8249" y="6680"/>
                  </a:lnTo>
                  <a:lnTo>
                    <a:pt x="7916" y="6275"/>
                  </a:lnTo>
                  <a:lnTo>
                    <a:pt x="7576" y="5861"/>
                  </a:lnTo>
                  <a:lnTo>
                    <a:pt x="7243" y="5448"/>
                  </a:lnTo>
                  <a:lnTo>
                    <a:pt x="6894" y="5042"/>
                  </a:lnTo>
                  <a:lnTo>
                    <a:pt x="6538" y="4637"/>
                  </a:lnTo>
                  <a:lnTo>
                    <a:pt x="6173" y="4231"/>
                  </a:lnTo>
                  <a:lnTo>
                    <a:pt x="5824" y="3841"/>
                  </a:lnTo>
                  <a:lnTo>
                    <a:pt x="5459" y="3467"/>
                  </a:lnTo>
                  <a:lnTo>
                    <a:pt x="4721" y="2744"/>
                  </a:lnTo>
                  <a:lnTo>
                    <a:pt x="4356" y="2394"/>
                  </a:lnTo>
                  <a:lnTo>
                    <a:pt x="3991" y="2076"/>
                  </a:lnTo>
                  <a:lnTo>
                    <a:pt x="3618" y="1766"/>
                  </a:lnTo>
                  <a:lnTo>
                    <a:pt x="3244" y="1471"/>
                  </a:lnTo>
                  <a:lnTo>
                    <a:pt x="2888" y="1209"/>
                  </a:lnTo>
                  <a:lnTo>
                    <a:pt x="2523" y="954"/>
                  </a:lnTo>
                  <a:lnTo>
                    <a:pt x="2158" y="732"/>
                  </a:lnTo>
                  <a:lnTo>
                    <a:pt x="1801" y="533"/>
                  </a:lnTo>
                  <a:lnTo>
                    <a:pt x="1574" y="422"/>
                  </a:lnTo>
                  <a:lnTo>
                    <a:pt x="1338" y="318"/>
                  </a:lnTo>
                  <a:lnTo>
                    <a:pt x="1119" y="231"/>
                  </a:lnTo>
                  <a:lnTo>
                    <a:pt x="884" y="151"/>
                  </a:lnTo>
                  <a:lnTo>
                    <a:pt x="665" y="95"/>
                  </a:lnTo>
                  <a:lnTo>
                    <a:pt x="438" y="48"/>
                  </a:lnTo>
                  <a:lnTo>
                    <a:pt x="219" y="16"/>
                  </a:lnTo>
                  <a:lnTo>
                    <a:pt x="0" y="0"/>
                  </a:lnTo>
                  <a:lnTo>
                    <a:pt x="4842" y="24"/>
                  </a:lnTo>
                  <a:lnTo>
                    <a:pt x="5126" y="32"/>
                  </a:lnTo>
                  <a:lnTo>
                    <a:pt x="5410" y="48"/>
                  </a:lnTo>
                  <a:lnTo>
                    <a:pt x="5962" y="111"/>
                  </a:lnTo>
                  <a:lnTo>
                    <a:pt x="6229" y="159"/>
                  </a:lnTo>
                  <a:lnTo>
                    <a:pt x="6481" y="223"/>
                  </a:lnTo>
                  <a:lnTo>
                    <a:pt x="6740" y="294"/>
                  </a:lnTo>
                  <a:lnTo>
                    <a:pt x="6976" y="374"/>
                  </a:lnTo>
                  <a:lnTo>
                    <a:pt x="7373" y="533"/>
                  </a:lnTo>
                  <a:lnTo>
                    <a:pt x="7779" y="708"/>
                  </a:lnTo>
                  <a:lnTo>
                    <a:pt x="8176" y="883"/>
                  </a:lnTo>
                  <a:lnTo>
                    <a:pt x="8573" y="1074"/>
                  </a:lnTo>
                  <a:lnTo>
                    <a:pt x="8963" y="1288"/>
                  </a:lnTo>
                  <a:lnTo>
                    <a:pt x="9360" y="1495"/>
                  </a:lnTo>
                  <a:lnTo>
                    <a:pt x="9750" y="1726"/>
                  </a:lnTo>
                  <a:lnTo>
                    <a:pt x="10147" y="1956"/>
                  </a:lnTo>
                  <a:lnTo>
                    <a:pt x="10536" y="2211"/>
                  </a:lnTo>
                  <a:lnTo>
                    <a:pt x="10918" y="2457"/>
                  </a:lnTo>
                  <a:lnTo>
                    <a:pt x="11680" y="2982"/>
                  </a:lnTo>
                  <a:lnTo>
                    <a:pt x="12061" y="3261"/>
                  </a:lnTo>
                  <a:lnTo>
                    <a:pt x="12443" y="3547"/>
                  </a:lnTo>
                  <a:lnTo>
                    <a:pt x="12808" y="3833"/>
                  </a:lnTo>
                  <a:lnTo>
                    <a:pt x="13181" y="4128"/>
                  </a:lnTo>
                  <a:lnTo>
                    <a:pt x="13546" y="4430"/>
                  </a:lnTo>
                  <a:lnTo>
                    <a:pt x="13911" y="4724"/>
                  </a:lnTo>
                  <a:lnTo>
                    <a:pt x="14276" y="5034"/>
                  </a:lnTo>
                  <a:lnTo>
                    <a:pt x="14624" y="5344"/>
                  </a:lnTo>
                  <a:lnTo>
                    <a:pt x="14973" y="5647"/>
                  </a:lnTo>
                  <a:lnTo>
                    <a:pt x="15322" y="5965"/>
                  </a:lnTo>
                  <a:lnTo>
                    <a:pt x="15655" y="6275"/>
                  </a:lnTo>
                  <a:lnTo>
                    <a:pt x="15995" y="6585"/>
                  </a:lnTo>
                  <a:lnTo>
                    <a:pt x="16660" y="7221"/>
                  </a:lnTo>
                  <a:lnTo>
                    <a:pt x="17293" y="7842"/>
                  </a:lnTo>
                  <a:lnTo>
                    <a:pt x="17901" y="8462"/>
                  </a:lnTo>
                  <a:lnTo>
                    <a:pt x="18493" y="9074"/>
                  </a:lnTo>
                  <a:lnTo>
                    <a:pt x="21600" y="7913"/>
                  </a:lnTo>
                  <a:lnTo>
                    <a:pt x="19694" y="21600"/>
                  </a:lnTo>
                  <a:lnTo>
                    <a:pt x="7884" y="13003"/>
                  </a:lnTo>
                  <a:close/>
                </a:path>
              </a:pathLst>
            </a:custGeom>
            <a:solidFill>
              <a:schemeClr val="accent5"/>
            </a:solidFill>
            <a:ln w="12700" cap="flat">
              <a:noFill/>
              <a:miter lim="400000"/>
            </a:ln>
            <a:effectLst/>
          </p:spPr>
          <p:txBody>
            <a:bodyPr wrap="square" lIns="45719" tIns="45719" rIns="45719" bIns="45719" numCol="1" anchor="t">
              <a:noAutofit/>
            </a:bodyPr>
            <a:lstStyle/>
            <a:p>
              <a:pPr defTabSz="342900">
                <a:defRPr sz="1800"/>
              </a:pPr>
              <a:endParaRPr lang="es-PE" dirty="0"/>
            </a:p>
          </p:txBody>
        </p:sp>
        <p:sp>
          <p:nvSpPr>
            <p:cNvPr id="67" name="Shape 3358"/>
            <p:cNvSpPr/>
            <p:nvPr/>
          </p:nvSpPr>
          <p:spPr>
            <a:xfrm>
              <a:off x="0" y="-1"/>
              <a:ext cx="9423240" cy="9037762"/>
            </a:xfrm>
            <a:custGeom>
              <a:avLst/>
              <a:gdLst/>
              <a:ahLst/>
              <a:cxnLst>
                <a:cxn ang="0">
                  <a:pos x="wd2" y="hd2"/>
                </a:cxn>
                <a:cxn ang="5400000">
                  <a:pos x="wd2" y="hd2"/>
                </a:cxn>
                <a:cxn ang="10800000">
                  <a:pos x="wd2" y="hd2"/>
                </a:cxn>
                <a:cxn ang="16200000">
                  <a:pos x="wd2" y="hd2"/>
                </a:cxn>
              </a:cxnLst>
              <a:rect l="0" t="0" r="r" b="b"/>
              <a:pathLst>
                <a:path w="21600" h="21600" extrusionOk="0">
                  <a:moveTo>
                    <a:pt x="10430" y="13422"/>
                  </a:moveTo>
                  <a:lnTo>
                    <a:pt x="10619" y="12856"/>
                  </a:lnTo>
                  <a:lnTo>
                    <a:pt x="21600" y="21356"/>
                  </a:lnTo>
                  <a:lnTo>
                    <a:pt x="21012" y="21600"/>
                  </a:lnTo>
                  <a:lnTo>
                    <a:pt x="10430" y="13422"/>
                  </a:lnTo>
                  <a:close/>
                  <a:moveTo>
                    <a:pt x="13817" y="11598"/>
                  </a:moveTo>
                  <a:lnTo>
                    <a:pt x="13485" y="11079"/>
                  </a:lnTo>
                  <a:lnTo>
                    <a:pt x="13100" y="10505"/>
                  </a:lnTo>
                  <a:lnTo>
                    <a:pt x="12678" y="9868"/>
                  </a:lnTo>
                  <a:lnTo>
                    <a:pt x="12218" y="9200"/>
                  </a:lnTo>
                  <a:lnTo>
                    <a:pt x="11720" y="8500"/>
                  </a:lnTo>
                  <a:lnTo>
                    <a:pt x="11192" y="7769"/>
                  </a:lnTo>
                  <a:lnTo>
                    <a:pt x="10649" y="7022"/>
                  </a:lnTo>
                  <a:lnTo>
                    <a:pt x="10084" y="6283"/>
                  </a:lnTo>
                  <a:lnTo>
                    <a:pt x="9631" y="5709"/>
                  </a:lnTo>
                  <a:lnTo>
                    <a:pt x="9178" y="5150"/>
                  </a:lnTo>
                  <a:lnTo>
                    <a:pt x="8711" y="4608"/>
                  </a:lnTo>
                  <a:lnTo>
                    <a:pt x="8243" y="4073"/>
                  </a:lnTo>
                  <a:lnTo>
                    <a:pt x="8002" y="3814"/>
                  </a:lnTo>
                  <a:lnTo>
                    <a:pt x="7768" y="3562"/>
                  </a:lnTo>
                  <a:lnTo>
                    <a:pt x="7527" y="3318"/>
                  </a:lnTo>
                  <a:lnTo>
                    <a:pt x="7293" y="3082"/>
                  </a:lnTo>
                  <a:lnTo>
                    <a:pt x="7044" y="2846"/>
                  </a:lnTo>
                  <a:lnTo>
                    <a:pt x="6803" y="2626"/>
                  </a:lnTo>
                  <a:lnTo>
                    <a:pt x="6569" y="2406"/>
                  </a:lnTo>
                  <a:lnTo>
                    <a:pt x="6328" y="2202"/>
                  </a:lnTo>
                  <a:lnTo>
                    <a:pt x="6245" y="2131"/>
                  </a:lnTo>
                  <a:lnTo>
                    <a:pt x="6101" y="2013"/>
                  </a:lnTo>
                  <a:lnTo>
                    <a:pt x="5905" y="1871"/>
                  </a:lnTo>
                  <a:lnTo>
                    <a:pt x="5694" y="1706"/>
                  </a:lnTo>
                  <a:lnTo>
                    <a:pt x="5468" y="1533"/>
                  </a:lnTo>
                  <a:lnTo>
                    <a:pt x="5249" y="1376"/>
                  </a:lnTo>
                  <a:lnTo>
                    <a:pt x="5038" y="1242"/>
                  </a:lnTo>
                  <a:lnTo>
                    <a:pt x="4880" y="1132"/>
                  </a:lnTo>
                  <a:lnTo>
                    <a:pt x="4676" y="1022"/>
                  </a:lnTo>
                  <a:lnTo>
                    <a:pt x="4465" y="920"/>
                  </a:lnTo>
                  <a:lnTo>
                    <a:pt x="4261" y="841"/>
                  </a:lnTo>
                  <a:lnTo>
                    <a:pt x="4058" y="771"/>
                  </a:lnTo>
                  <a:lnTo>
                    <a:pt x="3861" y="708"/>
                  </a:lnTo>
                  <a:lnTo>
                    <a:pt x="3658" y="661"/>
                  </a:lnTo>
                  <a:lnTo>
                    <a:pt x="3454" y="621"/>
                  </a:lnTo>
                  <a:lnTo>
                    <a:pt x="3251" y="605"/>
                  </a:lnTo>
                  <a:lnTo>
                    <a:pt x="3054" y="598"/>
                  </a:lnTo>
                  <a:lnTo>
                    <a:pt x="2858" y="605"/>
                  </a:lnTo>
                  <a:lnTo>
                    <a:pt x="2655" y="621"/>
                  </a:lnTo>
                  <a:lnTo>
                    <a:pt x="2451" y="668"/>
                  </a:lnTo>
                  <a:lnTo>
                    <a:pt x="2240" y="716"/>
                  </a:lnTo>
                  <a:lnTo>
                    <a:pt x="2036" y="778"/>
                  </a:lnTo>
                  <a:lnTo>
                    <a:pt x="1825" y="865"/>
                  </a:lnTo>
                  <a:lnTo>
                    <a:pt x="1614" y="959"/>
                  </a:lnTo>
                  <a:lnTo>
                    <a:pt x="1441" y="1038"/>
                  </a:lnTo>
                  <a:lnTo>
                    <a:pt x="1275" y="1140"/>
                  </a:lnTo>
                  <a:lnTo>
                    <a:pt x="1124" y="1235"/>
                  </a:lnTo>
                  <a:lnTo>
                    <a:pt x="965" y="1337"/>
                  </a:lnTo>
                  <a:lnTo>
                    <a:pt x="830" y="1439"/>
                  </a:lnTo>
                  <a:lnTo>
                    <a:pt x="701" y="1549"/>
                  </a:lnTo>
                  <a:lnTo>
                    <a:pt x="566" y="1667"/>
                  </a:lnTo>
                  <a:lnTo>
                    <a:pt x="453" y="1777"/>
                  </a:lnTo>
                  <a:lnTo>
                    <a:pt x="302" y="1934"/>
                  </a:lnTo>
                  <a:lnTo>
                    <a:pt x="241" y="2013"/>
                  </a:lnTo>
                  <a:lnTo>
                    <a:pt x="173" y="2099"/>
                  </a:lnTo>
                  <a:lnTo>
                    <a:pt x="68" y="2257"/>
                  </a:lnTo>
                  <a:lnTo>
                    <a:pt x="30" y="2327"/>
                  </a:lnTo>
                  <a:lnTo>
                    <a:pt x="0" y="2398"/>
                  </a:lnTo>
                  <a:lnTo>
                    <a:pt x="0" y="2021"/>
                  </a:lnTo>
                  <a:lnTo>
                    <a:pt x="60" y="1879"/>
                  </a:lnTo>
                  <a:lnTo>
                    <a:pt x="136" y="1738"/>
                  </a:lnTo>
                  <a:lnTo>
                    <a:pt x="219" y="1612"/>
                  </a:lnTo>
                  <a:lnTo>
                    <a:pt x="302" y="1478"/>
                  </a:lnTo>
                  <a:lnTo>
                    <a:pt x="392" y="1360"/>
                  </a:lnTo>
                  <a:lnTo>
                    <a:pt x="490" y="1242"/>
                  </a:lnTo>
                  <a:lnTo>
                    <a:pt x="588" y="1132"/>
                  </a:lnTo>
                  <a:lnTo>
                    <a:pt x="701" y="1022"/>
                  </a:lnTo>
                  <a:lnTo>
                    <a:pt x="815" y="920"/>
                  </a:lnTo>
                  <a:lnTo>
                    <a:pt x="928" y="826"/>
                  </a:lnTo>
                  <a:lnTo>
                    <a:pt x="1048" y="739"/>
                  </a:lnTo>
                  <a:lnTo>
                    <a:pt x="1177" y="645"/>
                  </a:lnTo>
                  <a:lnTo>
                    <a:pt x="1433" y="488"/>
                  </a:lnTo>
                  <a:lnTo>
                    <a:pt x="1569" y="417"/>
                  </a:lnTo>
                  <a:lnTo>
                    <a:pt x="1704" y="354"/>
                  </a:lnTo>
                  <a:lnTo>
                    <a:pt x="1923" y="252"/>
                  </a:lnTo>
                  <a:lnTo>
                    <a:pt x="2149" y="165"/>
                  </a:lnTo>
                  <a:lnTo>
                    <a:pt x="2361" y="102"/>
                  </a:lnTo>
                  <a:lnTo>
                    <a:pt x="2572" y="55"/>
                  </a:lnTo>
                  <a:lnTo>
                    <a:pt x="2775" y="16"/>
                  </a:lnTo>
                  <a:lnTo>
                    <a:pt x="2987" y="0"/>
                  </a:lnTo>
                  <a:lnTo>
                    <a:pt x="3183" y="0"/>
                  </a:lnTo>
                  <a:lnTo>
                    <a:pt x="3394" y="8"/>
                  </a:lnTo>
                  <a:lnTo>
                    <a:pt x="3590" y="31"/>
                  </a:lnTo>
                  <a:lnTo>
                    <a:pt x="3786" y="63"/>
                  </a:lnTo>
                  <a:lnTo>
                    <a:pt x="3982" y="110"/>
                  </a:lnTo>
                  <a:lnTo>
                    <a:pt x="4186" y="173"/>
                  </a:lnTo>
                  <a:lnTo>
                    <a:pt x="4374" y="252"/>
                  </a:lnTo>
                  <a:lnTo>
                    <a:pt x="4570" y="330"/>
                  </a:lnTo>
                  <a:lnTo>
                    <a:pt x="4766" y="425"/>
                  </a:lnTo>
                  <a:lnTo>
                    <a:pt x="4963" y="527"/>
                  </a:lnTo>
                  <a:lnTo>
                    <a:pt x="5294" y="723"/>
                  </a:lnTo>
                  <a:lnTo>
                    <a:pt x="5634" y="944"/>
                  </a:lnTo>
                  <a:lnTo>
                    <a:pt x="5973" y="1195"/>
                  </a:lnTo>
                  <a:lnTo>
                    <a:pt x="6305" y="1455"/>
                  </a:lnTo>
                  <a:lnTo>
                    <a:pt x="6652" y="1746"/>
                  </a:lnTo>
                  <a:lnTo>
                    <a:pt x="6999" y="2052"/>
                  </a:lnTo>
                  <a:lnTo>
                    <a:pt x="7338" y="2367"/>
                  </a:lnTo>
                  <a:lnTo>
                    <a:pt x="7678" y="2713"/>
                  </a:lnTo>
                  <a:lnTo>
                    <a:pt x="8364" y="3428"/>
                  </a:lnTo>
                  <a:lnTo>
                    <a:pt x="8703" y="3798"/>
                  </a:lnTo>
                  <a:lnTo>
                    <a:pt x="9028" y="4183"/>
                  </a:lnTo>
                  <a:lnTo>
                    <a:pt x="9367" y="4584"/>
                  </a:lnTo>
                  <a:lnTo>
                    <a:pt x="9699" y="4985"/>
                  </a:lnTo>
                  <a:lnTo>
                    <a:pt x="10023" y="5386"/>
                  </a:lnTo>
                  <a:lnTo>
                    <a:pt x="10332" y="5795"/>
                  </a:lnTo>
                  <a:lnTo>
                    <a:pt x="10649" y="6204"/>
                  </a:lnTo>
                  <a:lnTo>
                    <a:pt x="10958" y="6605"/>
                  </a:lnTo>
                  <a:lnTo>
                    <a:pt x="11260" y="7014"/>
                  </a:lnTo>
                  <a:lnTo>
                    <a:pt x="11547" y="7415"/>
                  </a:lnTo>
                  <a:lnTo>
                    <a:pt x="12105" y="8209"/>
                  </a:lnTo>
                  <a:lnTo>
                    <a:pt x="12640" y="8972"/>
                  </a:lnTo>
                  <a:lnTo>
                    <a:pt x="13123" y="9680"/>
                  </a:lnTo>
                  <a:lnTo>
                    <a:pt x="13560" y="10332"/>
                  </a:lnTo>
                  <a:lnTo>
                    <a:pt x="13945" y="10922"/>
                  </a:lnTo>
                  <a:lnTo>
                    <a:pt x="14269" y="11417"/>
                  </a:lnTo>
                  <a:lnTo>
                    <a:pt x="13817" y="11598"/>
                  </a:lnTo>
                  <a:close/>
                </a:path>
              </a:pathLst>
            </a:custGeom>
            <a:solidFill>
              <a:schemeClr val="accent6"/>
            </a:solidFill>
            <a:ln w="12700" cap="flat">
              <a:noFill/>
              <a:miter lim="400000"/>
            </a:ln>
            <a:effectLst/>
          </p:spPr>
          <p:txBody>
            <a:bodyPr wrap="square" lIns="45719" tIns="45719" rIns="45719" bIns="45719" numCol="1" anchor="t">
              <a:noAutofit/>
            </a:bodyPr>
            <a:lstStyle/>
            <a:p>
              <a:pPr defTabSz="342900">
                <a:defRPr sz="1800"/>
              </a:pPr>
              <a:endParaRPr lang="es-PE" dirty="0"/>
            </a:p>
          </p:txBody>
        </p:sp>
      </p:grpSp>
      <p:grpSp>
        <p:nvGrpSpPr>
          <p:cNvPr id="9" name="Group 8"/>
          <p:cNvGrpSpPr/>
          <p:nvPr/>
        </p:nvGrpSpPr>
        <p:grpSpPr>
          <a:xfrm>
            <a:off x="3962887" y="1270787"/>
            <a:ext cx="1214839" cy="1790732"/>
            <a:chOff x="6475255" y="772460"/>
            <a:chExt cx="1505451" cy="1611659"/>
          </a:xfrm>
        </p:grpSpPr>
        <p:sp>
          <p:nvSpPr>
            <p:cNvPr id="51" name="Text Placeholder 22"/>
            <p:cNvSpPr txBox="1">
              <a:spLocks/>
            </p:cNvSpPr>
            <p:nvPr/>
          </p:nvSpPr>
          <p:spPr>
            <a:xfrm>
              <a:off x="6475255" y="772460"/>
              <a:ext cx="1505451" cy="622543"/>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pPr>
              <a:r>
                <a:rPr lang="es-PE" sz="1200" b="1" dirty="0" smtClean="0">
                  <a:solidFill>
                    <a:schemeClr val="tx2"/>
                  </a:solidFill>
                </a:rPr>
                <a:t>Seguimiento del PAC</a:t>
              </a:r>
              <a:endParaRPr lang="es-PE" sz="1200" dirty="0" smtClean="0">
                <a:solidFill>
                  <a:schemeClr val="tx2"/>
                </a:solidFill>
              </a:endParaRPr>
            </a:p>
            <a:p>
              <a:pPr algn="ctr">
                <a:lnSpc>
                  <a:spcPct val="100000"/>
                </a:lnSpc>
              </a:pPr>
              <a:endParaRPr lang="es-PE" sz="1200" dirty="0" smtClean="0">
                <a:solidFill>
                  <a:schemeClr val="tx2"/>
                </a:solidFill>
              </a:endParaRPr>
            </a:p>
            <a:p>
              <a:pPr algn="ctr">
                <a:lnSpc>
                  <a:spcPct val="100000"/>
                </a:lnSpc>
              </a:pPr>
              <a:endParaRPr lang="es-PE" sz="1200" dirty="0">
                <a:solidFill>
                  <a:schemeClr val="tx2"/>
                </a:solidFill>
              </a:endParaRPr>
            </a:p>
          </p:txBody>
        </p:sp>
        <p:cxnSp>
          <p:nvCxnSpPr>
            <p:cNvPr id="62" name="Straight Connector 61"/>
            <p:cNvCxnSpPr/>
            <p:nvPr/>
          </p:nvCxnSpPr>
          <p:spPr>
            <a:xfrm>
              <a:off x="6561620" y="1435112"/>
              <a:ext cx="1374588" cy="0"/>
            </a:xfrm>
            <a:prstGeom prst="line">
              <a:avLst/>
            </a:prstGeom>
            <a:ln w="12700" cmpd="sng">
              <a:solidFill>
                <a:srgbClr val="9E9E9E"/>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7248914" y="1443416"/>
              <a:ext cx="9836" cy="940703"/>
            </a:xfrm>
            <a:prstGeom prst="line">
              <a:avLst/>
            </a:prstGeom>
            <a:ln w="12700" cmpd="sng">
              <a:solidFill>
                <a:srgbClr val="9E9E9E"/>
              </a:solidFill>
              <a:prstDash val="sysDash"/>
              <a:headEnd type="oval" w="sm" len="sm"/>
              <a:tailEnd type="none"/>
            </a:ln>
            <a:effectLst/>
          </p:spPr>
          <p:style>
            <a:lnRef idx="2">
              <a:schemeClr val="accent1"/>
            </a:lnRef>
            <a:fillRef idx="0">
              <a:schemeClr val="accent1"/>
            </a:fillRef>
            <a:effectRef idx="1">
              <a:schemeClr val="accent1"/>
            </a:effectRef>
            <a:fontRef idx="minor">
              <a:schemeClr val="tx1"/>
            </a:fontRef>
          </p:style>
        </p:cxnSp>
      </p:grpSp>
      <p:grpSp>
        <p:nvGrpSpPr>
          <p:cNvPr id="8" name="Group 7"/>
          <p:cNvGrpSpPr/>
          <p:nvPr/>
        </p:nvGrpSpPr>
        <p:grpSpPr>
          <a:xfrm>
            <a:off x="2511460" y="1298332"/>
            <a:ext cx="1214380" cy="1240574"/>
            <a:chOff x="4801310" y="775434"/>
            <a:chExt cx="1505451" cy="1116517"/>
          </a:xfrm>
        </p:grpSpPr>
        <p:sp>
          <p:nvSpPr>
            <p:cNvPr id="50" name="Text Placeholder 22"/>
            <p:cNvSpPr txBox="1">
              <a:spLocks/>
            </p:cNvSpPr>
            <p:nvPr/>
          </p:nvSpPr>
          <p:spPr>
            <a:xfrm>
              <a:off x="4801310" y="775434"/>
              <a:ext cx="1505451" cy="622543"/>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pPr>
              <a:r>
                <a:rPr lang="es-PE" sz="1200" b="1" dirty="0" smtClean="0">
                  <a:solidFill>
                    <a:schemeClr val="tx2"/>
                  </a:solidFill>
                </a:rPr>
                <a:t>Aaprobación del PAC</a:t>
              </a:r>
              <a:endParaRPr lang="es-PE" sz="1200" dirty="0" smtClean="0">
                <a:solidFill>
                  <a:schemeClr val="tx2"/>
                </a:solidFill>
              </a:endParaRPr>
            </a:p>
            <a:p>
              <a:pPr algn="ctr">
                <a:lnSpc>
                  <a:spcPct val="100000"/>
                </a:lnSpc>
              </a:pPr>
              <a:endParaRPr lang="es-PE" sz="1200" dirty="0" smtClean="0">
                <a:solidFill>
                  <a:schemeClr val="tx2"/>
                </a:solidFill>
              </a:endParaRPr>
            </a:p>
            <a:p>
              <a:pPr algn="ctr">
                <a:lnSpc>
                  <a:spcPct val="100000"/>
                </a:lnSpc>
              </a:pPr>
              <a:endParaRPr lang="es-PE" sz="1200" dirty="0">
                <a:solidFill>
                  <a:schemeClr val="tx2"/>
                </a:solidFill>
              </a:endParaRPr>
            </a:p>
          </p:txBody>
        </p:sp>
        <p:cxnSp>
          <p:nvCxnSpPr>
            <p:cNvPr id="61" name="Straight Connector 60"/>
            <p:cNvCxnSpPr/>
            <p:nvPr/>
          </p:nvCxnSpPr>
          <p:spPr>
            <a:xfrm>
              <a:off x="4861075" y="1438086"/>
              <a:ext cx="1374588" cy="0"/>
            </a:xfrm>
            <a:prstGeom prst="line">
              <a:avLst/>
            </a:prstGeom>
            <a:ln w="12700" cmpd="sng">
              <a:solidFill>
                <a:srgbClr val="9E9E9E"/>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flipV="1">
              <a:off x="5592808" y="1440851"/>
              <a:ext cx="0" cy="451100"/>
            </a:xfrm>
            <a:prstGeom prst="line">
              <a:avLst/>
            </a:prstGeom>
            <a:ln w="12700" cmpd="sng">
              <a:solidFill>
                <a:srgbClr val="9E9E9E"/>
              </a:solidFill>
              <a:prstDash val="sysDash"/>
              <a:headEnd type="oval" w="sm" len="sm"/>
              <a:tailEnd type="none"/>
            </a:ln>
            <a:effectLst/>
          </p:spPr>
          <p:style>
            <a:lnRef idx="2">
              <a:schemeClr val="accent1"/>
            </a:lnRef>
            <a:fillRef idx="0">
              <a:schemeClr val="accent1"/>
            </a:fillRef>
            <a:effectRef idx="1">
              <a:schemeClr val="accent1"/>
            </a:effectRef>
            <a:fontRef idx="minor">
              <a:schemeClr val="tx1"/>
            </a:fontRef>
          </p:style>
        </p:cxnSp>
      </p:grpSp>
      <p:grpSp>
        <p:nvGrpSpPr>
          <p:cNvPr id="7" name="Group 6"/>
          <p:cNvGrpSpPr/>
          <p:nvPr/>
        </p:nvGrpSpPr>
        <p:grpSpPr>
          <a:xfrm>
            <a:off x="1118344" y="1297503"/>
            <a:ext cx="1252324" cy="1167951"/>
            <a:chOff x="3034383" y="772460"/>
            <a:chExt cx="1505451" cy="1051156"/>
          </a:xfrm>
        </p:grpSpPr>
        <p:sp>
          <p:nvSpPr>
            <p:cNvPr id="23" name="Text Placeholder 22"/>
            <p:cNvSpPr txBox="1">
              <a:spLocks/>
            </p:cNvSpPr>
            <p:nvPr/>
          </p:nvSpPr>
          <p:spPr>
            <a:xfrm>
              <a:off x="3034383" y="772460"/>
              <a:ext cx="1505451" cy="622543"/>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pPr>
              <a:r>
                <a:rPr lang="es-PE" sz="1200" b="1" dirty="0" smtClean="0">
                  <a:solidFill>
                    <a:schemeClr val="tx2"/>
                  </a:solidFill>
                </a:rPr>
                <a:t>Envío del PAC por vigilancia</a:t>
              </a:r>
              <a:endParaRPr lang="es-PE" sz="1200" dirty="0" smtClean="0">
                <a:solidFill>
                  <a:schemeClr val="tx2"/>
                </a:solidFill>
              </a:endParaRPr>
            </a:p>
            <a:p>
              <a:pPr algn="ctr">
                <a:lnSpc>
                  <a:spcPct val="100000"/>
                </a:lnSpc>
              </a:pPr>
              <a:endParaRPr lang="es-PE" sz="1200" dirty="0" smtClean="0">
                <a:solidFill>
                  <a:schemeClr val="tx2"/>
                </a:solidFill>
              </a:endParaRPr>
            </a:p>
            <a:p>
              <a:pPr algn="ctr">
                <a:lnSpc>
                  <a:spcPct val="100000"/>
                </a:lnSpc>
              </a:pPr>
              <a:endParaRPr lang="es-PE" sz="1200" dirty="0">
                <a:solidFill>
                  <a:schemeClr val="tx2"/>
                </a:solidFill>
              </a:endParaRPr>
            </a:p>
          </p:txBody>
        </p:sp>
        <p:cxnSp>
          <p:nvCxnSpPr>
            <p:cNvPr id="13" name="Straight Connector 12"/>
            <p:cNvCxnSpPr/>
            <p:nvPr/>
          </p:nvCxnSpPr>
          <p:spPr>
            <a:xfrm>
              <a:off x="3100292" y="1435112"/>
              <a:ext cx="1374588" cy="0"/>
            </a:xfrm>
            <a:prstGeom prst="line">
              <a:avLst/>
            </a:prstGeom>
            <a:ln w="12700" cmpd="sng">
              <a:solidFill>
                <a:srgbClr val="9E9E9E"/>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V="1">
              <a:off x="3769985" y="1442101"/>
              <a:ext cx="0" cy="381515"/>
            </a:xfrm>
            <a:prstGeom prst="line">
              <a:avLst/>
            </a:prstGeom>
            <a:ln w="12700" cmpd="sng">
              <a:solidFill>
                <a:srgbClr val="9E9E9E"/>
              </a:solidFill>
              <a:prstDash val="sysDash"/>
              <a:headEnd type="oval" w="sm" len="sm"/>
              <a:tailEnd type="none"/>
            </a:ln>
            <a:effectLst/>
          </p:spPr>
          <p:style>
            <a:lnRef idx="2">
              <a:schemeClr val="accent1"/>
            </a:lnRef>
            <a:fillRef idx="0">
              <a:schemeClr val="accent1"/>
            </a:fillRef>
            <a:effectRef idx="1">
              <a:schemeClr val="accent1"/>
            </a:effectRef>
            <a:fontRef idx="minor">
              <a:schemeClr val="tx1"/>
            </a:fontRef>
          </p:style>
        </p:cxnSp>
      </p:grpSp>
      <p:grpSp>
        <p:nvGrpSpPr>
          <p:cNvPr id="41" name="Group 40"/>
          <p:cNvGrpSpPr/>
          <p:nvPr/>
        </p:nvGrpSpPr>
        <p:grpSpPr>
          <a:xfrm>
            <a:off x="5328951" y="1206398"/>
            <a:ext cx="1275031" cy="2709118"/>
            <a:chOff x="6428580" y="714512"/>
            <a:chExt cx="1552129" cy="2438204"/>
          </a:xfrm>
        </p:grpSpPr>
        <p:sp>
          <p:nvSpPr>
            <p:cNvPr id="42" name="Text Placeholder 22"/>
            <p:cNvSpPr txBox="1">
              <a:spLocks/>
            </p:cNvSpPr>
            <p:nvPr/>
          </p:nvSpPr>
          <p:spPr>
            <a:xfrm>
              <a:off x="6428580" y="714512"/>
              <a:ext cx="1552129" cy="622543"/>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pPr>
              <a:r>
                <a:rPr lang="es-PE" sz="1200" b="1" dirty="0" smtClean="0">
                  <a:solidFill>
                    <a:schemeClr val="tx2"/>
                  </a:solidFill>
                </a:rPr>
                <a:t>Tarea de seguimiento de la inspección</a:t>
              </a:r>
              <a:endParaRPr lang="es-PE" sz="1200" dirty="0" smtClean="0">
                <a:solidFill>
                  <a:schemeClr val="tx2"/>
                </a:solidFill>
              </a:endParaRPr>
            </a:p>
            <a:p>
              <a:pPr algn="ctr">
                <a:lnSpc>
                  <a:spcPct val="100000"/>
                </a:lnSpc>
              </a:pPr>
              <a:endParaRPr lang="es-PE" sz="1200" dirty="0" smtClean="0">
                <a:solidFill>
                  <a:schemeClr val="tx2"/>
                </a:solidFill>
              </a:endParaRPr>
            </a:p>
            <a:p>
              <a:pPr algn="ctr">
                <a:lnSpc>
                  <a:spcPct val="100000"/>
                </a:lnSpc>
              </a:pPr>
              <a:endParaRPr lang="es-PE" sz="1200" dirty="0">
                <a:solidFill>
                  <a:schemeClr val="tx2"/>
                </a:solidFill>
              </a:endParaRPr>
            </a:p>
          </p:txBody>
        </p:sp>
        <p:cxnSp>
          <p:nvCxnSpPr>
            <p:cNvPr id="43" name="Straight Connector 42"/>
            <p:cNvCxnSpPr/>
            <p:nvPr/>
          </p:nvCxnSpPr>
          <p:spPr>
            <a:xfrm>
              <a:off x="6561620" y="1435112"/>
              <a:ext cx="1374588" cy="0"/>
            </a:xfrm>
            <a:prstGeom prst="line">
              <a:avLst/>
            </a:prstGeom>
            <a:ln w="12700" cmpd="sng">
              <a:solidFill>
                <a:srgbClr val="9E9E9E"/>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7204644" y="1443418"/>
              <a:ext cx="54107" cy="1709298"/>
            </a:xfrm>
            <a:prstGeom prst="line">
              <a:avLst/>
            </a:prstGeom>
            <a:ln w="12700" cmpd="sng">
              <a:solidFill>
                <a:srgbClr val="9E9E9E"/>
              </a:solidFill>
              <a:prstDash val="sysDash"/>
              <a:headEnd type="oval" w="sm" len="sm"/>
              <a:tailEnd type="none"/>
            </a:ln>
            <a:effectLst/>
          </p:spPr>
          <p:style>
            <a:lnRef idx="2">
              <a:schemeClr val="accent1"/>
            </a:lnRef>
            <a:fillRef idx="0">
              <a:schemeClr val="accent1"/>
            </a:fillRef>
            <a:effectRef idx="1">
              <a:schemeClr val="accent1"/>
            </a:effectRef>
            <a:fontRef idx="minor">
              <a:schemeClr val="tx1"/>
            </a:fontRef>
          </p:style>
        </p:cxnSp>
      </p:grpSp>
      <p:grpSp>
        <p:nvGrpSpPr>
          <p:cNvPr id="52" name="Group 51"/>
          <p:cNvGrpSpPr/>
          <p:nvPr/>
        </p:nvGrpSpPr>
        <p:grpSpPr>
          <a:xfrm>
            <a:off x="6679855" y="1187904"/>
            <a:ext cx="1275031" cy="3411598"/>
            <a:chOff x="6428580" y="684032"/>
            <a:chExt cx="1552129" cy="3070435"/>
          </a:xfrm>
        </p:grpSpPr>
        <p:sp>
          <p:nvSpPr>
            <p:cNvPr id="53" name="Text Placeholder 22"/>
            <p:cNvSpPr txBox="1">
              <a:spLocks/>
            </p:cNvSpPr>
            <p:nvPr/>
          </p:nvSpPr>
          <p:spPr>
            <a:xfrm>
              <a:off x="6428580" y="684032"/>
              <a:ext cx="1552129" cy="622543"/>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pPr>
              <a:r>
                <a:rPr lang="es-PE" sz="1200" b="1" dirty="0" smtClean="0">
                  <a:solidFill>
                    <a:schemeClr val="tx2"/>
                  </a:solidFill>
                </a:rPr>
                <a:t>Tarea de seguimiento de la inspección</a:t>
              </a:r>
              <a:endParaRPr lang="es-PE" sz="1200" dirty="0" smtClean="0">
                <a:solidFill>
                  <a:schemeClr val="tx2"/>
                </a:solidFill>
              </a:endParaRPr>
            </a:p>
            <a:p>
              <a:pPr algn="ctr">
                <a:lnSpc>
                  <a:spcPct val="100000"/>
                </a:lnSpc>
              </a:pPr>
              <a:endParaRPr lang="es-PE" sz="1200" dirty="0" smtClean="0">
                <a:solidFill>
                  <a:schemeClr val="tx2"/>
                </a:solidFill>
              </a:endParaRPr>
            </a:p>
            <a:p>
              <a:pPr algn="ctr">
                <a:lnSpc>
                  <a:spcPct val="100000"/>
                </a:lnSpc>
              </a:pPr>
              <a:endParaRPr lang="es-PE" sz="1200" dirty="0">
                <a:solidFill>
                  <a:schemeClr val="tx2"/>
                </a:solidFill>
              </a:endParaRPr>
            </a:p>
          </p:txBody>
        </p:sp>
        <p:cxnSp>
          <p:nvCxnSpPr>
            <p:cNvPr id="58" name="Straight Connector 57"/>
            <p:cNvCxnSpPr/>
            <p:nvPr/>
          </p:nvCxnSpPr>
          <p:spPr>
            <a:xfrm>
              <a:off x="6561620" y="1435112"/>
              <a:ext cx="1374588" cy="0"/>
            </a:xfrm>
            <a:prstGeom prst="line">
              <a:avLst/>
            </a:prstGeom>
            <a:ln w="12700" cmpd="sng">
              <a:solidFill>
                <a:srgbClr val="9E9E9E"/>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79" idx="5"/>
            </p:cNvCxnSpPr>
            <p:nvPr/>
          </p:nvCxnSpPr>
          <p:spPr>
            <a:xfrm flipV="1">
              <a:off x="7224815" y="1443418"/>
              <a:ext cx="33935" cy="2311049"/>
            </a:xfrm>
            <a:prstGeom prst="line">
              <a:avLst/>
            </a:prstGeom>
            <a:ln w="12700" cmpd="sng">
              <a:solidFill>
                <a:srgbClr val="9E9E9E"/>
              </a:solidFill>
              <a:prstDash val="sysDash"/>
              <a:headEnd type="oval" w="sm" len="sm"/>
              <a:tailEnd type="none"/>
            </a:ln>
            <a:effectLst/>
          </p:spPr>
          <p:style>
            <a:lnRef idx="2">
              <a:schemeClr val="accent1"/>
            </a:lnRef>
            <a:fillRef idx="0">
              <a:schemeClr val="accent1"/>
            </a:fillRef>
            <a:effectRef idx="1">
              <a:schemeClr val="accent1"/>
            </a:effectRef>
            <a:fontRef idx="minor">
              <a:schemeClr val="tx1"/>
            </a:fontRef>
          </p:style>
        </p:cxnSp>
      </p:grpSp>
      <p:grpSp>
        <p:nvGrpSpPr>
          <p:cNvPr id="64" name="Groupe 21"/>
          <p:cNvGrpSpPr/>
          <p:nvPr/>
        </p:nvGrpSpPr>
        <p:grpSpPr>
          <a:xfrm>
            <a:off x="6556236" y="3550870"/>
            <a:ext cx="1005589" cy="1587197"/>
            <a:chOff x="3227388" y="1412875"/>
            <a:chExt cx="2206625" cy="3448051"/>
          </a:xfrm>
        </p:grpSpPr>
        <p:sp>
          <p:nvSpPr>
            <p:cNvPr id="65" name="Freeform 6"/>
            <p:cNvSpPr>
              <a:spLocks/>
            </p:cNvSpPr>
            <p:nvPr/>
          </p:nvSpPr>
          <p:spPr bwMode="auto">
            <a:xfrm>
              <a:off x="4159250" y="2068513"/>
              <a:ext cx="268288" cy="498475"/>
            </a:xfrm>
            <a:custGeom>
              <a:avLst/>
              <a:gdLst>
                <a:gd name="T0" fmla="*/ 169 w 169"/>
                <a:gd name="T1" fmla="*/ 49 h 314"/>
                <a:gd name="T2" fmla="*/ 160 w 169"/>
                <a:gd name="T3" fmla="*/ 25 h 314"/>
                <a:gd name="T4" fmla="*/ 155 w 169"/>
                <a:gd name="T5" fmla="*/ 16 h 314"/>
                <a:gd name="T6" fmla="*/ 150 w 169"/>
                <a:gd name="T7" fmla="*/ 11 h 314"/>
                <a:gd name="T8" fmla="*/ 122 w 169"/>
                <a:gd name="T9" fmla="*/ 1 h 314"/>
                <a:gd name="T10" fmla="*/ 114 w 169"/>
                <a:gd name="T11" fmla="*/ 0 h 314"/>
                <a:gd name="T12" fmla="*/ 98 w 169"/>
                <a:gd name="T13" fmla="*/ 2 h 314"/>
                <a:gd name="T14" fmla="*/ 93 w 169"/>
                <a:gd name="T15" fmla="*/ 5 h 314"/>
                <a:gd name="T16" fmla="*/ 83 w 169"/>
                <a:gd name="T17" fmla="*/ 16 h 314"/>
                <a:gd name="T18" fmla="*/ 70 w 169"/>
                <a:gd name="T19" fmla="*/ 29 h 314"/>
                <a:gd name="T20" fmla="*/ 65 w 169"/>
                <a:gd name="T21" fmla="*/ 34 h 314"/>
                <a:gd name="T22" fmla="*/ 57 w 169"/>
                <a:gd name="T23" fmla="*/ 45 h 314"/>
                <a:gd name="T24" fmla="*/ 52 w 169"/>
                <a:gd name="T25" fmla="*/ 49 h 314"/>
                <a:gd name="T26" fmla="*/ 40 w 169"/>
                <a:gd name="T27" fmla="*/ 63 h 314"/>
                <a:gd name="T28" fmla="*/ 27 w 169"/>
                <a:gd name="T29" fmla="*/ 80 h 314"/>
                <a:gd name="T30" fmla="*/ 13 w 169"/>
                <a:gd name="T31" fmla="*/ 93 h 314"/>
                <a:gd name="T32" fmla="*/ 5 w 169"/>
                <a:gd name="T33" fmla="*/ 103 h 314"/>
                <a:gd name="T34" fmla="*/ 5 w 169"/>
                <a:gd name="T35" fmla="*/ 106 h 314"/>
                <a:gd name="T36" fmla="*/ 7 w 169"/>
                <a:gd name="T37" fmla="*/ 133 h 314"/>
                <a:gd name="T38" fmla="*/ 5 w 169"/>
                <a:gd name="T39" fmla="*/ 140 h 314"/>
                <a:gd name="T40" fmla="*/ 1 w 169"/>
                <a:gd name="T41" fmla="*/ 157 h 314"/>
                <a:gd name="T42" fmla="*/ 0 w 169"/>
                <a:gd name="T43" fmla="*/ 173 h 314"/>
                <a:gd name="T44" fmla="*/ 4 w 169"/>
                <a:gd name="T45" fmla="*/ 192 h 314"/>
                <a:gd name="T46" fmla="*/ 10 w 169"/>
                <a:gd name="T47" fmla="*/ 214 h 314"/>
                <a:gd name="T48" fmla="*/ 18 w 169"/>
                <a:gd name="T49" fmla="*/ 232 h 314"/>
                <a:gd name="T50" fmla="*/ 27 w 169"/>
                <a:gd name="T51" fmla="*/ 252 h 314"/>
                <a:gd name="T52" fmla="*/ 31 w 169"/>
                <a:gd name="T53" fmla="*/ 261 h 314"/>
                <a:gd name="T54" fmla="*/ 41 w 169"/>
                <a:gd name="T55" fmla="*/ 278 h 314"/>
                <a:gd name="T56" fmla="*/ 49 w 169"/>
                <a:gd name="T57" fmla="*/ 283 h 314"/>
                <a:gd name="T58" fmla="*/ 56 w 169"/>
                <a:gd name="T59" fmla="*/ 289 h 314"/>
                <a:gd name="T60" fmla="*/ 63 w 169"/>
                <a:gd name="T61" fmla="*/ 307 h 314"/>
                <a:gd name="T62" fmla="*/ 84 w 169"/>
                <a:gd name="T63" fmla="*/ 314 h 314"/>
                <a:gd name="T64" fmla="*/ 169 w 169"/>
                <a:gd name="T65" fmla="*/ 49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9" h="314">
                  <a:moveTo>
                    <a:pt x="169" y="49"/>
                  </a:moveTo>
                  <a:lnTo>
                    <a:pt x="169" y="49"/>
                  </a:lnTo>
                  <a:lnTo>
                    <a:pt x="164" y="36"/>
                  </a:lnTo>
                  <a:lnTo>
                    <a:pt x="160" y="25"/>
                  </a:lnTo>
                  <a:lnTo>
                    <a:pt x="155" y="16"/>
                  </a:lnTo>
                  <a:lnTo>
                    <a:pt x="155" y="16"/>
                  </a:lnTo>
                  <a:lnTo>
                    <a:pt x="154" y="14"/>
                  </a:lnTo>
                  <a:lnTo>
                    <a:pt x="150" y="11"/>
                  </a:lnTo>
                  <a:lnTo>
                    <a:pt x="141" y="7"/>
                  </a:lnTo>
                  <a:lnTo>
                    <a:pt x="122" y="1"/>
                  </a:lnTo>
                  <a:lnTo>
                    <a:pt x="122" y="1"/>
                  </a:lnTo>
                  <a:lnTo>
                    <a:pt x="114" y="0"/>
                  </a:lnTo>
                  <a:lnTo>
                    <a:pt x="106" y="0"/>
                  </a:lnTo>
                  <a:lnTo>
                    <a:pt x="98" y="2"/>
                  </a:lnTo>
                  <a:lnTo>
                    <a:pt x="93" y="5"/>
                  </a:lnTo>
                  <a:lnTo>
                    <a:pt x="93" y="5"/>
                  </a:lnTo>
                  <a:lnTo>
                    <a:pt x="88" y="10"/>
                  </a:lnTo>
                  <a:lnTo>
                    <a:pt x="83" y="16"/>
                  </a:lnTo>
                  <a:lnTo>
                    <a:pt x="76" y="24"/>
                  </a:lnTo>
                  <a:lnTo>
                    <a:pt x="70" y="29"/>
                  </a:lnTo>
                  <a:lnTo>
                    <a:pt x="70" y="29"/>
                  </a:lnTo>
                  <a:lnTo>
                    <a:pt x="65" y="34"/>
                  </a:lnTo>
                  <a:lnTo>
                    <a:pt x="61" y="40"/>
                  </a:lnTo>
                  <a:lnTo>
                    <a:pt x="57" y="45"/>
                  </a:lnTo>
                  <a:lnTo>
                    <a:pt x="52" y="49"/>
                  </a:lnTo>
                  <a:lnTo>
                    <a:pt x="52" y="49"/>
                  </a:lnTo>
                  <a:lnTo>
                    <a:pt x="47" y="55"/>
                  </a:lnTo>
                  <a:lnTo>
                    <a:pt x="40" y="63"/>
                  </a:lnTo>
                  <a:lnTo>
                    <a:pt x="35" y="72"/>
                  </a:lnTo>
                  <a:lnTo>
                    <a:pt x="27" y="80"/>
                  </a:lnTo>
                  <a:lnTo>
                    <a:pt x="27" y="80"/>
                  </a:lnTo>
                  <a:lnTo>
                    <a:pt x="13" y="93"/>
                  </a:lnTo>
                  <a:lnTo>
                    <a:pt x="7" y="99"/>
                  </a:lnTo>
                  <a:lnTo>
                    <a:pt x="5" y="103"/>
                  </a:lnTo>
                  <a:lnTo>
                    <a:pt x="5" y="106"/>
                  </a:lnTo>
                  <a:lnTo>
                    <a:pt x="5" y="106"/>
                  </a:lnTo>
                  <a:lnTo>
                    <a:pt x="5" y="124"/>
                  </a:lnTo>
                  <a:lnTo>
                    <a:pt x="7" y="133"/>
                  </a:lnTo>
                  <a:lnTo>
                    <a:pt x="5" y="140"/>
                  </a:lnTo>
                  <a:lnTo>
                    <a:pt x="5" y="140"/>
                  </a:lnTo>
                  <a:lnTo>
                    <a:pt x="3" y="148"/>
                  </a:lnTo>
                  <a:lnTo>
                    <a:pt x="1" y="157"/>
                  </a:lnTo>
                  <a:lnTo>
                    <a:pt x="0" y="173"/>
                  </a:lnTo>
                  <a:lnTo>
                    <a:pt x="0" y="173"/>
                  </a:lnTo>
                  <a:lnTo>
                    <a:pt x="1" y="182"/>
                  </a:lnTo>
                  <a:lnTo>
                    <a:pt x="4" y="192"/>
                  </a:lnTo>
                  <a:lnTo>
                    <a:pt x="10" y="214"/>
                  </a:lnTo>
                  <a:lnTo>
                    <a:pt x="10" y="214"/>
                  </a:lnTo>
                  <a:lnTo>
                    <a:pt x="13" y="222"/>
                  </a:lnTo>
                  <a:lnTo>
                    <a:pt x="18" y="232"/>
                  </a:lnTo>
                  <a:lnTo>
                    <a:pt x="23" y="241"/>
                  </a:lnTo>
                  <a:lnTo>
                    <a:pt x="27" y="252"/>
                  </a:lnTo>
                  <a:lnTo>
                    <a:pt x="27" y="252"/>
                  </a:lnTo>
                  <a:lnTo>
                    <a:pt x="31" y="261"/>
                  </a:lnTo>
                  <a:lnTo>
                    <a:pt x="35" y="270"/>
                  </a:lnTo>
                  <a:lnTo>
                    <a:pt x="41" y="278"/>
                  </a:lnTo>
                  <a:lnTo>
                    <a:pt x="49" y="283"/>
                  </a:lnTo>
                  <a:lnTo>
                    <a:pt x="49" y="283"/>
                  </a:lnTo>
                  <a:lnTo>
                    <a:pt x="52" y="285"/>
                  </a:lnTo>
                  <a:lnTo>
                    <a:pt x="56" y="289"/>
                  </a:lnTo>
                  <a:lnTo>
                    <a:pt x="61" y="298"/>
                  </a:lnTo>
                  <a:lnTo>
                    <a:pt x="63" y="307"/>
                  </a:lnTo>
                  <a:lnTo>
                    <a:pt x="65" y="310"/>
                  </a:lnTo>
                  <a:lnTo>
                    <a:pt x="84" y="314"/>
                  </a:lnTo>
                  <a:lnTo>
                    <a:pt x="149" y="307"/>
                  </a:lnTo>
                  <a:lnTo>
                    <a:pt x="169" y="49"/>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66" name="Freeform 7"/>
            <p:cNvSpPr>
              <a:spLocks/>
            </p:cNvSpPr>
            <p:nvPr/>
          </p:nvSpPr>
          <p:spPr bwMode="auto">
            <a:xfrm>
              <a:off x="4214813" y="2132013"/>
              <a:ext cx="363538" cy="476250"/>
            </a:xfrm>
            <a:custGeom>
              <a:avLst/>
              <a:gdLst>
                <a:gd name="T0" fmla="*/ 211 w 229"/>
                <a:gd name="T1" fmla="*/ 287 h 300"/>
                <a:gd name="T2" fmla="*/ 213 w 229"/>
                <a:gd name="T3" fmla="*/ 250 h 300"/>
                <a:gd name="T4" fmla="*/ 217 w 229"/>
                <a:gd name="T5" fmla="*/ 235 h 300"/>
                <a:gd name="T6" fmla="*/ 226 w 229"/>
                <a:gd name="T7" fmla="*/ 217 h 300"/>
                <a:gd name="T8" fmla="*/ 229 w 229"/>
                <a:gd name="T9" fmla="*/ 192 h 300"/>
                <a:gd name="T10" fmla="*/ 226 w 229"/>
                <a:gd name="T11" fmla="*/ 153 h 300"/>
                <a:gd name="T12" fmla="*/ 224 w 229"/>
                <a:gd name="T13" fmla="*/ 124 h 300"/>
                <a:gd name="T14" fmla="*/ 220 w 229"/>
                <a:gd name="T15" fmla="*/ 116 h 300"/>
                <a:gd name="T16" fmla="*/ 209 w 229"/>
                <a:gd name="T17" fmla="*/ 103 h 300"/>
                <a:gd name="T18" fmla="*/ 206 w 229"/>
                <a:gd name="T19" fmla="*/ 98 h 300"/>
                <a:gd name="T20" fmla="*/ 194 w 229"/>
                <a:gd name="T21" fmla="*/ 69 h 300"/>
                <a:gd name="T22" fmla="*/ 191 w 229"/>
                <a:gd name="T23" fmla="*/ 64 h 300"/>
                <a:gd name="T24" fmla="*/ 182 w 229"/>
                <a:gd name="T25" fmla="*/ 54 h 300"/>
                <a:gd name="T26" fmla="*/ 176 w 229"/>
                <a:gd name="T27" fmla="*/ 47 h 300"/>
                <a:gd name="T28" fmla="*/ 169 w 229"/>
                <a:gd name="T29" fmla="*/ 41 h 300"/>
                <a:gd name="T30" fmla="*/ 160 w 229"/>
                <a:gd name="T31" fmla="*/ 23 h 300"/>
                <a:gd name="T32" fmla="*/ 155 w 229"/>
                <a:gd name="T33" fmla="*/ 15 h 300"/>
                <a:gd name="T34" fmla="*/ 141 w 229"/>
                <a:gd name="T35" fmla="*/ 5 h 300"/>
                <a:gd name="T36" fmla="*/ 120 w 229"/>
                <a:gd name="T37" fmla="*/ 0 h 300"/>
                <a:gd name="T38" fmla="*/ 107 w 229"/>
                <a:gd name="T39" fmla="*/ 1 h 300"/>
                <a:gd name="T40" fmla="*/ 65 w 229"/>
                <a:gd name="T41" fmla="*/ 7 h 300"/>
                <a:gd name="T42" fmla="*/ 61 w 229"/>
                <a:gd name="T43" fmla="*/ 9 h 300"/>
                <a:gd name="T44" fmla="*/ 41 w 229"/>
                <a:gd name="T45" fmla="*/ 25 h 300"/>
                <a:gd name="T46" fmla="*/ 26 w 229"/>
                <a:gd name="T47" fmla="*/ 44 h 300"/>
                <a:gd name="T48" fmla="*/ 25 w 229"/>
                <a:gd name="T49" fmla="*/ 49 h 300"/>
                <a:gd name="T50" fmla="*/ 26 w 229"/>
                <a:gd name="T51" fmla="*/ 56 h 300"/>
                <a:gd name="T52" fmla="*/ 39 w 229"/>
                <a:gd name="T53" fmla="*/ 77 h 300"/>
                <a:gd name="T54" fmla="*/ 44 w 229"/>
                <a:gd name="T55" fmla="*/ 88 h 300"/>
                <a:gd name="T56" fmla="*/ 47 w 229"/>
                <a:gd name="T57" fmla="*/ 99 h 300"/>
                <a:gd name="T58" fmla="*/ 48 w 229"/>
                <a:gd name="T59" fmla="*/ 138 h 300"/>
                <a:gd name="T60" fmla="*/ 48 w 229"/>
                <a:gd name="T61" fmla="*/ 141 h 300"/>
                <a:gd name="T62" fmla="*/ 56 w 229"/>
                <a:gd name="T63" fmla="*/ 151 h 300"/>
                <a:gd name="T64" fmla="*/ 65 w 229"/>
                <a:gd name="T65" fmla="*/ 159 h 300"/>
                <a:gd name="T66" fmla="*/ 66 w 229"/>
                <a:gd name="T67" fmla="*/ 163 h 300"/>
                <a:gd name="T68" fmla="*/ 65 w 229"/>
                <a:gd name="T69" fmla="*/ 168 h 300"/>
                <a:gd name="T70" fmla="*/ 58 w 229"/>
                <a:gd name="T71" fmla="*/ 177 h 300"/>
                <a:gd name="T72" fmla="*/ 43 w 229"/>
                <a:gd name="T73" fmla="*/ 172 h 300"/>
                <a:gd name="T74" fmla="*/ 23 w 229"/>
                <a:gd name="T75" fmla="*/ 166 h 300"/>
                <a:gd name="T76" fmla="*/ 17 w 229"/>
                <a:gd name="T77" fmla="*/ 166 h 300"/>
                <a:gd name="T78" fmla="*/ 9 w 229"/>
                <a:gd name="T79" fmla="*/ 169 h 300"/>
                <a:gd name="T80" fmla="*/ 3 w 229"/>
                <a:gd name="T81" fmla="*/ 175 h 300"/>
                <a:gd name="T82" fmla="*/ 0 w 229"/>
                <a:gd name="T83" fmla="*/ 185 h 300"/>
                <a:gd name="T84" fmla="*/ 3 w 229"/>
                <a:gd name="T85" fmla="*/ 195 h 300"/>
                <a:gd name="T86" fmla="*/ 6 w 229"/>
                <a:gd name="T87" fmla="*/ 199 h 300"/>
                <a:gd name="T88" fmla="*/ 21 w 229"/>
                <a:gd name="T89" fmla="*/ 209 h 300"/>
                <a:gd name="T90" fmla="*/ 48 w 229"/>
                <a:gd name="T91" fmla="*/ 221 h 300"/>
                <a:gd name="T92" fmla="*/ 59 w 229"/>
                <a:gd name="T93" fmla="*/ 222 h 300"/>
                <a:gd name="T94" fmla="*/ 61 w 229"/>
                <a:gd name="T95" fmla="*/ 222 h 300"/>
                <a:gd name="T96" fmla="*/ 66 w 229"/>
                <a:gd name="T97" fmla="*/ 228 h 300"/>
                <a:gd name="T98" fmla="*/ 74 w 229"/>
                <a:gd name="T99" fmla="*/ 245 h 300"/>
                <a:gd name="T100" fmla="*/ 81 w 229"/>
                <a:gd name="T101" fmla="*/ 280 h 300"/>
                <a:gd name="T102" fmla="*/ 83 w 229"/>
                <a:gd name="T103" fmla="*/ 284 h 300"/>
                <a:gd name="T104" fmla="*/ 92 w 229"/>
                <a:gd name="T105" fmla="*/ 292 h 300"/>
                <a:gd name="T106" fmla="*/ 109 w 229"/>
                <a:gd name="T107" fmla="*/ 298 h 300"/>
                <a:gd name="T108" fmla="*/ 211 w 229"/>
                <a:gd name="T109" fmla="*/ 28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9" h="300">
                  <a:moveTo>
                    <a:pt x="211" y="287"/>
                  </a:moveTo>
                  <a:lnTo>
                    <a:pt x="211" y="287"/>
                  </a:lnTo>
                  <a:lnTo>
                    <a:pt x="212" y="267"/>
                  </a:lnTo>
                  <a:lnTo>
                    <a:pt x="213" y="250"/>
                  </a:lnTo>
                  <a:lnTo>
                    <a:pt x="215" y="241"/>
                  </a:lnTo>
                  <a:lnTo>
                    <a:pt x="217" y="235"/>
                  </a:lnTo>
                  <a:lnTo>
                    <a:pt x="217" y="235"/>
                  </a:lnTo>
                  <a:lnTo>
                    <a:pt x="226" y="217"/>
                  </a:lnTo>
                  <a:lnTo>
                    <a:pt x="228" y="207"/>
                  </a:lnTo>
                  <a:lnTo>
                    <a:pt x="229" y="192"/>
                  </a:lnTo>
                  <a:lnTo>
                    <a:pt x="229" y="192"/>
                  </a:lnTo>
                  <a:lnTo>
                    <a:pt x="226" y="153"/>
                  </a:lnTo>
                  <a:lnTo>
                    <a:pt x="225" y="137"/>
                  </a:lnTo>
                  <a:lnTo>
                    <a:pt x="224" y="124"/>
                  </a:lnTo>
                  <a:lnTo>
                    <a:pt x="224" y="124"/>
                  </a:lnTo>
                  <a:lnTo>
                    <a:pt x="220" y="116"/>
                  </a:lnTo>
                  <a:lnTo>
                    <a:pt x="215" y="110"/>
                  </a:lnTo>
                  <a:lnTo>
                    <a:pt x="209" y="103"/>
                  </a:lnTo>
                  <a:lnTo>
                    <a:pt x="206" y="98"/>
                  </a:lnTo>
                  <a:lnTo>
                    <a:pt x="206" y="98"/>
                  </a:lnTo>
                  <a:lnTo>
                    <a:pt x="199" y="84"/>
                  </a:lnTo>
                  <a:lnTo>
                    <a:pt x="194" y="69"/>
                  </a:lnTo>
                  <a:lnTo>
                    <a:pt x="194" y="69"/>
                  </a:lnTo>
                  <a:lnTo>
                    <a:pt x="191" y="64"/>
                  </a:lnTo>
                  <a:lnTo>
                    <a:pt x="188" y="59"/>
                  </a:lnTo>
                  <a:lnTo>
                    <a:pt x="182" y="54"/>
                  </a:lnTo>
                  <a:lnTo>
                    <a:pt x="176" y="47"/>
                  </a:lnTo>
                  <a:lnTo>
                    <a:pt x="176" y="47"/>
                  </a:lnTo>
                  <a:lnTo>
                    <a:pt x="172" y="45"/>
                  </a:lnTo>
                  <a:lnTo>
                    <a:pt x="169" y="41"/>
                  </a:lnTo>
                  <a:lnTo>
                    <a:pt x="164" y="32"/>
                  </a:lnTo>
                  <a:lnTo>
                    <a:pt x="160" y="23"/>
                  </a:lnTo>
                  <a:lnTo>
                    <a:pt x="155" y="15"/>
                  </a:lnTo>
                  <a:lnTo>
                    <a:pt x="155" y="15"/>
                  </a:lnTo>
                  <a:lnTo>
                    <a:pt x="149" y="10"/>
                  </a:lnTo>
                  <a:lnTo>
                    <a:pt x="141" y="5"/>
                  </a:lnTo>
                  <a:lnTo>
                    <a:pt x="131" y="1"/>
                  </a:lnTo>
                  <a:lnTo>
                    <a:pt x="120" y="0"/>
                  </a:lnTo>
                  <a:lnTo>
                    <a:pt x="120" y="0"/>
                  </a:lnTo>
                  <a:lnTo>
                    <a:pt x="107" y="1"/>
                  </a:lnTo>
                  <a:lnTo>
                    <a:pt x="91" y="2"/>
                  </a:lnTo>
                  <a:lnTo>
                    <a:pt x="65" y="7"/>
                  </a:lnTo>
                  <a:lnTo>
                    <a:pt x="65" y="7"/>
                  </a:lnTo>
                  <a:lnTo>
                    <a:pt x="61" y="9"/>
                  </a:lnTo>
                  <a:lnTo>
                    <a:pt x="54" y="13"/>
                  </a:lnTo>
                  <a:lnTo>
                    <a:pt x="41" y="25"/>
                  </a:lnTo>
                  <a:lnTo>
                    <a:pt x="30" y="38"/>
                  </a:lnTo>
                  <a:lnTo>
                    <a:pt x="26" y="44"/>
                  </a:lnTo>
                  <a:lnTo>
                    <a:pt x="25" y="49"/>
                  </a:lnTo>
                  <a:lnTo>
                    <a:pt x="25" y="49"/>
                  </a:lnTo>
                  <a:lnTo>
                    <a:pt x="25" y="53"/>
                  </a:lnTo>
                  <a:lnTo>
                    <a:pt x="26" y="56"/>
                  </a:lnTo>
                  <a:lnTo>
                    <a:pt x="32" y="67"/>
                  </a:lnTo>
                  <a:lnTo>
                    <a:pt x="39" y="77"/>
                  </a:lnTo>
                  <a:lnTo>
                    <a:pt x="43" y="82"/>
                  </a:lnTo>
                  <a:lnTo>
                    <a:pt x="44" y="88"/>
                  </a:lnTo>
                  <a:lnTo>
                    <a:pt x="44" y="88"/>
                  </a:lnTo>
                  <a:lnTo>
                    <a:pt x="47" y="99"/>
                  </a:lnTo>
                  <a:lnTo>
                    <a:pt x="47" y="113"/>
                  </a:lnTo>
                  <a:lnTo>
                    <a:pt x="48" y="138"/>
                  </a:lnTo>
                  <a:lnTo>
                    <a:pt x="48" y="138"/>
                  </a:lnTo>
                  <a:lnTo>
                    <a:pt x="48" y="141"/>
                  </a:lnTo>
                  <a:lnTo>
                    <a:pt x="50" y="144"/>
                  </a:lnTo>
                  <a:lnTo>
                    <a:pt x="56" y="151"/>
                  </a:lnTo>
                  <a:lnTo>
                    <a:pt x="62" y="156"/>
                  </a:lnTo>
                  <a:lnTo>
                    <a:pt x="65" y="159"/>
                  </a:lnTo>
                  <a:lnTo>
                    <a:pt x="66" y="163"/>
                  </a:lnTo>
                  <a:lnTo>
                    <a:pt x="66" y="163"/>
                  </a:lnTo>
                  <a:lnTo>
                    <a:pt x="66" y="165"/>
                  </a:lnTo>
                  <a:lnTo>
                    <a:pt x="65" y="168"/>
                  </a:lnTo>
                  <a:lnTo>
                    <a:pt x="62" y="173"/>
                  </a:lnTo>
                  <a:lnTo>
                    <a:pt x="58" y="177"/>
                  </a:lnTo>
                  <a:lnTo>
                    <a:pt x="58" y="177"/>
                  </a:lnTo>
                  <a:lnTo>
                    <a:pt x="43" y="172"/>
                  </a:lnTo>
                  <a:lnTo>
                    <a:pt x="30" y="168"/>
                  </a:lnTo>
                  <a:lnTo>
                    <a:pt x="23" y="166"/>
                  </a:lnTo>
                  <a:lnTo>
                    <a:pt x="17" y="166"/>
                  </a:lnTo>
                  <a:lnTo>
                    <a:pt x="17" y="166"/>
                  </a:lnTo>
                  <a:lnTo>
                    <a:pt x="13" y="166"/>
                  </a:lnTo>
                  <a:lnTo>
                    <a:pt x="9" y="169"/>
                  </a:lnTo>
                  <a:lnTo>
                    <a:pt x="5" y="172"/>
                  </a:lnTo>
                  <a:lnTo>
                    <a:pt x="3" y="175"/>
                  </a:lnTo>
                  <a:lnTo>
                    <a:pt x="0" y="181"/>
                  </a:lnTo>
                  <a:lnTo>
                    <a:pt x="0" y="185"/>
                  </a:lnTo>
                  <a:lnTo>
                    <a:pt x="0" y="190"/>
                  </a:lnTo>
                  <a:lnTo>
                    <a:pt x="3" y="195"/>
                  </a:lnTo>
                  <a:lnTo>
                    <a:pt x="3" y="195"/>
                  </a:lnTo>
                  <a:lnTo>
                    <a:pt x="6" y="199"/>
                  </a:lnTo>
                  <a:lnTo>
                    <a:pt x="13" y="204"/>
                  </a:lnTo>
                  <a:lnTo>
                    <a:pt x="21" y="209"/>
                  </a:lnTo>
                  <a:lnTo>
                    <a:pt x="30" y="213"/>
                  </a:lnTo>
                  <a:lnTo>
                    <a:pt x="48" y="221"/>
                  </a:lnTo>
                  <a:lnTo>
                    <a:pt x="54" y="222"/>
                  </a:lnTo>
                  <a:lnTo>
                    <a:pt x="59" y="222"/>
                  </a:lnTo>
                  <a:lnTo>
                    <a:pt x="59" y="222"/>
                  </a:lnTo>
                  <a:lnTo>
                    <a:pt x="61" y="222"/>
                  </a:lnTo>
                  <a:lnTo>
                    <a:pt x="63" y="223"/>
                  </a:lnTo>
                  <a:lnTo>
                    <a:pt x="66" y="228"/>
                  </a:lnTo>
                  <a:lnTo>
                    <a:pt x="70" y="236"/>
                  </a:lnTo>
                  <a:lnTo>
                    <a:pt x="74" y="245"/>
                  </a:lnTo>
                  <a:lnTo>
                    <a:pt x="79" y="266"/>
                  </a:lnTo>
                  <a:lnTo>
                    <a:pt x="81" y="280"/>
                  </a:lnTo>
                  <a:lnTo>
                    <a:pt x="81" y="280"/>
                  </a:lnTo>
                  <a:lnTo>
                    <a:pt x="83" y="284"/>
                  </a:lnTo>
                  <a:lnTo>
                    <a:pt x="87" y="288"/>
                  </a:lnTo>
                  <a:lnTo>
                    <a:pt x="92" y="292"/>
                  </a:lnTo>
                  <a:lnTo>
                    <a:pt x="97" y="294"/>
                  </a:lnTo>
                  <a:lnTo>
                    <a:pt x="109" y="298"/>
                  </a:lnTo>
                  <a:lnTo>
                    <a:pt x="114" y="300"/>
                  </a:lnTo>
                  <a:lnTo>
                    <a:pt x="211" y="28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68" name="Freeform 8"/>
            <p:cNvSpPr>
              <a:spLocks/>
            </p:cNvSpPr>
            <p:nvPr/>
          </p:nvSpPr>
          <p:spPr bwMode="auto">
            <a:xfrm>
              <a:off x="3227388" y="2205038"/>
              <a:ext cx="209550" cy="287338"/>
            </a:xfrm>
            <a:custGeom>
              <a:avLst/>
              <a:gdLst>
                <a:gd name="T0" fmla="*/ 25 w 132"/>
                <a:gd name="T1" fmla="*/ 131 h 181"/>
                <a:gd name="T2" fmla="*/ 25 w 132"/>
                <a:gd name="T3" fmla="*/ 131 h 181"/>
                <a:gd name="T4" fmla="*/ 21 w 132"/>
                <a:gd name="T5" fmla="*/ 123 h 181"/>
                <a:gd name="T6" fmla="*/ 16 w 132"/>
                <a:gd name="T7" fmla="*/ 113 h 181"/>
                <a:gd name="T8" fmla="*/ 8 w 132"/>
                <a:gd name="T9" fmla="*/ 95 h 181"/>
                <a:gd name="T10" fmla="*/ 8 w 132"/>
                <a:gd name="T11" fmla="*/ 95 h 181"/>
                <a:gd name="T12" fmla="*/ 5 w 132"/>
                <a:gd name="T13" fmla="*/ 85 h 181"/>
                <a:gd name="T14" fmla="*/ 1 w 132"/>
                <a:gd name="T15" fmla="*/ 71 h 181"/>
                <a:gd name="T16" fmla="*/ 0 w 132"/>
                <a:gd name="T17" fmla="*/ 56 h 181"/>
                <a:gd name="T18" fmla="*/ 0 w 132"/>
                <a:gd name="T19" fmla="*/ 51 h 181"/>
                <a:gd name="T20" fmla="*/ 0 w 132"/>
                <a:gd name="T21" fmla="*/ 45 h 181"/>
                <a:gd name="T22" fmla="*/ 0 w 132"/>
                <a:gd name="T23" fmla="*/ 45 h 181"/>
                <a:gd name="T24" fmla="*/ 3 w 132"/>
                <a:gd name="T25" fmla="*/ 39 h 181"/>
                <a:gd name="T26" fmla="*/ 7 w 132"/>
                <a:gd name="T27" fmla="*/ 34 h 181"/>
                <a:gd name="T28" fmla="*/ 9 w 132"/>
                <a:gd name="T29" fmla="*/ 30 h 181"/>
                <a:gd name="T30" fmla="*/ 13 w 132"/>
                <a:gd name="T31" fmla="*/ 29 h 181"/>
                <a:gd name="T32" fmla="*/ 13 w 132"/>
                <a:gd name="T33" fmla="*/ 29 h 181"/>
                <a:gd name="T34" fmla="*/ 23 w 132"/>
                <a:gd name="T35" fmla="*/ 26 h 181"/>
                <a:gd name="T36" fmla="*/ 28 w 132"/>
                <a:gd name="T37" fmla="*/ 25 h 181"/>
                <a:gd name="T38" fmla="*/ 31 w 132"/>
                <a:gd name="T39" fmla="*/ 22 h 181"/>
                <a:gd name="T40" fmla="*/ 32 w 132"/>
                <a:gd name="T41" fmla="*/ 21 h 181"/>
                <a:gd name="T42" fmla="*/ 32 w 132"/>
                <a:gd name="T43" fmla="*/ 21 h 181"/>
                <a:gd name="T44" fmla="*/ 34 w 132"/>
                <a:gd name="T45" fmla="*/ 17 h 181"/>
                <a:gd name="T46" fmla="*/ 38 w 132"/>
                <a:gd name="T47" fmla="*/ 13 h 181"/>
                <a:gd name="T48" fmla="*/ 41 w 132"/>
                <a:gd name="T49" fmla="*/ 10 h 181"/>
                <a:gd name="T50" fmla="*/ 45 w 132"/>
                <a:gd name="T51" fmla="*/ 9 h 181"/>
                <a:gd name="T52" fmla="*/ 45 w 132"/>
                <a:gd name="T53" fmla="*/ 9 h 181"/>
                <a:gd name="T54" fmla="*/ 56 w 132"/>
                <a:gd name="T55" fmla="*/ 9 h 181"/>
                <a:gd name="T56" fmla="*/ 61 w 132"/>
                <a:gd name="T57" fmla="*/ 9 h 181"/>
                <a:gd name="T58" fmla="*/ 67 w 132"/>
                <a:gd name="T59" fmla="*/ 9 h 181"/>
                <a:gd name="T60" fmla="*/ 67 w 132"/>
                <a:gd name="T61" fmla="*/ 9 h 181"/>
                <a:gd name="T62" fmla="*/ 78 w 132"/>
                <a:gd name="T63" fmla="*/ 4 h 181"/>
                <a:gd name="T64" fmla="*/ 83 w 132"/>
                <a:gd name="T65" fmla="*/ 1 h 181"/>
                <a:gd name="T66" fmla="*/ 87 w 132"/>
                <a:gd name="T67" fmla="*/ 0 h 181"/>
                <a:gd name="T68" fmla="*/ 87 w 132"/>
                <a:gd name="T69" fmla="*/ 0 h 181"/>
                <a:gd name="T70" fmla="*/ 94 w 132"/>
                <a:gd name="T71" fmla="*/ 3 h 181"/>
                <a:gd name="T72" fmla="*/ 100 w 132"/>
                <a:gd name="T73" fmla="*/ 4 h 181"/>
                <a:gd name="T74" fmla="*/ 105 w 132"/>
                <a:gd name="T75" fmla="*/ 4 h 181"/>
                <a:gd name="T76" fmla="*/ 105 w 132"/>
                <a:gd name="T77" fmla="*/ 4 h 181"/>
                <a:gd name="T78" fmla="*/ 110 w 132"/>
                <a:gd name="T79" fmla="*/ 3 h 181"/>
                <a:gd name="T80" fmla="*/ 118 w 132"/>
                <a:gd name="T81" fmla="*/ 4 h 181"/>
                <a:gd name="T82" fmla="*/ 125 w 132"/>
                <a:gd name="T83" fmla="*/ 5 h 181"/>
                <a:gd name="T84" fmla="*/ 128 w 132"/>
                <a:gd name="T85" fmla="*/ 7 h 181"/>
                <a:gd name="T86" fmla="*/ 129 w 132"/>
                <a:gd name="T87" fmla="*/ 8 h 181"/>
                <a:gd name="T88" fmla="*/ 129 w 132"/>
                <a:gd name="T89" fmla="*/ 8 h 181"/>
                <a:gd name="T90" fmla="*/ 131 w 132"/>
                <a:gd name="T91" fmla="*/ 16 h 181"/>
                <a:gd name="T92" fmla="*/ 132 w 132"/>
                <a:gd name="T93" fmla="*/ 32 h 181"/>
                <a:gd name="T94" fmla="*/ 131 w 132"/>
                <a:gd name="T95" fmla="*/ 51 h 181"/>
                <a:gd name="T96" fmla="*/ 129 w 132"/>
                <a:gd name="T97" fmla="*/ 65 h 181"/>
                <a:gd name="T98" fmla="*/ 129 w 132"/>
                <a:gd name="T99" fmla="*/ 65 h 181"/>
                <a:gd name="T100" fmla="*/ 125 w 132"/>
                <a:gd name="T101" fmla="*/ 98 h 181"/>
                <a:gd name="T102" fmla="*/ 124 w 132"/>
                <a:gd name="T103" fmla="*/ 119 h 181"/>
                <a:gd name="T104" fmla="*/ 123 w 132"/>
                <a:gd name="T105" fmla="*/ 137 h 181"/>
                <a:gd name="T106" fmla="*/ 123 w 132"/>
                <a:gd name="T107" fmla="*/ 137 h 181"/>
                <a:gd name="T108" fmla="*/ 122 w 132"/>
                <a:gd name="T109" fmla="*/ 145 h 181"/>
                <a:gd name="T110" fmla="*/ 119 w 132"/>
                <a:gd name="T111" fmla="*/ 153 h 181"/>
                <a:gd name="T112" fmla="*/ 114 w 132"/>
                <a:gd name="T113" fmla="*/ 159 h 181"/>
                <a:gd name="T114" fmla="*/ 109 w 132"/>
                <a:gd name="T115" fmla="*/ 167 h 181"/>
                <a:gd name="T116" fmla="*/ 98 w 132"/>
                <a:gd name="T117" fmla="*/ 177 h 181"/>
                <a:gd name="T118" fmla="*/ 94 w 132"/>
                <a:gd name="T119" fmla="*/ 181 h 181"/>
                <a:gd name="T120" fmla="*/ 25 w 132"/>
                <a:gd name="T121" fmla="*/ 13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2" h="181">
                  <a:moveTo>
                    <a:pt x="25" y="131"/>
                  </a:moveTo>
                  <a:lnTo>
                    <a:pt x="25" y="131"/>
                  </a:lnTo>
                  <a:lnTo>
                    <a:pt x="21" y="123"/>
                  </a:lnTo>
                  <a:lnTo>
                    <a:pt x="16" y="113"/>
                  </a:lnTo>
                  <a:lnTo>
                    <a:pt x="8" y="95"/>
                  </a:lnTo>
                  <a:lnTo>
                    <a:pt x="8" y="95"/>
                  </a:lnTo>
                  <a:lnTo>
                    <a:pt x="5" y="85"/>
                  </a:lnTo>
                  <a:lnTo>
                    <a:pt x="1" y="71"/>
                  </a:lnTo>
                  <a:lnTo>
                    <a:pt x="0" y="56"/>
                  </a:lnTo>
                  <a:lnTo>
                    <a:pt x="0" y="51"/>
                  </a:lnTo>
                  <a:lnTo>
                    <a:pt x="0" y="45"/>
                  </a:lnTo>
                  <a:lnTo>
                    <a:pt x="0" y="45"/>
                  </a:lnTo>
                  <a:lnTo>
                    <a:pt x="3" y="39"/>
                  </a:lnTo>
                  <a:lnTo>
                    <a:pt x="7" y="34"/>
                  </a:lnTo>
                  <a:lnTo>
                    <a:pt x="9" y="30"/>
                  </a:lnTo>
                  <a:lnTo>
                    <a:pt x="13" y="29"/>
                  </a:lnTo>
                  <a:lnTo>
                    <a:pt x="13" y="29"/>
                  </a:lnTo>
                  <a:lnTo>
                    <a:pt x="23" y="26"/>
                  </a:lnTo>
                  <a:lnTo>
                    <a:pt x="28" y="25"/>
                  </a:lnTo>
                  <a:lnTo>
                    <a:pt x="31" y="22"/>
                  </a:lnTo>
                  <a:lnTo>
                    <a:pt x="32" y="21"/>
                  </a:lnTo>
                  <a:lnTo>
                    <a:pt x="32" y="21"/>
                  </a:lnTo>
                  <a:lnTo>
                    <a:pt x="34" y="17"/>
                  </a:lnTo>
                  <a:lnTo>
                    <a:pt x="38" y="13"/>
                  </a:lnTo>
                  <a:lnTo>
                    <a:pt x="41" y="10"/>
                  </a:lnTo>
                  <a:lnTo>
                    <a:pt x="45" y="9"/>
                  </a:lnTo>
                  <a:lnTo>
                    <a:pt x="45" y="9"/>
                  </a:lnTo>
                  <a:lnTo>
                    <a:pt x="56" y="9"/>
                  </a:lnTo>
                  <a:lnTo>
                    <a:pt x="61" y="9"/>
                  </a:lnTo>
                  <a:lnTo>
                    <a:pt x="67" y="9"/>
                  </a:lnTo>
                  <a:lnTo>
                    <a:pt x="67" y="9"/>
                  </a:lnTo>
                  <a:lnTo>
                    <a:pt x="78" y="4"/>
                  </a:lnTo>
                  <a:lnTo>
                    <a:pt x="83" y="1"/>
                  </a:lnTo>
                  <a:lnTo>
                    <a:pt x="87" y="0"/>
                  </a:lnTo>
                  <a:lnTo>
                    <a:pt x="87" y="0"/>
                  </a:lnTo>
                  <a:lnTo>
                    <a:pt x="94" y="3"/>
                  </a:lnTo>
                  <a:lnTo>
                    <a:pt x="100" y="4"/>
                  </a:lnTo>
                  <a:lnTo>
                    <a:pt x="105" y="4"/>
                  </a:lnTo>
                  <a:lnTo>
                    <a:pt x="105" y="4"/>
                  </a:lnTo>
                  <a:lnTo>
                    <a:pt x="110" y="3"/>
                  </a:lnTo>
                  <a:lnTo>
                    <a:pt x="118" y="4"/>
                  </a:lnTo>
                  <a:lnTo>
                    <a:pt x="125" y="5"/>
                  </a:lnTo>
                  <a:lnTo>
                    <a:pt x="128" y="7"/>
                  </a:lnTo>
                  <a:lnTo>
                    <a:pt x="129" y="8"/>
                  </a:lnTo>
                  <a:lnTo>
                    <a:pt x="129" y="8"/>
                  </a:lnTo>
                  <a:lnTo>
                    <a:pt x="131" y="16"/>
                  </a:lnTo>
                  <a:lnTo>
                    <a:pt x="132" y="32"/>
                  </a:lnTo>
                  <a:lnTo>
                    <a:pt x="131" y="51"/>
                  </a:lnTo>
                  <a:lnTo>
                    <a:pt x="129" y="65"/>
                  </a:lnTo>
                  <a:lnTo>
                    <a:pt x="129" y="65"/>
                  </a:lnTo>
                  <a:lnTo>
                    <a:pt x="125" y="98"/>
                  </a:lnTo>
                  <a:lnTo>
                    <a:pt x="124" y="119"/>
                  </a:lnTo>
                  <a:lnTo>
                    <a:pt x="123" y="137"/>
                  </a:lnTo>
                  <a:lnTo>
                    <a:pt x="123" y="137"/>
                  </a:lnTo>
                  <a:lnTo>
                    <a:pt x="122" y="145"/>
                  </a:lnTo>
                  <a:lnTo>
                    <a:pt x="119" y="153"/>
                  </a:lnTo>
                  <a:lnTo>
                    <a:pt x="114" y="159"/>
                  </a:lnTo>
                  <a:lnTo>
                    <a:pt x="109" y="167"/>
                  </a:lnTo>
                  <a:lnTo>
                    <a:pt x="98" y="177"/>
                  </a:lnTo>
                  <a:lnTo>
                    <a:pt x="94" y="181"/>
                  </a:lnTo>
                  <a:lnTo>
                    <a:pt x="25" y="13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69" name="Freeform 9"/>
            <p:cNvSpPr>
              <a:spLocks/>
            </p:cNvSpPr>
            <p:nvPr/>
          </p:nvSpPr>
          <p:spPr bwMode="auto">
            <a:xfrm>
              <a:off x="3227388" y="2205038"/>
              <a:ext cx="209550" cy="287338"/>
            </a:xfrm>
            <a:custGeom>
              <a:avLst/>
              <a:gdLst>
                <a:gd name="T0" fmla="*/ 25 w 132"/>
                <a:gd name="T1" fmla="*/ 131 h 181"/>
                <a:gd name="T2" fmla="*/ 25 w 132"/>
                <a:gd name="T3" fmla="*/ 131 h 181"/>
                <a:gd name="T4" fmla="*/ 21 w 132"/>
                <a:gd name="T5" fmla="*/ 123 h 181"/>
                <a:gd name="T6" fmla="*/ 16 w 132"/>
                <a:gd name="T7" fmla="*/ 113 h 181"/>
                <a:gd name="T8" fmla="*/ 8 w 132"/>
                <a:gd name="T9" fmla="*/ 95 h 181"/>
                <a:gd name="T10" fmla="*/ 8 w 132"/>
                <a:gd name="T11" fmla="*/ 95 h 181"/>
                <a:gd name="T12" fmla="*/ 5 w 132"/>
                <a:gd name="T13" fmla="*/ 85 h 181"/>
                <a:gd name="T14" fmla="*/ 1 w 132"/>
                <a:gd name="T15" fmla="*/ 71 h 181"/>
                <a:gd name="T16" fmla="*/ 0 w 132"/>
                <a:gd name="T17" fmla="*/ 56 h 181"/>
                <a:gd name="T18" fmla="*/ 0 w 132"/>
                <a:gd name="T19" fmla="*/ 51 h 181"/>
                <a:gd name="T20" fmla="*/ 0 w 132"/>
                <a:gd name="T21" fmla="*/ 45 h 181"/>
                <a:gd name="T22" fmla="*/ 0 w 132"/>
                <a:gd name="T23" fmla="*/ 45 h 181"/>
                <a:gd name="T24" fmla="*/ 3 w 132"/>
                <a:gd name="T25" fmla="*/ 39 h 181"/>
                <a:gd name="T26" fmla="*/ 7 w 132"/>
                <a:gd name="T27" fmla="*/ 34 h 181"/>
                <a:gd name="T28" fmla="*/ 9 w 132"/>
                <a:gd name="T29" fmla="*/ 30 h 181"/>
                <a:gd name="T30" fmla="*/ 13 w 132"/>
                <a:gd name="T31" fmla="*/ 29 h 181"/>
                <a:gd name="T32" fmla="*/ 13 w 132"/>
                <a:gd name="T33" fmla="*/ 29 h 181"/>
                <a:gd name="T34" fmla="*/ 23 w 132"/>
                <a:gd name="T35" fmla="*/ 26 h 181"/>
                <a:gd name="T36" fmla="*/ 28 w 132"/>
                <a:gd name="T37" fmla="*/ 25 h 181"/>
                <a:gd name="T38" fmla="*/ 31 w 132"/>
                <a:gd name="T39" fmla="*/ 22 h 181"/>
                <a:gd name="T40" fmla="*/ 32 w 132"/>
                <a:gd name="T41" fmla="*/ 21 h 181"/>
                <a:gd name="T42" fmla="*/ 32 w 132"/>
                <a:gd name="T43" fmla="*/ 21 h 181"/>
                <a:gd name="T44" fmla="*/ 34 w 132"/>
                <a:gd name="T45" fmla="*/ 17 h 181"/>
                <a:gd name="T46" fmla="*/ 38 w 132"/>
                <a:gd name="T47" fmla="*/ 13 h 181"/>
                <a:gd name="T48" fmla="*/ 41 w 132"/>
                <a:gd name="T49" fmla="*/ 10 h 181"/>
                <a:gd name="T50" fmla="*/ 45 w 132"/>
                <a:gd name="T51" fmla="*/ 9 h 181"/>
                <a:gd name="T52" fmla="*/ 45 w 132"/>
                <a:gd name="T53" fmla="*/ 9 h 181"/>
                <a:gd name="T54" fmla="*/ 56 w 132"/>
                <a:gd name="T55" fmla="*/ 9 h 181"/>
                <a:gd name="T56" fmla="*/ 61 w 132"/>
                <a:gd name="T57" fmla="*/ 9 h 181"/>
                <a:gd name="T58" fmla="*/ 67 w 132"/>
                <a:gd name="T59" fmla="*/ 9 h 181"/>
                <a:gd name="T60" fmla="*/ 67 w 132"/>
                <a:gd name="T61" fmla="*/ 9 h 181"/>
                <a:gd name="T62" fmla="*/ 78 w 132"/>
                <a:gd name="T63" fmla="*/ 4 h 181"/>
                <a:gd name="T64" fmla="*/ 83 w 132"/>
                <a:gd name="T65" fmla="*/ 1 h 181"/>
                <a:gd name="T66" fmla="*/ 87 w 132"/>
                <a:gd name="T67" fmla="*/ 0 h 181"/>
                <a:gd name="T68" fmla="*/ 87 w 132"/>
                <a:gd name="T69" fmla="*/ 0 h 181"/>
                <a:gd name="T70" fmla="*/ 94 w 132"/>
                <a:gd name="T71" fmla="*/ 3 h 181"/>
                <a:gd name="T72" fmla="*/ 100 w 132"/>
                <a:gd name="T73" fmla="*/ 4 h 181"/>
                <a:gd name="T74" fmla="*/ 105 w 132"/>
                <a:gd name="T75" fmla="*/ 4 h 181"/>
                <a:gd name="T76" fmla="*/ 105 w 132"/>
                <a:gd name="T77" fmla="*/ 4 h 181"/>
                <a:gd name="T78" fmla="*/ 110 w 132"/>
                <a:gd name="T79" fmla="*/ 3 h 181"/>
                <a:gd name="T80" fmla="*/ 118 w 132"/>
                <a:gd name="T81" fmla="*/ 4 h 181"/>
                <a:gd name="T82" fmla="*/ 125 w 132"/>
                <a:gd name="T83" fmla="*/ 5 h 181"/>
                <a:gd name="T84" fmla="*/ 128 w 132"/>
                <a:gd name="T85" fmla="*/ 7 h 181"/>
                <a:gd name="T86" fmla="*/ 129 w 132"/>
                <a:gd name="T87" fmla="*/ 8 h 181"/>
                <a:gd name="T88" fmla="*/ 129 w 132"/>
                <a:gd name="T89" fmla="*/ 8 h 181"/>
                <a:gd name="T90" fmla="*/ 131 w 132"/>
                <a:gd name="T91" fmla="*/ 16 h 181"/>
                <a:gd name="T92" fmla="*/ 132 w 132"/>
                <a:gd name="T93" fmla="*/ 32 h 181"/>
                <a:gd name="T94" fmla="*/ 131 w 132"/>
                <a:gd name="T95" fmla="*/ 51 h 181"/>
                <a:gd name="T96" fmla="*/ 129 w 132"/>
                <a:gd name="T97" fmla="*/ 65 h 181"/>
                <a:gd name="T98" fmla="*/ 129 w 132"/>
                <a:gd name="T99" fmla="*/ 65 h 181"/>
                <a:gd name="T100" fmla="*/ 125 w 132"/>
                <a:gd name="T101" fmla="*/ 98 h 181"/>
                <a:gd name="T102" fmla="*/ 124 w 132"/>
                <a:gd name="T103" fmla="*/ 119 h 181"/>
                <a:gd name="T104" fmla="*/ 123 w 132"/>
                <a:gd name="T105" fmla="*/ 137 h 181"/>
                <a:gd name="T106" fmla="*/ 123 w 132"/>
                <a:gd name="T107" fmla="*/ 137 h 181"/>
                <a:gd name="T108" fmla="*/ 122 w 132"/>
                <a:gd name="T109" fmla="*/ 145 h 181"/>
                <a:gd name="T110" fmla="*/ 119 w 132"/>
                <a:gd name="T111" fmla="*/ 153 h 181"/>
                <a:gd name="T112" fmla="*/ 114 w 132"/>
                <a:gd name="T113" fmla="*/ 159 h 181"/>
                <a:gd name="T114" fmla="*/ 109 w 132"/>
                <a:gd name="T115" fmla="*/ 167 h 181"/>
                <a:gd name="T116" fmla="*/ 98 w 132"/>
                <a:gd name="T117" fmla="*/ 177 h 181"/>
                <a:gd name="T118" fmla="*/ 94 w 132"/>
                <a:gd name="T119"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2" h="181">
                  <a:moveTo>
                    <a:pt x="25" y="131"/>
                  </a:moveTo>
                  <a:lnTo>
                    <a:pt x="25" y="131"/>
                  </a:lnTo>
                  <a:lnTo>
                    <a:pt x="21" y="123"/>
                  </a:lnTo>
                  <a:lnTo>
                    <a:pt x="16" y="113"/>
                  </a:lnTo>
                  <a:lnTo>
                    <a:pt x="8" y="95"/>
                  </a:lnTo>
                  <a:lnTo>
                    <a:pt x="8" y="95"/>
                  </a:lnTo>
                  <a:lnTo>
                    <a:pt x="5" y="85"/>
                  </a:lnTo>
                  <a:lnTo>
                    <a:pt x="1" y="71"/>
                  </a:lnTo>
                  <a:lnTo>
                    <a:pt x="0" y="56"/>
                  </a:lnTo>
                  <a:lnTo>
                    <a:pt x="0" y="51"/>
                  </a:lnTo>
                  <a:lnTo>
                    <a:pt x="0" y="45"/>
                  </a:lnTo>
                  <a:lnTo>
                    <a:pt x="0" y="45"/>
                  </a:lnTo>
                  <a:lnTo>
                    <a:pt x="3" y="39"/>
                  </a:lnTo>
                  <a:lnTo>
                    <a:pt x="7" y="34"/>
                  </a:lnTo>
                  <a:lnTo>
                    <a:pt x="9" y="30"/>
                  </a:lnTo>
                  <a:lnTo>
                    <a:pt x="13" y="29"/>
                  </a:lnTo>
                  <a:lnTo>
                    <a:pt x="13" y="29"/>
                  </a:lnTo>
                  <a:lnTo>
                    <a:pt x="23" y="26"/>
                  </a:lnTo>
                  <a:lnTo>
                    <a:pt x="28" y="25"/>
                  </a:lnTo>
                  <a:lnTo>
                    <a:pt x="31" y="22"/>
                  </a:lnTo>
                  <a:lnTo>
                    <a:pt x="32" y="21"/>
                  </a:lnTo>
                  <a:lnTo>
                    <a:pt x="32" y="21"/>
                  </a:lnTo>
                  <a:lnTo>
                    <a:pt x="34" y="17"/>
                  </a:lnTo>
                  <a:lnTo>
                    <a:pt x="38" y="13"/>
                  </a:lnTo>
                  <a:lnTo>
                    <a:pt x="41" y="10"/>
                  </a:lnTo>
                  <a:lnTo>
                    <a:pt x="45" y="9"/>
                  </a:lnTo>
                  <a:lnTo>
                    <a:pt x="45" y="9"/>
                  </a:lnTo>
                  <a:lnTo>
                    <a:pt x="56" y="9"/>
                  </a:lnTo>
                  <a:lnTo>
                    <a:pt x="61" y="9"/>
                  </a:lnTo>
                  <a:lnTo>
                    <a:pt x="67" y="9"/>
                  </a:lnTo>
                  <a:lnTo>
                    <a:pt x="67" y="9"/>
                  </a:lnTo>
                  <a:lnTo>
                    <a:pt x="78" y="4"/>
                  </a:lnTo>
                  <a:lnTo>
                    <a:pt x="83" y="1"/>
                  </a:lnTo>
                  <a:lnTo>
                    <a:pt x="87" y="0"/>
                  </a:lnTo>
                  <a:lnTo>
                    <a:pt x="87" y="0"/>
                  </a:lnTo>
                  <a:lnTo>
                    <a:pt x="94" y="3"/>
                  </a:lnTo>
                  <a:lnTo>
                    <a:pt x="100" y="4"/>
                  </a:lnTo>
                  <a:lnTo>
                    <a:pt x="105" y="4"/>
                  </a:lnTo>
                  <a:lnTo>
                    <a:pt x="105" y="4"/>
                  </a:lnTo>
                  <a:lnTo>
                    <a:pt x="110" y="3"/>
                  </a:lnTo>
                  <a:lnTo>
                    <a:pt x="118" y="4"/>
                  </a:lnTo>
                  <a:lnTo>
                    <a:pt x="125" y="5"/>
                  </a:lnTo>
                  <a:lnTo>
                    <a:pt x="128" y="7"/>
                  </a:lnTo>
                  <a:lnTo>
                    <a:pt x="129" y="8"/>
                  </a:lnTo>
                  <a:lnTo>
                    <a:pt x="129" y="8"/>
                  </a:lnTo>
                  <a:lnTo>
                    <a:pt x="131" y="16"/>
                  </a:lnTo>
                  <a:lnTo>
                    <a:pt x="132" y="32"/>
                  </a:lnTo>
                  <a:lnTo>
                    <a:pt x="131" y="51"/>
                  </a:lnTo>
                  <a:lnTo>
                    <a:pt x="129" y="65"/>
                  </a:lnTo>
                  <a:lnTo>
                    <a:pt x="129" y="65"/>
                  </a:lnTo>
                  <a:lnTo>
                    <a:pt x="125" y="98"/>
                  </a:lnTo>
                  <a:lnTo>
                    <a:pt x="124" y="119"/>
                  </a:lnTo>
                  <a:lnTo>
                    <a:pt x="123" y="137"/>
                  </a:lnTo>
                  <a:lnTo>
                    <a:pt x="123" y="137"/>
                  </a:lnTo>
                  <a:lnTo>
                    <a:pt x="122" y="145"/>
                  </a:lnTo>
                  <a:lnTo>
                    <a:pt x="119" y="153"/>
                  </a:lnTo>
                  <a:lnTo>
                    <a:pt x="114" y="159"/>
                  </a:lnTo>
                  <a:lnTo>
                    <a:pt x="109" y="167"/>
                  </a:lnTo>
                  <a:lnTo>
                    <a:pt x="98" y="177"/>
                  </a:lnTo>
                  <a:lnTo>
                    <a:pt x="94" y="18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70" name="Freeform 10"/>
            <p:cNvSpPr>
              <a:spLocks/>
            </p:cNvSpPr>
            <p:nvPr/>
          </p:nvSpPr>
          <p:spPr bwMode="auto">
            <a:xfrm>
              <a:off x="3248025" y="2395538"/>
              <a:ext cx="169863" cy="119063"/>
            </a:xfrm>
            <a:custGeom>
              <a:avLst/>
              <a:gdLst>
                <a:gd name="T0" fmla="*/ 0 w 107"/>
                <a:gd name="T1" fmla="*/ 59 h 75"/>
                <a:gd name="T2" fmla="*/ 0 w 107"/>
                <a:gd name="T3" fmla="*/ 59 h 75"/>
                <a:gd name="T4" fmla="*/ 3 w 107"/>
                <a:gd name="T5" fmla="*/ 39 h 75"/>
                <a:gd name="T6" fmla="*/ 4 w 107"/>
                <a:gd name="T7" fmla="*/ 24 h 75"/>
                <a:gd name="T8" fmla="*/ 6 w 107"/>
                <a:gd name="T9" fmla="*/ 17 h 75"/>
                <a:gd name="T10" fmla="*/ 8 w 107"/>
                <a:gd name="T11" fmla="*/ 13 h 75"/>
                <a:gd name="T12" fmla="*/ 8 w 107"/>
                <a:gd name="T13" fmla="*/ 13 h 75"/>
                <a:gd name="T14" fmla="*/ 10 w 107"/>
                <a:gd name="T15" fmla="*/ 11 h 75"/>
                <a:gd name="T16" fmla="*/ 13 w 107"/>
                <a:gd name="T17" fmla="*/ 11 h 75"/>
                <a:gd name="T18" fmla="*/ 17 w 107"/>
                <a:gd name="T19" fmla="*/ 15 h 75"/>
                <a:gd name="T20" fmla="*/ 22 w 107"/>
                <a:gd name="T21" fmla="*/ 20 h 75"/>
                <a:gd name="T22" fmla="*/ 25 w 107"/>
                <a:gd name="T23" fmla="*/ 22 h 75"/>
                <a:gd name="T24" fmla="*/ 28 w 107"/>
                <a:gd name="T25" fmla="*/ 22 h 75"/>
                <a:gd name="T26" fmla="*/ 28 w 107"/>
                <a:gd name="T27" fmla="*/ 22 h 75"/>
                <a:gd name="T28" fmla="*/ 72 w 107"/>
                <a:gd name="T29" fmla="*/ 11 h 75"/>
                <a:gd name="T30" fmla="*/ 107 w 107"/>
                <a:gd name="T31" fmla="*/ 0 h 75"/>
                <a:gd name="T32" fmla="*/ 54 w 107"/>
                <a:gd name="T33" fmla="*/ 69 h 75"/>
                <a:gd name="T34" fmla="*/ 13 w 107"/>
                <a:gd name="T35" fmla="*/ 75 h 75"/>
                <a:gd name="T36" fmla="*/ 0 w 107"/>
                <a:gd name="T37" fmla="*/ 5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7" h="75">
                  <a:moveTo>
                    <a:pt x="0" y="59"/>
                  </a:moveTo>
                  <a:lnTo>
                    <a:pt x="0" y="59"/>
                  </a:lnTo>
                  <a:lnTo>
                    <a:pt x="3" y="39"/>
                  </a:lnTo>
                  <a:lnTo>
                    <a:pt x="4" y="24"/>
                  </a:lnTo>
                  <a:lnTo>
                    <a:pt x="6" y="17"/>
                  </a:lnTo>
                  <a:lnTo>
                    <a:pt x="8" y="13"/>
                  </a:lnTo>
                  <a:lnTo>
                    <a:pt x="8" y="13"/>
                  </a:lnTo>
                  <a:lnTo>
                    <a:pt x="10" y="11"/>
                  </a:lnTo>
                  <a:lnTo>
                    <a:pt x="13" y="11"/>
                  </a:lnTo>
                  <a:lnTo>
                    <a:pt x="17" y="15"/>
                  </a:lnTo>
                  <a:lnTo>
                    <a:pt x="22" y="20"/>
                  </a:lnTo>
                  <a:lnTo>
                    <a:pt x="25" y="22"/>
                  </a:lnTo>
                  <a:lnTo>
                    <a:pt x="28" y="22"/>
                  </a:lnTo>
                  <a:lnTo>
                    <a:pt x="28" y="22"/>
                  </a:lnTo>
                  <a:lnTo>
                    <a:pt x="72" y="11"/>
                  </a:lnTo>
                  <a:lnTo>
                    <a:pt x="107" y="0"/>
                  </a:lnTo>
                  <a:lnTo>
                    <a:pt x="54" y="69"/>
                  </a:lnTo>
                  <a:lnTo>
                    <a:pt x="13" y="75"/>
                  </a:lnTo>
                  <a:lnTo>
                    <a:pt x="0" y="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73" name="Freeform 11"/>
            <p:cNvSpPr>
              <a:spLocks/>
            </p:cNvSpPr>
            <p:nvPr/>
          </p:nvSpPr>
          <p:spPr bwMode="auto">
            <a:xfrm>
              <a:off x="4237038" y="2524125"/>
              <a:ext cx="774700" cy="1128713"/>
            </a:xfrm>
            <a:custGeom>
              <a:avLst/>
              <a:gdLst>
                <a:gd name="T0" fmla="*/ 62 w 488"/>
                <a:gd name="T1" fmla="*/ 66 h 711"/>
                <a:gd name="T2" fmla="*/ 62 w 488"/>
                <a:gd name="T3" fmla="*/ 28 h 711"/>
                <a:gd name="T4" fmla="*/ 62 w 488"/>
                <a:gd name="T5" fmla="*/ 28 h 711"/>
                <a:gd name="T6" fmla="*/ 80 w 488"/>
                <a:gd name="T7" fmla="*/ 32 h 711"/>
                <a:gd name="T8" fmla="*/ 95 w 488"/>
                <a:gd name="T9" fmla="*/ 35 h 711"/>
                <a:gd name="T10" fmla="*/ 110 w 488"/>
                <a:gd name="T11" fmla="*/ 37 h 711"/>
                <a:gd name="T12" fmla="*/ 110 w 488"/>
                <a:gd name="T13" fmla="*/ 37 h 711"/>
                <a:gd name="T14" fmla="*/ 155 w 488"/>
                <a:gd name="T15" fmla="*/ 37 h 711"/>
                <a:gd name="T16" fmla="*/ 186 w 488"/>
                <a:gd name="T17" fmla="*/ 37 h 711"/>
                <a:gd name="T18" fmla="*/ 245 w 488"/>
                <a:gd name="T19" fmla="*/ 6 h 711"/>
                <a:gd name="T20" fmla="*/ 318 w 488"/>
                <a:gd name="T21" fmla="*/ 0 h 711"/>
                <a:gd name="T22" fmla="*/ 413 w 488"/>
                <a:gd name="T23" fmla="*/ 10 h 711"/>
                <a:gd name="T24" fmla="*/ 488 w 488"/>
                <a:gd name="T25" fmla="*/ 192 h 711"/>
                <a:gd name="T26" fmla="*/ 442 w 488"/>
                <a:gd name="T27" fmla="*/ 635 h 711"/>
                <a:gd name="T28" fmla="*/ 402 w 488"/>
                <a:gd name="T29" fmla="*/ 697 h 711"/>
                <a:gd name="T30" fmla="*/ 276 w 488"/>
                <a:gd name="T31" fmla="*/ 711 h 711"/>
                <a:gd name="T32" fmla="*/ 199 w 488"/>
                <a:gd name="T33" fmla="*/ 697 h 711"/>
                <a:gd name="T34" fmla="*/ 105 w 488"/>
                <a:gd name="T35" fmla="*/ 337 h 711"/>
                <a:gd name="T36" fmla="*/ 0 w 488"/>
                <a:gd name="T37" fmla="*/ 161 h 711"/>
                <a:gd name="T38" fmla="*/ 62 w 488"/>
                <a:gd name="T39" fmla="*/ 66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8" h="711">
                  <a:moveTo>
                    <a:pt x="62" y="66"/>
                  </a:moveTo>
                  <a:lnTo>
                    <a:pt x="62" y="28"/>
                  </a:lnTo>
                  <a:lnTo>
                    <a:pt x="62" y="28"/>
                  </a:lnTo>
                  <a:lnTo>
                    <a:pt x="80" y="32"/>
                  </a:lnTo>
                  <a:lnTo>
                    <a:pt x="95" y="35"/>
                  </a:lnTo>
                  <a:lnTo>
                    <a:pt x="110" y="37"/>
                  </a:lnTo>
                  <a:lnTo>
                    <a:pt x="110" y="37"/>
                  </a:lnTo>
                  <a:lnTo>
                    <a:pt x="155" y="37"/>
                  </a:lnTo>
                  <a:lnTo>
                    <a:pt x="186" y="37"/>
                  </a:lnTo>
                  <a:lnTo>
                    <a:pt x="245" y="6"/>
                  </a:lnTo>
                  <a:lnTo>
                    <a:pt x="318" y="0"/>
                  </a:lnTo>
                  <a:lnTo>
                    <a:pt x="413" y="10"/>
                  </a:lnTo>
                  <a:lnTo>
                    <a:pt x="488" y="192"/>
                  </a:lnTo>
                  <a:lnTo>
                    <a:pt x="442" y="635"/>
                  </a:lnTo>
                  <a:lnTo>
                    <a:pt x="402" y="697"/>
                  </a:lnTo>
                  <a:lnTo>
                    <a:pt x="276" y="711"/>
                  </a:lnTo>
                  <a:lnTo>
                    <a:pt x="199" y="697"/>
                  </a:lnTo>
                  <a:lnTo>
                    <a:pt x="105" y="337"/>
                  </a:lnTo>
                  <a:lnTo>
                    <a:pt x="0" y="161"/>
                  </a:lnTo>
                  <a:lnTo>
                    <a:pt x="62" y="6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74" name="Freeform 12"/>
            <p:cNvSpPr>
              <a:spLocks/>
            </p:cNvSpPr>
            <p:nvPr/>
          </p:nvSpPr>
          <p:spPr bwMode="auto">
            <a:xfrm>
              <a:off x="4959350" y="1412875"/>
              <a:ext cx="230188" cy="279400"/>
            </a:xfrm>
            <a:custGeom>
              <a:avLst/>
              <a:gdLst>
                <a:gd name="T0" fmla="*/ 65 w 145"/>
                <a:gd name="T1" fmla="*/ 159 h 176"/>
                <a:gd name="T2" fmla="*/ 59 w 145"/>
                <a:gd name="T3" fmla="*/ 138 h 176"/>
                <a:gd name="T4" fmla="*/ 55 w 145"/>
                <a:gd name="T5" fmla="*/ 131 h 176"/>
                <a:gd name="T6" fmla="*/ 47 w 145"/>
                <a:gd name="T7" fmla="*/ 125 h 176"/>
                <a:gd name="T8" fmla="*/ 28 w 145"/>
                <a:gd name="T9" fmla="*/ 114 h 176"/>
                <a:gd name="T10" fmla="*/ 21 w 145"/>
                <a:gd name="T11" fmla="*/ 110 h 176"/>
                <a:gd name="T12" fmla="*/ 8 w 145"/>
                <a:gd name="T13" fmla="*/ 89 h 176"/>
                <a:gd name="T14" fmla="*/ 2 w 145"/>
                <a:gd name="T15" fmla="*/ 66 h 176"/>
                <a:gd name="T16" fmla="*/ 0 w 145"/>
                <a:gd name="T17" fmla="*/ 59 h 176"/>
                <a:gd name="T18" fmla="*/ 4 w 145"/>
                <a:gd name="T19" fmla="*/ 45 h 176"/>
                <a:gd name="T20" fmla="*/ 20 w 145"/>
                <a:gd name="T21" fmla="*/ 23 h 176"/>
                <a:gd name="T22" fmla="*/ 22 w 145"/>
                <a:gd name="T23" fmla="*/ 19 h 176"/>
                <a:gd name="T24" fmla="*/ 25 w 145"/>
                <a:gd name="T25" fmla="*/ 12 h 176"/>
                <a:gd name="T26" fmla="*/ 28 w 145"/>
                <a:gd name="T27" fmla="*/ 8 h 176"/>
                <a:gd name="T28" fmla="*/ 42 w 145"/>
                <a:gd name="T29" fmla="*/ 1 h 176"/>
                <a:gd name="T30" fmla="*/ 47 w 145"/>
                <a:gd name="T31" fmla="*/ 0 h 176"/>
                <a:gd name="T32" fmla="*/ 55 w 145"/>
                <a:gd name="T33" fmla="*/ 5 h 176"/>
                <a:gd name="T34" fmla="*/ 59 w 145"/>
                <a:gd name="T35" fmla="*/ 10 h 176"/>
                <a:gd name="T36" fmla="*/ 86 w 145"/>
                <a:gd name="T37" fmla="*/ 14 h 176"/>
                <a:gd name="T38" fmla="*/ 92 w 145"/>
                <a:gd name="T39" fmla="*/ 16 h 176"/>
                <a:gd name="T40" fmla="*/ 104 w 145"/>
                <a:gd name="T41" fmla="*/ 19 h 176"/>
                <a:gd name="T42" fmla="*/ 110 w 145"/>
                <a:gd name="T43" fmla="*/ 25 h 176"/>
                <a:gd name="T44" fmla="*/ 112 w 145"/>
                <a:gd name="T45" fmla="*/ 28 h 176"/>
                <a:gd name="T46" fmla="*/ 119 w 145"/>
                <a:gd name="T47" fmla="*/ 49 h 176"/>
                <a:gd name="T48" fmla="*/ 127 w 145"/>
                <a:gd name="T49" fmla="*/ 69 h 176"/>
                <a:gd name="T50" fmla="*/ 137 w 145"/>
                <a:gd name="T51" fmla="*/ 87 h 176"/>
                <a:gd name="T52" fmla="*/ 144 w 145"/>
                <a:gd name="T53" fmla="*/ 100 h 176"/>
                <a:gd name="T54" fmla="*/ 145 w 145"/>
                <a:gd name="T55" fmla="*/ 103 h 176"/>
                <a:gd name="T56" fmla="*/ 143 w 145"/>
                <a:gd name="T57" fmla="*/ 163 h 176"/>
                <a:gd name="T58" fmla="*/ 140 w 145"/>
                <a:gd name="T59" fmla="*/ 175 h 176"/>
                <a:gd name="T60" fmla="*/ 139 w 145"/>
                <a:gd name="T61" fmla="*/ 176 h 176"/>
                <a:gd name="T62" fmla="*/ 127 w 145"/>
                <a:gd name="T63" fmla="*/ 175 h 176"/>
                <a:gd name="T64" fmla="*/ 65 w 145"/>
                <a:gd name="T65" fmla="*/ 15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5" h="176">
                  <a:moveTo>
                    <a:pt x="65" y="159"/>
                  </a:moveTo>
                  <a:lnTo>
                    <a:pt x="65" y="159"/>
                  </a:lnTo>
                  <a:lnTo>
                    <a:pt x="61" y="147"/>
                  </a:lnTo>
                  <a:lnTo>
                    <a:pt x="59" y="138"/>
                  </a:lnTo>
                  <a:lnTo>
                    <a:pt x="56" y="134"/>
                  </a:lnTo>
                  <a:lnTo>
                    <a:pt x="55" y="131"/>
                  </a:lnTo>
                  <a:lnTo>
                    <a:pt x="55" y="131"/>
                  </a:lnTo>
                  <a:lnTo>
                    <a:pt x="47" y="125"/>
                  </a:lnTo>
                  <a:lnTo>
                    <a:pt x="37" y="120"/>
                  </a:lnTo>
                  <a:lnTo>
                    <a:pt x="28" y="114"/>
                  </a:lnTo>
                  <a:lnTo>
                    <a:pt x="21" y="110"/>
                  </a:lnTo>
                  <a:lnTo>
                    <a:pt x="21" y="110"/>
                  </a:lnTo>
                  <a:lnTo>
                    <a:pt x="16" y="102"/>
                  </a:lnTo>
                  <a:lnTo>
                    <a:pt x="8" y="89"/>
                  </a:lnTo>
                  <a:lnTo>
                    <a:pt x="3" y="74"/>
                  </a:lnTo>
                  <a:lnTo>
                    <a:pt x="2" y="66"/>
                  </a:lnTo>
                  <a:lnTo>
                    <a:pt x="0" y="59"/>
                  </a:lnTo>
                  <a:lnTo>
                    <a:pt x="0" y="59"/>
                  </a:lnTo>
                  <a:lnTo>
                    <a:pt x="2" y="52"/>
                  </a:lnTo>
                  <a:lnTo>
                    <a:pt x="4" y="45"/>
                  </a:lnTo>
                  <a:lnTo>
                    <a:pt x="12" y="32"/>
                  </a:lnTo>
                  <a:lnTo>
                    <a:pt x="20" y="23"/>
                  </a:lnTo>
                  <a:lnTo>
                    <a:pt x="22" y="19"/>
                  </a:lnTo>
                  <a:lnTo>
                    <a:pt x="22" y="19"/>
                  </a:lnTo>
                  <a:lnTo>
                    <a:pt x="24" y="16"/>
                  </a:lnTo>
                  <a:lnTo>
                    <a:pt x="25" y="12"/>
                  </a:lnTo>
                  <a:lnTo>
                    <a:pt x="28" y="8"/>
                  </a:lnTo>
                  <a:lnTo>
                    <a:pt x="28" y="8"/>
                  </a:lnTo>
                  <a:lnTo>
                    <a:pt x="37" y="4"/>
                  </a:lnTo>
                  <a:lnTo>
                    <a:pt x="42" y="1"/>
                  </a:lnTo>
                  <a:lnTo>
                    <a:pt x="47" y="0"/>
                  </a:lnTo>
                  <a:lnTo>
                    <a:pt x="47" y="0"/>
                  </a:lnTo>
                  <a:lnTo>
                    <a:pt x="51" y="3"/>
                  </a:lnTo>
                  <a:lnTo>
                    <a:pt x="55" y="5"/>
                  </a:lnTo>
                  <a:lnTo>
                    <a:pt x="59" y="10"/>
                  </a:lnTo>
                  <a:lnTo>
                    <a:pt x="59" y="10"/>
                  </a:lnTo>
                  <a:lnTo>
                    <a:pt x="70" y="12"/>
                  </a:lnTo>
                  <a:lnTo>
                    <a:pt x="86" y="14"/>
                  </a:lnTo>
                  <a:lnTo>
                    <a:pt x="86" y="14"/>
                  </a:lnTo>
                  <a:lnTo>
                    <a:pt x="92" y="16"/>
                  </a:lnTo>
                  <a:lnTo>
                    <a:pt x="100" y="17"/>
                  </a:lnTo>
                  <a:lnTo>
                    <a:pt x="104" y="19"/>
                  </a:lnTo>
                  <a:lnTo>
                    <a:pt x="108" y="22"/>
                  </a:lnTo>
                  <a:lnTo>
                    <a:pt x="110" y="25"/>
                  </a:lnTo>
                  <a:lnTo>
                    <a:pt x="112" y="28"/>
                  </a:lnTo>
                  <a:lnTo>
                    <a:pt x="112" y="28"/>
                  </a:lnTo>
                  <a:lnTo>
                    <a:pt x="115" y="39"/>
                  </a:lnTo>
                  <a:lnTo>
                    <a:pt x="119" y="49"/>
                  </a:lnTo>
                  <a:lnTo>
                    <a:pt x="127" y="69"/>
                  </a:lnTo>
                  <a:lnTo>
                    <a:pt x="127" y="69"/>
                  </a:lnTo>
                  <a:lnTo>
                    <a:pt x="131" y="78"/>
                  </a:lnTo>
                  <a:lnTo>
                    <a:pt x="137" y="87"/>
                  </a:lnTo>
                  <a:lnTo>
                    <a:pt x="143" y="96"/>
                  </a:lnTo>
                  <a:lnTo>
                    <a:pt x="144" y="100"/>
                  </a:lnTo>
                  <a:lnTo>
                    <a:pt x="145" y="103"/>
                  </a:lnTo>
                  <a:lnTo>
                    <a:pt x="145" y="103"/>
                  </a:lnTo>
                  <a:lnTo>
                    <a:pt x="144" y="140"/>
                  </a:lnTo>
                  <a:lnTo>
                    <a:pt x="143" y="163"/>
                  </a:lnTo>
                  <a:lnTo>
                    <a:pt x="141" y="171"/>
                  </a:lnTo>
                  <a:lnTo>
                    <a:pt x="140" y="175"/>
                  </a:lnTo>
                  <a:lnTo>
                    <a:pt x="140" y="175"/>
                  </a:lnTo>
                  <a:lnTo>
                    <a:pt x="139" y="176"/>
                  </a:lnTo>
                  <a:lnTo>
                    <a:pt x="136" y="176"/>
                  </a:lnTo>
                  <a:lnTo>
                    <a:pt x="127" y="175"/>
                  </a:lnTo>
                  <a:lnTo>
                    <a:pt x="101" y="169"/>
                  </a:lnTo>
                  <a:lnTo>
                    <a:pt x="65" y="159"/>
                  </a:lnTo>
                  <a:lnTo>
                    <a:pt x="65" y="15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75" name="Freeform 13"/>
            <p:cNvSpPr>
              <a:spLocks/>
            </p:cNvSpPr>
            <p:nvPr/>
          </p:nvSpPr>
          <p:spPr bwMode="auto">
            <a:xfrm>
              <a:off x="5046663" y="1652588"/>
              <a:ext cx="182563" cy="95250"/>
            </a:xfrm>
            <a:custGeom>
              <a:avLst/>
              <a:gdLst>
                <a:gd name="T0" fmla="*/ 0 w 115"/>
                <a:gd name="T1" fmla="*/ 30 h 60"/>
                <a:gd name="T2" fmla="*/ 0 w 115"/>
                <a:gd name="T3" fmla="*/ 30 h 60"/>
                <a:gd name="T4" fmla="*/ 2 w 115"/>
                <a:gd name="T5" fmla="*/ 17 h 60"/>
                <a:gd name="T6" fmla="*/ 5 w 115"/>
                <a:gd name="T7" fmla="*/ 2 h 60"/>
                <a:gd name="T8" fmla="*/ 5 w 115"/>
                <a:gd name="T9" fmla="*/ 2 h 60"/>
                <a:gd name="T10" fmla="*/ 6 w 115"/>
                <a:gd name="T11" fmla="*/ 0 h 60"/>
                <a:gd name="T12" fmla="*/ 9 w 115"/>
                <a:gd name="T13" fmla="*/ 0 h 60"/>
                <a:gd name="T14" fmla="*/ 18 w 115"/>
                <a:gd name="T15" fmla="*/ 2 h 60"/>
                <a:gd name="T16" fmla="*/ 37 w 115"/>
                <a:gd name="T17" fmla="*/ 5 h 60"/>
                <a:gd name="T18" fmla="*/ 37 w 115"/>
                <a:gd name="T19" fmla="*/ 5 h 60"/>
                <a:gd name="T20" fmla="*/ 66 w 115"/>
                <a:gd name="T21" fmla="*/ 11 h 60"/>
                <a:gd name="T22" fmla="*/ 82 w 115"/>
                <a:gd name="T23" fmla="*/ 13 h 60"/>
                <a:gd name="T24" fmla="*/ 93 w 115"/>
                <a:gd name="T25" fmla="*/ 15 h 60"/>
                <a:gd name="T26" fmla="*/ 93 w 115"/>
                <a:gd name="T27" fmla="*/ 15 h 60"/>
                <a:gd name="T28" fmla="*/ 99 w 115"/>
                <a:gd name="T29" fmla="*/ 16 h 60"/>
                <a:gd name="T30" fmla="*/ 106 w 115"/>
                <a:gd name="T31" fmla="*/ 18 h 60"/>
                <a:gd name="T32" fmla="*/ 112 w 115"/>
                <a:gd name="T33" fmla="*/ 21 h 60"/>
                <a:gd name="T34" fmla="*/ 115 w 115"/>
                <a:gd name="T35" fmla="*/ 24 h 60"/>
                <a:gd name="T36" fmla="*/ 115 w 115"/>
                <a:gd name="T37" fmla="*/ 24 h 60"/>
                <a:gd name="T38" fmla="*/ 115 w 115"/>
                <a:gd name="T39" fmla="*/ 30 h 60"/>
                <a:gd name="T40" fmla="*/ 113 w 115"/>
                <a:gd name="T41" fmla="*/ 40 h 60"/>
                <a:gd name="T42" fmla="*/ 110 w 115"/>
                <a:gd name="T43" fmla="*/ 60 h 60"/>
                <a:gd name="T44" fmla="*/ 110 w 115"/>
                <a:gd name="T45" fmla="*/ 60 h 60"/>
                <a:gd name="T46" fmla="*/ 108 w 115"/>
                <a:gd name="T47" fmla="*/ 60 h 60"/>
                <a:gd name="T48" fmla="*/ 104 w 115"/>
                <a:gd name="T49" fmla="*/ 60 h 60"/>
                <a:gd name="T50" fmla="*/ 92 w 115"/>
                <a:gd name="T51" fmla="*/ 57 h 60"/>
                <a:gd name="T52" fmla="*/ 54 w 115"/>
                <a:gd name="T53" fmla="*/ 47 h 60"/>
                <a:gd name="T54" fmla="*/ 0 w 115"/>
                <a:gd name="T55"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5" h="60">
                  <a:moveTo>
                    <a:pt x="0" y="30"/>
                  </a:moveTo>
                  <a:lnTo>
                    <a:pt x="0" y="30"/>
                  </a:lnTo>
                  <a:lnTo>
                    <a:pt x="2" y="17"/>
                  </a:lnTo>
                  <a:lnTo>
                    <a:pt x="5" y="2"/>
                  </a:lnTo>
                  <a:lnTo>
                    <a:pt x="5" y="2"/>
                  </a:lnTo>
                  <a:lnTo>
                    <a:pt x="6" y="0"/>
                  </a:lnTo>
                  <a:lnTo>
                    <a:pt x="9" y="0"/>
                  </a:lnTo>
                  <a:lnTo>
                    <a:pt x="18" y="2"/>
                  </a:lnTo>
                  <a:lnTo>
                    <a:pt x="37" y="5"/>
                  </a:lnTo>
                  <a:lnTo>
                    <a:pt x="37" y="5"/>
                  </a:lnTo>
                  <a:lnTo>
                    <a:pt x="66" y="11"/>
                  </a:lnTo>
                  <a:lnTo>
                    <a:pt x="82" y="13"/>
                  </a:lnTo>
                  <a:lnTo>
                    <a:pt x="93" y="15"/>
                  </a:lnTo>
                  <a:lnTo>
                    <a:pt x="93" y="15"/>
                  </a:lnTo>
                  <a:lnTo>
                    <a:pt x="99" y="16"/>
                  </a:lnTo>
                  <a:lnTo>
                    <a:pt x="106" y="18"/>
                  </a:lnTo>
                  <a:lnTo>
                    <a:pt x="112" y="21"/>
                  </a:lnTo>
                  <a:lnTo>
                    <a:pt x="115" y="24"/>
                  </a:lnTo>
                  <a:lnTo>
                    <a:pt x="115" y="24"/>
                  </a:lnTo>
                  <a:lnTo>
                    <a:pt x="115" y="30"/>
                  </a:lnTo>
                  <a:lnTo>
                    <a:pt x="113" y="40"/>
                  </a:lnTo>
                  <a:lnTo>
                    <a:pt x="110" y="60"/>
                  </a:lnTo>
                  <a:lnTo>
                    <a:pt x="110" y="60"/>
                  </a:lnTo>
                  <a:lnTo>
                    <a:pt x="108" y="60"/>
                  </a:lnTo>
                  <a:lnTo>
                    <a:pt x="104" y="60"/>
                  </a:lnTo>
                  <a:lnTo>
                    <a:pt x="92" y="57"/>
                  </a:lnTo>
                  <a:lnTo>
                    <a:pt x="54" y="47"/>
                  </a:lnTo>
                  <a:lnTo>
                    <a:pt x="0" y="3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76" name="Freeform 14"/>
            <p:cNvSpPr>
              <a:spLocks/>
            </p:cNvSpPr>
            <p:nvPr/>
          </p:nvSpPr>
          <p:spPr bwMode="auto">
            <a:xfrm>
              <a:off x="5046663" y="1652588"/>
              <a:ext cx="182563" cy="95250"/>
            </a:xfrm>
            <a:custGeom>
              <a:avLst/>
              <a:gdLst>
                <a:gd name="T0" fmla="*/ 0 w 115"/>
                <a:gd name="T1" fmla="*/ 30 h 60"/>
                <a:gd name="T2" fmla="*/ 0 w 115"/>
                <a:gd name="T3" fmla="*/ 30 h 60"/>
                <a:gd name="T4" fmla="*/ 2 w 115"/>
                <a:gd name="T5" fmla="*/ 17 h 60"/>
                <a:gd name="T6" fmla="*/ 5 w 115"/>
                <a:gd name="T7" fmla="*/ 2 h 60"/>
                <a:gd name="T8" fmla="*/ 5 w 115"/>
                <a:gd name="T9" fmla="*/ 2 h 60"/>
                <a:gd name="T10" fmla="*/ 6 w 115"/>
                <a:gd name="T11" fmla="*/ 0 h 60"/>
                <a:gd name="T12" fmla="*/ 9 w 115"/>
                <a:gd name="T13" fmla="*/ 0 h 60"/>
                <a:gd name="T14" fmla="*/ 18 w 115"/>
                <a:gd name="T15" fmla="*/ 2 h 60"/>
                <a:gd name="T16" fmla="*/ 37 w 115"/>
                <a:gd name="T17" fmla="*/ 5 h 60"/>
                <a:gd name="T18" fmla="*/ 37 w 115"/>
                <a:gd name="T19" fmla="*/ 5 h 60"/>
                <a:gd name="T20" fmla="*/ 66 w 115"/>
                <a:gd name="T21" fmla="*/ 11 h 60"/>
                <a:gd name="T22" fmla="*/ 82 w 115"/>
                <a:gd name="T23" fmla="*/ 13 h 60"/>
                <a:gd name="T24" fmla="*/ 93 w 115"/>
                <a:gd name="T25" fmla="*/ 15 h 60"/>
                <a:gd name="T26" fmla="*/ 93 w 115"/>
                <a:gd name="T27" fmla="*/ 15 h 60"/>
                <a:gd name="T28" fmla="*/ 99 w 115"/>
                <a:gd name="T29" fmla="*/ 16 h 60"/>
                <a:gd name="T30" fmla="*/ 106 w 115"/>
                <a:gd name="T31" fmla="*/ 18 h 60"/>
                <a:gd name="T32" fmla="*/ 112 w 115"/>
                <a:gd name="T33" fmla="*/ 21 h 60"/>
                <a:gd name="T34" fmla="*/ 115 w 115"/>
                <a:gd name="T35" fmla="*/ 24 h 60"/>
                <a:gd name="T36" fmla="*/ 115 w 115"/>
                <a:gd name="T37" fmla="*/ 24 h 60"/>
                <a:gd name="T38" fmla="*/ 115 w 115"/>
                <a:gd name="T39" fmla="*/ 30 h 60"/>
                <a:gd name="T40" fmla="*/ 113 w 115"/>
                <a:gd name="T41" fmla="*/ 40 h 60"/>
                <a:gd name="T42" fmla="*/ 110 w 115"/>
                <a:gd name="T43" fmla="*/ 60 h 60"/>
                <a:gd name="T44" fmla="*/ 110 w 115"/>
                <a:gd name="T45" fmla="*/ 60 h 60"/>
                <a:gd name="T46" fmla="*/ 108 w 115"/>
                <a:gd name="T47" fmla="*/ 60 h 60"/>
                <a:gd name="T48" fmla="*/ 104 w 115"/>
                <a:gd name="T49" fmla="*/ 60 h 60"/>
                <a:gd name="T50" fmla="*/ 92 w 115"/>
                <a:gd name="T51" fmla="*/ 57 h 60"/>
                <a:gd name="T52" fmla="*/ 54 w 115"/>
                <a:gd name="T53" fmla="*/ 47 h 60"/>
                <a:gd name="T54" fmla="*/ 0 w 115"/>
                <a:gd name="T55"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5" h="60">
                  <a:moveTo>
                    <a:pt x="0" y="30"/>
                  </a:moveTo>
                  <a:lnTo>
                    <a:pt x="0" y="30"/>
                  </a:lnTo>
                  <a:lnTo>
                    <a:pt x="2" y="17"/>
                  </a:lnTo>
                  <a:lnTo>
                    <a:pt x="5" y="2"/>
                  </a:lnTo>
                  <a:lnTo>
                    <a:pt x="5" y="2"/>
                  </a:lnTo>
                  <a:lnTo>
                    <a:pt x="6" y="0"/>
                  </a:lnTo>
                  <a:lnTo>
                    <a:pt x="9" y="0"/>
                  </a:lnTo>
                  <a:lnTo>
                    <a:pt x="18" y="2"/>
                  </a:lnTo>
                  <a:lnTo>
                    <a:pt x="37" y="5"/>
                  </a:lnTo>
                  <a:lnTo>
                    <a:pt x="37" y="5"/>
                  </a:lnTo>
                  <a:lnTo>
                    <a:pt x="66" y="11"/>
                  </a:lnTo>
                  <a:lnTo>
                    <a:pt x="82" y="13"/>
                  </a:lnTo>
                  <a:lnTo>
                    <a:pt x="93" y="15"/>
                  </a:lnTo>
                  <a:lnTo>
                    <a:pt x="93" y="15"/>
                  </a:lnTo>
                  <a:lnTo>
                    <a:pt x="99" y="16"/>
                  </a:lnTo>
                  <a:lnTo>
                    <a:pt x="106" y="18"/>
                  </a:lnTo>
                  <a:lnTo>
                    <a:pt x="112" y="21"/>
                  </a:lnTo>
                  <a:lnTo>
                    <a:pt x="115" y="24"/>
                  </a:lnTo>
                  <a:lnTo>
                    <a:pt x="115" y="24"/>
                  </a:lnTo>
                  <a:lnTo>
                    <a:pt x="115" y="30"/>
                  </a:lnTo>
                  <a:lnTo>
                    <a:pt x="113" y="40"/>
                  </a:lnTo>
                  <a:lnTo>
                    <a:pt x="110" y="60"/>
                  </a:lnTo>
                  <a:lnTo>
                    <a:pt x="110" y="60"/>
                  </a:lnTo>
                  <a:lnTo>
                    <a:pt x="108" y="60"/>
                  </a:lnTo>
                  <a:lnTo>
                    <a:pt x="104" y="60"/>
                  </a:lnTo>
                  <a:lnTo>
                    <a:pt x="92" y="57"/>
                  </a:lnTo>
                  <a:lnTo>
                    <a:pt x="54" y="47"/>
                  </a:lnTo>
                  <a:lnTo>
                    <a:pt x="0" y="3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77" name="Freeform 15"/>
            <p:cNvSpPr>
              <a:spLocks/>
            </p:cNvSpPr>
            <p:nvPr/>
          </p:nvSpPr>
          <p:spPr bwMode="auto">
            <a:xfrm>
              <a:off x="4481513" y="2582863"/>
              <a:ext cx="466725" cy="676275"/>
            </a:xfrm>
            <a:custGeom>
              <a:avLst/>
              <a:gdLst>
                <a:gd name="T0" fmla="*/ 0 w 294"/>
                <a:gd name="T1" fmla="*/ 48 h 426"/>
                <a:gd name="T2" fmla="*/ 8 w 294"/>
                <a:gd name="T3" fmla="*/ 25 h 426"/>
                <a:gd name="T4" fmla="*/ 12 w 294"/>
                <a:gd name="T5" fmla="*/ 18 h 426"/>
                <a:gd name="T6" fmla="*/ 29 w 294"/>
                <a:gd name="T7" fmla="*/ 7 h 426"/>
                <a:gd name="T8" fmla="*/ 41 w 294"/>
                <a:gd name="T9" fmla="*/ 0 h 426"/>
                <a:gd name="T10" fmla="*/ 65 w 294"/>
                <a:gd name="T11" fmla="*/ 34 h 426"/>
                <a:gd name="T12" fmla="*/ 74 w 294"/>
                <a:gd name="T13" fmla="*/ 48 h 426"/>
                <a:gd name="T14" fmla="*/ 82 w 294"/>
                <a:gd name="T15" fmla="*/ 58 h 426"/>
                <a:gd name="T16" fmla="*/ 92 w 294"/>
                <a:gd name="T17" fmla="*/ 63 h 426"/>
                <a:gd name="T18" fmla="*/ 104 w 294"/>
                <a:gd name="T19" fmla="*/ 65 h 426"/>
                <a:gd name="T20" fmla="*/ 141 w 294"/>
                <a:gd name="T21" fmla="*/ 69 h 426"/>
                <a:gd name="T22" fmla="*/ 180 w 294"/>
                <a:gd name="T23" fmla="*/ 76 h 426"/>
                <a:gd name="T24" fmla="*/ 186 w 294"/>
                <a:gd name="T25" fmla="*/ 79 h 426"/>
                <a:gd name="T26" fmla="*/ 220 w 294"/>
                <a:gd name="T27" fmla="*/ 119 h 426"/>
                <a:gd name="T28" fmla="*/ 238 w 294"/>
                <a:gd name="T29" fmla="*/ 145 h 426"/>
                <a:gd name="T30" fmla="*/ 247 w 294"/>
                <a:gd name="T31" fmla="*/ 166 h 426"/>
                <a:gd name="T32" fmla="*/ 254 w 294"/>
                <a:gd name="T33" fmla="*/ 195 h 426"/>
                <a:gd name="T34" fmla="*/ 276 w 294"/>
                <a:gd name="T35" fmla="*/ 294 h 426"/>
                <a:gd name="T36" fmla="*/ 282 w 294"/>
                <a:gd name="T37" fmla="*/ 323 h 426"/>
                <a:gd name="T38" fmla="*/ 290 w 294"/>
                <a:gd name="T39" fmla="*/ 356 h 426"/>
                <a:gd name="T40" fmla="*/ 294 w 294"/>
                <a:gd name="T41" fmla="*/ 373 h 426"/>
                <a:gd name="T42" fmla="*/ 260 w 294"/>
                <a:gd name="T43" fmla="*/ 415 h 426"/>
                <a:gd name="T44" fmla="*/ 254 w 294"/>
                <a:gd name="T45" fmla="*/ 426 h 426"/>
                <a:gd name="T46" fmla="*/ 252 w 294"/>
                <a:gd name="T47" fmla="*/ 426 h 426"/>
                <a:gd name="T48" fmla="*/ 243 w 294"/>
                <a:gd name="T49" fmla="*/ 422 h 426"/>
                <a:gd name="T50" fmla="*/ 194 w 294"/>
                <a:gd name="T51" fmla="*/ 394 h 426"/>
                <a:gd name="T52" fmla="*/ 181 w 294"/>
                <a:gd name="T53" fmla="*/ 385 h 426"/>
                <a:gd name="T54" fmla="*/ 150 w 294"/>
                <a:gd name="T55" fmla="*/ 202 h 426"/>
                <a:gd name="T56" fmla="*/ 142 w 294"/>
                <a:gd name="T57" fmla="*/ 179 h 426"/>
                <a:gd name="T58" fmla="*/ 122 w 294"/>
                <a:gd name="T59" fmla="*/ 129 h 426"/>
                <a:gd name="T60" fmla="*/ 109 w 294"/>
                <a:gd name="T61" fmla="*/ 105 h 426"/>
                <a:gd name="T62" fmla="*/ 104 w 294"/>
                <a:gd name="T63" fmla="*/ 98 h 426"/>
                <a:gd name="T64" fmla="*/ 92 w 294"/>
                <a:gd name="T65" fmla="*/ 94 h 426"/>
                <a:gd name="T66" fmla="*/ 61 w 294"/>
                <a:gd name="T67" fmla="*/ 83 h 426"/>
                <a:gd name="T68" fmla="*/ 52 w 294"/>
                <a:gd name="T69" fmla="*/ 75 h 426"/>
                <a:gd name="T70" fmla="*/ 44 w 294"/>
                <a:gd name="T71" fmla="*/ 66 h 426"/>
                <a:gd name="T72" fmla="*/ 34 w 294"/>
                <a:gd name="T73" fmla="*/ 57 h 426"/>
                <a:gd name="T74" fmla="*/ 18 w 294"/>
                <a:gd name="T75" fmla="*/ 51 h 426"/>
                <a:gd name="T76" fmla="*/ 0 w 294"/>
                <a:gd name="T77" fmla="*/ 48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4" h="426">
                  <a:moveTo>
                    <a:pt x="0" y="48"/>
                  </a:moveTo>
                  <a:lnTo>
                    <a:pt x="0" y="48"/>
                  </a:lnTo>
                  <a:lnTo>
                    <a:pt x="4" y="35"/>
                  </a:lnTo>
                  <a:lnTo>
                    <a:pt x="8" y="25"/>
                  </a:lnTo>
                  <a:lnTo>
                    <a:pt x="12" y="18"/>
                  </a:lnTo>
                  <a:lnTo>
                    <a:pt x="12" y="18"/>
                  </a:lnTo>
                  <a:lnTo>
                    <a:pt x="18" y="13"/>
                  </a:lnTo>
                  <a:lnTo>
                    <a:pt x="29" y="7"/>
                  </a:lnTo>
                  <a:lnTo>
                    <a:pt x="41" y="0"/>
                  </a:lnTo>
                  <a:lnTo>
                    <a:pt x="41" y="0"/>
                  </a:lnTo>
                  <a:lnTo>
                    <a:pt x="54" y="18"/>
                  </a:lnTo>
                  <a:lnTo>
                    <a:pt x="65" y="34"/>
                  </a:lnTo>
                  <a:lnTo>
                    <a:pt x="74" y="48"/>
                  </a:lnTo>
                  <a:lnTo>
                    <a:pt x="74" y="48"/>
                  </a:lnTo>
                  <a:lnTo>
                    <a:pt x="76" y="54"/>
                  </a:lnTo>
                  <a:lnTo>
                    <a:pt x="82" y="58"/>
                  </a:lnTo>
                  <a:lnTo>
                    <a:pt x="87" y="61"/>
                  </a:lnTo>
                  <a:lnTo>
                    <a:pt x="92" y="63"/>
                  </a:lnTo>
                  <a:lnTo>
                    <a:pt x="100" y="65"/>
                  </a:lnTo>
                  <a:lnTo>
                    <a:pt x="104" y="65"/>
                  </a:lnTo>
                  <a:lnTo>
                    <a:pt x="104" y="65"/>
                  </a:lnTo>
                  <a:lnTo>
                    <a:pt x="141" y="69"/>
                  </a:lnTo>
                  <a:lnTo>
                    <a:pt x="169" y="73"/>
                  </a:lnTo>
                  <a:lnTo>
                    <a:pt x="180" y="76"/>
                  </a:lnTo>
                  <a:lnTo>
                    <a:pt x="186" y="79"/>
                  </a:lnTo>
                  <a:lnTo>
                    <a:pt x="186" y="79"/>
                  </a:lnTo>
                  <a:lnTo>
                    <a:pt x="199" y="93"/>
                  </a:lnTo>
                  <a:lnTo>
                    <a:pt x="220" y="119"/>
                  </a:lnTo>
                  <a:lnTo>
                    <a:pt x="229" y="132"/>
                  </a:lnTo>
                  <a:lnTo>
                    <a:pt x="238" y="145"/>
                  </a:lnTo>
                  <a:lnTo>
                    <a:pt x="244" y="157"/>
                  </a:lnTo>
                  <a:lnTo>
                    <a:pt x="247" y="166"/>
                  </a:lnTo>
                  <a:lnTo>
                    <a:pt x="247" y="166"/>
                  </a:lnTo>
                  <a:lnTo>
                    <a:pt x="254" y="195"/>
                  </a:lnTo>
                  <a:lnTo>
                    <a:pt x="265" y="244"/>
                  </a:lnTo>
                  <a:lnTo>
                    <a:pt x="276" y="294"/>
                  </a:lnTo>
                  <a:lnTo>
                    <a:pt x="282" y="323"/>
                  </a:lnTo>
                  <a:lnTo>
                    <a:pt x="282" y="323"/>
                  </a:lnTo>
                  <a:lnTo>
                    <a:pt x="285" y="340"/>
                  </a:lnTo>
                  <a:lnTo>
                    <a:pt x="290" y="356"/>
                  </a:lnTo>
                  <a:lnTo>
                    <a:pt x="294" y="373"/>
                  </a:lnTo>
                  <a:lnTo>
                    <a:pt x="294" y="373"/>
                  </a:lnTo>
                  <a:lnTo>
                    <a:pt x="274" y="397"/>
                  </a:lnTo>
                  <a:lnTo>
                    <a:pt x="260" y="415"/>
                  </a:lnTo>
                  <a:lnTo>
                    <a:pt x="255" y="422"/>
                  </a:lnTo>
                  <a:lnTo>
                    <a:pt x="254" y="426"/>
                  </a:lnTo>
                  <a:lnTo>
                    <a:pt x="254" y="426"/>
                  </a:lnTo>
                  <a:lnTo>
                    <a:pt x="252" y="426"/>
                  </a:lnTo>
                  <a:lnTo>
                    <a:pt x="251" y="424"/>
                  </a:lnTo>
                  <a:lnTo>
                    <a:pt x="243" y="422"/>
                  </a:lnTo>
                  <a:lnTo>
                    <a:pt x="219" y="409"/>
                  </a:lnTo>
                  <a:lnTo>
                    <a:pt x="194" y="394"/>
                  </a:lnTo>
                  <a:lnTo>
                    <a:pt x="181" y="385"/>
                  </a:lnTo>
                  <a:lnTo>
                    <a:pt x="181" y="385"/>
                  </a:lnTo>
                  <a:lnTo>
                    <a:pt x="167" y="300"/>
                  </a:lnTo>
                  <a:lnTo>
                    <a:pt x="150" y="202"/>
                  </a:lnTo>
                  <a:lnTo>
                    <a:pt x="150" y="202"/>
                  </a:lnTo>
                  <a:lnTo>
                    <a:pt x="142" y="179"/>
                  </a:lnTo>
                  <a:lnTo>
                    <a:pt x="129" y="146"/>
                  </a:lnTo>
                  <a:lnTo>
                    <a:pt x="122" y="129"/>
                  </a:lnTo>
                  <a:lnTo>
                    <a:pt x="115" y="115"/>
                  </a:lnTo>
                  <a:lnTo>
                    <a:pt x="109" y="105"/>
                  </a:lnTo>
                  <a:lnTo>
                    <a:pt x="106" y="101"/>
                  </a:lnTo>
                  <a:lnTo>
                    <a:pt x="104" y="98"/>
                  </a:lnTo>
                  <a:lnTo>
                    <a:pt x="104" y="98"/>
                  </a:lnTo>
                  <a:lnTo>
                    <a:pt x="92" y="94"/>
                  </a:lnTo>
                  <a:lnTo>
                    <a:pt x="76" y="89"/>
                  </a:lnTo>
                  <a:lnTo>
                    <a:pt x="61" y="83"/>
                  </a:lnTo>
                  <a:lnTo>
                    <a:pt x="56" y="79"/>
                  </a:lnTo>
                  <a:lnTo>
                    <a:pt x="52" y="75"/>
                  </a:lnTo>
                  <a:lnTo>
                    <a:pt x="52" y="75"/>
                  </a:lnTo>
                  <a:lnTo>
                    <a:pt x="44" y="66"/>
                  </a:lnTo>
                  <a:lnTo>
                    <a:pt x="39" y="61"/>
                  </a:lnTo>
                  <a:lnTo>
                    <a:pt x="34" y="57"/>
                  </a:lnTo>
                  <a:lnTo>
                    <a:pt x="26" y="53"/>
                  </a:lnTo>
                  <a:lnTo>
                    <a:pt x="18" y="51"/>
                  </a:lnTo>
                  <a:lnTo>
                    <a:pt x="9" y="49"/>
                  </a:lnTo>
                  <a:lnTo>
                    <a:pt x="0" y="48"/>
                  </a:lnTo>
                  <a:lnTo>
                    <a:pt x="0" y="48"/>
                  </a:lnTo>
                  <a:close/>
                </a:path>
              </a:pathLst>
            </a:custGeom>
            <a:solidFill>
              <a:srgbClr val="4747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78" name="Freeform 16"/>
            <p:cNvSpPr>
              <a:spLocks/>
            </p:cNvSpPr>
            <p:nvPr/>
          </p:nvSpPr>
          <p:spPr bwMode="auto">
            <a:xfrm>
              <a:off x="4586288" y="1690688"/>
              <a:ext cx="847725" cy="1876425"/>
            </a:xfrm>
            <a:custGeom>
              <a:avLst/>
              <a:gdLst>
                <a:gd name="T0" fmla="*/ 4 w 534"/>
                <a:gd name="T1" fmla="*/ 539 h 1182"/>
                <a:gd name="T2" fmla="*/ 23 w 534"/>
                <a:gd name="T3" fmla="*/ 534 h 1182"/>
                <a:gd name="T4" fmla="*/ 28 w 534"/>
                <a:gd name="T5" fmla="*/ 518 h 1182"/>
                <a:gd name="T6" fmla="*/ 53 w 534"/>
                <a:gd name="T7" fmla="*/ 475 h 1182"/>
                <a:gd name="T8" fmla="*/ 67 w 534"/>
                <a:gd name="T9" fmla="*/ 461 h 1182"/>
                <a:gd name="T10" fmla="*/ 97 w 534"/>
                <a:gd name="T11" fmla="*/ 455 h 1182"/>
                <a:gd name="T12" fmla="*/ 120 w 534"/>
                <a:gd name="T13" fmla="*/ 452 h 1182"/>
                <a:gd name="T14" fmla="*/ 142 w 534"/>
                <a:gd name="T15" fmla="*/ 429 h 1182"/>
                <a:gd name="T16" fmla="*/ 167 w 534"/>
                <a:gd name="T17" fmla="*/ 388 h 1182"/>
                <a:gd name="T18" fmla="*/ 208 w 534"/>
                <a:gd name="T19" fmla="*/ 297 h 1182"/>
                <a:gd name="T20" fmla="*/ 243 w 534"/>
                <a:gd name="T21" fmla="*/ 197 h 1182"/>
                <a:gd name="T22" fmla="*/ 287 w 534"/>
                <a:gd name="T23" fmla="*/ 0 h 1182"/>
                <a:gd name="T24" fmla="*/ 334 w 534"/>
                <a:gd name="T25" fmla="*/ 9 h 1182"/>
                <a:gd name="T26" fmla="*/ 392 w 534"/>
                <a:gd name="T27" fmla="*/ 27 h 1182"/>
                <a:gd name="T28" fmla="*/ 396 w 534"/>
                <a:gd name="T29" fmla="*/ 82 h 1182"/>
                <a:gd name="T30" fmla="*/ 380 w 534"/>
                <a:gd name="T31" fmla="*/ 151 h 1182"/>
                <a:gd name="T32" fmla="*/ 350 w 534"/>
                <a:gd name="T33" fmla="*/ 309 h 1182"/>
                <a:gd name="T34" fmla="*/ 344 w 534"/>
                <a:gd name="T35" fmla="*/ 327 h 1182"/>
                <a:gd name="T36" fmla="*/ 314 w 534"/>
                <a:gd name="T37" fmla="*/ 397 h 1182"/>
                <a:gd name="T38" fmla="*/ 286 w 534"/>
                <a:gd name="T39" fmla="*/ 482 h 1182"/>
                <a:gd name="T40" fmla="*/ 314 w 534"/>
                <a:gd name="T41" fmla="*/ 508 h 1182"/>
                <a:gd name="T42" fmla="*/ 340 w 534"/>
                <a:gd name="T43" fmla="*/ 540 h 1182"/>
                <a:gd name="T44" fmla="*/ 343 w 534"/>
                <a:gd name="T45" fmla="*/ 550 h 1182"/>
                <a:gd name="T46" fmla="*/ 349 w 534"/>
                <a:gd name="T47" fmla="*/ 640 h 1182"/>
                <a:gd name="T48" fmla="*/ 356 w 534"/>
                <a:gd name="T49" fmla="*/ 655 h 1182"/>
                <a:gd name="T50" fmla="*/ 382 w 534"/>
                <a:gd name="T51" fmla="*/ 700 h 1182"/>
                <a:gd name="T52" fmla="*/ 396 w 534"/>
                <a:gd name="T53" fmla="*/ 713 h 1182"/>
                <a:gd name="T54" fmla="*/ 435 w 534"/>
                <a:gd name="T55" fmla="*/ 756 h 1182"/>
                <a:gd name="T56" fmla="*/ 447 w 534"/>
                <a:gd name="T57" fmla="*/ 779 h 1182"/>
                <a:gd name="T58" fmla="*/ 521 w 534"/>
                <a:gd name="T59" fmla="*/ 936 h 1182"/>
                <a:gd name="T60" fmla="*/ 534 w 534"/>
                <a:gd name="T61" fmla="*/ 969 h 1182"/>
                <a:gd name="T62" fmla="*/ 529 w 534"/>
                <a:gd name="T63" fmla="*/ 986 h 1182"/>
                <a:gd name="T64" fmla="*/ 500 w 534"/>
                <a:gd name="T65" fmla="*/ 1015 h 1182"/>
                <a:gd name="T66" fmla="*/ 456 w 534"/>
                <a:gd name="T67" fmla="*/ 1034 h 1182"/>
                <a:gd name="T68" fmla="*/ 418 w 534"/>
                <a:gd name="T69" fmla="*/ 1039 h 1182"/>
                <a:gd name="T70" fmla="*/ 338 w 534"/>
                <a:gd name="T71" fmla="*/ 1047 h 1182"/>
                <a:gd name="T72" fmla="*/ 316 w 534"/>
                <a:gd name="T73" fmla="*/ 1055 h 1182"/>
                <a:gd name="T74" fmla="*/ 292 w 534"/>
                <a:gd name="T75" fmla="*/ 1081 h 1182"/>
                <a:gd name="T76" fmla="*/ 268 w 534"/>
                <a:gd name="T77" fmla="*/ 1119 h 1182"/>
                <a:gd name="T78" fmla="*/ 263 w 534"/>
                <a:gd name="T79" fmla="*/ 1149 h 1182"/>
                <a:gd name="T80" fmla="*/ 260 w 534"/>
                <a:gd name="T81" fmla="*/ 1162 h 1182"/>
                <a:gd name="T82" fmla="*/ 250 w 534"/>
                <a:gd name="T83" fmla="*/ 1175 h 1182"/>
                <a:gd name="T84" fmla="*/ 222 w 534"/>
                <a:gd name="T85" fmla="*/ 1182 h 1182"/>
                <a:gd name="T86" fmla="*/ 204 w 534"/>
                <a:gd name="T87" fmla="*/ 1180 h 1182"/>
                <a:gd name="T88" fmla="*/ 216 w 534"/>
                <a:gd name="T89" fmla="*/ 1006 h 1182"/>
                <a:gd name="T90" fmla="*/ 217 w 534"/>
                <a:gd name="T91" fmla="*/ 850 h 1182"/>
                <a:gd name="T92" fmla="*/ 207 w 534"/>
                <a:gd name="T93" fmla="*/ 737 h 1182"/>
                <a:gd name="T94" fmla="*/ 194 w 534"/>
                <a:gd name="T95" fmla="*/ 673 h 1182"/>
                <a:gd name="T96" fmla="*/ 173 w 534"/>
                <a:gd name="T97" fmla="*/ 603 h 1182"/>
                <a:gd name="T98" fmla="*/ 153 w 534"/>
                <a:gd name="T99" fmla="*/ 560 h 1182"/>
                <a:gd name="T100" fmla="*/ 132 w 534"/>
                <a:gd name="T101" fmla="*/ 539 h 1182"/>
                <a:gd name="T102" fmla="*/ 113 w 534"/>
                <a:gd name="T103" fmla="*/ 535 h 1182"/>
                <a:gd name="T104" fmla="*/ 92 w 534"/>
                <a:gd name="T105" fmla="*/ 543 h 1182"/>
                <a:gd name="T106" fmla="*/ 47 w 534"/>
                <a:gd name="T107" fmla="*/ 571 h 1182"/>
                <a:gd name="T108" fmla="*/ 23 w 534"/>
                <a:gd name="T109" fmla="*/ 581 h 1182"/>
                <a:gd name="T110" fmla="*/ 17 w 534"/>
                <a:gd name="T111" fmla="*/ 572 h 1182"/>
                <a:gd name="T112" fmla="*/ 0 w 534"/>
                <a:gd name="T113" fmla="*/ 539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4" h="1182">
                  <a:moveTo>
                    <a:pt x="0" y="539"/>
                  </a:moveTo>
                  <a:lnTo>
                    <a:pt x="0" y="539"/>
                  </a:lnTo>
                  <a:lnTo>
                    <a:pt x="4" y="539"/>
                  </a:lnTo>
                  <a:lnTo>
                    <a:pt x="12" y="539"/>
                  </a:lnTo>
                  <a:lnTo>
                    <a:pt x="19" y="536"/>
                  </a:lnTo>
                  <a:lnTo>
                    <a:pt x="23" y="534"/>
                  </a:lnTo>
                  <a:lnTo>
                    <a:pt x="25" y="531"/>
                  </a:lnTo>
                  <a:lnTo>
                    <a:pt x="25" y="531"/>
                  </a:lnTo>
                  <a:lnTo>
                    <a:pt x="28" y="518"/>
                  </a:lnTo>
                  <a:lnTo>
                    <a:pt x="40" y="496"/>
                  </a:lnTo>
                  <a:lnTo>
                    <a:pt x="47" y="486"/>
                  </a:lnTo>
                  <a:lnTo>
                    <a:pt x="53" y="475"/>
                  </a:lnTo>
                  <a:lnTo>
                    <a:pt x="61" y="466"/>
                  </a:lnTo>
                  <a:lnTo>
                    <a:pt x="67" y="461"/>
                  </a:lnTo>
                  <a:lnTo>
                    <a:pt x="67" y="461"/>
                  </a:lnTo>
                  <a:lnTo>
                    <a:pt x="75" y="459"/>
                  </a:lnTo>
                  <a:lnTo>
                    <a:pt x="83" y="456"/>
                  </a:lnTo>
                  <a:lnTo>
                    <a:pt x="97" y="455"/>
                  </a:lnTo>
                  <a:lnTo>
                    <a:pt x="110" y="453"/>
                  </a:lnTo>
                  <a:lnTo>
                    <a:pt x="120" y="452"/>
                  </a:lnTo>
                  <a:lnTo>
                    <a:pt x="120" y="452"/>
                  </a:lnTo>
                  <a:lnTo>
                    <a:pt x="125" y="448"/>
                  </a:lnTo>
                  <a:lnTo>
                    <a:pt x="131" y="443"/>
                  </a:lnTo>
                  <a:lnTo>
                    <a:pt x="142" y="429"/>
                  </a:lnTo>
                  <a:lnTo>
                    <a:pt x="155" y="408"/>
                  </a:lnTo>
                  <a:lnTo>
                    <a:pt x="155" y="408"/>
                  </a:lnTo>
                  <a:lnTo>
                    <a:pt x="167" y="388"/>
                  </a:lnTo>
                  <a:lnTo>
                    <a:pt x="178" y="364"/>
                  </a:lnTo>
                  <a:lnTo>
                    <a:pt x="193" y="333"/>
                  </a:lnTo>
                  <a:lnTo>
                    <a:pt x="208" y="297"/>
                  </a:lnTo>
                  <a:lnTo>
                    <a:pt x="224" y="258"/>
                  </a:lnTo>
                  <a:lnTo>
                    <a:pt x="237" y="218"/>
                  </a:lnTo>
                  <a:lnTo>
                    <a:pt x="243" y="197"/>
                  </a:lnTo>
                  <a:lnTo>
                    <a:pt x="248" y="177"/>
                  </a:lnTo>
                  <a:lnTo>
                    <a:pt x="248" y="177"/>
                  </a:lnTo>
                  <a:lnTo>
                    <a:pt x="287" y="0"/>
                  </a:lnTo>
                  <a:lnTo>
                    <a:pt x="287" y="0"/>
                  </a:lnTo>
                  <a:lnTo>
                    <a:pt x="300" y="2"/>
                  </a:lnTo>
                  <a:lnTo>
                    <a:pt x="334" y="9"/>
                  </a:lnTo>
                  <a:lnTo>
                    <a:pt x="353" y="13"/>
                  </a:lnTo>
                  <a:lnTo>
                    <a:pt x="372" y="19"/>
                  </a:lnTo>
                  <a:lnTo>
                    <a:pt x="392" y="27"/>
                  </a:lnTo>
                  <a:lnTo>
                    <a:pt x="407" y="34"/>
                  </a:lnTo>
                  <a:lnTo>
                    <a:pt x="407" y="34"/>
                  </a:lnTo>
                  <a:lnTo>
                    <a:pt x="396" y="82"/>
                  </a:lnTo>
                  <a:lnTo>
                    <a:pt x="387" y="121"/>
                  </a:lnTo>
                  <a:lnTo>
                    <a:pt x="380" y="151"/>
                  </a:lnTo>
                  <a:lnTo>
                    <a:pt x="380" y="151"/>
                  </a:lnTo>
                  <a:lnTo>
                    <a:pt x="375" y="184"/>
                  </a:lnTo>
                  <a:lnTo>
                    <a:pt x="365" y="234"/>
                  </a:lnTo>
                  <a:lnTo>
                    <a:pt x="350" y="309"/>
                  </a:lnTo>
                  <a:lnTo>
                    <a:pt x="350" y="309"/>
                  </a:lnTo>
                  <a:lnTo>
                    <a:pt x="348" y="315"/>
                  </a:lnTo>
                  <a:lnTo>
                    <a:pt x="344" y="327"/>
                  </a:lnTo>
                  <a:lnTo>
                    <a:pt x="334" y="353"/>
                  </a:lnTo>
                  <a:lnTo>
                    <a:pt x="314" y="397"/>
                  </a:lnTo>
                  <a:lnTo>
                    <a:pt x="314" y="397"/>
                  </a:lnTo>
                  <a:lnTo>
                    <a:pt x="308" y="415"/>
                  </a:lnTo>
                  <a:lnTo>
                    <a:pt x="297" y="444"/>
                  </a:lnTo>
                  <a:lnTo>
                    <a:pt x="286" y="482"/>
                  </a:lnTo>
                  <a:lnTo>
                    <a:pt x="286" y="482"/>
                  </a:lnTo>
                  <a:lnTo>
                    <a:pt x="295" y="490"/>
                  </a:lnTo>
                  <a:lnTo>
                    <a:pt x="314" y="508"/>
                  </a:lnTo>
                  <a:lnTo>
                    <a:pt x="325" y="518"/>
                  </a:lnTo>
                  <a:lnTo>
                    <a:pt x="334" y="530"/>
                  </a:lnTo>
                  <a:lnTo>
                    <a:pt x="340" y="540"/>
                  </a:lnTo>
                  <a:lnTo>
                    <a:pt x="343" y="545"/>
                  </a:lnTo>
                  <a:lnTo>
                    <a:pt x="343" y="550"/>
                  </a:lnTo>
                  <a:lnTo>
                    <a:pt x="343" y="550"/>
                  </a:lnTo>
                  <a:lnTo>
                    <a:pt x="345" y="598"/>
                  </a:lnTo>
                  <a:lnTo>
                    <a:pt x="348" y="623"/>
                  </a:lnTo>
                  <a:lnTo>
                    <a:pt x="349" y="640"/>
                  </a:lnTo>
                  <a:lnTo>
                    <a:pt x="349" y="640"/>
                  </a:lnTo>
                  <a:lnTo>
                    <a:pt x="352" y="646"/>
                  </a:lnTo>
                  <a:lnTo>
                    <a:pt x="356" y="655"/>
                  </a:lnTo>
                  <a:lnTo>
                    <a:pt x="366" y="676"/>
                  </a:lnTo>
                  <a:lnTo>
                    <a:pt x="376" y="694"/>
                  </a:lnTo>
                  <a:lnTo>
                    <a:pt x="382" y="700"/>
                  </a:lnTo>
                  <a:lnTo>
                    <a:pt x="384" y="703"/>
                  </a:lnTo>
                  <a:lnTo>
                    <a:pt x="384" y="703"/>
                  </a:lnTo>
                  <a:lnTo>
                    <a:pt x="396" y="713"/>
                  </a:lnTo>
                  <a:lnTo>
                    <a:pt x="415" y="733"/>
                  </a:lnTo>
                  <a:lnTo>
                    <a:pt x="424" y="744"/>
                  </a:lnTo>
                  <a:lnTo>
                    <a:pt x="435" y="756"/>
                  </a:lnTo>
                  <a:lnTo>
                    <a:pt x="442" y="768"/>
                  </a:lnTo>
                  <a:lnTo>
                    <a:pt x="447" y="779"/>
                  </a:lnTo>
                  <a:lnTo>
                    <a:pt x="447" y="779"/>
                  </a:lnTo>
                  <a:lnTo>
                    <a:pt x="466" y="818"/>
                  </a:lnTo>
                  <a:lnTo>
                    <a:pt x="494" y="878"/>
                  </a:lnTo>
                  <a:lnTo>
                    <a:pt x="521" y="936"/>
                  </a:lnTo>
                  <a:lnTo>
                    <a:pt x="530" y="958"/>
                  </a:lnTo>
                  <a:lnTo>
                    <a:pt x="534" y="969"/>
                  </a:lnTo>
                  <a:lnTo>
                    <a:pt x="534" y="969"/>
                  </a:lnTo>
                  <a:lnTo>
                    <a:pt x="534" y="973"/>
                  </a:lnTo>
                  <a:lnTo>
                    <a:pt x="533" y="977"/>
                  </a:lnTo>
                  <a:lnTo>
                    <a:pt x="529" y="986"/>
                  </a:lnTo>
                  <a:lnTo>
                    <a:pt x="522" y="995"/>
                  </a:lnTo>
                  <a:lnTo>
                    <a:pt x="512" y="1006"/>
                  </a:lnTo>
                  <a:lnTo>
                    <a:pt x="500" y="1015"/>
                  </a:lnTo>
                  <a:lnTo>
                    <a:pt x="488" y="1024"/>
                  </a:lnTo>
                  <a:lnTo>
                    <a:pt x="472" y="1030"/>
                  </a:lnTo>
                  <a:lnTo>
                    <a:pt x="456" y="1034"/>
                  </a:lnTo>
                  <a:lnTo>
                    <a:pt x="456" y="1034"/>
                  </a:lnTo>
                  <a:lnTo>
                    <a:pt x="438" y="1037"/>
                  </a:lnTo>
                  <a:lnTo>
                    <a:pt x="418" y="1039"/>
                  </a:lnTo>
                  <a:lnTo>
                    <a:pt x="375" y="1042"/>
                  </a:lnTo>
                  <a:lnTo>
                    <a:pt x="354" y="1044"/>
                  </a:lnTo>
                  <a:lnTo>
                    <a:pt x="338" y="1047"/>
                  </a:lnTo>
                  <a:lnTo>
                    <a:pt x="325" y="1051"/>
                  </a:lnTo>
                  <a:lnTo>
                    <a:pt x="319" y="1052"/>
                  </a:lnTo>
                  <a:lnTo>
                    <a:pt x="316" y="1055"/>
                  </a:lnTo>
                  <a:lnTo>
                    <a:pt x="316" y="1055"/>
                  </a:lnTo>
                  <a:lnTo>
                    <a:pt x="301" y="1070"/>
                  </a:lnTo>
                  <a:lnTo>
                    <a:pt x="292" y="1081"/>
                  </a:lnTo>
                  <a:lnTo>
                    <a:pt x="283" y="1094"/>
                  </a:lnTo>
                  <a:lnTo>
                    <a:pt x="274" y="1107"/>
                  </a:lnTo>
                  <a:lnTo>
                    <a:pt x="268" y="1119"/>
                  </a:lnTo>
                  <a:lnTo>
                    <a:pt x="264" y="1135"/>
                  </a:lnTo>
                  <a:lnTo>
                    <a:pt x="263" y="1141"/>
                  </a:lnTo>
                  <a:lnTo>
                    <a:pt x="263" y="1149"/>
                  </a:lnTo>
                  <a:lnTo>
                    <a:pt x="263" y="1149"/>
                  </a:lnTo>
                  <a:lnTo>
                    <a:pt x="261" y="1157"/>
                  </a:lnTo>
                  <a:lnTo>
                    <a:pt x="260" y="1162"/>
                  </a:lnTo>
                  <a:lnTo>
                    <a:pt x="257" y="1167"/>
                  </a:lnTo>
                  <a:lnTo>
                    <a:pt x="253" y="1171"/>
                  </a:lnTo>
                  <a:lnTo>
                    <a:pt x="250" y="1175"/>
                  </a:lnTo>
                  <a:lnTo>
                    <a:pt x="244" y="1178"/>
                  </a:lnTo>
                  <a:lnTo>
                    <a:pt x="234" y="1180"/>
                  </a:lnTo>
                  <a:lnTo>
                    <a:pt x="222" y="1182"/>
                  </a:lnTo>
                  <a:lnTo>
                    <a:pt x="213" y="1182"/>
                  </a:lnTo>
                  <a:lnTo>
                    <a:pt x="204" y="1180"/>
                  </a:lnTo>
                  <a:lnTo>
                    <a:pt x="204" y="1180"/>
                  </a:lnTo>
                  <a:lnTo>
                    <a:pt x="210" y="1130"/>
                  </a:lnTo>
                  <a:lnTo>
                    <a:pt x="213" y="1074"/>
                  </a:lnTo>
                  <a:lnTo>
                    <a:pt x="216" y="1006"/>
                  </a:lnTo>
                  <a:lnTo>
                    <a:pt x="219" y="929"/>
                  </a:lnTo>
                  <a:lnTo>
                    <a:pt x="219" y="889"/>
                  </a:lnTo>
                  <a:lnTo>
                    <a:pt x="217" y="850"/>
                  </a:lnTo>
                  <a:lnTo>
                    <a:pt x="215" y="810"/>
                  </a:lnTo>
                  <a:lnTo>
                    <a:pt x="212" y="773"/>
                  </a:lnTo>
                  <a:lnTo>
                    <a:pt x="207" y="737"/>
                  </a:lnTo>
                  <a:lnTo>
                    <a:pt x="200" y="703"/>
                  </a:lnTo>
                  <a:lnTo>
                    <a:pt x="200" y="703"/>
                  </a:lnTo>
                  <a:lnTo>
                    <a:pt x="194" y="673"/>
                  </a:lnTo>
                  <a:lnTo>
                    <a:pt x="186" y="646"/>
                  </a:lnTo>
                  <a:lnTo>
                    <a:pt x="180" y="623"/>
                  </a:lnTo>
                  <a:lnTo>
                    <a:pt x="173" y="603"/>
                  </a:lnTo>
                  <a:lnTo>
                    <a:pt x="166" y="585"/>
                  </a:lnTo>
                  <a:lnTo>
                    <a:pt x="159" y="571"/>
                  </a:lnTo>
                  <a:lnTo>
                    <a:pt x="153" y="560"/>
                  </a:lnTo>
                  <a:lnTo>
                    <a:pt x="146" y="550"/>
                  </a:lnTo>
                  <a:lnTo>
                    <a:pt x="140" y="544"/>
                  </a:lnTo>
                  <a:lnTo>
                    <a:pt x="132" y="539"/>
                  </a:lnTo>
                  <a:lnTo>
                    <a:pt x="125" y="536"/>
                  </a:lnTo>
                  <a:lnTo>
                    <a:pt x="119" y="535"/>
                  </a:lnTo>
                  <a:lnTo>
                    <a:pt x="113" y="535"/>
                  </a:lnTo>
                  <a:lnTo>
                    <a:pt x="106" y="536"/>
                  </a:lnTo>
                  <a:lnTo>
                    <a:pt x="100" y="539"/>
                  </a:lnTo>
                  <a:lnTo>
                    <a:pt x="92" y="543"/>
                  </a:lnTo>
                  <a:lnTo>
                    <a:pt x="92" y="543"/>
                  </a:lnTo>
                  <a:lnTo>
                    <a:pt x="67" y="558"/>
                  </a:lnTo>
                  <a:lnTo>
                    <a:pt x="47" y="571"/>
                  </a:lnTo>
                  <a:lnTo>
                    <a:pt x="32" y="580"/>
                  </a:lnTo>
                  <a:lnTo>
                    <a:pt x="27" y="581"/>
                  </a:lnTo>
                  <a:lnTo>
                    <a:pt x="23" y="581"/>
                  </a:lnTo>
                  <a:lnTo>
                    <a:pt x="23" y="581"/>
                  </a:lnTo>
                  <a:lnTo>
                    <a:pt x="21" y="578"/>
                  </a:lnTo>
                  <a:lnTo>
                    <a:pt x="17" y="572"/>
                  </a:lnTo>
                  <a:lnTo>
                    <a:pt x="9" y="558"/>
                  </a:lnTo>
                  <a:lnTo>
                    <a:pt x="0" y="539"/>
                  </a:lnTo>
                  <a:lnTo>
                    <a:pt x="0" y="539"/>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79" name="Freeform 17"/>
            <p:cNvSpPr>
              <a:spLocks noEditPoints="1"/>
            </p:cNvSpPr>
            <p:nvPr/>
          </p:nvSpPr>
          <p:spPr bwMode="auto">
            <a:xfrm>
              <a:off x="3227388" y="2366963"/>
              <a:ext cx="2017713" cy="2493963"/>
            </a:xfrm>
            <a:custGeom>
              <a:avLst/>
              <a:gdLst>
                <a:gd name="T0" fmla="*/ 1244 w 1271"/>
                <a:gd name="T1" fmla="*/ 1203 h 1571"/>
                <a:gd name="T2" fmla="*/ 1199 w 1271"/>
                <a:gd name="T3" fmla="*/ 1077 h 1571"/>
                <a:gd name="T4" fmla="*/ 1121 w 1271"/>
                <a:gd name="T5" fmla="*/ 959 h 1571"/>
                <a:gd name="T6" fmla="*/ 1116 w 1271"/>
                <a:gd name="T7" fmla="*/ 911 h 1571"/>
                <a:gd name="T8" fmla="*/ 1111 w 1271"/>
                <a:gd name="T9" fmla="*/ 855 h 1571"/>
                <a:gd name="T10" fmla="*/ 1075 w 1271"/>
                <a:gd name="T11" fmla="*/ 834 h 1571"/>
                <a:gd name="T12" fmla="*/ 1072 w 1271"/>
                <a:gd name="T13" fmla="*/ 802 h 1571"/>
                <a:gd name="T14" fmla="*/ 1056 w 1271"/>
                <a:gd name="T15" fmla="*/ 789 h 1571"/>
                <a:gd name="T16" fmla="*/ 1022 w 1271"/>
                <a:gd name="T17" fmla="*/ 793 h 1571"/>
                <a:gd name="T18" fmla="*/ 927 w 1271"/>
                <a:gd name="T19" fmla="*/ 798 h 1571"/>
                <a:gd name="T20" fmla="*/ 883 w 1271"/>
                <a:gd name="T21" fmla="*/ 651 h 1571"/>
                <a:gd name="T22" fmla="*/ 830 w 1271"/>
                <a:gd name="T23" fmla="*/ 441 h 1571"/>
                <a:gd name="T24" fmla="*/ 711 w 1271"/>
                <a:gd name="T25" fmla="*/ 225 h 1571"/>
                <a:gd name="T26" fmla="*/ 711 w 1271"/>
                <a:gd name="T27" fmla="*/ 131 h 1571"/>
                <a:gd name="T28" fmla="*/ 658 w 1271"/>
                <a:gd name="T29" fmla="*/ 108 h 1571"/>
                <a:gd name="T30" fmla="*/ 604 w 1271"/>
                <a:gd name="T31" fmla="*/ 124 h 1571"/>
                <a:gd name="T32" fmla="*/ 561 w 1271"/>
                <a:gd name="T33" fmla="*/ 167 h 1571"/>
                <a:gd name="T34" fmla="*/ 495 w 1271"/>
                <a:gd name="T35" fmla="*/ 203 h 1571"/>
                <a:gd name="T36" fmla="*/ 347 w 1271"/>
                <a:gd name="T37" fmla="*/ 223 h 1571"/>
                <a:gd name="T38" fmla="*/ 243 w 1271"/>
                <a:gd name="T39" fmla="*/ 157 h 1571"/>
                <a:gd name="T40" fmla="*/ 124 w 1271"/>
                <a:gd name="T41" fmla="*/ 0 h 1571"/>
                <a:gd name="T42" fmla="*/ 38 w 1271"/>
                <a:gd name="T43" fmla="*/ 84 h 1571"/>
                <a:gd name="T44" fmla="*/ 22 w 1271"/>
                <a:gd name="T45" fmla="*/ 56 h 1571"/>
                <a:gd name="T46" fmla="*/ 3 w 1271"/>
                <a:gd name="T47" fmla="*/ 104 h 1571"/>
                <a:gd name="T48" fmla="*/ 93 w 1271"/>
                <a:gd name="T49" fmla="*/ 210 h 1571"/>
                <a:gd name="T50" fmla="*/ 238 w 1271"/>
                <a:gd name="T51" fmla="*/ 355 h 1571"/>
                <a:gd name="T52" fmla="*/ 393 w 1271"/>
                <a:gd name="T53" fmla="*/ 392 h 1571"/>
                <a:gd name="T54" fmla="*/ 564 w 1271"/>
                <a:gd name="T55" fmla="*/ 424 h 1571"/>
                <a:gd name="T56" fmla="*/ 612 w 1271"/>
                <a:gd name="T57" fmla="*/ 487 h 1571"/>
                <a:gd name="T58" fmla="*/ 634 w 1271"/>
                <a:gd name="T59" fmla="*/ 551 h 1571"/>
                <a:gd name="T60" fmla="*/ 616 w 1271"/>
                <a:gd name="T61" fmla="*/ 840 h 1571"/>
                <a:gd name="T62" fmla="*/ 645 w 1271"/>
                <a:gd name="T63" fmla="*/ 873 h 1571"/>
                <a:gd name="T64" fmla="*/ 656 w 1271"/>
                <a:gd name="T65" fmla="*/ 953 h 1571"/>
                <a:gd name="T66" fmla="*/ 627 w 1271"/>
                <a:gd name="T67" fmla="*/ 1084 h 1571"/>
                <a:gd name="T68" fmla="*/ 591 w 1271"/>
                <a:gd name="T69" fmla="*/ 1264 h 1571"/>
                <a:gd name="T70" fmla="*/ 575 w 1271"/>
                <a:gd name="T71" fmla="*/ 1283 h 1571"/>
                <a:gd name="T72" fmla="*/ 502 w 1271"/>
                <a:gd name="T73" fmla="*/ 1225 h 1571"/>
                <a:gd name="T74" fmla="*/ 428 w 1271"/>
                <a:gd name="T75" fmla="*/ 1208 h 1571"/>
                <a:gd name="T76" fmla="*/ 369 w 1271"/>
                <a:gd name="T77" fmla="*/ 1243 h 1571"/>
                <a:gd name="T78" fmla="*/ 327 w 1271"/>
                <a:gd name="T79" fmla="*/ 1337 h 1571"/>
                <a:gd name="T80" fmla="*/ 279 w 1271"/>
                <a:gd name="T81" fmla="*/ 1467 h 1571"/>
                <a:gd name="T82" fmla="*/ 301 w 1271"/>
                <a:gd name="T83" fmla="*/ 1562 h 1571"/>
                <a:gd name="T84" fmla="*/ 345 w 1271"/>
                <a:gd name="T85" fmla="*/ 1569 h 1571"/>
                <a:gd name="T86" fmla="*/ 376 w 1271"/>
                <a:gd name="T87" fmla="*/ 1518 h 1571"/>
                <a:gd name="T88" fmla="*/ 425 w 1271"/>
                <a:gd name="T89" fmla="*/ 1415 h 1571"/>
                <a:gd name="T90" fmla="*/ 578 w 1271"/>
                <a:gd name="T91" fmla="*/ 1468 h 1571"/>
                <a:gd name="T92" fmla="*/ 660 w 1271"/>
                <a:gd name="T93" fmla="*/ 1480 h 1571"/>
                <a:gd name="T94" fmla="*/ 731 w 1271"/>
                <a:gd name="T95" fmla="*/ 1442 h 1571"/>
                <a:gd name="T96" fmla="*/ 785 w 1271"/>
                <a:gd name="T97" fmla="*/ 1405 h 1571"/>
                <a:gd name="T98" fmla="*/ 815 w 1271"/>
                <a:gd name="T99" fmla="*/ 1480 h 1571"/>
                <a:gd name="T100" fmla="*/ 853 w 1271"/>
                <a:gd name="T101" fmla="*/ 1540 h 1571"/>
                <a:gd name="T102" fmla="*/ 897 w 1271"/>
                <a:gd name="T103" fmla="*/ 1537 h 1571"/>
                <a:gd name="T104" fmla="*/ 890 w 1271"/>
                <a:gd name="T105" fmla="*/ 1454 h 1571"/>
                <a:gd name="T106" fmla="*/ 890 w 1271"/>
                <a:gd name="T107" fmla="*/ 1392 h 1571"/>
                <a:gd name="T108" fmla="*/ 1049 w 1271"/>
                <a:gd name="T109" fmla="*/ 1409 h 1571"/>
                <a:gd name="T110" fmla="*/ 1216 w 1271"/>
                <a:gd name="T111" fmla="*/ 1415 h 1571"/>
                <a:gd name="T112" fmla="*/ 1266 w 1271"/>
                <a:gd name="T113" fmla="*/ 1374 h 1571"/>
                <a:gd name="T114" fmla="*/ 1269 w 1271"/>
                <a:gd name="T115" fmla="*/ 1319 h 1571"/>
                <a:gd name="T116" fmla="*/ 860 w 1271"/>
                <a:gd name="T117" fmla="*/ 1240 h 1571"/>
                <a:gd name="T118" fmla="*/ 910 w 1271"/>
                <a:gd name="T119" fmla="*/ 1147 h 1571"/>
                <a:gd name="T120" fmla="*/ 981 w 1271"/>
                <a:gd name="T121" fmla="*/ 1234 h 1571"/>
                <a:gd name="T122" fmla="*/ 953 w 1271"/>
                <a:gd name="T123" fmla="*/ 1247 h 1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71" h="1571">
                  <a:moveTo>
                    <a:pt x="1269" y="1319"/>
                  </a:moveTo>
                  <a:lnTo>
                    <a:pt x="1269" y="1319"/>
                  </a:lnTo>
                  <a:lnTo>
                    <a:pt x="1261" y="1291"/>
                  </a:lnTo>
                  <a:lnTo>
                    <a:pt x="1257" y="1273"/>
                  </a:lnTo>
                  <a:lnTo>
                    <a:pt x="1254" y="1257"/>
                  </a:lnTo>
                  <a:lnTo>
                    <a:pt x="1254" y="1257"/>
                  </a:lnTo>
                  <a:lnTo>
                    <a:pt x="1244" y="1203"/>
                  </a:lnTo>
                  <a:lnTo>
                    <a:pt x="1238" y="1168"/>
                  </a:lnTo>
                  <a:lnTo>
                    <a:pt x="1231" y="1140"/>
                  </a:lnTo>
                  <a:lnTo>
                    <a:pt x="1231" y="1140"/>
                  </a:lnTo>
                  <a:lnTo>
                    <a:pt x="1226" y="1127"/>
                  </a:lnTo>
                  <a:lnTo>
                    <a:pt x="1218" y="1111"/>
                  </a:lnTo>
                  <a:lnTo>
                    <a:pt x="1209" y="1094"/>
                  </a:lnTo>
                  <a:lnTo>
                    <a:pt x="1199" y="1077"/>
                  </a:lnTo>
                  <a:lnTo>
                    <a:pt x="1179" y="1049"/>
                  </a:lnTo>
                  <a:lnTo>
                    <a:pt x="1166" y="1031"/>
                  </a:lnTo>
                  <a:lnTo>
                    <a:pt x="1166" y="1031"/>
                  </a:lnTo>
                  <a:lnTo>
                    <a:pt x="1155" y="1015"/>
                  </a:lnTo>
                  <a:lnTo>
                    <a:pt x="1141" y="992"/>
                  </a:lnTo>
                  <a:lnTo>
                    <a:pt x="1126" y="968"/>
                  </a:lnTo>
                  <a:lnTo>
                    <a:pt x="1121" y="959"/>
                  </a:lnTo>
                  <a:lnTo>
                    <a:pt x="1119" y="952"/>
                  </a:lnTo>
                  <a:lnTo>
                    <a:pt x="1119" y="952"/>
                  </a:lnTo>
                  <a:lnTo>
                    <a:pt x="1117" y="943"/>
                  </a:lnTo>
                  <a:lnTo>
                    <a:pt x="1116" y="933"/>
                  </a:lnTo>
                  <a:lnTo>
                    <a:pt x="1116" y="922"/>
                  </a:lnTo>
                  <a:lnTo>
                    <a:pt x="1116" y="911"/>
                  </a:lnTo>
                  <a:lnTo>
                    <a:pt x="1116" y="911"/>
                  </a:lnTo>
                  <a:lnTo>
                    <a:pt x="1119" y="899"/>
                  </a:lnTo>
                  <a:lnTo>
                    <a:pt x="1119" y="886"/>
                  </a:lnTo>
                  <a:lnTo>
                    <a:pt x="1119" y="873"/>
                  </a:lnTo>
                  <a:lnTo>
                    <a:pt x="1116" y="863"/>
                  </a:lnTo>
                  <a:lnTo>
                    <a:pt x="1116" y="863"/>
                  </a:lnTo>
                  <a:lnTo>
                    <a:pt x="1115" y="858"/>
                  </a:lnTo>
                  <a:lnTo>
                    <a:pt x="1111" y="855"/>
                  </a:lnTo>
                  <a:lnTo>
                    <a:pt x="1100" y="849"/>
                  </a:lnTo>
                  <a:lnTo>
                    <a:pt x="1090" y="843"/>
                  </a:lnTo>
                  <a:lnTo>
                    <a:pt x="1082" y="842"/>
                  </a:lnTo>
                  <a:lnTo>
                    <a:pt x="1082" y="842"/>
                  </a:lnTo>
                  <a:lnTo>
                    <a:pt x="1078" y="841"/>
                  </a:lnTo>
                  <a:lnTo>
                    <a:pt x="1077" y="840"/>
                  </a:lnTo>
                  <a:lnTo>
                    <a:pt x="1075" y="834"/>
                  </a:lnTo>
                  <a:lnTo>
                    <a:pt x="1073" y="828"/>
                  </a:lnTo>
                  <a:lnTo>
                    <a:pt x="1075" y="821"/>
                  </a:lnTo>
                  <a:lnTo>
                    <a:pt x="1075" y="821"/>
                  </a:lnTo>
                  <a:lnTo>
                    <a:pt x="1076" y="816"/>
                  </a:lnTo>
                  <a:lnTo>
                    <a:pt x="1076" y="810"/>
                  </a:lnTo>
                  <a:lnTo>
                    <a:pt x="1073" y="805"/>
                  </a:lnTo>
                  <a:lnTo>
                    <a:pt x="1072" y="802"/>
                  </a:lnTo>
                  <a:lnTo>
                    <a:pt x="1069" y="801"/>
                  </a:lnTo>
                  <a:lnTo>
                    <a:pt x="1069" y="801"/>
                  </a:lnTo>
                  <a:lnTo>
                    <a:pt x="1062" y="799"/>
                  </a:lnTo>
                  <a:lnTo>
                    <a:pt x="1059" y="798"/>
                  </a:lnTo>
                  <a:lnTo>
                    <a:pt x="1058" y="794"/>
                  </a:lnTo>
                  <a:lnTo>
                    <a:pt x="1058" y="794"/>
                  </a:lnTo>
                  <a:lnTo>
                    <a:pt x="1056" y="789"/>
                  </a:lnTo>
                  <a:lnTo>
                    <a:pt x="1053" y="781"/>
                  </a:lnTo>
                  <a:lnTo>
                    <a:pt x="1049" y="774"/>
                  </a:lnTo>
                  <a:lnTo>
                    <a:pt x="1049" y="774"/>
                  </a:lnTo>
                  <a:lnTo>
                    <a:pt x="1045" y="776"/>
                  </a:lnTo>
                  <a:lnTo>
                    <a:pt x="1037" y="784"/>
                  </a:lnTo>
                  <a:lnTo>
                    <a:pt x="1029" y="789"/>
                  </a:lnTo>
                  <a:lnTo>
                    <a:pt x="1022" y="793"/>
                  </a:lnTo>
                  <a:lnTo>
                    <a:pt x="1010" y="797"/>
                  </a:lnTo>
                  <a:lnTo>
                    <a:pt x="997" y="799"/>
                  </a:lnTo>
                  <a:lnTo>
                    <a:pt x="997" y="799"/>
                  </a:lnTo>
                  <a:lnTo>
                    <a:pt x="981" y="801"/>
                  </a:lnTo>
                  <a:lnTo>
                    <a:pt x="965" y="801"/>
                  </a:lnTo>
                  <a:lnTo>
                    <a:pt x="945" y="799"/>
                  </a:lnTo>
                  <a:lnTo>
                    <a:pt x="927" y="798"/>
                  </a:lnTo>
                  <a:lnTo>
                    <a:pt x="896" y="794"/>
                  </a:lnTo>
                  <a:lnTo>
                    <a:pt x="883" y="792"/>
                  </a:lnTo>
                  <a:lnTo>
                    <a:pt x="883" y="792"/>
                  </a:lnTo>
                  <a:lnTo>
                    <a:pt x="884" y="758"/>
                  </a:lnTo>
                  <a:lnTo>
                    <a:pt x="884" y="718"/>
                  </a:lnTo>
                  <a:lnTo>
                    <a:pt x="883" y="651"/>
                  </a:lnTo>
                  <a:lnTo>
                    <a:pt x="883" y="651"/>
                  </a:lnTo>
                  <a:lnTo>
                    <a:pt x="881" y="621"/>
                  </a:lnTo>
                  <a:lnTo>
                    <a:pt x="875" y="584"/>
                  </a:lnTo>
                  <a:lnTo>
                    <a:pt x="865" y="518"/>
                  </a:lnTo>
                  <a:lnTo>
                    <a:pt x="865" y="518"/>
                  </a:lnTo>
                  <a:lnTo>
                    <a:pt x="861" y="505"/>
                  </a:lnTo>
                  <a:lnTo>
                    <a:pt x="852" y="487"/>
                  </a:lnTo>
                  <a:lnTo>
                    <a:pt x="830" y="441"/>
                  </a:lnTo>
                  <a:lnTo>
                    <a:pt x="788" y="365"/>
                  </a:lnTo>
                  <a:lnTo>
                    <a:pt x="788" y="365"/>
                  </a:lnTo>
                  <a:lnTo>
                    <a:pt x="745" y="291"/>
                  </a:lnTo>
                  <a:lnTo>
                    <a:pt x="723" y="250"/>
                  </a:lnTo>
                  <a:lnTo>
                    <a:pt x="715" y="234"/>
                  </a:lnTo>
                  <a:lnTo>
                    <a:pt x="711" y="225"/>
                  </a:lnTo>
                  <a:lnTo>
                    <a:pt x="711" y="225"/>
                  </a:lnTo>
                  <a:lnTo>
                    <a:pt x="709" y="210"/>
                  </a:lnTo>
                  <a:lnTo>
                    <a:pt x="709" y="189"/>
                  </a:lnTo>
                  <a:lnTo>
                    <a:pt x="709" y="166"/>
                  </a:lnTo>
                  <a:lnTo>
                    <a:pt x="711" y="146"/>
                  </a:lnTo>
                  <a:lnTo>
                    <a:pt x="711" y="146"/>
                  </a:lnTo>
                  <a:lnTo>
                    <a:pt x="711" y="139"/>
                  </a:lnTo>
                  <a:lnTo>
                    <a:pt x="711" y="131"/>
                  </a:lnTo>
                  <a:lnTo>
                    <a:pt x="709" y="118"/>
                  </a:lnTo>
                  <a:lnTo>
                    <a:pt x="706" y="109"/>
                  </a:lnTo>
                  <a:lnTo>
                    <a:pt x="705" y="105"/>
                  </a:lnTo>
                  <a:lnTo>
                    <a:pt x="705" y="105"/>
                  </a:lnTo>
                  <a:lnTo>
                    <a:pt x="689" y="106"/>
                  </a:lnTo>
                  <a:lnTo>
                    <a:pt x="658" y="108"/>
                  </a:lnTo>
                  <a:lnTo>
                    <a:pt x="658" y="108"/>
                  </a:lnTo>
                  <a:lnTo>
                    <a:pt x="627" y="109"/>
                  </a:lnTo>
                  <a:lnTo>
                    <a:pt x="613" y="112"/>
                  </a:lnTo>
                  <a:lnTo>
                    <a:pt x="609" y="113"/>
                  </a:lnTo>
                  <a:lnTo>
                    <a:pt x="605" y="115"/>
                  </a:lnTo>
                  <a:lnTo>
                    <a:pt x="605" y="115"/>
                  </a:lnTo>
                  <a:lnTo>
                    <a:pt x="604" y="119"/>
                  </a:lnTo>
                  <a:lnTo>
                    <a:pt x="604" y="124"/>
                  </a:lnTo>
                  <a:lnTo>
                    <a:pt x="608" y="137"/>
                  </a:lnTo>
                  <a:lnTo>
                    <a:pt x="613" y="154"/>
                  </a:lnTo>
                  <a:lnTo>
                    <a:pt x="613" y="154"/>
                  </a:lnTo>
                  <a:lnTo>
                    <a:pt x="590" y="161"/>
                  </a:lnTo>
                  <a:lnTo>
                    <a:pt x="573" y="165"/>
                  </a:lnTo>
                  <a:lnTo>
                    <a:pt x="561" y="167"/>
                  </a:lnTo>
                  <a:lnTo>
                    <a:pt x="561" y="167"/>
                  </a:lnTo>
                  <a:lnTo>
                    <a:pt x="534" y="170"/>
                  </a:lnTo>
                  <a:lnTo>
                    <a:pt x="519" y="174"/>
                  </a:lnTo>
                  <a:lnTo>
                    <a:pt x="513" y="176"/>
                  </a:lnTo>
                  <a:lnTo>
                    <a:pt x="510" y="179"/>
                  </a:lnTo>
                  <a:lnTo>
                    <a:pt x="510" y="179"/>
                  </a:lnTo>
                  <a:lnTo>
                    <a:pt x="503" y="188"/>
                  </a:lnTo>
                  <a:lnTo>
                    <a:pt x="495" y="203"/>
                  </a:lnTo>
                  <a:lnTo>
                    <a:pt x="488" y="223"/>
                  </a:lnTo>
                  <a:lnTo>
                    <a:pt x="488" y="223"/>
                  </a:lnTo>
                  <a:lnTo>
                    <a:pt x="441" y="221"/>
                  </a:lnTo>
                  <a:lnTo>
                    <a:pt x="402" y="221"/>
                  </a:lnTo>
                  <a:lnTo>
                    <a:pt x="370" y="221"/>
                  </a:lnTo>
                  <a:lnTo>
                    <a:pt x="370" y="221"/>
                  </a:lnTo>
                  <a:lnTo>
                    <a:pt x="347" y="223"/>
                  </a:lnTo>
                  <a:lnTo>
                    <a:pt x="327" y="220"/>
                  </a:lnTo>
                  <a:lnTo>
                    <a:pt x="319" y="219"/>
                  </a:lnTo>
                  <a:lnTo>
                    <a:pt x="313" y="216"/>
                  </a:lnTo>
                  <a:lnTo>
                    <a:pt x="307" y="212"/>
                  </a:lnTo>
                  <a:lnTo>
                    <a:pt x="301" y="209"/>
                  </a:lnTo>
                  <a:lnTo>
                    <a:pt x="301" y="209"/>
                  </a:lnTo>
                  <a:lnTo>
                    <a:pt x="243" y="157"/>
                  </a:lnTo>
                  <a:lnTo>
                    <a:pt x="206" y="122"/>
                  </a:lnTo>
                  <a:lnTo>
                    <a:pt x="191" y="106"/>
                  </a:lnTo>
                  <a:lnTo>
                    <a:pt x="181" y="93"/>
                  </a:lnTo>
                  <a:lnTo>
                    <a:pt x="181" y="93"/>
                  </a:lnTo>
                  <a:lnTo>
                    <a:pt x="163" y="68"/>
                  </a:lnTo>
                  <a:lnTo>
                    <a:pt x="145" y="37"/>
                  </a:lnTo>
                  <a:lnTo>
                    <a:pt x="124" y="0"/>
                  </a:lnTo>
                  <a:lnTo>
                    <a:pt x="123" y="0"/>
                  </a:lnTo>
                  <a:lnTo>
                    <a:pt x="123" y="0"/>
                  </a:lnTo>
                  <a:lnTo>
                    <a:pt x="84" y="42"/>
                  </a:lnTo>
                  <a:lnTo>
                    <a:pt x="56" y="70"/>
                  </a:lnTo>
                  <a:lnTo>
                    <a:pt x="44" y="79"/>
                  </a:lnTo>
                  <a:lnTo>
                    <a:pt x="38" y="84"/>
                  </a:lnTo>
                  <a:lnTo>
                    <a:pt x="38" y="84"/>
                  </a:lnTo>
                  <a:lnTo>
                    <a:pt x="34" y="83"/>
                  </a:lnTo>
                  <a:lnTo>
                    <a:pt x="30" y="80"/>
                  </a:lnTo>
                  <a:lnTo>
                    <a:pt x="27" y="77"/>
                  </a:lnTo>
                  <a:lnTo>
                    <a:pt x="25" y="71"/>
                  </a:lnTo>
                  <a:lnTo>
                    <a:pt x="22" y="61"/>
                  </a:lnTo>
                  <a:lnTo>
                    <a:pt x="22" y="56"/>
                  </a:lnTo>
                  <a:lnTo>
                    <a:pt x="22" y="56"/>
                  </a:lnTo>
                  <a:lnTo>
                    <a:pt x="12" y="70"/>
                  </a:lnTo>
                  <a:lnTo>
                    <a:pt x="4" y="83"/>
                  </a:lnTo>
                  <a:lnTo>
                    <a:pt x="1" y="90"/>
                  </a:lnTo>
                  <a:lnTo>
                    <a:pt x="0" y="96"/>
                  </a:lnTo>
                  <a:lnTo>
                    <a:pt x="0" y="96"/>
                  </a:lnTo>
                  <a:lnTo>
                    <a:pt x="1" y="99"/>
                  </a:lnTo>
                  <a:lnTo>
                    <a:pt x="3" y="104"/>
                  </a:lnTo>
                  <a:lnTo>
                    <a:pt x="10" y="115"/>
                  </a:lnTo>
                  <a:lnTo>
                    <a:pt x="21" y="131"/>
                  </a:lnTo>
                  <a:lnTo>
                    <a:pt x="35" y="148"/>
                  </a:lnTo>
                  <a:lnTo>
                    <a:pt x="66" y="183"/>
                  </a:lnTo>
                  <a:lnTo>
                    <a:pt x="80" y="198"/>
                  </a:lnTo>
                  <a:lnTo>
                    <a:pt x="93" y="210"/>
                  </a:lnTo>
                  <a:lnTo>
                    <a:pt x="93" y="210"/>
                  </a:lnTo>
                  <a:lnTo>
                    <a:pt x="107" y="224"/>
                  </a:lnTo>
                  <a:lnTo>
                    <a:pt x="127" y="243"/>
                  </a:lnTo>
                  <a:lnTo>
                    <a:pt x="173" y="293"/>
                  </a:lnTo>
                  <a:lnTo>
                    <a:pt x="216" y="335"/>
                  </a:lnTo>
                  <a:lnTo>
                    <a:pt x="230" y="349"/>
                  </a:lnTo>
                  <a:lnTo>
                    <a:pt x="235" y="353"/>
                  </a:lnTo>
                  <a:lnTo>
                    <a:pt x="238" y="355"/>
                  </a:lnTo>
                  <a:lnTo>
                    <a:pt x="238" y="355"/>
                  </a:lnTo>
                  <a:lnTo>
                    <a:pt x="252" y="357"/>
                  </a:lnTo>
                  <a:lnTo>
                    <a:pt x="275" y="362"/>
                  </a:lnTo>
                  <a:lnTo>
                    <a:pt x="343" y="382"/>
                  </a:lnTo>
                  <a:lnTo>
                    <a:pt x="343" y="382"/>
                  </a:lnTo>
                  <a:lnTo>
                    <a:pt x="365" y="387"/>
                  </a:lnTo>
                  <a:lnTo>
                    <a:pt x="393" y="392"/>
                  </a:lnTo>
                  <a:lnTo>
                    <a:pt x="456" y="401"/>
                  </a:lnTo>
                  <a:lnTo>
                    <a:pt x="512" y="406"/>
                  </a:lnTo>
                  <a:lnTo>
                    <a:pt x="543" y="410"/>
                  </a:lnTo>
                  <a:lnTo>
                    <a:pt x="543" y="410"/>
                  </a:lnTo>
                  <a:lnTo>
                    <a:pt x="550" y="412"/>
                  </a:lnTo>
                  <a:lnTo>
                    <a:pt x="556" y="417"/>
                  </a:lnTo>
                  <a:lnTo>
                    <a:pt x="564" y="424"/>
                  </a:lnTo>
                  <a:lnTo>
                    <a:pt x="570" y="432"/>
                  </a:lnTo>
                  <a:lnTo>
                    <a:pt x="583" y="450"/>
                  </a:lnTo>
                  <a:lnTo>
                    <a:pt x="591" y="463"/>
                  </a:lnTo>
                  <a:lnTo>
                    <a:pt x="591" y="463"/>
                  </a:lnTo>
                  <a:lnTo>
                    <a:pt x="595" y="467"/>
                  </a:lnTo>
                  <a:lnTo>
                    <a:pt x="600" y="472"/>
                  </a:lnTo>
                  <a:lnTo>
                    <a:pt x="612" y="487"/>
                  </a:lnTo>
                  <a:lnTo>
                    <a:pt x="618" y="494"/>
                  </a:lnTo>
                  <a:lnTo>
                    <a:pt x="623" y="502"/>
                  </a:lnTo>
                  <a:lnTo>
                    <a:pt x="628" y="511"/>
                  </a:lnTo>
                  <a:lnTo>
                    <a:pt x="631" y="521"/>
                  </a:lnTo>
                  <a:lnTo>
                    <a:pt x="631" y="521"/>
                  </a:lnTo>
                  <a:lnTo>
                    <a:pt x="632" y="534"/>
                  </a:lnTo>
                  <a:lnTo>
                    <a:pt x="634" y="551"/>
                  </a:lnTo>
                  <a:lnTo>
                    <a:pt x="634" y="591"/>
                  </a:lnTo>
                  <a:lnTo>
                    <a:pt x="631" y="675"/>
                  </a:lnTo>
                  <a:lnTo>
                    <a:pt x="631" y="675"/>
                  </a:lnTo>
                  <a:lnTo>
                    <a:pt x="630" y="696"/>
                  </a:lnTo>
                  <a:lnTo>
                    <a:pt x="627" y="724"/>
                  </a:lnTo>
                  <a:lnTo>
                    <a:pt x="621" y="785"/>
                  </a:lnTo>
                  <a:lnTo>
                    <a:pt x="616" y="840"/>
                  </a:lnTo>
                  <a:lnTo>
                    <a:pt x="614" y="858"/>
                  </a:lnTo>
                  <a:lnTo>
                    <a:pt x="616" y="864"/>
                  </a:lnTo>
                  <a:lnTo>
                    <a:pt x="617" y="867"/>
                  </a:lnTo>
                  <a:lnTo>
                    <a:pt x="617" y="867"/>
                  </a:lnTo>
                  <a:lnTo>
                    <a:pt x="621" y="869"/>
                  </a:lnTo>
                  <a:lnTo>
                    <a:pt x="627" y="871"/>
                  </a:lnTo>
                  <a:lnTo>
                    <a:pt x="645" y="873"/>
                  </a:lnTo>
                  <a:lnTo>
                    <a:pt x="670" y="876"/>
                  </a:lnTo>
                  <a:lnTo>
                    <a:pt x="670" y="876"/>
                  </a:lnTo>
                  <a:lnTo>
                    <a:pt x="665" y="906"/>
                  </a:lnTo>
                  <a:lnTo>
                    <a:pt x="662" y="927"/>
                  </a:lnTo>
                  <a:lnTo>
                    <a:pt x="660" y="940"/>
                  </a:lnTo>
                  <a:lnTo>
                    <a:pt x="660" y="940"/>
                  </a:lnTo>
                  <a:lnTo>
                    <a:pt x="656" y="953"/>
                  </a:lnTo>
                  <a:lnTo>
                    <a:pt x="654" y="962"/>
                  </a:lnTo>
                  <a:lnTo>
                    <a:pt x="654" y="970"/>
                  </a:lnTo>
                  <a:lnTo>
                    <a:pt x="654" y="970"/>
                  </a:lnTo>
                  <a:lnTo>
                    <a:pt x="654" y="977"/>
                  </a:lnTo>
                  <a:lnTo>
                    <a:pt x="653" y="988"/>
                  </a:lnTo>
                  <a:lnTo>
                    <a:pt x="645" y="1019"/>
                  </a:lnTo>
                  <a:lnTo>
                    <a:pt x="627" y="1084"/>
                  </a:lnTo>
                  <a:lnTo>
                    <a:pt x="627" y="1084"/>
                  </a:lnTo>
                  <a:lnTo>
                    <a:pt x="606" y="1178"/>
                  </a:lnTo>
                  <a:lnTo>
                    <a:pt x="596" y="1230"/>
                  </a:lnTo>
                  <a:lnTo>
                    <a:pt x="592" y="1249"/>
                  </a:lnTo>
                  <a:lnTo>
                    <a:pt x="592" y="1259"/>
                  </a:lnTo>
                  <a:lnTo>
                    <a:pt x="592" y="1259"/>
                  </a:lnTo>
                  <a:lnTo>
                    <a:pt x="591" y="1264"/>
                  </a:lnTo>
                  <a:lnTo>
                    <a:pt x="591" y="1269"/>
                  </a:lnTo>
                  <a:lnTo>
                    <a:pt x="587" y="1277"/>
                  </a:lnTo>
                  <a:lnTo>
                    <a:pt x="583" y="1281"/>
                  </a:lnTo>
                  <a:lnTo>
                    <a:pt x="581" y="1282"/>
                  </a:lnTo>
                  <a:lnTo>
                    <a:pt x="578" y="1283"/>
                  </a:lnTo>
                  <a:lnTo>
                    <a:pt x="575" y="1283"/>
                  </a:lnTo>
                  <a:lnTo>
                    <a:pt x="575" y="1283"/>
                  </a:lnTo>
                  <a:lnTo>
                    <a:pt x="572" y="1282"/>
                  </a:lnTo>
                  <a:lnTo>
                    <a:pt x="568" y="1279"/>
                  </a:lnTo>
                  <a:lnTo>
                    <a:pt x="556" y="1269"/>
                  </a:lnTo>
                  <a:lnTo>
                    <a:pt x="546" y="1259"/>
                  </a:lnTo>
                  <a:lnTo>
                    <a:pt x="537" y="1251"/>
                  </a:lnTo>
                  <a:lnTo>
                    <a:pt x="537" y="1251"/>
                  </a:lnTo>
                  <a:lnTo>
                    <a:pt x="502" y="1225"/>
                  </a:lnTo>
                  <a:lnTo>
                    <a:pt x="480" y="1209"/>
                  </a:lnTo>
                  <a:lnTo>
                    <a:pt x="471" y="1204"/>
                  </a:lnTo>
                  <a:lnTo>
                    <a:pt x="466" y="1202"/>
                  </a:lnTo>
                  <a:lnTo>
                    <a:pt x="466" y="1202"/>
                  </a:lnTo>
                  <a:lnTo>
                    <a:pt x="460" y="1202"/>
                  </a:lnTo>
                  <a:lnTo>
                    <a:pt x="451" y="1203"/>
                  </a:lnTo>
                  <a:lnTo>
                    <a:pt x="428" y="1208"/>
                  </a:lnTo>
                  <a:lnTo>
                    <a:pt x="402" y="1215"/>
                  </a:lnTo>
                  <a:lnTo>
                    <a:pt x="392" y="1218"/>
                  </a:lnTo>
                  <a:lnTo>
                    <a:pt x="384" y="1222"/>
                  </a:lnTo>
                  <a:lnTo>
                    <a:pt x="384" y="1222"/>
                  </a:lnTo>
                  <a:lnTo>
                    <a:pt x="379" y="1226"/>
                  </a:lnTo>
                  <a:lnTo>
                    <a:pt x="374" y="1234"/>
                  </a:lnTo>
                  <a:lnTo>
                    <a:pt x="369" y="1243"/>
                  </a:lnTo>
                  <a:lnTo>
                    <a:pt x="363" y="1253"/>
                  </a:lnTo>
                  <a:lnTo>
                    <a:pt x="354" y="1273"/>
                  </a:lnTo>
                  <a:lnTo>
                    <a:pt x="349" y="1290"/>
                  </a:lnTo>
                  <a:lnTo>
                    <a:pt x="349" y="1290"/>
                  </a:lnTo>
                  <a:lnTo>
                    <a:pt x="347" y="1299"/>
                  </a:lnTo>
                  <a:lnTo>
                    <a:pt x="341" y="1309"/>
                  </a:lnTo>
                  <a:lnTo>
                    <a:pt x="327" y="1337"/>
                  </a:lnTo>
                  <a:lnTo>
                    <a:pt x="300" y="1385"/>
                  </a:lnTo>
                  <a:lnTo>
                    <a:pt x="300" y="1385"/>
                  </a:lnTo>
                  <a:lnTo>
                    <a:pt x="296" y="1393"/>
                  </a:lnTo>
                  <a:lnTo>
                    <a:pt x="292" y="1403"/>
                  </a:lnTo>
                  <a:lnTo>
                    <a:pt x="286" y="1429"/>
                  </a:lnTo>
                  <a:lnTo>
                    <a:pt x="281" y="1455"/>
                  </a:lnTo>
                  <a:lnTo>
                    <a:pt x="279" y="1467"/>
                  </a:lnTo>
                  <a:lnTo>
                    <a:pt x="279" y="1474"/>
                  </a:lnTo>
                  <a:lnTo>
                    <a:pt x="279" y="1474"/>
                  </a:lnTo>
                  <a:lnTo>
                    <a:pt x="282" y="1495"/>
                  </a:lnTo>
                  <a:lnTo>
                    <a:pt x="287" y="1521"/>
                  </a:lnTo>
                  <a:lnTo>
                    <a:pt x="294" y="1547"/>
                  </a:lnTo>
                  <a:lnTo>
                    <a:pt x="297" y="1557"/>
                  </a:lnTo>
                  <a:lnTo>
                    <a:pt x="301" y="1562"/>
                  </a:lnTo>
                  <a:lnTo>
                    <a:pt x="301" y="1562"/>
                  </a:lnTo>
                  <a:lnTo>
                    <a:pt x="305" y="1566"/>
                  </a:lnTo>
                  <a:lnTo>
                    <a:pt x="312" y="1569"/>
                  </a:lnTo>
                  <a:lnTo>
                    <a:pt x="319" y="1570"/>
                  </a:lnTo>
                  <a:lnTo>
                    <a:pt x="327" y="1571"/>
                  </a:lnTo>
                  <a:lnTo>
                    <a:pt x="340" y="1570"/>
                  </a:lnTo>
                  <a:lnTo>
                    <a:pt x="345" y="1569"/>
                  </a:lnTo>
                  <a:lnTo>
                    <a:pt x="349" y="1568"/>
                  </a:lnTo>
                  <a:lnTo>
                    <a:pt x="349" y="1568"/>
                  </a:lnTo>
                  <a:lnTo>
                    <a:pt x="356" y="1560"/>
                  </a:lnTo>
                  <a:lnTo>
                    <a:pt x="365" y="1547"/>
                  </a:lnTo>
                  <a:lnTo>
                    <a:pt x="372" y="1531"/>
                  </a:lnTo>
                  <a:lnTo>
                    <a:pt x="376" y="1518"/>
                  </a:lnTo>
                  <a:lnTo>
                    <a:pt x="376" y="1518"/>
                  </a:lnTo>
                  <a:lnTo>
                    <a:pt x="383" y="1500"/>
                  </a:lnTo>
                  <a:lnTo>
                    <a:pt x="394" y="1471"/>
                  </a:lnTo>
                  <a:lnTo>
                    <a:pt x="413" y="1428"/>
                  </a:lnTo>
                  <a:lnTo>
                    <a:pt x="413" y="1428"/>
                  </a:lnTo>
                  <a:lnTo>
                    <a:pt x="416" y="1423"/>
                  </a:lnTo>
                  <a:lnTo>
                    <a:pt x="420" y="1418"/>
                  </a:lnTo>
                  <a:lnTo>
                    <a:pt x="425" y="1415"/>
                  </a:lnTo>
                  <a:lnTo>
                    <a:pt x="429" y="1415"/>
                  </a:lnTo>
                  <a:lnTo>
                    <a:pt x="432" y="1415"/>
                  </a:lnTo>
                  <a:lnTo>
                    <a:pt x="432" y="1415"/>
                  </a:lnTo>
                  <a:lnTo>
                    <a:pt x="469" y="1428"/>
                  </a:lnTo>
                  <a:lnTo>
                    <a:pt x="522" y="1446"/>
                  </a:lnTo>
                  <a:lnTo>
                    <a:pt x="522" y="1446"/>
                  </a:lnTo>
                  <a:lnTo>
                    <a:pt x="578" y="1468"/>
                  </a:lnTo>
                  <a:lnTo>
                    <a:pt x="608" y="1478"/>
                  </a:lnTo>
                  <a:lnTo>
                    <a:pt x="621" y="1482"/>
                  </a:lnTo>
                  <a:lnTo>
                    <a:pt x="631" y="1484"/>
                  </a:lnTo>
                  <a:lnTo>
                    <a:pt x="631" y="1484"/>
                  </a:lnTo>
                  <a:lnTo>
                    <a:pt x="640" y="1484"/>
                  </a:lnTo>
                  <a:lnTo>
                    <a:pt x="650" y="1482"/>
                  </a:lnTo>
                  <a:lnTo>
                    <a:pt x="660" y="1480"/>
                  </a:lnTo>
                  <a:lnTo>
                    <a:pt x="670" y="1476"/>
                  </a:lnTo>
                  <a:lnTo>
                    <a:pt x="691" y="1468"/>
                  </a:lnTo>
                  <a:lnTo>
                    <a:pt x="711" y="1459"/>
                  </a:lnTo>
                  <a:lnTo>
                    <a:pt x="711" y="1459"/>
                  </a:lnTo>
                  <a:lnTo>
                    <a:pt x="716" y="1455"/>
                  </a:lnTo>
                  <a:lnTo>
                    <a:pt x="722" y="1453"/>
                  </a:lnTo>
                  <a:lnTo>
                    <a:pt x="731" y="1442"/>
                  </a:lnTo>
                  <a:lnTo>
                    <a:pt x="740" y="1432"/>
                  </a:lnTo>
                  <a:lnTo>
                    <a:pt x="749" y="1420"/>
                  </a:lnTo>
                  <a:lnTo>
                    <a:pt x="762" y="1399"/>
                  </a:lnTo>
                  <a:lnTo>
                    <a:pt x="766" y="1390"/>
                  </a:lnTo>
                  <a:lnTo>
                    <a:pt x="766" y="1390"/>
                  </a:lnTo>
                  <a:lnTo>
                    <a:pt x="776" y="1397"/>
                  </a:lnTo>
                  <a:lnTo>
                    <a:pt x="785" y="1405"/>
                  </a:lnTo>
                  <a:lnTo>
                    <a:pt x="788" y="1407"/>
                  </a:lnTo>
                  <a:lnTo>
                    <a:pt x="790" y="1411"/>
                  </a:lnTo>
                  <a:lnTo>
                    <a:pt x="790" y="1411"/>
                  </a:lnTo>
                  <a:lnTo>
                    <a:pt x="802" y="1438"/>
                  </a:lnTo>
                  <a:lnTo>
                    <a:pt x="810" y="1459"/>
                  </a:lnTo>
                  <a:lnTo>
                    <a:pt x="812" y="1469"/>
                  </a:lnTo>
                  <a:lnTo>
                    <a:pt x="815" y="1480"/>
                  </a:lnTo>
                  <a:lnTo>
                    <a:pt x="815" y="1480"/>
                  </a:lnTo>
                  <a:lnTo>
                    <a:pt x="817" y="1490"/>
                  </a:lnTo>
                  <a:lnTo>
                    <a:pt x="822" y="1502"/>
                  </a:lnTo>
                  <a:lnTo>
                    <a:pt x="829" y="1513"/>
                  </a:lnTo>
                  <a:lnTo>
                    <a:pt x="837" y="1524"/>
                  </a:lnTo>
                  <a:lnTo>
                    <a:pt x="846" y="1533"/>
                  </a:lnTo>
                  <a:lnTo>
                    <a:pt x="853" y="1540"/>
                  </a:lnTo>
                  <a:lnTo>
                    <a:pt x="860" y="1546"/>
                  </a:lnTo>
                  <a:lnTo>
                    <a:pt x="866" y="1547"/>
                  </a:lnTo>
                  <a:lnTo>
                    <a:pt x="866" y="1547"/>
                  </a:lnTo>
                  <a:lnTo>
                    <a:pt x="877" y="1546"/>
                  </a:lnTo>
                  <a:lnTo>
                    <a:pt x="888" y="1542"/>
                  </a:lnTo>
                  <a:lnTo>
                    <a:pt x="894" y="1539"/>
                  </a:lnTo>
                  <a:lnTo>
                    <a:pt x="897" y="1537"/>
                  </a:lnTo>
                  <a:lnTo>
                    <a:pt x="900" y="1533"/>
                  </a:lnTo>
                  <a:lnTo>
                    <a:pt x="901" y="1529"/>
                  </a:lnTo>
                  <a:lnTo>
                    <a:pt x="901" y="1529"/>
                  </a:lnTo>
                  <a:lnTo>
                    <a:pt x="900" y="1516"/>
                  </a:lnTo>
                  <a:lnTo>
                    <a:pt x="896" y="1495"/>
                  </a:lnTo>
                  <a:lnTo>
                    <a:pt x="892" y="1473"/>
                  </a:lnTo>
                  <a:lnTo>
                    <a:pt x="890" y="1454"/>
                  </a:lnTo>
                  <a:lnTo>
                    <a:pt x="890" y="1454"/>
                  </a:lnTo>
                  <a:lnTo>
                    <a:pt x="888" y="1436"/>
                  </a:lnTo>
                  <a:lnTo>
                    <a:pt x="887" y="1416"/>
                  </a:lnTo>
                  <a:lnTo>
                    <a:pt x="886" y="1407"/>
                  </a:lnTo>
                  <a:lnTo>
                    <a:pt x="887" y="1399"/>
                  </a:lnTo>
                  <a:lnTo>
                    <a:pt x="888" y="1393"/>
                  </a:lnTo>
                  <a:lnTo>
                    <a:pt x="890" y="1392"/>
                  </a:lnTo>
                  <a:lnTo>
                    <a:pt x="892" y="1390"/>
                  </a:lnTo>
                  <a:lnTo>
                    <a:pt x="892" y="1390"/>
                  </a:lnTo>
                  <a:lnTo>
                    <a:pt x="900" y="1389"/>
                  </a:lnTo>
                  <a:lnTo>
                    <a:pt x="916" y="1390"/>
                  </a:lnTo>
                  <a:lnTo>
                    <a:pt x="962" y="1396"/>
                  </a:lnTo>
                  <a:lnTo>
                    <a:pt x="1011" y="1402"/>
                  </a:lnTo>
                  <a:lnTo>
                    <a:pt x="1049" y="1409"/>
                  </a:lnTo>
                  <a:lnTo>
                    <a:pt x="1049" y="1409"/>
                  </a:lnTo>
                  <a:lnTo>
                    <a:pt x="1066" y="1411"/>
                  </a:lnTo>
                  <a:lnTo>
                    <a:pt x="1086" y="1412"/>
                  </a:lnTo>
                  <a:lnTo>
                    <a:pt x="1138" y="1415"/>
                  </a:lnTo>
                  <a:lnTo>
                    <a:pt x="1186" y="1415"/>
                  </a:lnTo>
                  <a:lnTo>
                    <a:pt x="1216" y="1415"/>
                  </a:lnTo>
                  <a:lnTo>
                    <a:pt x="1216" y="1415"/>
                  </a:lnTo>
                  <a:lnTo>
                    <a:pt x="1223" y="1412"/>
                  </a:lnTo>
                  <a:lnTo>
                    <a:pt x="1231" y="1409"/>
                  </a:lnTo>
                  <a:lnTo>
                    <a:pt x="1240" y="1402"/>
                  </a:lnTo>
                  <a:lnTo>
                    <a:pt x="1248" y="1396"/>
                  </a:lnTo>
                  <a:lnTo>
                    <a:pt x="1254" y="1388"/>
                  </a:lnTo>
                  <a:lnTo>
                    <a:pt x="1261" y="1381"/>
                  </a:lnTo>
                  <a:lnTo>
                    <a:pt x="1266" y="1374"/>
                  </a:lnTo>
                  <a:lnTo>
                    <a:pt x="1269" y="1368"/>
                  </a:lnTo>
                  <a:lnTo>
                    <a:pt x="1269" y="1368"/>
                  </a:lnTo>
                  <a:lnTo>
                    <a:pt x="1270" y="1357"/>
                  </a:lnTo>
                  <a:lnTo>
                    <a:pt x="1271" y="1343"/>
                  </a:lnTo>
                  <a:lnTo>
                    <a:pt x="1270" y="1330"/>
                  </a:lnTo>
                  <a:lnTo>
                    <a:pt x="1269" y="1319"/>
                  </a:lnTo>
                  <a:lnTo>
                    <a:pt x="1269" y="1319"/>
                  </a:lnTo>
                  <a:close/>
                  <a:moveTo>
                    <a:pt x="953" y="1247"/>
                  </a:moveTo>
                  <a:lnTo>
                    <a:pt x="953" y="1247"/>
                  </a:lnTo>
                  <a:lnTo>
                    <a:pt x="934" y="1247"/>
                  </a:lnTo>
                  <a:lnTo>
                    <a:pt x="906" y="1243"/>
                  </a:lnTo>
                  <a:lnTo>
                    <a:pt x="879" y="1240"/>
                  </a:lnTo>
                  <a:lnTo>
                    <a:pt x="869" y="1240"/>
                  </a:lnTo>
                  <a:lnTo>
                    <a:pt x="860" y="1240"/>
                  </a:lnTo>
                  <a:lnTo>
                    <a:pt x="860" y="1240"/>
                  </a:lnTo>
                  <a:lnTo>
                    <a:pt x="896" y="1163"/>
                  </a:lnTo>
                  <a:lnTo>
                    <a:pt x="896" y="1163"/>
                  </a:lnTo>
                  <a:lnTo>
                    <a:pt x="900" y="1154"/>
                  </a:lnTo>
                  <a:lnTo>
                    <a:pt x="903" y="1151"/>
                  </a:lnTo>
                  <a:lnTo>
                    <a:pt x="906" y="1149"/>
                  </a:lnTo>
                  <a:lnTo>
                    <a:pt x="910" y="1147"/>
                  </a:lnTo>
                  <a:lnTo>
                    <a:pt x="914" y="1149"/>
                  </a:lnTo>
                  <a:lnTo>
                    <a:pt x="918" y="1151"/>
                  </a:lnTo>
                  <a:lnTo>
                    <a:pt x="922" y="1158"/>
                  </a:lnTo>
                  <a:lnTo>
                    <a:pt x="922" y="1158"/>
                  </a:lnTo>
                  <a:lnTo>
                    <a:pt x="935" y="1176"/>
                  </a:lnTo>
                  <a:lnTo>
                    <a:pt x="954" y="1200"/>
                  </a:lnTo>
                  <a:lnTo>
                    <a:pt x="981" y="1234"/>
                  </a:lnTo>
                  <a:lnTo>
                    <a:pt x="981" y="1234"/>
                  </a:lnTo>
                  <a:lnTo>
                    <a:pt x="983" y="1237"/>
                  </a:lnTo>
                  <a:lnTo>
                    <a:pt x="983" y="1239"/>
                  </a:lnTo>
                  <a:lnTo>
                    <a:pt x="980" y="1242"/>
                  </a:lnTo>
                  <a:lnTo>
                    <a:pt x="976" y="1243"/>
                  </a:lnTo>
                  <a:lnTo>
                    <a:pt x="966" y="1246"/>
                  </a:lnTo>
                  <a:lnTo>
                    <a:pt x="953" y="1247"/>
                  </a:lnTo>
                  <a:lnTo>
                    <a:pt x="953" y="1247"/>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grpSp>
      <p:sp>
        <p:nvSpPr>
          <p:cNvPr id="80" name="Text Placeholder 22"/>
          <p:cNvSpPr txBox="1">
            <a:spLocks/>
          </p:cNvSpPr>
          <p:nvPr/>
        </p:nvSpPr>
        <p:spPr>
          <a:xfrm>
            <a:off x="7714758" y="4322180"/>
            <a:ext cx="1275031" cy="691714"/>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pPr>
            <a:r>
              <a:rPr lang="es-PE" sz="1000" b="1" dirty="0" smtClean="0">
                <a:solidFill>
                  <a:schemeClr val="tx2"/>
                </a:solidFill>
              </a:rPr>
              <a:t>Vigilancia Post - inspección</a:t>
            </a:r>
            <a:endParaRPr lang="es-PE" dirty="0" smtClean="0">
              <a:solidFill>
                <a:schemeClr val="tx2"/>
              </a:solidFill>
            </a:endParaRPr>
          </a:p>
          <a:p>
            <a:pPr algn="ctr">
              <a:lnSpc>
                <a:spcPct val="100000"/>
              </a:lnSpc>
            </a:pPr>
            <a:endParaRPr lang="es-PE" dirty="0" smtClean="0">
              <a:solidFill>
                <a:schemeClr val="tx2"/>
              </a:solidFill>
            </a:endParaRPr>
          </a:p>
          <a:p>
            <a:pPr algn="ctr">
              <a:lnSpc>
                <a:spcPct val="100000"/>
              </a:lnSpc>
            </a:pPr>
            <a:endParaRPr lang="es-PE" dirty="0">
              <a:solidFill>
                <a:schemeClr val="tx2"/>
              </a:solidFill>
            </a:endParaRPr>
          </a:p>
        </p:txBody>
      </p:sp>
    </p:spTree>
    <p:extLst>
      <p:ext uri="{BB962C8B-B14F-4D97-AF65-F5344CB8AC3E}">
        <p14:creationId xmlns:p14="http://schemas.microsoft.com/office/powerpoint/2010/main" val="115159026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0-#ppt_w/2"/>
                                          </p:val>
                                        </p:tav>
                                        <p:tav tm="100000">
                                          <p:val>
                                            <p:strVal val="#ppt_x"/>
                                          </p:val>
                                        </p:tav>
                                      </p:tavLst>
                                    </p:anim>
                                    <p:anim calcmode="lin" valueType="num">
                                      <p:cBhvr additive="base">
                                        <p:cTn id="8" dur="500" fill="hold"/>
                                        <p:tgtEl>
                                          <p:spTgt spid="5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500"/>
                                        <p:tgtEl>
                                          <p:spTgt spid="4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fade">
                                      <p:cBhvr>
                                        <p:cTn id="33" dur="500"/>
                                        <p:tgtEl>
                                          <p:spTgt spid="52"/>
                                        </p:tgtEl>
                                      </p:cBhvr>
                                    </p:animEffect>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nodeType="clickEffect">
                                  <p:stCondLst>
                                    <p:cond delay="0"/>
                                  </p:stCondLst>
                                  <p:childTnLst>
                                    <p:set>
                                      <p:cBhvr>
                                        <p:cTn id="37" dur="1" fill="hold">
                                          <p:stCondLst>
                                            <p:cond delay="0"/>
                                          </p:stCondLst>
                                        </p:cTn>
                                        <p:tgtEl>
                                          <p:spTgt spid="64"/>
                                        </p:tgtEl>
                                        <p:attrNameLst>
                                          <p:attrName>style.visibility</p:attrName>
                                        </p:attrNameLst>
                                      </p:cBhvr>
                                      <p:to>
                                        <p:strVal val="visible"/>
                                      </p:to>
                                    </p:set>
                                    <p:animEffect transition="in" filter="wipe(down)">
                                      <p:cBhvr>
                                        <p:cTn id="38" dur="580">
                                          <p:stCondLst>
                                            <p:cond delay="0"/>
                                          </p:stCondLst>
                                        </p:cTn>
                                        <p:tgtEl>
                                          <p:spTgt spid="64"/>
                                        </p:tgtEl>
                                      </p:cBhvr>
                                    </p:animEffect>
                                    <p:anim calcmode="lin" valueType="num">
                                      <p:cBhvr>
                                        <p:cTn id="39" dur="1822" tmFilter="0,0; 0.14,0.36; 0.43,0.73; 0.71,0.91; 1.0,1.0">
                                          <p:stCondLst>
                                            <p:cond delay="0"/>
                                          </p:stCondLst>
                                        </p:cTn>
                                        <p:tgtEl>
                                          <p:spTgt spid="64"/>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64"/>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64"/>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64"/>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64"/>
                                        </p:tgtEl>
                                        <p:attrNameLst>
                                          <p:attrName>ppt_y</p:attrName>
                                        </p:attrNameLst>
                                      </p:cBhvr>
                                      <p:tavLst>
                                        <p:tav tm="0" fmla="#ppt_y-sin(pi*$)/81">
                                          <p:val>
                                            <p:fltVal val="0"/>
                                          </p:val>
                                        </p:tav>
                                        <p:tav tm="100000">
                                          <p:val>
                                            <p:fltVal val="1"/>
                                          </p:val>
                                        </p:tav>
                                      </p:tavLst>
                                    </p:anim>
                                    <p:animScale>
                                      <p:cBhvr>
                                        <p:cTn id="44" dur="26">
                                          <p:stCondLst>
                                            <p:cond delay="650"/>
                                          </p:stCondLst>
                                        </p:cTn>
                                        <p:tgtEl>
                                          <p:spTgt spid="64"/>
                                        </p:tgtEl>
                                      </p:cBhvr>
                                      <p:to x="100000" y="60000"/>
                                    </p:animScale>
                                    <p:animScale>
                                      <p:cBhvr>
                                        <p:cTn id="45" dur="166" decel="50000">
                                          <p:stCondLst>
                                            <p:cond delay="676"/>
                                          </p:stCondLst>
                                        </p:cTn>
                                        <p:tgtEl>
                                          <p:spTgt spid="64"/>
                                        </p:tgtEl>
                                      </p:cBhvr>
                                      <p:to x="100000" y="100000"/>
                                    </p:animScale>
                                    <p:animScale>
                                      <p:cBhvr>
                                        <p:cTn id="46" dur="26">
                                          <p:stCondLst>
                                            <p:cond delay="1312"/>
                                          </p:stCondLst>
                                        </p:cTn>
                                        <p:tgtEl>
                                          <p:spTgt spid="64"/>
                                        </p:tgtEl>
                                      </p:cBhvr>
                                      <p:to x="100000" y="80000"/>
                                    </p:animScale>
                                    <p:animScale>
                                      <p:cBhvr>
                                        <p:cTn id="47" dur="166" decel="50000">
                                          <p:stCondLst>
                                            <p:cond delay="1338"/>
                                          </p:stCondLst>
                                        </p:cTn>
                                        <p:tgtEl>
                                          <p:spTgt spid="64"/>
                                        </p:tgtEl>
                                      </p:cBhvr>
                                      <p:to x="100000" y="100000"/>
                                    </p:animScale>
                                    <p:animScale>
                                      <p:cBhvr>
                                        <p:cTn id="48" dur="26">
                                          <p:stCondLst>
                                            <p:cond delay="1642"/>
                                          </p:stCondLst>
                                        </p:cTn>
                                        <p:tgtEl>
                                          <p:spTgt spid="64"/>
                                        </p:tgtEl>
                                      </p:cBhvr>
                                      <p:to x="100000" y="90000"/>
                                    </p:animScale>
                                    <p:animScale>
                                      <p:cBhvr>
                                        <p:cTn id="49" dur="166" decel="50000">
                                          <p:stCondLst>
                                            <p:cond delay="1668"/>
                                          </p:stCondLst>
                                        </p:cTn>
                                        <p:tgtEl>
                                          <p:spTgt spid="64"/>
                                        </p:tgtEl>
                                      </p:cBhvr>
                                      <p:to x="100000" y="100000"/>
                                    </p:animScale>
                                    <p:animScale>
                                      <p:cBhvr>
                                        <p:cTn id="50" dur="26">
                                          <p:stCondLst>
                                            <p:cond delay="1808"/>
                                          </p:stCondLst>
                                        </p:cTn>
                                        <p:tgtEl>
                                          <p:spTgt spid="64"/>
                                        </p:tgtEl>
                                      </p:cBhvr>
                                      <p:to x="100000" y="95000"/>
                                    </p:animScale>
                                    <p:animScale>
                                      <p:cBhvr>
                                        <p:cTn id="51" dur="166" decel="50000">
                                          <p:stCondLst>
                                            <p:cond delay="1834"/>
                                          </p:stCondLst>
                                        </p:cTn>
                                        <p:tgtEl>
                                          <p:spTgt spid="64"/>
                                        </p:tgtEl>
                                      </p:cBhvr>
                                      <p:to x="100000" y="100000"/>
                                    </p:animScale>
                                  </p:childTnLst>
                                </p:cTn>
                              </p:par>
                              <p:par>
                                <p:cTn id="52" presetID="10" presetClass="entr" presetSubtype="0" fill="hold" grpId="0" nodeType="withEffect">
                                  <p:stCondLst>
                                    <p:cond delay="0"/>
                                  </p:stCondLst>
                                  <p:childTnLst>
                                    <p:set>
                                      <p:cBhvr>
                                        <p:cTn id="53" dur="1" fill="hold">
                                          <p:stCondLst>
                                            <p:cond delay="0"/>
                                          </p:stCondLst>
                                        </p:cTn>
                                        <p:tgtEl>
                                          <p:spTgt spid="80"/>
                                        </p:tgtEl>
                                        <p:attrNameLst>
                                          <p:attrName>style.visibility</p:attrName>
                                        </p:attrNameLst>
                                      </p:cBhvr>
                                      <p:to>
                                        <p:strVal val="visible"/>
                                      </p:to>
                                    </p:set>
                                    <p:animEffect transition="in" filter="fade">
                                      <p:cBhvr>
                                        <p:cTn id="54"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l="5556" r="5556"/>
          <a:stretch>
            <a:fillRect/>
          </a:stretch>
        </p:blipFill>
        <p:spPr/>
      </p:pic>
    </p:spTree>
    <p:extLst>
      <p:ext uri="{BB962C8B-B14F-4D97-AF65-F5344CB8AC3E}">
        <p14:creationId xmlns:p14="http://schemas.microsoft.com/office/powerpoint/2010/main" val="4201144673"/>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317968" y="1374580"/>
            <a:ext cx="3930680" cy="3313445"/>
          </a:xfrm>
        </p:spPr>
        <p:txBody>
          <a:bodyPr>
            <a:noAutofit/>
          </a:bodyPr>
          <a:lstStyle/>
          <a:p>
            <a:pPr marL="454025" indent="-454025" eaLnBrk="0" hangingPunct="0">
              <a:buClr>
                <a:schemeClr val="accent1">
                  <a:lumMod val="75000"/>
                </a:schemeClr>
              </a:buClr>
              <a:buSzPct val="100000"/>
              <a:buFont typeface="Wingdings" charset="2"/>
              <a:buChar char=""/>
              <a:defRPr/>
            </a:pPr>
            <a:r>
              <a:rPr lang="es-ES_tradnl" sz="2000" b="1" dirty="0" smtClean="0">
                <a:solidFill>
                  <a:schemeClr val="accent3"/>
                </a:solidFill>
                <a:latin typeface="Arial" pitchFamily="34" charset="0"/>
                <a:cs typeface="Arial" pitchFamily="34" charset="0"/>
              </a:rPr>
              <a:t>Constatación </a:t>
            </a:r>
            <a:r>
              <a:rPr lang="es-ES" sz="2000" b="1" dirty="0" smtClean="0">
                <a:solidFill>
                  <a:schemeClr val="accent3"/>
                </a:solidFill>
                <a:latin typeface="Arial" pitchFamily="34" charset="0"/>
                <a:cs typeface="Arial" pitchFamily="34" charset="0"/>
              </a:rPr>
              <a:t>de </a:t>
            </a:r>
            <a:r>
              <a:rPr lang="es-ES" sz="2000" b="1" dirty="0">
                <a:solidFill>
                  <a:schemeClr val="accent3"/>
                </a:solidFill>
                <a:latin typeface="Arial" pitchFamily="34" charset="0"/>
                <a:cs typeface="Arial" pitchFamily="34" charset="0"/>
              </a:rPr>
              <a:t>acción inmediata: </a:t>
            </a:r>
            <a:r>
              <a:rPr lang="es-ES" sz="2000" dirty="0">
                <a:solidFill>
                  <a:schemeClr val="accent3"/>
                </a:solidFill>
                <a:latin typeface="Arial" pitchFamily="34" charset="0"/>
                <a:cs typeface="Arial" pitchFamily="34" charset="0"/>
              </a:rPr>
              <a:t>Es una  no conformidad  que representa un riesgo inaceptable que puede afectar a la seguridad operacional</a:t>
            </a:r>
          </a:p>
          <a:p>
            <a:pPr eaLnBrk="0" hangingPunct="0">
              <a:buClr>
                <a:schemeClr val="accent1">
                  <a:lumMod val="75000"/>
                </a:schemeClr>
              </a:buClr>
              <a:buSzPct val="100000"/>
              <a:defRPr/>
            </a:pPr>
            <a:endParaRPr lang="es-ES" sz="2000" dirty="0">
              <a:solidFill>
                <a:schemeClr val="accent3"/>
              </a:solidFill>
              <a:latin typeface="Arial" pitchFamily="34" charset="0"/>
              <a:cs typeface="Arial" pitchFamily="34" charset="0"/>
            </a:endParaRPr>
          </a:p>
          <a:p>
            <a:pPr eaLnBrk="0" hangingPunct="0">
              <a:buClr>
                <a:schemeClr val="accent1">
                  <a:lumMod val="75000"/>
                </a:schemeClr>
              </a:buClr>
              <a:buSzPct val="100000"/>
              <a:defRPr/>
            </a:pPr>
            <a:endParaRPr lang="es-ES_tradnl" sz="2000" dirty="0">
              <a:solidFill>
                <a:schemeClr val="accent3"/>
              </a:solidFill>
              <a:latin typeface="Arial" pitchFamily="34" charset="0"/>
              <a:cs typeface="Arial" pitchFamily="34" charset="0"/>
            </a:endParaRPr>
          </a:p>
        </p:txBody>
      </p:sp>
      <p:sp>
        <p:nvSpPr>
          <p:cNvPr id="3" name="Title 2"/>
          <p:cNvSpPr>
            <a:spLocks noGrp="1"/>
          </p:cNvSpPr>
          <p:nvPr>
            <p:ph type="ctrTitle"/>
          </p:nvPr>
        </p:nvSpPr>
        <p:spPr>
          <a:xfrm>
            <a:off x="317968" y="60880"/>
            <a:ext cx="2156837" cy="1113656"/>
          </a:xfrm>
        </p:spPr>
        <p:txBody>
          <a:bodyPr/>
          <a:lstStyle/>
          <a:p>
            <a:r>
              <a:rPr lang="es-PE" sz="2000" b="1" dirty="0" smtClean="0">
                <a:solidFill>
                  <a:schemeClr val="bg1"/>
                </a:solidFill>
              </a:rPr>
              <a:t>Términos</a:t>
            </a:r>
            <a:endParaRPr lang="es-PE" sz="2000" dirty="0">
              <a:solidFill>
                <a:schemeClr val="bg1"/>
              </a:solidFill>
            </a:endParaRPr>
          </a:p>
        </p:txBody>
      </p:sp>
      <p:pic>
        <p:nvPicPr>
          <p:cNvPr id="2" name="Imagen 1" descr="4c27b5_eb1237b4197848eba5e67d67997baf47.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640591" y="1174536"/>
            <a:ext cx="3950774" cy="3708086"/>
          </a:xfrm>
          <a:prstGeom prst="rect">
            <a:avLst/>
          </a:prstGeom>
        </p:spPr>
      </p:pic>
    </p:spTree>
    <p:extLst>
      <p:ext uri="{BB962C8B-B14F-4D97-AF65-F5344CB8AC3E}">
        <p14:creationId xmlns:p14="http://schemas.microsoft.com/office/powerpoint/2010/main" val="95335750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dissolve">
                                      <p:cBhvr>
                                        <p:cTn id="7" dur="500"/>
                                        <p:tgtEl>
                                          <p:spTgt spid="18">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a:xfrm>
            <a:off x="317967" y="1374581"/>
            <a:ext cx="8351784" cy="2027766"/>
          </a:xfrm>
        </p:spPr>
        <p:txBody>
          <a:bodyPr>
            <a:noAutofit/>
          </a:bodyPr>
          <a:lstStyle/>
          <a:p>
            <a:pPr marL="454025" indent="-454025" eaLnBrk="0" hangingPunct="0">
              <a:buClr>
                <a:schemeClr val="accent1">
                  <a:lumMod val="75000"/>
                </a:schemeClr>
              </a:buClr>
              <a:buSzPct val="100000"/>
              <a:buFont typeface="Wingdings" charset="2"/>
              <a:buChar char=""/>
              <a:defRPr/>
            </a:pPr>
            <a:r>
              <a:rPr lang="es-BO" sz="2000" kern="0" dirty="0" smtClean="0">
                <a:solidFill>
                  <a:schemeClr val="accent3"/>
                </a:solidFill>
                <a:latin typeface="Arial" pitchFamily="34" charset="0"/>
                <a:ea typeface="Arial Unicode MS" pitchFamily="34" charset="-128"/>
                <a:cs typeface="Arial" pitchFamily="34" charset="0"/>
              </a:rPr>
              <a:t>La </a:t>
            </a:r>
            <a:r>
              <a:rPr lang="es-BO" sz="2000" kern="0" dirty="0">
                <a:solidFill>
                  <a:schemeClr val="accent3"/>
                </a:solidFill>
                <a:latin typeface="Arial" pitchFamily="34" charset="0"/>
                <a:ea typeface="Arial Unicode MS" pitchFamily="34" charset="-128"/>
                <a:cs typeface="Arial" pitchFamily="34" charset="0"/>
              </a:rPr>
              <a:t>evidencia de la inspección se evalúa frente a los estándares para generar </a:t>
            </a:r>
            <a:r>
              <a:rPr lang="es-BO" sz="2000" kern="0" dirty="0" smtClean="0">
                <a:solidFill>
                  <a:schemeClr val="accent3"/>
                </a:solidFill>
                <a:latin typeface="Arial" pitchFamily="34" charset="0"/>
                <a:ea typeface="Arial Unicode MS" pitchFamily="34" charset="-128"/>
                <a:cs typeface="Arial" pitchFamily="34" charset="0"/>
              </a:rPr>
              <a:t>constataciones.</a:t>
            </a:r>
          </a:p>
          <a:p>
            <a:pPr marL="454025" indent="-454025" eaLnBrk="0" hangingPunct="0">
              <a:buClr>
                <a:schemeClr val="accent1">
                  <a:lumMod val="75000"/>
                </a:schemeClr>
              </a:buClr>
              <a:buSzPct val="100000"/>
              <a:buFont typeface="Wingdings" charset="2"/>
              <a:buChar char=""/>
              <a:defRPr/>
            </a:pPr>
            <a:r>
              <a:rPr lang="es-BO" sz="2000" kern="0" dirty="0" smtClean="0">
                <a:solidFill>
                  <a:schemeClr val="accent3"/>
                </a:solidFill>
                <a:latin typeface="Arial" pitchFamily="34" charset="0"/>
                <a:ea typeface="Arial Unicode MS" pitchFamily="34" charset="-128"/>
                <a:cs typeface="Arial" pitchFamily="34" charset="0"/>
              </a:rPr>
              <a:t>Los </a:t>
            </a:r>
            <a:r>
              <a:rPr lang="es-BO" sz="2000" kern="0" dirty="0">
                <a:solidFill>
                  <a:schemeClr val="accent3"/>
                </a:solidFill>
                <a:latin typeface="Arial" pitchFamily="34" charset="0"/>
                <a:ea typeface="Arial Unicode MS" pitchFamily="34" charset="-128"/>
                <a:cs typeface="Arial" pitchFamily="34" charset="0"/>
              </a:rPr>
              <a:t>hallazgos de la auditoría pueden indicar tanto conformidad como constataciones (no-conformidad con los estándares de la </a:t>
            </a:r>
            <a:r>
              <a:rPr lang="es-BO" sz="2000" kern="0" dirty="0" smtClean="0">
                <a:solidFill>
                  <a:schemeClr val="accent3"/>
                </a:solidFill>
                <a:latin typeface="Arial" pitchFamily="34" charset="0"/>
                <a:ea typeface="Arial Unicode MS" pitchFamily="34" charset="-128"/>
                <a:cs typeface="Arial" pitchFamily="34" charset="0"/>
              </a:rPr>
              <a:t>inspección.</a:t>
            </a:r>
            <a:endParaRPr lang="es-ES" sz="2000" dirty="0">
              <a:solidFill>
                <a:schemeClr val="accent3"/>
              </a:solidFill>
              <a:latin typeface="Arial" pitchFamily="34" charset="0"/>
              <a:cs typeface="Arial" pitchFamily="34" charset="0"/>
            </a:endParaRPr>
          </a:p>
          <a:p>
            <a:pPr eaLnBrk="0" hangingPunct="0">
              <a:buClr>
                <a:schemeClr val="accent1">
                  <a:lumMod val="75000"/>
                </a:schemeClr>
              </a:buClr>
              <a:buSzPct val="100000"/>
              <a:defRPr/>
            </a:pPr>
            <a:endParaRPr lang="es-ES_tradnl" sz="2000" dirty="0">
              <a:solidFill>
                <a:schemeClr val="accent3"/>
              </a:solidFill>
              <a:latin typeface="Arial" pitchFamily="34" charset="0"/>
              <a:cs typeface="Arial" pitchFamily="34" charset="0"/>
            </a:endParaRPr>
          </a:p>
        </p:txBody>
      </p:sp>
      <p:sp>
        <p:nvSpPr>
          <p:cNvPr id="3" name="Title 2"/>
          <p:cNvSpPr>
            <a:spLocks noGrp="1"/>
          </p:cNvSpPr>
          <p:nvPr>
            <p:ph type="ctrTitle"/>
          </p:nvPr>
        </p:nvSpPr>
        <p:spPr>
          <a:xfrm>
            <a:off x="317968" y="60880"/>
            <a:ext cx="2156837" cy="1113656"/>
          </a:xfrm>
        </p:spPr>
        <p:txBody>
          <a:bodyPr/>
          <a:lstStyle/>
          <a:p>
            <a:r>
              <a:rPr lang="es-PE" sz="1400" b="1" dirty="0" smtClean="0">
                <a:solidFill>
                  <a:schemeClr val="bg1"/>
                </a:solidFill>
              </a:rPr>
              <a:t>Estándar – evidencia – hallazgo – conformidad / constatación</a:t>
            </a:r>
            <a:endParaRPr lang="es-PE" sz="1400" dirty="0">
              <a:solidFill>
                <a:schemeClr val="bg1"/>
              </a:solidFill>
            </a:endParaRPr>
          </a:p>
        </p:txBody>
      </p:sp>
      <p:pic>
        <p:nvPicPr>
          <p:cNvPr id="5" name="Picture 2" descr="http://www.indigogrc.com/wp-content/uploads/auditoria-interna.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35390" y="3402347"/>
            <a:ext cx="3968717" cy="1916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053294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dissolv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dissolve">
                                      <p:cBhvr>
                                        <p:cTn id="12" dur="500"/>
                                        <p:tgtEl>
                                          <p:spTgt spid="18">
                                            <p:txEl>
                                              <p:pRg st="1" end="1"/>
                                            </p:txEl>
                                          </p:spTgt>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17968" y="60880"/>
            <a:ext cx="2156837" cy="1113656"/>
          </a:xfrm>
        </p:spPr>
        <p:txBody>
          <a:bodyPr/>
          <a:lstStyle/>
          <a:p>
            <a:r>
              <a:rPr lang="es-PE" sz="1400" b="1" dirty="0" smtClean="0">
                <a:solidFill>
                  <a:schemeClr val="bg1"/>
                </a:solidFill>
              </a:rPr>
              <a:t>Relación de terminos</a:t>
            </a:r>
            <a:endParaRPr lang="es-PE" sz="1400" dirty="0">
              <a:solidFill>
                <a:schemeClr val="bg1"/>
              </a:solidFill>
            </a:endParaRPr>
          </a:p>
        </p:txBody>
      </p:sp>
      <p:graphicFrame>
        <p:nvGraphicFramePr>
          <p:cNvPr id="6" name="Object 2"/>
          <p:cNvGraphicFramePr>
            <a:graphicFrameLocks noChangeAspect="1"/>
          </p:cNvGraphicFramePr>
          <p:nvPr>
            <p:extLst>
              <p:ext uri="{D42A27DB-BD31-4B8C-83A1-F6EECF244321}">
                <p14:modId xmlns:p14="http://schemas.microsoft.com/office/powerpoint/2010/main" val="1354542102"/>
              </p:ext>
            </p:extLst>
          </p:nvPr>
        </p:nvGraphicFramePr>
        <p:xfrm>
          <a:off x="1510467" y="1395432"/>
          <a:ext cx="6257550" cy="3822562"/>
        </p:xfrm>
        <a:graphic>
          <a:graphicData uri="http://schemas.openxmlformats.org/presentationml/2006/ole">
            <mc:AlternateContent xmlns:mc="http://schemas.openxmlformats.org/markup-compatibility/2006">
              <mc:Choice xmlns:v="urn:schemas-microsoft-com:vml" Requires="v">
                <p:oleObj spid="_x0000_s1048" name="Visio" r:id="rId4" imgW="9094836" imgH="5854680" progId="Visio.Drawing.11">
                  <p:embed/>
                </p:oleObj>
              </mc:Choice>
              <mc:Fallback>
                <p:oleObj name="Visio" r:id="rId4" imgW="9094836" imgH="5854680" progId="Visio.Drawing.11">
                  <p:embed/>
                  <p:pic>
                    <p:nvPicPr>
                      <p:cNvPr id="0" name=""/>
                      <p:cNvPicPr>
                        <a:picLocks noChangeAspect="1" noChangeArrowheads="1"/>
                      </p:cNvPicPr>
                      <p:nvPr/>
                    </p:nvPicPr>
                    <p:blipFill>
                      <a:blip r:embed="rId5"/>
                      <a:srcRect/>
                      <a:stretch>
                        <a:fillRect/>
                      </a:stretch>
                    </p:blipFill>
                    <p:spPr bwMode="auto">
                      <a:xfrm>
                        <a:off x="1510467" y="1395432"/>
                        <a:ext cx="6257550" cy="3822562"/>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91971635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_05River">
      <a:dk1>
        <a:srgbClr val="474747"/>
      </a:dk1>
      <a:lt1>
        <a:srgbClr val="FFFFFF"/>
      </a:lt1>
      <a:dk2>
        <a:srgbClr val="474747"/>
      </a:dk2>
      <a:lt2>
        <a:srgbClr val="FFFFFF"/>
      </a:lt2>
      <a:accent1>
        <a:srgbClr val="9E9E9E"/>
      </a:accent1>
      <a:accent2>
        <a:srgbClr val="7C7C7C"/>
      </a:accent2>
      <a:accent3>
        <a:srgbClr val="474747"/>
      </a:accent3>
      <a:accent4>
        <a:srgbClr val="3C3C3C"/>
      </a:accent4>
      <a:accent5>
        <a:srgbClr val="2B84D3"/>
      </a:accent5>
      <a:accent6>
        <a:srgbClr val="216BAB"/>
      </a:accent6>
      <a:hlink>
        <a:srgbClr val="216BAB"/>
      </a:hlink>
      <a:folHlink>
        <a:srgbClr val="2B84D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10464</TotalTime>
  <Words>5957</Words>
  <Application>Microsoft Office PowerPoint</Application>
  <PresentationFormat>On-screen Show (16:10)</PresentationFormat>
  <Paragraphs>1143</Paragraphs>
  <Slides>67</Slides>
  <Notes>65</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67</vt:i4>
      </vt:variant>
    </vt:vector>
  </HeadingPairs>
  <TitlesOfParts>
    <vt:vector size="79" baseType="lpstr">
      <vt:lpstr>Arial</vt:lpstr>
      <vt:lpstr>Arial Narrow</vt:lpstr>
      <vt:lpstr>Arial Unicode MS</vt:lpstr>
      <vt:lpstr>Calibri</vt:lpstr>
      <vt:lpstr>Georgia</vt:lpstr>
      <vt:lpstr>Helvetica</vt:lpstr>
      <vt:lpstr>Open Sans</vt:lpstr>
      <vt:lpstr>Times New Roman</vt:lpstr>
      <vt:lpstr>Wingdings</vt:lpstr>
      <vt:lpstr>Wingdings 2</vt:lpstr>
      <vt:lpstr>Office Theme</vt:lpstr>
      <vt:lpstr>Visio</vt:lpstr>
      <vt:lpstr>PowerPoint Presentation</vt:lpstr>
      <vt:lpstr>PowerPoint Presentation</vt:lpstr>
      <vt:lpstr>Generalidades</vt:lpstr>
      <vt:lpstr>Términos</vt:lpstr>
      <vt:lpstr>Términos</vt:lpstr>
      <vt:lpstr>Términos</vt:lpstr>
      <vt:lpstr>Términos</vt:lpstr>
      <vt:lpstr>Estándar – evidencia – hallazgo – conformidad / constatación</vt:lpstr>
      <vt:lpstr>Relación de terminos</vt:lpstr>
      <vt:lpstr>Autoridad para vigilar</vt:lpstr>
      <vt:lpstr>Autoridad para vigilar</vt:lpstr>
      <vt:lpstr>Autoridad para vigilar</vt:lpstr>
      <vt:lpstr>Aplicación de procedimientos de inspección en procesos de certificación y vigilancia </vt:lpstr>
      <vt:lpstr>Características de las inspecciones</vt:lpstr>
      <vt:lpstr>Características de las inspecciones</vt:lpstr>
      <vt:lpstr>Alcance de la inspección</vt:lpstr>
      <vt:lpstr>Frecuencia entre inspecciones</vt:lpstr>
      <vt:lpstr>Designación del inspector</vt:lpstr>
      <vt:lpstr>Calificación del inspector</vt:lpstr>
      <vt:lpstr>Restricciones</vt:lpstr>
      <vt:lpstr>Coordinación</vt:lpstr>
      <vt:lpstr>Conflictos de intereses</vt:lpstr>
      <vt:lpstr>Observadores</vt:lpstr>
      <vt:lpstr>Confidencialidad</vt:lpstr>
      <vt:lpstr>Informe de inspección</vt:lpstr>
      <vt:lpstr>Fases de inspección</vt:lpstr>
      <vt:lpstr>Preparación</vt:lpstr>
      <vt:lpstr>Ejecución</vt:lpstr>
      <vt:lpstr>Informe</vt:lpstr>
      <vt:lpstr>Informe</vt:lpstr>
      <vt:lpstr>Fase de preparación</vt:lpstr>
      <vt:lpstr>Fase de preparación</vt:lpstr>
      <vt:lpstr>Requisitos del equipo de inspección</vt:lpstr>
      <vt:lpstr>Plan de inspección</vt:lpstr>
      <vt:lpstr>Plan de inspección</vt:lpstr>
      <vt:lpstr>Revisión de la documentación</vt:lpstr>
      <vt:lpstr>Revisión de la documentación</vt:lpstr>
      <vt:lpstr>Reunión del equipo de inspección</vt:lpstr>
      <vt:lpstr>Reunión del equipo de inspección</vt:lpstr>
      <vt:lpstr>Reunión de apertura</vt:lpstr>
      <vt:lpstr>Reunión de apertura</vt:lpstr>
      <vt:lpstr>Reunión de apertura</vt:lpstr>
      <vt:lpstr>Reunión de apertura</vt:lpstr>
      <vt:lpstr>Evaluación y verificación</vt:lpstr>
      <vt:lpstr>Recolección de datos</vt:lpstr>
      <vt:lpstr>Listas de verificación</vt:lpstr>
      <vt:lpstr>Técnicas de inspección</vt:lpstr>
      <vt:lpstr>Técnicas de inspección</vt:lpstr>
      <vt:lpstr>Muestreo aleatorio</vt:lpstr>
      <vt:lpstr>Muestreo no aleatorio</vt:lpstr>
      <vt:lpstr>Entrevistas al personal de la organización</vt:lpstr>
      <vt:lpstr>Solicitud de confirmación</vt:lpstr>
      <vt:lpstr>Constataciones de la inspección</vt:lpstr>
      <vt:lpstr>Acciones inmediatas</vt:lpstr>
      <vt:lpstr>Acciones inmediatas</vt:lpstr>
      <vt:lpstr>Tabla de constataciones</vt:lpstr>
      <vt:lpstr>Reunión de cierre</vt:lpstr>
      <vt:lpstr>Reunión de cierre</vt:lpstr>
      <vt:lpstr>Reunión de cierre</vt:lpstr>
      <vt:lpstr>PowerPoint Presentation</vt:lpstr>
      <vt:lpstr>Informe de inspección</vt:lpstr>
      <vt:lpstr>Informe de inspección</vt:lpstr>
      <vt:lpstr>Informe de inspección</vt:lpstr>
      <vt:lpstr>Informe de inspección</vt:lpstr>
      <vt:lpstr>Informe de inspección</vt:lpstr>
      <vt:lpstr>Plan de acción correctiva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Wahyu</dc:creator>
  <cp:lastModifiedBy>Barrios, Jorge</cp:lastModifiedBy>
  <cp:revision>1860</cp:revision>
  <dcterms:created xsi:type="dcterms:W3CDTF">2014-10-02T10:08:59Z</dcterms:created>
  <dcterms:modified xsi:type="dcterms:W3CDTF">2019-07-17T19:50:26Z</dcterms:modified>
</cp:coreProperties>
</file>