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handoutMasterIdLst>
    <p:handoutMasterId r:id="rId69"/>
  </p:handoutMasterIdLst>
  <p:sldIdLst>
    <p:sldId id="265" r:id="rId2"/>
    <p:sldId id="261" r:id="rId3"/>
    <p:sldId id="517" r:id="rId4"/>
    <p:sldId id="374" r:id="rId5"/>
    <p:sldId id="456" r:id="rId6"/>
    <p:sldId id="458" r:id="rId7"/>
    <p:sldId id="459" r:id="rId8"/>
    <p:sldId id="460" r:id="rId9"/>
    <p:sldId id="461" r:id="rId10"/>
    <p:sldId id="462" r:id="rId11"/>
    <p:sldId id="463" r:id="rId12"/>
    <p:sldId id="464" r:id="rId13"/>
    <p:sldId id="465" r:id="rId14"/>
    <p:sldId id="466" r:id="rId15"/>
    <p:sldId id="467" r:id="rId16"/>
    <p:sldId id="468" r:id="rId17"/>
    <p:sldId id="469" r:id="rId18"/>
    <p:sldId id="512" r:id="rId19"/>
    <p:sldId id="470" r:id="rId20"/>
    <p:sldId id="471" r:id="rId21"/>
    <p:sldId id="472" r:id="rId22"/>
    <p:sldId id="473" r:id="rId23"/>
    <p:sldId id="474" r:id="rId24"/>
    <p:sldId id="476" r:id="rId25"/>
    <p:sldId id="477" r:id="rId26"/>
    <p:sldId id="478" r:id="rId27"/>
    <p:sldId id="479" r:id="rId28"/>
    <p:sldId id="519" r:id="rId29"/>
    <p:sldId id="520" r:id="rId30"/>
    <p:sldId id="480" r:id="rId31"/>
    <p:sldId id="481" r:id="rId32"/>
    <p:sldId id="482" r:id="rId33"/>
    <p:sldId id="513" r:id="rId34"/>
    <p:sldId id="483" r:id="rId35"/>
    <p:sldId id="484" r:id="rId36"/>
    <p:sldId id="485" r:id="rId37"/>
    <p:sldId id="486" r:id="rId38"/>
    <p:sldId id="487" r:id="rId39"/>
    <p:sldId id="514" r:id="rId40"/>
    <p:sldId id="488" r:id="rId41"/>
    <p:sldId id="489" r:id="rId42"/>
    <p:sldId id="490" r:id="rId43"/>
    <p:sldId id="491" r:id="rId44"/>
    <p:sldId id="492" r:id="rId45"/>
    <p:sldId id="493" r:id="rId46"/>
    <p:sldId id="494" r:id="rId47"/>
    <p:sldId id="495" r:id="rId48"/>
    <p:sldId id="515" r:id="rId49"/>
    <p:sldId id="496" r:id="rId50"/>
    <p:sldId id="497" r:id="rId51"/>
    <p:sldId id="498" r:id="rId52"/>
    <p:sldId id="499" r:id="rId53"/>
    <p:sldId id="500" r:id="rId54"/>
    <p:sldId id="501" r:id="rId55"/>
    <p:sldId id="502" r:id="rId56"/>
    <p:sldId id="503" r:id="rId57"/>
    <p:sldId id="516" r:id="rId58"/>
    <p:sldId id="504" r:id="rId59"/>
    <p:sldId id="505" r:id="rId60"/>
    <p:sldId id="506" r:id="rId61"/>
    <p:sldId id="507" r:id="rId62"/>
    <p:sldId id="508" r:id="rId63"/>
    <p:sldId id="509" r:id="rId64"/>
    <p:sldId id="510" r:id="rId65"/>
    <p:sldId id="511" r:id="rId66"/>
    <p:sldId id="518" r:id="rId67"/>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18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7D8B89"/>
    <a:srgbClr val="4488E1"/>
    <a:srgbClr val="2CA59A"/>
    <a:srgbClr val="5D39AD"/>
    <a:srgbClr val="CAD743"/>
    <a:srgbClr val="54C3F6"/>
    <a:srgbClr val="23BCD4"/>
    <a:srgbClr val="785448"/>
    <a:srgbClr val="607E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43" autoAdjust="0"/>
    <p:restoredTop sz="97110" autoAdjust="0"/>
  </p:normalViewPr>
  <p:slideViewPr>
    <p:cSldViewPr snapToGrid="0" snapToObjects="1">
      <p:cViewPr varScale="1">
        <p:scale>
          <a:sx n="78" d="100"/>
          <a:sy n="78" d="100"/>
        </p:scale>
        <p:origin x="644" y="60"/>
      </p:cViewPr>
      <p:guideLst>
        <p:guide orient="horz" pos="1620"/>
        <p:guide pos="2880"/>
        <p:guide orient="horz" pos="18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0E8CF2-4ADA-44A0-B3EF-14A5B47992BB}" type="doc">
      <dgm:prSet loTypeId="urn:microsoft.com/office/officeart/2005/8/layout/hProcess9" loCatId="process" qsTypeId="urn:microsoft.com/office/officeart/2005/8/quickstyle/simple1" qsCatId="simple" csTypeId="urn:microsoft.com/office/officeart/2005/8/colors/accent1_3" csCatId="accent1" phldr="1"/>
      <dgm:spPr/>
    </dgm:pt>
    <dgm:pt modelId="{33A12CB1-5B48-40A4-93CC-388992EF7480}">
      <dgm:prSet phldrT="[Text]" custT="1"/>
      <dgm:spPr>
        <a:solidFill>
          <a:srgbClr val="4488E1"/>
        </a:solidFill>
      </dgm:spPr>
      <dgm:t>
        <a:bodyPr/>
        <a:lstStyle/>
        <a:p>
          <a:pPr algn="ctr"/>
          <a:r>
            <a:rPr lang="es-PE" sz="1800" dirty="0" smtClean="0"/>
            <a:t>Orientación al solicitante</a:t>
          </a:r>
          <a:endParaRPr lang="es-PE" sz="1800" dirty="0"/>
        </a:p>
      </dgm:t>
    </dgm:pt>
    <dgm:pt modelId="{EFD3AB19-6F9D-4882-A11B-AB08C66253D9}" type="parTrans" cxnId="{6FF249C7-690C-48D7-9E78-B1307AA6BB5D}">
      <dgm:prSet/>
      <dgm:spPr/>
      <dgm:t>
        <a:bodyPr/>
        <a:lstStyle/>
        <a:p>
          <a:pPr algn="ctr"/>
          <a:endParaRPr lang="es-PE" sz="1800"/>
        </a:p>
      </dgm:t>
    </dgm:pt>
    <dgm:pt modelId="{5096D749-715D-4CE4-B1BF-B01AE65200DB}" type="sibTrans" cxnId="{6FF249C7-690C-48D7-9E78-B1307AA6BB5D}">
      <dgm:prSet/>
      <dgm:spPr/>
      <dgm:t>
        <a:bodyPr/>
        <a:lstStyle/>
        <a:p>
          <a:pPr algn="ctr"/>
          <a:endParaRPr lang="es-PE" sz="1800"/>
        </a:p>
      </dgm:t>
    </dgm:pt>
    <dgm:pt modelId="{E3F9D0A5-F589-482B-B9FA-6C3DD260D2E9}">
      <dgm:prSet phldrT="[Text]" custT="1"/>
      <dgm:spPr>
        <a:solidFill>
          <a:schemeClr val="accent5">
            <a:lumMod val="75000"/>
          </a:schemeClr>
        </a:solidFill>
      </dgm:spPr>
      <dgm:t>
        <a:bodyPr/>
        <a:lstStyle/>
        <a:p>
          <a:pPr algn="ctr"/>
          <a:r>
            <a:rPr lang="es-PE" sz="1800" dirty="0" smtClean="0"/>
            <a:t>Análisis de los alcances de la solicitud</a:t>
          </a:r>
          <a:endParaRPr lang="es-PE" sz="1800" dirty="0"/>
        </a:p>
      </dgm:t>
    </dgm:pt>
    <dgm:pt modelId="{CC3A6C60-F773-45A7-B85F-E87DA0A3AF26}" type="parTrans" cxnId="{5A5CD422-EEC9-4C50-8A45-F32F2430E753}">
      <dgm:prSet/>
      <dgm:spPr/>
      <dgm:t>
        <a:bodyPr/>
        <a:lstStyle/>
        <a:p>
          <a:pPr algn="ctr"/>
          <a:endParaRPr lang="es-PE" sz="1800"/>
        </a:p>
      </dgm:t>
    </dgm:pt>
    <dgm:pt modelId="{C9B9E7E8-1174-4EB5-9B1A-F3C0E5D171A8}" type="sibTrans" cxnId="{5A5CD422-EEC9-4C50-8A45-F32F2430E753}">
      <dgm:prSet/>
      <dgm:spPr/>
      <dgm:t>
        <a:bodyPr/>
        <a:lstStyle/>
        <a:p>
          <a:pPr algn="ctr"/>
          <a:endParaRPr lang="es-PE" sz="1800"/>
        </a:p>
      </dgm:t>
    </dgm:pt>
    <dgm:pt modelId="{62B29BDD-4507-4B45-9840-AFDE06A41E5E}">
      <dgm:prSet phldrT="[Text]" custT="1"/>
      <dgm:spPr>
        <a:solidFill>
          <a:schemeClr val="accent5"/>
        </a:solidFill>
      </dgm:spPr>
      <dgm:t>
        <a:bodyPr/>
        <a:lstStyle/>
        <a:p>
          <a:pPr algn="ctr"/>
          <a:r>
            <a:rPr lang="es-PE" sz="1800" dirty="0" smtClean="0"/>
            <a:t>Revisión de los documentos</a:t>
          </a:r>
          <a:endParaRPr lang="es-PE" sz="1800" dirty="0"/>
        </a:p>
      </dgm:t>
    </dgm:pt>
    <dgm:pt modelId="{49F66C7F-2B57-4AD3-8620-F04558860B02}" type="parTrans" cxnId="{F910CC6A-94F5-409E-BEF2-C80618634B56}">
      <dgm:prSet/>
      <dgm:spPr/>
      <dgm:t>
        <a:bodyPr/>
        <a:lstStyle/>
        <a:p>
          <a:pPr algn="ctr"/>
          <a:endParaRPr lang="es-PE" sz="1800"/>
        </a:p>
      </dgm:t>
    </dgm:pt>
    <dgm:pt modelId="{B9B39DFD-3C6B-49B3-8175-AFFFD390546D}" type="sibTrans" cxnId="{F910CC6A-94F5-409E-BEF2-C80618634B56}">
      <dgm:prSet/>
      <dgm:spPr/>
      <dgm:t>
        <a:bodyPr/>
        <a:lstStyle/>
        <a:p>
          <a:pPr algn="ctr"/>
          <a:endParaRPr lang="es-PE" sz="1800"/>
        </a:p>
      </dgm:t>
    </dgm:pt>
    <dgm:pt modelId="{C7D39290-E3DB-480F-A676-839BDA915B7F}">
      <dgm:prSet phldrT="[Text]" custT="1"/>
      <dgm:spPr>
        <a:solidFill>
          <a:schemeClr val="accent6">
            <a:lumMod val="60000"/>
            <a:lumOff val="40000"/>
          </a:schemeClr>
        </a:solidFill>
      </dgm:spPr>
      <dgm:t>
        <a:bodyPr/>
        <a:lstStyle/>
        <a:p>
          <a:pPr algn="ctr"/>
          <a:r>
            <a:rPr lang="es-PE" sz="1400" dirty="0" smtClean="0"/>
            <a:t>Evaluación física de cumplimiento de procedimientos</a:t>
          </a:r>
          <a:endParaRPr lang="es-PE" sz="1400" dirty="0"/>
        </a:p>
      </dgm:t>
    </dgm:pt>
    <dgm:pt modelId="{4201A309-09D9-4CF3-9BE8-45677733A4BE}" type="parTrans" cxnId="{5591FC04-9964-4F00-9D26-EE50AB126C20}">
      <dgm:prSet/>
      <dgm:spPr/>
      <dgm:t>
        <a:bodyPr/>
        <a:lstStyle/>
        <a:p>
          <a:pPr algn="ctr"/>
          <a:endParaRPr lang="es-PE" sz="1800"/>
        </a:p>
      </dgm:t>
    </dgm:pt>
    <dgm:pt modelId="{993EEA15-F39B-4BC3-A812-3C66371054C1}" type="sibTrans" cxnId="{5591FC04-9964-4F00-9D26-EE50AB126C20}">
      <dgm:prSet/>
      <dgm:spPr/>
      <dgm:t>
        <a:bodyPr/>
        <a:lstStyle/>
        <a:p>
          <a:pPr algn="ctr"/>
          <a:endParaRPr lang="es-PE" sz="1800"/>
        </a:p>
      </dgm:t>
    </dgm:pt>
    <dgm:pt modelId="{D373D586-DF8E-42F4-823B-545F1BAB85AF}">
      <dgm:prSet phldrT="[Text]" custT="1"/>
      <dgm:spPr>
        <a:solidFill>
          <a:srgbClr val="7D8B89"/>
        </a:solidFill>
      </dgm:spPr>
      <dgm:t>
        <a:bodyPr/>
        <a:lstStyle/>
        <a:p>
          <a:pPr algn="ctr"/>
          <a:r>
            <a:rPr lang="es-PE" sz="1800" dirty="0" smtClean="0"/>
            <a:t>Emisión del certificado y L/C</a:t>
          </a:r>
          <a:endParaRPr lang="es-PE" sz="1800" dirty="0"/>
        </a:p>
      </dgm:t>
    </dgm:pt>
    <dgm:pt modelId="{67F86431-0794-4CB9-A67B-1408ED7024E5}" type="parTrans" cxnId="{0E302291-BA96-4DD2-B6C8-EB60EE317264}">
      <dgm:prSet/>
      <dgm:spPr/>
      <dgm:t>
        <a:bodyPr/>
        <a:lstStyle/>
        <a:p>
          <a:pPr algn="ctr"/>
          <a:endParaRPr lang="es-PE" sz="1800"/>
        </a:p>
      </dgm:t>
    </dgm:pt>
    <dgm:pt modelId="{C5AA5398-1EC8-4848-B708-BCCCF9827E52}" type="sibTrans" cxnId="{0E302291-BA96-4DD2-B6C8-EB60EE317264}">
      <dgm:prSet/>
      <dgm:spPr/>
      <dgm:t>
        <a:bodyPr/>
        <a:lstStyle/>
        <a:p>
          <a:pPr algn="ctr"/>
          <a:endParaRPr lang="es-PE" sz="1800"/>
        </a:p>
      </dgm:t>
    </dgm:pt>
    <dgm:pt modelId="{7B942332-7144-485B-8947-A9CF64E6644A}" type="pres">
      <dgm:prSet presAssocID="{DF0E8CF2-4ADA-44A0-B3EF-14A5B47992BB}" presName="CompostProcess" presStyleCnt="0">
        <dgm:presLayoutVars>
          <dgm:dir/>
          <dgm:resizeHandles val="exact"/>
        </dgm:presLayoutVars>
      </dgm:prSet>
      <dgm:spPr/>
    </dgm:pt>
    <dgm:pt modelId="{80308FC2-3F20-4CFB-84ED-B8935355C331}" type="pres">
      <dgm:prSet presAssocID="{DF0E8CF2-4ADA-44A0-B3EF-14A5B47992BB}" presName="arrow" presStyleLbl="bgShp" presStyleIdx="0" presStyleCnt="1"/>
      <dgm:spPr>
        <a:solidFill>
          <a:schemeClr val="accent6">
            <a:lumMod val="50000"/>
          </a:schemeClr>
        </a:solidFill>
      </dgm:spPr>
    </dgm:pt>
    <dgm:pt modelId="{A9FA7B64-E5F8-43C6-A007-1762928B8F38}" type="pres">
      <dgm:prSet presAssocID="{DF0E8CF2-4ADA-44A0-B3EF-14A5B47992BB}" presName="linearProcess" presStyleCnt="0"/>
      <dgm:spPr/>
    </dgm:pt>
    <dgm:pt modelId="{9CC99C42-873F-4182-A6DD-30A75EB8563D}" type="pres">
      <dgm:prSet presAssocID="{33A12CB1-5B48-40A4-93CC-388992EF7480}" presName="textNode" presStyleLbl="node1" presStyleIdx="0" presStyleCnt="5">
        <dgm:presLayoutVars>
          <dgm:bulletEnabled val="1"/>
        </dgm:presLayoutVars>
      </dgm:prSet>
      <dgm:spPr/>
      <dgm:t>
        <a:bodyPr/>
        <a:lstStyle/>
        <a:p>
          <a:endParaRPr lang="es-PE"/>
        </a:p>
      </dgm:t>
    </dgm:pt>
    <dgm:pt modelId="{AFDDC09E-1054-443A-8486-4C2014BDAA1F}" type="pres">
      <dgm:prSet presAssocID="{5096D749-715D-4CE4-B1BF-B01AE65200DB}" presName="sibTrans" presStyleCnt="0"/>
      <dgm:spPr/>
    </dgm:pt>
    <dgm:pt modelId="{E94D79AD-698F-4789-8968-D044BF4D0843}" type="pres">
      <dgm:prSet presAssocID="{E3F9D0A5-F589-482B-B9FA-6C3DD260D2E9}" presName="textNode" presStyleLbl="node1" presStyleIdx="1" presStyleCnt="5">
        <dgm:presLayoutVars>
          <dgm:bulletEnabled val="1"/>
        </dgm:presLayoutVars>
      </dgm:prSet>
      <dgm:spPr/>
      <dgm:t>
        <a:bodyPr/>
        <a:lstStyle/>
        <a:p>
          <a:endParaRPr lang="es-PE"/>
        </a:p>
      </dgm:t>
    </dgm:pt>
    <dgm:pt modelId="{FE801879-8CB5-4585-BE1B-67F6EF6441D8}" type="pres">
      <dgm:prSet presAssocID="{C9B9E7E8-1174-4EB5-9B1A-F3C0E5D171A8}" presName="sibTrans" presStyleCnt="0"/>
      <dgm:spPr/>
    </dgm:pt>
    <dgm:pt modelId="{6CF9E83E-955E-4D23-9932-7C686607BC72}" type="pres">
      <dgm:prSet presAssocID="{62B29BDD-4507-4B45-9840-AFDE06A41E5E}" presName="textNode" presStyleLbl="node1" presStyleIdx="2" presStyleCnt="5">
        <dgm:presLayoutVars>
          <dgm:bulletEnabled val="1"/>
        </dgm:presLayoutVars>
      </dgm:prSet>
      <dgm:spPr/>
      <dgm:t>
        <a:bodyPr/>
        <a:lstStyle/>
        <a:p>
          <a:endParaRPr lang="es-PE"/>
        </a:p>
      </dgm:t>
    </dgm:pt>
    <dgm:pt modelId="{E8B6DA47-6B82-4388-A518-39F9319E17BA}" type="pres">
      <dgm:prSet presAssocID="{B9B39DFD-3C6B-49B3-8175-AFFFD390546D}" presName="sibTrans" presStyleCnt="0"/>
      <dgm:spPr/>
    </dgm:pt>
    <dgm:pt modelId="{683AC2C2-2DE1-4988-A239-FC39E96C55B6}" type="pres">
      <dgm:prSet presAssocID="{C7D39290-E3DB-480F-A676-839BDA915B7F}" presName="textNode" presStyleLbl="node1" presStyleIdx="3" presStyleCnt="5">
        <dgm:presLayoutVars>
          <dgm:bulletEnabled val="1"/>
        </dgm:presLayoutVars>
      </dgm:prSet>
      <dgm:spPr/>
      <dgm:t>
        <a:bodyPr/>
        <a:lstStyle/>
        <a:p>
          <a:endParaRPr lang="es-PE"/>
        </a:p>
      </dgm:t>
    </dgm:pt>
    <dgm:pt modelId="{01D0ED4E-A68A-4805-9227-ECE689A03E01}" type="pres">
      <dgm:prSet presAssocID="{993EEA15-F39B-4BC3-A812-3C66371054C1}" presName="sibTrans" presStyleCnt="0"/>
      <dgm:spPr/>
    </dgm:pt>
    <dgm:pt modelId="{ABD79EC9-99E6-4F75-AB10-10F2F477BD53}" type="pres">
      <dgm:prSet presAssocID="{D373D586-DF8E-42F4-823B-545F1BAB85AF}" presName="textNode" presStyleLbl="node1" presStyleIdx="4" presStyleCnt="5">
        <dgm:presLayoutVars>
          <dgm:bulletEnabled val="1"/>
        </dgm:presLayoutVars>
      </dgm:prSet>
      <dgm:spPr/>
      <dgm:t>
        <a:bodyPr/>
        <a:lstStyle/>
        <a:p>
          <a:endParaRPr lang="es-PE"/>
        </a:p>
      </dgm:t>
    </dgm:pt>
  </dgm:ptLst>
  <dgm:cxnLst>
    <dgm:cxn modelId="{95876547-AA63-324F-88A8-ACE74E595976}" type="presOf" srcId="{E3F9D0A5-F589-482B-B9FA-6C3DD260D2E9}" destId="{E94D79AD-698F-4789-8968-D044BF4D0843}" srcOrd="0" destOrd="0" presId="urn:microsoft.com/office/officeart/2005/8/layout/hProcess9"/>
    <dgm:cxn modelId="{BE579596-7E94-C440-BD7D-4638DDBE077A}" type="presOf" srcId="{C7D39290-E3DB-480F-A676-839BDA915B7F}" destId="{683AC2C2-2DE1-4988-A239-FC39E96C55B6}" srcOrd="0" destOrd="0" presId="urn:microsoft.com/office/officeart/2005/8/layout/hProcess9"/>
    <dgm:cxn modelId="{5A5CD422-EEC9-4C50-8A45-F32F2430E753}" srcId="{DF0E8CF2-4ADA-44A0-B3EF-14A5B47992BB}" destId="{E3F9D0A5-F589-482B-B9FA-6C3DD260D2E9}" srcOrd="1" destOrd="0" parTransId="{CC3A6C60-F773-45A7-B85F-E87DA0A3AF26}" sibTransId="{C9B9E7E8-1174-4EB5-9B1A-F3C0E5D171A8}"/>
    <dgm:cxn modelId="{6FF249C7-690C-48D7-9E78-B1307AA6BB5D}" srcId="{DF0E8CF2-4ADA-44A0-B3EF-14A5B47992BB}" destId="{33A12CB1-5B48-40A4-93CC-388992EF7480}" srcOrd="0" destOrd="0" parTransId="{EFD3AB19-6F9D-4882-A11B-AB08C66253D9}" sibTransId="{5096D749-715D-4CE4-B1BF-B01AE65200DB}"/>
    <dgm:cxn modelId="{D96ED18C-9F3B-A24F-808F-8B68ACB74080}" type="presOf" srcId="{D373D586-DF8E-42F4-823B-545F1BAB85AF}" destId="{ABD79EC9-99E6-4F75-AB10-10F2F477BD53}" srcOrd="0" destOrd="0" presId="urn:microsoft.com/office/officeart/2005/8/layout/hProcess9"/>
    <dgm:cxn modelId="{A91072DA-FAB5-4A46-9DB9-EDE774BAFAAF}" type="presOf" srcId="{62B29BDD-4507-4B45-9840-AFDE06A41E5E}" destId="{6CF9E83E-955E-4D23-9932-7C686607BC72}" srcOrd="0" destOrd="0" presId="urn:microsoft.com/office/officeart/2005/8/layout/hProcess9"/>
    <dgm:cxn modelId="{5591FC04-9964-4F00-9D26-EE50AB126C20}" srcId="{DF0E8CF2-4ADA-44A0-B3EF-14A5B47992BB}" destId="{C7D39290-E3DB-480F-A676-839BDA915B7F}" srcOrd="3" destOrd="0" parTransId="{4201A309-09D9-4CF3-9BE8-45677733A4BE}" sibTransId="{993EEA15-F39B-4BC3-A812-3C66371054C1}"/>
    <dgm:cxn modelId="{0E302291-BA96-4DD2-B6C8-EB60EE317264}" srcId="{DF0E8CF2-4ADA-44A0-B3EF-14A5B47992BB}" destId="{D373D586-DF8E-42F4-823B-545F1BAB85AF}" srcOrd="4" destOrd="0" parTransId="{67F86431-0794-4CB9-A67B-1408ED7024E5}" sibTransId="{C5AA5398-1EC8-4848-B708-BCCCF9827E52}"/>
    <dgm:cxn modelId="{BA107D6B-BFE6-5F46-9875-A0D7FD323CEC}" type="presOf" srcId="{DF0E8CF2-4ADA-44A0-B3EF-14A5B47992BB}" destId="{7B942332-7144-485B-8947-A9CF64E6644A}" srcOrd="0" destOrd="0" presId="urn:microsoft.com/office/officeart/2005/8/layout/hProcess9"/>
    <dgm:cxn modelId="{F910CC6A-94F5-409E-BEF2-C80618634B56}" srcId="{DF0E8CF2-4ADA-44A0-B3EF-14A5B47992BB}" destId="{62B29BDD-4507-4B45-9840-AFDE06A41E5E}" srcOrd="2" destOrd="0" parTransId="{49F66C7F-2B57-4AD3-8620-F04558860B02}" sibTransId="{B9B39DFD-3C6B-49B3-8175-AFFFD390546D}"/>
    <dgm:cxn modelId="{5767FBFF-7094-C543-9622-5C36F2EBF682}" type="presOf" srcId="{33A12CB1-5B48-40A4-93CC-388992EF7480}" destId="{9CC99C42-873F-4182-A6DD-30A75EB8563D}" srcOrd="0" destOrd="0" presId="urn:microsoft.com/office/officeart/2005/8/layout/hProcess9"/>
    <dgm:cxn modelId="{95AE7223-1A43-AA43-AC89-030595BCD5BB}" type="presParOf" srcId="{7B942332-7144-485B-8947-A9CF64E6644A}" destId="{80308FC2-3F20-4CFB-84ED-B8935355C331}" srcOrd="0" destOrd="0" presId="urn:microsoft.com/office/officeart/2005/8/layout/hProcess9"/>
    <dgm:cxn modelId="{A58DE312-94A8-B14E-86C5-525DF52EBAA8}" type="presParOf" srcId="{7B942332-7144-485B-8947-A9CF64E6644A}" destId="{A9FA7B64-E5F8-43C6-A007-1762928B8F38}" srcOrd="1" destOrd="0" presId="urn:microsoft.com/office/officeart/2005/8/layout/hProcess9"/>
    <dgm:cxn modelId="{E6478FF2-9CBE-E945-B3F7-4861BC53D204}" type="presParOf" srcId="{A9FA7B64-E5F8-43C6-A007-1762928B8F38}" destId="{9CC99C42-873F-4182-A6DD-30A75EB8563D}" srcOrd="0" destOrd="0" presId="urn:microsoft.com/office/officeart/2005/8/layout/hProcess9"/>
    <dgm:cxn modelId="{04F1369C-8B32-7344-954D-AC1F5DC60BCE}" type="presParOf" srcId="{A9FA7B64-E5F8-43C6-A007-1762928B8F38}" destId="{AFDDC09E-1054-443A-8486-4C2014BDAA1F}" srcOrd="1" destOrd="0" presId="urn:microsoft.com/office/officeart/2005/8/layout/hProcess9"/>
    <dgm:cxn modelId="{3949A290-F1B7-B846-96F2-AB35F2BB9872}" type="presParOf" srcId="{A9FA7B64-E5F8-43C6-A007-1762928B8F38}" destId="{E94D79AD-698F-4789-8968-D044BF4D0843}" srcOrd="2" destOrd="0" presId="urn:microsoft.com/office/officeart/2005/8/layout/hProcess9"/>
    <dgm:cxn modelId="{3131683E-61B6-0443-9A63-7AD40F9C2491}" type="presParOf" srcId="{A9FA7B64-E5F8-43C6-A007-1762928B8F38}" destId="{FE801879-8CB5-4585-BE1B-67F6EF6441D8}" srcOrd="3" destOrd="0" presId="urn:microsoft.com/office/officeart/2005/8/layout/hProcess9"/>
    <dgm:cxn modelId="{14F9C4EA-5C2E-D148-A9AD-58EE420E4611}" type="presParOf" srcId="{A9FA7B64-E5F8-43C6-A007-1762928B8F38}" destId="{6CF9E83E-955E-4D23-9932-7C686607BC72}" srcOrd="4" destOrd="0" presId="urn:microsoft.com/office/officeart/2005/8/layout/hProcess9"/>
    <dgm:cxn modelId="{267401CC-3C65-F14C-95D3-10C3BEE281ED}" type="presParOf" srcId="{A9FA7B64-E5F8-43C6-A007-1762928B8F38}" destId="{E8B6DA47-6B82-4388-A518-39F9319E17BA}" srcOrd="5" destOrd="0" presId="urn:microsoft.com/office/officeart/2005/8/layout/hProcess9"/>
    <dgm:cxn modelId="{F67AF8AA-46C3-C34D-AF51-D83D1FA68643}" type="presParOf" srcId="{A9FA7B64-E5F8-43C6-A007-1762928B8F38}" destId="{683AC2C2-2DE1-4988-A239-FC39E96C55B6}" srcOrd="6" destOrd="0" presId="urn:microsoft.com/office/officeart/2005/8/layout/hProcess9"/>
    <dgm:cxn modelId="{ED950BE3-9738-6A44-B01E-E9A0B7213AF1}" type="presParOf" srcId="{A9FA7B64-E5F8-43C6-A007-1762928B8F38}" destId="{01D0ED4E-A68A-4805-9227-ECE689A03E01}" srcOrd="7" destOrd="0" presId="urn:microsoft.com/office/officeart/2005/8/layout/hProcess9"/>
    <dgm:cxn modelId="{D32A93A7-179F-CD44-AF91-9A99104A3E2A}" type="presParOf" srcId="{A9FA7B64-E5F8-43C6-A007-1762928B8F38}" destId="{ABD79EC9-99E6-4F75-AB10-10F2F477BD5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146FD3-70F0-42B6-80AB-B81654130B22}"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s-PE"/>
        </a:p>
      </dgm:t>
    </dgm:pt>
    <dgm:pt modelId="{D23B25A9-3681-4A32-9BC8-0350696CFC89}">
      <dgm:prSet phldrT="[Text]" custT="1"/>
      <dgm:spPr>
        <a:solidFill>
          <a:schemeClr val="accent6"/>
        </a:solidFill>
      </dgm:spPr>
      <dgm:t>
        <a:bodyPr/>
        <a:lstStyle/>
        <a:p>
          <a:r>
            <a:rPr lang="es-PE" sz="2400" dirty="0" smtClean="0"/>
            <a:t>Fase I</a:t>
          </a:r>
          <a:endParaRPr lang="es-PE" sz="2400" dirty="0"/>
        </a:p>
      </dgm:t>
    </dgm:pt>
    <dgm:pt modelId="{CFD80CD9-C75E-4F22-9716-2CB4F0C3CC66}" type="parTrans" cxnId="{6AC347C8-5C43-4D36-A5CA-DDBEB09A11CD}">
      <dgm:prSet/>
      <dgm:spPr/>
      <dgm:t>
        <a:bodyPr/>
        <a:lstStyle/>
        <a:p>
          <a:endParaRPr lang="es-PE" sz="2400"/>
        </a:p>
      </dgm:t>
    </dgm:pt>
    <dgm:pt modelId="{CAD156D1-6632-484C-9148-26D95887864C}" type="sibTrans" cxnId="{6AC347C8-5C43-4D36-A5CA-DDBEB09A11CD}">
      <dgm:prSet/>
      <dgm:spPr/>
      <dgm:t>
        <a:bodyPr/>
        <a:lstStyle/>
        <a:p>
          <a:endParaRPr lang="es-PE" sz="2400"/>
        </a:p>
      </dgm:t>
    </dgm:pt>
    <dgm:pt modelId="{1219C283-47BD-4C67-BA2E-2BC12C60AB50}">
      <dgm:prSet phldrT="[Text]" custT="1"/>
      <dgm:spPr>
        <a:solidFill>
          <a:schemeClr val="accent6">
            <a:lumMod val="60000"/>
            <a:lumOff val="40000"/>
          </a:schemeClr>
        </a:solidFill>
      </dgm:spPr>
      <dgm:t>
        <a:bodyPr/>
        <a:lstStyle/>
        <a:p>
          <a:r>
            <a:rPr lang="es-PE" sz="2400" dirty="0" smtClean="0"/>
            <a:t>Fase II</a:t>
          </a:r>
          <a:endParaRPr lang="es-PE" sz="2400" dirty="0"/>
        </a:p>
      </dgm:t>
    </dgm:pt>
    <dgm:pt modelId="{BA64B6F9-E2BF-4AD2-9DF8-4C3CCCE77762}" type="parTrans" cxnId="{76638B9B-4D50-4043-9B1F-C33E5B16CB44}">
      <dgm:prSet/>
      <dgm:spPr/>
      <dgm:t>
        <a:bodyPr/>
        <a:lstStyle/>
        <a:p>
          <a:endParaRPr lang="es-PE" sz="2400"/>
        </a:p>
      </dgm:t>
    </dgm:pt>
    <dgm:pt modelId="{C7D415AD-D1AF-41EA-9E6C-96196D6B8304}" type="sibTrans" cxnId="{76638B9B-4D50-4043-9B1F-C33E5B16CB44}">
      <dgm:prSet/>
      <dgm:spPr/>
      <dgm:t>
        <a:bodyPr/>
        <a:lstStyle/>
        <a:p>
          <a:endParaRPr lang="es-PE" sz="2400"/>
        </a:p>
      </dgm:t>
    </dgm:pt>
    <dgm:pt modelId="{A532386C-22D3-42C0-8187-2749DFC9D92E}">
      <dgm:prSet phldrT="[Text]" custT="1"/>
      <dgm:spPr>
        <a:solidFill>
          <a:schemeClr val="accent5"/>
        </a:solidFill>
      </dgm:spPr>
      <dgm:t>
        <a:bodyPr/>
        <a:lstStyle/>
        <a:p>
          <a:r>
            <a:rPr lang="es-PE" sz="2400" dirty="0" smtClean="0"/>
            <a:t>Fase III</a:t>
          </a:r>
          <a:endParaRPr lang="es-PE" sz="2400" dirty="0"/>
        </a:p>
      </dgm:t>
    </dgm:pt>
    <dgm:pt modelId="{D23857C2-0FC4-4B90-8E67-6D638FC7F8C9}" type="parTrans" cxnId="{5771879A-7809-4823-8F90-CA4CF07C9D4F}">
      <dgm:prSet/>
      <dgm:spPr/>
      <dgm:t>
        <a:bodyPr/>
        <a:lstStyle/>
        <a:p>
          <a:endParaRPr lang="es-PE" sz="2400"/>
        </a:p>
      </dgm:t>
    </dgm:pt>
    <dgm:pt modelId="{C4266522-BC2F-4BF1-84B4-F7A4E4ED6514}" type="sibTrans" cxnId="{5771879A-7809-4823-8F90-CA4CF07C9D4F}">
      <dgm:prSet/>
      <dgm:spPr/>
      <dgm:t>
        <a:bodyPr/>
        <a:lstStyle/>
        <a:p>
          <a:endParaRPr lang="es-PE" sz="2400"/>
        </a:p>
      </dgm:t>
    </dgm:pt>
    <dgm:pt modelId="{2717BF55-4777-4A66-9E96-B563B67B973C}">
      <dgm:prSet phldrT="[Text]" custT="1"/>
      <dgm:spPr>
        <a:solidFill>
          <a:schemeClr val="accent5"/>
        </a:solidFill>
      </dgm:spPr>
      <dgm:t>
        <a:bodyPr/>
        <a:lstStyle/>
        <a:p>
          <a:r>
            <a:rPr lang="es-PE" sz="2400" dirty="0" smtClean="0"/>
            <a:t>Fase IV</a:t>
          </a:r>
          <a:endParaRPr lang="es-PE" sz="2400" dirty="0"/>
        </a:p>
      </dgm:t>
    </dgm:pt>
    <dgm:pt modelId="{E80F4D2B-3539-4AA0-91D7-FFF6821932D9}" type="parTrans" cxnId="{0EB3E737-144E-4025-A0AE-2C729A789E83}">
      <dgm:prSet/>
      <dgm:spPr/>
      <dgm:t>
        <a:bodyPr/>
        <a:lstStyle/>
        <a:p>
          <a:endParaRPr lang="es-PE" sz="2400"/>
        </a:p>
      </dgm:t>
    </dgm:pt>
    <dgm:pt modelId="{1510001E-D978-4E9B-A0E9-A14F4B93E157}" type="sibTrans" cxnId="{0EB3E737-144E-4025-A0AE-2C729A789E83}">
      <dgm:prSet/>
      <dgm:spPr/>
      <dgm:t>
        <a:bodyPr/>
        <a:lstStyle/>
        <a:p>
          <a:endParaRPr lang="es-PE" sz="2400"/>
        </a:p>
      </dgm:t>
    </dgm:pt>
    <dgm:pt modelId="{9E2750C5-AD1D-440C-AAC6-4AE4C6E57B3E}">
      <dgm:prSet phldrT="[Text]" custT="1"/>
      <dgm:spPr>
        <a:solidFill>
          <a:srgbClr val="66CCFF"/>
        </a:solidFill>
      </dgm:spPr>
      <dgm:t>
        <a:bodyPr/>
        <a:lstStyle/>
        <a:p>
          <a:r>
            <a:rPr lang="es-PE" sz="2400" dirty="0" smtClean="0"/>
            <a:t>Fase V</a:t>
          </a:r>
          <a:endParaRPr lang="es-PE" sz="2400" dirty="0"/>
        </a:p>
      </dgm:t>
    </dgm:pt>
    <dgm:pt modelId="{276C11FF-F1D2-47FC-8F4C-AA473C79BDF7}" type="parTrans" cxnId="{AE10F393-0139-4355-AF2B-822AA2B93BA2}">
      <dgm:prSet/>
      <dgm:spPr/>
      <dgm:t>
        <a:bodyPr/>
        <a:lstStyle/>
        <a:p>
          <a:endParaRPr lang="es-PE" sz="2400"/>
        </a:p>
      </dgm:t>
    </dgm:pt>
    <dgm:pt modelId="{483C2266-6FCE-4CCD-AAAA-1CD6FA25690D}" type="sibTrans" cxnId="{AE10F393-0139-4355-AF2B-822AA2B93BA2}">
      <dgm:prSet/>
      <dgm:spPr/>
      <dgm:t>
        <a:bodyPr/>
        <a:lstStyle/>
        <a:p>
          <a:endParaRPr lang="es-PE" sz="2400"/>
        </a:p>
      </dgm:t>
    </dgm:pt>
    <dgm:pt modelId="{6480CD67-1C91-4EFD-8BD0-94F0780E0FCD}" type="pres">
      <dgm:prSet presAssocID="{8B146FD3-70F0-42B6-80AB-B81654130B22}" presName="cycle" presStyleCnt="0">
        <dgm:presLayoutVars>
          <dgm:dir/>
          <dgm:resizeHandles val="exact"/>
        </dgm:presLayoutVars>
      </dgm:prSet>
      <dgm:spPr/>
      <dgm:t>
        <a:bodyPr/>
        <a:lstStyle/>
        <a:p>
          <a:endParaRPr lang="es-ES"/>
        </a:p>
      </dgm:t>
    </dgm:pt>
    <dgm:pt modelId="{847DB6E1-799D-4B6E-A92E-225E7BAF6E95}" type="pres">
      <dgm:prSet presAssocID="{D23B25A9-3681-4A32-9BC8-0350696CFC89}" presName="node" presStyleLbl="node1" presStyleIdx="0" presStyleCnt="5">
        <dgm:presLayoutVars>
          <dgm:bulletEnabled val="1"/>
        </dgm:presLayoutVars>
      </dgm:prSet>
      <dgm:spPr/>
      <dgm:t>
        <a:bodyPr/>
        <a:lstStyle/>
        <a:p>
          <a:endParaRPr lang="es-PE"/>
        </a:p>
      </dgm:t>
    </dgm:pt>
    <dgm:pt modelId="{5928F51C-DCB9-4E87-9291-8B4B17E741DC}" type="pres">
      <dgm:prSet presAssocID="{D23B25A9-3681-4A32-9BC8-0350696CFC89}" presName="spNode" presStyleCnt="0"/>
      <dgm:spPr/>
    </dgm:pt>
    <dgm:pt modelId="{9054F65D-E138-4AF0-AA6E-1C13EFCD7BFB}" type="pres">
      <dgm:prSet presAssocID="{CAD156D1-6632-484C-9148-26D95887864C}" presName="sibTrans" presStyleLbl="sibTrans1D1" presStyleIdx="0" presStyleCnt="5"/>
      <dgm:spPr/>
      <dgm:t>
        <a:bodyPr/>
        <a:lstStyle/>
        <a:p>
          <a:endParaRPr lang="es-ES"/>
        </a:p>
      </dgm:t>
    </dgm:pt>
    <dgm:pt modelId="{1FF50837-B7B9-4C32-8ACB-59372400F5F1}" type="pres">
      <dgm:prSet presAssocID="{1219C283-47BD-4C67-BA2E-2BC12C60AB50}" presName="node" presStyleLbl="node1" presStyleIdx="1" presStyleCnt="5">
        <dgm:presLayoutVars>
          <dgm:bulletEnabled val="1"/>
        </dgm:presLayoutVars>
      </dgm:prSet>
      <dgm:spPr/>
      <dgm:t>
        <a:bodyPr/>
        <a:lstStyle/>
        <a:p>
          <a:endParaRPr lang="es-ES"/>
        </a:p>
      </dgm:t>
    </dgm:pt>
    <dgm:pt modelId="{C29BB9D1-3758-4E08-8E9A-7653E46C2B72}" type="pres">
      <dgm:prSet presAssocID="{1219C283-47BD-4C67-BA2E-2BC12C60AB50}" presName="spNode" presStyleCnt="0"/>
      <dgm:spPr/>
    </dgm:pt>
    <dgm:pt modelId="{2CCB8CA9-613C-4433-A5DA-00222F62768F}" type="pres">
      <dgm:prSet presAssocID="{C7D415AD-D1AF-41EA-9E6C-96196D6B8304}" presName="sibTrans" presStyleLbl="sibTrans1D1" presStyleIdx="1" presStyleCnt="5"/>
      <dgm:spPr/>
      <dgm:t>
        <a:bodyPr/>
        <a:lstStyle/>
        <a:p>
          <a:endParaRPr lang="es-ES"/>
        </a:p>
      </dgm:t>
    </dgm:pt>
    <dgm:pt modelId="{A4730FC0-A6BE-4A77-85D8-2A3F4F351727}" type="pres">
      <dgm:prSet presAssocID="{A532386C-22D3-42C0-8187-2749DFC9D92E}" presName="node" presStyleLbl="node1" presStyleIdx="2" presStyleCnt="5" custRadScaleRad="100196" custRadScaleInc="-33980">
        <dgm:presLayoutVars>
          <dgm:bulletEnabled val="1"/>
        </dgm:presLayoutVars>
      </dgm:prSet>
      <dgm:spPr/>
      <dgm:t>
        <a:bodyPr/>
        <a:lstStyle/>
        <a:p>
          <a:endParaRPr lang="es-ES"/>
        </a:p>
      </dgm:t>
    </dgm:pt>
    <dgm:pt modelId="{FFCFA661-283A-46F3-8EDA-97DEAFFF3FD0}" type="pres">
      <dgm:prSet presAssocID="{A532386C-22D3-42C0-8187-2749DFC9D92E}" presName="spNode" presStyleCnt="0"/>
      <dgm:spPr/>
    </dgm:pt>
    <dgm:pt modelId="{9C7B8FA5-9489-447D-BB49-E86B03AC632A}" type="pres">
      <dgm:prSet presAssocID="{C4266522-BC2F-4BF1-84B4-F7A4E4ED6514}" presName="sibTrans" presStyleLbl="sibTrans1D1" presStyleIdx="2" presStyleCnt="5"/>
      <dgm:spPr/>
      <dgm:t>
        <a:bodyPr/>
        <a:lstStyle/>
        <a:p>
          <a:endParaRPr lang="es-ES"/>
        </a:p>
      </dgm:t>
    </dgm:pt>
    <dgm:pt modelId="{53BE5B0A-7C33-43C6-A9D7-61641FFF6BC4}" type="pres">
      <dgm:prSet presAssocID="{2717BF55-4777-4A66-9E96-B563B67B973C}" presName="node" presStyleLbl="node1" presStyleIdx="3" presStyleCnt="5" custRadScaleRad="101601" custRadScaleInc="37357">
        <dgm:presLayoutVars>
          <dgm:bulletEnabled val="1"/>
        </dgm:presLayoutVars>
      </dgm:prSet>
      <dgm:spPr/>
      <dgm:t>
        <a:bodyPr/>
        <a:lstStyle/>
        <a:p>
          <a:endParaRPr lang="es-PE"/>
        </a:p>
      </dgm:t>
    </dgm:pt>
    <dgm:pt modelId="{EDB38FE8-55E5-47E1-A2FF-2D6A089D54A0}" type="pres">
      <dgm:prSet presAssocID="{2717BF55-4777-4A66-9E96-B563B67B973C}" presName="spNode" presStyleCnt="0"/>
      <dgm:spPr/>
    </dgm:pt>
    <dgm:pt modelId="{8126EB23-DF21-4DD3-A2D4-B318827ED8D5}" type="pres">
      <dgm:prSet presAssocID="{1510001E-D978-4E9B-A0E9-A14F4B93E157}" presName="sibTrans" presStyleLbl="sibTrans1D1" presStyleIdx="3" presStyleCnt="5"/>
      <dgm:spPr/>
      <dgm:t>
        <a:bodyPr/>
        <a:lstStyle/>
        <a:p>
          <a:endParaRPr lang="es-ES"/>
        </a:p>
      </dgm:t>
    </dgm:pt>
    <dgm:pt modelId="{74BB6965-EB09-4658-A3D3-6A88750E0B37}" type="pres">
      <dgm:prSet presAssocID="{9E2750C5-AD1D-440C-AAC6-4AE4C6E57B3E}" presName="node" presStyleLbl="node1" presStyleIdx="4" presStyleCnt="5">
        <dgm:presLayoutVars>
          <dgm:bulletEnabled val="1"/>
        </dgm:presLayoutVars>
      </dgm:prSet>
      <dgm:spPr/>
      <dgm:t>
        <a:bodyPr/>
        <a:lstStyle/>
        <a:p>
          <a:endParaRPr lang="es-ES"/>
        </a:p>
      </dgm:t>
    </dgm:pt>
    <dgm:pt modelId="{DFC6C005-3A3A-45A8-B13B-BDEE76AF8E41}" type="pres">
      <dgm:prSet presAssocID="{9E2750C5-AD1D-440C-AAC6-4AE4C6E57B3E}" presName="spNode" presStyleCnt="0"/>
      <dgm:spPr/>
    </dgm:pt>
    <dgm:pt modelId="{39C0AC5B-5295-4BCB-8360-998B9A1DF7F8}" type="pres">
      <dgm:prSet presAssocID="{483C2266-6FCE-4CCD-AAAA-1CD6FA25690D}" presName="sibTrans" presStyleLbl="sibTrans1D1" presStyleIdx="4" presStyleCnt="5"/>
      <dgm:spPr/>
      <dgm:t>
        <a:bodyPr/>
        <a:lstStyle/>
        <a:p>
          <a:endParaRPr lang="es-ES"/>
        </a:p>
      </dgm:t>
    </dgm:pt>
  </dgm:ptLst>
  <dgm:cxnLst>
    <dgm:cxn modelId="{A6B0BE6F-F01D-7A4C-B7B9-028DDC9ABAD6}" type="presOf" srcId="{A532386C-22D3-42C0-8187-2749DFC9D92E}" destId="{A4730FC0-A6BE-4A77-85D8-2A3F4F351727}" srcOrd="0" destOrd="0" presId="urn:microsoft.com/office/officeart/2005/8/layout/cycle6"/>
    <dgm:cxn modelId="{AE10F393-0139-4355-AF2B-822AA2B93BA2}" srcId="{8B146FD3-70F0-42B6-80AB-B81654130B22}" destId="{9E2750C5-AD1D-440C-AAC6-4AE4C6E57B3E}" srcOrd="4" destOrd="0" parTransId="{276C11FF-F1D2-47FC-8F4C-AA473C79BDF7}" sibTransId="{483C2266-6FCE-4CCD-AAAA-1CD6FA25690D}"/>
    <dgm:cxn modelId="{CEBC71EA-825C-8848-8E93-37B1F5998C74}" type="presOf" srcId="{D23B25A9-3681-4A32-9BC8-0350696CFC89}" destId="{847DB6E1-799D-4B6E-A92E-225E7BAF6E95}" srcOrd="0" destOrd="0" presId="urn:microsoft.com/office/officeart/2005/8/layout/cycle6"/>
    <dgm:cxn modelId="{76638B9B-4D50-4043-9B1F-C33E5B16CB44}" srcId="{8B146FD3-70F0-42B6-80AB-B81654130B22}" destId="{1219C283-47BD-4C67-BA2E-2BC12C60AB50}" srcOrd="1" destOrd="0" parTransId="{BA64B6F9-E2BF-4AD2-9DF8-4C3CCCE77762}" sibTransId="{C7D415AD-D1AF-41EA-9E6C-96196D6B8304}"/>
    <dgm:cxn modelId="{30086EA0-31C7-5742-B9E5-2E75EDBCE077}" type="presOf" srcId="{C7D415AD-D1AF-41EA-9E6C-96196D6B8304}" destId="{2CCB8CA9-613C-4433-A5DA-00222F62768F}" srcOrd="0" destOrd="0" presId="urn:microsoft.com/office/officeart/2005/8/layout/cycle6"/>
    <dgm:cxn modelId="{D78D7C06-58E1-EC4B-8983-68DC3985DAB6}" type="presOf" srcId="{2717BF55-4777-4A66-9E96-B563B67B973C}" destId="{53BE5B0A-7C33-43C6-A9D7-61641FFF6BC4}" srcOrd="0" destOrd="0" presId="urn:microsoft.com/office/officeart/2005/8/layout/cycle6"/>
    <dgm:cxn modelId="{380E1C7E-4216-4947-B735-C96044B09BC5}" type="presOf" srcId="{8B146FD3-70F0-42B6-80AB-B81654130B22}" destId="{6480CD67-1C91-4EFD-8BD0-94F0780E0FCD}" srcOrd="0" destOrd="0" presId="urn:microsoft.com/office/officeart/2005/8/layout/cycle6"/>
    <dgm:cxn modelId="{90337831-159F-8E49-8EBC-AF4D79922A01}" type="presOf" srcId="{1510001E-D978-4E9B-A0E9-A14F4B93E157}" destId="{8126EB23-DF21-4DD3-A2D4-B318827ED8D5}" srcOrd="0" destOrd="0" presId="urn:microsoft.com/office/officeart/2005/8/layout/cycle6"/>
    <dgm:cxn modelId="{D55BA1DE-2097-7349-A256-4F2F6DA6BE3A}" type="presOf" srcId="{1219C283-47BD-4C67-BA2E-2BC12C60AB50}" destId="{1FF50837-B7B9-4C32-8ACB-59372400F5F1}" srcOrd="0" destOrd="0" presId="urn:microsoft.com/office/officeart/2005/8/layout/cycle6"/>
    <dgm:cxn modelId="{0EB3E737-144E-4025-A0AE-2C729A789E83}" srcId="{8B146FD3-70F0-42B6-80AB-B81654130B22}" destId="{2717BF55-4777-4A66-9E96-B563B67B973C}" srcOrd="3" destOrd="0" parTransId="{E80F4D2B-3539-4AA0-91D7-FFF6821932D9}" sibTransId="{1510001E-D978-4E9B-A0E9-A14F4B93E157}"/>
    <dgm:cxn modelId="{920FC0E3-9C1E-F54E-BD49-CF4D3E8A6145}" type="presOf" srcId="{C4266522-BC2F-4BF1-84B4-F7A4E4ED6514}" destId="{9C7B8FA5-9489-447D-BB49-E86B03AC632A}" srcOrd="0" destOrd="0" presId="urn:microsoft.com/office/officeart/2005/8/layout/cycle6"/>
    <dgm:cxn modelId="{5771879A-7809-4823-8F90-CA4CF07C9D4F}" srcId="{8B146FD3-70F0-42B6-80AB-B81654130B22}" destId="{A532386C-22D3-42C0-8187-2749DFC9D92E}" srcOrd="2" destOrd="0" parTransId="{D23857C2-0FC4-4B90-8E67-6D638FC7F8C9}" sibTransId="{C4266522-BC2F-4BF1-84B4-F7A4E4ED6514}"/>
    <dgm:cxn modelId="{9B344B0A-95E2-5B49-BDC6-E1A775465E1D}" type="presOf" srcId="{483C2266-6FCE-4CCD-AAAA-1CD6FA25690D}" destId="{39C0AC5B-5295-4BCB-8360-998B9A1DF7F8}" srcOrd="0" destOrd="0" presId="urn:microsoft.com/office/officeart/2005/8/layout/cycle6"/>
    <dgm:cxn modelId="{AEC1C361-9318-7242-AABC-C48D0BACDD81}" type="presOf" srcId="{9E2750C5-AD1D-440C-AAC6-4AE4C6E57B3E}" destId="{74BB6965-EB09-4658-A3D3-6A88750E0B37}" srcOrd="0" destOrd="0" presId="urn:microsoft.com/office/officeart/2005/8/layout/cycle6"/>
    <dgm:cxn modelId="{6AC347C8-5C43-4D36-A5CA-DDBEB09A11CD}" srcId="{8B146FD3-70F0-42B6-80AB-B81654130B22}" destId="{D23B25A9-3681-4A32-9BC8-0350696CFC89}" srcOrd="0" destOrd="0" parTransId="{CFD80CD9-C75E-4F22-9716-2CB4F0C3CC66}" sibTransId="{CAD156D1-6632-484C-9148-26D95887864C}"/>
    <dgm:cxn modelId="{14DEA643-7ECF-2F44-A0AF-5E86373911B3}" type="presOf" srcId="{CAD156D1-6632-484C-9148-26D95887864C}" destId="{9054F65D-E138-4AF0-AA6E-1C13EFCD7BFB}" srcOrd="0" destOrd="0" presId="urn:microsoft.com/office/officeart/2005/8/layout/cycle6"/>
    <dgm:cxn modelId="{D9102B2C-2F5D-C048-9EC0-774C1EDB9EDB}" type="presParOf" srcId="{6480CD67-1C91-4EFD-8BD0-94F0780E0FCD}" destId="{847DB6E1-799D-4B6E-A92E-225E7BAF6E95}" srcOrd="0" destOrd="0" presId="urn:microsoft.com/office/officeart/2005/8/layout/cycle6"/>
    <dgm:cxn modelId="{E8CF609D-E8E5-F24F-8ABE-578CD9130582}" type="presParOf" srcId="{6480CD67-1C91-4EFD-8BD0-94F0780E0FCD}" destId="{5928F51C-DCB9-4E87-9291-8B4B17E741DC}" srcOrd="1" destOrd="0" presId="urn:microsoft.com/office/officeart/2005/8/layout/cycle6"/>
    <dgm:cxn modelId="{CA276603-DE79-6E45-8985-154873F63CC3}" type="presParOf" srcId="{6480CD67-1C91-4EFD-8BD0-94F0780E0FCD}" destId="{9054F65D-E138-4AF0-AA6E-1C13EFCD7BFB}" srcOrd="2" destOrd="0" presId="urn:microsoft.com/office/officeart/2005/8/layout/cycle6"/>
    <dgm:cxn modelId="{6672AC86-3992-5B48-835B-85F4466A4225}" type="presParOf" srcId="{6480CD67-1C91-4EFD-8BD0-94F0780E0FCD}" destId="{1FF50837-B7B9-4C32-8ACB-59372400F5F1}" srcOrd="3" destOrd="0" presId="urn:microsoft.com/office/officeart/2005/8/layout/cycle6"/>
    <dgm:cxn modelId="{7BB66A54-CB80-5A4D-8822-76544D5B814B}" type="presParOf" srcId="{6480CD67-1C91-4EFD-8BD0-94F0780E0FCD}" destId="{C29BB9D1-3758-4E08-8E9A-7653E46C2B72}" srcOrd="4" destOrd="0" presId="urn:microsoft.com/office/officeart/2005/8/layout/cycle6"/>
    <dgm:cxn modelId="{320FBEC9-6579-A043-B2A8-D11C39DECFB8}" type="presParOf" srcId="{6480CD67-1C91-4EFD-8BD0-94F0780E0FCD}" destId="{2CCB8CA9-613C-4433-A5DA-00222F62768F}" srcOrd="5" destOrd="0" presId="urn:microsoft.com/office/officeart/2005/8/layout/cycle6"/>
    <dgm:cxn modelId="{E9E6DE0F-E70A-2946-BD11-8CAC70634B9F}" type="presParOf" srcId="{6480CD67-1C91-4EFD-8BD0-94F0780E0FCD}" destId="{A4730FC0-A6BE-4A77-85D8-2A3F4F351727}" srcOrd="6" destOrd="0" presId="urn:microsoft.com/office/officeart/2005/8/layout/cycle6"/>
    <dgm:cxn modelId="{3FE60314-7745-0347-8B87-C1FAB3DF7B2C}" type="presParOf" srcId="{6480CD67-1C91-4EFD-8BD0-94F0780E0FCD}" destId="{FFCFA661-283A-46F3-8EDA-97DEAFFF3FD0}" srcOrd="7" destOrd="0" presId="urn:microsoft.com/office/officeart/2005/8/layout/cycle6"/>
    <dgm:cxn modelId="{FDE70FA4-A08C-F547-A87F-BAB4D1CF452C}" type="presParOf" srcId="{6480CD67-1C91-4EFD-8BD0-94F0780E0FCD}" destId="{9C7B8FA5-9489-447D-BB49-E86B03AC632A}" srcOrd="8" destOrd="0" presId="urn:microsoft.com/office/officeart/2005/8/layout/cycle6"/>
    <dgm:cxn modelId="{C0FE028D-DEE0-8048-8B2A-BBBC824B516B}" type="presParOf" srcId="{6480CD67-1C91-4EFD-8BD0-94F0780E0FCD}" destId="{53BE5B0A-7C33-43C6-A9D7-61641FFF6BC4}" srcOrd="9" destOrd="0" presId="urn:microsoft.com/office/officeart/2005/8/layout/cycle6"/>
    <dgm:cxn modelId="{4F886D1D-AD7B-A24D-A44C-7B63BD661A6E}" type="presParOf" srcId="{6480CD67-1C91-4EFD-8BD0-94F0780E0FCD}" destId="{EDB38FE8-55E5-47E1-A2FF-2D6A089D54A0}" srcOrd="10" destOrd="0" presId="urn:microsoft.com/office/officeart/2005/8/layout/cycle6"/>
    <dgm:cxn modelId="{B7BF4017-1D06-F949-A317-0EC231DE6191}" type="presParOf" srcId="{6480CD67-1C91-4EFD-8BD0-94F0780E0FCD}" destId="{8126EB23-DF21-4DD3-A2D4-B318827ED8D5}" srcOrd="11" destOrd="0" presId="urn:microsoft.com/office/officeart/2005/8/layout/cycle6"/>
    <dgm:cxn modelId="{32440A06-7EB2-6047-8744-48740690E028}" type="presParOf" srcId="{6480CD67-1C91-4EFD-8BD0-94F0780E0FCD}" destId="{74BB6965-EB09-4658-A3D3-6A88750E0B37}" srcOrd="12" destOrd="0" presId="urn:microsoft.com/office/officeart/2005/8/layout/cycle6"/>
    <dgm:cxn modelId="{967AD021-6CED-114E-A325-607216CF7A40}" type="presParOf" srcId="{6480CD67-1C91-4EFD-8BD0-94F0780E0FCD}" destId="{DFC6C005-3A3A-45A8-B13B-BDEE76AF8E41}" srcOrd="13" destOrd="0" presId="urn:microsoft.com/office/officeart/2005/8/layout/cycle6"/>
    <dgm:cxn modelId="{68B088DA-4CC7-3147-A627-D00660E4F4A3}" type="presParOf" srcId="{6480CD67-1C91-4EFD-8BD0-94F0780E0FCD}" destId="{39C0AC5B-5295-4BCB-8360-998B9A1DF7F8}"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0E8CF2-4ADA-44A0-B3EF-14A5B47992BB}" type="doc">
      <dgm:prSet loTypeId="urn:microsoft.com/office/officeart/2005/8/layout/hProcess9" loCatId="process" qsTypeId="urn:microsoft.com/office/officeart/2005/8/quickstyle/simple1" qsCatId="simple" csTypeId="urn:microsoft.com/office/officeart/2005/8/colors/accent1_3" csCatId="accent1" phldr="1"/>
      <dgm:spPr/>
    </dgm:pt>
    <dgm:pt modelId="{33A12CB1-5B48-40A4-93CC-388992EF7480}">
      <dgm:prSet phldrT="[Text]" custT="1"/>
      <dgm:spPr>
        <a:solidFill>
          <a:srgbClr val="4488E1"/>
        </a:solidFill>
      </dgm:spPr>
      <dgm:t>
        <a:bodyPr/>
        <a:lstStyle/>
        <a:p>
          <a:pPr algn="ctr"/>
          <a:r>
            <a:rPr lang="es-PE" sz="1800" dirty="0" smtClean="0"/>
            <a:t>Orientación al solicitante</a:t>
          </a:r>
          <a:endParaRPr lang="es-PE" sz="1800" dirty="0"/>
        </a:p>
      </dgm:t>
    </dgm:pt>
    <dgm:pt modelId="{EFD3AB19-6F9D-4882-A11B-AB08C66253D9}" type="parTrans" cxnId="{6FF249C7-690C-48D7-9E78-B1307AA6BB5D}">
      <dgm:prSet/>
      <dgm:spPr/>
      <dgm:t>
        <a:bodyPr/>
        <a:lstStyle/>
        <a:p>
          <a:pPr algn="ctr"/>
          <a:endParaRPr lang="es-PE" sz="1800"/>
        </a:p>
      </dgm:t>
    </dgm:pt>
    <dgm:pt modelId="{5096D749-715D-4CE4-B1BF-B01AE65200DB}" type="sibTrans" cxnId="{6FF249C7-690C-48D7-9E78-B1307AA6BB5D}">
      <dgm:prSet/>
      <dgm:spPr/>
      <dgm:t>
        <a:bodyPr/>
        <a:lstStyle/>
        <a:p>
          <a:pPr algn="ctr"/>
          <a:endParaRPr lang="es-PE" sz="1800"/>
        </a:p>
      </dgm:t>
    </dgm:pt>
    <dgm:pt modelId="{E3F9D0A5-F589-482B-B9FA-6C3DD260D2E9}">
      <dgm:prSet phldrT="[Text]" custT="1"/>
      <dgm:spPr>
        <a:solidFill>
          <a:schemeClr val="accent5">
            <a:lumMod val="75000"/>
          </a:schemeClr>
        </a:solidFill>
      </dgm:spPr>
      <dgm:t>
        <a:bodyPr/>
        <a:lstStyle/>
        <a:p>
          <a:pPr algn="ctr"/>
          <a:r>
            <a:rPr lang="es-PE" sz="1800" dirty="0" smtClean="0"/>
            <a:t>Análisis de los alcances de la solicitud</a:t>
          </a:r>
          <a:endParaRPr lang="es-PE" sz="1800" dirty="0"/>
        </a:p>
      </dgm:t>
    </dgm:pt>
    <dgm:pt modelId="{CC3A6C60-F773-45A7-B85F-E87DA0A3AF26}" type="parTrans" cxnId="{5A5CD422-EEC9-4C50-8A45-F32F2430E753}">
      <dgm:prSet/>
      <dgm:spPr/>
      <dgm:t>
        <a:bodyPr/>
        <a:lstStyle/>
        <a:p>
          <a:pPr algn="ctr"/>
          <a:endParaRPr lang="es-PE" sz="1800"/>
        </a:p>
      </dgm:t>
    </dgm:pt>
    <dgm:pt modelId="{C9B9E7E8-1174-4EB5-9B1A-F3C0E5D171A8}" type="sibTrans" cxnId="{5A5CD422-EEC9-4C50-8A45-F32F2430E753}">
      <dgm:prSet/>
      <dgm:spPr/>
      <dgm:t>
        <a:bodyPr/>
        <a:lstStyle/>
        <a:p>
          <a:pPr algn="ctr"/>
          <a:endParaRPr lang="es-PE" sz="1800"/>
        </a:p>
      </dgm:t>
    </dgm:pt>
    <dgm:pt modelId="{62B29BDD-4507-4B45-9840-AFDE06A41E5E}">
      <dgm:prSet phldrT="[Text]" custT="1"/>
      <dgm:spPr>
        <a:solidFill>
          <a:schemeClr val="accent5"/>
        </a:solidFill>
      </dgm:spPr>
      <dgm:t>
        <a:bodyPr/>
        <a:lstStyle/>
        <a:p>
          <a:pPr algn="ctr"/>
          <a:r>
            <a:rPr lang="es-PE" sz="1800" dirty="0" smtClean="0"/>
            <a:t>Revisión de los documentos</a:t>
          </a:r>
          <a:endParaRPr lang="es-PE" sz="1800" dirty="0"/>
        </a:p>
      </dgm:t>
    </dgm:pt>
    <dgm:pt modelId="{49F66C7F-2B57-4AD3-8620-F04558860B02}" type="parTrans" cxnId="{F910CC6A-94F5-409E-BEF2-C80618634B56}">
      <dgm:prSet/>
      <dgm:spPr/>
      <dgm:t>
        <a:bodyPr/>
        <a:lstStyle/>
        <a:p>
          <a:pPr algn="ctr"/>
          <a:endParaRPr lang="es-PE" sz="1800"/>
        </a:p>
      </dgm:t>
    </dgm:pt>
    <dgm:pt modelId="{B9B39DFD-3C6B-49B3-8175-AFFFD390546D}" type="sibTrans" cxnId="{F910CC6A-94F5-409E-BEF2-C80618634B56}">
      <dgm:prSet/>
      <dgm:spPr/>
      <dgm:t>
        <a:bodyPr/>
        <a:lstStyle/>
        <a:p>
          <a:pPr algn="ctr"/>
          <a:endParaRPr lang="es-PE" sz="1800"/>
        </a:p>
      </dgm:t>
    </dgm:pt>
    <dgm:pt modelId="{C7D39290-E3DB-480F-A676-839BDA915B7F}">
      <dgm:prSet phldrT="[Text]" custT="1"/>
      <dgm:spPr>
        <a:solidFill>
          <a:schemeClr val="accent6">
            <a:lumMod val="60000"/>
            <a:lumOff val="40000"/>
          </a:schemeClr>
        </a:solidFill>
      </dgm:spPr>
      <dgm:t>
        <a:bodyPr/>
        <a:lstStyle/>
        <a:p>
          <a:pPr algn="ctr"/>
          <a:r>
            <a:rPr lang="es-PE" sz="1400" dirty="0" smtClean="0"/>
            <a:t>Evaluación física de cumplimiento de procedimientos</a:t>
          </a:r>
          <a:endParaRPr lang="es-PE" sz="1400" dirty="0"/>
        </a:p>
      </dgm:t>
    </dgm:pt>
    <dgm:pt modelId="{4201A309-09D9-4CF3-9BE8-45677733A4BE}" type="parTrans" cxnId="{5591FC04-9964-4F00-9D26-EE50AB126C20}">
      <dgm:prSet/>
      <dgm:spPr/>
      <dgm:t>
        <a:bodyPr/>
        <a:lstStyle/>
        <a:p>
          <a:pPr algn="ctr"/>
          <a:endParaRPr lang="es-PE" sz="1800"/>
        </a:p>
      </dgm:t>
    </dgm:pt>
    <dgm:pt modelId="{993EEA15-F39B-4BC3-A812-3C66371054C1}" type="sibTrans" cxnId="{5591FC04-9964-4F00-9D26-EE50AB126C20}">
      <dgm:prSet/>
      <dgm:spPr/>
      <dgm:t>
        <a:bodyPr/>
        <a:lstStyle/>
        <a:p>
          <a:pPr algn="ctr"/>
          <a:endParaRPr lang="es-PE" sz="1800"/>
        </a:p>
      </dgm:t>
    </dgm:pt>
    <dgm:pt modelId="{D373D586-DF8E-42F4-823B-545F1BAB85AF}">
      <dgm:prSet phldrT="[Text]" custT="1"/>
      <dgm:spPr>
        <a:solidFill>
          <a:srgbClr val="7D8B89"/>
        </a:solidFill>
      </dgm:spPr>
      <dgm:t>
        <a:bodyPr/>
        <a:lstStyle/>
        <a:p>
          <a:pPr algn="ctr"/>
          <a:r>
            <a:rPr lang="es-PE" sz="1800" dirty="0" smtClean="0"/>
            <a:t>Emisión del certificado y L/C</a:t>
          </a:r>
          <a:endParaRPr lang="es-PE" sz="1800" dirty="0"/>
        </a:p>
      </dgm:t>
    </dgm:pt>
    <dgm:pt modelId="{67F86431-0794-4CB9-A67B-1408ED7024E5}" type="parTrans" cxnId="{0E302291-BA96-4DD2-B6C8-EB60EE317264}">
      <dgm:prSet/>
      <dgm:spPr/>
      <dgm:t>
        <a:bodyPr/>
        <a:lstStyle/>
        <a:p>
          <a:pPr algn="ctr"/>
          <a:endParaRPr lang="es-PE" sz="1800"/>
        </a:p>
      </dgm:t>
    </dgm:pt>
    <dgm:pt modelId="{C5AA5398-1EC8-4848-B708-BCCCF9827E52}" type="sibTrans" cxnId="{0E302291-BA96-4DD2-B6C8-EB60EE317264}">
      <dgm:prSet/>
      <dgm:spPr/>
      <dgm:t>
        <a:bodyPr/>
        <a:lstStyle/>
        <a:p>
          <a:pPr algn="ctr"/>
          <a:endParaRPr lang="es-PE" sz="1800"/>
        </a:p>
      </dgm:t>
    </dgm:pt>
    <dgm:pt modelId="{7B942332-7144-485B-8947-A9CF64E6644A}" type="pres">
      <dgm:prSet presAssocID="{DF0E8CF2-4ADA-44A0-B3EF-14A5B47992BB}" presName="CompostProcess" presStyleCnt="0">
        <dgm:presLayoutVars>
          <dgm:dir/>
          <dgm:resizeHandles val="exact"/>
        </dgm:presLayoutVars>
      </dgm:prSet>
      <dgm:spPr/>
    </dgm:pt>
    <dgm:pt modelId="{80308FC2-3F20-4CFB-84ED-B8935355C331}" type="pres">
      <dgm:prSet presAssocID="{DF0E8CF2-4ADA-44A0-B3EF-14A5B47992BB}" presName="arrow" presStyleLbl="bgShp" presStyleIdx="0" presStyleCnt="1"/>
      <dgm:spPr>
        <a:solidFill>
          <a:schemeClr val="accent6">
            <a:lumMod val="50000"/>
          </a:schemeClr>
        </a:solidFill>
      </dgm:spPr>
    </dgm:pt>
    <dgm:pt modelId="{A9FA7B64-E5F8-43C6-A007-1762928B8F38}" type="pres">
      <dgm:prSet presAssocID="{DF0E8CF2-4ADA-44A0-B3EF-14A5B47992BB}" presName="linearProcess" presStyleCnt="0"/>
      <dgm:spPr/>
    </dgm:pt>
    <dgm:pt modelId="{9CC99C42-873F-4182-A6DD-30A75EB8563D}" type="pres">
      <dgm:prSet presAssocID="{33A12CB1-5B48-40A4-93CC-388992EF7480}" presName="textNode" presStyleLbl="node1" presStyleIdx="0" presStyleCnt="5">
        <dgm:presLayoutVars>
          <dgm:bulletEnabled val="1"/>
        </dgm:presLayoutVars>
      </dgm:prSet>
      <dgm:spPr/>
      <dgm:t>
        <a:bodyPr/>
        <a:lstStyle/>
        <a:p>
          <a:endParaRPr lang="es-PE"/>
        </a:p>
      </dgm:t>
    </dgm:pt>
    <dgm:pt modelId="{AFDDC09E-1054-443A-8486-4C2014BDAA1F}" type="pres">
      <dgm:prSet presAssocID="{5096D749-715D-4CE4-B1BF-B01AE65200DB}" presName="sibTrans" presStyleCnt="0"/>
      <dgm:spPr/>
    </dgm:pt>
    <dgm:pt modelId="{E94D79AD-698F-4789-8968-D044BF4D0843}" type="pres">
      <dgm:prSet presAssocID="{E3F9D0A5-F589-482B-B9FA-6C3DD260D2E9}" presName="textNode" presStyleLbl="node1" presStyleIdx="1" presStyleCnt="5">
        <dgm:presLayoutVars>
          <dgm:bulletEnabled val="1"/>
        </dgm:presLayoutVars>
      </dgm:prSet>
      <dgm:spPr/>
      <dgm:t>
        <a:bodyPr/>
        <a:lstStyle/>
        <a:p>
          <a:endParaRPr lang="es-PE"/>
        </a:p>
      </dgm:t>
    </dgm:pt>
    <dgm:pt modelId="{FE801879-8CB5-4585-BE1B-67F6EF6441D8}" type="pres">
      <dgm:prSet presAssocID="{C9B9E7E8-1174-4EB5-9B1A-F3C0E5D171A8}" presName="sibTrans" presStyleCnt="0"/>
      <dgm:spPr/>
    </dgm:pt>
    <dgm:pt modelId="{6CF9E83E-955E-4D23-9932-7C686607BC72}" type="pres">
      <dgm:prSet presAssocID="{62B29BDD-4507-4B45-9840-AFDE06A41E5E}" presName="textNode" presStyleLbl="node1" presStyleIdx="2" presStyleCnt="5">
        <dgm:presLayoutVars>
          <dgm:bulletEnabled val="1"/>
        </dgm:presLayoutVars>
      </dgm:prSet>
      <dgm:spPr/>
      <dgm:t>
        <a:bodyPr/>
        <a:lstStyle/>
        <a:p>
          <a:endParaRPr lang="es-PE"/>
        </a:p>
      </dgm:t>
    </dgm:pt>
    <dgm:pt modelId="{E8B6DA47-6B82-4388-A518-39F9319E17BA}" type="pres">
      <dgm:prSet presAssocID="{B9B39DFD-3C6B-49B3-8175-AFFFD390546D}" presName="sibTrans" presStyleCnt="0"/>
      <dgm:spPr/>
    </dgm:pt>
    <dgm:pt modelId="{683AC2C2-2DE1-4988-A239-FC39E96C55B6}" type="pres">
      <dgm:prSet presAssocID="{C7D39290-E3DB-480F-A676-839BDA915B7F}" presName="textNode" presStyleLbl="node1" presStyleIdx="3" presStyleCnt="5">
        <dgm:presLayoutVars>
          <dgm:bulletEnabled val="1"/>
        </dgm:presLayoutVars>
      </dgm:prSet>
      <dgm:spPr/>
      <dgm:t>
        <a:bodyPr/>
        <a:lstStyle/>
        <a:p>
          <a:endParaRPr lang="es-PE"/>
        </a:p>
      </dgm:t>
    </dgm:pt>
    <dgm:pt modelId="{01D0ED4E-A68A-4805-9227-ECE689A03E01}" type="pres">
      <dgm:prSet presAssocID="{993EEA15-F39B-4BC3-A812-3C66371054C1}" presName="sibTrans" presStyleCnt="0"/>
      <dgm:spPr/>
    </dgm:pt>
    <dgm:pt modelId="{ABD79EC9-99E6-4F75-AB10-10F2F477BD53}" type="pres">
      <dgm:prSet presAssocID="{D373D586-DF8E-42F4-823B-545F1BAB85AF}" presName="textNode" presStyleLbl="node1" presStyleIdx="4" presStyleCnt="5">
        <dgm:presLayoutVars>
          <dgm:bulletEnabled val="1"/>
        </dgm:presLayoutVars>
      </dgm:prSet>
      <dgm:spPr/>
      <dgm:t>
        <a:bodyPr/>
        <a:lstStyle/>
        <a:p>
          <a:endParaRPr lang="es-PE"/>
        </a:p>
      </dgm:t>
    </dgm:pt>
  </dgm:ptLst>
  <dgm:cxnLst>
    <dgm:cxn modelId="{5591FC04-9964-4F00-9D26-EE50AB126C20}" srcId="{DF0E8CF2-4ADA-44A0-B3EF-14A5B47992BB}" destId="{C7D39290-E3DB-480F-A676-839BDA915B7F}" srcOrd="3" destOrd="0" parTransId="{4201A309-09D9-4CF3-9BE8-45677733A4BE}" sibTransId="{993EEA15-F39B-4BC3-A812-3C66371054C1}"/>
    <dgm:cxn modelId="{6FF249C7-690C-48D7-9E78-B1307AA6BB5D}" srcId="{DF0E8CF2-4ADA-44A0-B3EF-14A5B47992BB}" destId="{33A12CB1-5B48-40A4-93CC-388992EF7480}" srcOrd="0" destOrd="0" parTransId="{EFD3AB19-6F9D-4882-A11B-AB08C66253D9}" sibTransId="{5096D749-715D-4CE4-B1BF-B01AE65200DB}"/>
    <dgm:cxn modelId="{8DCB1640-5300-C14F-8188-1B922B9C0F85}" type="presOf" srcId="{E3F9D0A5-F589-482B-B9FA-6C3DD260D2E9}" destId="{E94D79AD-698F-4789-8968-D044BF4D0843}" srcOrd="0" destOrd="0" presId="urn:microsoft.com/office/officeart/2005/8/layout/hProcess9"/>
    <dgm:cxn modelId="{F910CC6A-94F5-409E-BEF2-C80618634B56}" srcId="{DF0E8CF2-4ADA-44A0-B3EF-14A5B47992BB}" destId="{62B29BDD-4507-4B45-9840-AFDE06A41E5E}" srcOrd="2" destOrd="0" parTransId="{49F66C7F-2B57-4AD3-8620-F04558860B02}" sibTransId="{B9B39DFD-3C6B-49B3-8175-AFFFD390546D}"/>
    <dgm:cxn modelId="{B7A93B0E-89E1-A248-96F6-79EA50444B22}" type="presOf" srcId="{D373D586-DF8E-42F4-823B-545F1BAB85AF}" destId="{ABD79EC9-99E6-4F75-AB10-10F2F477BD53}" srcOrd="0" destOrd="0" presId="urn:microsoft.com/office/officeart/2005/8/layout/hProcess9"/>
    <dgm:cxn modelId="{277F3A3C-837F-7343-8914-079563E571F2}" type="presOf" srcId="{DF0E8CF2-4ADA-44A0-B3EF-14A5B47992BB}" destId="{7B942332-7144-485B-8947-A9CF64E6644A}" srcOrd="0" destOrd="0" presId="urn:microsoft.com/office/officeart/2005/8/layout/hProcess9"/>
    <dgm:cxn modelId="{0E302291-BA96-4DD2-B6C8-EB60EE317264}" srcId="{DF0E8CF2-4ADA-44A0-B3EF-14A5B47992BB}" destId="{D373D586-DF8E-42F4-823B-545F1BAB85AF}" srcOrd="4" destOrd="0" parTransId="{67F86431-0794-4CB9-A67B-1408ED7024E5}" sibTransId="{C5AA5398-1EC8-4848-B708-BCCCF9827E52}"/>
    <dgm:cxn modelId="{B303BA64-5A89-1C4B-8804-EB40965E476C}" type="presOf" srcId="{62B29BDD-4507-4B45-9840-AFDE06A41E5E}" destId="{6CF9E83E-955E-4D23-9932-7C686607BC72}" srcOrd="0" destOrd="0" presId="urn:microsoft.com/office/officeart/2005/8/layout/hProcess9"/>
    <dgm:cxn modelId="{7FADB51C-05D7-074C-81A7-4DBDC34481BC}" type="presOf" srcId="{C7D39290-E3DB-480F-A676-839BDA915B7F}" destId="{683AC2C2-2DE1-4988-A239-FC39E96C55B6}" srcOrd="0" destOrd="0" presId="urn:microsoft.com/office/officeart/2005/8/layout/hProcess9"/>
    <dgm:cxn modelId="{5A5CD422-EEC9-4C50-8A45-F32F2430E753}" srcId="{DF0E8CF2-4ADA-44A0-B3EF-14A5B47992BB}" destId="{E3F9D0A5-F589-482B-B9FA-6C3DD260D2E9}" srcOrd="1" destOrd="0" parTransId="{CC3A6C60-F773-45A7-B85F-E87DA0A3AF26}" sibTransId="{C9B9E7E8-1174-4EB5-9B1A-F3C0E5D171A8}"/>
    <dgm:cxn modelId="{7AA61A34-9975-5446-8DFF-54D9A9764E7E}" type="presOf" srcId="{33A12CB1-5B48-40A4-93CC-388992EF7480}" destId="{9CC99C42-873F-4182-A6DD-30A75EB8563D}" srcOrd="0" destOrd="0" presId="urn:microsoft.com/office/officeart/2005/8/layout/hProcess9"/>
    <dgm:cxn modelId="{7E8E9970-4B50-3B42-ABAC-D3A5C8939D1C}" type="presParOf" srcId="{7B942332-7144-485B-8947-A9CF64E6644A}" destId="{80308FC2-3F20-4CFB-84ED-B8935355C331}" srcOrd="0" destOrd="0" presId="urn:microsoft.com/office/officeart/2005/8/layout/hProcess9"/>
    <dgm:cxn modelId="{5CA90162-39D9-974A-AD82-7FA7B25D7598}" type="presParOf" srcId="{7B942332-7144-485B-8947-A9CF64E6644A}" destId="{A9FA7B64-E5F8-43C6-A007-1762928B8F38}" srcOrd="1" destOrd="0" presId="urn:microsoft.com/office/officeart/2005/8/layout/hProcess9"/>
    <dgm:cxn modelId="{7E38A14D-BB54-EE4D-9847-8E85E9E71FDA}" type="presParOf" srcId="{A9FA7B64-E5F8-43C6-A007-1762928B8F38}" destId="{9CC99C42-873F-4182-A6DD-30A75EB8563D}" srcOrd="0" destOrd="0" presId="urn:microsoft.com/office/officeart/2005/8/layout/hProcess9"/>
    <dgm:cxn modelId="{B4452527-940C-5343-81BA-3BD26B4AD06C}" type="presParOf" srcId="{A9FA7B64-E5F8-43C6-A007-1762928B8F38}" destId="{AFDDC09E-1054-443A-8486-4C2014BDAA1F}" srcOrd="1" destOrd="0" presId="urn:microsoft.com/office/officeart/2005/8/layout/hProcess9"/>
    <dgm:cxn modelId="{E3E03C73-7042-AD4E-A0B2-C99221588A74}" type="presParOf" srcId="{A9FA7B64-E5F8-43C6-A007-1762928B8F38}" destId="{E94D79AD-698F-4789-8968-D044BF4D0843}" srcOrd="2" destOrd="0" presId="urn:microsoft.com/office/officeart/2005/8/layout/hProcess9"/>
    <dgm:cxn modelId="{76E073B7-0C0D-8146-BAB4-C45BFE88B3E3}" type="presParOf" srcId="{A9FA7B64-E5F8-43C6-A007-1762928B8F38}" destId="{FE801879-8CB5-4585-BE1B-67F6EF6441D8}" srcOrd="3" destOrd="0" presId="urn:microsoft.com/office/officeart/2005/8/layout/hProcess9"/>
    <dgm:cxn modelId="{E9102A11-AA79-1440-AD18-590A4EBF0329}" type="presParOf" srcId="{A9FA7B64-E5F8-43C6-A007-1762928B8F38}" destId="{6CF9E83E-955E-4D23-9932-7C686607BC72}" srcOrd="4" destOrd="0" presId="urn:microsoft.com/office/officeart/2005/8/layout/hProcess9"/>
    <dgm:cxn modelId="{51F85AC0-F317-8B46-B75A-A075C6A11B1F}" type="presParOf" srcId="{A9FA7B64-E5F8-43C6-A007-1762928B8F38}" destId="{E8B6DA47-6B82-4388-A518-39F9319E17BA}" srcOrd="5" destOrd="0" presId="urn:microsoft.com/office/officeart/2005/8/layout/hProcess9"/>
    <dgm:cxn modelId="{F7F30700-EF9D-2749-853D-176F532897E0}" type="presParOf" srcId="{A9FA7B64-E5F8-43C6-A007-1762928B8F38}" destId="{683AC2C2-2DE1-4988-A239-FC39E96C55B6}" srcOrd="6" destOrd="0" presId="urn:microsoft.com/office/officeart/2005/8/layout/hProcess9"/>
    <dgm:cxn modelId="{FFF1D7A3-32C6-C043-B748-D365962834A5}" type="presParOf" srcId="{A9FA7B64-E5F8-43C6-A007-1762928B8F38}" destId="{01D0ED4E-A68A-4805-9227-ECE689A03E01}" srcOrd="7" destOrd="0" presId="urn:microsoft.com/office/officeart/2005/8/layout/hProcess9"/>
    <dgm:cxn modelId="{54473681-EEAA-7547-920F-62FD5B3FD25A}" type="presParOf" srcId="{A9FA7B64-E5F8-43C6-A007-1762928B8F38}" destId="{ABD79EC9-99E6-4F75-AB10-10F2F477BD5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E6F44E-E1A3-4F81-9978-358BD7B719C1}" type="doc">
      <dgm:prSet loTypeId="urn:microsoft.com/office/officeart/2005/8/layout/cycle3" loCatId="cycle" qsTypeId="urn:microsoft.com/office/officeart/2005/8/quickstyle/simple1" qsCatId="simple" csTypeId="urn:microsoft.com/office/officeart/2005/8/colors/accent1_3" csCatId="accent1" phldr="1"/>
      <dgm:spPr/>
      <dgm:t>
        <a:bodyPr/>
        <a:lstStyle/>
        <a:p>
          <a:endParaRPr lang="es-PE"/>
        </a:p>
      </dgm:t>
    </dgm:pt>
    <dgm:pt modelId="{2CC257D1-4E6F-4E92-B10C-70F0396338FD}">
      <dgm:prSet phldrT="[Text]" custT="1"/>
      <dgm:spPr>
        <a:solidFill>
          <a:schemeClr val="accent5">
            <a:lumMod val="75000"/>
          </a:schemeClr>
        </a:solidFill>
      </dgm:spPr>
      <dgm:t>
        <a:bodyPr/>
        <a:lstStyle/>
        <a:p>
          <a:r>
            <a:rPr lang="es-PE" sz="2000" dirty="0" smtClean="0"/>
            <a:t>Fase I: Pre-solicitud</a:t>
          </a:r>
          <a:endParaRPr lang="es-PE" sz="2000" dirty="0"/>
        </a:p>
      </dgm:t>
    </dgm:pt>
    <dgm:pt modelId="{93DBD52D-D7A3-4599-B28E-E382452CEF95}" type="parTrans" cxnId="{BE32C935-AB38-407C-9361-F81900BC2BE7}">
      <dgm:prSet/>
      <dgm:spPr/>
      <dgm:t>
        <a:bodyPr/>
        <a:lstStyle/>
        <a:p>
          <a:endParaRPr lang="es-PE" sz="2000"/>
        </a:p>
      </dgm:t>
    </dgm:pt>
    <dgm:pt modelId="{EEF1916D-2FCF-4493-83E3-BD898AC05EB3}" type="sibTrans" cxnId="{BE32C935-AB38-407C-9361-F81900BC2BE7}">
      <dgm:prSet/>
      <dgm:spPr>
        <a:solidFill>
          <a:schemeClr val="accent6">
            <a:lumMod val="50000"/>
          </a:schemeClr>
        </a:solidFill>
      </dgm:spPr>
      <dgm:t>
        <a:bodyPr/>
        <a:lstStyle/>
        <a:p>
          <a:endParaRPr lang="es-PE" sz="2000"/>
        </a:p>
      </dgm:t>
    </dgm:pt>
    <dgm:pt modelId="{409B2AAF-CA24-4D38-A4DC-CCE14B31D58D}">
      <dgm:prSet phldrT="[Text]" custT="1"/>
      <dgm:spPr>
        <a:solidFill>
          <a:schemeClr val="accent6">
            <a:lumMod val="60000"/>
            <a:lumOff val="40000"/>
          </a:schemeClr>
        </a:solidFill>
      </dgm:spPr>
      <dgm:t>
        <a:bodyPr/>
        <a:lstStyle/>
        <a:p>
          <a:r>
            <a:rPr lang="es-PE" sz="2000" dirty="0" smtClean="0"/>
            <a:t>Fase II: Solicitud formal</a:t>
          </a:r>
          <a:endParaRPr lang="es-PE" sz="2000" dirty="0"/>
        </a:p>
      </dgm:t>
    </dgm:pt>
    <dgm:pt modelId="{6DC8C607-2461-4AE7-A1FF-CDA50E1BF365}" type="parTrans" cxnId="{E8B76F1E-CC3B-4EAB-9C0A-6CBA82CF7D31}">
      <dgm:prSet/>
      <dgm:spPr/>
      <dgm:t>
        <a:bodyPr/>
        <a:lstStyle/>
        <a:p>
          <a:endParaRPr lang="es-PE" sz="2000"/>
        </a:p>
      </dgm:t>
    </dgm:pt>
    <dgm:pt modelId="{E2209162-792C-4D01-B3C7-01C829DACC37}" type="sibTrans" cxnId="{E8B76F1E-CC3B-4EAB-9C0A-6CBA82CF7D31}">
      <dgm:prSet/>
      <dgm:spPr/>
      <dgm:t>
        <a:bodyPr/>
        <a:lstStyle/>
        <a:p>
          <a:endParaRPr lang="es-PE" sz="2000"/>
        </a:p>
      </dgm:t>
    </dgm:pt>
    <dgm:pt modelId="{C751A1B6-5C48-4BFB-8CAF-3E92C2749A2D}">
      <dgm:prSet phldrT="[Text]" custT="1"/>
      <dgm:spPr>
        <a:solidFill>
          <a:schemeClr val="accent5"/>
        </a:solidFill>
      </dgm:spPr>
      <dgm:t>
        <a:bodyPr/>
        <a:lstStyle/>
        <a:p>
          <a:r>
            <a:rPr lang="es-PE" sz="2000" dirty="0" smtClean="0"/>
            <a:t>Fase III: Análisis de la documentación</a:t>
          </a:r>
          <a:endParaRPr lang="es-PE" sz="2000" dirty="0"/>
        </a:p>
      </dgm:t>
    </dgm:pt>
    <dgm:pt modelId="{EAC31CE1-D953-42F5-BB06-371F56D4A713}" type="parTrans" cxnId="{CD397CBA-B031-4B2D-B2E7-AA5C943F9C8F}">
      <dgm:prSet/>
      <dgm:spPr/>
      <dgm:t>
        <a:bodyPr/>
        <a:lstStyle/>
        <a:p>
          <a:endParaRPr lang="es-PE" sz="2000"/>
        </a:p>
      </dgm:t>
    </dgm:pt>
    <dgm:pt modelId="{3826DC09-155D-4B09-A0EF-8C998F34C91E}" type="sibTrans" cxnId="{CD397CBA-B031-4B2D-B2E7-AA5C943F9C8F}">
      <dgm:prSet/>
      <dgm:spPr/>
      <dgm:t>
        <a:bodyPr/>
        <a:lstStyle/>
        <a:p>
          <a:endParaRPr lang="es-PE" sz="2000"/>
        </a:p>
      </dgm:t>
    </dgm:pt>
    <dgm:pt modelId="{59758C78-A9B3-4E9E-81C7-03806E5029E0}">
      <dgm:prSet phldrT="[Text]" custT="1"/>
      <dgm:spPr>
        <a:solidFill>
          <a:srgbClr val="23BCD4"/>
        </a:solidFill>
      </dgm:spPr>
      <dgm:t>
        <a:bodyPr/>
        <a:lstStyle/>
        <a:p>
          <a:r>
            <a:rPr lang="es-PE" sz="2000" dirty="0" smtClean="0"/>
            <a:t>Fase IV: Inspección y demostración</a:t>
          </a:r>
          <a:endParaRPr lang="es-PE" sz="2000" dirty="0"/>
        </a:p>
      </dgm:t>
    </dgm:pt>
    <dgm:pt modelId="{DCD0C32F-B893-45CC-A3DD-5C78D3002F3B}" type="parTrans" cxnId="{3BDEB0BA-98B4-46C4-9D7C-695DD669B294}">
      <dgm:prSet/>
      <dgm:spPr/>
      <dgm:t>
        <a:bodyPr/>
        <a:lstStyle/>
        <a:p>
          <a:endParaRPr lang="es-PE" sz="2000"/>
        </a:p>
      </dgm:t>
    </dgm:pt>
    <dgm:pt modelId="{1C3EA095-5BEA-4A23-B58D-E2A1B8CE36E9}" type="sibTrans" cxnId="{3BDEB0BA-98B4-46C4-9D7C-695DD669B294}">
      <dgm:prSet/>
      <dgm:spPr/>
      <dgm:t>
        <a:bodyPr/>
        <a:lstStyle/>
        <a:p>
          <a:endParaRPr lang="es-PE" sz="2000"/>
        </a:p>
      </dgm:t>
    </dgm:pt>
    <dgm:pt modelId="{5DA2CD90-0D8B-421C-9192-EFE18F4F400D}">
      <dgm:prSet phldrT="[Text]" custT="1"/>
      <dgm:spPr>
        <a:solidFill>
          <a:srgbClr val="4488E1"/>
        </a:solidFill>
      </dgm:spPr>
      <dgm:t>
        <a:bodyPr/>
        <a:lstStyle/>
        <a:p>
          <a:r>
            <a:rPr lang="es-PE" sz="2000" dirty="0" smtClean="0"/>
            <a:t>Fase V: Certificación</a:t>
          </a:r>
          <a:endParaRPr lang="es-PE" sz="2000" dirty="0"/>
        </a:p>
      </dgm:t>
    </dgm:pt>
    <dgm:pt modelId="{D01A9D4F-14DD-4286-A23E-624E1A4C295F}" type="parTrans" cxnId="{B0881C5D-989D-42C6-B027-211B82CB0151}">
      <dgm:prSet/>
      <dgm:spPr/>
      <dgm:t>
        <a:bodyPr/>
        <a:lstStyle/>
        <a:p>
          <a:endParaRPr lang="es-PE" sz="2000"/>
        </a:p>
      </dgm:t>
    </dgm:pt>
    <dgm:pt modelId="{A08B58CF-5A65-4BC1-A59E-AFBECCCAA054}" type="sibTrans" cxnId="{B0881C5D-989D-42C6-B027-211B82CB0151}">
      <dgm:prSet/>
      <dgm:spPr/>
      <dgm:t>
        <a:bodyPr/>
        <a:lstStyle/>
        <a:p>
          <a:endParaRPr lang="es-PE" sz="2000"/>
        </a:p>
      </dgm:t>
    </dgm:pt>
    <dgm:pt modelId="{C57F9FDE-F724-4166-90A4-539B1B977A83}" type="pres">
      <dgm:prSet presAssocID="{2FE6F44E-E1A3-4F81-9978-358BD7B719C1}" presName="Name0" presStyleCnt="0">
        <dgm:presLayoutVars>
          <dgm:dir/>
          <dgm:resizeHandles val="exact"/>
        </dgm:presLayoutVars>
      </dgm:prSet>
      <dgm:spPr/>
      <dgm:t>
        <a:bodyPr/>
        <a:lstStyle/>
        <a:p>
          <a:endParaRPr lang="es-ES"/>
        </a:p>
      </dgm:t>
    </dgm:pt>
    <dgm:pt modelId="{D9BE2EC5-F5A7-48AF-9459-57980BC52E9D}" type="pres">
      <dgm:prSet presAssocID="{2FE6F44E-E1A3-4F81-9978-358BD7B719C1}" presName="cycle" presStyleCnt="0"/>
      <dgm:spPr/>
    </dgm:pt>
    <dgm:pt modelId="{906BD784-9F52-4A63-96C7-98BCB99D5BD7}" type="pres">
      <dgm:prSet presAssocID="{2CC257D1-4E6F-4E92-B10C-70F0396338FD}" presName="nodeFirstNode" presStyleLbl="node1" presStyleIdx="0" presStyleCnt="5" custRadScaleRad="100102" custRadScaleInc="-4313">
        <dgm:presLayoutVars>
          <dgm:bulletEnabled val="1"/>
        </dgm:presLayoutVars>
      </dgm:prSet>
      <dgm:spPr/>
      <dgm:t>
        <a:bodyPr/>
        <a:lstStyle/>
        <a:p>
          <a:endParaRPr lang="es-PE"/>
        </a:p>
      </dgm:t>
    </dgm:pt>
    <dgm:pt modelId="{F3999123-AB40-41DB-9CF8-3673A26639E5}" type="pres">
      <dgm:prSet presAssocID="{EEF1916D-2FCF-4493-83E3-BD898AC05EB3}" presName="sibTransFirstNode" presStyleLbl="bgShp" presStyleIdx="0" presStyleCnt="1"/>
      <dgm:spPr/>
      <dgm:t>
        <a:bodyPr/>
        <a:lstStyle/>
        <a:p>
          <a:endParaRPr lang="es-ES"/>
        </a:p>
      </dgm:t>
    </dgm:pt>
    <dgm:pt modelId="{D059B6D2-2558-43EA-979A-6DD64B6FDB2D}" type="pres">
      <dgm:prSet presAssocID="{409B2AAF-CA24-4D38-A4DC-CCE14B31D58D}" presName="nodeFollowingNodes" presStyleLbl="node1" presStyleIdx="1" presStyleCnt="5" custRadScaleRad="94406" custRadScaleInc="18425">
        <dgm:presLayoutVars>
          <dgm:bulletEnabled val="1"/>
        </dgm:presLayoutVars>
      </dgm:prSet>
      <dgm:spPr/>
      <dgm:t>
        <a:bodyPr/>
        <a:lstStyle/>
        <a:p>
          <a:endParaRPr lang="es-PE"/>
        </a:p>
      </dgm:t>
    </dgm:pt>
    <dgm:pt modelId="{71F99682-30DF-422F-A170-EB0281EFB68E}" type="pres">
      <dgm:prSet presAssocID="{C751A1B6-5C48-4BFB-8CAF-3E92C2749A2D}" presName="nodeFollowingNodes" presStyleLbl="node1" presStyleIdx="2" presStyleCnt="5" custRadScaleRad="103243" custRadScaleInc="-5208">
        <dgm:presLayoutVars>
          <dgm:bulletEnabled val="1"/>
        </dgm:presLayoutVars>
      </dgm:prSet>
      <dgm:spPr/>
      <dgm:t>
        <a:bodyPr/>
        <a:lstStyle/>
        <a:p>
          <a:endParaRPr lang="es-ES"/>
        </a:p>
      </dgm:t>
    </dgm:pt>
    <dgm:pt modelId="{43E6E1BE-9126-43ED-989C-2565F64F444F}" type="pres">
      <dgm:prSet presAssocID="{59758C78-A9B3-4E9E-81C7-03806E5029E0}" presName="nodeFollowingNodes" presStyleLbl="node1" presStyleIdx="3" presStyleCnt="5" custRadScaleRad="109694" custRadScaleInc="11835">
        <dgm:presLayoutVars>
          <dgm:bulletEnabled val="1"/>
        </dgm:presLayoutVars>
      </dgm:prSet>
      <dgm:spPr/>
      <dgm:t>
        <a:bodyPr/>
        <a:lstStyle/>
        <a:p>
          <a:endParaRPr lang="es-ES"/>
        </a:p>
      </dgm:t>
    </dgm:pt>
    <dgm:pt modelId="{1FB54838-7A57-43B0-B07F-3624F9351497}" type="pres">
      <dgm:prSet presAssocID="{5DA2CD90-0D8B-421C-9192-EFE18F4F400D}" presName="nodeFollowingNodes" presStyleLbl="node1" presStyleIdx="4" presStyleCnt="5" custRadScaleRad="97511" custRadScaleInc="-18795">
        <dgm:presLayoutVars>
          <dgm:bulletEnabled val="1"/>
        </dgm:presLayoutVars>
      </dgm:prSet>
      <dgm:spPr/>
      <dgm:t>
        <a:bodyPr/>
        <a:lstStyle/>
        <a:p>
          <a:endParaRPr lang="es-ES"/>
        </a:p>
      </dgm:t>
    </dgm:pt>
  </dgm:ptLst>
  <dgm:cxnLst>
    <dgm:cxn modelId="{B0881C5D-989D-42C6-B027-211B82CB0151}" srcId="{2FE6F44E-E1A3-4F81-9978-358BD7B719C1}" destId="{5DA2CD90-0D8B-421C-9192-EFE18F4F400D}" srcOrd="4" destOrd="0" parTransId="{D01A9D4F-14DD-4286-A23E-624E1A4C295F}" sibTransId="{A08B58CF-5A65-4BC1-A59E-AFBECCCAA054}"/>
    <dgm:cxn modelId="{3BDEB0BA-98B4-46C4-9D7C-695DD669B294}" srcId="{2FE6F44E-E1A3-4F81-9978-358BD7B719C1}" destId="{59758C78-A9B3-4E9E-81C7-03806E5029E0}" srcOrd="3" destOrd="0" parTransId="{DCD0C32F-B893-45CC-A3DD-5C78D3002F3B}" sibTransId="{1C3EA095-5BEA-4A23-B58D-E2A1B8CE36E9}"/>
    <dgm:cxn modelId="{A1036912-D584-0144-B3F6-A169A52C7028}" type="presOf" srcId="{5DA2CD90-0D8B-421C-9192-EFE18F4F400D}" destId="{1FB54838-7A57-43B0-B07F-3624F9351497}" srcOrd="0" destOrd="0" presId="urn:microsoft.com/office/officeart/2005/8/layout/cycle3"/>
    <dgm:cxn modelId="{110C9F30-849A-8545-8A33-083C4D0ECBBD}" type="presOf" srcId="{EEF1916D-2FCF-4493-83E3-BD898AC05EB3}" destId="{F3999123-AB40-41DB-9CF8-3673A26639E5}" srcOrd="0" destOrd="0" presId="urn:microsoft.com/office/officeart/2005/8/layout/cycle3"/>
    <dgm:cxn modelId="{BE32C935-AB38-407C-9361-F81900BC2BE7}" srcId="{2FE6F44E-E1A3-4F81-9978-358BD7B719C1}" destId="{2CC257D1-4E6F-4E92-B10C-70F0396338FD}" srcOrd="0" destOrd="0" parTransId="{93DBD52D-D7A3-4599-B28E-E382452CEF95}" sibTransId="{EEF1916D-2FCF-4493-83E3-BD898AC05EB3}"/>
    <dgm:cxn modelId="{DEB1C982-7336-B14C-9AC4-59DCA61261F5}" type="presOf" srcId="{2CC257D1-4E6F-4E92-B10C-70F0396338FD}" destId="{906BD784-9F52-4A63-96C7-98BCB99D5BD7}" srcOrd="0" destOrd="0" presId="urn:microsoft.com/office/officeart/2005/8/layout/cycle3"/>
    <dgm:cxn modelId="{CD397CBA-B031-4B2D-B2E7-AA5C943F9C8F}" srcId="{2FE6F44E-E1A3-4F81-9978-358BD7B719C1}" destId="{C751A1B6-5C48-4BFB-8CAF-3E92C2749A2D}" srcOrd="2" destOrd="0" parTransId="{EAC31CE1-D953-42F5-BB06-371F56D4A713}" sibTransId="{3826DC09-155D-4B09-A0EF-8C998F34C91E}"/>
    <dgm:cxn modelId="{E8B76F1E-CC3B-4EAB-9C0A-6CBA82CF7D31}" srcId="{2FE6F44E-E1A3-4F81-9978-358BD7B719C1}" destId="{409B2AAF-CA24-4D38-A4DC-CCE14B31D58D}" srcOrd="1" destOrd="0" parTransId="{6DC8C607-2461-4AE7-A1FF-CDA50E1BF365}" sibTransId="{E2209162-792C-4D01-B3C7-01C829DACC37}"/>
    <dgm:cxn modelId="{A3872541-8704-1A43-AFA1-8E0C336E3CE3}" type="presOf" srcId="{2FE6F44E-E1A3-4F81-9978-358BD7B719C1}" destId="{C57F9FDE-F724-4166-90A4-539B1B977A83}" srcOrd="0" destOrd="0" presId="urn:microsoft.com/office/officeart/2005/8/layout/cycle3"/>
    <dgm:cxn modelId="{2C9338D5-DB32-C745-B763-7D7E142EF240}" type="presOf" srcId="{C751A1B6-5C48-4BFB-8CAF-3E92C2749A2D}" destId="{71F99682-30DF-422F-A170-EB0281EFB68E}" srcOrd="0" destOrd="0" presId="urn:microsoft.com/office/officeart/2005/8/layout/cycle3"/>
    <dgm:cxn modelId="{1A5CBAFC-E531-014B-BB18-B60CC7B5F8DA}" type="presOf" srcId="{59758C78-A9B3-4E9E-81C7-03806E5029E0}" destId="{43E6E1BE-9126-43ED-989C-2565F64F444F}" srcOrd="0" destOrd="0" presId="urn:microsoft.com/office/officeart/2005/8/layout/cycle3"/>
    <dgm:cxn modelId="{1483B394-24D4-4E48-9869-2468873FF888}" type="presOf" srcId="{409B2AAF-CA24-4D38-A4DC-CCE14B31D58D}" destId="{D059B6D2-2558-43EA-979A-6DD64B6FDB2D}" srcOrd="0" destOrd="0" presId="urn:microsoft.com/office/officeart/2005/8/layout/cycle3"/>
    <dgm:cxn modelId="{E3FD3B40-0B4C-B347-A967-C577E550A229}" type="presParOf" srcId="{C57F9FDE-F724-4166-90A4-539B1B977A83}" destId="{D9BE2EC5-F5A7-48AF-9459-57980BC52E9D}" srcOrd="0" destOrd="0" presId="urn:microsoft.com/office/officeart/2005/8/layout/cycle3"/>
    <dgm:cxn modelId="{1F15C119-6DCB-BA47-8A44-ABBD835E3EFA}" type="presParOf" srcId="{D9BE2EC5-F5A7-48AF-9459-57980BC52E9D}" destId="{906BD784-9F52-4A63-96C7-98BCB99D5BD7}" srcOrd="0" destOrd="0" presId="urn:microsoft.com/office/officeart/2005/8/layout/cycle3"/>
    <dgm:cxn modelId="{A5399FF1-20D7-164F-B01E-0A8F49196044}" type="presParOf" srcId="{D9BE2EC5-F5A7-48AF-9459-57980BC52E9D}" destId="{F3999123-AB40-41DB-9CF8-3673A26639E5}" srcOrd="1" destOrd="0" presId="urn:microsoft.com/office/officeart/2005/8/layout/cycle3"/>
    <dgm:cxn modelId="{0668FFE3-B622-3943-99B8-834C84B660AE}" type="presParOf" srcId="{D9BE2EC5-F5A7-48AF-9459-57980BC52E9D}" destId="{D059B6D2-2558-43EA-979A-6DD64B6FDB2D}" srcOrd="2" destOrd="0" presId="urn:microsoft.com/office/officeart/2005/8/layout/cycle3"/>
    <dgm:cxn modelId="{0CB4733D-D930-654E-B8AA-BEE6DF5CB493}" type="presParOf" srcId="{D9BE2EC5-F5A7-48AF-9459-57980BC52E9D}" destId="{71F99682-30DF-422F-A170-EB0281EFB68E}" srcOrd="3" destOrd="0" presId="urn:microsoft.com/office/officeart/2005/8/layout/cycle3"/>
    <dgm:cxn modelId="{3B73ABFC-8AF3-F04E-8EDC-0CF3AB7E33C6}" type="presParOf" srcId="{D9BE2EC5-F5A7-48AF-9459-57980BC52E9D}" destId="{43E6E1BE-9126-43ED-989C-2565F64F444F}" srcOrd="4" destOrd="0" presId="urn:microsoft.com/office/officeart/2005/8/layout/cycle3"/>
    <dgm:cxn modelId="{6F0C5F4D-E6D3-704E-A7A1-69856F6D75C0}" type="presParOf" srcId="{D9BE2EC5-F5A7-48AF-9459-57980BC52E9D}" destId="{1FB54838-7A57-43B0-B07F-3624F935149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08FC2-3F20-4CFB-84ED-B8935355C331}">
      <dsp:nvSpPr>
        <dsp:cNvPr id="0" name=""/>
        <dsp:cNvSpPr/>
      </dsp:nvSpPr>
      <dsp:spPr>
        <a:xfrm>
          <a:off x="626469" y="0"/>
          <a:ext cx="7099988" cy="3384376"/>
        </a:xfrm>
        <a:prstGeom prst="rightArrow">
          <a:avLst/>
        </a:prstGeom>
        <a:solidFill>
          <a:schemeClr val="accent6">
            <a:lumMod val="50000"/>
          </a:schemeClr>
        </a:solidFill>
        <a:ln>
          <a:noFill/>
        </a:ln>
        <a:effectLst/>
      </dsp:spPr>
      <dsp:style>
        <a:lnRef idx="0">
          <a:scrgbClr r="0" g="0" b="0"/>
        </a:lnRef>
        <a:fillRef idx="1">
          <a:scrgbClr r="0" g="0" b="0"/>
        </a:fillRef>
        <a:effectRef idx="0">
          <a:scrgbClr r="0" g="0" b="0"/>
        </a:effectRef>
        <a:fontRef idx="minor"/>
      </dsp:style>
    </dsp:sp>
    <dsp:sp modelId="{9CC99C42-873F-4182-A6DD-30A75EB8563D}">
      <dsp:nvSpPr>
        <dsp:cNvPr id="0" name=""/>
        <dsp:cNvSpPr/>
      </dsp:nvSpPr>
      <dsp:spPr>
        <a:xfrm>
          <a:off x="2447" y="1015312"/>
          <a:ext cx="1473182" cy="1353750"/>
        </a:xfrm>
        <a:prstGeom prst="roundRect">
          <a:avLst/>
        </a:prstGeom>
        <a:solidFill>
          <a:srgbClr val="4488E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PE" sz="1800" kern="1200" dirty="0" smtClean="0"/>
            <a:t>Orientación al solicitante</a:t>
          </a:r>
          <a:endParaRPr lang="es-PE" sz="1800" kern="1200" dirty="0"/>
        </a:p>
      </dsp:txBody>
      <dsp:txXfrm>
        <a:off x="68532" y="1081397"/>
        <a:ext cx="1341012" cy="1221580"/>
      </dsp:txXfrm>
    </dsp:sp>
    <dsp:sp modelId="{E94D79AD-698F-4789-8968-D044BF4D0843}">
      <dsp:nvSpPr>
        <dsp:cNvPr id="0" name=""/>
        <dsp:cNvSpPr/>
      </dsp:nvSpPr>
      <dsp:spPr>
        <a:xfrm>
          <a:off x="1721159" y="1015312"/>
          <a:ext cx="1473182" cy="1353750"/>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PE" sz="1800" kern="1200" dirty="0" smtClean="0"/>
            <a:t>Análisis de los alcances de la solicitud</a:t>
          </a:r>
          <a:endParaRPr lang="es-PE" sz="1800" kern="1200" dirty="0"/>
        </a:p>
      </dsp:txBody>
      <dsp:txXfrm>
        <a:off x="1787244" y="1081397"/>
        <a:ext cx="1341012" cy="1221580"/>
      </dsp:txXfrm>
    </dsp:sp>
    <dsp:sp modelId="{6CF9E83E-955E-4D23-9932-7C686607BC72}">
      <dsp:nvSpPr>
        <dsp:cNvPr id="0" name=""/>
        <dsp:cNvSpPr/>
      </dsp:nvSpPr>
      <dsp:spPr>
        <a:xfrm>
          <a:off x="3439872" y="1015312"/>
          <a:ext cx="1473182" cy="1353750"/>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PE" sz="1800" kern="1200" dirty="0" smtClean="0"/>
            <a:t>Revisión de los documentos</a:t>
          </a:r>
          <a:endParaRPr lang="es-PE" sz="1800" kern="1200" dirty="0"/>
        </a:p>
      </dsp:txBody>
      <dsp:txXfrm>
        <a:off x="3505957" y="1081397"/>
        <a:ext cx="1341012" cy="1221580"/>
      </dsp:txXfrm>
    </dsp:sp>
    <dsp:sp modelId="{683AC2C2-2DE1-4988-A239-FC39E96C55B6}">
      <dsp:nvSpPr>
        <dsp:cNvPr id="0" name=""/>
        <dsp:cNvSpPr/>
      </dsp:nvSpPr>
      <dsp:spPr>
        <a:xfrm>
          <a:off x="5158585" y="1015312"/>
          <a:ext cx="1473182" cy="1353750"/>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E" sz="1400" kern="1200" dirty="0" smtClean="0"/>
            <a:t>Evaluación física de cumplimiento de procedimientos</a:t>
          </a:r>
          <a:endParaRPr lang="es-PE" sz="1400" kern="1200" dirty="0"/>
        </a:p>
      </dsp:txBody>
      <dsp:txXfrm>
        <a:off x="5224670" y="1081397"/>
        <a:ext cx="1341012" cy="1221580"/>
      </dsp:txXfrm>
    </dsp:sp>
    <dsp:sp modelId="{ABD79EC9-99E6-4F75-AB10-10F2F477BD53}">
      <dsp:nvSpPr>
        <dsp:cNvPr id="0" name=""/>
        <dsp:cNvSpPr/>
      </dsp:nvSpPr>
      <dsp:spPr>
        <a:xfrm>
          <a:off x="6877298" y="1015312"/>
          <a:ext cx="1473182" cy="1353750"/>
        </a:xfrm>
        <a:prstGeom prst="roundRect">
          <a:avLst/>
        </a:prstGeom>
        <a:solidFill>
          <a:srgbClr val="7D8B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PE" sz="1800" kern="1200" dirty="0" smtClean="0"/>
            <a:t>Emisión del certificado y L/C</a:t>
          </a:r>
          <a:endParaRPr lang="es-PE" sz="1800" kern="1200" dirty="0"/>
        </a:p>
      </dsp:txBody>
      <dsp:txXfrm>
        <a:off x="6943383" y="1081397"/>
        <a:ext cx="1341012" cy="1221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DB6E1-799D-4B6E-A92E-225E7BAF6E95}">
      <dsp:nvSpPr>
        <dsp:cNvPr id="0" name=""/>
        <dsp:cNvSpPr/>
      </dsp:nvSpPr>
      <dsp:spPr>
        <a:xfrm>
          <a:off x="1953410" y="2754"/>
          <a:ext cx="1205747" cy="783735"/>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PE" sz="2400" kern="1200" dirty="0" smtClean="0"/>
            <a:t>Fase I</a:t>
          </a:r>
          <a:endParaRPr lang="es-PE" sz="2400" kern="1200" dirty="0"/>
        </a:p>
      </dsp:txBody>
      <dsp:txXfrm>
        <a:off x="1991669" y="41013"/>
        <a:ext cx="1129229" cy="707217"/>
      </dsp:txXfrm>
    </dsp:sp>
    <dsp:sp modelId="{9054F65D-E138-4AF0-AA6E-1C13EFCD7BFB}">
      <dsp:nvSpPr>
        <dsp:cNvPr id="0" name=""/>
        <dsp:cNvSpPr/>
      </dsp:nvSpPr>
      <dsp:spPr>
        <a:xfrm>
          <a:off x="991113" y="394622"/>
          <a:ext cx="3130341" cy="3130341"/>
        </a:xfrm>
        <a:custGeom>
          <a:avLst/>
          <a:gdLst/>
          <a:ahLst/>
          <a:cxnLst/>
          <a:rect l="0" t="0" r="0" b="0"/>
          <a:pathLst>
            <a:path>
              <a:moveTo>
                <a:pt x="2176319" y="124248"/>
              </a:moveTo>
              <a:arcTo wR="1565170" hR="1565170" stAng="17579016" swAng="196047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FF50837-B7B9-4C32-8ACB-59372400F5F1}">
      <dsp:nvSpPr>
        <dsp:cNvPr id="0" name=""/>
        <dsp:cNvSpPr/>
      </dsp:nvSpPr>
      <dsp:spPr>
        <a:xfrm>
          <a:off x="3441976" y="1084260"/>
          <a:ext cx="1205747" cy="783735"/>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PE" sz="2400" kern="1200" dirty="0" smtClean="0"/>
            <a:t>Fase II</a:t>
          </a:r>
          <a:endParaRPr lang="es-PE" sz="2400" kern="1200" dirty="0"/>
        </a:p>
      </dsp:txBody>
      <dsp:txXfrm>
        <a:off x="3480235" y="1122519"/>
        <a:ext cx="1129229" cy="707217"/>
      </dsp:txXfrm>
    </dsp:sp>
    <dsp:sp modelId="{2CCB8CA9-613C-4433-A5DA-00222F62768F}">
      <dsp:nvSpPr>
        <dsp:cNvPr id="0" name=""/>
        <dsp:cNvSpPr/>
      </dsp:nvSpPr>
      <dsp:spPr>
        <a:xfrm>
          <a:off x="991471" y="400524"/>
          <a:ext cx="3130341" cy="3130341"/>
        </a:xfrm>
        <a:custGeom>
          <a:avLst/>
          <a:gdLst/>
          <a:ahLst/>
          <a:cxnLst/>
          <a:rect l="0" t="0" r="0" b="0"/>
          <a:pathLst>
            <a:path>
              <a:moveTo>
                <a:pt x="3127793" y="1475894"/>
              </a:moveTo>
              <a:arcTo wR="1565170" hR="1565170" stAng="21403806" swAng="183920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730FC0-A6BE-4A77-85D8-2A3F4F351727}">
      <dsp:nvSpPr>
        <dsp:cNvPr id="0" name=""/>
        <dsp:cNvSpPr/>
      </dsp:nvSpPr>
      <dsp:spPr>
        <a:xfrm>
          <a:off x="3045852" y="2693066"/>
          <a:ext cx="1205747" cy="783735"/>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PE" sz="2400" kern="1200" dirty="0" smtClean="0"/>
            <a:t>Fase III</a:t>
          </a:r>
          <a:endParaRPr lang="es-PE" sz="2400" kern="1200" dirty="0"/>
        </a:p>
      </dsp:txBody>
      <dsp:txXfrm>
        <a:off x="3084111" y="2731325"/>
        <a:ext cx="1129229" cy="707217"/>
      </dsp:txXfrm>
    </dsp:sp>
    <dsp:sp modelId="{9C7B8FA5-9489-447D-BB49-E86B03AC632A}">
      <dsp:nvSpPr>
        <dsp:cNvPr id="0" name=""/>
        <dsp:cNvSpPr/>
      </dsp:nvSpPr>
      <dsp:spPr>
        <a:xfrm>
          <a:off x="956931" y="409547"/>
          <a:ext cx="3130341" cy="3130341"/>
        </a:xfrm>
        <a:custGeom>
          <a:avLst/>
          <a:gdLst/>
          <a:ahLst/>
          <a:cxnLst/>
          <a:rect l="0" t="0" r="0" b="0"/>
          <a:pathLst>
            <a:path>
              <a:moveTo>
                <a:pt x="2079386" y="3043460"/>
              </a:moveTo>
              <a:arcTo wR="1565170" hR="1565170" stAng="4249202" swAng="221569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3BE5B0A-7C33-43C6-A9D7-61641FFF6BC4}">
      <dsp:nvSpPr>
        <dsp:cNvPr id="0" name=""/>
        <dsp:cNvSpPr/>
      </dsp:nvSpPr>
      <dsp:spPr>
        <a:xfrm>
          <a:off x="829622" y="2693060"/>
          <a:ext cx="1205747" cy="783735"/>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PE" sz="2400" kern="1200" dirty="0" smtClean="0"/>
            <a:t>Fase IV</a:t>
          </a:r>
          <a:endParaRPr lang="es-PE" sz="2400" kern="1200" dirty="0"/>
        </a:p>
      </dsp:txBody>
      <dsp:txXfrm>
        <a:off x="867881" y="2731319"/>
        <a:ext cx="1129229" cy="707217"/>
      </dsp:txXfrm>
    </dsp:sp>
    <dsp:sp modelId="{8126EB23-DF21-4DD3-A2D4-B318827ED8D5}">
      <dsp:nvSpPr>
        <dsp:cNvPr id="0" name=""/>
        <dsp:cNvSpPr/>
      </dsp:nvSpPr>
      <dsp:spPr>
        <a:xfrm>
          <a:off x="987499" y="443202"/>
          <a:ext cx="3130341" cy="3130341"/>
        </a:xfrm>
        <a:custGeom>
          <a:avLst/>
          <a:gdLst/>
          <a:ahLst/>
          <a:cxnLst/>
          <a:rect l="0" t="0" r="0" b="0"/>
          <a:pathLst>
            <a:path>
              <a:moveTo>
                <a:pt x="154054" y="2242304"/>
              </a:moveTo>
              <a:arcTo wR="1565170" hR="1565170" stAng="9261939" swAng="182837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4BB6965-EB09-4658-A3D3-6A88750E0B37}">
      <dsp:nvSpPr>
        <dsp:cNvPr id="0" name=""/>
        <dsp:cNvSpPr/>
      </dsp:nvSpPr>
      <dsp:spPr>
        <a:xfrm>
          <a:off x="464844" y="1084260"/>
          <a:ext cx="1205747" cy="783735"/>
        </a:xfrm>
        <a:prstGeom prst="roundRect">
          <a:avLst/>
        </a:prstGeom>
        <a:solidFill>
          <a:srgbClr val="66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PE" sz="2400" kern="1200" dirty="0" smtClean="0"/>
            <a:t>Fase V</a:t>
          </a:r>
          <a:endParaRPr lang="es-PE" sz="2400" kern="1200" dirty="0"/>
        </a:p>
      </dsp:txBody>
      <dsp:txXfrm>
        <a:off x="503103" y="1122519"/>
        <a:ext cx="1129229" cy="707217"/>
      </dsp:txXfrm>
    </dsp:sp>
    <dsp:sp modelId="{39C0AC5B-5295-4BCB-8360-998B9A1DF7F8}">
      <dsp:nvSpPr>
        <dsp:cNvPr id="0" name=""/>
        <dsp:cNvSpPr/>
      </dsp:nvSpPr>
      <dsp:spPr>
        <a:xfrm>
          <a:off x="991113" y="394622"/>
          <a:ext cx="3130341" cy="3130341"/>
        </a:xfrm>
        <a:custGeom>
          <a:avLst/>
          <a:gdLst/>
          <a:ahLst/>
          <a:cxnLst/>
          <a:rect l="0" t="0" r="0" b="0"/>
          <a:pathLst>
            <a:path>
              <a:moveTo>
                <a:pt x="272830" y="682211"/>
              </a:moveTo>
              <a:arcTo wR="1565170" hR="1565170" stAng="12860513" swAng="196047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08FC2-3F20-4CFB-84ED-B8935355C331}">
      <dsp:nvSpPr>
        <dsp:cNvPr id="0" name=""/>
        <dsp:cNvSpPr/>
      </dsp:nvSpPr>
      <dsp:spPr>
        <a:xfrm>
          <a:off x="626469" y="0"/>
          <a:ext cx="7099988" cy="3384376"/>
        </a:xfrm>
        <a:prstGeom prst="rightArrow">
          <a:avLst/>
        </a:prstGeom>
        <a:solidFill>
          <a:schemeClr val="accent6">
            <a:lumMod val="50000"/>
          </a:schemeClr>
        </a:solidFill>
        <a:ln>
          <a:noFill/>
        </a:ln>
        <a:effectLst/>
      </dsp:spPr>
      <dsp:style>
        <a:lnRef idx="0">
          <a:scrgbClr r="0" g="0" b="0"/>
        </a:lnRef>
        <a:fillRef idx="1">
          <a:scrgbClr r="0" g="0" b="0"/>
        </a:fillRef>
        <a:effectRef idx="0">
          <a:scrgbClr r="0" g="0" b="0"/>
        </a:effectRef>
        <a:fontRef idx="minor"/>
      </dsp:style>
    </dsp:sp>
    <dsp:sp modelId="{9CC99C42-873F-4182-A6DD-30A75EB8563D}">
      <dsp:nvSpPr>
        <dsp:cNvPr id="0" name=""/>
        <dsp:cNvSpPr/>
      </dsp:nvSpPr>
      <dsp:spPr>
        <a:xfrm>
          <a:off x="2447" y="1015312"/>
          <a:ext cx="1473182" cy="1353750"/>
        </a:xfrm>
        <a:prstGeom prst="roundRect">
          <a:avLst/>
        </a:prstGeom>
        <a:solidFill>
          <a:srgbClr val="4488E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PE" sz="1800" kern="1200" dirty="0" smtClean="0"/>
            <a:t>Orientación al solicitante</a:t>
          </a:r>
          <a:endParaRPr lang="es-PE" sz="1800" kern="1200" dirty="0"/>
        </a:p>
      </dsp:txBody>
      <dsp:txXfrm>
        <a:off x="68532" y="1081397"/>
        <a:ext cx="1341012" cy="1221580"/>
      </dsp:txXfrm>
    </dsp:sp>
    <dsp:sp modelId="{E94D79AD-698F-4789-8968-D044BF4D0843}">
      <dsp:nvSpPr>
        <dsp:cNvPr id="0" name=""/>
        <dsp:cNvSpPr/>
      </dsp:nvSpPr>
      <dsp:spPr>
        <a:xfrm>
          <a:off x="1721159" y="1015312"/>
          <a:ext cx="1473182" cy="1353750"/>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PE" sz="1800" kern="1200" dirty="0" smtClean="0"/>
            <a:t>Análisis de los alcances de la solicitud</a:t>
          </a:r>
          <a:endParaRPr lang="es-PE" sz="1800" kern="1200" dirty="0"/>
        </a:p>
      </dsp:txBody>
      <dsp:txXfrm>
        <a:off x="1787244" y="1081397"/>
        <a:ext cx="1341012" cy="1221580"/>
      </dsp:txXfrm>
    </dsp:sp>
    <dsp:sp modelId="{6CF9E83E-955E-4D23-9932-7C686607BC72}">
      <dsp:nvSpPr>
        <dsp:cNvPr id="0" name=""/>
        <dsp:cNvSpPr/>
      </dsp:nvSpPr>
      <dsp:spPr>
        <a:xfrm>
          <a:off x="3439872" y="1015312"/>
          <a:ext cx="1473182" cy="1353750"/>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PE" sz="1800" kern="1200" dirty="0" smtClean="0"/>
            <a:t>Revisión de los documentos</a:t>
          </a:r>
          <a:endParaRPr lang="es-PE" sz="1800" kern="1200" dirty="0"/>
        </a:p>
      </dsp:txBody>
      <dsp:txXfrm>
        <a:off x="3505957" y="1081397"/>
        <a:ext cx="1341012" cy="1221580"/>
      </dsp:txXfrm>
    </dsp:sp>
    <dsp:sp modelId="{683AC2C2-2DE1-4988-A239-FC39E96C55B6}">
      <dsp:nvSpPr>
        <dsp:cNvPr id="0" name=""/>
        <dsp:cNvSpPr/>
      </dsp:nvSpPr>
      <dsp:spPr>
        <a:xfrm>
          <a:off x="5158585" y="1015312"/>
          <a:ext cx="1473182" cy="1353750"/>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E" sz="1400" kern="1200" dirty="0" smtClean="0"/>
            <a:t>Evaluación física de cumplimiento de procedimientos</a:t>
          </a:r>
          <a:endParaRPr lang="es-PE" sz="1400" kern="1200" dirty="0"/>
        </a:p>
      </dsp:txBody>
      <dsp:txXfrm>
        <a:off x="5224670" y="1081397"/>
        <a:ext cx="1341012" cy="1221580"/>
      </dsp:txXfrm>
    </dsp:sp>
    <dsp:sp modelId="{ABD79EC9-99E6-4F75-AB10-10F2F477BD53}">
      <dsp:nvSpPr>
        <dsp:cNvPr id="0" name=""/>
        <dsp:cNvSpPr/>
      </dsp:nvSpPr>
      <dsp:spPr>
        <a:xfrm>
          <a:off x="6877298" y="1015312"/>
          <a:ext cx="1473182" cy="1353750"/>
        </a:xfrm>
        <a:prstGeom prst="roundRect">
          <a:avLst/>
        </a:prstGeom>
        <a:solidFill>
          <a:srgbClr val="7D8B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PE" sz="1800" kern="1200" dirty="0" smtClean="0"/>
            <a:t>Emisión del certificado y L/C</a:t>
          </a:r>
          <a:endParaRPr lang="es-PE" sz="1800" kern="1200" dirty="0"/>
        </a:p>
      </dsp:txBody>
      <dsp:txXfrm>
        <a:off x="6943383" y="1081397"/>
        <a:ext cx="1341012" cy="12215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99123-AB40-41DB-9CF8-3673A26639E5}">
      <dsp:nvSpPr>
        <dsp:cNvPr id="0" name=""/>
        <dsp:cNvSpPr/>
      </dsp:nvSpPr>
      <dsp:spPr>
        <a:xfrm>
          <a:off x="1393482" y="-22386"/>
          <a:ext cx="4040834" cy="4040834"/>
        </a:xfrm>
        <a:prstGeom prst="circularArrow">
          <a:avLst>
            <a:gd name="adj1" fmla="val 5544"/>
            <a:gd name="adj2" fmla="val 330680"/>
            <a:gd name="adj3" fmla="val 13792196"/>
            <a:gd name="adj4" fmla="val 17376070"/>
            <a:gd name="adj5" fmla="val 5757"/>
          </a:avLst>
        </a:prstGeom>
        <a:solidFill>
          <a:schemeClr val="accent6">
            <a:lumMod val="50000"/>
          </a:schemeClr>
        </a:solidFill>
        <a:ln>
          <a:noFill/>
        </a:ln>
        <a:effectLst/>
      </dsp:spPr>
      <dsp:style>
        <a:lnRef idx="0">
          <a:scrgbClr r="0" g="0" b="0"/>
        </a:lnRef>
        <a:fillRef idx="1">
          <a:scrgbClr r="0" g="0" b="0"/>
        </a:fillRef>
        <a:effectRef idx="0">
          <a:scrgbClr r="0" g="0" b="0"/>
        </a:effectRef>
        <a:fontRef idx="minor"/>
      </dsp:style>
    </dsp:sp>
    <dsp:sp modelId="{906BD784-9F52-4A63-96C7-98BCB99D5BD7}">
      <dsp:nvSpPr>
        <dsp:cNvPr id="0" name=""/>
        <dsp:cNvSpPr/>
      </dsp:nvSpPr>
      <dsp:spPr>
        <a:xfrm>
          <a:off x="2474460" y="2183"/>
          <a:ext cx="1878877" cy="939438"/>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E" sz="2000" kern="1200" dirty="0" smtClean="0"/>
            <a:t>Fase I: Pre-solicitud</a:t>
          </a:r>
          <a:endParaRPr lang="es-PE" sz="2000" kern="1200" dirty="0"/>
        </a:p>
      </dsp:txBody>
      <dsp:txXfrm>
        <a:off x="2520320" y="48043"/>
        <a:ext cx="1787157" cy="847718"/>
      </dsp:txXfrm>
    </dsp:sp>
    <dsp:sp modelId="{D059B6D2-2558-43EA-979A-6DD64B6FDB2D}">
      <dsp:nvSpPr>
        <dsp:cNvPr id="0" name=""/>
        <dsp:cNvSpPr/>
      </dsp:nvSpPr>
      <dsp:spPr>
        <a:xfrm>
          <a:off x="4167181" y="1528648"/>
          <a:ext cx="1878877" cy="939438"/>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E" sz="2000" kern="1200" dirty="0" smtClean="0"/>
            <a:t>Fase II: Solicitud formal</a:t>
          </a:r>
          <a:endParaRPr lang="es-PE" sz="2000" kern="1200" dirty="0"/>
        </a:p>
      </dsp:txBody>
      <dsp:txXfrm>
        <a:off x="4213041" y="1574508"/>
        <a:ext cx="1787157" cy="847718"/>
      </dsp:txXfrm>
    </dsp:sp>
    <dsp:sp modelId="{71F99682-30DF-422F-A170-EB0281EFB68E}">
      <dsp:nvSpPr>
        <dsp:cNvPr id="0" name=""/>
        <dsp:cNvSpPr/>
      </dsp:nvSpPr>
      <dsp:spPr>
        <a:xfrm>
          <a:off x="3674944" y="3105494"/>
          <a:ext cx="1878877" cy="939438"/>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E" sz="2000" kern="1200" dirty="0" smtClean="0"/>
            <a:t>Fase III: Análisis de la documentación</a:t>
          </a:r>
          <a:endParaRPr lang="es-PE" sz="2000" kern="1200" dirty="0"/>
        </a:p>
      </dsp:txBody>
      <dsp:txXfrm>
        <a:off x="3720804" y="3151354"/>
        <a:ext cx="1787157" cy="847718"/>
      </dsp:txXfrm>
    </dsp:sp>
    <dsp:sp modelId="{43E6E1BE-9126-43ED-989C-2565F64F444F}">
      <dsp:nvSpPr>
        <dsp:cNvPr id="0" name=""/>
        <dsp:cNvSpPr/>
      </dsp:nvSpPr>
      <dsp:spPr>
        <a:xfrm>
          <a:off x="1260783" y="3105493"/>
          <a:ext cx="1878877" cy="939438"/>
        </a:xfrm>
        <a:prstGeom prst="roundRect">
          <a:avLst/>
        </a:prstGeom>
        <a:solidFill>
          <a:srgbClr val="23B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E" sz="2000" kern="1200" dirty="0" smtClean="0"/>
            <a:t>Fase IV: Inspección y demostración</a:t>
          </a:r>
          <a:endParaRPr lang="es-PE" sz="2000" kern="1200" dirty="0"/>
        </a:p>
      </dsp:txBody>
      <dsp:txXfrm>
        <a:off x="1306643" y="3151353"/>
        <a:ext cx="1787157" cy="847718"/>
      </dsp:txXfrm>
    </dsp:sp>
    <dsp:sp modelId="{1FB54838-7A57-43B0-B07F-3624F9351497}">
      <dsp:nvSpPr>
        <dsp:cNvPr id="0" name=""/>
        <dsp:cNvSpPr/>
      </dsp:nvSpPr>
      <dsp:spPr>
        <a:xfrm>
          <a:off x="883614" y="1528643"/>
          <a:ext cx="1878877" cy="939438"/>
        </a:xfrm>
        <a:prstGeom prst="roundRect">
          <a:avLst/>
        </a:prstGeom>
        <a:solidFill>
          <a:srgbClr val="4488E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E" sz="2000" kern="1200" dirty="0" smtClean="0"/>
            <a:t>Fase V: Certificación</a:t>
          </a:r>
          <a:endParaRPr lang="es-PE" sz="2000" kern="1200" dirty="0"/>
        </a:p>
      </dsp:txBody>
      <dsp:txXfrm>
        <a:off x="929474" y="1574503"/>
        <a:ext cx="1787157" cy="84771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8FDE89-C194-D34D-83AA-9AFBD74DC4D7}" type="datetimeFigureOut">
              <a:rPr lang="en-US" smtClean="0"/>
              <a:t>7/12/2019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964ACF-CE2C-F94C-B805-C3C372F63E8E}" type="slidenum">
              <a:rPr lang="en-US" smtClean="0"/>
              <a:t>‹#›</a:t>
            </a:fld>
            <a:endParaRPr lang="en-US"/>
          </a:p>
        </p:txBody>
      </p:sp>
    </p:spTree>
    <p:extLst>
      <p:ext uri="{BB962C8B-B14F-4D97-AF65-F5344CB8AC3E}">
        <p14:creationId xmlns:p14="http://schemas.microsoft.com/office/powerpoint/2010/main" val="1845719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8F6D02-122D-964E-ACB9-453FD8B7FB92}" type="datetimeFigureOut">
              <a:rPr lang="en-US" smtClean="0"/>
              <a:t>7/12/2019</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6E2E94-A510-624F-812E-907861D635CA}" type="slidenum">
              <a:rPr lang="en-US" smtClean="0"/>
              <a:t>‹#›</a:t>
            </a:fld>
            <a:endParaRPr lang="en-US"/>
          </a:p>
        </p:txBody>
      </p:sp>
    </p:spTree>
    <p:extLst>
      <p:ext uri="{BB962C8B-B14F-4D97-AF65-F5344CB8AC3E}">
        <p14:creationId xmlns:p14="http://schemas.microsoft.com/office/powerpoint/2010/main" val="27854341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BO" dirty="0" smtClean="0"/>
              <a:t>Vamos a analizar el proceso de certificación de OMA’s (descrito en el cap 2 del Vol I, Parte II), buscando en el proceso, cumplimiento con la LAR 145. Además, vamos a tomar como punto de partida el proceso genérico para certificación descrito en el capítulo 3 de la Parte I del MIA.</a:t>
            </a: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a:t>
            </a:fld>
            <a:endParaRPr lang="en-US"/>
          </a:p>
        </p:txBody>
      </p:sp>
    </p:spTree>
    <p:extLst>
      <p:ext uri="{BB962C8B-B14F-4D97-AF65-F5344CB8AC3E}">
        <p14:creationId xmlns:p14="http://schemas.microsoft.com/office/powerpoint/2010/main" val="1476680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14</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15</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16</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just">
              <a:spcBef>
                <a:spcPts val="1800"/>
              </a:spcBef>
              <a:spcAft>
                <a:spcPts val="600"/>
              </a:spcAft>
              <a:buFont typeface="+mj-lt"/>
              <a:buNone/>
              <a:tabLst>
                <a:tab pos="342900" algn="l"/>
                <a:tab pos="590550" algn="l"/>
              </a:tabLst>
            </a:pPr>
            <a:r>
              <a:rPr lang="es-PE" sz="1200" b="1" dirty="0" smtClean="0">
                <a:effectLst/>
                <a:latin typeface="Arial Narrow"/>
                <a:ea typeface="Times New Roman"/>
                <a:cs typeface="Times New Roman"/>
              </a:rPr>
              <a:t>Sección 2	–</a:t>
            </a:r>
            <a:r>
              <a:rPr lang="es-PE" sz="1200" b="1" baseline="0" dirty="0" smtClean="0">
                <a:effectLst/>
                <a:latin typeface="Arial Narrow"/>
                <a:ea typeface="Times New Roman"/>
                <a:cs typeface="Times New Roman"/>
              </a:rPr>
              <a:t> </a:t>
            </a:r>
            <a:r>
              <a:rPr lang="es-PE" sz="1200" b="1" dirty="0" smtClean="0">
                <a:effectLst/>
                <a:latin typeface="Arial Narrow"/>
                <a:ea typeface="Times New Roman"/>
                <a:cs typeface="Times New Roman"/>
              </a:rPr>
              <a:t>Procedimientos</a:t>
            </a:r>
          </a:p>
          <a:p>
            <a:pPr marL="0" lvl="0" indent="0" algn="just">
              <a:spcBef>
                <a:spcPts val="1800"/>
              </a:spcBef>
              <a:spcAft>
                <a:spcPts val="600"/>
              </a:spcAft>
              <a:buFont typeface="+mj-lt"/>
              <a:buNone/>
              <a:tabLst>
                <a:tab pos="342900" algn="l"/>
                <a:tab pos="590550" algn="l"/>
              </a:tabLst>
            </a:pPr>
            <a:endParaRPr lang="es-PE" sz="1200" b="1" dirty="0" smtClean="0">
              <a:effectLst/>
              <a:latin typeface="Arial Narrow"/>
              <a:ea typeface="Times New Roman"/>
              <a:cs typeface="Times New Roman"/>
            </a:endParaRPr>
          </a:p>
          <a:p>
            <a:pPr marL="342900" lvl="0" indent="-342900" algn="just">
              <a:spcBef>
                <a:spcPts val="1800"/>
              </a:spcBef>
              <a:spcAft>
                <a:spcPts val="600"/>
              </a:spcAft>
              <a:buFont typeface="+mj-lt"/>
              <a:buAutoNum type="arabicPeriod"/>
              <a:tabLst>
                <a:tab pos="342900" algn="l"/>
                <a:tab pos="590550" algn="l"/>
              </a:tabLst>
            </a:pPr>
            <a:r>
              <a:rPr lang="es-PE" sz="1200" dirty="0" smtClean="0">
                <a:effectLst/>
                <a:latin typeface="Arial Narrow"/>
                <a:ea typeface="Times New Roman"/>
                <a:cs typeface="Times New Roman"/>
              </a:rPr>
              <a:t>Proceso</a:t>
            </a:r>
          </a:p>
          <a:p>
            <a:pPr marL="342900" lvl="0" indent="-342900" algn="just">
              <a:spcBef>
                <a:spcPts val="1800"/>
              </a:spcBef>
              <a:spcAft>
                <a:spcPts val="600"/>
              </a:spcAft>
              <a:buFont typeface="+mj-lt"/>
              <a:buAutoNum type="arabicPeriod"/>
              <a:tabLst>
                <a:tab pos="342900" algn="l"/>
                <a:tab pos="590550" algn="l"/>
              </a:tabLst>
            </a:pPr>
            <a:endParaRPr lang="es-PE" sz="120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r>
              <a:rPr lang="es-PE" sz="1200" dirty="0" smtClean="0">
                <a:effectLst/>
                <a:latin typeface="Arial Narrow"/>
                <a:ea typeface="Times New Roman"/>
                <a:cs typeface="Times New Roman"/>
              </a:rPr>
              <a:t>1.1	Este proceso proporciona información sobre la interacción entre el solicitante y el SRVSOP/AAC desde las averiguaciones iniciales hasta la emisión/denegación del certificado y sus aprobaciones. Este proceso asegura que los antecedentes presentados por la OM indicados en el reglamento correspondiente son revisados detenidamente, evaluados, y comprobados.</a:t>
            </a:r>
          </a:p>
          <a:p>
            <a:pPr marL="0" lvl="0" indent="0" algn="just">
              <a:spcBef>
                <a:spcPts val="1800"/>
              </a:spcBef>
              <a:spcAft>
                <a:spcPts val="600"/>
              </a:spcAft>
              <a:buFont typeface="+mj-lt"/>
              <a:buNone/>
              <a:tabLst>
                <a:tab pos="342900" algn="l"/>
                <a:tab pos="590550" algn="l"/>
              </a:tabLst>
            </a:pPr>
            <a:endParaRPr lang="es-PE" sz="120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r>
              <a:rPr lang="es-PE" sz="1200" dirty="0" smtClean="0">
                <a:effectLst/>
                <a:latin typeface="Arial Narrow"/>
                <a:ea typeface="Times New Roman"/>
                <a:cs typeface="Times New Roman"/>
              </a:rPr>
              <a:t>1.2	El proceso de certificación consta de cinco (5) fases que es necesario cumplir en forma ordenada y secuencial, con el fin de evaluar todas las capacidades del solicitante. Si estas fases son cumplidas en forma satisfactoria, el proceso de certificación debe garantizar que el solicitante esté en capacidad de cumplir con los requisitos correspondientes.</a:t>
            </a:r>
          </a:p>
          <a:p>
            <a:pPr marL="0" lvl="0" indent="0" algn="just">
              <a:spcBef>
                <a:spcPts val="1800"/>
              </a:spcBef>
              <a:spcAft>
                <a:spcPts val="600"/>
              </a:spcAft>
              <a:buFont typeface="+mj-lt"/>
              <a:buNone/>
              <a:tabLst>
                <a:tab pos="342900" algn="l"/>
                <a:tab pos="590550" algn="l"/>
              </a:tabLst>
            </a:pPr>
            <a:endParaRPr lang="es-PE" sz="120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r>
              <a:rPr lang="es-PE" sz="1200" dirty="0" smtClean="0">
                <a:effectLst/>
                <a:latin typeface="Arial Narrow"/>
                <a:ea typeface="Times New Roman"/>
                <a:cs typeface="Times New Roman"/>
              </a:rPr>
              <a:t>1.3	Las fases del proceso de certificación son las siguientes:</a:t>
            </a:r>
          </a:p>
          <a:p>
            <a:pPr marL="0" lvl="0" indent="0" algn="just">
              <a:spcBef>
                <a:spcPts val="1800"/>
              </a:spcBef>
              <a:spcAft>
                <a:spcPts val="600"/>
              </a:spcAft>
              <a:buFont typeface="+mj-lt"/>
              <a:buNone/>
              <a:tabLst>
                <a:tab pos="342900" algn="l"/>
                <a:tab pos="590550" algn="l"/>
              </a:tabLst>
            </a:pPr>
            <a:r>
              <a:rPr lang="es-PE" sz="1200" dirty="0" smtClean="0">
                <a:effectLst/>
                <a:latin typeface="Arial Narrow"/>
                <a:ea typeface="Times New Roman"/>
                <a:cs typeface="Times New Roman"/>
              </a:rPr>
              <a:t>a)	Fase I: Pre-solicitud;</a:t>
            </a:r>
          </a:p>
          <a:p>
            <a:pPr marL="0" lvl="0" indent="0" algn="just">
              <a:spcBef>
                <a:spcPts val="1800"/>
              </a:spcBef>
              <a:spcAft>
                <a:spcPts val="600"/>
              </a:spcAft>
              <a:buFont typeface="+mj-lt"/>
              <a:buNone/>
              <a:tabLst>
                <a:tab pos="342900" algn="l"/>
                <a:tab pos="590550" algn="l"/>
              </a:tabLst>
            </a:pPr>
            <a:r>
              <a:rPr lang="es-PE" sz="1200" dirty="0" smtClean="0">
                <a:effectLst/>
                <a:latin typeface="Arial Narrow"/>
                <a:ea typeface="Times New Roman"/>
                <a:cs typeface="Times New Roman"/>
              </a:rPr>
              <a:t>b)	Fase II: Solicitud formal;</a:t>
            </a:r>
          </a:p>
          <a:p>
            <a:pPr marL="0" lvl="0" indent="0" algn="just">
              <a:spcBef>
                <a:spcPts val="1800"/>
              </a:spcBef>
              <a:spcAft>
                <a:spcPts val="600"/>
              </a:spcAft>
              <a:buFont typeface="+mj-lt"/>
              <a:buNone/>
              <a:tabLst>
                <a:tab pos="342900" algn="l"/>
                <a:tab pos="590550" algn="l"/>
              </a:tabLst>
            </a:pPr>
            <a:r>
              <a:rPr lang="es-PE" sz="1200" dirty="0" smtClean="0">
                <a:effectLst/>
                <a:latin typeface="Arial Narrow"/>
                <a:ea typeface="Times New Roman"/>
                <a:cs typeface="Times New Roman"/>
              </a:rPr>
              <a:t>c)	Fase III: Análisis de la documentación;</a:t>
            </a:r>
          </a:p>
          <a:p>
            <a:pPr marL="0" lvl="0" indent="0" algn="just">
              <a:spcBef>
                <a:spcPts val="1800"/>
              </a:spcBef>
              <a:spcAft>
                <a:spcPts val="600"/>
              </a:spcAft>
              <a:buFont typeface="+mj-lt"/>
              <a:buNone/>
              <a:tabLst>
                <a:tab pos="342900" algn="l"/>
                <a:tab pos="590550" algn="l"/>
              </a:tabLst>
            </a:pPr>
            <a:r>
              <a:rPr lang="es-PE" sz="1200" dirty="0" smtClean="0">
                <a:effectLst/>
                <a:latin typeface="Arial Narrow"/>
                <a:ea typeface="Times New Roman"/>
                <a:cs typeface="Times New Roman"/>
              </a:rPr>
              <a:t>d)	Fase IV: Inspección y demostración; y</a:t>
            </a:r>
          </a:p>
          <a:p>
            <a:pPr marL="0" lvl="0" indent="0" algn="just">
              <a:spcBef>
                <a:spcPts val="1800"/>
              </a:spcBef>
              <a:spcAft>
                <a:spcPts val="600"/>
              </a:spcAft>
              <a:buFont typeface="+mj-lt"/>
              <a:buNone/>
              <a:tabLst>
                <a:tab pos="342900" algn="l"/>
                <a:tab pos="590550" algn="l"/>
              </a:tabLst>
            </a:pPr>
            <a:r>
              <a:rPr lang="es-PE" sz="1200" dirty="0" smtClean="0">
                <a:effectLst/>
                <a:latin typeface="Arial Narrow"/>
                <a:ea typeface="Times New Roman"/>
                <a:cs typeface="Times New Roman"/>
              </a:rPr>
              <a:t>e)	Fase V: Certificación </a:t>
            </a:r>
          </a:p>
          <a:p>
            <a:pPr marL="0" lvl="0" indent="0" algn="just">
              <a:spcBef>
                <a:spcPts val="1800"/>
              </a:spcBef>
              <a:spcAft>
                <a:spcPts val="600"/>
              </a:spcAft>
              <a:buFont typeface="+mj-lt"/>
              <a:buNone/>
              <a:tabLst>
                <a:tab pos="342900" algn="l"/>
                <a:tab pos="590550" algn="l"/>
              </a:tabLst>
            </a:pPr>
            <a:r>
              <a:rPr lang="es-PE" sz="1200" dirty="0" smtClean="0">
                <a:effectLst/>
                <a:latin typeface="Arial Narrow"/>
                <a:ea typeface="Times New Roman"/>
                <a:cs typeface="Times New Roman"/>
              </a:rPr>
              <a:t>1.4	Si durante el proceso de certificación en alguna de las fases la OM no ha dado respuesta en forma reiterada a las no-conformidades reportadas, el JEC procederá al cierre del proceso de certificación a través de la Carta D7-145-MIA.</a:t>
            </a:r>
          </a:p>
          <a:p>
            <a:pPr marL="0" lvl="0" indent="0" algn="just">
              <a:spcBef>
                <a:spcPts val="1800"/>
              </a:spcBef>
              <a:spcAft>
                <a:spcPts val="600"/>
              </a:spcAft>
              <a:buFont typeface="+mj-lt"/>
              <a:buNone/>
              <a:tabLst>
                <a:tab pos="342900" algn="l"/>
                <a:tab pos="590550" algn="l"/>
              </a:tabLst>
            </a:pPr>
            <a:endParaRPr lang="es-PE" sz="1200" dirty="0" smtClean="0">
              <a:effectLst/>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17</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19</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PE" sz="1200" dirty="0" smtClean="0">
                <a:effectLst/>
                <a:latin typeface="Arial"/>
                <a:ea typeface="Times New Roman"/>
                <a:cs typeface="Times New Roman"/>
              </a:rPr>
              <a:t>Si el solicitante luego de analizar la información proporcionada, desea iniciar el proceso de certificación se le informa que es necesario remitir al SRVSOP y/o a la AAC el formulario de solicitud (F1-145-MIA y/o formulario correspondiente de la AAC, según corresponda) y el depósito correspondiente al viaje del JEC.</a:t>
            </a:r>
            <a:endParaRPr lang="es-PE" sz="1800" dirty="0" smtClean="0">
              <a:effectLst/>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20</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just">
              <a:spcBef>
                <a:spcPts val="1800"/>
              </a:spcBef>
              <a:spcAft>
                <a:spcPts val="600"/>
              </a:spcAft>
              <a:buFont typeface="+mj-lt"/>
              <a:buNone/>
              <a:tabLst>
                <a:tab pos="342900" algn="l"/>
                <a:tab pos="590550" algn="l"/>
              </a:tabLst>
            </a:pPr>
            <a:r>
              <a:rPr lang="es-PE" sz="1200" b="0" dirty="0" smtClean="0">
                <a:effectLst/>
                <a:latin typeface="Arial Narrow"/>
                <a:ea typeface="Times New Roman"/>
                <a:cs typeface="Times New Roman"/>
              </a:rPr>
              <a:t>2.1.2	    </a:t>
            </a:r>
            <a:r>
              <a:rPr lang="es-PE" sz="1200" b="1" dirty="0" smtClean="0">
                <a:effectLst/>
                <a:latin typeface="Arial Narrow"/>
                <a:ea typeface="Times New Roman"/>
                <a:cs typeface="Times New Roman"/>
              </a:rPr>
              <a:t>Designación del equipo de certificación.-  </a:t>
            </a:r>
          </a:p>
          <a:p>
            <a:pPr marL="0" lvl="0" indent="0" algn="just">
              <a:spcBef>
                <a:spcPts val="1800"/>
              </a:spcBef>
              <a:spcAft>
                <a:spcPts val="600"/>
              </a:spcAft>
              <a:buFont typeface="+mj-lt"/>
              <a:buNone/>
              <a:tabLst>
                <a:tab pos="342900" algn="l"/>
                <a:tab pos="590550" algn="l"/>
              </a:tabLst>
            </a:pPr>
            <a:endParaRPr lang="es-PE" sz="12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a:tabLst>
                <a:tab pos="342900" algn="l"/>
                <a:tab pos="590550" algn="l"/>
              </a:tabLst>
            </a:pPr>
            <a:r>
              <a:rPr lang="es-PE" sz="1200" b="0" dirty="0" smtClean="0">
                <a:effectLst/>
                <a:latin typeface="Arial Narrow"/>
                <a:ea typeface="Times New Roman"/>
                <a:cs typeface="Times New Roman"/>
              </a:rPr>
              <a:t>El SRVSOP y/o la AAC, dependiendo de la complejidad de los alcances solicitados, definidos en el formulario de solicitud, designa un equipo de certificación, en un número apropiado de inspectores de aeronavegabilidad, donde uno de estos asuma la responsabilidad de jefe del equipo de certificación (JEC). </a:t>
            </a:r>
          </a:p>
          <a:p>
            <a:pPr marL="342900" lvl="0" indent="-342900" algn="just">
              <a:spcBef>
                <a:spcPts val="1800"/>
              </a:spcBef>
              <a:spcAft>
                <a:spcPts val="600"/>
              </a:spcAft>
              <a:buFont typeface="+mj-lt"/>
              <a:buAutoNum type="alphaLcParenR"/>
              <a:tabLst>
                <a:tab pos="342900" algn="l"/>
                <a:tab pos="590550" algn="l"/>
              </a:tabLst>
            </a:pPr>
            <a:endParaRPr lang="es-PE" sz="1200" b="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r>
              <a:rPr lang="es-PE" sz="1200" b="0" dirty="0" smtClean="0">
                <a:effectLst/>
                <a:latin typeface="Arial Narrow"/>
                <a:ea typeface="Times New Roman"/>
                <a:cs typeface="Times New Roman"/>
              </a:rPr>
              <a:t>Nota 1: Si la organización de mantenimiento es pequeña y solo se necesita de un inspector, las funciones y responsabilidades de éste son las mismas que para un equipo de certificación.</a:t>
            </a:r>
          </a:p>
          <a:p>
            <a:pPr marL="0" lvl="0" indent="0" algn="just">
              <a:spcBef>
                <a:spcPts val="1800"/>
              </a:spcBef>
              <a:spcAft>
                <a:spcPts val="600"/>
              </a:spcAft>
              <a:buFont typeface="+mj-lt"/>
              <a:buNone/>
              <a:tabLst>
                <a:tab pos="342900" algn="l"/>
                <a:tab pos="590550" algn="l"/>
              </a:tabLst>
            </a:pPr>
            <a:endParaRPr lang="es-PE" sz="1200" b="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r>
              <a:rPr lang="es-PE" sz="1200" b="0" dirty="0" smtClean="0">
                <a:effectLst/>
                <a:latin typeface="Arial Narrow"/>
                <a:ea typeface="Times New Roman"/>
                <a:cs typeface="Times New Roman"/>
              </a:rPr>
              <a:t>Nota 2. Para el caso de una certificación multinacional y de acuerdo a lo establecido en el Acuerdo de cooperación técnica multinacional de OMA LAR 145, el equipo multinacional estará conformado por 4 inspectores del SRVSOP.</a:t>
            </a:r>
          </a:p>
          <a:p>
            <a:pPr marL="0" lvl="0" indent="0" algn="just">
              <a:spcBef>
                <a:spcPts val="1800"/>
              </a:spcBef>
              <a:spcAft>
                <a:spcPts val="600"/>
              </a:spcAft>
              <a:buFont typeface="+mj-lt"/>
              <a:buNone/>
              <a:tabLst>
                <a:tab pos="342900" algn="l"/>
                <a:tab pos="590550" algn="l"/>
              </a:tabLst>
            </a:pPr>
            <a:endParaRPr lang="es-PE" sz="1200" b="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r>
              <a:rPr lang="es-PE" sz="1200" b="0" dirty="0" smtClean="0">
                <a:effectLst/>
                <a:latin typeface="Arial Narrow"/>
                <a:ea typeface="Times New Roman"/>
                <a:cs typeface="Times New Roman"/>
              </a:rPr>
              <a:t>b)	Las responsabilidades y atribuciones del JEC están indicadas en la Parte I, Capítulo 7, Sección 5, Númeral 2 y con respecto a los miembros del equipo de certificación en la Parte I, Capítulo 7, Sección 5, Numeral 3 del MIA. También se puede consultar el Párrafo 1.2 de la Sección 2, Capítulo 3, Parte I.</a:t>
            </a: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21</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just">
              <a:spcBef>
                <a:spcPts val="1800"/>
              </a:spcBef>
              <a:spcAft>
                <a:spcPts val="600"/>
              </a:spcAft>
              <a:buFont typeface="+mj-lt"/>
              <a:buNone/>
              <a:tabLst>
                <a:tab pos="342900" algn="l"/>
                <a:tab pos="590550" algn="l"/>
              </a:tabLst>
            </a:pPr>
            <a:r>
              <a:rPr lang="es-PE" sz="1800" b="1" dirty="0" smtClean="0">
                <a:effectLst/>
                <a:latin typeface="Arial Narrow"/>
                <a:ea typeface="Times New Roman"/>
                <a:cs typeface="Times New Roman"/>
              </a:rPr>
              <a:t>2.1.3 	Reunión Inicial de solicitud.-</a:t>
            </a: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a:tabLst>
                <a:tab pos="342900" algn="l"/>
                <a:tab pos="590550" algn="l"/>
              </a:tabLst>
            </a:pPr>
            <a:r>
              <a:rPr lang="es-PE" sz="1800" b="0" dirty="0" smtClean="0">
                <a:effectLst/>
                <a:latin typeface="Arial Narrow"/>
                <a:ea typeface="Times New Roman"/>
                <a:cs typeface="Times New Roman"/>
              </a:rPr>
              <a:t>Antes de llevar a cabo la reunión inicial de solicitud, los miembros del equipo de certificación de la AAC que sean designados y/o el JEC designado por el SRVSOP, se reúnen para definir la forma y los aspectos a tratar en la reunión inicial con el solicitante.</a:t>
            </a:r>
          </a:p>
          <a:p>
            <a:pPr marL="342900" lvl="0" indent="-342900" algn="just">
              <a:spcBef>
                <a:spcPts val="1800"/>
              </a:spcBef>
              <a:spcAft>
                <a:spcPts val="600"/>
              </a:spcAft>
              <a:buFont typeface="+mj-lt"/>
              <a:buAutoNum type="alphaLcParenR"/>
              <a:tabLst>
                <a:tab pos="342900" algn="l"/>
                <a:tab pos="590550" algn="l"/>
              </a:tabLst>
            </a:pPr>
            <a:r>
              <a:rPr lang="es-PE" sz="1800" b="0" dirty="0" smtClean="0">
                <a:effectLst/>
                <a:latin typeface="Arial Narrow"/>
                <a:ea typeface="Times New Roman"/>
                <a:cs typeface="Times New Roman"/>
              </a:rPr>
              <a:t>Esta reunión previa entre inspectores constituye la gestión donde el JEC revisa el formulario de solicitud presentado por el solicitante y si la información entregada por éste, está clara y es aceptable respecto a lo que desea implementar: El JEC debe programar  (si se considera necesario) una reunión inicial con el solicitante y los miembros del equipo de certificación.</a:t>
            </a:r>
          </a:p>
          <a:p>
            <a:pPr marL="342900" lvl="0" indent="-342900" algn="just">
              <a:spcBef>
                <a:spcPts val="1800"/>
              </a:spcBef>
              <a:spcAft>
                <a:spcPts val="600"/>
              </a:spcAft>
              <a:buFont typeface="+mj-lt"/>
              <a:buAutoNum type="alphaLcParenR"/>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3"/>
              <a:tabLst>
                <a:tab pos="342900" algn="l"/>
                <a:tab pos="590550" algn="l"/>
              </a:tabLst>
            </a:pPr>
            <a:r>
              <a:rPr lang="es-PE" sz="1800" b="0" dirty="0" smtClean="0">
                <a:effectLst/>
                <a:latin typeface="Arial Narrow"/>
                <a:ea typeface="Times New Roman"/>
                <a:cs typeface="Times New Roman"/>
              </a:rPr>
              <a:t>En la reunión de solicitud se debe verificar  los siguientes aspectos:</a:t>
            </a:r>
          </a:p>
          <a:p>
            <a:pPr marL="342900" lvl="0" indent="-342900" algn="just">
              <a:spcBef>
                <a:spcPts val="1800"/>
              </a:spcBef>
              <a:spcAft>
                <a:spcPts val="600"/>
              </a:spcAft>
              <a:buFont typeface="+mj-lt"/>
              <a:buAutoNum type="alphaLcParenR" startAt="3"/>
              <a:tabLst>
                <a:tab pos="342900" algn="l"/>
                <a:tab pos="590550" algn="l"/>
              </a:tabLst>
            </a:pPr>
            <a:endParaRPr lang="es-PE" sz="1800" b="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r>
              <a:rPr lang="es-PE" sz="1800" b="0" dirty="0" smtClean="0">
                <a:effectLst/>
                <a:latin typeface="Arial Narrow"/>
                <a:ea typeface="Times New Roman"/>
                <a:cs typeface="Times New Roman"/>
              </a:rPr>
              <a:t>1)	Que asista el personal directivo de la organización;</a:t>
            </a:r>
          </a:p>
          <a:p>
            <a:pPr marL="0" lvl="0" indent="0" algn="just">
              <a:spcBef>
                <a:spcPts val="1800"/>
              </a:spcBef>
              <a:spcAft>
                <a:spcPts val="600"/>
              </a:spcAft>
              <a:buFont typeface="+mj-lt"/>
              <a:buNone/>
              <a:tabLst>
                <a:tab pos="342900" algn="l"/>
                <a:tab pos="590550" algn="l"/>
              </a:tabLst>
            </a:pPr>
            <a:r>
              <a:rPr lang="es-PE" sz="1800" b="0" dirty="0" smtClean="0">
                <a:effectLst/>
                <a:latin typeface="Arial Narrow"/>
                <a:ea typeface="Times New Roman"/>
                <a:cs typeface="Times New Roman"/>
              </a:rPr>
              <a:t>2)	que el solicitante esté preparado para discutir en términos generales aspectos relacionados con el alcance de los requisitos propuestos; y</a:t>
            </a:r>
          </a:p>
          <a:p>
            <a:pPr marL="342900" lvl="0" indent="-342900" algn="just">
              <a:spcBef>
                <a:spcPts val="1800"/>
              </a:spcBef>
              <a:spcAft>
                <a:spcPts val="600"/>
              </a:spcAft>
              <a:buFont typeface="+mj-lt"/>
              <a:buAutoNum type="arabicParenR" startAt="3"/>
              <a:tabLst>
                <a:tab pos="342900" algn="l"/>
                <a:tab pos="590550" algn="l"/>
              </a:tabLst>
            </a:pPr>
            <a:r>
              <a:rPr lang="es-PE" sz="1800" b="0" dirty="0" smtClean="0">
                <a:effectLst/>
                <a:latin typeface="Arial Narrow"/>
                <a:ea typeface="Times New Roman"/>
                <a:cs typeface="Times New Roman"/>
              </a:rPr>
              <a:t>que exista claridad de lo que espera el solicitante de la SRVSOP y/o AAC, y viceversa.</a:t>
            </a:r>
          </a:p>
          <a:p>
            <a:pPr marL="342900" lvl="0" indent="-342900" algn="just">
              <a:spcBef>
                <a:spcPts val="1800"/>
              </a:spcBef>
              <a:spcAft>
                <a:spcPts val="600"/>
              </a:spcAft>
              <a:buFont typeface="+mj-lt"/>
              <a:buAutoNum type="arabicParenR" startAt="3"/>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La reunión inicial de solicitud </a:t>
            </a:r>
            <a:r>
              <a:rPr lang="es-PE" sz="1800" b="1" dirty="0" smtClean="0">
                <a:effectLst/>
                <a:latin typeface="Arial Narrow"/>
                <a:ea typeface="Times New Roman"/>
                <a:cs typeface="Times New Roman"/>
              </a:rPr>
              <a:t>no constituye el inicio formal del proceso de certificación</a:t>
            </a:r>
            <a:r>
              <a:rPr lang="es-PE" sz="1800" b="0" dirty="0" smtClean="0">
                <a:effectLst/>
                <a:latin typeface="Arial Narrow"/>
                <a:ea typeface="Times New Roman"/>
                <a:cs typeface="Times New Roman"/>
              </a:rPr>
              <a:t>, se la realiza con el objetivo de presentar a ambos equipos, SRVSOP y/o AAC y solicitante, y ver si es necesario ampliar la información relacionada con el proceso de certificación a fin de garantizar que el solicitante comprenda lo que se espera que cumpla.  Se debe alentar al solicitante a que formule las preguntas sobre cualquier área del proceso que no haya sido comprendida claramente.</a:t>
            </a: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Es importante establecer una buena relación de trabajo y un claro entendimiento entre la SRVSOP y/o AAC y los representantes del solicitante. El SRVSOP y/o AAC debe tomar en cuenta la formación y experiencia aplicable que demuestre el solicitante durante estas reuniones iniciales. </a:t>
            </a: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Se debe orientar al solicitante sobre la elaboración de un cronograma de actividades, documento que debe ser presentado con la solicitud formal, y que debe también ser usado por el JEC como guía para facilitar la evaluación con el solicitante y asegurar que todos los elementos del proceso de certificación sean cubiertos.</a:t>
            </a: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Es esencial en esta fase, explicar al solicitante que el SRVSOP y/o la AAC tienen un tiempo estimado para el proceso completo de certificación de noventa (90) días calendario, desde el momento que se presenta la solicitud formal y documentos asociados, hasta que se otorga el certificado o sus correspondientes aprobaciones. </a:t>
            </a: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pPr marL="457200" lvl="1" indent="0" algn="just">
              <a:spcBef>
                <a:spcPts val="1800"/>
              </a:spcBef>
              <a:spcAft>
                <a:spcPts val="600"/>
              </a:spcAft>
              <a:buFont typeface="+mj-lt"/>
              <a:buNone/>
              <a:tabLst>
                <a:tab pos="342900" algn="l"/>
                <a:tab pos="590550" algn="l"/>
              </a:tabLst>
            </a:pPr>
            <a:r>
              <a:rPr lang="es-PE" sz="1800" b="0" i="1" dirty="0" smtClean="0">
                <a:effectLst/>
                <a:latin typeface="Arial Narrow"/>
                <a:ea typeface="Times New Roman"/>
                <a:cs typeface="Times New Roman"/>
              </a:rPr>
              <a:t>Nota: La continuidad de los 90 días estimados para el proceso de certificación se pueden ver afectados cuando el solicitante no cumpla cabalmente con alguna de las fases que impida continuar con la fase siguiente, paralizándose en ese punto el proceso de certificación y la contabilidad de los días. El proceso se reiniciará una vez que el solicitante solucione los problemas que le impidieron continuar con la fase. Por ejemplo: si un proceso se encuentra en el día 36 y se paraliza por alguna falta de información que debe entregar el solicitante, en ese momento se detiene el proceso y el día 37 se reinicia una vez completada la información por parte del solicitante.</a:t>
            </a: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8"/>
              <a:tabLst>
                <a:tab pos="342900" algn="l"/>
                <a:tab pos="590550" algn="l"/>
              </a:tabLst>
            </a:pPr>
            <a:r>
              <a:rPr lang="es-PE" sz="1800" b="0" dirty="0" smtClean="0">
                <a:effectLst/>
                <a:latin typeface="Arial Narrow"/>
                <a:ea typeface="Times New Roman"/>
                <a:cs typeface="Times New Roman"/>
              </a:rPr>
              <a:t>El jefe de equipo confirma, durante esta reunión inicial, la información entregada leyendo los antecedentes preliminares presentados por el solicitante.</a:t>
            </a:r>
          </a:p>
          <a:p>
            <a:pPr marL="342900" lvl="0" indent="-342900" algn="just">
              <a:spcBef>
                <a:spcPts val="1800"/>
              </a:spcBef>
              <a:spcAft>
                <a:spcPts val="600"/>
              </a:spcAft>
              <a:buFont typeface="+mj-lt"/>
              <a:buAutoNum type="alphaLcParenR" startAt="8"/>
              <a:tabLst>
                <a:tab pos="342900" algn="l"/>
                <a:tab pos="590550" algn="l"/>
              </a:tabLst>
            </a:pPr>
            <a:endParaRPr lang="es-PE" sz="1800" b="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22</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just">
              <a:spcBef>
                <a:spcPts val="1800"/>
              </a:spcBef>
              <a:spcAft>
                <a:spcPts val="600"/>
              </a:spcAft>
              <a:buFont typeface="+mj-lt"/>
              <a:buNone/>
              <a:tabLst>
                <a:tab pos="342900" algn="l"/>
                <a:tab pos="590550" algn="l"/>
              </a:tabLst>
            </a:pPr>
            <a:r>
              <a:rPr lang="es-PE" sz="1800" b="1" dirty="0" smtClean="0">
                <a:effectLst/>
                <a:latin typeface="Arial Narrow"/>
                <a:ea typeface="Times New Roman"/>
                <a:cs typeface="Times New Roman"/>
              </a:rPr>
              <a:t>2.1.3 	Reunión Inicial de solicitud.-</a:t>
            </a: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a:tabLst>
                <a:tab pos="342900" algn="l"/>
                <a:tab pos="590550" algn="l"/>
              </a:tabLst>
            </a:pPr>
            <a:r>
              <a:rPr lang="es-PE" sz="1800" b="0" dirty="0" smtClean="0">
                <a:effectLst/>
                <a:latin typeface="Arial Narrow"/>
                <a:ea typeface="Times New Roman"/>
                <a:cs typeface="Times New Roman"/>
              </a:rPr>
              <a:t>Antes de llevar a cabo la reunión inicial de solicitud, los miembros del equipo de certificación de la AAC que sean designados y/o el JEC designado por el SRVSOP, se reúnen para definir la forma y los aspectos a tratar en la reunión inicial con el solicitante.</a:t>
            </a:r>
          </a:p>
          <a:p>
            <a:pPr marL="342900" lvl="0" indent="-342900" algn="just">
              <a:spcBef>
                <a:spcPts val="1800"/>
              </a:spcBef>
              <a:spcAft>
                <a:spcPts val="600"/>
              </a:spcAft>
              <a:buFont typeface="+mj-lt"/>
              <a:buAutoNum type="alphaLcParenR"/>
              <a:tabLst>
                <a:tab pos="342900" algn="l"/>
                <a:tab pos="590550" algn="l"/>
              </a:tabLst>
            </a:pPr>
            <a:r>
              <a:rPr lang="es-PE" sz="1800" b="0" dirty="0" smtClean="0">
                <a:effectLst/>
                <a:latin typeface="Arial Narrow"/>
                <a:ea typeface="Times New Roman"/>
                <a:cs typeface="Times New Roman"/>
              </a:rPr>
              <a:t>Esta reunión previa entre inspectores constituye la gestión donde el JEC revisa el formulario de solicitud presentado por el solicitante y si la información entregada por éste, está clara y es aceptable respecto a lo que desea implementar: El JEC debe programar  (si se considera necesario) una reunión inicial con el solicitante y los miembros del equipo de certificación.</a:t>
            </a:r>
          </a:p>
          <a:p>
            <a:pPr marL="342900" lvl="0" indent="-342900" algn="just">
              <a:spcBef>
                <a:spcPts val="1800"/>
              </a:spcBef>
              <a:spcAft>
                <a:spcPts val="600"/>
              </a:spcAft>
              <a:buFont typeface="+mj-lt"/>
              <a:buAutoNum type="alphaLcParenR"/>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3"/>
              <a:tabLst>
                <a:tab pos="342900" algn="l"/>
                <a:tab pos="590550" algn="l"/>
              </a:tabLst>
            </a:pPr>
            <a:r>
              <a:rPr lang="es-PE" sz="1800" b="0" dirty="0" smtClean="0">
                <a:effectLst/>
                <a:latin typeface="Arial Narrow"/>
                <a:ea typeface="Times New Roman"/>
                <a:cs typeface="Times New Roman"/>
              </a:rPr>
              <a:t>En la reunión de solicitud se debe verificar  los siguientes aspectos:</a:t>
            </a:r>
          </a:p>
          <a:p>
            <a:pPr marL="342900" lvl="0" indent="-342900" algn="just">
              <a:spcBef>
                <a:spcPts val="1800"/>
              </a:spcBef>
              <a:spcAft>
                <a:spcPts val="600"/>
              </a:spcAft>
              <a:buFont typeface="+mj-lt"/>
              <a:buAutoNum type="alphaLcParenR" startAt="3"/>
              <a:tabLst>
                <a:tab pos="342900" algn="l"/>
                <a:tab pos="590550" algn="l"/>
              </a:tabLst>
            </a:pPr>
            <a:endParaRPr lang="es-PE" sz="1800" b="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r>
              <a:rPr lang="es-PE" sz="1800" b="0" dirty="0" smtClean="0">
                <a:effectLst/>
                <a:latin typeface="Arial Narrow"/>
                <a:ea typeface="Times New Roman"/>
                <a:cs typeface="Times New Roman"/>
              </a:rPr>
              <a:t>1)	Que asista el personal directivo de la organización;</a:t>
            </a:r>
          </a:p>
          <a:p>
            <a:pPr marL="0" lvl="0" indent="0" algn="just">
              <a:spcBef>
                <a:spcPts val="1800"/>
              </a:spcBef>
              <a:spcAft>
                <a:spcPts val="600"/>
              </a:spcAft>
              <a:buFont typeface="+mj-lt"/>
              <a:buNone/>
              <a:tabLst>
                <a:tab pos="342900" algn="l"/>
                <a:tab pos="590550" algn="l"/>
              </a:tabLst>
            </a:pPr>
            <a:r>
              <a:rPr lang="es-PE" sz="1800" b="0" dirty="0" smtClean="0">
                <a:effectLst/>
                <a:latin typeface="Arial Narrow"/>
                <a:ea typeface="Times New Roman"/>
                <a:cs typeface="Times New Roman"/>
              </a:rPr>
              <a:t>2)	que el solicitante esté preparado para discutir en términos generales aspectos relacionados con el alcance de los requisitos propuestos; y</a:t>
            </a:r>
          </a:p>
          <a:p>
            <a:pPr marL="342900" lvl="0" indent="-342900" algn="just">
              <a:spcBef>
                <a:spcPts val="1800"/>
              </a:spcBef>
              <a:spcAft>
                <a:spcPts val="600"/>
              </a:spcAft>
              <a:buFont typeface="+mj-lt"/>
              <a:buAutoNum type="arabicParenR" startAt="3"/>
              <a:tabLst>
                <a:tab pos="342900" algn="l"/>
                <a:tab pos="590550" algn="l"/>
              </a:tabLst>
            </a:pPr>
            <a:r>
              <a:rPr lang="es-PE" sz="1800" b="0" dirty="0" smtClean="0">
                <a:effectLst/>
                <a:latin typeface="Arial Narrow"/>
                <a:ea typeface="Times New Roman"/>
                <a:cs typeface="Times New Roman"/>
              </a:rPr>
              <a:t>que exista claridad de lo que espera el solicitante de la SRVSOP y/o AAC, y viceversa.</a:t>
            </a:r>
          </a:p>
          <a:p>
            <a:pPr marL="342900" lvl="0" indent="-342900" algn="just">
              <a:spcBef>
                <a:spcPts val="1800"/>
              </a:spcBef>
              <a:spcAft>
                <a:spcPts val="600"/>
              </a:spcAft>
              <a:buFont typeface="+mj-lt"/>
              <a:buAutoNum type="arabicParenR" startAt="3"/>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La reunión inicial de solicitud </a:t>
            </a:r>
            <a:r>
              <a:rPr lang="es-PE" sz="1800" b="1" dirty="0" smtClean="0">
                <a:effectLst/>
                <a:latin typeface="Arial Narrow"/>
                <a:ea typeface="Times New Roman"/>
                <a:cs typeface="Times New Roman"/>
              </a:rPr>
              <a:t>no constituye el inicio formal del proceso de certificación</a:t>
            </a:r>
            <a:r>
              <a:rPr lang="es-PE" sz="1800" b="0" dirty="0" smtClean="0">
                <a:effectLst/>
                <a:latin typeface="Arial Narrow"/>
                <a:ea typeface="Times New Roman"/>
                <a:cs typeface="Times New Roman"/>
              </a:rPr>
              <a:t>, se la realiza con el objetivo de presentar a ambos equipos, SRVSOP y/o AAC y solicitante, y ver si es necesario ampliar la información relacionada con el proceso de certificación a fin de garantizar que el solicitante comprenda lo que se espera que cumpla.  Se debe alentar al solicitante a que formule las preguntas sobre cualquier área del proceso que no haya sido comprendida claramente.</a:t>
            </a: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Es importante establecer una buena relación de trabajo y un claro entendimiento entre la SRVSOP y/o AAC y los representantes del solicitante. El SRVSOP y/o AAC debe tomar en cuenta la formación y experiencia aplicable que demuestre el solicitante durante estas reuniones iniciales. </a:t>
            </a: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Se debe orientar al solicitante sobre la elaboración de un cronograma de actividades, documento que debe ser presentado con la solicitud formal, y que debe también ser usado por el JEC como guía para facilitar la evaluación con el solicitante y asegurar que todos los elementos del proceso de certificación sean cubiertos.</a:t>
            </a: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Es esencial en esta fase, explicar al solicitante que el SRVSOP y/o la AAC tienen un tiempo estimado para el proceso completo de certificación de noventa (90) días calendario, desde el momento que se presenta la solicitud formal y documentos asociados, hasta que se otorga el certificado o sus correspondientes aprobaciones. </a:t>
            </a: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pPr marL="457200" lvl="1" indent="0" algn="just">
              <a:spcBef>
                <a:spcPts val="1800"/>
              </a:spcBef>
              <a:spcAft>
                <a:spcPts val="600"/>
              </a:spcAft>
              <a:buFont typeface="+mj-lt"/>
              <a:buNone/>
              <a:tabLst>
                <a:tab pos="342900" algn="l"/>
                <a:tab pos="590550" algn="l"/>
              </a:tabLst>
            </a:pPr>
            <a:r>
              <a:rPr lang="es-PE" sz="1800" b="0" i="1" dirty="0" smtClean="0">
                <a:effectLst/>
                <a:latin typeface="Arial Narrow"/>
                <a:ea typeface="Times New Roman"/>
                <a:cs typeface="Times New Roman"/>
              </a:rPr>
              <a:t>Nota: La continuidad de los 90 días estimados para el proceso de certificación se pueden ver afectados cuando el solicitante no cumpla cabalmente con alguna de las fases que impida continuar con la fase siguiente, paralizándose en ese punto el proceso de certificación y la contabilidad de los días. El proceso se reiniciará una vez que el solicitante solucione los problemas que le impidieron continuar con la fase. Por ejemplo: si un proceso se encuentra en el día 36 y se paraliza por alguna falta de información que debe entregar el solicitante, en ese momento se detiene el proceso y el día 37 se reinicia una vez completada la información por parte del solicitante.</a:t>
            </a: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8"/>
              <a:tabLst>
                <a:tab pos="342900" algn="l"/>
                <a:tab pos="590550" algn="l"/>
              </a:tabLst>
            </a:pPr>
            <a:r>
              <a:rPr lang="es-PE" sz="1800" b="0" dirty="0" smtClean="0">
                <a:effectLst/>
                <a:latin typeface="Arial Narrow"/>
                <a:ea typeface="Times New Roman"/>
                <a:cs typeface="Times New Roman"/>
              </a:rPr>
              <a:t>El jefe de equipo confirma, durante esta reunión inicial, la información entregada leyendo los antecedentes preliminares presentados por el solicitante.</a:t>
            </a:r>
          </a:p>
          <a:p>
            <a:pPr marL="342900" lvl="0" indent="-342900" algn="just">
              <a:spcBef>
                <a:spcPts val="1800"/>
              </a:spcBef>
              <a:spcAft>
                <a:spcPts val="600"/>
              </a:spcAft>
              <a:buFont typeface="+mj-lt"/>
              <a:buAutoNum type="alphaLcParenR" startAt="8"/>
              <a:tabLst>
                <a:tab pos="342900" algn="l"/>
                <a:tab pos="590550" algn="l"/>
              </a:tabLst>
            </a:pPr>
            <a:endParaRPr lang="es-PE" sz="1800" b="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endParaRPr lang="es-PE" sz="1800" b="0" smtClean="0">
              <a:effectLst/>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23</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just">
              <a:spcBef>
                <a:spcPts val="1800"/>
              </a:spcBef>
              <a:spcAft>
                <a:spcPts val="600"/>
              </a:spcAft>
              <a:buFont typeface="+mj-lt"/>
              <a:buNone/>
              <a:tabLst>
                <a:tab pos="342900" algn="l"/>
                <a:tab pos="590550" algn="l"/>
              </a:tabLst>
            </a:pPr>
            <a:r>
              <a:rPr lang="es-PE" sz="1800" b="1" dirty="0" smtClean="0">
                <a:effectLst/>
                <a:latin typeface="Arial Narrow"/>
                <a:ea typeface="Times New Roman"/>
                <a:cs typeface="Times New Roman"/>
              </a:rPr>
              <a:t>2.1.3 	Reunión Inicial de solicitud.-</a:t>
            </a: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a:tabLst>
                <a:tab pos="342900" algn="l"/>
                <a:tab pos="590550" algn="l"/>
              </a:tabLst>
            </a:pPr>
            <a:r>
              <a:rPr lang="es-PE" sz="1800" b="0" dirty="0" smtClean="0">
                <a:effectLst/>
                <a:latin typeface="Arial Narrow"/>
                <a:ea typeface="Times New Roman"/>
                <a:cs typeface="Times New Roman"/>
              </a:rPr>
              <a:t>Antes de llevar a cabo la reunión inicial de solicitud, los miembros del equipo de certificación de la AAC que sean designados y/o el JEC designado por el SRVSOP, se reúnen para definir la forma y los aspectos a tratar en la reunión inicial con el solicitante.</a:t>
            </a:r>
          </a:p>
          <a:p>
            <a:pPr marL="342900" lvl="0" indent="-342900" algn="just">
              <a:spcBef>
                <a:spcPts val="1800"/>
              </a:spcBef>
              <a:spcAft>
                <a:spcPts val="600"/>
              </a:spcAft>
              <a:buFont typeface="+mj-lt"/>
              <a:buAutoNum type="alphaLcParenR"/>
              <a:tabLst>
                <a:tab pos="342900" algn="l"/>
                <a:tab pos="590550" algn="l"/>
              </a:tabLst>
            </a:pPr>
            <a:r>
              <a:rPr lang="es-PE" sz="1800" b="0" dirty="0" smtClean="0">
                <a:effectLst/>
                <a:latin typeface="Arial Narrow"/>
                <a:ea typeface="Times New Roman"/>
                <a:cs typeface="Times New Roman"/>
              </a:rPr>
              <a:t>Esta reunión previa entre inspectores constituye la gestión donde el JEC revisa el formulario de solicitud presentado por el solicitante y si la información entregada por éste, está clara y es aceptable respecto a lo que desea implementar: El JEC debe programar  (si se considera necesario) una reunión inicial con el solicitante y los miembros del equipo de certificación.</a:t>
            </a:r>
          </a:p>
          <a:p>
            <a:pPr marL="342900" lvl="0" indent="-342900" algn="just">
              <a:spcBef>
                <a:spcPts val="1800"/>
              </a:spcBef>
              <a:spcAft>
                <a:spcPts val="600"/>
              </a:spcAft>
              <a:buFont typeface="+mj-lt"/>
              <a:buAutoNum type="alphaLcParenR"/>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3"/>
              <a:tabLst>
                <a:tab pos="342900" algn="l"/>
                <a:tab pos="590550" algn="l"/>
              </a:tabLst>
            </a:pPr>
            <a:r>
              <a:rPr lang="es-PE" sz="1800" b="0" dirty="0" smtClean="0">
                <a:effectLst/>
                <a:latin typeface="Arial Narrow"/>
                <a:ea typeface="Times New Roman"/>
                <a:cs typeface="Times New Roman"/>
              </a:rPr>
              <a:t>En la reunión de solicitud se debe verificar  los siguientes aspectos:</a:t>
            </a:r>
          </a:p>
          <a:p>
            <a:pPr marL="342900" lvl="0" indent="-342900" algn="just">
              <a:spcBef>
                <a:spcPts val="1800"/>
              </a:spcBef>
              <a:spcAft>
                <a:spcPts val="600"/>
              </a:spcAft>
              <a:buFont typeface="+mj-lt"/>
              <a:buAutoNum type="alphaLcParenR" startAt="3"/>
              <a:tabLst>
                <a:tab pos="342900" algn="l"/>
                <a:tab pos="590550" algn="l"/>
              </a:tabLst>
            </a:pPr>
            <a:endParaRPr lang="es-PE" sz="1800" b="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r>
              <a:rPr lang="es-PE" sz="1800" b="0" dirty="0" smtClean="0">
                <a:effectLst/>
                <a:latin typeface="Arial Narrow"/>
                <a:ea typeface="Times New Roman"/>
                <a:cs typeface="Times New Roman"/>
              </a:rPr>
              <a:t>1)	Que asista el personal directivo de la organización;</a:t>
            </a:r>
          </a:p>
          <a:p>
            <a:pPr marL="0" lvl="0" indent="0" algn="just">
              <a:spcBef>
                <a:spcPts val="1800"/>
              </a:spcBef>
              <a:spcAft>
                <a:spcPts val="600"/>
              </a:spcAft>
              <a:buFont typeface="+mj-lt"/>
              <a:buNone/>
              <a:tabLst>
                <a:tab pos="342900" algn="l"/>
                <a:tab pos="590550" algn="l"/>
              </a:tabLst>
            </a:pPr>
            <a:r>
              <a:rPr lang="es-PE" sz="1800" b="0" dirty="0" smtClean="0">
                <a:effectLst/>
                <a:latin typeface="Arial Narrow"/>
                <a:ea typeface="Times New Roman"/>
                <a:cs typeface="Times New Roman"/>
              </a:rPr>
              <a:t>2)	que el solicitante esté preparado para discutir en términos generales aspectos relacionados con el alcance de los requisitos propuestos; y</a:t>
            </a:r>
          </a:p>
          <a:p>
            <a:pPr marL="342900" lvl="0" indent="-342900" algn="just">
              <a:spcBef>
                <a:spcPts val="1800"/>
              </a:spcBef>
              <a:spcAft>
                <a:spcPts val="600"/>
              </a:spcAft>
              <a:buFont typeface="+mj-lt"/>
              <a:buAutoNum type="arabicParenR" startAt="3"/>
              <a:tabLst>
                <a:tab pos="342900" algn="l"/>
                <a:tab pos="590550" algn="l"/>
              </a:tabLst>
            </a:pPr>
            <a:r>
              <a:rPr lang="es-PE" sz="1800" b="0" dirty="0" smtClean="0">
                <a:effectLst/>
                <a:latin typeface="Arial Narrow"/>
                <a:ea typeface="Times New Roman"/>
                <a:cs typeface="Times New Roman"/>
              </a:rPr>
              <a:t>que exista claridad de lo que espera el solicitante de la SRVSOP y/o AAC, y viceversa.</a:t>
            </a:r>
          </a:p>
          <a:p>
            <a:pPr marL="342900" lvl="0" indent="-342900" algn="just">
              <a:spcBef>
                <a:spcPts val="1800"/>
              </a:spcBef>
              <a:spcAft>
                <a:spcPts val="600"/>
              </a:spcAft>
              <a:buFont typeface="+mj-lt"/>
              <a:buAutoNum type="arabicParenR" startAt="3"/>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La reunión inicial de solicitud </a:t>
            </a:r>
            <a:r>
              <a:rPr lang="es-PE" sz="1800" b="1" dirty="0" smtClean="0">
                <a:effectLst/>
                <a:latin typeface="Arial Narrow"/>
                <a:ea typeface="Times New Roman"/>
                <a:cs typeface="Times New Roman"/>
              </a:rPr>
              <a:t>no constituye el inicio formal del proceso de certificación</a:t>
            </a:r>
            <a:r>
              <a:rPr lang="es-PE" sz="1800" b="0" dirty="0" smtClean="0">
                <a:effectLst/>
                <a:latin typeface="Arial Narrow"/>
                <a:ea typeface="Times New Roman"/>
                <a:cs typeface="Times New Roman"/>
              </a:rPr>
              <a:t>, se la realiza con el objetivo de presentar a ambos equipos, SRVSOP y/o AAC y solicitante, y ver si es necesario ampliar la información relacionada con el proceso de certificación a fin de garantizar que el solicitante comprenda lo que se espera que cumpla.  Se debe alentar al solicitante a que formule las preguntas sobre cualquier área del proceso que no haya sido comprendida claramente.</a:t>
            </a: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Es importante establecer una buena relación de trabajo y un claro entendimiento entre la SRVSOP y/o AAC y los representantes del solicitante. El SRVSOP y/o AAC debe tomar en cuenta la formación y experiencia aplicable que demuestre el solicitante durante estas reuniones iniciales. </a:t>
            </a: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Se debe orientar al solicitante sobre la elaboración de un cronograma de actividades, documento que debe ser presentado con la solicitud formal, y que debe también ser usado por el JEC como guía para facilitar la evaluación con el solicitante y asegurar que todos los elementos del proceso de certificación sean cubiertos.</a:t>
            </a: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Es esencial en esta fase, explicar al solicitante que el SRVSOP y/o la AAC tienen un tiempo estimado para el proceso completo de certificación de noventa (90) días calendario, desde el momento que se presenta la solicitud formal y documentos asociados, hasta que se otorga el certificado o sus correspondientes aprobaciones. </a:t>
            </a: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pPr marL="457200" lvl="1" indent="0" algn="just">
              <a:spcBef>
                <a:spcPts val="1800"/>
              </a:spcBef>
              <a:spcAft>
                <a:spcPts val="600"/>
              </a:spcAft>
              <a:buFont typeface="+mj-lt"/>
              <a:buNone/>
              <a:tabLst>
                <a:tab pos="342900" algn="l"/>
                <a:tab pos="590550" algn="l"/>
              </a:tabLst>
            </a:pPr>
            <a:r>
              <a:rPr lang="es-PE" sz="1800" b="0" i="1" dirty="0" smtClean="0">
                <a:effectLst/>
                <a:latin typeface="Arial Narrow"/>
                <a:ea typeface="Times New Roman"/>
                <a:cs typeface="Times New Roman"/>
              </a:rPr>
              <a:t>Nota: La continuidad de los 90 días estimados para el proceso de certificación se pueden ver afectados cuando el solicitante no cumpla cabalmente con alguna de las fases que impida continuar con la fase siguiente, paralizándose en ese punto el proceso de certificación y la contabilidad de los días. El proceso se reiniciará una vez que el solicitante solucione los problemas que le impidieron continuar con la fase. Por ejemplo: si un proceso se encuentra en el día 36 y se paraliza por alguna falta de información que debe entregar el solicitante, en ese momento se detiene el proceso y el día 37 se reinicia una vez completada la información por parte del solicitante.</a:t>
            </a: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8"/>
              <a:tabLst>
                <a:tab pos="342900" algn="l"/>
                <a:tab pos="590550" algn="l"/>
              </a:tabLst>
            </a:pPr>
            <a:r>
              <a:rPr lang="es-PE" sz="1800" b="0" dirty="0" smtClean="0">
                <a:effectLst/>
                <a:latin typeface="Arial Narrow"/>
                <a:ea typeface="Times New Roman"/>
                <a:cs typeface="Times New Roman"/>
              </a:rPr>
              <a:t>El jefe de equipo confirma, durante esta reunión inicial, la información entregada leyendo los antecedentes preliminares presentados por el solicitante.</a:t>
            </a:r>
          </a:p>
          <a:p>
            <a:pPr marL="342900" lvl="0" indent="-342900" algn="just">
              <a:spcBef>
                <a:spcPts val="1800"/>
              </a:spcBef>
              <a:spcAft>
                <a:spcPts val="600"/>
              </a:spcAft>
              <a:buFont typeface="+mj-lt"/>
              <a:buAutoNum type="alphaLcParenR" startAt="8"/>
              <a:tabLst>
                <a:tab pos="342900" algn="l"/>
                <a:tab pos="590550" algn="l"/>
              </a:tabLst>
            </a:pPr>
            <a:endParaRPr lang="es-PE" sz="1800" b="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endParaRPr lang="es-PE" sz="1800" b="0" smtClean="0">
              <a:effectLst/>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24</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a:spcBef>
                <a:spcPts val="1200"/>
              </a:spcBef>
              <a:spcAft>
                <a:spcPts val="600"/>
              </a:spcAft>
              <a:buFont typeface="+mj-lt"/>
              <a:buNone/>
              <a:tabLst>
                <a:tab pos="342900" algn="l"/>
                <a:tab pos="590550" algn="l"/>
              </a:tabLst>
            </a:pPr>
            <a:r>
              <a:rPr lang="es-PE" sz="1200" b="1" kern="1600" dirty="0" smtClean="0">
                <a:effectLst/>
                <a:latin typeface="Arial"/>
                <a:cs typeface="Arial"/>
              </a:rPr>
              <a:t>2. Alcance</a:t>
            </a:r>
          </a:p>
          <a:p>
            <a:pPr marL="0" lvl="0" indent="0" algn="l">
              <a:spcBef>
                <a:spcPts val="1200"/>
              </a:spcBef>
              <a:spcAft>
                <a:spcPts val="600"/>
              </a:spcAft>
              <a:buFont typeface="+mj-lt"/>
              <a:buNone/>
              <a:tabLst>
                <a:tab pos="342900" algn="l"/>
                <a:tab pos="590550" algn="l"/>
              </a:tabLst>
            </a:pPr>
            <a:endParaRPr lang="es-PE" sz="2000" b="1" kern="1600" dirty="0" smtClean="0">
              <a:effectLst/>
              <a:latin typeface="Arial Narrow"/>
              <a:cs typeface="Arial"/>
            </a:endParaRPr>
          </a:p>
          <a:p>
            <a:pPr algn="just">
              <a:spcBef>
                <a:spcPts val="600"/>
              </a:spcBef>
              <a:spcAft>
                <a:spcPts val="600"/>
              </a:spcAft>
            </a:pPr>
            <a:r>
              <a:rPr lang="es-PE" sz="1200" dirty="0" smtClean="0">
                <a:effectLst/>
                <a:latin typeface="Arial"/>
                <a:ea typeface="Times New Roman"/>
                <a:cs typeface="Times New Roman"/>
              </a:rPr>
              <a:t>	El alcance está orientado a cubrir el proceso de certificación en todas sus fases, que las organizaciones de mantenimiento deben cumplir para la obtención del certificado de OMA  y, entre otros, trata los siguientes aspectos:</a:t>
            </a:r>
          </a:p>
          <a:p>
            <a:pPr algn="just">
              <a:spcBef>
                <a:spcPts val="600"/>
              </a:spcBef>
              <a:spcAft>
                <a:spcPts val="600"/>
              </a:spcAft>
            </a:pPr>
            <a:endParaRPr lang="es-PE" sz="1800" dirty="0" smtClean="0">
              <a:effectLst/>
              <a:latin typeface="Arial Narrow"/>
              <a:ea typeface="Times New Roman"/>
              <a:cs typeface="Times New Roman"/>
            </a:endParaRPr>
          </a:p>
          <a:p>
            <a:pPr marL="342900" lvl="0" indent="-342900" algn="just">
              <a:spcBef>
                <a:spcPts val="600"/>
              </a:spcBef>
              <a:spcAft>
                <a:spcPts val="600"/>
              </a:spcAft>
              <a:buSzPts val="1000"/>
              <a:buFont typeface="Arial"/>
              <a:buAutoNum type="alphaLcParenR"/>
              <a:tabLst>
                <a:tab pos="449580" algn="l"/>
              </a:tabLst>
            </a:pPr>
            <a:r>
              <a:rPr lang="es-PE" sz="1200" dirty="0" smtClean="0">
                <a:effectLst/>
                <a:latin typeface="Arial"/>
                <a:ea typeface="Times New Roman"/>
                <a:cs typeface="Times New Roman"/>
              </a:rPr>
              <a:t>Orientación al solicitante sobre los términos generales de lo que implica el proceso de certificación y clarificación de cualquier duda que tenga al respecto;</a:t>
            </a:r>
            <a:endParaRPr lang="es-PE" sz="1800" dirty="0" smtClean="0">
              <a:effectLst/>
              <a:latin typeface="Arial Narrow"/>
              <a:ea typeface="Times New Roman"/>
              <a:cs typeface="Times New Roman"/>
            </a:endParaRPr>
          </a:p>
          <a:p>
            <a:pPr marL="342900" lvl="0" indent="-342900" algn="just">
              <a:spcBef>
                <a:spcPts val="600"/>
              </a:spcBef>
              <a:spcAft>
                <a:spcPts val="600"/>
              </a:spcAft>
              <a:buSzPts val="1000"/>
              <a:buFont typeface="Arial"/>
              <a:buAutoNum type="alphaLcParenR"/>
            </a:pPr>
            <a:r>
              <a:rPr lang="es-PE" sz="1200" dirty="0" smtClean="0">
                <a:effectLst/>
                <a:latin typeface="Arial"/>
                <a:ea typeface="Times New Roman"/>
                <a:cs typeface="Times New Roman"/>
              </a:rPr>
              <a:t>análisis de los alcances de la solicitud del solicitante, de acuerdo a su lista de capacidad;</a:t>
            </a:r>
            <a:endParaRPr lang="es-PE" sz="1800" dirty="0" smtClean="0">
              <a:effectLst/>
              <a:latin typeface="Arial Narrow"/>
              <a:ea typeface="Times New Roman"/>
              <a:cs typeface="Times New Roman"/>
            </a:endParaRPr>
          </a:p>
          <a:p>
            <a:pPr marL="342900" lvl="0" indent="-342900" algn="just">
              <a:spcBef>
                <a:spcPts val="600"/>
              </a:spcBef>
              <a:spcAft>
                <a:spcPts val="600"/>
              </a:spcAft>
              <a:buSzPts val="1000"/>
              <a:buFont typeface="Arial"/>
              <a:buAutoNum type="alphaLcParenR"/>
            </a:pPr>
            <a:r>
              <a:rPr lang="es-PE" sz="1200" dirty="0" smtClean="0">
                <a:effectLst/>
                <a:latin typeface="Arial"/>
                <a:ea typeface="Times New Roman"/>
                <a:cs typeface="Times New Roman"/>
              </a:rPr>
              <a:t>revisión de los documentos presentados por el solicitante;</a:t>
            </a:r>
            <a:endParaRPr lang="es-PE" sz="1800" dirty="0" smtClean="0">
              <a:effectLst/>
              <a:latin typeface="Arial Narrow"/>
              <a:ea typeface="Times New Roman"/>
              <a:cs typeface="Times New Roman"/>
            </a:endParaRPr>
          </a:p>
          <a:p>
            <a:pPr marL="342900" lvl="0" indent="-342900" algn="just">
              <a:spcBef>
                <a:spcPts val="600"/>
              </a:spcBef>
              <a:spcAft>
                <a:spcPts val="600"/>
              </a:spcAft>
              <a:buSzPts val="1000"/>
              <a:buFont typeface="Arial"/>
              <a:buAutoNum type="alphaLcParenR"/>
            </a:pPr>
            <a:r>
              <a:rPr lang="es-PE" sz="1200" dirty="0" smtClean="0">
                <a:effectLst/>
                <a:latin typeface="Arial"/>
                <a:ea typeface="Times New Roman"/>
                <a:cs typeface="Times New Roman"/>
              </a:rPr>
              <a:t>evaluación física del cumplimiento de los procedimientos establecidos por el solicitante en su manual de la organización de mantenimiento (MOM); y</a:t>
            </a:r>
            <a:endParaRPr lang="es-PE" sz="1800" dirty="0" smtClean="0">
              <a:effectLst/>
              <a:latin typeface="Arial Narrow"/>
              <a:ea typeface="Times New Roman"/>
              <a:cs typeface="Times New Roman"/>
            </a:endParaRPr>
          </a:p>
          <a:p>
            <a:pPr marL="342900" lvl="0" indent="-342900" algn="just">
              <a:spcBef>
                <a:spcPts val="600"/>
              </a:spcBef>
              <a:spcAft>
                <a:spcPts val="600"/>
              </a:spcAft>
              <a:buSzPts val="1000"/>
              <a:buFont typeface="Arial"/>
              <a:buAutoNum type="alphaLcParenR"/>
            </a:pPr>
            <a:r>
              <a:rPr lang="es-PE" sz="1200" dirty="0" smtClean="0">
                <a:effectLst/>
                <a:latin typeface="Arial"/>
                <a:ea typeface="Times New Roman"/>
                <a:cs typeface="Times New Roman"/>
              </a:rPr>
              <a:t>emisión del certificado de aprobación por parte de la AAC.</a:t>
            </a:r>
            <a:endParaRPr lang="es-PE" sz="1800" dirty="0" smtClean="0">
              <a:effectLst/>
              <a:latin typeface="Arial Narrow"/>
              <a:ea typeface="Times New Roman"/>
              <a:cs typeface="Times New Roman"/>
            </a:endParaRPr>
          </a:p>
          <a:p>
            <a:endParaRPr lang="es-ES" dirty="0" smtClean="0"/>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6</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just">
              <a:spcBef>
                <a:spcPts val="1800"/>
              </a:spcBef>
              <a:spcAft>
                <a:spcPts val="600"/>
              </a:spcAft>
              <a:buFont typeface="+mj-lt"/>
              <a:buNone/>
              <a:tabLst>
                <a:tab pos="342900" algn="l"/>
                <a:tab pos="590550" algn="l"/>
              </a:tabLst>
            </a:pPr>
            <a:r>
              <a:rPr lang="es-PE" sz="1800" b="1" dirty="0" smtClean="0">
                <a:effectLst/>
                <a:latin typeface="Arial Narrow"/>
                <a:ea typeface="Times New Roman"/>
                <a:cs typeface="Times New Roman"/>
              </a:rPr>
              <a:t>2.1.3 	Reunión Inicial de solicitud.-</a:t>
            </a: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a:tabLst>
                <a:tab pos="342900" algn="l"/>
                <a:tab pos="590550" algn="l"/>
              </a:tabLst>
            </a:pPr>
            <a:r>
              <a:rPr lang="es-PE" sz="1800" b="0" dirty="0" smtClean="0">
                <a:effectLst/>
                <a:latin typeface="Arial Narrow"/>
                <a:ea typeface="Times New Roman"/>
                <a:cs typeface="Times New Roman"/>
              </a:rPr>
              <a:t>Antes de llevar a cabo la reunión inicial de solicitud, los miembros del equipo de certificación de la AAC que sean designados y/o el JEC designado por el SRVSOP, se reúnen para definir la forma y los aspectos a tratar en la reunión inicial con el solicitante.</a:t>
            </a:r>
          </a:p>
          <a:p>
            <a:pPr marL="342900" lvl="0" indent="-342900" algn="just">
              <a:spcBef>
                <a:spcPts val="1800"/>
              </a:spcBef>
              <a:spcAft>
                <a:spcPts val="600"/>
              </a:spcAft>
              <a:buFont typeface="+mj-lt"/>
              <a:buAutoNum type="alphaLcParenR"/>
              <a:tabLst>
                <a:tab pos="342900" algn="l"/>
                <a:tab pos="590550" algn="l"/>
              </a:tabLst>
            </a:pPr>
            <a:r>
              <a:rPr lang="es-PE" sz="1800" b="0" dirty="0" smtClean="0">
                <a:effectLst/>
                <a:latin typeface="Arial Narrow"/>
                <a:ea typeface="Times New Roman"/>
                <a:cs typeface="Times New Roman"/>
              </a:rPr>
              <a:t>Esta reunión previa entre inspectores constituye la gestión donde el JEC revisa el formulario de solicitud presentado por el solicitante y si la información entregada por éste, está clara y es aceptable respecto a lo que desea implementar: El JEC debe programar  (si se considera necesario) una reunión inicial con el solicitante y los miembros del equipo de certificación.</a:t>
            </a:r>
          </a:p>
          <a:p>
            <a:pPr marL="342900" lvl="0" indent="-342900" algn="just">
              <a:spcBef>
                <a:spcPts val="1800"/>
              </a:spcBef>
              <a:spcAft>
                <a:spcPts val="600"/>
              </a:spcAft>
              <a:buFont typeface="+mj-lt"/>
              <a:buAutoNum type="alphaLcParenR"/>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3"/>
              <a:tabLst>
                <a:tab pos="342900" algn="l"/>
                <a:tab pos="590550" algn="l"/>
              </a:tabLst>
            </a:pPr>
            <a:r>
              <a:rPr lang="es-PE" sz="1800" b="0" dirty="0" smtClean="0">
                <a:effectLst/>
                <a:latin typeface="Arial Narrow"/>
                <a:ea typeface="Times New Roman"/>
                <a:cs typeface="Times New Roman"/>
              </a:rPr>
              <a:t>En la reunión de solicitud se debe verificar  los siguientes aspectos:</a:t>
            </a:r>
          </a:p>
          <a:p>
            <a:pPr marL="342900" lvl="0" indent="-342900" algn="just">
              <a:spcBef>
                <a:spcPts val="1800"/>
              </a:spcBef>
              <a:spcAft>
                <a:spcPts val="600"/>
              </a:spcAft>
              <a:buFont typeface="+mj-lt"/>
              <a:buAutoNum type="alphaLcParenR" startAt="3"/>
              <a:tabLst>
                <a:tab pos="342900" algn="l"/>
                <a:tab pos="590550" algn="l"/>
              </a:tabLst>
            </a:pPr>
            <a:endParaRPr lang="es-PE" sz="1800" b="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r>
              <a:rPr lang="es-PE" sz="1800" b="0" dirty="0" smtClean="0">
                <a:effectLst/>
                <a:latin typeface="Arial Narrow"/>
                <a:ea typeface="Times New Roman"/>
                <a:cs typeface="Times New Roman"/>
              </a:rPr>
              <a:t>1)	Que asista el personal directivo de la organización;</a:t>
            </a:r>
          </a:p>
          <a:p>
            <a:pPr marL="0" lvl="0" indent="0" algn="just">
              <a:spcBef>
                <a:spcPts val="1800"/>
              </a:spcBef>
              <a:spcAft>
                <a:spcPts val="600"/>
              </a:spcAft>
              <a:buFont typeface="+mj-lt"/>
              <a:buNone/>
              <a:tabLst>
                <a:tab pos="342900" algn="l"/>
                <a:tab pos="590550" algn="l"/>
              </a:tabLst>
            </a:pPr>
            <a:r>
              <a:rPr lang="es-PE" sz="1800" b="0" dirty="0" smtClean="0">
                <a:effectLst/>
                <a:latin typeface="Arial Narrow"/>
                <a:ea typeface="Times New Roman"/>
                <a:cs typeface="Times New Roman"/>
              </a:rPr>
              <a:t>2)	que el solicitante esté preparado para discutir en términos generales aspectos relacionados con el alcance de los requisitos propuestos; y</a:t>
            </a:r>
          </a:p>
          <a:p>
            <a:pPr marL="342900" lvl="0" indent="-342900" algn="just">
              <a:spcBef>
                <a:spcPts val="1800"/>
              </a:spcBef>
              <a:spcAft>
                <a:spcPts val="600"/>
              </a:spcAft>
              <a:buFont typeface="+mj-lt"/>
              <a:buAutoNum type="arabicParenR" startAt="3"/>
              <a:tabLst>
                <a:tab pos="342900" algn="l"/>
                <a:tab pos="590550" algn="l"/>
              </a:tabLst>
            </a:pPr>
            <a:r>
              <a:rPr lang="es-PE" sz="1800" b="0" dirty="0" smtClean="0">
                <a:effectLst/>
                <a:latin typeface="Arial Narrow"/>
                <a:ea typeface="Times New Roman"/>
                <a:cs typeface="Times New Roman"/>
              </a:rPr>
              <a:t>que exista claridad de lo que espera el solicitante de la SRVSOP y/o AAC, y viceversa.</a:t>
            </a:r>
          </a:p>
          <a:p>
            <a:pPr marL="342900" lvl="0" indent="-342900" algn="just">
              <a:spcBef>
                <a:spcPts val="1800"/>
              </a:spcBef>
              <a:spcAft>
                <a:spcPts val="600"/>
              </a:spcAft>
              <a:buFont typeface="+mj-lt"/>
              <a:buAutoNum type="arabicParenR" startAt="3"/>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La reunión inicial de solicitud </a:t>
            </a:r>
            <a:r>
              <a:rPr lang="es-PE" sz="1800" b="1" dirty="0" smtClean="0">
                <a:effectLst/>
                <a:latin typeface="Arial Narrow"/>
                <a:ea typeface="Times New Roman"/>
                <a:cs typeface="Times New Roman"/>
              </a:rPr>
              <a:t>no constituye el inicio formal del proceso de certificación</a:t>
            </a:r>
            <a:r>
              <a:rPr lang="es-PE" sz="1800" b="0" dirty="0" smtClean="0">
                <a:effectLst/>
                <a:latin typeface="Arial Narrow"/>
                <a:ea typeface="Times New Roman"/>
                <a:cs typeface="Times New Roman"/>
              </a:rPr>
              <a:t>, se la realiza con el objetivo de presentar a ambos equipos, SRVSOP y/o AAC y solicitante, y ver si es necesario ampliar la información relacionada con el proceso de certificación a fin de garantizar que el solicitante comprenda lo que se espera que cumpla.  Se debe alentar al solicitante a que formule las preguntas sobre cualquier área del proceso que no haya sido comprendida claramente.</a:t>
            </a: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Es importante establecer una buena relación de trabajo y un claro entendimiento entre la SRVSOP y/o AAC y los representantes del solicitante. El SRVSOP y/o AAC debe tomar en cuenta la formación y experiencia aplicable que demuestre el solicitante durante estas reuniones iniciales. </a:t>
            </a: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Se debe orientar al solicitante sobre la elaboración de un cronograma de actividades, documento que debe ser presentado con la solicitud formal, y que debe también ser usado por el JEC como guía para facilitar la evaluación con el solicitante y asegurar que todos los elementos del proceso de certificación sean cubiertos.</a:t>
            </a: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Es esencial en esta fase, explicar al solicitante que el SRVSOP y/o la AAC tienen un tiempo estimado para el proceso completo de certificación de noventa (90) días calendario, desde el momento que se presenta la solicitud formal y documentos asociados, hasta que se otorga el certificado o sus correspondientes aprobaciones. </a:t>
            </a: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pPr marL="457200" lvl="1" indent="0" algn="just">
              <a:spcBef>
                <a:spcPts val="1800"/>
              </a:spcBef>
              <a:spcAft>
                <a:spcPts val="600"/>
              </a:spcAft>
              <a:buFont typeface="+mj-lt"/>
              <a:buNone/>
              <a:tabLst>
                <a:tab pos="342900" algn="l"/>
                <a:tab pos="590550" algn="l"/>
              </a:tabLst>
            </a:pPr>
            <a:r>
              <a:rPr lang="es-PE" sz="1800" b="0" i="1" dirty="0" smtClean="0">
                <a:effectLst/>
                <a:latin typeface="Arial Narrow"/>
                <a:ea typeface="Times New Roman"/>
                <a:cs typeface="Times New Roman"/>
              </a:rPr>
              <a:t>Nota: La continuidad de los 90 días estimados para el proceso de certificación se pueden ver afectados cuando el solicitante no cumpla cabalmente con alguna de las fases que impida continuar con la fase siguiente, paralizándose en ese punto el proceso de certificación y la contabilidad de los días. El proceso se reiniciará una vez que el solicitante solucione los problemas que le impidieron continuar con la fase. Por ejemplo: si un proceso se encuentra en el día 36 y se paraliza por alguna falta de información que debe entregar el solicitante, en ese momento se detiene el proceso y el día 37 se reinicia una vez completada la información por parte del solicitante.</a:t>
            </a: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8"/>
              <a:tabLst>
                <a:tab pos="342900" algn="l"/>
                <a:tab pos="590550" algn="l"/>
              </a:tabLst>
            </a:pPr>
            <a:r>
              <a:rPr lang="es-PE" sz="1800" b="0" dirty="0" smtClean="0">
                <a:effectLst/>
                <a:latin typeface="Arial Narrow"/>
                <a:ea typeface="Times New Roman"/>
                <a:cs typeface="Times New Roman"/>
              </a:rPr>
              <a:t>El jefe de equipo confirma, durante esta reunión inicial, la información entregada leyendo los antecedentes preliminares presentados por el solicitante.</a:t>
            </a:r>
          </a:p>
          <a:p>
            <a:pPr marL="342900" lvl="0" indent="-342900" algn="just">
              <a:spcBef>
                <a:spcPts val="1800"/>
              </a:spcBef>
              <a:spcAft>
                <a:spcPts val="600"/>
              </a:spcAft>
              <a:buFont typeface="+mj-lt"/>
              <a:buAutoNum type="alphaLcParenR" startAt="8"/>
              <a:tabLst>
                <a:tab pos="342900" algn="l"/>
                <a:tab pos="590550" algn="l"/>
              </a:tabLst>
            </a:pPr>
            <a:endParaRPr lang="es-PE" sz="1800" b="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endParaRPr lang="es-PE" sz="1800" b="0" smtClean="0">
              <a:effectLst/>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25</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just">
              <a:spcBef>
                <a:spcPts val="1800"/>
              </a:spcBef>
              <a:spcAft>
                <a:spcPts val="600"/>
              </a:spcAft>
              <a:buFont typeface="+mj-lt"/>
              <a:buNone/>
              <a:tabLst>
                <a:tab pos="342900" algn="l"/>
                <a:tab pos="590550" algn="l"/>
              </a:tabLst>
            </a:pPr>
            <a:r>
              <a:rPr lang="es-PE" sz="1800" b="1" dirty="0" smtClean="0">
                <a:effectLst/>
                <a:latin typeface="Arial Narrow"/>
                <a:ea typeface="Times New Roman"/>
                <a:cs typeface="Times New Roman"/>
              </a:rPr>
              <a:t>2.1.3 	Reunión Inicial de solicitud.-</a:t>
            </a: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a:tabLst>
                <a:tab pos="342900" algn="l"/>
                <a:tab pos="590550" algn="l"/>
              </a:tabLst>
            </a:pPr>
            <a:r>
              <a:rPr lang="es-PE" sz="1800" b="0" dirty="0" smtClean="0">
                <a:effectLst/>
                <a:latin typeface="Arial Narrow"/>
                <a:ea typeface="Times New Roman"/>
                <a:cs typeface="Times New Roman"/>
              </a:rPr>
              <a:t>Antes de llevar a cabo la reunión inicial de solicitud, los miembros del equipo de certificación de la AAC que sean designados y/o el JEC designado por el SRVSOP, se reúnen para definir la forma y los aspectos a tratar en la reunión inicial con el solicitante.</a:t>
            </a:r>
          </a:p>
          <a:p>
            <a:pPr marL="342900" lvl="0" indent="-342900" algn="just">
              <a:spcBef>
                <a:spcPts val="1800"/>
              </a:spcBef>
              <a:spcAft>
                <a:spcPts val="600"/>
              </a:spcAft>
              <a:buFont typeface="+mj-lt"/>
              <a:buAutoNum type="alphaLcParenR"/>
              <a:tabLst>
                <a:tab pos="342900" algn="l"/>
                <a:tab pos="590550" algn="l"/>
              </a:tabLst>
            </a:pPr>
            <a:r>
              <a:rPr lang="es-PE" sz="1800" b="0" dirty="0" smtClean="0">
                <a:effectLst/>
                <a:latin typeface="Arial Narrow"/>
                <a:ea typeface="Times New Roman"/>
                <a:cs typeface="Times New Roman"/>
              </a:rPr>
              <a:t>Esta reunión previa entre inspectores constituye la gestión donde el JEC revisa el formulario de solicitud presentado por el solicitante y si la información entregada por éste, está clara y es aceptable respecto a lo que desea implementar: El JEC debe programar  (si se considera necesario) una reunión inicial con el solicitante y los miembros del equipo de certificación.</a:t>
            </a:r>
          </a:p>
          <a:p>
            <a:pPr marL="342900" lvl="0" indent="-342900" algn="just">
              <a:spcBef>
                <a:spcPts val="1800"/>
              </a:spcBef>
              <a:spcAft>
                <a:spcPts val="600"/>
              </a:spcAft>
              <a:buFont typeface="+mj-lt"/>
              <a:buAutoNum type="alphaLcParenR"/>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3"/>
              <a:tabLst>
                <a:tab pos="342900" algn="l"/>
                <a:tab pos="590550" algn="l"/>
              </a:tabLst>
            </a:pPr>
            <a:r>
              <a:rPr lang="es-PE" sz="1800" b="0" dirty="0" smtClean="0">
                <a:effectLst/>
                <a:latin typeface="Arial Narrow"/>
                <a:ea typeface="Times New Roman"/>
                <a:cs typeface="Times New Roman"/>
              </a:rPr>
              <a:t>En la reunión de solicitud se debe verificar  los siguientes aspectos:</a:t>
            </a:r>
          </a:p>
          <a:p>
            <a:pPr marL="342900" lvl="0" indent="-342900" algn="just">
              <a:spcBef>
                <a:spcPts val="1800"/>
              </a:spcBef>
              <a:spcAft>
                <a:spcPts val="600"/>
              </a:spcAft>
              <a:buFont typeface="+mj-lt"/>
              <a:buAutoNum type="alphaLcParenR" startAt="3"/>
              <a:tabLst>
                <a:tab pos="342900" algn="l"/>
                <a:tab pos="590550" algn="l"/>
              </a:tabLst>
            </a:pPr>
            <a:endParaRPr lang="es-PE" sz="1800" b="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r>
              <a:rPr lang="es-PE" sz="1800" b="0" dirty="0" smtClean="0">
                <a:effectLst/>
                <a:latin typeface="Arial Narrow"/>
                <a:ea typeface="Times New Roman"/>
                <a:cs typeface="Times New Roman"/>
              </a:rPr>
              <a:t>1)	Que asista el personal directivo de la organización;</a:t>
            </a:r>
          </a:p>
          <a:p>
            <a:pPr marL="0" lvl="0" indent="0" algn="just">
              <a:spcBef>
                <a:spcPts val="1800"/>
              </a:spcBef>
              <a:spcAft>
                <a:spcPts val="600"/>
              </a:spcAft>
              <a:buFont typeface="+mj-lt"/>
              <a:buNone/>
              <a:tabLst>
                <a:tab pos="342900" algn="l"/>
                <a:tab pos="590550" algn="l"/>
              </a:tabLst>
            </a:pPr>
            <a:r>
              <a:rPr lang="es-PE" sz="1800" b="0" dirty="0" smtClean="0">
                <a:effectLst/>
                <a:latin typeface="Arial Narrow"/>
                <a:ea typeface="Times New Roman"/>
                <a:cs typeface="Times New Roman"/>
              </a:rPr>
              <a:t>2)	que el solicitante esté preparado para discutir en términos generales aspectos relacionados con el alcance de los requisitos propuestos; y</a:t>
            </a:r>
          </a:p>
          <a:p>
            <a:pPr marL="342900" lvl="0" indent="-342900" algn="just">
              <a:spcBef>
                <a:spcPts val="1800"/>
              </a:spcBef>
              <a:spcAft>
                <a:spcPts val="600"/>
              </a:spcAft>
              <a:buFont typeface="+mj-lt"/>
              <a:buAutoNum type="arabicParenR" startAt="3"/>
              <a:tabLst>
                <a:tab pos="342900" algn="l"/>
                <a:tab pos="590550" algn="l"/>
              </a:tabLst>
            </a:pPr>
            <a:r>
              <a:rPr lang="es-PE" sz="1800" b="0" dirty="0" smtClean="0">
                <a:effectLst/>
                <a:latin typeface="Arial Narrow"/>
                <a:ea typeface="Times New Roman"/>
                <a:cs typeface="Times New Roman"/>
              </a:rPr>
              <a:t>que exista claridad de lo que espera el solicitante de la SRVSOP y/o AAC, y viceversa.</a:t>
            </a:r>
          </a:p>
          <a:p>
            <a:pPr marL="342900" lvl="0" indent="-342900" algn="just">
              <a:spcBef>
                <a:spcPts val="1800"/>
              </a:spcBef>
              <a:spcAft>
                <a:spcPts val="600"/>
              </a:spcAft>
              <a:buFont typeface="+mj-lt"/>
              <a:buAutoNum type="arabicParenR" startAt="3"/>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La reunión inicial de solicitud </a:t>
            </a:r>
            <a:r>
              <a:rPr lang="es-PE" sz="1800" b="1" dirty="0" smtClean="0">
                <a:effectLst/>
                <a:latin typeface="Arial Narrow"/>
                <a:ea typeface="Times New Roman"/>
                <a:cs typeface="Times New Roman"/>
              </a:rPr>
              <a:t>no constituye el inicio formal del proceso de certificación</a:t>
            </a:r>
            <a:r>
              <a:rPr lang="es-PE" sz="1800" b="0" dirty="0" smtClean="0">
                <a:effectLst/>
                <a:latin typeface="Arial Narrow"/>
                <a:ea typeface="Times New Roman"/>
                <a:cs typeface="Times New Roman"/>
              </a:rPr>
              <a:t>, se la realiza con el objetivo de presentar a ambos equipos, SRVSOP y/o AAC y solicitante, y ver si es necesario ampliar la información relacionada con el proceso de certificación a fin de garantizar que el solicitante comprenda lo que se espera que cumpla.  Se debe alentar al solicitante a que formule las preguntas sobre cualquier área del proceso que no haya sido comprendida claramente.</a:t>
            </a: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Es importante establecer una buena relación de trabajo y un claro entendimiento entre la SRVSOP y/o AAC y los representantes del solicitante. El SRVSOP y/o AAC debe tomar en cuenta la formación y experiencia aplicable que demuestre el solicitante durante estas reuniones iniciales. </a:t>
            </a: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Se debe orientar al solicitante sobre la elaboración de un cronograma de actividades, documento que debe ser presentado con la solicitud formal, y que debe también ser usado por el JEC como guía para facilitar la evaluación con el solicitante y asegurar que todos los elementos del proceso de certificación sean cubiertos.</a:t>
            </a:r>
          </a:p>
          <a:p>
            <a:pPr marL="342900" lvl="0" indent="-342900" algn="just">
              <a:spcBef>
                <a:spcPts val="1800"/>
              </a:spcBef>
              <a:spcAft>
                <a:spcPts val="600"/>
              </a:spcAft>
              <a:buFont typeface="+mj-lt"/>
              <a:buAutoNum type="alphaLcParenR" startAt="4"/>
              <a:tabLst>
                <a:tab pos="342900" algn="l"/>
                <a:tab pos="590550" algn="l"/>
              </a:tabLst>
            </a:pPr>
            <a:r>
              <a:rPr lang="es-PE" sz="1800" b="0" dirty="0" smtClean="0">
                <a:effectLst/>
                <a:latin typeface="Arial Narrow"/>
                <a:ea typeface="Times New Roman"/>
                <a:cs typeface="Times New Roman"/>
              </a:rPr>
              <a:t>Es esencial en esta fase, explicar al solicitante que el SRVSOP y/o la AAC tienen un tiempo estimado para el proceso completo de certificación de noventa (90) días calendario, desde el momento que se presenta la solicitud formal y documentos asociados, hasta que se otorga el certificado o sus correspondientes aprobaciones. </a:t>
            </a: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pPr marL="457200" lvl="1" indent="0" algn="just">
              <a:spcBef>
                <a:spcPts val="1800"/>
              </a:spcBef>
              <a:spcAft>
                <a:spcPts val="600"/>
              </a:spcAft>
              <a:buFont typeface="+mj-lt"/>
              <a:buNone/>
              <a:tabLst>
                <a:tab pos="342900" algn="l"/>
                <a:tab pos="590550" algn="l"/>
              </a:tabLst>
            </a:pPr>
            <a:r>
              <a:rPr lang="es-PE" sz="1800" b="0" i="1" dirty="0" smtClean="0">
                <a:effectLst/>
                <a:latin typeface="Arial Narrow"/>
                <a:ea typeface="Times New Roman"/>
                <a:cs typeface="Times New Roman"/>
              </a:rPr>
              <a:t>Nota: La continuidad de los 90 días estimados para el proceso de certificación se pueden ver afectados cuando el solicitante no cumpla cabalmente con alguna de las fases que impida continuar con la fase siguiente, paralizándose en ese punto el proceso de certificación y la contabilidad de los días. El proceso se reiniciará una vez que el solicitante solucione los problemas que le impidieron continuar con la fase. Por ejemplo: si un proceso se encuentra en el día 36 y se paraliza por alguna falta de información que debe entregar el solicitante, en ese momento se detiene el proceso y el día 37 se reinicia una vez completada la información por parte del solicitante.</a:t>
            </a: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8"/>
              <a:tabLst>
                <a:tab pos="342900" algn="l"/>
                <a:tab pos="590550" algn="l"/>
              </a:tabLst>
            </a:pPr>
            <a:r>
              <a:rPr lang="es-PE" sz="1800" b="0" dirty="0" smtClean="0">
                <a:effectLst/>
                <a:latin typeface="Arial Narrow"/>
                <a:ea typeface="Times New Roman"/>
                <a:cs typeface="Times New Roman"/>
              </a:rPr>
              <a:t>El jefe de equipo confirma, durante esta reunión inicial, la información entregada leyendo los antecedentes preliminares presentados por el solicitante.</a:t>
            </a:r>
          </a:p>
          <a:p>
            <a:pPr marL="342900" lvl="0" indent="-342900" algn="just">
              <a:spcBef>
                <a:spcPts val="1800"/>
              </a:spcBef>
              <a:spcAft>
                <a:spcPts val="600"/>
              </a:spcAft>
              <a:buFont typeface="+mj-lt"/>
              <a:buAutoNum type="alphaLcParenR" startAt="8"/>
              <a:tabLst>
                <a:tab pos="342900" algn="l"/>
                <a:tab pos="590550" algn="l"/>
              </a:tabLst>
            </a:pPr>
            <a:endParaRPr lang="es-PE" sz="1800" b="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endParaRPr lang="es-PE" sz="1800" b="0" smtClean="0">
              <a:effectLst/>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26</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lgn="just">
              <a:spcBef>
                <a:spcPts val="1800"/>
              </a:spcBef>
              <a:spcAft>
                <a:spcPts val="600"/>
              </a:spcAft>
              <a:buFont typeface="+mj-lt"/>
              <a:buAutoNum type="alphaLcParenR" startAt="10"/>
              <a:tabLst>
                <a:tab pos="342900" algn="l"/>
                <a:tab pos="590550" algn="l"/>
              </a:tabLst>
            </a:pPr>
            <a:r>
              <a:rPr lang="es-PE" sz="1800" b="0" dirty="0" smtClean="0">
                <a:effectLst/>
                <a:latin typeface="Arial Narrow"/>
                <a:ea typeface="Times New Roman"/>
                <a:cs typeface="Times New Roman"/>
              </a:rPr>
              <a:t>Se orientará al solicitante, como puede obtener los siguientes documentos:</a:t>
            </a:r>
          </a:p>
          <a:p>
            <a:pPr marL="342900" lvl="0" indent="-342900" algn="just">
              <a:spcBef>
                <a:spcPts val="1800"/>
              </a:spcBef>
              <a:spcAft>
                <a:spcPts val="600"/>
              </a:spcAft>
              <a:buFont typeface="+mj-lt"/>
              <a:buAutoNum type="alphaLcParenR" startAt="10"/>
              <a:tabLst>
                <a:tab pos="342900" algn="l"/>
                <a:tab pos="590550" algn="l"/>
              </a:tabLst>
            </a:pPr>
            <a:endParaRPr lang="es-PE" sz="1800" b="0" dirty="0" smtClean="0">
              <a:effectLst/>
              <a:latin typeface="Arial Narrow"/>
              <a:ea typeface="Times New Roman"/>
              <a:cs typeface="Times New Roman"/>
            </a:endParaRPr>
          </a:p>
          <a:p>
            <a:pPr marL="800100" lvl="1" indent="-342900" algn="just">
              <a:spcBef>
                <a:spcPts val="1800"/>
              </a:spcBef>
              <a:spcAft>
                <a:spcPts val="600"/>
              </a:spcAft>
              <a:buFont typeface="+mj-lt"/>
              <a:buAutoNum type="arabicParenR"/>
              <a:tabLst>
                <a:tab pos="342900" algn="l"/>
                <a:tab pos="590550" algn="l"/>
              </a:tabLst>
            </a:pPr>
            <a:r>
              <a:rPr lang="es-PE" sz="1800" b="0" dirty="0" smtClean="0">
                <a:effectLst/>
                <a:latin typeface="Arial Narrow"/>
                <a:ea typeface="Times New Roman"/>
                <a:cs typeface="Times New Roman"/>
              </a:rPr>
              <a:t>Reglamentos aplicables;</a:t>
            </a:r>
          </a:p>
          <a:p>
            <a:pPr marL="800100" lvl="1" indent="-342900" algn="just">
              <a:spcBef>
                <a:spcPts val="1800"/>
              </a:spcBef>
              <a:spcAft>
                <a:spcPts val="600"/>
              </a:spcAft>
              <a:buFont typeface="+mj-lt"/>
              <a:buAutoNum type="arabicParenR"/>
              <a:tabLst>
                <a:tab pos="342900" algn="l"/>
                <a:tab pos="590550" algn="l"/>
              </a:tabLst>
            </a:pPr>
            <a:r>
              <a:rPr lang="es-PE" sz="1800" b="0" dirty="0" smtClean="0">
                <a:effectLst/>
                <a:latin typeface="Arial Narrow"/>
                <a:ea typeface="Times New Roman"/>
                <a:cs typeface="Times New Roman"/>
              </a:rPr>
              <a:t>los documentos circulares y normas técnicas complementarias que sean aplicables;</a:t>
            </a:r>
          </a:p>
          <a:p>
            <a:pPr marL="800100" lvl="1" indent="-342900" algn="just">
              <a:spcBef>
                <a:spcPts val="1800"/>
              </a:spcBef>
              <a:spcAft>
                <a:spcPts val="600"/>
              </a:spcAft>
              <a:buFont typeface="+mj-lt"/>
              <a:buAutoNum type="arabicParenR"/>
              <a:tabLst>
                <a:tab pos="342900" algn="l"/>
                <a:tab pos="590550" algn="l"/>
              </a:tabLst>
            </a:pPr>
            <a:r>
              <a:rPr lang="es-PE" sz="1800" b="0" dirty="0" smtClean="0">
                <a:effectLst/>
                <a:latin typeface="Arial Narrow"/>
                <a:ea typeface="Times New Roman"/>
                <a:cs typeface="Times New Roman"/>
              </a:rPr>
              <a:t>manual del inspector de aeronavegabilidad; y</a:t>
            </a:r>
          </a:p>
          <a:p>
            <a:pPr marL="800100" lvl="1" indent="-342900" algn="just">
              <a:spcBef>
                <a:spcPts val="1800"/>
              </a:spcBef>
              <a:spcAft>
                <a:spcPts val="600"/>
              </a:spcAft>
              <a:buFont typeface="+mj-lt"/>
              <a:buAutoNum type="arabicParenR"/>
              <a:tabLst>
                <a:tab pos="342900" algn="l"/>
                <a:tab pos="590550" algn="l"/>
              </a:tabLst>
            </a:pPr>
            <a:r>
              <a:rPr lang="es-PE" sz="1800" b="0" dirty="0" smtClean="0">
                <a:effectLst/>
                <a:latin typeface="Arial Narrow"/>
                <a:ea typeface="Times New Roman"/>
                <a:cs typeface="Times New Roman"/>
              </a:rPr>
              <a:t>otras publicaciones o documentos que el JEC asignado considere que sean útiles para el solicitante.</a:t>
            </a:r>
          </a:p>
          <a:p>
            <a:pPr marL="342900" lvl="0" indent="-342900" algn="just">
              <a:spcBef>
                <a:spcPts val="1800"/>
              </a:spcBef>
              <a:spcAft>
                <a:spcPts val="600"/>
              </a:spcAft>
              <a:buFont typeface="+mj-lt"/>
              <a:buAutoNum type="arabicParenR" startAt="4"/>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11"/>
              <a:tabLst>
                <a:tab pos="342900" algn="l"/>
                <a:tab pos="590550" algn="l"/>
              </a:tabLst>
            </a:pPr>
            <a:r>
              <a:rPr lang="es-PE" sz="1800" b="0" dirty="0" smtClean="0">
                <a:effectLst/>
                <a:latin typeface="Arial Narrow"/>
                <a:ea typeface="Times New Roman"/>
                <a:cs typeface="Times New Roman"/>
              </a:rPr>
              <a:t>Es necesario señalar en esta reunión, la forma y detalle de cómo el solicitante debe entregar la información, considerando inclusive el método que es utilizado para identificar la correspondencia, la misma que sirve como evidencia del proceso llevado a cabo y sobre la necesidad de presentar a través de una lista detallada todos los manuales y documentos que son entregados junto a la solicitud formal en la oficina del SRVSOP o en la oficina de la  AAC local, según corresponda. </a:t>
            </a:r>
          </a:p>
          <a:p>
            <a:pPr marL="342900" lvl="0" indent="-342900" algn="just">
              <a:spcBef>
                <a:spcPts val="1800"/>
              </a:spcBef>
              <a:spcAft>
                <a:spcPts val="600"/>
              </a:spcAft>
              <a:buFont typeface="+mj-lt"/>
              <a:buAutoNum type="alphaLcParenR" startAt="11"/>
              <a:tabLst>
                <a:tab pos="342900" algn="l"/>
                <a:tab pos="590550" algn="l"/>
              </a:tabLst>
            </a:pPr>
            <a:endParaRPr lang="es-PE" sz="1800" b="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27</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lgn="just">
              <a:spcBef>
                <a:spcPts val="1800"/>
              </a:spcBef>
              <a:spcAft>
                <a:spcPts val="600"/>
              </a:spcAft>
              <a:buFont typeface="+mj-lt"/>
              <a:buAutoNum type="alphaLcParenR" startAt="10"/>
              <a:tabLst>
                <a:tab pos="342900" algn="l"/>
                <a:tab pos="590550" algn="l"/>
              </a:tabLst>
            </a:pPr>
            <a:r>
              <a:rPr lang="es-PE" sz="1800" b="0" dirty="0" smtClean="0">
                <a:effectLst/>
                <a:latin typeface="Arial Narrow"/>
                <a:ea typeface="Times New Roman"/>
                <a:cs typeface="Times New Roman"/>
              </a:rPr>
              <a:t>Se orientará al solicitante, como puede obtener los siguientes documentos:</a:t>
            </a:r>
          </a:p>
          <a:p>
            <a:pPr marL="342900" lvl="0" indent="-342900" algn="just">
              <a:spcBef>
                <a:spcPts val="1800"/>
              </a:spcBef>
              <a:spcAft>
                <a:spcPts val="600"/>
              </a:spcAft>
              <a:buFont typeface="+mj-lt"/>
              <a:buAutoNum type="alphaLcParenR" startAt="10"/>
              <a:tabLst>
                <a:tab pos="342900" algn="l"/>
                <a:tab pos="590550" algn="l"/>
              </a:tabLst>
            </a:pPr>
            <a:endParaRPr lang="es-PE" sz="1800" b="0" dirty="0" smtClean="0">
              <a:effectLst/>
              <a:latin typeface="Arial Narrow"/>
              <a:ea typeface="Times New Roman"/>
              <a:cs typeface="Times New Roman"/>
            </a:endParaRPr>
          </a:p>
          <a:p>
            <a:pPr marL="800100" lvl="1" indent="-342900" algn="just">
              <a:spcBef>
                <a:spcPts val="1800"/>
              </a:spcBef>
              <a:spcAft>
                <a:spcPts val="600"/>
              </a:spcAft>
              <a:buFont typeface="+mj-lt"/>
              <a:buAutoNum type="arabicParenR"/>
              <a:tabLst>
                <a:tab pos="342900" algn="l"/>
                <a:tab pos="590550" algn="l"/>
              </a:tabLst>
            </a:pPr>
            <a:r>
              <a:rPr lang="es-PE" sz="1800" b="0" dirty="0" smtClean="0">
                <a:effectLst/>
                <a:latin typeface="Arial Narrow"/>
                <a:ea typeface="Times New Roman"/>
                <a:cs typeface="Times New Roman"/>
              </a:rPr>
              <a:t>Reglamentos aplicables;</a:t>
            </a:r>
          </a:p>
          <a:p>
            <a:pPr marL="800100" lvl="1" indent="-342900" algn="just">
              <a:spcBef>
                <a:spcPts val="1800"/>
              </a:spcBef>
              <a:spcAft>
                <a:spcPts val="600"/>
              </a:spcAft>
              <a:buFont typeface="+mj-lt"/>
              <a:buAutoNum type="arabicParenR"/>
              <a:tabLst>
                <a:tab pos="342900" algn="l"/>
                <a:tab pos="590550" algn="l"/>
              </a:tabLst>
            </a:pPr>
            <a:r>
              <a:rPr lang="es-PE" sz="1800" b="0" dirty="0" smtClean="0">
                <a:effectLst/>
                <a:latin typeface="Arial Narrow"/>
                <a:ea typeface="Times New Roman"/>
                <a:cs typeface="Times New Roman"/>
              </a:rPr>
              <a:t>los documentos circulares y normas técnicas complementarias que sean aplicables;</a:t>
            </a:r>
          </a:p>
          <a:p>
            <a:pPr marL="800100" lvl="1" indent="-342900" algn="just">
              <a:spcBef>
                <a:spcPts val="1800"/>
              </a:spcBef>
              <a:spcAft>
                <a:spcPts val="600"/>
              </a:spcAft>
              <a:buFont typeface="+mj-lt"/>
              <a:buAutoNum type="arabicParenR"/>
              <a:tabLst>
                <a:tab pos="342900" algn="l"/>
                <a:tab pos="590550" algn="l"/>
              </a:tabLst>
            </a:pPr>
            <a:r>
              <a:rPr lang="es-PE" sz="1800" b="0" dirty="0" smtClean="0">
                <a:effectLst/>
                <a:latin typeface="Arial Narrow"/>
                <a:ea typeface="Times New Roman"/>
                <a:cs typeface="Times New Roman"/>
              </a:rPr>
              <a:t>manual del inspector de aeronavegabilidad; y</a:t>
            </a:r>
          </a:p>
          <a:p>
            <a:pPr marL="800100" lvl="1" indent="-342900" algn="just">
              <a:spcBef>
                <a:spcPts val="1800"/>
              </a:spcBef>
              <a:spcAft>
                <a:spcPts val="600"/>
              </a:spcAft>
              <a:buFont typeface="+mj-lt"/>
              <a:buAutoNum type="arabicParenR"/>
              <a:tabLst>
                <a:tab pos="342900" algn="l"/>
                <a:tab pos="590550" algn="l"/>
              </a:tabLst>
            </a:pPr>
            <a:r>
              <a:rPr lang="es-PE" sz="1800" b="0" dirty="0" smtClean="0">
                <a:effectLst/>
                <a:latin typeface="Arial Narrow"/>
                <a:ea typeface="Times New Roman"/>
                <a:cs typeface="Times New Roman"/>
              </a:rPr>
              <a:t>otras publicaciones o documentos que el JEC asignado considere que sean útiles para el solicitante.</a:t>
            </a:r>
          </a:p>
          <a:p>
            <a:pPr marL="342900" lvl="0" indent="-342900" algn="just">
              <a:spcBef>
                <a:spcPts val="1800"/>
              </a:spcBef>
              <a:spcAft>
                <a:spcPts val="600"/>
              </a:spcAft>
              <a:buFont typeface="+mj-lt"/>
              <a:buAutoNum type="arabicParenR" startAt="4"/>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11"/>
              <a:tabLst>
                <a:tab pos="342900" algn="l"/>
                <a:tab pos="590550" algn="l"/>
              </a:tabLst>
            </a:pPr>
            <a:r>
              <a:rPr lang="es-PE" sz="1800" b="0" dirty="0" smtClean="0">
                <a:effectLst/>
                <a:latin typeface="Arial Narrow"/>
                <a:ea typeface="Times New Roman"/>
                <a:cs typeface="Times New Roman"/>
              </a:rPr>
              <a:t>Es necesario señalar en esta reunión, la forma y detalle de cómo el solicitante debe entregar la información, considerando inclusive el método que es utilizado para identificar la correspondencia, la misma que sirve como evidencia del proceso llevado a cabo y sobre la necesidad de presentar a través de una lista detallada todos los manuales y documentos que son entregados junto a la solicitud formal en la oficina del SRVSOP o en la oficina de la  AAC local, según corresponda. </a:t>
            </a:r>
          </a:p>
          <a:p>
            <a:pPr marL="342900" lvl="0" indent="-342900" algn="just">
              <a:spcBef>
                <a:spcPts val="1800"/>
              </a:spcBef>
              <a:spcAft>
                <a:spcPts val="600"/>
              </a:spcAft>
              <a:buFont typeface="+mj-lt"/>
              <a:buAutoNum type="alphaLcParenR" startAt="11"/>
              <a:tabLst>
                <a:tab pos="342900" algn="l"/>
                <a:tab pos="590550" algn="l"/>
              </a:tabLst>
            </a:pPr>
            <a:endParaRPr lang="es-PE" sz="1800" b="0" dirty="0" smtClean="0">
              <a:effectLst/>
              <a:latin typeface="Arial Narrow"/>
              <a:ea typeface="Times New Roman"/>
              <a:cs typeface="Times New Roman"/>
            </a:endParaRPr>
          </a:p>
          <a:p>
            <a:pPr marL="0" lvl="0" indent="0" algn="just">
              <a:spcBef>
                <a:spcPts val="1800"/>
              </a:spcBef>
              <a:spcAft>
                <a:spcPts val="600"/>
              </a:spcAft>
              <a:buFont typeface="+mj-lt"/>
              <a:buNone/>
              <a:tabLst>
                <a:tab pos="342900" algn="l"/>
                <a:tab pos="590550" algn="l"/>
              </a:tabLst>
            </a:pPr>
            <a:endParaRPr lang="es-PE" sz="1800" b="0" smtClean="0">
              <a:effectLst/>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30</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lgn="just">
              <a:spcBef>
                <a:spcPts val="1800"/>
              </a:spcBef>
              <a:spcAft>
                <a:spcPts val="600"/>
              </a:spcAft>
              <a:buFont typeface="+mj-lt"/>
              <a:buAutoNum type="alphaLcParenR" startAt="13"/>
              <a:tabLst>
                <a:tab pos="342900" algn="l"/>
                <a:tab pos="590550" algn="l"/>
              </a:tabLst>
            </a:pPr>
            <a:r>
              <a:rPr lang="es-PE" sz="1800" b="0" dirty="0" smtClean="0">
                <a:effectLst/>
                <a:latin typeface="Arial Narrow"/>
                <a:ea typeface="Times New Roman"/>
                <a:cs typeface="Times New Roman"/>
              </a:rPr>
              <a:t>Si el equipo de certificación encuentra que la reunión ha sido satisfactoria y el solicitante demuestra adecuada comprensión del proceso de certificación, se levanta un acta de reunión inicial, registrándose las personas presentes y los temas tratados, así como la fecha tentativa en la cual el solicitante considera estar listo para su solicitud formal.</a:t>
            </a:r>
          </a:p>
          <a:p>
            <a:pPr marL="342900" lvl="0" indent="-342900" algn="just">
              <a:spcBef>
                <a:spcPts val="1800"/>
              </a:spcBef>
              <a:spcAft>
                <a:spcPts val="600"/>
              </a:spcAft>
              <a:buFont typeface="+mj-lt"/>
              <a:buAutoNum type="alphaLcParenR" startAt="13"/>
              <a:tabLst>
                <a:tab pos="342900" algn="l"/>
                <a:tab pos="590550" algn="l"/>
              </a:tabLst>
            </a:pPr>
            <a:endParaRPr lang="es-PE" sz="1800" b="0" dirty="0" smtClean="0">
              <a:effectLst/>
              <a:latin typeface="Arial Narrow"/>
              <a:ea typeface="Times New Roman"/>
              <a:cs typeface="Times New Roman"/>
            </a:endParaRPr>
          </a:p>
          <a:p>
            <a:pPr marL="342900" lvl="0" indent="-342900" algn="just">
              <a:spcBef>
                <a:spcPts val="1800"/>
              </a:spcBef>
              <a:spcAft>
                <a:spcPts val="600"/>
              </a:spcAft>
              <a:buFont typeface="+mj-lt"/>
              <a:buAutoNum type="alphaLcParenR" startAt="13"/>
              <a:tabLst>
                <a:tab pos="342900" algn="l"/>
                <a:tab pos="590550" algn="l"/>
              </a:tabLst>
            </a:pPr>
            <a:r>
              <a:rPr lang="es-PE" sz="1800" b="0" dirty="0" smtClean="0">
                <a:effectLst/>
                <a:latin typeface="Arial Narrow"/>
                <a:ea typeface="Times New Roman"/>
                <a:cs typeface="Times New Roman"/>
              </a:rPr>
              <a:t>Si el equipo de certificación de la AAC o el JEC del SRVSOP determina que el solicitante no está preparado, el JEC podrá programar una nueva reunión aclaratoria e indicar al solicitante, en forma prudente y moderada de manera de no causar su rechazo o molestia hacia esta gestión, que se profundice en lo siguiente:</a:t>
            </a:r>
          </a:p>
          <a:p>
            <a:pPr marL="342900" lvl="0" indent="-342900" algn="just">
              <a:spcBef>
                <a:spcPts val="1800"/>
              </a:spcBef>
              <a:spcAft>
                <a:spcPts val="600"/>
              </a:spcAft>
              <a:buFont typeface="+mj-lt"/>
              <a:buAutoNum type="alphaLcParenR" startAt="13"/>
              <a:tabLst>
                <a:tab pos="342900" algn="l"/>
                <a:tab pos="590550" algn="l"/>
              </a:tabLst>
            </a:pPr>
            <a:endParaRPr lang="es-PE" sz="1800" b="0" dirty="0" smtClean="0">
              <a:effectLst/>
              <a:latin typeface="Arial Narrow"/>
              <a:ea typeface="Times New Roman"/>
              <a:cs typeface="Times New Roman"/>
            </a:endParaRPr>
          </a:p>
          <a:p>
            <a:pPr marL="457200" lvl="1" indent="0" algn="just">
              <a:spcBef>
                <a:spcPts val="1800"/>
              </a:spcBef>
              <a:spcAft>
                <a:spcPts val="600"/>
              </a:spcAft>
              <a:buFont typeface="+mj-lt"/>
              <a:buNone/>
              <a:tabLst>
                <a:tab pos="342900" algn="l"/>
                <a:tab pos="590550" algn="l"/>
              </a:tabLst>
            </a:pPr>
            <a:r>
              <a:rPr lang="es-PE" sz="1800" b="0" dirty="0" smtClean="0">
                <a:effectLst/>
                <a:latin typeface="Arial Narrow"/>
                <a:ea typeface="Times New Roman"/>
                <a:cs typeface="Times New Roman"/>
              </a:rPr>
              <a:t>1)	Revisión de los documentos guías para la aprobación de una OMA; y</a:t>
            </a:r>
          </a:p>
          <a:p>
            <a:pPr marL="457200" lvl="1" indent="0" algn="just">
              <a:spcBef>
                <a:spcPts val="1800"/>
              </a:spcBef>
              <a:spcAft>
                <a:spcPts val="600"/>
              </a:spcAft>
              <a:buFont typeface="+mj-lt"/>
              <a:buNone/>
              <a:tabLst>
                <a:tab pos="342900" algn="l"/>
                <a:tab pos="590550" algn="l"/>
              </a:tabLst>
            </a:pPr>
            <a:r>
              <a:rPr lang="es-PE" sz="1800" b="0" dirty="0" smtClean="0">
                <a:effectLst/>
                <a:latin typeface="Arial Narrow"/>
                <a:ea typeface="Times New Roman"/>
                <a:cs typeface="Times New Roman"/>
              </a:rPr>
              <a:t>2)	revisión integral del reglamento correspondiente.</a:t>
            </a: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31</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BO" dirty="0" smtClean="0">
                <a:latin typeface="Arial" pitchFamily="34" charset="0"/>
                <a:cs typeface="Arial" pitchFamily="34" charset="0"/>
              </a:rPr>
              <a:t>Pueden ser necesarias más de una reunión de pre-solicitud</a:t>
            </a:r>
          </a:p>
          <a:p>
            <a:r>
              <a:rPr lang="es-BO" dirty="0" smtClean="0">
                <a:latin typeface="Arial" pitchFamily="34" charset="0"/>
                <a:cs typeface="Arial" pitchFamily="34" charset="0"/>
              </a:rPr>
              <a:t>La cantidad de reuniones de pre-solicitud dependerá en gran medida de estos puntos</a:t>
            </a:r>
          </a:p>
          <a:p>
            <a:r>
              <a:rPr lang="es-BO" dirty="0" smtClean="0">
                <a:latin typeface="Arial" pitchFamily="34" charset="0"/>
                <a:cs typeface="Arial" pitchFamily="34" charset="0"/>
              </a:rPr>
              <a:t>A su vez el juicio del inspector a aplicar en la reunión se centra principalmente en la evaluación de la competencia del aspirante</a:t>
            </a: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32</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PE" sz="1200" u="sng" kern="1200" dirty="0" smtClean="0">
                <a:solidFill>
                  <a:schemeClr val="tx1"/>
                </a:solidFill>
                <a:effectLst/>
                <a:latin typeface="+mn-lt"/>
                <a:ea typeface="+mn-ea"/>
                <a:cs typeface="+mn-cs"/>
              </a:rPr>
              <a:t>Fase II  Solicitud formal.</a:t>
            </a:r>
            <a:r>
              <a:rPr lang="es-PE" sz="1200" kern="1200" dirty="0" smtClean="0">
                <a:solidFill>
                  <a:schemeClr val="tx1"/>
                </a:solidFill>
                <a:effectLst/>
                <a:latin typeface="+mn-lt"/>
                <a:ea typeface="+mn-ea"/>
                <a:cs typeface="+mn-cs"/>
              </a:rPr>
              <a:t>-</a:t>
            </a:r>
          </a:p>
          <a:p>
            <a:pPr lvl="0"/>
            <a:endParaRPr lang="es-ES_tradnl" sz="1800" kern="1200" dirty="0" smtClean="0">
              <a:solidFill>
                <a:schemeClr val="tx1"/>
              </a:solidFill>
              <a:effectLst/>
              <a:latin typeface="+mn-lt"/>
              <a:ea typeface="+mn-ea"/>
              <a:cs typeface="+mn-cs"/>
            </a:endParaRPr>
          </a:p>
          <a:p>
            <a:pPr lvl="0"/>
            <a:r>
              <a:rPr lang="es-PE" sz="1200" u="sng" kern="1200" dirty="0" smtClean="0">
                <a:solidFill>
                  <a:schemeClr val="tx1"/>
                </a:solidFill>
                <a:effectLst/>
                <a:latin typeface="+mn-lt"/>
                <a:ea typeface="+mn-ea"/>
                <a:cs typeface="+mn-cs"/>
              </a:rPr>
              <a:t>Aspectos generales</a:t>
            </a:r>
            <a:r>
              <a:rPr lang="es-PE" sz="1200" kern="1200" dirty="0" smtClean="0">
                <a:solidFill>
                  <a:schemeClr val="tx1"/>
                </a:solidFill>
                <a:effectLst/>
                <a:latin typeface="+mn-lt"/>
                <a:ea typeface="+mn-ea"/>
                <a:cs typeface="+mn-cs"/>
              </a:rPr>
              <a:t>.-</a:t>
            </a:r>
          </a:p>
          <a:p>
            <a:pPr lvl="0"/>
            <a:endParaRPr lang="es-ES_tradnl" sz="1800" kern="1200" dirty="0" smtClean="0">
              <a:solidFill>
                <a:schemeClr val="tx1"/>
              </a:solidFill>
              <a:effectLst/>
              <a:latin typeface="+mn-lt"/>
              <a:ea typeface="+mn-ea"/>
              <a:cs typeface="+mn-cs"/>
            </a:endParaRPr>
          </a:p>
          <a:p>
            <a:pPr marL="228600" lvl="0" indent="-228600">
              <a:buFont typeface="+mj-lt"/>
              <a:buAutoNum type="alphaLcParenR"/>
            </a:pPr>
            <a:r>
              <a:rPr lang="es-PE" sz="1200" kern="1200" dirty="0" smtClean="0">
                <a:solidFill>
                  <a:schemeClr val="tx1"/>
                </a:solidFill>
                <a:effectLst/>
                <a:latin typeface="+mn-lt"/>
                <a:ea typeface="+mn-ea"/>
                <a:cs typeface="+mn-cs"/>
              </a:rPr>
              <a:t>Para empezar esta fase, el equipo recibe la solicitud y los adjuntos. La cual debe ser presentada como mínimo noventa (90) días antes del inicio estimado de las actividades. </a:t>
            </a:r>
          </a:p>
          <a:p>
            <a:pPr marL="342900" lvl="0" indent="-342900">
              <a:buFont typeface="+mj-lt"/>
              <a:buAutoNum type="alphaLcParenR"/>
            </a:pPr>
            <a:endParaRPr lang="es-ES_tradnl" sz="1800" kern="1200" dirty="0" smtClean="0">
              <a:solidFill>
                <a:schemeClr val="tx1"/>
              </a:solidFill>
              <a:effectLst/>
              <a:latin typeface="+mn-lt"/>
              <a:ea typeface="+mn-ea"/>
              <a:cs typeface="+mn-cs"/>
            </a:endParaRPr>
          </a:p>
          <a:p>
            <a:pPr marL="228600" lvl="0" indent="-228600">
              <a:buFont typeface="+mj-lt"/>
              <a:buAutoNum type="alphaLcParenR"/>
            </a:pPr>
            <a:r>
              <a:rPr lang="es-PE" sz="1200" kern="1200" dirty="0" smtClean="0">
                <a:solidFill>
                  <a:schemeClr val="tx1"/>
                </a:solidFill>
                <a:effectLst/>
                <a:latin typeface="+mn-lt"/>
                <a:ea typeface="+mn-ea"/>
                <a:cs typeface="+mn-cs"/>
              </a:rPr>
              <a:t>Para el caso de una certificación multinacional, el SRVSOP recibe el paquete de solicitud formal con todos los documentos y los envía al JEC- asignado a este proceso para su análisis. </a:t>
            </a:r>
          </a:p>
          <a:p>
            <a:pPr marL="342900" lvl="0" indent="-342900">
              <a:buFont typeface="+mj-lt"/>
              <a:buAutoNum type="alphaLcParenR"/>
            </a:pPr>
            <a:endParaRPr lang="es-ES_tradnl" sz="1800" kern="1200" dirty="0" smtClean="0">
              <a:solidFill>
                <a:schemeClr val="tx1"/>
              </a:solidFill>
              <a:effectLst/>
              <a:latin typeface="+mn-lt"/>
              <a:ea typeface="+mn-ea"/>
              <a:cs typeface="+mn-cs"/>
            </a:endParaRPr>
          </a:p>
          <a:p>
            <a:pPr marL="228600" lvl="0" indent="-228600">
              <a:buFont typeface="+mj-lt"/>
              <a:buAutoNum type="alphaLcParenR"/>
            </a:pPr>
            <a:r>
              <a:rPr lang="es-PE" sz="1200" kern="1200" dirty="0" smtClean="0">
                <a:solidFill>
                  <a:schemeClr val="tx1"/>
                </a:solidFill>
                <a:effectLst/>
                <a:latin typeface="+mn-lt"/>
                <a:ea typeface="+mn-ea"/>
                <a:cs typeface="+mn-cs"/>
              </a:rPr>
              <a:t>Para el caso de la AAC, el personal designado para este proceso recibe y analiza la solicitud formal  y documentos adjuntos, para determinar si contiene la información indicada en la reunión de pre-solicitud. </a:t>
            </a:r>
          </a:p>
          <a:p>
            <a:pPr marL="342900" lvl="0" indent="-342900">
              <a:buFont typeface="+mj-lt"/>
              <a:buAutoNum type="alphaLcParenR"/>
            </a:pPr>
            <a:endParaRPr lang="es-ES_tradnl" sz="1800" kern="1200" dirty="0" smtClean="0">
              <a:solidFill>
                <a:schemeClr val="tx1"/>
              </a:solidFill>
              <a:effectLst/>
              <a:latin typeface="+mn-lt"/>
              <a:ea typeface="+mn-ea"/>
              <a:cs typeface="+mn-cs"/>
            </a:endParaRPr>
          </a:p>
          <a:p>
            <a:pPr marL="228600" lvl="0" indent="-228600">
              <a:buFont typeface="+mj-lt"/>
              <a:buAutoNum type="alphaLcParenR"/>
            </a:pPr>
            <a:r>
              <a:rPr lang="es-PE" sz="1200" kern="1200" dirty="0" smtClean="0">
                <a:solidFill>
                  <a:schemeClr val="tx1"/>
                </a:solidFill>
                <a:effectLst/>
                <a:latin typeface="+mn-lt"/>
                <a:ea typeface="+mn-ea"/>
                <a:cs typeface="+mn-cs"/>
              </a:rPr>
              <a:t>La determinación de aceptabilidad o no de esta solicitud formal, son cinco (5) días después de la recepción oficial. Durante este tiempo, se mantendrá una comunicación fluida con el fin de informar las observaciones detectadas y para que el solicitante tenga tiempo para resolver las observaciones comunicadas. </a:t>
            </a:r>
          </a:p>
          <a:p>
            <a:pPr marL="342900" lvl="0" indent="-342900">
              <a:buFont typeface="+mj-lt"/>
              <a:buAutoNum type="alphaLcParenR"/>
            </a:pPr>
            <a:endParaRPr lang="es-ES_tradnl" sz="1800" kern="1200" dirty="0" smtClean="0">
              <a:solidFill>
                <a:schemeClr val="tx1"/>
              </a:solidFill>
              <a:effectLst/>
              <a:latin typeface="+mn-lt"/>
              <a:ea typeface="+mn-ea"/>
              <a:cs typeface="+mn-cs"/>
            </a:endParaRPr>
          </a:p>
          <a:p>
            <a:pPr marL="228600" lvl="0" indent="-228600">
              <a:buFont typeface="+mj-lt"/>
              <a:buAutoNum type="alphaLcParenR"/>
            </a:pPr>
            <a:r>
              <a:rPr lang="es-PE" sz="1200" kern="1200" dirty="0" smtClean="0">
                <a:solidFill>
                  <a:schemeClr val="tx1"/>
                </a:solidFill>
                <a:effectLst/>
                <a:latin typeface="+mn-lt"/>
                <a:ea typeface="+mn-ea"/>
                <a:cs typeface="+mn-cs"/>
              </a:rPr>
              <a:t>Finalizado el análisis, se citará al grupo gerencial a una reunión. Esta debe desarrollarse en forma activa de manera que cualquier omisión, deficiencia o materia pendiente se solucione en esta reunión. También se responden las inquietudes pendientes a cualquier ítem o evento que no haya sido entendido clara y totalmente por parte del solicitante o por las personas que lo acompañan.  Además, durante esta reunión se discute con más detalle las fases siguientes del proceso.</a:t>
            </a:r>
          </a:p>
          <a:p>
            <a:pPr lvl="0"/>
            <a:endParaRPr lang="es-ES_tradnl" sz="1800" kern="1200" dirty="0" smtClean="0">
              <a:solidFill>
                <a:schemeClr val="tx1"/>
              </a:solidFill>
              <a:effectLst/>
              <a:latin typeface="+mn-lt"/>
              <a:ea typeface="+mn-ea"/>
              <a:cs typeface="+mn-cs"/>
            </a:endParaRPr>
          </a:p>
          <a:p>
            <a:r>
              <a:rPr lang="es-PE" sz="1200" b="1" kern="1200" dirty="0" smtClean="0">
                <a:solidFill>
                  <a:schemeClr val="tx1"/>
                </a:solidFill>
                <a:effectLst/>
                <a:latin typeface="+mn-lt"/>
                <a:ea typeface="+mn-ea"/>
                <a:cs typeface="+mn-cs"/>
              </a:rPr>
              <a:t>Nota.-</a:t>
            </a:r>
            <a:r>
              <a:rPr lang="es-PE" sz="1200" i="1" kern="1200" dirty="0" smtClean="0">
                <a:solidFill>
                  <a:schemeClr val="tx1"/>
                </a:solidFill>
                <a:effectLst/>
                <a:latin typeface="+mn-lt"/>
                <a:ea typeface="+mn-ea"/>
                <a:cs typeface="+mn-cs"/>
              </a:rPr>
              <a:t> Antes de iniciar la reunión de solicitud formal, los miembros del equipo de certificación designado, deben reunirse para discutir la forma y los aspectos a tratar en la reunión de solicitud formal del solicitante.</a:t>
            </a:r>
            <a:endParaRPr lang="es-ES_tradnl" sz="2400" kern="1200" dirty="0" smtClean="0">
              <a:solidFill>
                <a:schemeClr val="tx1"/>
              </a:solidFill>
              <a:effectLst/>
              <a:latin typeface="+mn-lt"/>
              <a:ea typeface="+mn-ea"/>
              <a:cs typeface="+mn-cs"/>
            </a:endParaRPr>
          </a:p>
          <a:p>
            <a:pPr marL="0" lvl="0" indent="0" algn="just">
              <a:spcBef>
                <a:spcPts val="1800"/>
              </a:spcBef>
              <a:spcAft>
                <a:spcPts val="600"/>
              </a:spcAft>
              <a:buFont typeface="+mj-lt"/>
              <a:buNone/>
              <a:tabLst>
                <a:tab pos="342900" algn="l"/>
                <a:tab pos="590550" algn="l"/>
              </a:tabLst>
            </a:pPr>
            <a:endParaRPr lang="es-PE" sz="1800" b="0" smtClean="0">
              <a:effectLst/>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34</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PE" sz="1200" u="sng" kern="1200" dirty="0" smtClean="0">
                <a:solidFill>
                  <a:schemeClr val="tx1"/>
                </a:solidFill>
                <a:effectLst/>
                <a:latin typeface="+mn-lt"/>
                <a:ea typeface="+mn-ea"/>
                <a:cs typeface="+mn-cs"/>
              </a:rPr>
              <a:t>Fase II  Solicitud formal.</a:t>
            </a:r>
            <a:r>
              <a:rPr lang="es-PE" sz="1200" kern="1200" dirty="0" smtClean="0">
                <a:solidFill>
                  <a:schemeClr val="tx1"/>
                </a:solidFill>
                <a:effectLst/>
                <a:latin typeface="+mn-lt"/>
                <a:ea typeface="+mn-ea"/>
                <a:cs typeface="+mn-cs"/>
              </a:rPr>
              <a:t>-</a:t>
            </a:r>
          </a:p>
          <a:p>
            <a:pPr lvl="0"/>
            <a:endParaRPr lang="es-ES_tradnl" sz="1800" kern="1200" dirty="0" smtClean="0">
              <a:solidFill>
                <a:schemeClr val="tx1"/>
              </a:solidFill>
              <a:effectLst/>
              <a:latin typeface="+mn-lt"/>
              <a:ea typeface="+mn-ea"/>
              <a:cs typeface="+mn-cs"/>
            </a:endParaRPr>
          </a:p>
          <a:p>
            <a:pPr lvl="0"/>
            <a:r>
              <a:rPr lang="es-PE" sz="1200" u="sng" kern="1200" dirty="0" smtClean="0">
                <a:solidFill>
                  <a:schemeClr val="tx1"/>
                </a:solidFill>
                <a:effectLst/>
                <a:latin typeface="+mn-lt"/>
                <a:ea typeface="+mn-ea"/>
                <a:cs typeface="+mn-cs"/>
              </a:rPr>
              <a:t>Aspectos generales</a:t>
            </a:r>
            <a:r>
              <a:rPr lang="es-PE" sz="1200" kern="1200" dirty="0" smtClean="0">
                <a:solidFill>
                  <a:schemeClr val="tx1"/>
                </a:solidFill>
                <a:effectLst/>
                <a:latin typeface="+mn-lt"/>
                <a:ea typeface="+mn-ea"/>
                <a:cs typeface="+mn-cs"/>
              </a:rPr>
              <a:t>.-</a:t>
            </a:r>
          </a:p>
          <a:p>
            <a:pPr lvl="0"/>
            <a:endParaRPr lang="es-ES_tradnl" sz="1800" kern="1200" dirty="0" smtClean="0">
              <a:solidFill>
                <a:schemeClr val="tx1"/>
              </a:solidFill>
              <a:effectLst/>
              <a:latin typeface="+mn-lt"/>
              <a:ea typeface="+mn-ea"/>
              <a:cs typeface="+mn-cs"/>
            </a:endParaRPr>
          </a:p>
          <a:p>
            <a:pPr marL="228600" lvl="0" indent="-228600">
              <a:buFont typeface="+mj-lt"/>
              <a:buAutoNum type="alphaLcParenR"/>
            </a:pPr>
            <a:r>
              <a:rPr lang="es-PE" sz="1200" kern="1200" dirty="0" smtClean="0">
                <a:solidFill>
                  <a:schemeClr val="tx1"/>
                </a:solidFill>
                <a:effectLst/>
                <a:latin typeface="+mn-lt"/>
                <a:ea typeface="+mn-ea"/>
                <a:cs typeface="+mn-cs"/>
              </a:rPr>
              <a:t>Para empezar esta fase, el equipo recibe la solicitud y los adjuntos. La cual debe ser presentada como mínimo noventa (90) días antes del inicio estimado de las actividades. </a:t>
            </a:r>
          </a:p>
          <a:p>
            <a:pPr marL="342900" lvl="0" indent="-342900">
              <a:buFont typeface="+mj-lt"/>
              <a:buAutoNum type="alphaLcParenR"/>
            </a:pPr>
            <a:endParaRPr lang="es-ES_tradnl" sz="1800" kern="1200" dirty="0" smtClean="0">
              <a:solidFill>
                <a:schemeClr val="tx1"/>
              </a:solidFill>
              <a:effectLst/>
              <a:latin typeface="+mn-lt"/>
              <a:ea typeface="+mn-ea"/>
              <a:cs typeface="+mn-cs"/>
            </a:endParaRPr>
          </a:p>
          <a:p>
            <a:pPr marL="228600" lvl="0" indent="-228600">
              <a:buFont typeface="+mj-lt"/>
              <a:buAutoNum type="alphaLcParenR"/>
            </a:pPr>
            <a:r>
              <a:rPr lang="es-PE" sz="1200" kern="1200" dirty="0" smtClean="0">
                <a:solidFill>
                  <a:schemeClr val="tx1"/>
                </a:solidFill>
                <a:effectLst/>
                <a:latin typeface="+mn-lt"/>
                <a:ea typeface="+mn-ea"/>
                <a:cs typeface="+mn-cs"/>
              </a:rPr>
              <a:t>Para el caso de una certificación multinacional, el SRVSOP recibe el paquete de solicitud formal con todos los documentos y los envía al JEC- asignado a este proceso para su análisis. </a:t>
            </a:r>
          </a:p>
          <a:p>
            <a:pPr marL="342900" lvl="0" indent="-342900">
              <a:buFont typeface="+mj-lt"/>
              <a:buAutoNum type="alphaLcParenR"/>
            </a:pPr>
            <a:endParaRPr lang="es-ES_tradnl" sz="1800" kern="1200" dirty="0" smtClean="0">
              <a:solidFill>
                <a:schemeClr val="tx1"/>
              </a:solidFill>
              <a:effectLst/>
              <a:latin typeface="+mn-lt"/>
              <a:ea typeface="+mn-ea"/>
              <a:cs typeface="+mn-cs"/>
            </a:endParaRPr>
          </a:p>
          <a:p>
            <a:pPr marL="228600" lvl="0" indent="-228600">
              <a:buFont typeface="+mj-lt"/>
              <a:buAutoNum type="alphaLcParenR"/>
            </a:pPr>
            <a:r>
              <a:rPr lang="es-PE" sz="1200" kern="1200" dirty="0" smtClean="0">
                <a:solidFill>
                  <a:schemeClr val="tx1"/>
                </a:solidFill>
                <a:effectLst/>
                <a:latin typeface="+mn-lt"/>
                <a:ea typeface="+mn-ea"/>
                <a:cs typeface="+mn-cs"/>
              </a:rPr>
              <a:t>Para el caso de la AAC, el personal designado para este proceso recibe y analiza la solicitud formal  y documentos adjuntos, para determinar si contiene la información indicada en la reunión de pre-solicitud. </a:t>
            </a:r>
          </a:p>
          <a:p>
            <a:pPr marL="342900" lvl="0" indent="-342900">
              <a:buFont typeface="+mj-lt"/>
              <a:buAutoNum type="alphaLcParenR"/>
            </a:pPr>
            <a:endParaRPr lang="es-ES_tradnl" sz="1800" kern="1200" dirty="0" smtClean="0">
              <a:solidFill>
                <a:schemeClr val="tx1"/>
              </a:solidFill>
              <a:effectLst/>
              <a:latin typeface="+mn-lt"/>
              <a:ea typeface="+mn-ea"/>
              <a:cs typeface="+mn-cs"/>
            </a:endParaRPr>
          </a:p>
          <a:p>
            <a:pPr marL="228600" lvl="0" indent="-228600">
              <a:buFont typeface="+mj-lt"/>
              <a:buAutoNum type="alphaLcParenR"/>
            </a:pPr>
            <a:r>
              <a:rPr lang="es-PE" sz="1200" kern="1200" dirty="0" smtClean="0">
                <a:solidFill>
                  <a:schemeClr val="tx1"/>
                </a:solidFill>
                <a:effectLst/>
                <a:latin typeface="+mn-lt"/>
                <a:ea typeface="+mn-ea"/>
                <a:cs typeface="+mn-cs"/>
              </a:rPr>
              <a:t>La determinación de aceptabilidad o no de esta solicitud formal, son cinco (5) días después de la recepción oficial. Durante este tiempo, se mantendrá una comunicación fluida con el fin de informar las observaciones detectadas y para que el solicitante tenga tiempo para resolver las observaciones comunicadas. </a:t>
            </a:r>
          </a:p>
          <a:p>
            <a:pPr marL="342900" lvl="0" indent="-342900">
              <a:buFont typeface="+mj-lt"/>
              <a:buAutoNum type="alphaLcParenR"/>
            </a:pPr>
            <a:endParaRPr lang="es-ES_tradnl" sz="1800" kern="1200" dirty="0" smtClean="0">
              <a:solidFill>
                <a:schemeClr val="tx1"/>
              </a:solidFill>
              <a:effectLst/>
              <a:latin typeface="+mn-lt"/>
              <a:ea typeface="+mn-ea"/>
              <a:cs typeface="+mn-cs"/>
            </a:endParaRPr>
          </a:p>
          <a:p>
            <a:pPr marL="228600" lvl="0" indent="-228600">
              <a:buFont typeface="+mj-lt"/>
              <a:buAutoNum type="alphaLcParenR"/>
            </a:pPr>
            <a:r>
              <a:rPr lang="es-PE" sz="1200" kern="1200" dirty="0" smtClean="0">
                <a:solidFill>
                  <a:schemeClr val="tx1"/>
                </a:solidFill>
                <a:effectLst/>
                <a:latin typeface="+mn-lt"/>
                <a:ea typeface="+mn-ea"/>
                <a:cs typeface="+mn-cs"/>
              </a:rPr>
              <a:t>Finalizado el análisis, se citará al grupo gerencial a una reunión. Esta debe desarrollarse en forma activa de manera que cualquier omisión, deficiencia o materia pendiente se solucione en esta reunión. También se responden las inquietudes pendientes a cualquier ítem o evento que no haya sido entendido clara y totalmente por parte del solicitante o por las personas que lo acompañan.  Además, durante esta reunión se discute con más detalle las fases siguientes del proceso.</a:t>
            </a:r>
          </a:p>
          <a:p>
            <a:pPr lvl="0"/>
            <a:endParaRPr lang="es-ES_tradnl" sz="1800" kern="1200" dirty="0" smtClean="0">
              <a:solidFill>
                <a:schemeClr val="tx1"/>
              </a:solidFill>
              <a:effectLst/>
              <a:latin typeface="+mn-lt"/>
              <a:ea typeface="+mn-ea"/>
              <a:cs typeface="+mn-cs"/>
            </a:endParaRPr>
          </a:p>
          <a:p>
            <a:r>
              <a:rPr lang="es-PE" sz="1200" b="1" kern="1200" dirty="0" smtClean="0">
                <a:solidFill>
                  <a:schemeClr val="tx1"/>
                </a:solidFill>
                <a:effectLst/>
                <a:latin typeface="+mn-lt"/>
                <a:ea typeface="+mn-ea"/>
                <a:cs typeface="+mn-cs"/>
              </a:rPr>
              <a:t>Nota.-</a:t>
            </a:r>
            <a:r>
              <a:rPr lang="es-PE" sz="1200" i="1" kern="1200" dirty="0" smtClean="0">
                <a:solidFill>
                  <a:schemeClr val="tx1"/>
                </a:solidFill>
                <a:effectLst/>
                <a:latin typeface="+mn-lt"/>
                <a:ea typeface="+mn-ea"/>
                <a:cs typeface="+mn-cs"/>
              </a:rPr>
              <a:t> Antes de iniciar la reunión de solicitud formal, los miembros del equipo de certificación designado, deben reunirse para discutir la forma y los aspectos a tratar en la reunión de solicitud formal del solicitante.</a:t>
            </a:r>
            <a:endParaRPr lang="es-ES_tradnl" sz="2400" kern="1200" dirty="0" smtClean="0">
              <a:solidFill>
                <a:schemeClr val="tx1"/>
              </a:solidFill>
              <a:effectLst/>
              <a:latin typeface="+mn-lt"/>
              <a:ea typeface="+mn-ea"/>
              <a:cs typeface="+mn-cs"/>
            </a:endParaRPr>
          </a:p>
          <a:p>
            <a:pPr marL="0" lvl="0" indent="0" algn="just">
              <a:spcBef>
                <a:spcPts val="1800"/>
              </a:spcBef>
              <a:spcAft>
                <a:spcPts val="600"/>
              </a:spcAft>
              <a:buFont typeface="+mj-lt"/>
              <a:buNone/>
              <a:tabLst>
                <a:tab pos="342900" algn="l"/>
                <a:tab pos="590550" algn="l"/>
              </a:tabLst>
            </a:pPr>
            <a:endParaRPr lang="es-PE" sz="1800" b="0" dirty="0" smtClean="0">
              <a:effectLst/>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35</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Proceso de análisis inicial de la documentación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Revisión inicial de la solicitud formal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Primero se debe revisar el formulario de solicitud para el certificado de OMA, de manera de tener una idea de la magnitud de los trabajos que pretende realizar la OM.</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Al recibir el JEC la solicitud formal para el certificado de OMA con toda la documentación requerida de acuerdo a la Lista de verificación LV145-2-MIA indicada en el Apéndice B, Volumen II, Parte II del MIA, y se procederá a verificar su integridad, realizando en forma posterior una revisión que no requiera más de cinco (5) días para determinar que lo indicado en la guía corresponde a lo presentado. Debe evitarse discusiones sobre su aprobación o aceptación en esta fase, hasta que el equipo de certificación realice una evaluación más detallada.</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0" i="0" u="sng"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LcParenR" startAt="2"/>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Aceptabilidad de la solicitud formal y documentación adjunta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Después de recibida la solicitud formal, el equipo de certificación o el inspector asignado, realizará una evaluación rápida de su aceptabilidad dentro de los cinco (5) días hábiles, verificando lo siguiente:</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Presentación</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457200" marR="0" lvl="1" indent="0" algn="l" defTabSz="914400" rtl="0" eaLnBrk="1" fontAlgn="base"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1085850" marR="0" lvl="2" indent="-171450" algn="l" defTabSz="914400" rtl="0" eaLnBrk="1" fontAlgn="base"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verificará el correcto llenado del Formulario F1-145-MIA o los formularios establecidos por las AAC firmantes del Acuerdo de cooperación técnica multinacional de OMA LAR 145 y que fueron informados y se encuentran en la página web del SRVSOP: http://www1.lima.icao.int/srvsop/site/page?view=infoestados.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1085850" marR="0" lvl="2" indent="-171450" algn="l" defTabSz="914400" rtl="0" eaLnBrk="1" fontAlgn="base"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verificará que se adjunte la documentación de respaldo a los antecedentes entregados.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Documentación</a:t>
            </a:r>
          </a:p>
          <a:p>
            <a:pPr marL="685800" marR="0" lvl="1" indent="-228600" algn="l" defTabSz="914400" rtl="0" eaLnBrk="1" fontAlgn="auto" latinLnBrk="0" hangingPunct="1">
              <a:lnSpc>
                <a:spcPct val="100000"/>
              </a:lnSpc>
              <a:spcBef>
                <a:spcPts val="0"/>
              </a:spcBef>
              <a:spcAft>
                <a:spcPts val="0"/>
              </a:spcAft>
              <a:buClrTx/>
              <a:buSzTx/>
              <a:buFont typeface="+mj-lt"/>
              <a:buAutoNum type="arabicParenR" startAt="2"/>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L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Manual de la organización de mantenimiento</a:t>
            </a:r>
          </a:p>
          <a:p>
            <a:pPr marL="285750" marR="0" lvl="0" indent="-285750" algn="l" defTabSz="914400" rtl="0" eaLnBrk="1" fontAlgn="auto" latinLnBrk="0" hangingPunct="1">
              <a:lnSpc>
                <a:spcPct val="100000"/>
              </a:lnSpc>
              <a:spcBef>
                <a:spcPts val="0"/>
              </a:spcBef>
              <a:spcAft>
                <a:spcPts val="0"/>
              </a:spcAft>
              <a:buClrTx/>
              <a:buSzTx/>
              <a:buFont typeface="+mj-lt"/>
              <a:buAutoNum type="romanLcPeriod"/>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es necesario que el manual de la organización de mantenimiento (MOM), contenga todos los requisitos establecidos en el reglamento LAR 145 Apéndice 1, pudiendo estar en uno o más documentos asociados. </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existencia de un programa de instrucción inicial y continuo para el personal técnico de mantenimiento de aeronaves, personal de calidad y personal de certificación. Este programa que es parte del manual de la organización de mantenimiento (MOM), puede ser elaborado en forma separada con el fin de facilitar su uso y revisión.</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Para los efectos de certificación se considerará la presentación de la documentación relativa a la Fase I de implementación del SMS;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1828800" marR="0" lvl="4"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LcPeriod" startAt="2"/>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Lista de capacidad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que se identifique cada estructura de aeronave o componente de aeronave por marca y modelo, además de la naturaleza del trabajo a ser realizado, indicando las limitaciones de capacidad de mantenimiento, de acuerdo a lo indicado en el reglamento LAR 145.</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que cada una de las capacidades solicitadas cuente con la auto-evaluación respectiva, efectuada por la OM, en las que deben estar considerados los antecedentes del personal, equipamiento y herramientas, edificios e instalaciones; y datos técnicos de mantenimiento requeridos.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antecedentes que demuestren la competencia del personal involucrado en mantenimiento, tareas de inspección y sistema de calidad (auditorías independientes);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calificación del personal involucrado en trabajos de prueba no destructivas, si es aplicable;</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lista del personal de certificación incluyendo detalles de su licencia e instrucción completada y el alcance de sus autorizaciones de certificación;</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descripción de la forma en que la organización evalúa y garantiza la suficiencia del personal.</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haya designado una persona aceptable para la AAC como gerente responsable de la OM;</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haya designado una persona aceptable para la AAC que tenga la responsabilidad del desarrollo y mantenimiento del sistema de gestión de la seguridad operacional (SMS);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presenten los currículos documentados del personal gerencial (personal clave) de la OM;</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comprobará, para las personas que requieren de una licencia aeronáutica, la veracidad de ésta y su vigencia.  Esta información se obtiene con el área de licencias de la AAC;</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presentar un listado del personal que desarrollará funciones de planificación, supervisión, certificación, inspección y ejecución del mantenimiento y para realizar la labor de monitoreo de la calidad de la organización.  Es necesario que el registro de certificaciones, calificaciones y experiencia de este personal esté en archivos individuales; </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3"/>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Mantenimiento</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Análisis del cronograma de actividades presentado, el cual sirve como ayuda memoria durante la ejecución de todas las actividades, verificando la lógica de la secuencia de acontecimientos, que la propuesta de los tiempos sea razonable y real, y que esté conforme a la disponibilidad de los inspectores del SRVSOP y/o ACC, quedando para la siguiente fase (Fase III - Análisis de la documentación) su evaluación en detalle, momento en el cual se firma dicho cronograma;</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lista de cumplimiento que asegure que el solicitante tenga un adecuado conocimiento del reglamento correspondiente. Este documento debe contener una relación de detalle de las secciones, párrafos y subpárrafos y cada una de éstas se necesita que estén identificadas en forma clara y precisa conteniendo una descripción del método de cumplimiento referenciado con los documentos de respaldos que corresponda. Si alguna sección, párrafos o subpárrafos, el solicitante entiende que no aplica, incluye en la lista de cumplimiento las palabras “No aplicable”, sin embargo esa condición tiene que ser justificada con el detalle que corresponda y ser aceptable para la SRVSOP y/o AAC.  Si algún párrafo no ha sido desarrollado o completado es necesario que se indique la fecha en que se completará;</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documentos de compra, arriendos, contratos o cartas de intención; que indiquen evidencia de que el solicitante se encuentra en proceso  real de obtención de las instalaciones, herramientas y equipos o manuales de aeronaves. Si los contratos formales no están listos, es suficiente una carta u otro documento que muestren acuerdos o intenciones preliminares.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Nota.-</a:t>
            </a:r>
            <a:r>
              <a:rPr kumimoji="0" lang="es-PE" sz="1200" b="0" i="1" u="none" strike="noStrike" kern="1200" cap="none" spc="0" normalizeH="0" baseline="0" noProof="0" dirty="0" smtClean="0">
                <a:ln>
                  <a:noFill/>
                </a:ln>
                <a:solidFill>
                  <a:prstClr val="black"/>
                </a:solidFill>
                <a:effectLst/>
                <a:uLnTx/>
                <a:uFillTx/>
                <a:latin typeface="+mn-lt"/>
                <a:ea typeface="+mn-ea"/>
                <a:cs typeface="+mn-cs"/>
              </a:rPr>
              <a:t> Si el solicitante va a presentar los documentos en formato electrónico, debe coordinar con el SRVSOP y/o la AAC sobre la aceptación del formato.</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4"/>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Al terminar esta revisión inicial de los documentos, es necesario se tome una decisión si continúa o no el proceso de certificación. Si durante la revisión inicial (5 días) se observan omisiones o errores significativos se devuelve la solicitud formal y todos los adjuntos con una carta (para el SRVSOP Carta D2-145-MIA y/o documento definido por la AAC) que señale los motivos de la devolución.  En caso contrario de no detectarse observaciones y estar aceptable la presentación, se le notifica con una carta (para el SRVSOP D1-145-MIA) que lo entregado cumple y que se ha dado inicio a la Fase III de análisis de la documentación.</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s-PE"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Acta de solicitud formal</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Al final de la calificación de los antecedentes entregados con la solicitud formal y una vez completado todos los pasos previos, se cita al solicitante y se levanta un acta en la cual se resume el resultado de esta evaluación.  A continuación se muestra un ejemplo de acta de una reunión inicial.</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1800"/>
              </a:spcBef>
              <a:spcAft>
                <a:spcPts val="600"/>
              </a:spcAft>
              <a:buClrTx/>
              <a:buSzTx/>
              <a:buFont typeface="+mj-lt"/>
              <a:buNone/>
              <a:tabLst>
                <a:tab pos="342900" algn="l"/>
                <a:tab pos="590550" algn="l"/>
              </a:tabLst>
              <a:defRPr/>
            </a:pP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36</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Proceso de análisis inicial de la documentación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Revisión inicial de la solicitud formal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Primero se debe revisar el formulario de solicitud para el certificado de OMA, de manera de tener una idea de la magnitud de los trabajos que pretende realizar la OM.</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Al recibir el JEC la solicitud formal para el certificado de OMA con toda la documentación requerida de acuerdo a la Lista de verificación LV145-2-MIA indicada en el Apéndice B, Volumen II, Parte II del MIA, y se procederá a verificar su integridad, realizando en forma posterior una revisión que no requiera más de cinco (5) días para determinar que lo indicado en la guía corresponde a lo presentado. Debe evitarse discusiones sobre su aprobación o aceptación en esta fase, hasta que el equipo de certificación realice una evaluación más detallada.</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0" i="0" u="sng"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LcParenR" startAt="2"/>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Aceptabilidad de la solicitud formal y documentación adjunta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Después de recibida la solicitud formal, el equipo de certificación o el inspector asignado, realizará una evaluación rápida de su aceptabilidad dentro de los cinco (5) días hábiles, verificando lo siguiente:</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Presentación</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457200" marR="0" lvl="1" indent="0" algn="l" defTabSz="914400" rtl="0" eaLnBrk="1" fontAlgn="base"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1085850" marR="0" lvl="2" indent="-171450" algn="l" defTabSz="914400" rtl="0" eaLnBrk="1" fontAlgn="base"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verificará el correcto llenado del Formulario F1-145-MIA o los formularios establecidos por las AAC firmantes del Acuerdo de cooperación técnica multinacional de OMA LAR 145 y que fueron informados y se encuentran en la página web del SRVSOP: http://www1.lima.icao.int/srvsop/site/page?view=infoestados.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1085850" marR="0" lvl="2" indent="-171450" algn="l" defTabSz="914400" rtl="0" eaLnBrk="1" fontAlgn="base"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verificará que se adjunte la documentación de respaldo a los antecedentes entregados.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Documentación</a:t>
            </a:r>
          </a:p>
          <a:p>
            <a:pPr marL="685800" marR="0" lvl="1" indent="-228600" algn="l" defTabSz="914400" rtl="0" eaLnBrk="1" fontAlgn="auto" latinLnBrk="0" hangingPunct="1">
              <a:lnSpc>
                <a:spcPct val="100000"/>
              </a:lnSpc>
              <a:spcBef>
                <a:spcPts val="0"/>
              </a:spcBef>
              <a:spcAft>
                <a:spcPts val="0"/>
              </a:spcAft>
              <a:buClrTx/>
              <a:buSzTx/>
              <a:buFont typeface="+mj-lt"/>
              <a:buAutoNum type="arabicParenR" startAt="2"/>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L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Manual de la organización de mantenimiento</a:t>
            </a:r>
          </a:p>
          <a:p>
            <a:pPr marL="285750" marR="0" lvl="0" indent="-285750" algn="l" defTabSz="914400" rtl="0" eaLnBrk="1" fontAlgn="auto" latinLnBrk="0" hangingPunct="1">
              <a:lnSpc>
                <a:spcPct val="100000"/>
              </a:lnSpc>
              <a:spcBef>
                <a:spcPts val="0"/>
              </a:spcBef>
              <a:spcAft>
                <a:spcPts val="0"/>
              </a:spcAft>
              <a:buClrTx/>
              <a:buSzTx/>
              <a:buFont typeface="+mj-lt"/>
              <a:buAutoNum type="romanLcPeriod"/>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es necesario que el manual de la organización de mantenimiento (MOM), contenga todos los requisitos establecidos en el reglamento LAR 145 Apéndice 1, pudiendo estar en uno o más documentos asociados. </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existencia de un programa de instrucción inicial y continuo para el personal técnico de mantenimiento de aeronaves, personal de calidad y personal de certificación. Este programa que es parte del manual de la organización de mantenimiento (MOM), puede ser elaborado en forma separada con el fin de facilitar su uso y revisión.</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Para los efectos de certificación se considerará la presentación de la documentación relativa a la Fase I de implementación del SMS;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1828800" marR="0" lvl="4"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LcPeriod" startAt="2"/>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Lista de capacidad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que se identifique cada estructura de aeronave o componente de aeronave por marca y modelo, además de la naturaleza del trabajo a ser realizado, indicando las limitaciones de capacidad de mantenimiento, de acuerdo a lo indicado en el reglamento LAR 145.</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que cada una de las capacidades solicitadas cuente con la auto-evaluación respectiva, efectuada por la OM, en las que deben estar considerados los antecedentes del personal, equipamiento y herramientas, edificios e instalaciones; y datos técnicos de mantenimiento requeridos.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antecedentes que demuestren la competencia del personal involucrado en mantenimiento, tareas de inspección y sistema de calidad (auditorías independientes);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calificación del personal involucrado en trabajos de prueba no destructivas, si es aplicable;</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lista del personal de certificación incluyendo detalles de su licencia e instrucción completada y el alcance de sus autorizaciones de certificación;</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descripción de la forma en que la organización evalúa y garantiza la suficiencia del personal.</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haya designado una persona aceptable para la AAC como gerente responsable de la OM;</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haya designado una persona aceptable para la AAC que tenga la responsabilidad del desarrollo y mantenimiento del sistema de gestión de la seguridad operacional (SMS);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presenten los currículos documentados del personal gerencial (personal clave) de la OM;</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comprobará, para las personas que requieren de una licencia aeronáutica, la veracidad de ésta y su vigencia.  Esta información se obtiene con el área de licencias de la AAC;</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presentar un listado del personal que desarrollará funciones de planificación, supervisión, certificación, inspección y ejecución del mantenimiento y para realizar la labor de monitoreo de la calidad de la organización.  Es necesario que el registro de certificaciones, calificaciones y experiencia de este personal esté en archivos individuales; </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3"/>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Mantenimiento</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Análisis del cronograma de actividades presentado, el cual sirve como ayuda memoria durante la ejecución de todas las actividades, verificando la lógica de la secuencia de acontecimientos, que la propuesta de los tiempos sea razonable y real, y que esté conforme a la disponibilidad de los inspectores del SRVSOP y/o ACC, quedando para la siguiente fase (Fase III - Análisis de la documentación) su evaluación en detalle, momento en el cual se firma dicho cronograma;</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lista de cumplimiento que asegure que el solicitante tenga un adecuado conocimiento del reglamento correspondiente. Este documento debe contener una relación de detalle de las secciones, párrafos y subpárrafos y cada una de éstas se necesita que estén identificadas en forma clara y precisa conteniendo una descripción del método de cumplimiento referenciado con los documentos de respaldos que corresponda. Si alguna sección, párrafos o subpárrafos, el solicitante entiende que no aplica, incluye en la lista de cumplimiento las palabras “No aplicable”, sin embargo esa condición tiene que ser justificada con el detalle que corresponda y ser aceptable para la SRVSOP y/o AAC.  Si algún párrafo no ha sido desarrollado o completado es necesario que se indique la fecha en que se completará;</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documentos de compra, arriendos, contratos o cartas de intención; que indiquen evidencia de que el solicitante se encuentra en proceso  real de obtención de las instalaciones, herramientas y equipos o manuales de aeronaves. Si los contratos formales no están listos, es suficiente una carta u otro documento que muestren acuerdos o intenciones preliminares.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Nota.-</a:t>
            </a:r>
            <a:r>
              <a:rPr kumimoji="0" lang="es-PE" sz="1200" b="0" i="1" u="none" strike="noStrike" kern="1200" cap="none" spc="0" normalizeH="0" baseline="0" noProof="0" dirty="0" smtClean="0">
                <a:ln>
                  <a:noFill/>
                </a:ln>
                <a:solidFill>
                  <a:prstClr val="black"/>
                </a:solidFill>
                <a:effectLst/>
                <a:uLnTx/>
                <a:uFillTx/>
                <a:latin typeface="+mn-lt"/>
                <a:ea typeface="+mn-ea"/>
                <a:cs typeface="+mn-cs"/>
              </a:rPr>
              <a:t> Si el solicitante va a presentar los documentos en formato electrónico, debe coordinar con el SRVSOP y/o la AAC sobre la aceptación del formato.</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4"/>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Al terminar esta revisión inicial de los documentos, es necesario se tome una decisión si continúa o no el proceso de certificación. Si durante la revisión inicial (5 días) se observan omisiones o errores significativos se devuelve la solicitud formal y todos los adjuntos con una carta (para el SRVSOP Carta D2-145-MIA y/o documento definido por la AAC) que señale los motivos de la devolución.  En caso contrario de no detectarse observaciones y estar aceptable la presentación, se le notifica con una carta (para el SRVSOP D1-145-MIA) que lo entregado cumple y que se ha dado inicio a la Fase III de análisis de la documentación.</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s-PE"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Acta de solicitud formal</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Al final de la calificación de los antecedentes entregados con la solicitud formal y una vez completado todos los pasos previos, se cita al solicitante y se levanta un acta en la cual se resume el resultado de esta evaluación.  A continuación se muestra un ejemplo de acta de una reunión inicial.</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1800"/>
              </a:spcBef>
              <a:spcAft>
                <a:spcPts val="600"/>
              </a:spcAft>
              <a:buClrTx/>
              <a:buSzTx/>
              <a:buFont typeface="+mj-lt"/>
              <a:buNone/>
              <a:tabLst>
                <a:tab pos="342900" algn="l"/>
                <a:tab pos="590550" algn="l"/>
              </a:tabLst>
              <a:defRPr/>
            </a:pP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37</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just">
              <a:spcBef>
                <a:spcPts val="600"/>
              </a:spcBef>
              <a:spcAft>
                <a:spcPts val="600"/>
              </a:spcAft>
              <a:buFont typeface="+mj-lt"/>
              <a:buNone/>
              <a:tabLst>
                <a:tab pos="342900" algn="l"/>
                <a:tab pos="590550" algn="l"/>
              </a:tabLst>
            </a:pPr>
            <a:r>
              <a:rPr lang="es-PE" sz="1200" b="1" kern="1600" dirty="0" smtClean="0">
                <a:effectLst/>
                <a:latin typeface="Arial"/>
                <a:cs typeface="Arial"/>
              </a:rPr>
              <a:t>3.</a:t>
            </a:r>
            <a:r>
              <a:rPr lang="es-PE" sz="1200" b="1" kern="1600" baseline="0" dirty="0" smtClean="0">
                <a:effectLst/>
                <a:latin typeface="Arial"/>
                <a:cs typeface="Arial"/>
              </a:rPr>
              <a:t> </a:t>
            </a:r>
            <a:r>
              <a:rPr lang="es-PE" sz="1200" b="1" kern="1600" dirty="0" smtClean="0">
                <a:effectLst/>
                <a:latin typeface="Arial"/>
                <a:cs typeface="Arial"/>
              </a:rPr>
              <a:t>Generalidades</a:t>
            </a:r>
          </a:p>
          <a:p>
            <a:pPr marL="0" lvl="0" indent="0" algn="just">
              <a:spcBef>
                <a:spcPts val="600"/>
              </a:spcBef>
              <a:spcAft>
                <a:spcPts val="600"/>
              </a:spcAft>
              <a:buFont typeface="+mj-lt"/>
              <a:buNone/>
              <a:tabLst>
                <a:tab pos="342900" algn="l"/>
                <a:tab pos="590550" algn="l"/>
              </a:tabLst>
            </a:pPr>
            <a:endParaRPr lang="es-PE" sz="2000" b="1" kern="1600" dirty="0" smtClean="0">
              <a:effectLst/>
              <a:latin typeface="Arial Narrow"/>
              <a:cs typeface="Arial"/>
            </a:endParaRPr>
          </a:p>
          <a:p>
            <a:pPr marL="285750" lvl="0" indent="-285750" algn="just">
              <a:spcBef>
                <a:spcPts val="600"/>
              </a:spcBef>
              <a:spcAft>
                <a:spcPts val="600"/>
              </a:spcAft>
              <a:buFont typeface="+mj-lt"/>
              <a:buAutoNum type="arabicPeriod"/>
            </a:pPr>
            <a:r>
              <a:rPr lang="es-PE" sz="1200" dirty="0" smtClean="0">
                <a:effectLst/>
                <a:latin typeface="Arial"/>
                <a:ea typeface="Times New Roman"/>
                <a:cs typeface="Times New Roman"/>
              </a:rPr>
              <a:t>El LAR 145, así como los reglamentos de cada AAC, prescriben los requisitos para la emisión de un certificado y sus correspondientes aprobaciones a organizaciones de mantenimiento de aeronaves o componentes de aeronaves que deseen certificarse como OMA. </a:t>
            </a:r>
            <a:endParaRPr lang="es-PE" sz="1800" dirty="0" smtClean="0">
              <a:effectLst/>
              <a:latin typeface="Arial Narrow"/>
              <a:ea typeface="Times New Roman"/>
              <a:cs typeface="Times New Roman"/>
            </a:endParaRPr>
          </a:p>
          <a:p>
            <a:pPr marL="285750" lvl="0" indent="-285750" algn="just">
              <a:spcBef>
                <a:spcPts val="600"/>
              </a:spcBef>
              <a:spcAft>
                <a:spcPts val="600"/>
              </a:spcAft>
              <a:buFont typeface="+mj-lt"/>
              <a:buAutoNum type="arabicPeriod"/>
            </a:pPr>
            <a:r>
              <a:rPr lang="es-PE" sz="1200" dirty="0" smtClean="0">
                <a:effectLst/>
                <a:latin typeface="Arial"/>
                <a:ea typeface="Times New Roman"/>
                <a:cs typeface="Times New Roman"/>
              </a:rPr>
              <a:t>Corresponde a la AAC otorgar tal certificado y sus correspondientes  aprobaciones, para lo cual debe determinar si el solicitante posee los medios técnicos requeridos para certificarse. </a:t>
            </a:r>
            <a:endParaRPr lang="es-PE" sz="1800" dirty="0" smtClean="0">
              <a:effectLst/>
              <a:latin typeface="Arial Narrow"/>
              <a:ea typeface="Times New Roman"/>
              <a:cs typeface="Times New Roman"/>
            </a:endParaRPr>
          </a:p>
          <a:p>
            <a:pPr marL="285750" lvl="0" indent="-285750" algn="just">
              <a:spcBef>
                <a:spcPts val="600"/>
              </a:spcBef>
              <a:spcAft>
                <a:spcPts val="600"/>
              </a:spcAft>
              <a:buFont typeface="+mj-lt"/>
              <a:buAutoNum type="arabicPeriod"/>
            </a:pPr>
            <a:r>
              <a:rPr lang="es-PE" sz="1200" dirty="0" smtClean="0">
                <a:effectLst/>
                <a:latin typeface="Arial"/>
                <a:ea typeface="Times New Roman"/>
                <a:cs typeface="Times New Roman"/>
              </a:rPr>
              <a:t>El SRVSOP o la AAC (según corresponda) selecciona un equipo de inspectores de aeronavegabilidad con el fin de efectuar un proceso de certificación, cuyo propósito es determinar el nivel de cumplimiento de la organización en relación con los requisitos establecidos en el LAR 145 o en los reglamentos de cada AAC, de acuerdo a lo indicado en el Capítulo 7, Parte I del MIA.</a:t>
            </a:r>
            <a:endParaRPr lang="es-PE" sz="1800" dirty="0" smtClean="0">
              <a:effectLst/>
              <a:latin typeface="Arial Narrow"/>
              <a:ea typeface="Times New Roman"/>
              <a:cs typeface="Times New Roman"/>
            </a:endParaRPr>
          </a:p>
          <a:p>
            <a:pPr marL="0" indent="0">
              <a:buFontTx/>
              <a:buNone/>
            </a:pPr>
            <a:endParaRPr lang="es-BO" dirty="0" smtClean="0"/>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7</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16233" marR="0" lvl="0" indent="-216233" algn="l" defTabSz="914400" rtl="0" eaLnBrk="1" fontAlgn="auto" latinLnBrk="0" hangingPunct="1">
              <a:lnSpc>
                <a:spcPct val="80000"/>
              </a:lnSpc>
              <a:spcBef>
                <a:spcPts val="0"/>
              </a:spcBef>
              <a:spcAft>
                <a:spcPts val="0"/>
              </a:spcAft>
              <a:buClrTx/>
              <a:buSzTx/>
              <a:buFontTx/>
              <a:buNone/>
              <a:tabLst/>
              <a:defRPr/>
            </a:pPr>
            <a:r>
              <a:rPr kumimoji="0" lang="es-ES" sz="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Personal</a:t>
            </a:r>
          </a:p>
          <a:p>
            <a:pPr marL="191498" marR="0" lvl="0" indent="-216233"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s-E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Que existan los currículums documentados del personal de dirección; gerente responsable, gerente de calidad, gerente de base, gerente de línea y gerente de talleres, lo que sea aplicable y se comprobará, para las personas que requieren de una licencia aeronáutica, la veracidad de ésta y su vigencia.  Esta información se obtiene con la organización de licencias de la AAC;</a:t>
            </a:r>
          </a:p>
          <a:p>
            <a:pPr marL="191498" marR="0" lvl="0" indent="-216233"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s-E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se haya designado una persona aceptable para la AAC que tendrá la responsabilidad de monitorear el sistema de calidad;</a:t>
            </a:r>
          </a:p>
          <a:p>
            <a:pPr marL="191498" marR="0" lvl="0" indent="-216233"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s-E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presentación de un plan de horas-hombre que respalde los trabajos para lo cual se están solicitado habilitar; </a:t>
            </a:r>
          </a:p>
          <a:p>
            <a:pPr marL="191498" marR="0" lvl="0" indent="-216233"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s-E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listado, registros, y calificaciones del personal propuesto para otorgar la conformidad de mantenimiento. Es necesario que el registro de certificaciones y calificaciones y experiencia de este personal esté en archivos individuales; </a:t>
            </a:r>
          </a:p>
          <a:p>
            <a:pPr marL="191498" marR="0" lvl="0" indent="-216233"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s-E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currículum de las personas que serán autorizadas para emitir autorizaciones LAR 145 en forma excepcional; y</a:t>
            </a:r>
            <a:endParaRPr kumimoji="0" lang="es-BO"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191498" marR="0" lvl="0" indent="-216233"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s-BO"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existencia de un programa de entrenamiento para el personal técnico de mantenimiento de aeronaves y personal de certificación. Este programa que es parte del Manual de la organización de mantenimiento (MOM), puede ser adjuntado a este manual con el fin de facilitar su revisión.</a:t>
            </a:r>
            <a:endParaRPr kumimoji="0" lang="es-E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216233" marR="0" lvl="0" indent="-216233" algn="l" defTabSz="914400" rtl="0" eaLnBrk="1" fontAlgn="auto" latinLnBrk="0" hangingPunct="1">
              <a:lnSpc>
                <a:spcPct val="80000"/>
              </a:lnSpc>
              <a:spcBef>
                <a:spcPts val="0"/>
              </a:spcBef>
              <a:spcAft>
                <a:spcPts val="0"/>
              </a:spcAft>
              <a:buClrTx/>
              <a:buSzTx/>
              <a:buFontTx/>
              <a:buNone/>
              <a:tabLst/>
              <a:defRPr/>
            </a:pPr>
            <a:endParaRPr kumimoji="0" lang="es-ES" sz="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216233" marR="0" lvl="0" indent="-216233" algn="l" defTabSz="914400" rtl="0" eaLnBrk="1" fontAlgn="auto" latinLnBrk="0" hangingPunct="1">
              <a:lnSpc>
                <a:spcPct val="80000"/>
              </a:lnSpc>
              <a:spcBef>
                <a:spcPts val="0"/>
              </a:spcBef>
              <a:spcAft>
                <a:spcPts val="0"/>
              </a:spcAft>
              <a:buClrTx/>
              <a:buSzTx/>
              <a:buFontTx/>
              <a:buNone/>
              <a:tabLst/>
              <a:defRPr/>
            </a:pPr>
            <a:r>
              <a:rPr kumimoji="0" lang="es-ES" sz="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Mantenimiento</a:t>
            </a:r>
          </a:p>
          <a:p>
            <a:pPr marL="648698" marR="0" lvl="1" indent="-216233"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s-E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Análisis del cronograma de actividades, el cual servirá como ayuda de memoria durante la ejecución de todas las actividades. Es esencial verificar que la propuesta de los tiempos sea razonable y real, y que esté conforme a la disponibilidad de los inspectores de la AAC, quedando para la siguiente fase (Fase III análisis de documentación) su evaluación en detalle, momento en el cual se firmará dicho cronograma;</a:t>
            </a:r>
          </a:p>
          <a:p>
            <a:pPr marL="648698" marR="0" lvl="1" indent="-216233"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s-E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es necesario que el Manual de la organización de mantenimiento (MOM), contenga todos requisitos establecidos en la sección 145.160 de la LAR 145 y el contenido señalado en el Apéndice 1 de la LAR 145. Además todo manual asociado definido como complemento del MOM;</a:t>
            </a:r>
          </a:p>
          <a:p>
            <a:pPr marL="648698" marR="0" lvl="1" indent="-216233"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s-E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lista de cumplimiento inicial, que asegurará que el solicitante tenga un adecuado conocimiento de la LAR 145. Es necesario que este documento contenga una relación de detalle de las secciones, párrafos y subpárrafos de la LAR mencionada y cada una de estas se necesita que estén identificada en forma clara y precisa y, que contenga una descripción del método de cumplimiento referenciado con los documentos de respaldos que corresponda, donde se pueda verificar la forma de cumplimiento indicada. Si alguna sección párrafos o subpárrafos el solicitante entiende que no es aplicable, estampará en la carta de cumplimiento las palabras “No Aplicable”, sin embargo esa condición tiene que ser justificada con el detalle que corresponda y aceptable para la AAC.  Si algún párrafo no ha sido desarrollado o completado es necesario se indique la fecha en que se completará;</a:t>
            </a:r>
          </a:p>
          <a:p>
            <a:pPr marL="648698" marR="0" lvl="1" indent="-216233"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s-E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habilitaciones y capacidades propuestas a ejecutar por la organización de mantenimiento OMA;</a:t>
            </a:r>
          </a:p>
          <a:p>
            <a:pPr marL="648698" marR="0" lvl="1" indent="-216233"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s-E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216233" marR="0" lvl="0" indent="-216233"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s-ES" sz="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documentos de compra, arriendos, contratos o cartas de intención; que indiquen evidencia de que el solicitante se encuentra en proceso de real obtención de las instalaciones, herramientas y equipos u manuales de aeronaves. Si los contratos formales no están listos, será suficiente una carta u otro documento que muestren acuerdos o intenciones preliminares hasta una fecha que determine </a:t>
            </a:r>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38</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200" b="1" i="0" u="sng" strike="noStrike" kern="1200" cap="none" spc="0" normalizeH="0" baseline="0" noProof="0" dirty="0" smtClean="0">
                <a:ln>
                  <a:noFill/>
                </a:ln>
                <a:solidFill>
                  <a:prstClr val="black"/>
                </a:solidFill>
                <a:effectLst/>
                <a:uLnTx/>
                <a:uFillTx/>
                <a:latin typeface="+mn-lt"/>
                <a:ea typeface="+mn-ea"/>
                <a:cs typeface="+mn-cs"/>
              </a:rPr>
              <a:t>Fase III - Análisis de la documentación</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Generalidades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Durante esta fase el jefe de equipo organiza el equipo de certificación para una revisión amplia y detallada de toda la documentación entregada por el solicitante. En esta revisión el jefe de equipo organiza a su equipo y le asigna a cada miembro los diferentes documentos recibidos para el análisis y verificación de conformidad y de esta manera asegurar que cumplan con el reglamento correspondiente y las prácticas de operación segura.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Nota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t>
            </a:r>
            <a:r>
              <a:rPr kumimoji="0" lang="es-PE" sz="1200" b="0" i="1" u="none" strike="noStrike" kern="1200" cap="none" spc="0" normalizeH="0" baseline="0" noProof="0" dirty="0" smtClean="0">
                <a:ln>
                  <a:noFill/>
                </a:ln>
                <a:solidFill>
                  <a:prstClr val="black"/>
                </a:solidFill>
                <a:effectLst/>
                <a:uLnTx/>
                <a:uFillTx/>
                <a:latin typeface="+mn-lt"/>
                <a:ea typeface="+mn-ea"/>
                <a:cs typeface="+mn-cs"/>
              </a:rPr>
              <a:t>La lista de cumplimiento será distribuida entre el equipo de certificación, considerando los temas que el jefe de equipo designe a cada uno de ellos.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Dos elementos claves en esta fase de análisis de la información lo constituyen el cronograma de actividades y la lista de cumplimiento del reglamento correspondiente.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lista de cumplimiento no es aceptable si el solicitante no documenta como cumplirá los requisitos reglamentarios.  La declaración de una “no aplicabilidad” de alguna sección, párrafo o subpárrafo del reglamento correspondiente debe ser debidamente sustentada por el solicitante.</a:t>
            </a:r>
            <a:endParaRPr kumimoji="0" lang="es-ES_tradn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1800"/>
              </a:spcBef>
              <a:spcAft>
                <a:spcPts val="600"/>
              </a:spcAft>
              <a:buClrTx/>
              <a:buSzTx/>
              <a:buFont typeface="+mj-lt"/>
              <a:buNone/>
              <a:tabLst>
                <a:tab pos="342900" algn="l"/>
                <a:tab pos="590550" algn="l"/>
              </a:tabLst>
              <a:defRPr/>
            </a:pPr>
            <a:endParaRPr kumimoji="0" lang="es-PE" sz="1800" b="1"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40</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200" b="1" i="0" u="sng" strike="noStrike" kern="1200" cap="none" spc="0" normalizeH="0" baseline="0" noProof="0" dirty="0" smtClean="0">
                <a:ln>
                  <a:noFill/>
                </a:ln>
                <a:solidFill>
                  <a:prstClr val="black"/>
                </a:solidFill>
                <a:effectLst/>
                <a:uLnTx/>
                <a:uFillTx/>
                <a:latin typeface="+mn-lt"/>
                <a:ea typeface="+mn-ea"/>
                <a:cs typeface="+mn-cs"/>
              </a:rPr>
              <a:t>Cronograma de actividades</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cronograma de actividades es el primer documento a analizar antes de evaluar cualquier otro, y es necesario que quede claramente establecido y firmado como un acta de compromiso por parte del solicitante y del SRVSOP y/o la AAC. Ambos están en lo sucesivo comprometidos con el cumplimiento de las fechas indicadas. Es importante comunicar cualquier variación al mismo, a la otra parte por escrito y acordada mutuamente. En este caso se necesita documentar al detalle los nuevos plazos de cumplimiento que conforman en su conjunto el nuevo cronograma de actividades.</a:t>
            </a:r>
          </a:p>
          <a:p>
            <a:pPr marL="228600" marR="0" lvl="0" indent="-228600" algn="just" defTabSz="914400" rtl="0" eaLnBrk="1" fontAlgn="auto" latinLnBrk="0" hangingPunct="1">
              <a:lnSpc>
                <a:spcPct val="100000"/>
              </a:lnSpc>
              <a:spcBef>
                <a:spcPts val="0"/>
              </a:spcBef>
              <a:spcAft>
                <a:spcPts val="0"/>
              </a:spcAft>
              <a:buClrTx/>
              <a:buSzTx/>
              <a:buFont typeface="+mj-lt"/>
              <a:buAutoNum type="alphaLcParenR"/>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cronograma de actividades determina qué elemento debe ser examinado y cuando es  necesario definir las fechas de cumplimiento de aspectos tales como:</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457200" marR="0" lvl="1" indent="0" algn="l" defTabSz="914400" rtl="0" eaLnBrk="1" fontAlgn="base"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base"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Presentación del programa de instrucción inicial del personal de mantenimiento;</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base"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fecha de disponibilidad del manual de la organización de mantenimiento (MOM);</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base"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lista de capacidad y sus alcances;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base"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verificación de la infraestructura;</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base"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activación del programa de instrucción inicial;</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base"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demostración de sus procedimientos; </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base"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registros de mantenimiento e inspección; y</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base"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otras demostraciones.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Nota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a:t>
            </a:r>
            <a:r>
              <a:rPr kumimoji="0" lang="es-PE" sz="1200" b="0" i="1" u="none" strike="noStrike" kern="1200" cap="none" spc="0" normalizeH="0" baseline="0" noProof="0" dirty="0" smtClean="0">
                <a:ln>
                  <a:noFill/>
                </a:ln>
                <a:solidFill>
                  <a:prstClr val="black"/>
                </a:solidFill>
                <a:effectLst/>
                <a:uLnTx/>
                <a:uFillTx/>
                <a:latin typeface="+mn-lt"/>
                <a:ea typeface="+mn-ea"/>
                <a:cs typeface="+mn-cs"/>
              </a:rPr>
              <a:t>s importante que las fechas estimadas que se establezcan sean lógicas en términos de secuencia, por ejemplo, la fecha estimada de evaluación de las instalaciones por parte del equipo de certificación es posterior a la fecha de adquisición o convenio de arriendo de estas.</a:t>
            </a:r>
            <a:endParaRPr kumimoji="0" lang="es-ES_tradnl" sz="2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914400" rtl="0" eaLnBrk="1" fontAlgn="auto" latinLnBrk="0" hangingPunct="1">
              <a:lnSpc>
                <a:spcPct val="100000"/>
              </a:lnSpc>
              <a:spcBef>
                <a:spcPts val="0"/>
              </a:spcBef>
              <a:spcAft>
                <a:spcPts val="0"/>
              </a:spcAft>
              <a:buClrTx/>
              <a:buSzTx/>
              <a:buFont typeface="+mj-lt"/>
              <a:buAutoNum type="alphaLcParenR" startAt="3"/>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JEC enviará a los integrantes del equipo de certificación una copia del cronograma de actividades para que cumplan con lo allí descrito, de manera de evitar complicaciones e incumplimientos no justificados ante el solicitante.  Se debe evitar que el incumplimiento de parte del solicitante lo atribuya a un incumplimiento por parte del equipo de certificación.</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1800"/>
              </a:spcBef>
              <a:spcAft>
                <a:spcPts val="600"/>
              </a:spcAft>
              <a:buClrTx/>
              <a:buSzTx/>
              <a:buFont typeface="+mj-lt"/>
              <a:buNone/>
              <a:tabLst>
                <a:tab pos="342900" algn="l"/>
                <a:tab pos="590550" algn="l"/>
              </a:tabLst>
              <a:defRPr/>
            </a:pPr>
            <a:endParaRPr kumimoji="0" lang="es-PE" sz="1800" b="1"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41</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Archivo general de certificación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Es necesario durante el proceso de certificación, evidenciar y llevar un control de este proceso creando para este fin un archivo donde se pueda conservar todos los documentos (enumerados) que  origine el equipo  de certificación, incluyendo los documentos de evaluación, verificación y calificación emitidos.</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organización de este archivo se la realiza normalmente separando los documentos en los siguientes temas: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Archivo de personal;</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actas, compromisos y cronograma de actividades;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evaluación de la lista de cumplimiento;</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evaluación de la lista de capacidad;</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evaluaciones al MOM y documentos de mantenimiento;</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verificación del programa de instrucción inicial y continuo; </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demostración de edificios e instalaciones; y</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otras demostraciones.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1800"/>
              </a:spcBef>
              <a:spcAft>
                <a:spcPts val="600"/>
              </a:spcAft>
              <a:buClrTx/>
              <a:buSzTx/>
              <a:buFont typeface="+mj-lt"/>
              <a:buNone/>
              <a:tabLst>
                <a:tab pos="342900" algn="l"/>
                <a:tab pos="590550" algn="l"/>
              </a:tabLst>
              <a:defRPr/>
            </a:pPr>
            <a:endParaRPr kumimoji="0" lang="es-PE" sz="1800" b="1"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42</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b="1" dirty="0" smtClean="0"/>
              <a:t>Evaluación de la documentación.-</a:t>
            </a:r>
          </a:p>
          <a:p>
            <a:endParaRPr lang="es-PE" dirty="0" smtClean="0"/>
          </a:p>
          <a:p>
            <a:r>
              <a:rPr lang="es-PE" dirty="0" smtClean="0"/>
              <a:t>La evaluación de los manuales y documentos es dirigida por el jefe de equipo y llevada a cabo por los inspectores del equipo de certificación, basados en el análisis de la lista de cumplimiento entregada por el solicitante, la reglamentación correspondiente o un estándar aplicable, según corresponda. En el caso de que el JEC solicite algún documento de respaldo y éste no ha sido entregado, se utilizará el Formulario D3-145-MIA para el SRVSOP o documento equivalente para la AAC, a fin de evidenciar esta situación.</a:t>
            </a:r>
          </a:p>
          <a:p>
            <a:r>
              <a:rPr lang="es-PE" dirty="0" smtClean="0"/>
              <a:t>Luego que el jefe de equipo asignado encuentre aceptable el MOM, de acuerdo al Capítulo 4 del Volumen I, Parte II del MIA, comunicará por escrito al solicitante que dicho manual se encuentra provisionalmente aceptado para esta fase del proceso de certificación, quedando pendiente la confirmación de la aprobación después de la comprobación práctica de los procedimientos ahí descritos durante la Fase IV – Inspección y demostración.  Este Manual temporalmente aceptado, puede ser entregado al solicitante, para que éste pueda avanzar a la siguiente fase del proceso de certificación.</a:t>
            </a:r>
          </a:p>
          <a:p>
            <a:r>
              <a:rPr lang="es-PE" dirty="0" smtClean="0"/>
              <a:t>El análisis de la lista de capacidad permite al JEC conocer los alcances solicitados por la OM, para su revisión deberá utilizar el Capítulo 5 del Volumen I, Parte II del MIA.</a:t>
            </a:r>
          </a:p>
          <a:p>
            <a:r>
              <a:rPr lang="es-PE" dirty="0" smtClean="0"/>
              <a:t>Respecto a la evaluación del programa de instrucción hay que verificar que contenga aspectos como:</a:t>
            </a:r>
          </a:p>
          <a:p>
            <a:endParaRPr lang="es-PE" dirty="0" smtClean="0"/>
          </a:p>
          <a:p>
            <a:r>
              <a:rPr lang="es-PE" dirty="0" smtClean="0"/>
              <a:t>Los detalles de la instrucción (inicial y continua) de acuerdo a la lista de capacidad, </a:t>
            </a:r>
          </a:p>
          <a:p>
            <a:r>
              <a:rPr lang="es-PE" dirty="0" smtClean="0"/>
              <a:t>factores humanos en mantenimiento, </a:t>
            </a:r>
          </a:p>
          <a:p>
            <a:r>
              <a:rPr lang="es-PE" dirty="0" smtClean="0"/>
              <a:t>alcances del programa de instrucción,</a:t>
            </a:r>
          </a:p>
          <a:p>
            <a:r>
              <a:rPr lang="es-PE" dirty="0" smtClean="0"/>
              <a:t>procedimientos de la OM.</a:t>
            </a:r>
          </a:p>
          <a:p>
            <a:endParaRPr lang="es-PE" dirty="0" smtClean="0"/>
          </a:p>
          <a:p>
            <a:r>
              <a:rPr lang="es-PE" dirty="0" smtClean="0"/>
              <a:t>Al finalizar, el análisis de la lista de cumplimiento permite iniciar la preparación del plan de inspecciones y demostraciones del proceso de certificación (Capitulo 7, Parte I del MIA) cerrándose la Fase III de análisis de la documentación, el cual es enviado para conocimiento del solicitante, a su vez, se da inicio a la Fase IV de inspección y demostración. Este análisis se detalla en el Capítulo 3 del Volumen I, Parte II del MIA.</a:t>
            </a:r>
          </a:p>
          <a:p>
            <a:r>
              <a:rPr lang="es-PE" dirty="0" smtClean="0"/>
              <a:t>La importancia del análisis indicado en el párrafo anterior radica en que asegura que el solicitante haya orientado adecuadamente la operación que se propone realizar con los requisitos del reglamento correspondiente, y por otra parte ayuda al equipo de certificación a determinar dónde están descritos los requisitos señalados en su manual, programas y procedimientos. </a:t>
            </a:r>
          </a:p>
          <a:p>
            <a:r>
              <a:rPr lang="es-PE" dirty="0" smtClean="0"/>
              <a:t>La lista de cumplimiento no es aceptable si el solicitante no documenta como cumplirá los requisitos reglamentarios.  La declaración de una “no aplicabilidad” de alguna sección, párrafo o subpárrafo del reglamento correspondiente debe ser debidamente sustentada por el solicitante.</a:t>
            </a:r>
          </a:p>
          <a:p>
            <a:r>
              <a:rPr lang="es-PE" dirty="0" smtClean="0"/>
              <a:t>Una vez que el equipo de certificación se encuentra satisfecho respecto a la forma como el solicitante ha señalado el cumplimiento reglamentario aplicable y de mutuo acuerdo con el solicitante se procede a evaluar en la práctica el método de cumplimiento de esta reglamentación, iniciando así la Fase IV - Inspección y demostración.</a:t>
            </a:r>
          </a:p>
          <a:p>
            <a:endParaRPr lang="es-PE" dirty="0" smtClean="0"/>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43</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b="1" dirty="0" smtClean="0"/>
              <a:t>Deficiencia en los documentos.- </a:t>
            </a:r>
            <a:r>
              <a:rPr lang="es-PE" dirty="0" smtClean="0"/>
              <a:t>Si un documento está incompleto o deficiente, o si se detecta incumplimiento del reglamento o algún requisito aplicable o se detectan prácticas inseguras de operación, se devuelve el MOM o documento correspondiente, para una acción correctiva, comunicándole además al solicitante que el proceso de certificación no continuará hasta que las no-conformidades sean solucionadas, se utilizará el Formulario D3-145-MIA.</a:t>
            </a: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44</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b="1" dirty="0" smtClean="0"/>
              <a:t>Denegación de la solicitud.- </a:t>
            </a:r>
            <a:r>
              <a:rPr lang="es-PE" dirty="0" smtClean="0"/>
              <a:t>Denegar una solicitud es algo delicado, ya que el solicitante seguramente ha incurrido en gastos y recursos hasta este momento.  Por consiguiente, es importante para el equipo de certificación documentarse adecuadamente de las razones para tal denegación.  Es necesario que las razones estén claramente indicadas y que el procedimiento del proceso de certificación no es productivo a menos que el solicitante desee aceptar las no conformidades emitidas por el equipo de certificación.  Entre las razones de una denegación se puede incluir la falta de acuerdo en el curso apropiado de las acciones, evidencias de que el solicitante ignora los requerimientos del proceso de certificación, etc.  En caso de denegar la solicitud, los documentos propuestos son devueltos al solicitante con una carta de rechazo firmada por el JEC. </a:t>
            </a:r>
          </a:p>
          <a:p>
            <a:endParaRPr lang="es-PE" dirty="0" smtClean="0"/>
          </a:p>
          <a:p>
            <a:r>
              <a:rPr lang="es-PE" dirty="0" smtClean="0"/>
              <a:t>Luego de terminar el proceso de revisión de la documentación y sí éste se encuentra aceptable, el JEC junto al equipo de certificación, prepara la carta de aceptación correspondiente utilizando el Formulario D4-145-MIA. Posteriormente se da inicio la Fase IV de inspección y demostración de acuerdo a lo indicado en el Capítulo 7 Parte I del MIA. </a:t>
            </a:r>
          </a:p>
          <a:p>
            <a:endParaRPr lang="es-PE" dirty="0" smtClean="0"/>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45</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Luego de terminar el proceso de revisión de la documentación y sí éste se encuentra aceptable, el JEC junto al equipo de certificación, prepara la carta de aceptación correspondiente utilizando el Formulario D4-145-MIA. Posteriormente se da inicio la Fase IV de inspección y demostración de acuerdo a lo indicado en el Capítulo 7 Parte I del MIA.</a:t>
            </a:r>
            <a:endParaRPr kumimoji="0" lang="es-PE"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Informe de termino de fase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JEC procederá una vez terminada esta fase a elaborar un informe sobre el resultado de las actividades desarrolladas en la Fase III.</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informe contendrá la siguiente estructura:</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Referencias;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Desarrollo; y</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Conclusiones y recomendaciones.</a:t>
            </a:r>
            <a:endParaRPr kumimoji="0" lang="es-ES_tradnl"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1800"/>
              </a:spcBef>
              <a:spcAft>
                <a:spcPts val="600"/>
              </a:spcAft>
              <a:buClrTx/>
              <a:buSzTx/>
              <a:buFont typeface="+mj-lt"/>
              <a:buNone/>
              <a:tabLst>
                <a:tab pos="342900" algn="l"/>
                <a:tab pos="590550" algn="l"/>
              </a:tabLst>
              <a:defRPr/>
            </a:pPr>
            <a:endParaRPr kumimoji="0" lang="es-PE" sz="1800" b="1"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46</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47</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1200"/>
              </a:spcBef>
              <a:spcAft>
                <a:spcPts val="600"/>
              </a:spcAft>
              <a:buClrTx/>
              <a:buSzTx/>
              <a:buFont typeface="+mj-lt"/>
              <a:buNone/>
              <a:tabLst/>
              <a:defRPr/>
            </a:pPr>
            <a:r>
              <a:rPr kumimoji="0" lang="es-PE" sz="1200" b="1" i="0" u="sng" strike="noStrike" kern="1200" cap="none" spc="0" normalizeH="0" baseline="0" noProof="0" dirty="0" smtClean="0">
                <a:ln>
                  <a:noFill/>
                </a:ln>
                <a:solidFill>
                  <a:prstClr val="black"/>
                </a:solidFill>
                <a:effectLst/>
                <a:uLnTx/>
                <a:uFillTx/>
                <a:latin typeface="Arial"/>
                <a:ea typeface="Times New Roman"/>
                <a:cs typeface="Times New Roman"/>
              </a:rPr>
              <a:t>Fase IV - Inspección y demostración</a:t>
            </a: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a:t>
            </a:r>
          </a:p>
          <a:p>
            <a:pPr marL="742950" marR="0" lvl="1" indent="-285750" algn="just" defTabSz="914400" rtl="0" eaLnBrk="1" fontAlgn="auto" latinLnBrk="0" hangingPunct="1">
              <a:lnSpc>
                <a:spcPct val="100000"/>
              </a:lnSpc>
              <a:spcBef>
                <a:spcPts val="1200"/>
              </a:spcBef>
              <a:spcAft>
                <a:spcPts val="600"/>
              </a:spcAft>
              <a:buClrTx/>
              <a:buSzTx/>
              <a:buFont typeface="+mj-lt"/>
              <a:buAutoNum type="arabicPeriod" startAt="2"/>
              <a:tabLst/>
              <a:defRPr/>
            </a:pP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228600" marR="0" lvl="0" indent="-2286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Aspectos generales</a:t>
            </a:r>
          </a:p>
          <a:p>
            <a:pPr marL="228600" marR="0" lvl="0" indent="-228600" algn="just" defTabSz="914400" rtl="0" eaLnBrk="1" fontAlgn="auto" latinLnBrk="0" hangingPunct="1">
              <a:lnSpc>
                <a:spcPct val="100000"/>
              </a:lnSpc>
              <a:spcBef>
                <a:spcPts val="600"/>
              </a:spcBef>
              <a:spcAft>
                <a:spcPts val="600"/>
              </a:spcAft>
              <a:buClrTx/>
              <a:buSzTx/>
              <a:buFont typeface="+mj-lt"/>
              <a:buAutoNum type="arabicPeriod"/>
              <a:tabLst/>
              <a:defRPr/>
            </a:pPr>
            <a:endParaRPr kumimoji="0" lang="es-PE" sz="1800" b="1"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El jefe de equipo y su equipo de certificación debe programar las inspecciones y demostraciones previa coordinación por escrito con el solicitante en el caso que no coincida con el cronograma de actividades.</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Las inspecciones y demostraciones deben estar documentadas como parte del archivo de certificación indicado en Párrafo 2.3.3 de este capítulo.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La Fase IV se inicia con el envío de la carta de comunicación de la fecha de inicio de la  inspección de certificación, Formulario D4-145-MIA.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Esta fase tiene por finalidad verificar en el terreno (inspección in-situ) que los procedimientos, programas y administración del solicitante están conforme al reglamento correspondiente y que los manuales y documentos aceptados en forma temporal en la fase anterior resulten adecuados y efectivos. El equipo de certificación evalúa todos los aspectos señalados en los Capítulos 3, 4, 5, 6, 7, 8, 9, 10, 11, 12 y 13 del Volumen I de la Parte II del MIA; para lograr esto utiliza las listas de verificación correspondientes establecidas en el Apéndice B del MIA. En el caso de que el inspector solicite algún documento de respaldo y éste no sea entregado, se utilizará el Formulario SRVSOP-F5-MIA para el SRVSOP o documento equivalente para la AAC, a fin de evidenciar esta situación.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Durante la reunión inicial el equipo de certificación dará a conocer   que si durante el proceso de certificación alguna demostración fuera insatisfactoria, el equipo de certificación coordinará con el solicitante cómo corregir la no-conformidad, pudiéndose programar una nueva inspección o demostración si fuera necesario.</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Todas las no-conformidades deben estar documentadas. Es imprescindible que las no-conformidades detectadas sean corregidas antes de proseguir con el proceso de certificación.  En el caso de que las inspecciones y demostraciones sean satisfactorias también es necesario que se documente en el registro del proceso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0" marR="0" lvl="0" indent="0" algn="just" defTabSz="914400" rtl="0" eaLnBrk="1" fontAlgn="auto" latinLnBrk="0" hangingPunct="1">
              <a:lnSpc>
                <a:spcPct val="100000"/>
              </a:lnSpc>
              <a:spcBef>
                <a:spcPts val="1800"/>
              </a:spcBef>
              <a:spcAft>
                <a:spcPts val="600"/>
              </a:spcAft>
              <a:buClrTx/>
              <a:buSzTx/>
              <a:buFont typeface="+mj-lt"/>
              <a:buNone/>
              <a:tabLst>
                <a:tab pos="342900" algn="l"/>
                <a:tab pos="590550" algn="l"/>
              </a:tabLst>
              <a:defRPr/>
            </a:pPr>
            <a:endParaRPr kumimoji="0" lang="es-PE" sz="1800" b="1"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49</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lvl="0" indent="-285750" algn="just">
              <a:spcBef>
                <a:spcPts val="600"/>
              </a:spcBef>
              <a:spcAft>
                <a:spcPts val="600"/>
              </a:spcAft>
              <a:buFont typeface="+mj-lt"/>
              <a:buAutoNum type="arabicPeriod" startAt="4"/>
            </a:pPr>
            <a:r>
              <a:rPr lang="es-PE" sz="1200" dirty="0" smtClean="0">
                <a:effectLst/>
                <a:latin typeface="Arial"/>
                <a:ea typeface="Times New Roman"/>
                <a:cs typeface="Times New Roman"/>
              </a:rPr>
              <a:t>El certificado de aprobación es un documento emitido por la AAC, mediante el cual se autoriza a una organización de mantenimiento aprobada (OMA) (en el caso del SRVSOP) o a una organización de mantenimiento (OM) (en el caso de la AAC) a realizar trabajos técnicos aeronáuticos, u otras actividades relacionadas (pueden ser empresas que realizan servicios especializados), con el mantenimiento de aeronaves, previa certificación de su capacidad técnica, cuyo alcance se detalla en la lista de capacidad aprobada por la AAC.</a:t>
            </a:r>
            <a:endParaRPr lang="es-PE" sz="1800" dirty="0" smtClean="0">
              <a:effectLst/>
              <a:latin typeface="Arial Narrow"/>
              <a:ea typeface="Times New Roman"/>
              <a:cs typeface="Times New Roman"/>
            </a:endParaRPr>
          </a:p>
          <a:p>
            <a:pPr marL="285750" lvl="0" indent="-285750" algn="just">
              <a:spcBef>
                <a:spcPts val="600"/>
              </a:spcBef>
              <a:spcAft>
                <a:spcPts val="600"/>
              </a:spcAft>
              <a:buFont typeface="+mj-lt"/>
              <a:buAutoNum type="arabicPeriod" startAt="4"/>
            </a:pPr>
            <a:r>
              <a:rPr lang="es-PE" sz="1200" dirty="0" smtClean="0">
                <a:effectLst/>
                <a:latin typeface="Arial"/>
                <a:ea typeface="Times New Roman"/>
                <a:cs typeface="Times New Roman"/>
              </a:rPr>
              <a:t>Para otorgar un certificado y sus aprobaciones, es necesario efectuar una evaluación completa de lo propuesto por el solicitante para determinar su factibilidad. </a:t>
            </a:r>
            <a:endParaRPr lang="es-PE" sz="1800" dirty="0" smtClean="0">
              <a:effectLst/>
              <a:latin typeface="Arial Narrow"/>
              <a:ea typeface="Times New Roman"/>
              <a:cs typeface="Times New Roman"/>
            </a:endParaRPr>
          </a:p>
          <a:p>
            <a:pPr marL="0" indent="0">
              <a:buFontTx/>
              <a:buNone/>
            </a:pPr>
            <a:endParaRPr lang="es-BO" dirty="0" smtClean="0"/>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8</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1200"/>
              </a:spcBef>
              <a:spcAft>
                <a:spcPts val="600"/>
              </a:spcAft>
              <a:buClrTx/>
              <a:buSzTx/>
              <a:buFont typeface="+mj-lt"/>
              <a:buNone/>
              <a:tabLst/>
              <a:defRPr/>
            </a:pPr>
            <a:r>
              <a:rPr kumimoji="0" lang="es-PE" sz="1200" b="1" i="0" u="sng" strike="noStrike" kern="1200" cap="none" spc="0" normalizeH="0" baseline="0" noProof="0" dirty="0" smtClean="0">
                <a:ln>
                  <a:noFill/>
                </a:ln>
                <a:solidFill>
                  <a:prstClr val="black"/>
                </a:solidFill>
                <a:effectLst/>
                <a:uLnTx/>
                <a:uFillTx/>
                <a:latin typeface="Arial"/>
                <a:ea typeface="Times New Roman"/>
                <a:cs typeface="Times New Roman"/>
              </a:rPr>
              <a:t>Fase IV - Inspección y demostración</a:t>
            </a: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a:t>
            </a:r>
          </a:p>
          <a:p>
            <a:pPr marL="742950" marR="0" lvl="1" indent="-285750" algn="just" defTabSz="914400" rtl="0" eaLnBrk="1" fontAlgn="auto" latinLnBrk="0" hangingPunct="1">
              <a:lnSpc>
                <a:spcPct val="100000"/>
              </a:lnSpc>
              <a:spcBef>
                <a:spcPts val="1200"/>
              </a:spcBef>
              <a:spcAft>
                <a:spcPts val="600"/>
              </a:spcAft>
              <a:buClrTx/>
              <a:buSzTx/>
              <a:buFont typeface="+mj-lt"/>
              <a:buAutoNum type="arabicPeriod" startAt="2"/>
              <a:tabLst/>
              <a:defRPr/>
            </a:pP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228600" marR="0" lvl="0" indent="-2286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Aspectos generales</a:t>
            </a:r>
          </a:p>
          <a:p>
            <a:pPr marL="228600" marR="0" lvl="0" indent="-228600" algn="just" defTabSz="914400" rtl="0" eaLnBrk="1" fontAlgn="auto" latinLnBrk="0" hangingPunct="1">
              <a:lnSpc>
                <a:spcPct val="100000"/>
              </a:lnSpc>
              <a:spcBef>
                <a:spcPts val="600"/>
              </a:spcBef>
              <a:spcAft>
                <a:spcPts val="600"/>
              </a:spcAft>
              <a:buClrTx/>
              <a:buSzTx/>
              <a:buFont typeface="+mj-lt"/>
              <a:buAutoNum type="arabicPeriod"/>
              <a:tabLst/>
              <a:defRPr/>
            </a:pPr>
            <a:endParaRPr kumimoji="0" lang="es-PE" sz="1800" b="1"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El jefe de equipo y su equipo de certificación debe programar las inspecciones y demostraciones previa coordinación por escrito con el solicitante en el caso que no coincida con el cronograma de actividades.</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Las inspecciones y demostraciones deben estar documentadas como parte del archivo de certificación indicado en Párrafo 2.3.3 de este capítulo.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La Fase IV se inicia con el envío de la carta de comunicación de la fecha de inicio de la  inspección de certificación, Formulario D4-145-MIA.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Esta fase tiene por finalidad verificar en el terreno (inspección in-situ) que los procedimientos, programas y administración del solicitante están conforme al reglamento correspondiente y que los manuales y documentos aceptados en forma temporal en la fase anterior resulten adecuados y efectivos. El equipo de certificación evalúa todos los aspectos señalados en los Capítulos 3, 4, 5, 6, 7, 8, 9, 10, 11, 12 y 13 del Volumen I de la Parte II del MIA; para lograr esto utiliza las listas de verificación correspondientes establecidas en el Apéndice B del MIA. En el caso de que el inspector solicite algún documento de respaldo y éste no sea entregado, se utilizará el Formulario SRVSOP-F5-MIA para el SRVSOP o documento equivalente para la AAC, a fin de evidenciar esta situación.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Durante la reunión inicial el equipo de certificación dará a conocer   que si durante el proceso de certificación alguna demostración fuera insatisfactoria, el equipo de certificación coordinará con el solicitante cómo corregir la no-conformidad, pudiéndose programar una nueva inspección o demostración si fuera necesario.</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Todas las no-conformidades deben estar documentadas. Es imprescindible que las no-conformidades detectadas sean corregidas antes de proseguir con el proceso de certificación.  En el caso de que las inspecciones y demostraciones sean satisfactorias también es necesario que se documente en el registro del proceso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0" marR="0" lvl="0" indent="0" algn="just" defTabSz="914400" rtl="0" eaLnBrk="1" fontAlgn="auto" latinLnBrk="0" hangingPunct="1">
              <a:lnSpc>
                <a:spcPct val="100000"/>
              </a:lnSpc>
              <a:spcBef>
                <a:spcPts val="1800"/>
              </a:spcBef>
              <a:spcAft>
                <a:spcPts val="600"/>
              </a:spcAft>
              <a:buClrTx/>
              <a:buSzTx/>
              <a:buFont typeface="+mj-lt"/>
              <a:buNone/>
              <a:tabLst>
                <a:tab pos="342900" algn="l"/>
                <a:tab pos="590550" algn="l"/>
              </a:tabLst>
              <a:defRPr/>
            </a:pPr>
            <a:endParaRPr kumimoji="0" lang="es-PE" sz="1800" b="1"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50</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1200"/>
              </a:spcBef>
              <a:spcAft>
                <a:spcPts val="600"/>
              </a:spcAft>
              <a:buClrTx/>
              <a:buSzTx/>
              <a:buFont typeface="+mj-lt"/>
              <a:buNone/>
              <a:tabLst/>
              <a:defRPr/>
            </a:pPr>
            <a:r>
              <a:rPr kumimoji="0" lang="es-PE" sz="1200" b="1" i="0" u="sng" strike="noStrike" kern="1200" cap="none" spc="0" normalizeH="0" baseline="0" noProof="0" dirty="0" smtClean="0">
                <a:ln>
                  <a:noFill/>
                </a:ln>
                <a:solidFill>
                  <a:prstClr val="black"/>
                </a:solidFill>
                <a:effectLst/>
                <a:uLnTx/>
                <a:uFillTx/>
                <a:latin typeface="Arial"/>
                <a:ea typeface="Times New Roman"/>
                <a:cs typeface="Times New Roman"/>
              </a:rPr>
              <a:t>Fase IV - Inspección y demostración</a:t>
            </a: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a:t>
            </a:r>
          </a:p>
          <a:p>
            <a:pPr marL="742950" marR="0" lvl="1" indent="-285750" algn="just" defTabSz="914400" rtl="0" eaLnBrk="1" fontAlgn="auto" latinLnBrk="0" hangingPunct="1">
              <a:lnSpc>
                <a:spcPct val="100000"/>
              </a:lnSpc>
              <a:spcBef>
                <a:spcPts val="1200"/>
              </a:spcBef>
              <a:spcAft>
                <a:spcPts val="600"/>
              </a:spcAft>
              <a:buClrTx/>
              <a:buSzTx/>
              <a:buFont typeface="+mj-lt"/>
              <a:buAutoNum type="arabicPeriod" startAt="2"/>
              <a:tabLst/>
              <a:defRPr/>
            </a:pP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228600" marR="0" lvl="0" indent="-2286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Aspectos generales</a:t>
            </a:r>
          </a:p>
          <a:p>
            <a:pPr marL="228600" marR="0" lvl="0" indent="-228600" algn="just" defTabSz="914400" rtl="0" eaLnBrk="1" fontAlgn="auto" latinLnBrk="0" hangingPunct="1">
              <a:lnSpc>
                <a:spcPct val="100000"/>
              </a:lnSpc>
              <a:spcBef>
                <a:spcPts val="600"/>
              </a:spcBef>
              <a:spcAft>
                <a:spcPts val="600"/>
              </a:spcAft>
              <a:buClrTx/>
              <a:buSzTx/>
              <a:buFont typeface="+mj-lt"/>
              <a:buAutoNum type="arabicPeriod"/>
              <a:tabLst/>
              <a:defRPr/>
            </a:pPr>
            <a:endParaRPr kumimoji="0" lang="es-PE" sz="1800" b="1"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El jefe de equipo y su equipo de certificación debe programar las inspecciones y demostraciones previa coordinación por escrito con el solicitante en el caso que no coincida con el cronograma de actividades.</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Las inspecciones y demostraciones deben estar documentadas como parte del archivo de certificación indicado en Párrafo 2.3.3 de este capítulo.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La Fase IV se inicia con el envío de la carta de comunicación de la fecha de inicio de la  inspección de certificación, Formulario D4-145-MIA.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Esta fase tiene por finalidad verificar en el terreno (inspección in-situ) que los procedimientos, programas y administración del solicitante están conforme al reglamento correspondiente y que los manuales y documentos aceptados en forma temporal en la fase anterior resulten adecuados y efectivos. El equipo de certificación evalúa todos los aspectos señalados en los Capítulos 3, 4, 5, 6, 7, 8, 9, 10, 11, 12 y 13 del Volumen I de la Parte II del MIA; para lograr esto utiliza las listas de verificación correspondientes establecidas en el Apéndice B del MIA. En el caso de que el inspector solicite algún documento de respaldo y éste no sea entregado, se utilizará el Formulario SRVSOP-F5-MIA para el SRVSOP o documento equivalente para la AAC, a fin de evidenciar esta situación.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Durante la reunión inicial el equipo de certificación dará a conocer   que si durante el proceso de certificación alguna demostración fuera insatisfactoria, el equipo de certificación coordinará con el solicitante cómo corregir la no-conformidad, pudiéndose programar una nueva inspección o demostración si fuera necesario.</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Todas las no-conformidades deben estar documentadas. Es imprescindible que las no-conformidades detectadas sean corregidas antes de proseguir con el proceso de certificación.  En el caso de que las inspecciones y demostraciones sean satisfactorias también es necesario que se documente en el registro del proceso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0" marR="0" lvl="0" indent="0" algn="just" defTabSz="914400" rtl="0" eaLnBrk="1" fontAlgn="auto" latinLnBrk="0" hangingPunct="1">
              <a:lnSpc>
                <a:spcPct val="100000"/>
              </a:lnSpc>
              <a:spcBef>
                <a:spcPts val="1800"/>
              </a:spcBef>
              <a:spcAft>
                <a:spcPts val="600"/>
              </a:spcAft>
              <a:buClrTx/>
              <a:buSzTx/>
              <a:buFont typeface="+mj-lt"/>
              <a:buNone/>
              <a:tabLst>
                <a:tab pos="342900" algn="l"/>
                <a:tab pos="590550" algn="l"/>
              </a:tabLst>
              <a:defRPr/>
            </a:pPr>
            <a:endParaRPr kumimoji="0" lang="es-PE" sz="1800" b="1"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51</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1200"/>
              </a:spcBef>
              <a:spcAft>
                <a:spcPts val="600"/>
              </a:spcAft>
              <a:buClrTx/>
              <a:buSzTx/>
              <a:buFont typeface="+mj-lt"/>
              <a:buNone/>
              <a:tabLst/>
              <a:defRPr/>
            </a:pPr>
            <a:r>
              <a:rPr kumimoji="0" lang="es-PE" sz="1200" b="1" i="0" u="sng" strike="noStrike" kern="1200" cap="none" spc="0" normalizeH="0" baseline="0" noProof="0" dirty="0" smtClean="0">
                <a:ln>
                  <a:noFill/>
                </a:ln>
                <a:solidFill>
                  <a:prstClr val="black"/>
                </a:solidFill>
                <a:effectLst/>
                <a:uLnTx/>
                <a:uFillTx/>
                <a:latin typeface="Arial"/>
                <a:ea typeface="Times New Roman"/>
                <a:cs typeface="Times New Roman"/>
              </a:rPr>
              <a:t>Fase IV - Inspección y demostración</a:t>
            </a: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a:t>
            </a:r>
          </a:p>
          <a:p>
            <a:pPr marL="742950" marR="0" lvl="1" indent="-285750" algn="just" defTabSz="914400" rtl="0" eaLnBrk="1" fontAlgn="auto" latinLnBrk="0" hangingPunct="1">
              <a:lnSpc>
                <a:spcPct val="100000"/>
              </a:lnSpc>
              <a:spcBef>
                <a:spcPts val="1200"/>
              </a:spcBef>
              <a:spcAft>
                <a:spcPts val="600"/>
              </a:spcAft>
              <a:buClrTx/>
              <a:buSzTx/>
              <a:buFont typeface="+mj-lt"/>
              <a:buAutoNum type="arabicPeriod" startAt="2"/>
              <a:tabLst/>
              <a:defRPr/>
            </a:pP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228600" marR="0" lvl="0" indent="-2286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Aspectos generales</a:t>
            </a:r>
          </a:p>
          <a:p>
            <a:pPr marL="228600" marR="0" lvl="0" indent="-228600" algn="just" defTabSz="914400" rtl="0" eaLnBrk="1" fontAlgn="auto" latinLnBrk="0" hangingPunct="1">
              <a:lnSpc>
                <a:spcPct val="100000"/>
              </a:lnSpc>
              <a:spcBef>
                <a:spcPts val="600"/>
              </a:spcBef>
              <a:spcAft>
                <a:spcPts val="600"/>
              </a:spcAft>
              <a:buClrTx/>
              <a:buSzTx/>
              <a:buFont typeface="+mj-lt"/>
              <a:buAutoNum type="arabicPeriod"/>
              <a:tabLst/>
              <a:defRPr/>
            </a:pPr>
            <a:endParaRPr kumimoji="0" lang="es-PE" sz="1800" b="1"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El jefe de equipo y su equipo de certificación debe programar las inspecciones y demostraciones previa coordinación por escrito con el solicitante en el caso que no coincida con el cronograma de actividades.</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Las inspecciones y demostraciones deben estar documentadas como parte del archivo de certificación indicado en Párrafo 2.3.3 de este capítulo.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La Fase IV se inicia con el envío de la carta de comunicación de la fecha de inicio de la  inspección de certificación, Formulario D4-145-MIA.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Esta fase tiene por finalidad verificar en el terreno (inspección in-situ) que los procedimientos, programas y administración del solicitante están conforme al reglamento correspondiente y que los manuales y documentos aceptados en forma temporal en la fase anterior resulten adecuados y efectivos. El equipo de certificación evalúa todos los aspectos señalados en los Capítulos 3, 4, 5, 6, 7, 8, 9, 10, 11, 12 y 13 del Volumen I de la Parte II del MIA; para lograr esto utiliza las listas de verificación correspondientes establecidas en el Apéndice B del MIA. En el caso de que el inspector solicite algún documento de respaldo y éste no sea entregado, se utilizará el Formulario SRVSOP-F5-MIA para el SRVSOP o documento equivalente para la AAC, a fin de evidenciar esta situación.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Durante la reunión inicial el equipo de certificación dará a conocer   que si durante el proceso de certificación alguna demostración fuera insatisfactoria, el equipo de certificación coordinará con el solicitante cómo corregir la no-conformidad, pudiéndose programar una nueva inspección o demostración si fuera necesario.</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Todas las no-conformidades deben estar documentadas. Es imprescindible que las no-conformidades detectadas sean corregidas antes de proseguir con el proceso de certificación.  En el caso de que las inspecciones y demostraciones sean satisfactorias también es necesario que se documente en el registro del proceso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0" marR="0" lvl="0" indent="0" algn="just" defTabSz="914400" rtl="0" eaLnBrk="1" fontAlgn="auto" latinLnBrk="0" hangingPunct="1">
              <a:lnSpc>
                <a:spcPct val="100000"/>
              </a:lnSpc>
              <a:spcBef>
                <a:spcPts val="1800"/>
              </a:spcBef>
              <a:spcAft>
                <a:spcPts val="600"/>
              </a:spcAft>
              <a:buClrTx/>
              <a:buSzTx/>
              <a:buFont typeface="+mj-lt"/>
              <a:buNone/>
              <a:tabLst>
                <a:tab pos="342900" algn="l"/>
                <a:tab pos="590550" algn="l"/>
              </a:tabLst>
              <a:defRPr/>
            </a:pPr>
            <a:endParaRPr kumimoji="0" lang="es-PE" sz="1800" b="1"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52</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143000" marR="0" lvl="2" indent="-2286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Ejecución de la inspección y demostración</a:t>
            </a:r>
          </a:p>
          <a:p>
            <a:pPr marL="1143000" marR="0" lvl="2" indent="-228600" algn="just" defTabSz="914400" rtl="0" eaLnBrk="1" fontAlgn="auto" latinLnBrk="0" hangingPunct="1">
              <a:lnSpc>
                <a:spcPct val="100000"/>
              </a:lnSpc>
              <a:spcBef>
                <a:spcPts val="600"/>
              </a:spcBef>
              <a:spcAft>
                <a:spcPts val="600"/>
              </a:spcAft>
              <a:buClrTx/>
              <a:buSzTx/>
              <a:buFont typeface="+mj-lt"/>
              <a:buAutoNum type="arabicPeriod"/>
              <a:tabLst/>
              <a:defRPr/>
            </a:pPr>
            <a:endParaRPr kumimoji="0" lang="es-PE" sz="1800" b="1"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Pts val="1000"/>
              <a:buFont typeface="Arial"/>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El conocimiento del tamaño y complejidad de la organización de mantenimiento ayuda en forma anticipada a determinar el tiempo necesario para realizar la fase de inspección y demostración, y la necesidad de recurrir al apoyo de otros inspectores del área de aeronavegabilidad o de otras áreas más especializadas. El jefe de equipo necesita familiarizarse con los procedimientos establecidos en el MOM u otros procedimientos establecidos por la organización de mantenimiento, para realizar en buena forma el proceso de evaluación de acuerdo a su lista de verificación.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Pts val="1000"/>
              <a:buFont typeface="Arial"/>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La forma y detalle de la evaluación se encuentran explicados en el Volumen I de la Parte II del MIA, y sus correspondientes listas de verificación están contenidas en el Apéndice B de este manual.</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Pts val="1000"/>
              <a:buFont typeface="Arial"/>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El proceso completo de la inspección se encuentra indicado en el Capítulo 7 de la Parte I del MIA.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Pts val="1000"/>
              <a:buFont typeface="Arial"/>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Verificar el desarrollo y funcionamiento del sistema de gestión de seguridad operacional (SMS)</a:t>
            </a:r>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53</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600"/>
              </a:spcBef>
              <a:spcAft>
                <a:spcPts val="600"/>
              </a:spcAft>
              <a:buClrTx/>
              <a:buSzTx/>
              <a:buFont typeface="+mj-lt"/>
              <a:buNone/>
              <a:tabLst/>
              <a:defRPr/>
            </a:pPr>
            <a:r>
              <a:rPr kumimoji="0" lang="es-PE" sz="1200" b="1" i="0" u="none" strike="noStrike" kern="1200" cap="none" spc="0" normalizeH="0" baseline="0" noProof="0" dirty="0" smtClean="0">
                <a:ln>
                  <a:noFill/>
                </a:ln>
                <a:solidFill>
                  <a:prstClr val="black"/>
                </a:solidFill>
                <a:effectLst/>
                <a:uLnTx/>
                <a:uFillTx/>
                <a:latin typeface="Arial"/>
                <a:ea typeface="Times New Roman"/>
                <a:cs typeface="+mn-cs"/>
              </a:rPr>
              <a:t>Constataciones</a:t>
            </a:r>
            <a:endParaRPr kumimoji="0" lang="es-PE" sz="1800" b="1"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457200" marR="0" lvl="0" indent="0" algn="just" defTabSz="914400" rtl="0" eaLnBrk="1" fontAlgn="auto" latinLnBrk="0" hangingPunct="1">
              <a:lnSpc>
                <a:spcPct val="100000"/>
              </a:lnSpc>
              <a:spcBef>
                <a:spcPts val="600"/>
              </a:spcBef>
              <a:spcAft>
                <a:spcPts val="60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Durante la reunión de cierre de la Fase IV, el JEC y su equipo de inspectores, se reunirá con el personal clave de la organización de mantenimiento y dará a conocer los aspectos positivos evidenciados. Asimismo, se presentarán las no-conformidades que se hayan evidenciado entregando un borrador de las mismas de modo tal que el gerente responsable pueda tomar las acciones requeridas para la solución de las no-conformidades.</a:t>
            </a: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Dentro de las próximas 48 horas laborables, el JEC enviará vía correo electrónico el Formulario D5-145-MIA (Carta de resultado de inspección), adjuntando las no-conformidades a la OM, con copia a  todos los miembros del equipo de certificación y al Comité Técnico del SRVSOP o a la AAC (según corresponda), oficializando las mismas. </a:t>
            </a: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La OM conforme vaya tomando las acciones correctivas podrá enviar las mismas con las evidencias correspondientes al JEC.</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457200" marR="0" lvl="0" indent="0" algn="just" defTabSz="914400" rtl="0" eaLnBrk="1" fontAlgn="auto" latinLnBrk="0" hangingPunct="1">
              <a:lnSpc>
                <a:spcPct val="100000"/>
              </a:lnSpc>
              <a:spcBef>
                <a:spcPts val="600"/>
              </a:spcBef>
              <a:spcAft>
                <a:spcPts val="60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457200" marR="0" lvl="0" indent="0" algn="just" defTabSz="914400" rtl="0" eaLnBrk="1" fontAlgn="auto" latinLnBrk="0" hangingPunct="1">
              <a:lnSpc>
                <a:spcPct val="100000"/>
              </a:lnSpc>
              <a:spcBef>
                <a:spcPts val="600"/>
              </a:spcBef>
              <a:spcAft>
                <a:spcPts val="60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Arial"/>
                <a:ea typeface="Times New Roman"/>
                <a:cs typeface="+mn-cs"/>
              </a:rPr>
              <a:t>Nota 1: Hay que informar al solicitante que las no conformidades reportadas deberán ser solventadas en un plazo que no exceda los 90 días desde la fecha de inicio de la Fase II,  </a:t>
            </a:r>
            <a:endParaRPr kumimoji="0" lang="es-PE" sz="24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457200" marR="0" lvl="0" indent="0" algn="just" defTabSz="914400" rtl="0" eaLnBrk="1" fontAlgn="auto" latinLnBrk="0" hangingPunct="1">
              <a:lnSpc>
                <a:spcPct val="100000"/>
              </a:lnSpc>
              <a:spcBef>
                <a:spcPts val="600"/>
              </a:spcBef>
              <a:spcAft>
                <a:spcPts val="60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Arial"/>
                <a:ea typeface="Times New Roman"/>
                <a:cs typeface="+mn-cs"/>
              </a:rPr>
              <a:t> </a:t>
            </a:r>
            <a:endParaRPr kumimoji="0" lang="es-PE" sz="24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457200" marR="0" lvl="0" indent="0" algn="just" defTabSz="914400" rtl="0" eaLnBrk="1" fontAlgn="auto" latinLnBrk="0" hangingPunct="1">
              <a:lnSpc>
                <a:spcPct val="100000"/>
              </a:lnSpc>
              <a:spcBef>
                <a:spcPts val="600"/>
              </a:spcBef>
              <a:spcAft>
                <a:spcPts val="60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Arial"/>
                <a:ea typeface="Times New Roman"/>
                <a:cs typeface="+mn-cs"/>
              </a:rPr>
              <a:t>Nota 2: En el caso que el solicitante determine que no podrá dar término a la solución de las no-conformidades en el tiempo de los 90 días señalados anteriormente, deberá solicitar  al JEC que el proceso se detenga de manera que no se sigan contabilizando los días establecidos y acordados para el proceso. </a:t>
            </a:r>
            <a:endParaRPr kumimoji="0" lang="es-PE" sz="24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457200" marR="0" lvl="0" indent="0" algn="just" defTabSz="914400" rtl="0" eaLnBrk="1" fontAlgn="auto" latinLnBrk="0" hangingPunct="1">
              <a:lnSpc>
                <a:spcPct val="100000"/>
              </a:lnSpc>
              <a:spcBef>
                <a:spcPts val="600"/>
              </a:spcBef>
              <a:spcAft>
                <a:spcPts val="60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Arial"/>
                <a:ea typeface="Times New Roman"/>
                <a:cs typeface="+mn-cs"/>
              </a:rPr>
              <a:t> </a:t>
            </a:r>
            <a:endParaRPr kumimoji="0" lang="es-PE" sz="24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457200" marR="0" lvl="0" indent="0" algn="just" defTabSz="914400" rtl="0" eaLnBrk="1" fontAlgn="auto" latinLnBrk="0" hangingPunct="1">
              <a:lnSpc>
                <a:spcPct val="100000"/>
              </a:lnSpc>
              <a:spcBef>
                <a:spcPts val="600"/>
              </a:spcBef>
              <a:spcAft>
                <a:spcPts val="60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Arial"/>
                <a:ea typeface="Times New Roman"/>
                <a:cs typeface="+mn-cs"/>
              </a:rPr>
              <a:t>Nota 3: Hay que informar al solicitante que si se ve afectado por lo indicado en Nota 2 anterior, podrá solicitar una ampliación para resolver el total de la no-conformidades, para lo cual tendrá un nuevo plazo de no más de 90 días  caso contrario se volvería a reiniciar el proceso de certificación partiendo desde cero.</a:t>
            </a:r>
            <a:endParaRPr kumimoji="0" lang="es-PE" sz="24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600"/>
              </a:spcBef>
              <a:spcAft>
                <a:spcPts val="600"/>
              </a:spcAft>
              <a:buClrTx/>
              <a:buSzTx/>
              <a:buFont typeface="+mj-lt"/>
              <a:buNone/>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Times New Roman"/>
            </a:endParaRPr>
          </a:p>
          <a:p>
            <a:pPr marL="0" marR="0" lvl="0" indent="0" algn="just" defTabSz="914400" rtl="0" eaLnBrk="1" fontAlgn="auto" latinLnBrk="0" hangingPunct="1">
              <a:lnSpc>
                <a:spcPct val="100000"/>
              </a:lnSpc>
              <a:spcBef>
                <a:spcPts val="600"/>
              </a:spcBef>
              <a:spcAft>
                <a:spcPts val="600"/>
              </a:spcAft>
              <a:buClrTx/>
              <a:buSzTx/>
              <a:buFont typeface="+mj-lt"/>
              <a:buNone/>
              <a:tabLst/>
              <a:defRPr/>
            </a:pPr>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54</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600"/>
              </a:spcBef>
              <a:spcAft>
                <a:spcPts val="600"/>
              </a:spcAft>
              <a:buClrTx/>
              <a:buSzTx/>
              <a:buFont typeface="+mj-lt"/>
              <a:buNone/>
              <a:tabLst/>
              <a:defRPr/>
            </a:pPr>
            <a:r>
              <a:rPr kumimoji="0" lang="es-PE" sz="1200" b="1" i="0" u="none" strike="noStrike" kern="1200" cap="none" spc="0" normalizeH="0" baseline="0" noProof="0" dirty="0" smtClean="0">
                <a:ln>
                  <a:noFill/>
                </a:ln>
                <a:solidFill>
                  <a:prstClr val="black"/>
                </a:solidFill>
                <a:effectLst/>
                <a:uLnTx/>
                <a:uFillTx/>
                <a:latin typeface="Arial"/>
                <a:ea typeface="Times New Roman"/>
                <a:cs typeface="+mn-cs"/>
              </a:rPr>
              <a:t>2.4.4	Informe de la Fase IV</a:t>
            </a:r>
          </a:p>
          <a:p>
            <a:pPr marL="0" marR="0" lvl="0" indent="0" algn="just" defTabSz="914400" rtl="0" eaLnBrk="1" fontAlgn="auto" latinLnBrk="0" hangingPunct="1">
              <a:lnSpc>
                <a:spcPct val="100000"/>
              </a:lnSpc>
              <a:spcBef>
                <a:spcPts val="600"/>
              </a:spcBef>
              <a:spcAft>
                <a:spcPts val="60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Arial"/>
              <a:ea typeface="Times New Roman"/>
              <a:cs typeface="+mn-cs"/>
            </a:endParaRPr>
          </a:p>
          <a:p>
            <a:pPr marL="0" marR="0" lvl="0" indent="0" algn="just" defTabSz="914400" rtl="0" eaLnBrk="1" fontAlgn="auto" latinLnBrk="0" hangingPunct="1">
              <a:lnSpc>
                <a:spcPct val="100000"/>
              </a:lnSpc>
              <a:spcBef>
                <a:spcPts val="600"/>
              </a:spcBef>
              <a:spcAft>
                <a:spcPts val="60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a)	Finalizada la inspección y demostración in-situ, el equipo de certificación elaborará el informe, Formulario D9-145-MIA, cuando todas las no-conformidades han sido solucionadas por la organización de mantenimiento, el mismo detallará el resultado y recomendaciones entregadas por los integrantes del equipo de certificación respecto a las no-conformidades encontradas.</a:t>
            </a:r>
          </a:p>
          <a:p>
            <a:pPr marL="0" marR="0" lvl="0" indent="0" algn="just" defTabSz="914400" rtl="0" eaLnBrk="1" fontAlgn="auto" latinLnBrk="0" hangingPunct="1">
              <a:lnSpc>
                <a:spcPct val="100000"/>
              </a:lnSpc>
              <a:spcBef>
                <a:spcPts val="600"/>
              </a:spcBef>
              <a:spcAft>
                <a:spcPts val="60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b)	El JEC coordinará con el Comité Técnico del SRVSOP para la elaboración de la carta de aceptación de los resultados de certificación basado en la información proporcionada por el equipo de certificación, Formulario D6-145-MIA. Posteriormente y luego de las coordinaciones que se hayan realizado con el Comité Técnico y no habiéndose determinado ningún problema con el documento a enviarse, éste es firmado por el JEC y remitido vía correo electrónico a la organización de mantenimiento y al SRVSOP.</a:t>
            </a:r>
          </a:p>
          <a:p>
            <a:pPr marL="0" marR="0" lvl="0" indent="0" algn="just" defTabSz="914400" rtl="0" eaLnBrk="1" fontAlgn="auto" latinLnBrk="0" hangingPunct="1">
              <a:lnSpc>
                <a:spcPct val="100000"/>
              </a:lnSpc>
              <a:spcBef>
                <a:spcPts val="600"/>
              </a:spcBef>
              <a:spcAft>
                <a:spcPts val="60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c)	En el caso de una certificación multinacional el original del Formulario D6-145-MIA y el informe es entregado al solicitante y una copia al SRVSOP así como a la AAC donde se encuentra ubicada la OM.</a:t>
            </a:r>
          </a:p>
          <a:p>
            <a:pPr marL="0" marR="0" lvl="0" indent="0" algn="just" defTabSz="914400" rtl="0" eaLnBrk="1" fontAlgn="auto" latinLnBrk="0" hangingPunct="1">
              <a:lnSpc>
                <a:spcPct val="100000"/>
              </a:lnSpc>
              <a:spcBef>
                <a:spcPts val="600"/>
              </a:spcBef>
              <a:spcAft>
                <a:spcPts val="60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d)	Para el caso de una certificación que no sea multinacional el original de este informe es entregado al solicitante y una copia a la AAC.</a:t>
            </a:r>
          </a:p>
          <a:p>
            <a:pPr marL="0" marR="0" lvl="0" indent="0" algn="just" defTabSz="914400" rtl="0" eaLnBrk="1" fontAlgn="auto" latinLnBrk="0" hangingPunct="1">
              <a:lnSpc>
                <a:spcPct val="100000"/>
              </a:lnSpc>
              <a:spcBef>
                <a:spcPts val="600"/>
              </a:spcBef>
              <a:spcAft>
                <a:spcPts val="60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e)	Esta fase se da por concluida una vez que el equipo de certificación haya aceptado  las acciones tomadas para corregir las no-conformidades detectadas durante la inspección y demostración.</a:t>
            </a:r>
          </a:p>
          <a:p>
            <a:pPr marL="0" marR="0" lvl="0" indent="0" algn="just" defTabSz="914400" rtl="0" eaLnBrk="1" fontAlgn="auto" latinLnBrk="0" hangingPunct="1">
              <a:lnSpc>
                <a:spcPct val="100000"/>
              </a:lnSpc>
              <a:spcBef>
                <a:spcPts val="600"/>
              </a:spcBef>
              <a:spcAft>
                <a:spcPts val="600"/>
              </a:spcAft>
              <a:buClrTx/>
              <a:buSzTx/>
              <a:buFont typeface="+mj-lt"/>
              <a:buNone/>
              <a:tabLst/>
              <a:defRPr/>
            </a:pPr>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55</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600"/>
              </a:spcBef>
              <a:spcAft>
                <a:spcPts val="600"/>
              </a:spcAft>
              <a:buClrTx/>
              <a:buSzTx/>
              <a:buFont typeface="+mj-lt"/>
              <a:buNone/>
              <a:tabLst/>
              <a:defRPr/>
            </a:pPr>
            <a:r>
              <a:rPr kumimoji="0" lang="es-PE" sz="1200" b="1" i="0" u="none" strike="noStrike" kern="1200" cap="none" spc="0" normalizeH="0" baseline="0" noProof="0" dirty="0" smtClean="0">
                <a:ln>
                  <a:noFill/>
                </a:ln>
                <a:solidFill>
                  <a:prstClr val="black"/>
                </a:solidFill>
                <a:effectLst/>
                <a:uLnTx/>
                <a:uFillTx/>
                <a:latin typeface="Arial"/>
                <a:ea typeface="Times New Roman"/>
                <a:cs typeface="+mn-cs"/>
              </a:rPr>
              <a:t>2.4.4	Informe de la Fase IV</a:t>
            </a:r>
          </a:p>
          <a:p>
            <a:pPr marL="0" marR="0" lvl="0" indent="0" algn="just" defTabSz="914400" rtl="0" eaLnBrk="1" fontAlgn="auto" latinLnBrk="0" hangingPunct="1">
              <a:lnSpc>
                <a:spcPct val="100000"/>
              </a:lnSpc>
              <a:spcBef>
                <a:spcPts val="600"/>
              </a:spcBef>
              <a:spcAft>
                <a:spcPts val="60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Arial"/>
              <a:ea typeface="Times New Roman"/>
              <a:cs typeface="+mn-cs"/>
            </a:endParaRPr>
          </a:p>
          <a:p>
            <a:pPr marL="0" marR="0" lvl="0" indent="0" algn="just" defTabSz="914400" rtl="0" eaLnBrk="1" fontAlgn="auto" latinLnBrk="0" hangingPunct="1">
              <a:lnSpc>
                <a:spcPct val="100000"/>
              </a:lnSpc>
              <a:spcBef>
                <a:spcPts val="600"/>
              </a:spcBef>
              <a:spcAft>
                <a:spcPts val="60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a)	Finalizada la inspección y demostración in-situ, el equipo de certificación elaborará el informe, Formulario D9-145-MIA, cuando todas las no-conformidades han sido solucionadas por la organización de mantenimiento, el mismo detallará el resultado y recomendaciones entregadas por los integrantes del equipo de certificación respecto a las no-conformidades encontradas.</a:t>
            </a:r>
          </a:p>
          <a:p>
            <a:pPr marL="0" marR="0" lvl="0" indent="0" algn="just" defTabSz="914400" rtl="0" eaLnBrk="1" fontAlgn="auto" latinLnBrk="0" hangingPunct="1">
              <a:lnSpc>
                <a:spcPct val="100000"/>
              </a:lnSpc>
              <a:spcBef>
                <a:spcPts val="600"/>
              </a:spcBef>
              <a:spcAft>
                <a:spcPts val="60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b)	El JEC coordinará con el Comité Técnico del SRVSOP para la elaboración de la carta de aceptación de los resultados de certificación basado en la información proporcionada por el equipo de certificación, Formulario D6-145-MIA. Posteriormente y luego de las coordinaciones que se hayan realizado con el Comité Técnico y no habiéndose determinado ningún problema con el documento a enviarse, éste es firmado por el JEC y remitido vía correo electrónico a la organización de mantenimiento y al SRVSOP.</a:t>
            </a:r>
          </a:p>
          <a:p>
            <a:pPr marL="0" marR="0" lvl="0" indent="0" algn="just" defTabSz="914400" rtl="0" eaLnBrk="1" fontAlgn="auto" latinLnBrk="0" hangingPunct="1">
              <a:lnSpc>
                <a:spcPct val="100000"/>
              </a:lnSpc>
              <a:spcBef>
                <a:spcPts val="600"/>
              </a:spcBef>
              <a:spcAft>
                <a:spcPts val="60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c)	En el caso de una certificación multinacional el original del Formulario D6-145-MIA y el informe es entregado al solicitante y una copia al SRVSOP así como a la AAC donde se encuentra ubicada la OM.</a:t>
            </a:r>
          </a:p>
          <a:p>
            <a:pPr marL="0" marR="0" lvl="0" indent="0" algn="just" defTabSz="914400" rtl="0" eaLnBrk="1" fontAlgn="auto" latinLnBrk="0" hangingPunct="1">
              <a:lnSpc>
                <a:spcPct val="100000"/>
              </a:lnSpc>
              <a:spcBef>
                <a:spcPts val="600"/>
              </a:spcBef>
              <a:spcAft>
                <a:spcPts val="60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d)	Para el caso de una certificación que no sea multinacional el original de este informe es entregado al solicitante y una copia a la AAC.</a:t>
            </a:r>
          </a:p>
          <a:p>
            <a:pPr marL="0" marR="0" lvl="0" indent="0" algn="just" defTabSz="914400" rtl="0" eaLnBrk="1" fontAlgn="auto" latinLnBrk="0" hangingPunct="1">
              <a:lnSpc>
                <a:spcPct val="100000"/>
              </a:lnSpc>
              <a:spcBef>
                <a:spcPts val="600"/>
              </a:spcBef>
              <a:spcAft>
                <a:spcPts val="600"/>
              </a:spcAft>
              <a:buClrTx/>
              <a:buSzTx/>
              <a:buFont typeface="+mj-lt"/>
              <a:buNone/>
              <a:tabLst/>
              <a:defRPr/>
            </a:pPr>
            <a:r>
              <a:rPr kumimoji="0" lang="es-PE" sz="1200" b="0" i="0" u="none" strike="noStrike" kern="1200" cap="none" spc="0" normalizeH="0" baseline="0" noProof="0" smtClean="0">
                <a:ln>
                  <a:noFill/>
                </a:ln>
                <a:solidFill>
                  <a:prstClr val="black"/>
                </a:solidFill>
                <a:effectLst/>
                <a:uLnTx/>
                <a:uFillTx/>
                <a:latin typeface="Arial"/>
                <a:ea typeface="Times New Roman"/>
                <a:cs typeface="+mn-cs"/>
              </a:rPr>
              <a:t>e)	Esta fase se da por concluida una vez que el equipo de certificación haya aceptado  las acciones tomadas para corregir las no-conformidades detectadas durante la inspección y demostración.</a:t>
            </a:r>
          </a:p>
          <a:p>
            <a:pPr marL="0" marR="0" lvl="0" indent="0" algn="just" defTabSz="914400" rtl="0" eaLnBrk="1" fontAlgn="auto" latinLnBrk="0" hangingPunct="1">
              <a:lnSpc>
                <a:spcPct val="100000"/>
              </a:lnSpc>
              <a:spcBef>
                <a:spcPts val="600"/>
              </a:spcBef>
              <a:spcAft>
                <a:spcPts val="600"/>
              </a:spcAft>
              <a:buClrTx/>
              <a:buSzTx/>
              <a:buFont typeface="+mj-lt"/>
              <a:buNone/>
              <a:tabLst/>
              <a:defRPr/>
            </a:pPr>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56</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1200"/>
              </a:spcBef>
              <a:spcAft>
                <a:spcPts val="600"/>
              </a:spcAft>
              <a:buClrTx/>
              <a:buSzTx/>
              <a:buFont typeface="+mj-lt"/>
              <a:buNone/>
              <a:tabLst/>
              <a:defRPr/>
            </a:pPr>
            <a:r>
              <a:rPr kumimoji="0" lang="es-PE" sz="1200" b="1" i="0" u="sng" strike="noStrike" kern="1200" cap="none" spc="0" normalizeH="0" baseline="0" noProof="0" dirty="0" smtClean="0">
                <a:ln>
                  <a:noFill/>
                </a:ln>
                <a:solidFill>
                  <a:prstClr val="black"/>
                </a:solidFill>
                <a:effectLst/>
                <a:uLnTx/>
                <a:uFillTx/>
                <a:latin typeface="Arial"/>
                <a:ea typeface="Times New Roman"/>
                <a:cs typeface="Times New Roman"/>
              </a:rPr>
              <a:t>Fase V - Certificación</a:t>
            </a: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a:t>
            </a:r>
          </a:p>
          <a:p>
            <a:pPr marL="742950" marR="0" lvl="1" indent="-285750" algn="just" defTabSz="914400" rtl="0" eaLnBrk="1" fontAlgn="auto" latinLnBrk="0" hangingPunct="1">
              <a:lnSpc>
                <a:spcPct val="100000"/>
              </a:lnSpc>
              <a:spcBef>
                <a:spcPts val="1200"/>
              </a:spcBef>
              <a:spcAft>
                <a:spcPts val="600"/>
              </a:spcAft>
              <a:buClrTx/>
              <a:buSzTx/>
              <a:buFont typeface="+mj-lt"/>
              <a:buAutoNum type="arabicPeriod" startAt="2"/>
              <a:tabLst/>
              <a:defRPr/>
            </a:pP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228600" marR="0" lvl="0" indent="-2286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Elaboración del informe del resultado de la inspección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Esta fase se inicia una vez concluida satisfactoriamente la fase IV y con la emisión del informe del resultado de la inspección de certificación elaborado por el JEC. Para ello se usará el Documento D10-145-MIA.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Para el caso de una certificación multinacional, este informe es remitido al SRVSOP por el JEC para su trámite hacia las AAC firmantes del Acuerdo de cooperación técnica multinacional a donde el solicitante haya solicitado la certificación.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Para el caso de un proceso de certificación que no requiera la aplicación del Acuerdo multinacional, el JEC emite el informe final y lo remite a la AAC.</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Aprobación de la lista de capacidad y sus alcances</a:t>
            </a: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Una vez que la AAC ha recibido el informe de Fase V procederá a aprobar la lista de capacidad y emitir el certificado de la OMA que enmarcan las autorizaciones, limitaciones y alcances de las futuras operaciones del solicitante, de acuerdo a lo que teórica y prácticamente se ha cumplido en el proceso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En el caso de una certificación multinacional, l</a:t>
            </a: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as Autoridades de Aviación Civil miembros del SRVSOP signatarias del Acuerdo de cooperación técnica multinacional de OMA LAR 145, deben remitir al Comité Técnico del SRVSOP el certificado de aprobación juntamente con la lista de capacidad aprobada en un plazo máximo de 30 días calendario.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Una vez recibidos el certificado de aprobación y la lista de capacidad aprobada, el Comité Técnico procederá a verificar los mismos y a mantener un registro de las organizaciones de mantenimiento certificadas según el Acuerdo antes referido.</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A continuación el Sr. Coordinador General del SRVSOP procederá a remitir a la OMA los certificados de aprobación y las listas de capacidad de los Estados a los que la OMA solicitó la certificación multinacional.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Finalmente el Comité Técnico publicará en la página Web del SRVSOP el registro de las organizaciones de mantenimiento aprobadas.</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Finalizado el proceso de certificación y emitido los documentos indicados en el Párrafo a) anterior, el solicitante está autorizado para efectuar mantenimiento de manera que se le incluya en el programa de vigilancia del SRVSOP y de la AAC donde se encuentra ubicada la OMA.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Concluido este proceso el JEC debe asegurase que el reporte de certificación sea archivado en el SRVSOP y en los archivos de las AAC en caso de una certificación multinacional o en el archivo de la AAC correspondiente en caso de una certificación nacional. Este debe contener:</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Formulario de solicitud SRVSOP-F1-MIA y/o el establecido por las AAC;</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listas de verificación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solicitud formal;</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cronograma de actividades;</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lista de cumplimiento del reglamento correspondiente;</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copia de la lista de capacidad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copia del certificado OMA;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resumen de dificultades y como fueron corregidas; y</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recomendaciones para mejorar el proceso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0" marR="0" lvl="0" indent="0" algn="just" defTabSz="914400" rtl="0" eaLnBrk="1" fontAlgn="auto" latinLnBrk="0" hangingPunct="1">
              <a:lnSpc>
                <a:spcPct val="100000"/>
              </a:lnSpc>
              <a:spcBef>
                <a:spcPts val="600"/>
              </a:spcBef>
              <a:spcAft>
                <a:spcPts val="600"/>
              </a:spcAft>
              <a:buClrTx/>
              <a:buSzTx/>
              <a:buFont typeface="+mj-lt"/>
              <a:buNone/>
              <a:tabLst/>
              <a:defRPr/>
            </a:pPr>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58</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1200"/>
              </a:spcBef>
              <a:spcAft>
                <a:spcPts val="600"/>
              </a:spcAft>
              <a:buClrTx/>
              <a:buSzTx/>
              <a:buFont typeface="+mj-lt"/>
              <a:buNone/>
              <a:tabLst/>
              <a:defRPr/>
            </a:pPr>
            <a:r>
              <a:rPr kumimoji="0" lang="es-PE" sz="1200" b="1" i="0" u="sng" strike="noStrike" kern="1200" cap="none" spc="0" normalizeH="0" baseline="0" noProof="0" dirty="0" smtClean="0">
                <a:ln>
                  <a:noFill/>
                </a:ln>
                <a:solidFill>
                  <a:prstClr val="black"/>
                </a:solidFill>
                <a:effectLst/>
                <a:uLnTx/>
                <a:uFillTx/>
                <a:latin typeface="Arial"/>
                <a:ea typeface="Times New Roman"/>
                <a:cs typeface="Times New Roman"/>
              </a:rPr>
              <a:t>Fase V - Certificación</a:t>
            </a: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a:t>
            </a:r>
          </a:p>
          <a:p>
            <a:pPr marL="742950" marR="0" lvl="1" indent="-285750" algn="just" defTabSz="914400" rtl="0" eaLnBrk="1" fontAlgn="auto" latinLnBrk="0" hangingPunct="1">
              <a:lnSpc>
                <a:spcPct val="100000"/>
              </a:lnSpc>
              <a:spcBef>
                <a:spcPts val="1200"/>
              </a:spcBef>
              <a:spcAft>
                <a:spcPts val="600"/>
              </a:spcAft>
              <a:buClrTx/>
              <a:buSzTx/>
              <a:buFont typeface="+mj-lt"/>
              <a:buAutoNum type="arabicPeriod" startAt="2"/>
              <a:tabLst/>
              <a:defRPr/>
            </a:pP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228600" marR="0" lvl="0" indent="-2286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Elaboración del informe del resultado de la inspección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Esta fase se inicia una vez concluida satisfactoriamente la fase IV y con la emisión del informe del resultado de la inspección de certificación elaborado por el JEC. Para ello se usará el Documento D10-145-MIA.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Para el caso de una certificación multinacional, este informe es remitido al SRVSOP por el JEC para su trámite hacia las AAC firmantes del Acuerdo de cooperación técnica multinacional a donde el solicitante haya solicitado la certificación.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Para el caso de un proceso de certificación que no requiera la aplicación del Acuerdo multinacional, el JEC emite el informe final y lo remite a la AAC.</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Aprobación de la lista de capacidad y sus alcances</a:t>
            </a: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Una vez que la AAC ha recibido el informe de Fase V procederá a aprobar la lista de capacidad y emitir el certificado de la OMA que enmarcan las autorizaciones, limitaciones y alcances de las futuras operaciones del solicitante, de acuerdo a lo que teórica y prácticamente se ha cumplido en el proceso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En el caso de una certificación multinacional, l</a:t>
            </a: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as Autoridades de Aviación Civil miembros del SRVSOP signatarias del Acuerdo de cooperación técnica multinacional de OMA LAR 145, deben remitir al Comité Técnico del SRVSOP el certificado de aprobación juntamente con la lista de capacidad aprobada en un plazo máximo de 30 días calendario.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Una vez recibidos el certificado de aprobación y la lista de capacidad aprobada, el Comité Técnico procederá a verificar los mismos y a mantener un registro de las organizaciones de mantenimiento certificadas según el Acuerdo antes referido.</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A continuación el Sr. Coordinador General del SRVSOP procederá a remitir a la OMA los certificados de aprobación y las listas de capacidad de los Estados a los que la OMA solicitó la certificación multinacional.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Finalmente el Comité Técnico publicará en la página Web del SRVSOP el registro de las organizaciones de mantenimiento aprobadas.</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Finalizado el proceso de certificación y emitido los documentos indicados en el Párrafo a) anterior, el solicitante está autorizado para efectuar mantenimiento de manera que se le incluya en el programa de vigilancia del SRVSOP y de la AAC donde se encuentra ubicada la OMA.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Concluido este proceso el JEC debe asegurase que el reporte de certificación sea archivado en el SRVSOP y en los archivos de las AAC en caso de una certificación multinacional o en el archivo de la AAC correspondiente en caso de una certificación nacional. Este debe contener:</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Formulario de solicitud SRVSOP-F1-MIA y/o el establecido por las AAC;</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listas de verificación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solicitud formal;</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cronograma de actividades;</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lista de cumplimiento del reglamento correspondiente;</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copia de la lista de capacidad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copia del certificado OMA;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resumen de dificultades y como fueron corregidas; y</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smtClean="0">
                <a:ln>
                  <a:noFill/>
                </a:ln>
                <a:solidFill>
                  <a:prstClr val="black"/>
                </a:solidFill>
                <a:effectLst/>
                <a:uLnTx/>
                <a:uFillTx/>
                <a:latin typeface="Arial"/>
                <a:ea typeface="Times New Roman"/>
                <a:cs typeface="Times New Roman"/>
              </a:rPr>
              <a:t>recomendaciones para mejorar el proceso de certificación.</a:t>
            </a:r>
            <a:endParaRPr kumimoji="0" lang="es-PE" sz="1800" b="0" i="0" u="none" strike="noStrike" kern="1200" cap="none" spc="0" normalizeH="0" baseline="0" noProof="0" smtClean="0">
              <a:ln>
                <a:noFill/>
              </a:ln>
              <a:solidFill>
                <a:prstClr val="black"/>
              </a:solidFill>
              <a:effectLst/>
              <a:uLnTx/>
              <a:uFillTx/>
              <a:latin typeface="Arial Narrow"/>
              <a:ea typeface="Times New Roman"/>
              <a:cs typeface="Times New Roman"/>
            </a:endParaRPr>
          </a:p>
          <a:p>
            <a:pPr marL="0" marR="0" lvl="0" indent="0" algn="just" defTabSz="914400" rtl="0" eaLnBrk="1" fontAlgn="auto" latinLnBrk="0" hangingPunct="1">
              <a:lnSpc>
                <a:spcPct val="100000"/>
              </a:lnSpc>
              <a:spcBef>
                <a:spcPts val="600"/>
              </a:spcBef>
              <a:spcAft>
                <a:spcPts val="600"/>
              </a:spcAft>
              <a:buClrTx/>
              <a:buSzTx/>
              <a:buFont typeface="+mj-lt"/>
              <a:buNone/>
              <a:tabLst/>
              <a:defRPr/>
            </a:pPr>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59</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1200"/>
              </a:spcBef>
              <a:spcAft>
                <a:spcPts val="600"/>
              </a:spcAft>
              <a:buClrTx/>
              <a:buSzTx/>
              <a:buFont typeface="+mj-lt"/>
              <a:buNone/>
              <a:tabLst/>
              <a:defRPr/>
            </a:pPr>
            <a:r>
              <a:rPr kumimoji="0" lang="es-PE" sz="1200" b="1" i="0" u="sng" strike="noStrike" kern="1200" cap="none" spc="0" normalizeH="0" baseline="0" noProof="0" dirty="0" smtClean="0">
                <a:ln>
                  <a:noFill/>
                </a:ln>
                <a:solidFill>
                  <a:prstClr val="black"/>
                </a:solidFill>
                <a:effectLst/>
                <a:uLnTx/>
                <a:uFillTx/>
                <a:latin typeface="Arial"/>
                <a:ea typeface="Times New Roman"/>
                <a:cs typeface="Times New Roman"/>
              </a:rPr>
              <a:t>Fase V - Certificación</a:t>
            </a: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a:t>
            </a:r>
          </a:p>
          <a:p>
            <a:pPr marL="742950" marR="0" lvl="1" indent="-285750" algn="just" defTabSz="914400" rtl="0" eaLnBrk="1" fontAlgn="auto" latinLnBrk="0" hangingPunct="1">
              <a:lnSpc>
                <a:spcPct val="100000"/>
              </a:lnSpc>
              <a:spcBef>
                <a:spcPts val="1200"/>
              </a:spcBef>
              <a:spcAft>
                <a:spcPts val="600"/>
              </a:spcAft>
              <a:buClrTx/>
              <a:buSzTx/>
              <a:buFont typeface="+mj-lt"/>
              <a:buAutoNum type="arabicPeriod" startAt="2"/>
              <a:tabLst/>
              <a:defRPr/>
            </a:pP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228600" marR="0" lvl="0" indent="-2286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Elaboración del informe del resultado de la inspección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Esta fase se inicia una vez concluida satisfactoriamente la fase IV y con la emisión del informe del resultado de la inspección de certificación elaborado por el JEC. Para ello se usará el Documento D10-145-MIA.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Para el caso de una certificación multinacional, este informe es remitido al SRVSOP por el JEC para su trámite hacia las AAC firmantes del Acuerdo de cooperación técnica multinacional a donde el solicitante haya solicitado la certificación.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Para el caso de un proceso de certificación que no requiera la aplicación del Acuerdo multinacional, el JEC emite el informe final y lo remite a la AAC.</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Aprobación de la lista de capacidad y sus alcances</a:t>
            </a: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Una vez que la AAC ha recibido el informe de Fase V procederá a aprobar la lista de capacidad y emitir el certificado de la OMA que enmarcan las autorizaciones, limitaciones y alcances de las futuras operaciones del solicitante, de acuerdo a lo que teórica y prácticamente se ha cumplido en el proceso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En el caso de una certificación multinacional, l</a:t>
            </a: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as Autoridades de Aviación Civil miembros del SRVSOP signatarias del Acuerdo de cooperación técnica multinacional de OMA LAR 145, deben remitir al Comité Técnico del SRVSOP el certificado de aprobación juntamente con la lista de capacidad aprobada en un plazo máximo de 30 días calendario.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Una vez recibidos el certificado de aprobación y la lista de capacidad aprobada, el Comité Técnico procederá a verificar los mismos y a mantener un registro de las organizaciones de mantenimiento certificadas según el Acuerdo antes referido.</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A continuación el Sr. Coordinador General del SRVSOP procederá a remitir a la OMA los certificados de aprobación y las listas de capacidad de los Estados a los que la OMA solicitó la certificación multinacional.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Finalmente el Comité Técnico publicará en la página Web del SRVSOP el registro de las organizaciones de mantenimiento aprobadas.</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Finalizado el proceso de certificación y emitido los documentos indicados en el Párrafo a) anterior, el solicitante está autorizado para efectuar mantenimiento de manera que se le incluya en el programa de vigilancia del SRVSOP y de la AAC donde se encuentra ubicada la OMA.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Concluido este proceso el JEC debe asegurase que el reporte de certificación sea archivado en el SRVSOP y en los archivos de las AAC en caso de una certificación multinacional o en el archivo de la AAC correspondiente en caso de una certificación nacional. Este debe contener:</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Formulario de solicitud SRVSOP-F1-MIA y/o el establecido por las AAC;</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listas de verificación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solicitud formal;</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cronograma de actividades;</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lista de cumplimiento del reglamento correspondiente;</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copia de la lista de capacidad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copia del certificado OMA;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resumen de dificultades y como fueron corregidas; y</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smtClean="0">
                <a:ln>
                  <a:noFill/>
                </a:ln>
                <a:solidFill>
                  <a:prstClr val="black"/>
                </a:solidFill>
                <a:effectLst/>
                <a:uLnTx/>
                <a:uFillTx/>
                <a:latin typeface="Arial"/>
                <a:ea typeface="Times New Roman"/>
                <a:cs typeface="Times New Roman"/>
              </a:rPr>
              <a:t>recomendaciones para mejorar el proceso de certificación.</a:t>
            </a:r>
            <a:endParaRPr kumimoji="0" lang="es-PE" sz="1800" b="0" i="0" u="none" strike="noStrike" kern="1200" cap="none" spc="0" normalizeH="0" baseline="0" noProof="0" smtClean="0">
              <a:ln>
                <a:noFill/>
              </a:ln>
              <a:solidFill>
                <a:prstClr val="black"/>
              </a:solidFill>
              <a:effectLst/>
              <a:uLnTx/>
              <a:uFillTx/>
              <a:latin typeface="Arial Narrow"/>
              <a:ea typeface="Times New Roman"/>
              <a:cs typeface="Times New Roman"/>
            </a:endParaRPr>
          </a:p>
          <a:p>
            <a:pPr marL="0" marR="0" lvl="0" indent="0" algn="just" defTabSz="914400" rtl="0" eaLnBrk="1" fontAlgn="auto" latinLnBrk="0" hangingPunct="1">
              <a:lnSpc>
                <a:spcPct val="100000"/>
              </a:lnSpc>
              <a:spcBef>
                <a:spcPts val="600"/>
              </a:spcBef>
              <a:spcAft>
                <a:spcPts val="600"/>
              </a:spcAft>
              <a:buClrTx/>
              <a:buSzTx/>
              <a:buFont typeface="+mj-lt"/>
              <a:buNone/>
              <a:tabLst/>
              <a:defRPr/>
            </a:pPr>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60</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lvl="0" indent="-285750" algn="just">
              <a:spcBef>
                <a:spcPts val="600"/>
              </a:spcBef>
              <a:spcAft>
                <a:spcPts val="600"/>
              </a:spcAft>
              <a:buFont typeface="+mj-lt"/>
              <a:buAutoNum type="arabicPeriod" startAt="6"/>
            </a:pPr>
            <a:r>
              <a:rPr lang="es-PE" sz="1200" dirty="0" smtClean="0">
                <a:effectLst/>
                <a:latin typeface="Arial"/>
                <a:ea typeface="Times New Roman"/>
                <a:cs typeface="Times New Roman"/>
              </a:rPr>
              <a:t>El proceso de certificación es un método ordenado de evaluación, el cual es necesario que el inspector de aeronavegabilidad conozca y utilice para asegurar el cumplimiento reglamentario por parte del solicitante.  </a:t>
            </a:r>
            <a:r>
              <a:rPr lang="es-PE" sz="1200" dirty="0" smtClean="0">
                <a:effectLst/>
                <a:highlight>
                  <a:srgbClr val="FFFF00"/>
                </a:highlight>
                <a:latin typeface="Arial"/>
                <a:ea typeface="Times New Roman"/>
                <a:cs typeface="Times New Roman"/>
              </a:rPr>
              <a:t> </a:t>
            </a:r>
            <a:endParaRPr lang="es-PE" sz="1800" dirty="0" smtClean="0">
              <a:effectLst/>
              <a:latin typeface="Arial Narrow"/>
              <a:ea typeface="Times New Roman"/>
              <a:cs typeface="Times New Roman"/>
            </a:endParaRPr>
          </a:p>
          <a:p>
            <a:pPr marL="285750" lvl="0" indent="-285750" algn="just">
              <a:spcBef>
                <a:spcPts val="600"/>
              </a:spcBef>
              <a:spcAft>
                <a:spcPts val="600"/>
              </a:spcAft>
              <a:buFont typeface="+mj-lt"/>
              <a:buAutoNum type="arabicPeriod" startAt="6"/>
            </a:pPr>
            <a:r>
              <a:rPr lang="es-PE" sz="1200" dirty="0" smtClean="0">
                <a:effectLst/>
                <a:latin typeface="Arial"/>
                <a:ea typeface="Times New Roman"/>
                <a:cs typeface="Times New Roman"/>
              </a:rPr>
              <a:t>Durante el proceso de certificación ningún inspector de aeronavegabilidad puede iniciar actividades de la siguiente fase de certificación, a menos que el jefe de equipo de certificación (JEC) o inspector designado haya dado por concluido y por escrito el término de la fase de certificación que se encuentra en proceso.</a:t>
            </a:r>
            <a:endParaRPr lang="es-PE" sz="1800" dirty="0" smtClean="0">
              <a:effectLst/>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9</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1200"/>
              </a:spcBef>
              <a:spcAft>
                <a:spcPts val="600"/>
              </a:spcAft>
              <a:buClrTx/>
              <a:buSzTx/>
              <a:buFont typeface="+mj-lt"/>
              <a:buNone/>
              <a:tabLst/>
              <a:defRPr/>
            </a:pPr>
            <a:r>
              <a:rPr kumimoji="0" lang="es-PE" sz="1200" b="1" i="0" u="sng" strike="noStrike" kern="1200" cap="none" spc="0" normalizeH="0" baseline="0" noProof="0" dirty="0" smtClean="0">
                <a:ln>
                  <a:noFill/>
                </a:ln>
                <a:solidFill>
                  <a:prstClr val="black"/>
                </a:solidFill>
                <a:effectLst/>
                <a:uLnTx/>
                <a:uFillTx/>
                <a:latin typeface="Arial"/>
                <a:ea typeface="Times New Roman"/>
                <a:cs typeface="Times New Roman"/>
              </a:rPr>
              <a:t>Fase V - Certificación</a:t>
            </a: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a:t>
            </a:r>
          </a:p>
          <a:p>
            <a:pPr marL="742950" marR="0" lvl="1" indent="-285750" algn="just" defTabSz="914400" rtl="0" eaLnBrk="1" fontAlgn="auto" latinLnBrk="0" hangingPunct="1">
              <a:lnSpc>
                <a:spcPct val="100000"/>
              </a:lnSpc>
              <a:spcBef>
                <a:spcPts val="1200"/>
              </a:spcBef>
              <a:spcAft>
                <a:spcPts val="600"/>
              </a:spcAft>
              <a:buClrTx/>
              <a:buSzTx/>
              <a:buFont typeface="+mj-lt"/>
              <a:buAutoNum type="arabicPeriod" startAt="2"/>
              <a:tabLst/>
              <a:defRPr/>
            </a:pP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228600" marR="0" lvl="0" indent="-2286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Elaboración del informe del resultado de la inspección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Esta fase se inicia una vez concluida satisfactoriamente la fase IV y con la emisión del informe del resultado de la inspección de certificación elaborado por el JEC. Para ello se usará el Documento D10-145-MIA.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Para el caso de una certificación multinacional, este informe es remitido al SRVSOP por el JEC para su trámite hacia las AAC firmantes del Acuerdo de cooperación técnica multinacional a donde el solicitante haya solicitado la certificación.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Para el caso de un proceso de certificación que no requiera la aplicación del Acuerdo multinacional, el JEC emite el informe final y lo remite a la AAC.</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Aprobación de la lista de capacidad y sus alcances</a:t>
            </a: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Una vez que la AAC ha recibido el informe de Fase V procederá a aprobar la lista de capacidad y emitir el certificado de la OMA que enmarcan las autorizaciones, limitaciones y alcances de las futuras operaciones del solicitante, de acuerdo a lo que teórica y prácticamente se ha cumplido en el proceso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En el caso de una certificación multinacional, l</a:t>
            </a: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as Autoridades de Aviación Civil miembros del SRVSOP signatarias del Acuerdo de cooperación técnica multinacional de OMA LAR 145, deben remitir al Comité Técnico del SRVSOP el certificado de aprobación juntamente con la lista de capacidad aprobada en un plazo máximo de 30 días calendario.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Una vez recibidos el certificado de aprobación y la lista de capacidad aprobada, el Comité Técnico procederá a verificar los mismos y a mantener un registro de las organizaciones de mantenimiento certificadas según el Acuerdo antes referido.</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A continuación el Sr. Coordinador General del SRVSOP procederá a remitir a la OMA los certificados de aprobación y las listas de capacidad de los Estados a los que la OMA solicitó la certificación multinacional.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Finalmente el Comité Técnico publicará en la página Web del SRVSOP el registro de las organizaciones de mantenimiento aprobadas.</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Finalizado el proceso de certificación y emitido los documentos indicados en el Párrafo a) anterior, el solicitante está autorizado para efectuar mantenimiento de manera que se le incluya en el programa de vigilancia del SRVSOP y de la AAC donde se encuentra ubicada la OMA.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Concluido este proceso el JEC debe asegurase que el reporte de certificación sea archivado en el SRVSOP y en los archivos de las AAC en caso de una certificación multinacional o en el archivo de la AAC correspondiente en caso de una certificación nacional. Este debe contener:</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Formulario de solicitud SRVSOP-F1-MIA y/o el establecido por las AAC;</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listas de verificación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solicitud formal;</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cronograma de actividades;</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lista de cumplimiento del reglamento correspondiente;</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copia de la lista de capacidad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copia del certificado OMA;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resumen de dificultades y como fueron corregidas; y</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smtClean="0">
                <a:ln>
                  <a:noFill/>
                </a:ln>
                <a:solidFill>
                  <a:prstClr val="black"/>
                </a:solidFill>
                <a:effectLst/>
                <a:uLnTx/>
                <a:uFillTx/>
                <a:latin typeface="Arial"/>
                <a:ea typeface="Times New Roman"/>
                <a:cs typeface="Times New Roman"/>
              </a:rPr>
              <a:t>recomendaciones para mejorar el proceso de certificación.</a:t>
            </a:r>
            <a:endParaRPr kumimoji="0" lang="es-PE" sz="1800" b="0" i="0" u="none" strike="noStrike" kern="1200" cap="none" spc="0" normalizeH="0" baseline="0" noProof="0" smtClean="0">
              <a:ln>
                <a:noFill/>
              </a:ln>
              <a:solidFill>
                <a:prstClr val="black"/>
              </a:solidFill>
              <a:effectLst/>
              <a:uLnTx/>
              <a:uFillTx/>
              <a:latin typeface="Arial Narrow"/>
              <a:ea typeface="Times New Roman"/>
              <a:cs typeface="Times New Roman"/>
            </a:endParaRPr>
          </a:p>
          <a:p>
            <a:pPr marL="0" marR="0" lvl="0" indent="0" algn="just" defTabSz="914400" rtl="0" eaLnBrk="1" fontAlgn="auto" latinLnBrk="0" hangingPunct="1">
              <a:lnSpc>
                <a:spcPct val="100000"/>
              </a:lnSpc>
              <a:spcBef>
                <a:spcPts val="600"/>
              </a:spcBef>
              <a:spcAft>
                <a:spcPts val="600"/>
              </a:spcAft>
              <a:buClrTx/>
              <a:buSzTx/>
              <a:buFont typeface="+mj-lt"/>
              <a:buNone/>
              <a:tabLst/>
              <a:defRPr/>
            </a:pPr>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61</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1200"/>
              </a:spcBef>
              <a:spcAft>
                <a:spcPts val="600"/>
              </a:spcAft>
              <a:buClrTx/>
              <a:buSzTx/>
              <a:buFont typeface="+mj-lt"/>
              <a:buNone/>
              <a:tabLst/>
              <a:defRPr/>
            </a:pPr>
            <a:r>
              <a:rPr kumimoji="0" lang="es-PE" sz="1200" b="1" i="0" u="sng" strike="noStrike" kern="1200" cap="none" spc="0" normalizeH="0" baseline="0" noProof="0" dirty="0" smtClean="0">
                <a:ln>
                  <a:noFill/>
                </a:ln>
                <a:solidFill>
                  <a:prstClr val="black"/>
                </a:solidFill>
                <a:effectLst/>
                <a:uLnTx/>
                <a:uFillTx/>
                <a:latin typeface="Arial"/>
                <a:ea typeface="Times New Roman"/>
                <a:cs typeface="Times New Roman"/>
              </a:rPr>
              <a:t>Fase V - Certificación</a:t>
            </a: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a:t>
            </a:r>
          </a:p>
          <a:p>
            <a:pPr marL="742950" marR="0" lvl="1" indent="-285750" algn="just" defTabSz="914400" rtl="0" eaLnBrk="1" fontAlgn="auto" latinLnBrk="0" hangingPunct="1">
              <a:lnSpc>
                <a:spcPct val="100000"/>
              </a:lnSpc>
              <a:spcBef>
                <a:spcPts val="1200"/>
              </a:spcBef>
              <a:spcAft>
                <a:spcPts val="600"/>
              </a:spcAft>
              <a:buClrTx/>
              <a:buSzTx/>
              <a:buFont typeface="+mj-lt"/>
              <a:buAutoNum type="arabicPeriod" startAt="2"/>
              <a:tabLst/>
              <a:defRPr/>
            </a:pP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228600" marR="0" lvl="0" indent="-2286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Elaboración del informe del resultado de la inspección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Esta fase se inicia una vez concluida satisfactoriamente la fase IV y con la emisión del informe del resultado de la inspección de certificación elaborado por el JEC. Para ello se usará el Documento D10-145-MIA.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Para el caso de una certificación multinacional, este informe es remitido al SRVSOP por el JEC para su trámite hacia las AAC firmantes del Acuerdo de cooperación técnica multinacional a donde el solicitante haya solicitado la certificación.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Para el caso de un proceso de certificación que no requiera la aplicación del Acuerdo multinacional, el JEC emite el informe final y lo remite a la AAC.</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Aprobación de la lista de capacidad y sus alcances</a:t>
            </a: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Una vez que la AAC ha recibido el informe de Fase V procederá a aprobar la lista de capacidad y emitir el certificado de la OMA que enmarcan las autorizaciones, limitaciones y alcances de las futuras operaciones del solicitante, de acuerdo a lo que teórica y prácticamente se ha cumplido en el proceso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En el caso de una certificación multinacional, l</a:t>
            </a: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as Autoridades de Aviación Civil miembros del SRVSOP signatarias del Acuerdo de cooperación técnica multinacional de OMA LAR 145, deben remitir al Comité Técnico del SRVSOP el certificado de aprobación juntamente con la lista de capacidad aprobada en un plazo máximo de 30 días calendario.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Una vez recibidos el certificado de aprobación y la lista de capacidad aprobada, el Comité Técnico procederá a verificar los mismos y a mantener un registro de las organizaciones de mantenimiento certificadas según el Acuerdo antes referido.</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A continuación el Sr. Coordinador General del SRVSOP procederá a remitir a la OMA los certificados de aprobación y las listas de capacidad de los Estados a los que la OMA solicitó la certificación multinacional.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BO" sz="1200" b="0" i="0" u="none" strike="noStrike" kern="1200" cap="none" spc="0" normalizeH="0" baseline="0" noProof="0" dirty="0" smtClean="0">
                <a:ln>
                  <a:noFill/>
                </a:ln>
                <a:solidFill>
                  <a:prstClr val="black"/>
                </a:solidFill>
                <a:effectLst/>
                <a:uLnTx/>
                <a:uFillTx/>
                <a:latin typeface="Arial"/>
                <a:ea typeface="Times New Roman"/>
                <a:cs typeface="Times New Roman"/>
              </a:rPr>
              <a:t>Finalmente el Comité Técnico publicará en la página Web del SRVSOP el registro de las organizaciones de mantenimiento aprobadas.</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Finalizado el proceso de certificación y emitido los documentos indicados en el Párrafo a) anterior, el solicitante está autorizado para efectuar mantenimiento de manera que se le incluya en el programa de vigilancia del SRVSOP y de la AAC donde se encuentra ubicada la OMA.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800100" marR="0" lvl="1" indent="-342900" algn="just" defTabSz="914400" rtl="0" eaLnBrk="1" fontAlgn="auto" latinLnBrk="0" hangingPunct="1">
              <a:lnSpc>
                <a:spcPct val="100000"/>
              </a:lnSpc>
              <a:spcBef>
                <a:spcPts val="600"/>
              </a:spcBef>
              <a:spcAft>
                <a:spcPts val="600"/>
              </a:spcAft>
              <a:buClrTx/>
              <a:buSzPts val="1000"/>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Concluido este proceso el JEC debe asegurase que el reporte de certificación sea archivado en el SRVSOP y en los archivos de las AAC en caso de una certificación multinacional o en el archivo de la AAC correspondiente en caso de una certificación nacional. Este debe contener:</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Formulario de solicitud SRVSOP-F1-MIA y/o el establecido por las AAC;</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listas de verificación de certificación;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solicitud formal;</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cronograma de actividades;</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lista de cumplimiento del reglamento correspondiente;</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copia de la lista de capacidad </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copia del certificado OMA;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resumen de dificultades y como fueron corregidas; y</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1257300" marR="0" lvl="2" indent="-342900" algn="just" defTabSz="914400" rtl="0" eaLnBrk="1" fontAlgn="base" latinLnBrk="0" hangingPunct="1">
              <a:lnSpc>
                <a:spcPct val="100000"/>
              </a:lnSpc>
              <a:spcBef>
                <a:spcPts val="600"/>
              </a:spcBef>
              <a:spcAft>
                <a:spcPts val="600"/>
              </a:spcAft>
              <a:buClrTx/>
              <a:buSzPts val="1000"/>
              <a:buFont typeface="+mj-lt"/>
              <a:buAutoNum type="arabicParenR"/>
              <a:tabLst/>
              <a:defRPr/>
            </a:pPr>
            <a:r>
              <a:rPr kumimoji="0" lang="es-PE" sz="1200" b="0" i="0" u="none" strike="noStrike" kern="1200" cap="none" spc="0" normalizeH="0" baseline="0" noProof="0" smtClean="0">
                <a:ln>
                  <a:noFill/>
                </a:ln>
                <a:solidFill>
                  <a:prstClr val="black"/>
                </a:solidFill>
                <a:effectLst/>
                <a:uLnTx/>
                <a:uFillTx/>
                <a:latin typeface="Arial"/>
                <a:ea typeface="Times New Roman"/>
                <a:cs typeface="Times New Roman"/>
              </a:rPr>
              <a:t>recomendaciones para mejorar el proceso de certificación.</a:t>
            </a:r>
            <a:endParaRPr kumimoji="0" lang="es-PE" sz="1800" b="0" i="0" u="none" strike="noStrike" kern="1200" cap="none" spc="0" normalizeH="0" baseline="0" noProof="0" smtClean="0">
              <a:ln>
                <a:noFill/>
              </a:ln>
              <a:solidFill>
                <a:prstClr val="black"/>
              </a:solidFill>
              <a:effectLst/>
              <a:uLnTx/>
              <a:uFillTx/>
              <a:latin typeface="Arial Narrow"/>
              <a:ea typeface="Times New Roman"/>
              <a:cs typeface="Times New Roman"/>
            </a:endParaRPr>
          </a:p>
          <a:p>
            <a:pPr marL="0" marR="0" lvl="0" indent="0" algn="just" defTabSz="914400" rtl="0" eaLnBrk="1" fontAlgn="auto" latinLnBrk="0" hangingPunct="1">
              <a:lnSpc>
                <a:spcPct val="100000"/>
              </a:lnSpc>
              <a:spcBef>
                <a:spcPts val="600"/>
              </a:spcBef>
              <a:spcAft>
                <a:spcPts val="600"/>
              </a:spcAft>
              <a:buClrTx/>
              <a:buSzTx/>
              <a:buFont typeface="+mj-lt"/>
              <a:buNone/>
              <a:tabLst/>
              <a:defRPr/>
            </a:pPr>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62</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742950" marR="0" lvl="1" indent="-285750" algn="just" defTabSz="914400" rtl="0" eaLnBrk="1" fontAlgn="auto" latinLnBrk="0" hangingPunct="1">
              <a:lnSpc>
                <a:spcPct val="100000"/>
              </a:lnSpc>
              <a:spcBef>
                <a:spcPts val="1200"/>
              </a:spcBef>
              <a:spcAft>
                <a:spcPts val="600"/>
              </a:spcAft>
              <a:buClrTx/>
              <a:buSzTx/>
              <a:buFont typeface="+mj-lt"/>
              <a:buAutoNum type="arabicPeriod" startAt="6"/>
              <a:tabLst/>
              <a:defRPr/>
            </a:pPr>
            <a:r>
              <a:rPr kumimoji="0" lang="es-PE" sz="1200" b="1" i="0" u="sng" strike="noStrike" kern="1200" cap="none" spc="0" normalizeH="0" baseline="0" noProof="0" dirty="0" smtClean="0">
                <a:ln>
                  <a:noFill/>
                </a:ln>
                <a:solidFill>
                  <a:prstClr val="black"/>
                </a:solidFill>
                <a:effectLst/>
                <a:uLnTx/>
                <a:uFillTx/>
                <a:latin typeface="Arial"/>
                <a:ea typeface="Times New Roman"/>
                <a:cs typeface="Times New Roman"/>
              </a:rPr>
              <a:t>Plan de vigilancia continua</a:t>
            </a: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a:t>
            </a:r>
          </a:p>
          <a:p>
            <a:pPr marL="742950" marR="0" lvl="1" indent="-285750" algn="just" defTabSz="914400" rtl="0" eaLnBrk="1" fontAlgn="auto" latinLnBrk="0" hangingPunct="1">
              <a:lnSpc>
                <a:spcPct val="100000"/>
              </a:lnSpc>
              <a:spcBef>
                <a:spcPts val="1200"/>
              </a:spcBef>
              <a:spcAft>
                <a:spcPts val="600"/>
              </a:spcAft>
              <a:buClrTx/>
              <a:buSzTx/>
              <a:buFont typeface="+mj-lt"/>
              <a:buAutoNum type="arabicPeriod" startAt="6"/>
              <a:tabLst/>
              <a:defRPr/>
            </a:pPr>
            <a:endParaRPr kumimoji="0" lang="es-PE" sz="1800" b="1"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Luego de que una OM ha sido certificada en base el Acuerdo de cooperación técnica multinacional la vigilancia deberá ser sometida al proceso de vigilancia establecido en el Acuerdo.</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El informe de Fase V del equipo de certificación es de mucho valor en la preparación de los planes de vigilancia, ya que destaca las áreas débiles o áreas que tuvieron dificultades durante la fase de inspección y demostración.  La AAC tiene una copia para este fin.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Para las OM certificadas, que no han aplicado al Acuerdo de cooperación técnica multinacional, la AAC debe ejecutar un plan de vigilancia continua post-certificación, que permita verificar que la OMA se mantenga en cumplimiento con los requisitos reglamentarios según los cuales fue certificada.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216233" marR="0" lvl="0" indent="-216233"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600"/>
              </a:spcBef>
              <a:spcAft>
                <a:spcPts val="600"/>
              </a:spcAft>
              <a:buClrTx/>
              <a:buSzTx/>
              <a:buFont typeface="+mj-lt"/>
              <a:buNone/>
              <a:tabLst/>
              <a:defRPr/>
            </a:pPr>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63</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742950" marR="0" lvl="1" indent="-285750" algn="just" defTabSz="914400" rtl="0" eaLnBrk="1" fontAlgn="auto" latinLnBrk="0" hangingPunct="1">
              <a:lnSpc>
                <a:spcPct val="100000"/>
              </a:lnSpc>
              <a:spcBef>
                <a:spcPts val="1200"/>
              </a:spcBef>
              <a:spcAft>
                <a:spcPts val="600"/>
              </a:spcAft>
              <a:buClrTx/>
              <a:buSzTx/>
              <a:buFont typeface="+mj-lt"/>
              <a:buAutoNum type="arabicPeriod" startAt="6"/>
              <a:tabLst/>
              <a:defRPr/>
            </a:pPr>
            <a:r>
              <a:rPr kumimoji="0" lang="es-PE" sz="1200" b="1" i="0" u="sng" strike="noStrike" kern="1200" cap="none" spc="0" normalizeH="0" baseline="0" noProof="0" dirty="0" smtClean="0">
                <a:ln>
                  <a:noFill/>
                </a:ln>
                <a:solidFill>
                  <a:prstClr val="black"/>
                </a:solidFill>
                <a:effectLst/>
                <a:uLnTx/>
                <a:uFillTx/>
                <a:latin typeface="Arial"/>
                <a:ea typeface="Times New Roman"/>
                <a:cs typeface="Times New Roman"/>
              </a:rPr>
              <a:t>Plan de vigilancia continua</a:t>
            </a: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a:t>
            </a:r>
          </a:p>
          <a:p>
            <a:pPr marL="742950" marR="0" lvl="1" indent="-285750" algn="just" defTabSz="914400" rtl="0" eaLnBrk="1" fontAlgn="auto" latinLnBrk="0" hangingPunct="1">
              <a:lnSpc>
                <a:spcPct val="100000"/>
              </a:lnSpc>
              <a:spcBef>
                <a:spcPts val="1200"/>
              </a:spcBef>
              <a:spcAft>
                <a:spcPts val="600"/>
              </a:spcAft>
              <a:buClrTx/>
              <a:buSzTx/>
              <a:buFont typeface="+mj-lt"/>
              <a:buAutoNum type="arabicPeriod" startAt="6"/>
              <a:tabLst/>
              <a:defRPr/>
            </a:pPr>
            <a:endParaRPr kumimoji="0" lang="es-PE" sz="1800" b="1"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Luego de que una OM ha sido certificada en base el Acuerdo de cooperación técnica multinacional la vigilancia deberá ser sometida al proceso de vigilancia establecido en el Acuerdo.</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El informe de Fase V del equipo de certificación es de mucho valor en la preparación de los planes de vigilancia, ya que destaca las áreas débiles o áreas que tuvieron dificultades durante la fase de inspección y demostración.  La AAC tiene una copia para este fin.</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Times New Roman"/>
              </a:rPr>
              <a:t>Para las OM certificadas, que no han aplicado al Acuerdo de cooperación técnica multinacional, la AAC debe ejecutar un plan de vigilancia continua post-certificación, que permita verificar que la OMA se mantenga en cumplimiento con los requisitos reglamentarios según los cuales fue certificada.</a:t>
            </a:r>
            <a:endParaRPr kumimoji="0" lang="es-PE" sz="1800" b="0" i="0" u="none" strike="noStrike" kern="1200" cap="none" spc="0" normalizeH="0" baseline="0" noProof="0" dirty="0" smtClean="0">
              <a:ln>
                <a:noFill/>
              </a:ln>
              <a:solidFill>
                <a:prstClr val="black"/>
              </a:solidFill>
              <a:effectLst/>
              <a:uLnTx/>
              <a:uFillTx/>
              <a:latin typeface="Arial Narrow"/>
              <a:ea typeface="Times New Roman"/>
              <a:cs typeface="Times New Roman"/>
            </a:endParaRPr>
          </a:p>
          <a:p>
            <a:pPr marL="216233" marR="0" lvl="0" indent="-216233"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600"/>
              </a:spcBef>
              <a:spcAft>
                <a:spcPts val="600"/>
              </a:spcAft>
              <a:buClrTx/>
              <a:buSzTx/>
              <a:buFont typeface="+mj-lt"/>
              <a:buNone/>
              <a:tabLst/>
              <a:defRPr/>
            </a:pPr>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64</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lvl="0" indent="-285750" algn="just">
              <a:spcBef>
                <a:spcPts val="600"/>
              </a:spcBef>
              <a:spcAft>
                <a:spcPts val="600"/>
              </a:spcAft>
              <a:buFont typeface="+mj-lt"/>
              <a:buAutoNum type="arabicPeriod" startAt="6"/>
            </a:pPr>
            <a:r>
              <a:rPr lang="es-PE" sz="1200" dirty="0" smtClean="0">
                <a:effectLst/>
                <a:latin typeface="Arial"/>
                <a:ea typeface="Times New Roman"/>
                <a:cs typeface="Times New Roman"/>
              </a:rPr>
              <a:t>El proceso de certificación es un método ordenado de evaluación, el cual es necesario que el inspector de aeronavegabilidad conozca y utilice para asegurar el cumplimiento reglamentario por parte del solicitante.  </a:t>
            </a:r>
            <a:r>
              <a:rPr lang="es-PE" sz="1200" dirty="0" smtClean="0">
                <a:effectLst/>
                <a:highlight>
                  <a:srgbClr val="FFFF00"/>
                </a:highlight>
                <a:latin typeface="Arial"/>
                <a:ea typeface="Times New Roman"/>
                <a:cs typeface="Times New Roman"/>
              </a:rPr>
              <a:t> </a:t>
            </a:r>
            <a:endParaRPr lang="es-PE" sz="1800" dirty="0" smtClean="0">
              <a:effectLst/>
              <a:latin typeface="Arial Narrow"/>
              <a:ea typeface="Times New Roman"/>
              <a:cs typeface="Times New Roman"/>
            </a:endParaRPr>
          </a:p>
          <a:p>
            <a:pPr marL="285750" lvl="0" indent="-285750" algn="just">
              <a:spcBef>
                <a:spcPts val="600"/>
              </a:spcBef>
              <a:spcAft>
                <a:spcPts val="600"/>
              </a:spcAft>
              <a:buFont typeface="+mj-lt"/>
              <a:buAutoNum type="arabicPeriod" startAt="6"/>
            </a:pPr>
            <a:r>
              <a:rPr lang="es-PE" sz="1200" dirty="0" smtClean="0">
                <a:effectLst/>
                <a:latin typeface="Arial"/>
                <a:ea typeface="Times New Roman"/>
                <a:cs typeface="Times New Roman"/>
              </a:rPr>
              <a:t>Durante el proceso de certificación ningún inspector de aeronavegabilidad puede iniciar actividades de la siguiente fase de certificación, a menos que el jefe de equipo de certificación (JEC) o inspector designado haya dado por concluido y por escrito el término de la fase de certificación que se encuentra en proceso.</a:t>
            </a:r>
            <a:endParaRPr lang="es-PE" sz="1800" dirty="0" smtClean="0">
              <a:effectLst/>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10</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just">
              <a:spcBef>
                <a:spcPts val="1800"/>
              </a:spcBef>
              <a:spcAft>
                <a:spcPts val="600"/>
              </a:spcAft>
              <a:buFont typeface="+mj-lt"/>
              <a:buNone/>
              <a:tabLst>
                <a:tab pos="342900" algn="l"/>
                <a:tab pos="590550" algn="l"/>
              </a:tabLst>
            </a:pPr>
            <a:r>
              <a:rPr lang="es-PE" sz="1200" b="1" kern="1600" dirty="0" smtClean="0">
                <a:effectLst/>
                <a:latin typeface="Arial"/>
                <a:cs typeface="Arial"/>
              </a:rPr>
              <a:t>4. Base de cumplimiento</a:t>
            </a:r>
          </a:p>
          <a:p>
            <a:pPr marL="0" lvl="0" indent="0" algn="just">
              <a:spcBef>
                <a:spcPts val="1800"/>
              </a:spcBef>
              <a:spcAft>
                <a:spcPts val="600"/>
              </a:spcAft>
              <a:buFont typeface="+mj-lt"/>
              <a:buNone/>
              <a:tabLst>
                <a:tab pos="342900" algn="l"/>
                <a:tab pos="590550" algn="l"/>
              </a:tabLst>
            </a:pPr>
            <a:endParaRPr lang="es-PE" sz="2000" b="1" kern="1600" dirty="0" smtClean="0">
              <a:effectLst/>
              <a:latin typeface="Arial Narrow"/>
              <a:cs typeface="Arial"/>
            </a:endParaRPr>
          </a:p>
          <a:p>
            <a:pPr marL="285750" lvl="0" indent="-285750" algn="just">
              <a:spcBef>
                <a:spcPts val="600"/>
              </a:spcBef>
              <a:spcAft>
                <a:spcPts val="600"/>
              </a:spcAft>
              <a:buFont typeface="+mj-lt"/>
              <a:buAutoNum type="alphaLcParenR"/>
            </a:pPr>
            <a:r>
              <a:rPr lang="es-PE" sz="1200" dirty="0" smtClean="0">
                <a:effectLst/>
                <a:latin typeface="Arial"/>
                <a:ea typeface="Times New Roman"/>
                <a:cs typeface="Times New Roman"/>
              </a:rPr>
              <a:t>El contenido de este punto está orientado a dar las guías  para que el inspector pueda asesorar al solicitante sobre los detalles del proceso de certificación como se describe a continuación:</a:t>
            </a:r>
          </a:p>
          <a:p>
            <a:pPr marL="285750" lvl="0" indent="-285750" algn="just">
              <a:spcBef>
                <a:spcPts val="600"/>
              </a:spcBef>
              <a:spcAft>
                <a:spcPts val="600"/>
              </a:spcAft>
              <a:buFont typeface="+mj-lt"/>
              <a:buAutoNum type="alphaLcParenR"/>
            </a:pPr>
            <a:endParaRPr lang="es-PE" sz="1800" dirty="0" smtClean="0">
              <a:effectLst/>
              <a:latin typeface="Arial Narrow"/>
              <a:ea typeface="Times New Roman"/>
              <a:cs typeface="Times New Roman"/>
            </a:endParaRPr>
          </a:p>
          <a:p>
            <a:pPr marL="685800" lvl="1" indent="-228600" algn="just">
              <a:spcBef>
                <a:spcPts val="600"/>
              </a:spcBef>
              <a:spcAft>
                <a:spcPts val="600"/>
              </a:spcAft>
              <a:buFont typeface="+mj-lt"/>
              <a:buAutoNum type="arabicPeriod"/>
            </a:pPr>
            <a:r>
              <a:rPr lang="es-PE" sz="1200" dirty="0" smtClean="0">
                <a:effectLst/>
                <a:latin typeface="Arial"/>
                <a:ea typeface="Times New Roman"/>
                <a:cs typeface="Times New Roman"/>
              </a:rPr>
              <a:t>Base reglamentaria de cumplimiento. </a:t>
            </a:r>
            <a:endParaRPr lang="es-PE" sz="1800" dirty="0" smtClean="0">
              <a:effectLst/>
              <a:latin typeface="Arial Narrow"/>
              <a:ea typeface="Times New Roman"/>
              <a:cs typeface="Times New Roman"/>
            </a:endParaRPr>
          </a:p>
          <a:p>
            <a:pPr marL="685800" lvl="1" indent="-228600" algn="just">
              <a:spcBef>
                <a:spcPts val="600"/>
              </a:spcBef>
              <a:spcAft>
                <a:spcPts val="600"/>
              </a:spcAft>
              <a:buFont typeface="+mj-lt"/>
              <a:buAutoNum type="arabicPeriod"/>
            </a:pPr>
            <a:r>
              <a:rPr lang="es-PE" sz="1200" dirty="0" smtClean="0">
                <a:effectLst/>
                <a:latin typeface="Arial"/>
                <a:ea typeface="Times New Roman"/>
                <a:cs typeface="Times New Roman"/>
              </a:rPr>
              <a:t>El solicitante de un certificado de aprobación  de OMA  debe presentar todos los documentos establecidos en la Sección 145.100 del LAR 145  o como lo establezca el reglamento correspondiente de la AAC.</a:t>
            </a:r>
            <a:endParaRPr lang="es-PE" sz="1800" dirty="0" smtClean="0">
              <a:effectLst/>
              <a:latin typeface="Arial Narrow"/>
              <a:ea typeface="Times New Roman"/>
              <a:cs typeface="Times New Roman"/>
            </a:endParaRPr>
          </a:p>
          <a:p>
            <a:pPr marL="685800" lvl="1" indent="-228600" algn="just">
              <a:spcBef>
                <a:spcPts val="600"/>
              </a:spcBef>
              <a:spcAft>
                <a:spcPts val="600"/>
              </a:spcAft>
              <a:buFont typeface="+mj-lt"/>
              <a:buAutoNum type="arabicPeriod"/>
            </a:pPr>
            <a:r>
              <a:rPr lang="es-PE" sz="1200" dirty="0" smtClean="0">
                <a:effectLst/>
                <a:latin typeface="Arial"/>
                <a:ea typeface="Times New Roman"/>
                <a:cs typeface="Times New Roman"/>
              </a:rPr>
              <a:t>En este capítulo se proporciona la información técnica y administrativa que deben considerar los solicitantes, así como la forma de presentación para cumplir con los requisitos establecidos en la reglamentación correspondiente.</a:t>
            </a:r>
            <a:endParaRPr lang="es-PE" sz="1800" dirty="0" smtClean="0">
              <a:effectLst/>
              <a:latin typeface="Arial Narrow"/>
              <a:ea typeface="Times New Roman"/>
              <a:cs typeface="Times New Roman"/>
            </a:endParaRPr>
          </a:p>
          <a:p>
            <a:pPr marL="685800" lvl="1" indent="-228600" algn="just">
              <a:spcBef>
                <a:spcPts val="600"/>
              </a:spcBef>
              <a:spcAft>
                <a:spcPts val="600"/>
              </a:spcAft>
              <a:buFont typeface="+mj-lt"/>
              <a:buAutoNum type="arabicPeriod"/>
            </a:pPr>
            <a:r>
              <a:rPr lang="es-PE" sz="1200" dirty="0" smtClean="0">
                <a:effectLst/>
                <a:latin typeface="Arial"/>
                <a:ea typeface="Times New Roman"/>
                <a:cs typeface="Times New Roman"/>
              </a:rPr>
              <a:t>El solicitante debe permitir  que se realicen todas las inspecciones y evaluaciones que la AAC considere para demostrar su capacidad de poder llevar adelante con seguridad y en buena forma  los trabajos solicitados.</a:t>
            </a:r>
            <a:endParaRPr lang="es-PE" sz="1800" dirty="0" smtClean="0">
              <a:effectLst/>
              <a:latin typeface="Arial Narrow"/>
              <a:ea typeface="Times New Roman"/>
              <a:cs typeface="Times New Roman"/>
            </a:endParaRPr>
          </a:p>
          <a:p>
            <a:pPr marL="685800" lvl="1" indent="-228600" algn="just">
              <a:spcBef>
                <a:spcPts val="600"/>
              </a:spcBef>
              <a:spcAft>
                <a:spcPts val="600"/>
              </a:spcAft>
              <a:buFont typeface="+mj-lt"/>
              <a:buAutoNum type="arabicPeriod"/>
            </a:pPr>
            <a:r>
              <a:rPr lang="es-PE" sz="1200" dirty="0" smtClean="0">
                <a:effectLst/>
                <a:latin typeface="Arial"/>
                <a:ea typeface="Times New Roman"/>
                <a:cs typeface="Times New Roman"/>
              </a:rPr>
              <a:t>El solicitante debe demostrar, a satisfacción de la AAC, antes de iniciar cualquier operación de mantenimiento, que es capaz de realizarla de manera aceptable, y en cumplimiento con la reglamentación respectiva y vigente.</a:t>
            </a:r>
            <a:endParaRPr lang="es-PE" sz="1800" dirty="0" smtClean="0">
              <a:effectLst/>
              <a:latin typeface="Arial Narrow"/>
              <a:ea typeface="Times New Roman"/>
              <a:cs typeface="Times New Roman"/>
            </a:endParaRPr>
          </a:p>
          <a:p>
            <a:pPr marL="0" lvl="0" indent="0" algn="just">
              <a:spcBef>
                <a:spcPts val="600"/>
              </a:spcBef>
              <a:spcAft>
                <a:spcPts val="600"/>
              </a:spcAft>
              <a:buFont typeface="+mj-lt"/>
              <a:buNone/>
            </a:pPr>
            <a:endParaRPr lang="es-PE" sz="1800" dirty="0" smtClean="0">
              <a:effectLst/>
              <a:latin typeface="Arial Narrow"/>
              <a:ea typeface="Times New Roman"/>
              <a:cs typeface="Times New Roman"/>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11</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12</a:t>
            </a:fld>
            <a:endParaRPr lang="en-US"/>
          </a:p>
        </p:txBody>
      </p:sp>
    </p:spTree>
    <p:extLst>
      <p:ext uri="{BB962C8B-B14F-4D97-AF65-F5344CB8AC3E}">
        <p14:creationId xmlns:p14="http://schemas.microsoft.com/office/powerpoint/2010/main" val="112223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13</a:t>
            </a:fld>
            <a:endParaRPr lang="en-US"/>
          </a:p>
        </p:txBody>
      </p:sp>
    </p:spTree>
    <p:extLst>
      <p:ext uri="{BB962C8B-B14F-4D97-AF65-F5344CB8AC3E}">
        <p14:creationId xmlns:p14="http://schemas.microsoft.com/office/powerpoint/2010/main" val="112223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238500"/>
            <a:ext cx="6400800" cy="1460500"/>
          </a:xfrm>
        </p:spPr>
        <p:txBody>
          <a:bodyPr/>
          <a:lstStyle>
            <a:lvl1pPr marL="0" indent="0" algn="ctr">
              <a:lnSpc>
                <a:spcPct val="120000"/>
              </a:lnSpc>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02095401"/>
      </p:ext>
    </p:extLst>
  </p:cSld>
  <p:clrMapOvr>
    <a:masterClrMapping/>
  </p:clrMapOvr>
  <p:transition spd="slow">
    <p:push/>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allery_08">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581" y="0"/>
            <a:ext cx="2304001" cy="2860873"/>
          </a:xfrm>
        </p:spPr>
        <p:txBody>
          <a:bodyPr/>
          <a:lstStyle/>
          <a:p>
            <a:endParaRPr lang="en-US" dirty="0"/>
          </a:p>
        </p:txBody>
      </p:sp>
      <p:sp>
        <p:nvSpPr>
          <p:cNvPr id="10" name="Picture Placeholder 7"/>
          <p:cNvSpPr>
            <a:spLocks noGrp="1"/>
          </p:cNvSpPr>
          <p:nvPr>
            <p:ph type="pic" sz="quarter" idx="12"/>
          </p:nvPr>
        </p:nvSpPr>
        <p:spPr>
          <a:xfrm>
            <a:off x="4573029" y="-7711"/>
            <a:ext cx="2304001" cy="2868584"/>
          </a:xfrm>
        </p:spPr>
        <p:txBody>
          <a:bodyPr/>
          <a:lstStyle/>
          <a:p>
            <a:endParaRPr lang="en-US" dirty="0"/>
          </a:p>
        </p:txBody>
      </p:sp>
      <p:sp>
        <p:nvSpPr>
          <p:cNvPr id="13" name="Picture Placeholder 7"/>
          <p:cNvSpPr>
            <a:spLocks noGrp="1"/>
          </p:cNvSpPr>
          <p:nvPr>
            <p:ph type="pic" sz="quarter" idx="15"/>
          </p:nvPr>
        </p:nvSpPr>
        <p:spPr>
          <a:xfrm>
            <a:off x="2262088" y="1"/>
            <a:ext cx="2304001" cy="2860873"/>
          </a:xfrm>
        </p:spPr>
        <p:txBody>
          <a:bodyPr/>
          <a:lstStyle/>
          <a:p>
            <a:endParaRPr lang="en-US" dirty="0"/>
          </a:p>
        </p:txBody>
      </p:sp>
      <p:sp>
        <p:nvSpPr>
          <p:cNvPr id="15" name="Picture Placeholder 7"/>
          <p:cNvSpPr>
            <a:spLocks noGrp="1"/>
          </p:cNvSpPr>
          <p:nvPr>
            <p:ph type="pic" sz="quarter" idx="17"/>
          </p:nvPr>
        </p:nvSpPr>
        <p:spPr>
          <a:xfrm>
            <a:off x="6883697" y="2"/>
            <a:ext cx="2304001" cy="2860872"/>
          </a:xfrm>
        </p:spPr>
        <p:txBody>
          <a:bodyPr/>
          <a:lstStyle/>
          <a:p>
            <a:endParaRPr lang="en-US" dirty="0"/>
          </a:p>
        </p:txBody>
      </p:sp>
      <p:sp>
        <p:nvSpPr>
          <p:cNvPr id="16" name="Picture Placeholder 7"/>
          <p:cNvSpPr>
            <a:spLocks noGrp="1"/>
          </p:cNvSpPr>
          <p:nvPr>
            <p:ph type="pic" sz="quarter" idx="18"/>
          </p:nvPr>
        </p:nvSpPr>
        <p:spPr>
          <a:xfrm>
            <a:off x="-48308" y="2869549"/>
            <a:ext cx="2304001" cy="2860873"/>
          </a:xfrm>
        </p:spPr>
        <p:txBody>
          <a:bodyPr/>
          <a:lstStyle/>
          <a:p>
            <a:endParaRPr lang="en-US" dirty="0"/>
          </a:p>
        </p:txBody>
      </p:sp>
      <p:sp>
        <p:nvSpPr>
          <p:cNvPr id="18" name="Picture Placeholder 7"/>
          <p:cNvSpPr>
            <a:spLocks noGrp="1"/>
          </p:cNvSpPr>
          <p:nvPr>
            <p:ph type="pic" sz="quarter" idx="20"/>
          </p:nvPr>
        </p:nvSpPr>
        <p:spPr>
          <a:xfrm>
            <a:off x="4573301" y="2869549"/>
            <a:ext cx="4614396" cy="2845451"/>
          </a:xfrm>
        </p:spPr>
        <p:txBody>
          <a:bodyPr/>
          <a:lstStyle/>
          <a:p>
            <a:endParaRPr lang="en-US" dirty="0"/>
          </a:p>
        </p:txBody>
      </p:sp>
      <p:sp>
        <p:nvSpPr>
          <p:cNvPr id="21" name="Picture Placeholder 7"/>
          <p:cNvSpPr>
            <a:spLocks noGrp="1"/>
          </p:cNvSpPr>
          <p:nvPr>
            <p:ph type="pic" sz="quarter" idx="23"/>
          </p:nvPr>
        </p:nvSpPr>
        <p:spPr>
          <a:xfrm>
            <a:off x="2262361" y="2869551"/>
            <a:ext cx="2304001" cy="2860872"/>
          </a:xfrm>
        </p:spPr>
        <p:txBody>
          <a:bodyPr/>
          <a:lstStyle/>
          <a:p>
            <a:endParaRPr lang="en-US" dirty="0"/>
          </a:p>
        </p:txBody>
      </p:sp>
    </p:spTree>
    <p:extLst>
      <p:ext uri="{BB962C8B-B14F-4D97-AF65-F5344CB8AC3E}">
        <p14:creationId xmlns:p14="http://schemas.microsoft.com/office/powerpoint/2010/main" val="42579167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P spid="16" grpId="0"/>
      <p:bldP spid="18" grpId="0"/>
      <p:bldP spid="21"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allery_09">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581" y="-16603"/>
            <a:ext cx="2304001" cy="5777254"/>
          </a:xfrm>
        </p:spPr>
        <p:txBody>
          <a:bodyPr/>
          <a:lstStyle/>
          <a:p>
            <a:endParaRPr lang="en-US" dirty="0"/>
          </a:p>
        </p:txBody>
      </p:sp>
      <p:sp>
        <p:nvSpPr>
          <p:cNvPr id="10" name="Picture Placeholder 7"/>
          <p:cNvSpPr>
            <a:spLocks noGrp="1"/>
          </p:cNvSpPr>
          <p:nvPr>
            <p:ph type="pic" sz="quarter" idx="12"/>
          </p:nvPr>
        </p:nvSpPr>
        <p:spPr>
          <a:xfrm>
            <a:off x="4573029" y="-24313"/>
            <a:ext cx="2304001" cy="5784964"/>
          </a:xfrm>
        </p:spPr>
        <p:txBody>
          <a:bodyPr/>
          <a:lstStyle/>
          <a:p>
            <a:endParaRPr lang="en-US" dirty="0"/>
          </a:p>
        </p:txBody>
      </p:sp>
      <p:sp>
        <p:nvSpPr>
          <p:cNvPr id="13" name="Picture Placeholder 7"/>
          <p:cNvSpPr>
            <a:spLocks noGrp="1"/>
          </p:cNvSpPr>
          <p:nvPr>
            <p:ph type="pic" sz="quarter" idx="15"/>
          </p:nvPr>
        </p:nvSpPr>
        <p:spPr>
          <a:xfrm>
            <a:off x="2262088" y="-16601"/>
            <a:ext cx="2304001" cy="5777253"/>
          </a:xfrm>
        </p:spPr>
        <p:txBody>
          <a:bodyPr/>
          <a:lstStyle/>
          <a:p>
            <a:endParaRPr lang="en-US" dirty="0"/>
          </a:p>
        </p:txBody>
      </p:sp>
      <p:sp>
        <p:nvSpPr>
          <p:cNvPr id="15" name="Picture Placeholder 7"/>
          <p:cNvSpPr>
            <a:spLocks noGrp="1"/>
          </p:cNvSpPr>
          <p:nvPr>
            <p:ph type="pic" sz="quarter" idx="17"/>
          </p:nvPr>
        </p:nvSpPr>
        <p:spPr>
          <a:xfrm>
            <a:off x="6883697" y="-16600"/>
            <a:ext cx="2304001" cy="5777252"/>
          </a:xfrm>
        </p:spPr>
        <p:txBody>
          <a:bodyPr/>
          <a:lstStyle/>
          <a:p>
            <a:endParaRPr lang="en-US" dirty="0"/>
          </a:p>
        </p:txBody>
      </p:sp>
    </p:spTree>
    <p:extLst>
      <p:ext uri="{BB962C8B-B14F-4D97-AF65-F5344CB8AC3E}">
        <p14:creationId xmlns:p14="http://schemas.microsoft.com/office/powerpoint/2010/main" val="39537799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allery_10">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4573028" y="-16012"/>
            <a:ext cx="4570972" cy="5792827"/>
          </a:xfrm>
        </p:spPr>
        <p:txBody>
          <a:bodyPr/>
          <a:lstStyle/>
          <a:p>
            <a:endParaRPr lang="en-US" dirty="0"/>
          </a:p>
        </p:txBody>
      </p:sp>
      <p:sp>
        <p:nvSpPr>
          <p:cNvPr id="13" name="Picture Placeholder 7"/>
          <p:cNvSpPr>
            <a:spLocks noGrp="1"/>
          </p:cNvSpPr>
          <p:nvPr>
            <p:ph type="pic" sz="quarter" idx="15"/>
          </p:nvPr>
        </p:nvSpPr>
        <p:spPr>
          <a:xfrm>
            <a:off x="1" y="1"/>
            <a:ext cx="4566088" cy="5777254"/>
          </a:xfrm>
        </p:spPr>
        <p:txBody>
          <a:bodyPr/>
          <a:lstStyle/>
          <a:p>
            <a:endParaRPr lang="en-US" dirty="0"/>
          </a:p>
        </p:txBody>
      </p:sp>
    </p:spTree>
    <p:extLst>
      <p:ext uri="{BB962C8B-B14F-4D97-AF65-F5344CB8AC3E}">
        <p14:creationId xmlns:p14="http://schemas.microsoft.com/office/powerpoint/2010/main" val="36157811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allery_11">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4573029" y="-7711"/>
            <a:ext cx="2304001" cy="2868584"/>
          </a:xfrm>
        </p:spPr>
        <p:txBody>
          <a:bodyPr/>
          <a:lstStyle/>
          <a:p>
            <a:endParaRPr lang="en-US" dirty="0"/>
          </a:p>
        </p:txBody>
      </p:sp>
      <p:sp>
        <p:nvSpPr>
          <p:cNvPr id="15" name="Picture Placeholder 7"/>
          <p:cNvSpPr>
            <a:spLocks noGrp="1"/>
          </p:cNvSpPr>
          <p:nvPr>
            <p:ph type="pic" sz="quarter" idx="17"/>
          </p:nvPr>
        </p:nvSpPr>
        <p:spPr>
          <a:xfrm>
            <a:off x="6883697" y="2"/>
            <a:ext cx="2304001" cy="2860872"/>
          </a:xfrm>
        </p:spPr>
        <p:txBody>
          <a:bodyPr/>
          <a:lstStyle/>
          <a:p>
            <a:endParaRPr lang="en-US" dirty="0"/>
          </a:p>
        </p:txBody>
      </p:sp>
      <p:sp>
        <p:nvSpPr>
          <p:cNvPr id="18" name="Picture Placeholder 7"/>
          <p:cNvSpPr>
            <a:spLocks noGrp="1"/>
          </p:cNvSpPr>
          <p:nvPr>
            <p:ph type="pic" sz="quarter" idx="20"/>
          </p:nvPr>
        </p:nvSpPr>
        <p:spPr>
          <a:xfrm>
            <a:off x="4573301" y="2869549"/>
            <a:ext cx="4614396" cy="2845451"/>
          </a:xfrm>
        </p:spPr>
        <p:txBody>
          <a:bodyPr/>
          <a:lstStyle/>
          <a:p>
            <a:endParaRPr lang="en-US" dirty="0"/>
          </a:p>
        </p:txBody>
      </p:sp>
      <p:sp>
        <p:nvSpPr>
          <p:cNvPr id="7"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8"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317966" y="4460679"/>
            <a:ext cx="3943590" cy="824414"/>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3"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1" name="TextBox 10"/>
          <p:cNvSpPr txBox="1"/>
          <p:nvPr userDrawn="1"/>
        </p:nvSpPr>
        <p:spPr>
          <a:xfrm>
            <a:off x="981389" y="5489103"/>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32379149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allery_12">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6667" y="1"/>
            <a:ext cx="4572209" cy="1426581"/>
          </a:xfrm>
        </p:spPr>
        <p:txBody>
          <a:bodyPr/>
          <a:lstStyle/>
          <a:p>
            <a:endParaRPr lang="en-US" dirty="0"/>
          </a:p>
        </p:txBody>
      </p:sp>
      <p:sp>
        <p:nvSpPr>
          <p:cNvPr id="12" name="Picture Placeholder 7"/>
          <p:cNvSpPr>
            <a:spLocks noGrp="1"/>
          </p:cNvSpPr>
          <p:nvPr>
            <p:ph type="pic" sz="quarter" idx="12"/>
          </p:nvPr>
        </p:nvSpPr>
        <p:spPr>
          <a:xfrm>
            <a:off x="4573029" y="1"/>
            <a:ext cx="4571245" cy="1426581"/>
          </a:xfrm>
        </p:spPr>
        <p:txBody>
          <a:bodyPr/>
          <a:lstStyle/>
          <a:p>
            <a:endParaRPr lang="en-US" dirty="0"/>
          </a:p>
        </p:txBody>
      </p:sp>
      <p:sp>
        <p:nvSpPr>
          <p:cNvPr id="14" name="Picture Placeholder 7"/>
          <p:cNvSpPr>
            <a:spLocks noGrp="1"/>
          </p:cNvSpPr>
          <p:nvPr>
            <p:ph type="pic" sz="quarter" idx="14"/>
          </p:nvPr>
        </p:nvSpPr>
        <p:spPr>
          <a:xfrm>
            <a:off x="-6940" y="1434293"/>
            <a:ext cx="4572209" cy="1426581"/>
          </a:xfrm>
        </p:spPr>
        <p:txBody>
          <a:bodyPr/>
          <a:lstStyle/>
          <a:p>
            <a:endParaRPr lang="en-US" dirty="0"/>
          </a:p>
        </p:txBody>
      </p:sp>
      <p:sp>
        <p:nvSpPr>
          <p:cNvPr id="16" name="Picture Placeholder 7"/>
          <p:cNvSpPr>
            <a:spLocks noGrp="1"/>
          </p:cNvSpPr>
          <p:nvPr>
            <p:ph type="pic" sz="quarter" idx="16"/>
          </p:nvPr>
        </p:nvSpPr>
        <p:spPr>
          <a:xfrm>
            <a:off x="4572756" y="1434293"/>
            <a:ext cx="4571245" cy="1426581"/>
          </a:xfrm>
        </p:spPr>
        <p:txBody>
          <a:bodyPr/>
          <a:lstStyle/>
          <a:p>
            <a:endParaRPr lang="en-US" dirty="0"/>
          </a:p>
        </p:txBody>
      </p:sp>
      <p:sp>
        <p:nvSpPr>
          <p:cNvPr id="18" name="Picture Placeholder 7"/>
          <p:cNvSpPr>
            <a:spLocks noGrp="1"/>
          </p:cNvSpPr>
          <p:nvPr>
            <p:ph type="pic" sz="quarter" idx="18"/>
          </p:nvPr>
        </p:nvSpPr>
        <p:spPr>
          <a:xfrm>
            <a:off x="-6394" y="2869550"/>
            <a:ext cx="4572209" cy="1426581"/>
          </a:xfrm>
        </p:spPr>
        <p:txBody>
          <a:bodyPr/>
          <a:lstStyle/>
          <a:p>
            <a:endParaRPr lang="en-US" dirty="0"/>
          </a:p>
        </p:txBody>
      </p:sp>
      <p:sp>
        <p:nvSpPr>
          <p:cNvPr id="20" name="Picture Placeholder 7"/>
          <p:cNvSpPr>
            <a:spLocks noGrp="1"/>
          </p:cNvSpPr>
          <p:nvPr>
            <p:ph type="pic" sz="quarter" idx="20"/>
          </p:nvPr>
        </p:nvSpPr>
        <p:spPr>
          <a:xfrm>
            <a:off x="4573302" y="2869550"/>
            <a:ext cx="4571245" cy="1426581"/>
          </a:xfrm>
        </p:spPr>
        <p:txBody>
          <a:bodyPr/>
          <a:lstStyle/>
          <a:p>
            <a:endParaRPr lang="en-US" dirty="0"/>
          </a:p>
        </p:txBody>
      </p:sp>
      <p:sp>
        <p:nvSpPr>
          <p:cNvPr id="22" name="Picture Placeholder 7"/>
          <p:cNvSpPr>
            <a:spLocks noGrp="1"/>
          </p:cNvSpPr>
          <p:nvPr>
            <p:ph type="pic" sz="quarter" idx="22"/>
          </p:nvPr>
        </p:nvSpPr>
        <p:spPr>
          <a:xfrm>
            <a:off x="-6667" y="4303842"/>
            <a:ext cx="4572209" cy="1426581"/>
          </a:xfrm>
        </p:spPr>
        <p:txBody>
          <a:bodyPr/>
          <a:lstStyle/>
          <a:p>
            <a:endParaRPr lang="en-US" dirty="0"/>
          </a:p>
        </p:txBody>
      </p:sp>
      <p:sp>
        <p:nvSpPr>
          <p:cNvPr id="24" name="Picture Placeholder 7"/>
          <p:cNvSpPr>
            <a:spLocks noGrp="1"/>
          </p:cNvSpPr>
          <p:nvPr>
            <p:ph type="pic" sz="quarter" idx="24"/>
          </p:nvPr>
        </p:nvSpPr>
        <p:spPr>
          <a:xfrm>
            <a:off x="4573029" y="4303842"/>
            <a:ext cx="4571245" cy="1426581"/>
          </a:xfrm>
        </p:spPr>
        <p:txBody>
          <a:bodyPr/>
          <a:lstStyle/>
          <a:p>
            <a:endParaRPr lang="en-US" dirty="0"/>
          </a:p>
        </p:txBody>
      </p:sp>
    </p:spTree>
    <p:extLst>
      <p:ext uri="{BB962C8B-B14F-4D97-AF65-F5344CB8AC3E}">
        <p14:creationId xmlns:p14="http://schemas.microsoft.com/office/powerpoint/2010/main" val="10676850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nodePh="1">
                                  <p:stCondLst>
                                    <p:cond delay="0"/>
                                  </p:stCondLst>
                                  <p:endCondLst>
                                    <p:cond evt="begin" delay="0">
                                      <p:tn val="32"/>
                                    </p:cond>
                                  </p:end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0-#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nodePh="1">
                                  <p:stCondLst>
                                    <p:cond delay="0"/>
                                  </p:stCondLst>
                                  <p:endCondLst>
                                    <p:cond evt="begin" delay="0">
                                      <p:tn val="36"/>
                                    </p:cond>
                                  </p:end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1+#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2" grpId="0"/>
      <p:bldP spid="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allery_13">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6667" y="1"/>
            <a:ext cx="4572209" cy="1426581"/>
          </a:xfrm>
        </p:spPr>
        <p:txBody>
          <a:bodyPr/>
          <a:lstStyle/>
          <a:p>
            <a:endParaRPr lang="en-US" dirty="0"/>
          </a:p>
        </p:txBody>
      </p:sp>
      <p:sp>
        <p:nvSpPr>
          <p:cNvPr id="12" name="Picture Placeholder 7"/>
          <p:cNvSpPr>
            <a:spLocks noGrp="1"/>
          </p:cNvSpPr>
          <p:nvPr>
            <p:ph type="pic" sz="quarter" idx="12"/>
          </p:nvPr>
        </p:nvSpPr>
        <p:spPr>
          <a:xfrm>
            <a:off x="4573029" y="1"/>
            <a:ext cx="4571245" cy="1426581"/>
          </a:xfrm>
        </p:spPr>
        <p:txBody>
          <a:bodyPr/>
          <a:lstStyle/>
          <a:p>
            <a:endParaRPr lang="en-US" dirty="0"/>
          </a:p>
        </p:txBody>
      </p:sp>
      <p:sp>
        <p:nvSpPr>
          <p:cNvPr id="14" name="Picture Placeholder 7"/>
          <p:cNvSpPr>
            <a:spLocks noGrp="1"/>
          </p:cNvSpPr>
          <p:nvPr>
            <p:ph type="pic" sz="quarter" idx="14"/>
          </p:nvPr>
        </p:nvSpPr>
        <p:spPr>
          <a:xfrm>
            <a:off x="-6940" y="1434293"/>
            <a:ext cx="4572209" cy="1426581"/>
          </a:xfrm>
        </p:spPr>
        <p:txBody>
          <a:bodyPr/>
          <a:lstStyle/>
          <a:p>
            <a:endParaRPr lang="en-US" dirty="0"/>
          </a:p>
        </p:txBody>
      </p:sp>
      <p:sp>
        <p:nvSpPr>
          <p:cNvPr id="16" name="Picture Placeholder 7"/>
          <p:cNvSpPr>
            <a:spLocks noGrp="1"/>
          </p:cNvSpPr>
          <p:nvPr>
            <p:ph type="pic" sz="quarter" idx="16"/>
          </p:nvPr>
        </p:nvSpPr>
        <p:spPr>
          <a:xfrm>
            <a:off x="4572756" y="1434293"/>
            <a:ext cx="4571245" cy="1426581"/>
          </a:xfrm>
        </p:spPr>
        <p:txBody>
          <a:bodyPr/>
          <a:lstStyle/>
          <a:p>
            <a:endParaRPr lang="en-US" dirty="0"/>
          </a:p>
        </p:txBody>
      </p:sp>
      <p:sp>
        <p:nvSpPr>
          <p:cNvPr id="18" name="Picture Placeholder 7"/>
          <p:cNvSpPr>
            <a:spLocks noGrp="1"/>
          </p:cNvSpPr>
          <p:nvPr>
            <p:ph type="pic" sz="quarter" idx="18"/>
          </p:nvPr>
        </p:nvSpPr>
        <p:spPr>
          <a:xfrm>
            <a:off x="-6394" y="2869550"/>
            <a:ext cx="4572209" cy="1426581"/>
          </a:xfrm>
        </p:spPr>
        <p:txBody>
          <a:bodyPr/>
          <a:lstStyle/>
          <a:p>
            <a:endParaRPr lang="en-US" dirty="0"/>
          </a:p>
        </p:txBody>
      </p:sp>
      <p:sp>
        <p:nvSpPr>
          <p:cNvPr id="20" name="Picture Placeholder 7"/>
          <p:cNvSpPr>
            <a:spLocks noGrp="1"/>
          </p:cNvSpPr>
          <p:nvPr>
            <p:ph type="pic" sz="quarter" idx="20"/>
          </p:nvPr>
        </p:nvSpPr>
        <p:spPr>
          <a:xfrm>
            <a:off x="4573302" y="2869550"/>
            <a:ext cx="4571245" cy="1426581"/>
          </a:xfrm>
        </p:spPr>
        <p:txBody>
          <a:bodyPr/>
          <a:lstStyle/>
          <a:p>
            <a:endParaRPr lang="en-US" dirty="0"/>
          </a:p>
        </p:txBody>
      </p:sp>
      <p:sp>
        <p:nvSpPr>
          <p:cNvPr id="11" name="Title 1"/>
          <p:cNvSpPr>
            <a:spLocks noGrp="1"/>
          </p:cNvSpPr>
          <p:nvPr>
            <p:ph type="ctrTitle"/>
          </p:nvPr>
        </p:nvSpPr>
        <p:spPr>
          <a:xfrm>
            <a:off x="316755" y="4386424"/>
            <a:ext cx="5893581" cy="519528"/>
          </a:xfrm>
        </p:spPr>
        <p:txBody>
          <a:bodyPr>
            <a:noAutofit/>
          </a:bodyPr>
          <a:lstStyle>
            <a:lvl1pPr algn="l">
              <a:defRPr sz="2500"/>
            </a:lvl1pPr>
          </a:lstStyle>
          <a:p>
            <a:r>
              <a:rPr lang="en-US" dirty="0" smtClean="0"/>
              <a:t>Click to edit Master title style</a:t>
            </a:r>
            <a:endParaRPr lang="en-US" dirty="0"/>
          </a:p>
        </p:txBody>
      </p:sp>
      <p:sp>
        <p:nvSpPr>
          <p:cNvPr id="13" name="Subtitle 2"/>
          <p:cNvSpPr>
            <a:spLocks noGrp="1"/>
          </p:cNvSpPr>
          <p:nvPr>
            <p:ph type="subTitle" idx="1"/>
          </p:nvPr>
        </p:nvSpPr>
        <p:spPr>
          <a:xfrm>
            <a:off x="317967" y="4918903"/>
            <a:ext cx="5892743" cy="511896"/>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2" name="Slide Number Placeholder 5"/>
          <p:cNvSpPr txBox="1">
            <a:spLocks/>
          </p:cNvSpPr>
          <p:nvPr userDrawn="1"/>
        </p:nvSpPr>
        <p:spPr>
          <a:xfrm>
            <a:off x="6642272" y="5400256"/>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23" name="TextBox 22"/>
          <p:cNvSpPr txBox="1"/>
          <p:nvPr userDrawn="1"/>
        </p:nvSpPr>
        <p:spPr>
          <a:xfrm>
            <a:off x="7493612" y="5484486"/>
            <a:ext cx="116570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GSI AIR – </a:t>
            </a:r>
            <a:r>
              <a:rPr lang="en-US" sz="700" baseline="0" dirty="0" smtClean="0">
                <a:solidFill>
                  <a:srgbClr val="FFFFFF"/>
                </a:solidFill>
                <a:latin typeface="Open Sans"/>
                <a:cs typeface="Open Sans"/>
              </a:rPr>
              <a:t>2019     </a:t>
            </a:r>
            <a:r>
              <a:rPr lang="en-US" sz="700" baseline="0" dirty="0" smtClean="0">
                <a:solidFill>
                  <a:srgbClr val="FFFFFF"/>
                </a:solidFill>
                <a:latin typeface="Open Sans"/>
                <a:cs typeface="Open Sans"/>
              </a:rPr>
              <a:t>|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14058247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allery_14">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48581" y="0"/>
            <a:ext cx="2304001" cy="2860873"/>
          </a:xfrm>
        </p:spPr>
        <p:txBody>
          <a:bodyPr/>
          <a:lstStyle/>
          <a:p>
            <a:endParaRPr lang="en-US" dirty="0"/>
          </a:p>
        </p:txBody>
      </p:sp>
      <p:sp>
        <p:nvSpPr>
          <p:cNvPr id="6" name="Picture Placeholder 7"/>
          <p:cNvSpPr>
            <a:spLocks noGrp="1"/>
          </p:cNvSpPr>
          <p:nvPr>
            <p:ph type="pic" sz="quarter" idx="15"/>
          </p:nvPr>
        </p:nvSpPr>
        <p:spPr>
          <a:xfrm>
            <a:off x="2262088" y="1"/>
            <a:ext cx="2304001" cy="2860873"/>
          </a:xfrm>
        </p:spPr>
        <p:txBody>
          <a:bodyPr/>
          <a:lstStyle/>
          <a:p>
            <a:endParaRPr lang="en-US" dirty="0"/>
          </a:p>
        </p:txBody>
      </p:sp>
      <p:sp>
        <p:nvSpPr>
          <p:cNvPr id="7" name="Picture Placeholder 7"/>
          <p:cNvSpPr>
            <a:spLocks noGrp="1"/>
          </p:cNvSpPr>
          <p:nvPr>
            <p:ph type="pic" sz="quarter" idx="18"/>
          </p:nvPr>
        </p:nvSpPr>
        <p:spPr>
          <a:xfrm>
            <a:off x="-48308" y="2869549"/>
            <a:ext cx="2304001" cy="2860873"/>
          </a:xfrm>
        </p:spPr>
        <p:txBody>
          <a:bodyPr/>
          <a:lstStyle/>
          <a:p>
            <a:endParaRPr lang="en-US" dirty="0"/>
          </a:p>
        </p:txBody>
      </p:sp>
      <p:sp>
        <p:nvSpPr>
          <p:cNvPr id="8" name="Picture Placeholder 7"/>
          <p:cNvSpPr>
            <a:spLocks noGrp="1"/>
          </p:cNvSpPr>
          <p:nvPr>
            <p:ph type="pic" sz="quarter" idx="23"/>
          </p:nvPr>
        </p:nvSpPr>
        <p:spPr>
          <a:xfrm>
            <a:off x="2262361" y="2869551"/>
            <a:ext cx="2304001" cy="2860872"/>
          </a:xfrm>
        </p:spPr>
        <p:txBody>
          <a:bodyPr/>
          <a:lstStyle/>
          <a:p>
            <a:endParaRPr lang="en-US" dirty="0"/>
          </a:p>
        </p:txBody>
      </p:sp>
      <p:sp>
        <p:nvSpPr>
          <p:cNvPr id="9" name="Title 1"/>
          <p:cNvSpPr>
            <a:spLocks noGrp="1"/>
          </p:cNvSpPr>
          <p:nvPr>
            <p:ph type="ctrTitle"/>
          </p:nvPr>
        </p:nvSpPr>
        <p:spPr>
          <a:xfrm>
            <a:off x="4713180" y="1726690"/>
            <a:ext cx="3974959" cy="1142861"/>
          </a:xfrm>
        </p:spPr>
        <p:txBody>
          <a:bodyPr anchor="b">
            <a:noAutofit/>
          </a:bodyPr>
          <a:lstStyle>
            <a:lvl1pPr algn="l">
              <a:defRPr sz="2500"/>
            </a:lvl1pPr>
          </a:lstStyle>
          <a:p>
            <a:r>
              <a:rPr lang="en-US" dirty="0" smtClean="0"/>
              <a:t>Click to edit Master title style</a:t>
            </a:r>
            <a:endParaRPr lang="en-US" dirty="0"/>
          </a:p>
        </p:txBody>
      </p:sp>
      <p:sp>
        <p:nvSpPr>
          <p:cNvPr id="10" name="Subtitle 2"/>
          <p:cNvSpPr>
            <a:spLocks noGrp="1"/>
          </p:cNvSpPr>
          <p:nvPr>
            <p:ph type="subTitle" idx="1"/>
          </p:nvPr>
        </p:nvSpPr>
        <p:spPr>
          <a:xfrm>
            <a:off x="4714069" y="2874276"/>
            <a:ext cx="3974393" cy="1173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5" name="Slide Number Placeholder 5"/>
          <p:cNvSpPr txBox="1">
            <a:spLocks/>
          </p:cNvSpPr>
          <p:nvPr userDrawn="1"/>
        </p:nvSpPr>
        <p:spPr>
          <a:xfrm>
            <a:off x="6642272" y="5400256"/>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1" name="TextBox 10"/>
          <p:cNvSpPr txBox="1"/>
          <p:nvPr userDrawn="1"/>
        </p:nvSpPr>
        <p:spPr>
          <a:xfrm>
            <a:off x="7293463" y="5472293"/>
            <a:ext cx="881973" cy="178510"/>
          </a:xfrm>
          <a:prstGeom prst="rect">
            <a:avLst/>
          </a:prstGeom>
          <a:noFill/>
        </p:spPr>
        <p:txBody>
          <a:bodyPr wrap="none" rtlCol="0" anchor="ctr">
            <a:spAutoFit/>
          </a:bodyPr>
          <a:lstStyle/>
          <a:p>
            <a:pPr algn="r">
              <a:lnSpc>
                <a:spcPct val="70000"/>
              </a:lnSpc>
            </a:pPr>
            <a:r>
              <a:rPr lang="en-US" sz="700" baseline="0" dirty="0" smtClean="0">
                <a:solidFill>
                  <a:srgbClr val="FFFFFF"/>
                </a:solidFill>
                <a:latin typeface="Open Sans"/>
                <a:cs typeface="Open Sans"/>
              </a:rPr>
              <a:t>SRVSOP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19840937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4" name="Picture Placeholder 13"/>
          <p:cNvSpPr>
            <a:spLocks noGrp="1"/>
          </p:cNvSpPr>
          <p:nvPr>
            <p:ph type="pic" sz="quarter" idx="14"/>
          </p:nvPr>
        </p:nvSpPr>
        <p:spPr>
          <a:xfrm>
            <a:off x="6237943" y="0"/>
            <a:ext cx="2928469" cy="5715000"/>
          </a:xfrm>
        </p:spPr>
        <p:txBody>
          <a:bodyPr/>
          <a:lstStyle>
            <a:lvl1pPr marL="0" indent="0">
              <a:buNone/>
              <a:defRPr/>
            </a:lvl1pPr>
          </a:lstStyle>
          <a:p>
            <a:endParaRPr lang="en-US"/>
          </a:p>
        </p:txBody>
      </p:sp>
      <p:sp>
        <p:nvSpPr>
          <p:cNvPr id="9"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0"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560183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bout 01">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012723" y="1354628"/>
            <a:ext cx="3033889" cy="2941421"/>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4"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5"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6" name="Text Placeholder 18"/>
          <p:cNvSpPr>
            <a:spLocks noGrp="1"/>
          </p:cNvSpPr>
          <p:nvPr>
            <p:ph type="body" sz="quarter" idx="21"/>
          </p:nvPr>
        </p:nvSpPr>
        <p:spPr>
          <a:xfrm>
            <a:off x="6532488" y="1354628"/>
            <a:ext cx="2294141" cy="2941421"/>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7" name="Slide Number Placeholder 5"/>
          <p:cNvSpPr txBox="1">
            <a:spLocks/>
          </p:cNvSpPr>
          <p:nvPr userDrawn="1"/>
        </p:nvSpPr>
        <p:spPr>
          <a:xfrm>
            <a:off x="6642272" y="5400256"/>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1" name="Picture Placeholder 2"/>
          <p:cNvSpPr>
            <a:spLocks noGrp="1"/>
          </p:cNvSpPr>
          <p:nvPr>
            <p:ph type="pic" sz="quarter" idx="22"/>
          </p:nvPr>
        </p:nvSpPr>
        <p:spPr>
          <a:xfrm>
            <a:off x="317500" y="1354667"/>
            <a:ext cx="2184400" cy="4369153"/>
          </a:xfrm>
        </p:spPr>
        <p:txBody>
          <a:bodyPr/>
          <a:lstStyle/>
          <a:p>
            <a:endParaRPr lang="en-US"/>
          </a:p>
        </p:txBody>
      </p:sp>
      <p:sp>
        <p:nvSpPr>
          <p:cNvPr id="9" name="TextBox 8"/>
          <p:cNvSpPr txBox="1"/>
          <p:nvPr userDrawn="1"/>
        </p:nvSpPr>
        <p:spPr>
          <a:xfrm>
            <a:off x="7306288" y="5476041"/>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32753262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02">
    <p:spTree>
      <p:nvGrpSpPr>
        <p:cNvPr id="1" name=""/>
        <p:cNvGrpSpPr/>
        <p:nvPr/>
      </p:nvGrpSpPr>
      <p:grpSpPr>
        <a:xfrm>
          <a:off x="0" y="0"/>
          <a:ext cx="0" cy="0"/>
          <a:chOff x="0" y="0"/>
          <a:chExt cx="0" cy="0"/>
        </a:xfrm>
      </p:grpSpPr>
      <p:sp>
        <p:nvSpPr>
          <p:cNvPr id="20" name="Text Placeholder 18"/>
          <p:cNvSpPr>
            <a:spLocks noGrp="1"/>
          </p:cNvSpPr>
          <p:nvPr>
            <p:ph type="body" sz="quarter" idx="17"/>
          </p:nvPr>
        </p:nvSpPr>
        <p:spPr>
          <a:xfrm>
            <a:off x="317500" y="1642182"/>
            <a:ext cx="2667000" cy="1901472"/>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Text Placeholder 18"/>
          <p:cNvSpPr>
            <a:spLocks noGrp="1"/>
          </p:cNvSpPr>
          <p:nvPr>
            <p:ph type="body" sz="quarter" idx="18"/>
          </p:nvPr>
        </p:nvSpPr>
        <p:spPr>
          <a:xfrm>
            <a:off x="3227295" y="1642182"/>
            <a:ext cx="2667000" cy="1901472"/>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2" name="Text Placeholder 18"/>
          <p:cNvSpPr>
            <a:spLocks noGrp="1"/>
          </p:cNvSpPr>
          <p:nvPr>
            <p:ph type="body" sz="quarter" idx="19"/>
          </p:nvPr>
        </p:nvSpPr>
        <p:spPr>
          <a:xfrm>
            <a:off x="6140824" y="1642182"/>
            <a:ext cx="2667000" cy="1901472"/>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7"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8"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9" name="Picture Placeholder 2"/>
          <p:cNvSpPr>
            <a:spLocks noGrp="1"/>
          </p:cNvSpPr>
          <p:nvPr>
            <p:ph type="pic" sz="quarter" idx="23"/>
          </p:nvPr>
        </p:nvSpPr>
        <p:spPr>
          <a:xfrm>
            <a:off x="6048376" y="3727413"/>
            <a:ext cx="3095625" cy="1576917"/>
          </a:xfrm>
        </p:spPr>
        <p:txBody>
          <a:bodyPr/>
          <a:lstStyle/>
          <a:p>
            <a:endParaRPr lang="en-US"/>
          </a:p>
        </p:txBody>
      </p:sp>
      <p:sp>
        <p:nvSpPr>
          <p:cNvPr id="23" name="Picture Placeholder 2"/>
          <p:cNvSpPr>
            <a:spLocks noGrp="1"/>
          </p:cNvSpPr>
          <p:nvPr>
            <p:ph type="pic" sz="quarter" idx="24"/>
          </p:nvPr>
        </p:nvSpPr>
        <p:spPr>
          <a:xfrm>
            <a:off x="6941" y="3727098"/>
            <a:ext cx="3095625" cy="1576917"/>
          </a:xfrm>
        </p:spPr>
        <p:txBody>
          <a:bodyPr/>
          <a:lstStyle/>
          <a:p>
            <a:endParaRPr lang="en-US"/>
          </a:p>
        </p:txBody>
      </p:sp>
      <p:sp>
        <p:nvSpPr>
          <p:cNvPr id="24" name="Picture Placeholder 2"/>
          <p:cNvSpPr>
            <a:spLocks noGrp="1"/>
          </p:cNvSpPr>
          <p:nvPr>
            <p:ph type="pic" sz="quarter" idx="25"/>
          </p:nvPr>
        </p:nvSpPr>
        <p:spPr>
          <a:xfrm>
            <a:off x="3109505" y="3726783"/>
            <a:ext cx="2935920" cy="1576917"/>
          </a:xfrm>
        </p:spPr>
        <p:txBody>
          <a:bodyPr/>
          <a:lstStyle/>
          <a:p>
            <a:endParaRPr lang="en-US"/>
          </a:p>
        </p:txBody>
      </p:sp>
      <p:sp>
        <p:nvSpPr>
          <p:cNvPr id="14" name="TextBox 13"/>
          <p:cNvSpPr txBox="1"/>
          <p:nvPr userDrawn="1"/>
        </p:nvSpPr>
        <p:spPr>
          <a:xfrm>
            <a:off x="981389" y="5484486"/>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2373728863"/>
      </p:ext>
    </p:extLst>
  </p:cSld>
  <p:clrMapOvr>
    <a:masterClrMapping/>
  </p:clrMapOvr>
  <p:transition spd="slow">
    <p:push/>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alery_01">
    <p:spTree>
      <p:nvGrpSpPr>
        <p:cNvPr id="1" name=""/>
        <p:cNvGrpSpPr/>
        <p:nvPr/>
      </p:nvGrpSpPr>
      <p:grpSpPr>
        <a:xfrm>
          <a:off x="0" y="0"/>
          <a:ext cx="0" cy="0"/>
          <a:chOff x="0" y="0"/>
          <a:chExt cx="0" cy="0"/>
        </a:xfrm>
      </p:grpSpPr>
      <p:sp>
        <p:nvSpPr>
          <p:cNvPr id="5" name="TextBox 4"/>
          <p:cNvSpPr txBox="1"/>
          <p:nvPr userDrawn="1"/>
        </p:nvSpPr>
        <p:spPr>
          <a:xfrm>
            <a:off x="6922943" y="5481408"/>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
        <p:nvSpPr>
          <p:cNvPr id="6" name="Picture Placeholder 2"/>
          <p:cNvSpPr>
            <a:spLocks noGrp="1"/>
          </p:cNvSpPr>
          <p:nvPr>
            <p:ph type="pic" sz="quarter" idx="10"/>
          </p:nvPr>
        </p:nvSpPr>
        <p:spPr>
          <a:xfrm>
            <a:off x="457200" y="432153"/>
            <a:ext cx="8686801" cy="4788958"/>
          </a:xfrm>
        </p:spPr>
        <p:txBody>
          <a:bodyPr/>
          <a:lstStyle/>
          <a:p>
            <a:endParaRPr lang="en-US" dirty="0"/>
          </a:p>
        </p:txBody>
      </p:sp>
    </p:spTree>
    <p:extLst>
      <p:ext uri="{BB962C8B-B14F-4D97-AF65-F5344CB8AC3E}">
        <p14:creationId xmlns:p14="http://schemas.microsoft.com/office/powerpoint/2010/main" val="23318498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out 03">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17500" y="3320261"/>
            <a:ext cx="2667000" cy="197485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3227295" y="3320261"/>
            <a:ext cx="2667000" cy="197485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140824" y="3320261"/>
            <a:ext cx="2667000" cy="197485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Subtitle 2"/>
          <p:cNvSpPr>
            <a:spLocks noGrp="1"/>
          </p:cNvSpPr>
          <p:nvPr>
            <p:ph type="subTitle" idx="1"/>
          </p:nvPr>
        </p:nvSpPr>
        <p:spPr>
          <a:xfrm>
            <a:off x="317967" y="2582633"/>
            <a:ext cx="8489857" cy="563088"/>
          </a:xfrm>
        </p:spPr>
        <p:txBody>
          <a:bodyPr>
            <a:normAutofit/>
          </a:bodyPr>
          <a:lstStyle>
            <a:lvl1pPr marL="0" indent="0" algn="l">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3" name="Picture Placeholder 2"/>
          <p:cNvSpPr>
            <a:spLocks noGrp="1"/>
          </p:cNvSpPr>
          <p:nvPr>
            <p:ph type="pic" sz="quarter" idx="21"/>
          </p:nvPr>
        </p:nvSpPr>
        <p:spPr>
          <a:xfrm>
            <a:off x="0" y="1"/>
            <a:ext cx="9144000" cy="2390070"/>
          </a:xfrm>
        </p:spPr>
        <p:txBody>
          <a:bodyPr/>
          <a:lstStyle/>
          <a:p>
            <a:endParaRPr lang="en-US"/>
          </a:p>
        </p:txBody>
      </p:sp>
      <p:sp>
        <p:nvSpPr>
          <p:cNvPr id="12" name="TextBox 11"/>
          <p:cNvSpPr txBox="1"/>
          <p:nvPr userDrawn="1"/>
        </p:nvSpPr>
        <p:spPr>
          <a:xfrm>
            <a:off x="981389" y="5474269"/>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13" name="Picture 2" descr="E:\2016\LOGO\Logo-SRVSOP-colo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7697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17500" y="3388733"/>
            <a:ext cx="2667000" cy="172861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3227295" y="3388733"/>
            <a:ext cx="2667000" cy="172861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140824" y="3388733"/>
            <a:ext cx="2667000" cy="172861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8"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9"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Picture Placeholder 2"/>
          <p:cNvSpPr>
            <a:spLocks noGrp="1"/>
          </p:cNvSpPr>
          <p:nvPr>
            <p:ph type="pic" sz="quarter" idx="23"/>
          </p:nvPr>
        </p:nvSpPr>
        <p:spPr>
          <a:xfrm>
            <a:off x="6041436" y="1634470"/>
            <a:ext cx="3095625" cy="1576917"/>
          </a:xfrm>
        </p:spPr>
        <p:txBody>
          <a:bodyPr/>
          <a:lstStyle/>
          <a:p>
            <a:endParaRPr lang="en-US"/>
          </a:p>
        </p:txBody>
      </p:sp>
      <p:sp>
        <p:nvSpPr>
          <p:cNvPr id="20" name="Picture Placeholder 2"/>
          <p:cNvSpPr>
            <a:spLocks noGrp="1"/>
          </p:cNvSpPr>
          <p:nvPr>
            <p:ph type="pic" sz="quarter" idx="24"/>
          </p:nvPr>
        </p:nvSpPr>
        <p:spPr>
          <a:xfrm>
            <a:off x="1" y="1634156"/>
            <a:ext cx="3095625" cy="1576917"/>
          </a:xfrm>
        </p:spPr>
        <p:txBody>
          <a:bodyPr/>
          <a:lstStyle/>
          <a:p>
            <a:endParaRPr lang="en-US"/>
          </a:p>
        </p:txBody>
      </p:sp>
      <p:sp>
        <p:nvSpPr>
          <p:cNvPr id="21" name="Picture Placeholder 2"/>
          <p:cNvSpPr>
            <a:spLocks noGrp="1"/>
          </p:cNvSpPr>
          <p:nvPr>
            <p:ph type="pic" sz="quarter" idx="25"/>
          </p:nvPr>
        </p:nvSpPr>
        <p:spPr>
          <a:xfrm>
            <a:off x="3102565" y="1633840"/>
            <a:ext cx="2935920" cy="1576917"/>
          </a:xfrm>
        </p:spPr>
        <p:txBody>
          <a:bodyPr/>
          <a:lstStyle/>
          <a:p>
            <a:endParaRPr lang="en-US"/>
          </a:p>
        </p:txBody>
      </p:sp>
      <p:sp>
        <p:nvSpPr>
          <p:cNvPr id="14" name="TextBox 13"/>
          <p:cNvSpPr txBox="1"/>
          <p:nvPr userDrawn="1"/>
        </p:nvSpPr>
        <p:spPr>
          <a:xfrm>
            <a:off x="965310" y="5472164"/>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15" name="Picture 2" descr="E:\2016\LOGO\Logo-SRVSOP-colo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3797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17968" y="4003110"/>
            <a:ext cx="4163977" cy="118066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4652129" y="4003110"/>
            <a:ext cx="4174925" cy="118066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330396" y="1844761"/>
            <a:ext cx="2003756" cy="1973541"/>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2478189" y="1844761"/>
            <a:ext cx="2003756" cy="1973541"/>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4652129" y="1844761"/>
            <a:ext cx="2003756" cy="1973541"/>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6823299" y="1844761"/>
            <a:ext cx="2003756" cy="1973541"/>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22"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8" name="TextBox 17"/>
          <p:cNvSpPr txBox="1"/>
          <p:nvPr userDrawn="1"/>
        </p:nvSpPr>
        <p:spPr>
          <a:xfrm>
            <a:off x="965310" y="5467795"/>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19" name="Picture 2" descr="E:\2016\LOGO\Logo-SRVSOP-colo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339360"/>
      </p:ext>
    </p:extLst>
  </p:cSld>
  <p:clrMapOvr>
    <a:masterClrMapping/>
  </p:clrMapOvr>
  <p:transition spd="slow">
    <p:push/>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548483" y="3182383"/>
            <a:ext cx="1821596" cy="2091620"/>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2621566" y="3182383"/>
            <a:ext cx="1821596" cy="2091620"/>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4698383" y="3182383"/>
            <a:ext cx="1821596" cy="2091620"/>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20"/>
          </p:nvPr>
        </p:nvSpPr>
        <p:spPr>
          <a:xfrm>
            <a:off x="6772430" y="3182383"/>
            <a:ext cx="1821596" cy="2091620"/>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548483" y="1831614"/>
            <a:ext cx="1821596" cy="1180664"/>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2621566" y="1831614"/>
            <a:ext cx="1821596" cy="1180664"/>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4698383" y="1831614"/>
            <a:ext cx="1821596" cy="1180664"/>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6772430" y="1831614"/>
            <a:ext cx="1821596" cy="1180664"/>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3"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24"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7"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9" name="TextBox 18"/>
          <p:cNvSpPr txBox="1"/>
          <p:nvPr userDrawn="1"/>
        </p:nvSpPr>
        <p:spPr>
          <a:xfrm>
            <a:off x="981389" y="5498712"/>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20" name="Picture 2" descr="E:\2016\LOGO\Logo-SRVSOP-colo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57386"/>
      </p:ext>
    </p:extLst>
  </p:cSld>
  <p:clrMapOvr>
    <a:masterClrMapping/>
  </p:clrMapOvr>
  <p:transition spd="slow">
    <p:push/>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about 04">
    <p:spTree>
      <p:nvGrpSpPr>
        <p:cNvPr id="1" name=""/>
        <p:cNvGrpSpPr/>
        <p:nvPr/>
      </p:nvGrpSpPr>
      <p:grpSpPr>
        <a:xfrm>
          <a:off x="0" y="0"/>
          <a:ext cx="0" cy="0"/>
          <a:chOff x="0" y="0"/>
          <a:chExt cx="0" cy="0"/>
        </a:xfrm>
      </p:grpSpPr>
      <p:sp>
        <p:nvSpPr>
          <p:cNvPr id="5" name="Picture Placeholder 2"/>
          <p:cNvSpPr>
            <a:spLocks noGrp="1"/>
          </p:cNvSpPr>
          <p:nvPr>
            <p:ph type="pic" sz="quarter" idx="29" hasCustomPrompt="1"/>
          </p:nvPr>
        </p:nvSpPr>
        <p:spPr>
          <a:xfrm>
            <a:off x="-6351" y="1592778"/>
            <a:ext cx="2273251" cy="2296213"/>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6" name="Picture Placeholder 2"/>
          <p:cNvSpPr>
            <a:spLocks noGrp="1"/>
          </p:cNvSpPr>
          <p:nvPr>
            <p:ph type="pic" sz="quarter" idx="30" hasCustomPrompt="1"/>
          </p:nvPr>
        </p:nvSpPr>
        <p:spPr>
          <a:xfrm>
            <a:off x="2283900" y="1592778"/>
            <a:ext cx="2273251" cy="2296213"/>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7" name="Picture Placeholder 2"/>
          <p:cNvSpPr>
            <a:spLocks noGrp="1"/>
          </p:cNvSpPr>
          <p:nvPr>
            <p:ph type="pic" sz="quarter" idx="31" hasCustomPrompt="1"/>
          </p:nvPr>
        </p:nvSpPr>
        <p:spPr>
          <a:xfrm>
            <a:off x="4581621" y="1592778"/>
            <a:ext cx="2273251" cy="2296213"/>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8" name="Picture Placeholder 2"/>
          <p:cNvSpPr>
            <a:spLocks noGrp="1"/>
          </p:cNvSpPr>
          <p:nvPr>
            <p:ph type="pic" sz="quarter" idx="32" hasCustomPrompt="1"/>
          </p:nvPr>
        </p:nvSpPr>
        <p:spPr>
          <a:xfrm>
            <a:off x="6879342" y="1592778"/>
            <a:ext cx="2273251" cy="2296213"/>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9" name="Text Placeholder 18"/>
          <p:cNvSpPr>
            <a:spLocks noGrp="1"/>
          </p:cNvSpPr>
          <p:nvPr>
            <p:ph type="body" sz="quarter" idx="17"/>
          </p:nvPr>
        </p:nvSpPr>
        <p:spPr>
          <a:xfrm>
            <a:off x="-7471" y="3920287"/>
            <a:ext cx="2274371" cy="1317008"/>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33"/>
          </p:nvPr>
        </p:nvSpPr>
        <p:spPr>
          <a:xfrm>
            <a:off x="2284837" y="3920287"/>
            <a:ext cx="2274371" cy="1317008"/>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34"/>
          </p:nvPr>
        </p:nvSpPr>
        <p:spPr>
          <a:xfrm>
            <a:off x="4581621" y="3920287"/>
            <a:ext cx="2274371" cy="1317008"/>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35"/>
          </p:nvPr>
        </p:nvSpPr>
        <p:spPr>
          <a:xfrm>
            <a:off x="6878222" y="3920287"/>
            <a:ext cx="2274371" cy="1317008"/>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0"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21"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4"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6" name="TextBox 15"/>
          <p:cNvSpPr txBox="1"/>
          <p:nvPr userDrawn="1"/>
        </p:nvSpPr>
        <p:spPr>
          <a:xfrm>
            <a:off x="916823" y="5502166"/>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17" name="Picture 2" descr="E:\2016\LOGO\Logo-SRVSOP-colo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5417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about 04">
    <p:spTree>
      <p:nvGrpSpPr>
        <p:cNvPr id="1" name=""/>
        <p:cNvGrpSpPr/>
        <p:nvPr/>
      </p:nvGrpSpPr>
      <p:grpSpPr>
        <a:xfrm>
          <a:off x="0" y="0"/>
          <a:ext cx="0" cy="0"/>
          <a:chOff x="0" y="0"/>
          <a:chExt cx="0" cy="0"/>
        </a:xfrm>
      </p:grpSpPr>
      <p:sp>
        <p:nvSpPr>
          <p:cNvPr id="5" name="Picture Placeholder 2"/>
          <p:cNvSpPr>
            <a:spLocks noGrp="1"/>
          </p:cNvSpPr>
          <p:nvPr>
            <p:ph type="pic" sz="quarter" idx="32" hasCustomPrompt="1"/>
          </p:nvPr>
        </p:nvSpPr>
        <p:spPr>
          <a:xfrm>
            <a:off x="5036494" y="6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 name="Picture Placeholder 2"/>
          <p:cNvSpPr>
            <a:spLocks noGrp="1"/>
          </p:cNvSpPr>
          <p:nvPr>
            <p:ph type="pic" sz="quarter" idx="33" hasCustomPrompt="1"/>
          </p:nvPr>
        </p:nvSpPr>
        <p:spPr>
          <a:xfrm>
            <a:off x="5036494" y="1144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7" name="Picture Placeholder 2"/>
          <p:cNvSpPr>
            <a:spLocks noGrp="1"/>
          </p:cNvSpPr>
          <p:nvPr>
            <p:ph type="pic" sz="quarter" idx="34" hasCustomPrompt="1"/>
          </p:nvPr>
        </p:nvSpPr>
        <p:spPr>
          <a:xfrm>
            <a:off x="5036494" y="228481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8" name="Picture Placeholder 2"/>
          <p:cNvSpPr>
            <a:spLocks noGrp="1"/>
          </p:cNvSpPr>
          <p:nvPr>
            <p:ph type="pic" sz="quarter" idx="35" hasCustomPrompt="1"/>
          </p:nvPr>
        </p:nvSpPr>
        <p:spPr>
          <a:xfrm>
            <a:off x="5036494" y="3424874"/>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9" name="Picture Placeholder 2"/>
          <p:cNvSpPr>
            <a:spLocks noGrp="1"/>
          </p:cNvSpPr>
          <p:nvPr>
            <p:ph type="pic" sz="quarter" idx="36" hasCustomPrompt="1"/>
          </p:nvPr>
        </p:nvSpPr>
        <p:spPr>
          <a:xfrm>
            <a:off x="5036494" y="456788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0" name="Picture Placeholder 2"/>
          <p:cNvSpPr>
            <a:spLocks noGrp="1"/>
          </p:cNvSpPr>
          <p:nvPr>
            <p:ph type="pic" sz="quarter" idx="37" hasCustomPrompt="1"/>
          </p:nvPr>
        </p:nvSpPr>
        <p:spPr>
          <a:xfrm>
            <a:off x="6062544" y="6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2" name="Picture Placeholder 2"/>
          <p:cNvSpPr>
            <a:spLocks noGrp="1"/>
          </p:cNvSpPr>
          <p:nvPr>
            <p:ph type="pic" sz="quarter" idx="38" hasCustomPrompt="1"/>
          </p:nvPr>
        </p:nvSpPr>
        <p:spPr>
          <a:xfrm>
            <a:off x="6062544" y="1144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3" name="Picture Placeholder 2"/>
          <p:cNvSpPr>
            <a:spLocks noGrp="1"/>
          </p:cNvSpPr>
          <p:nvPr>
            <p:ph type="pic" sz="quarter" idx="39" hasCustomPrompt="1"/>
          </p:nvPr>
        </p:nvSpPr>
        <p:spPr>
          <a:xfrm>
            <a:off x="6062544" y="228481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4" name="Picture Placeholder 2"/>
          <p:cNvSpPr>
            <a:spLocks noGrp="1"/>
          </p:cNvSpPr>
          <p:nvPr>
            <p:ph type="pic" sz="quarter" idx="40" hasCustomPrompt="1"/>
          </p:nvPr>
        </p:nvSpPr>
        <p:spPr>
          <a:xfrm>
            <a:off x="6062544" y="3424874"/>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5" name="Picture Placeholder 2"/>
          <p:cNvSpPr>
            <a:spLocks noGrp="1"/>
          </p:cNvSpPr>
          <p:nvPr>
            <p:ph type="pic" sz="quarter" idx="41" hasCustomPrompt="1"/>
          </p:nvPr>
        </p:nvSpPr>
        <p:spPr>
          <a:xfrm>
            <a:off x="6062544" y="456788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6" name="Picture Placeholder 2"/>
          <p:cNvSpPr>
            <a:spLocks noGrp="1"/>
          </p:cNvSpPr>
          <p:nvPr>
            <p:ph type="pic" sz="quarter" idx="42" hasCustomPrompt="1"/>
          </p:nvPr>
        </p:nvSpPr>
        <p:spPr>
          <a:xfrm>
            <a:off x="7088594" y="6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7" name="Picture Placeholder 2"/>
          <p:cNvSpPr>
            <a:spLocks noGrp="1"/>
          </p:cNvSpPr>
          <p:nvPr>
            <p:ph type="pic" sz="quarter" idx="43" hasCustomPrompt="1"/>
          </p:nvPr>
        </p:nvSpPr>
        <p:spPr>
          <a:xfrm>
            <a:off x="7088594" y="1144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44" hasCustomPrompt="1"/>
          </p:nvPr>
        </p:nvSpPr>
        <p:spPr>
          <a:xfrm>
            <a:off x="7088594" y="228481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5" hasCustomPrompt="1"/>
          </p:nvPr>
        </p:nvSpPr>
        <p:spPr>
          <a:xfrm>
            <a:off x="7088594" y="3424874"/>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6" hasCustomPrompt="1"/>
          </p:nvPr>
        </p:nvSpPr>
        <p:spPr>
          <a:xfrm>
            <a:off x="7088594" y="456788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7" hasCustomPrompt="1"/>
          </p:nvPr>
        </p:nvSpPr>
        <p:spPr>
          <a:xfrm>
            <a:off x="8114644" y="6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8" hasCustomPrompt="1"/>
          </p:nvPr>
        </p:nvSpPr>
        <p:spPr>
          <a:xfrm>
            <a:off x="8114644" y="1144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49" hasCustomPrompt="1"/>
          </p:nvPr>
        </p:nvSpPr>
        <p:spPr>
          <a:xfrm>
            <a:off x="8114644" y="228481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0" hasCustomPrompt="1"/>
          </p:nvPr>
        </p:nvSpPr>
        <p:spPr>
          <a:xfrm>
            <a:off x="8114644" y="3424874"/>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1" hasCustomPrompt="1"/>
          </p:nvPr>
        </p:nvSpPr>
        <p:spPr>
          <a:xfrm>
            <a:off x="8114644" y="456788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27"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30"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28" name="TextBox 27"/>
          <p:cNvSpPr txBox="1"/>
          <p:nvPr userDrawn="1"/>
        </p:nvSpPr>
        <p:spPr>
          <a:xfrm>
            <a:off x="965309" y="5484486"/>
            <a:ext cx="856325"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7375417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about 04">
    <p:spTree>
      <p:nvGrpSpPr>
        <p:cNvPr id="1" name=""/>
        <p:cNvGrpSpPr/>
        <p:nvPr/>
      </p:nvGrpSpPr>
      <p:grpSpPr>
        <a:xfrm>
          <a:off x="0" y="0"/>
          <a:ext cx="0" cy="0"/>
          <a:chOff x="0" y="0"/>
          <a:chExt cx="0" cy="0"/>
        </a:xfrm>
      </p:grpSpPr>
      <p:sp>
        <p:nvSpPr>
          <p:cNvPr id="17" name="Picture Placeholder 2"/>
          <p:cNvSpPr>
            <a:spLocks noGrp="1"/>
          </p:cNvSpPr>
          <p:nvPr>
            <p:ph type="pic" sz="quarter" idx="32" hasCustomPrompt="1"/>
          </p:nvPr>
        </p:nvSpPr>
        <p:spPr>
          <a:xfrm>
            <a:off x="-59217"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37" hasCustomPrompt="1"/>
          </p:nvPr>
        </p:nvSpPr>
        <p:spPr>
          <a:xfrm>
            <a:off x="969844"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2" hasCustomPrompt="1"/>
          </p:nvPr>
        </p:nvSpPr>
        <p:spPr>
          <a:xfrm>
            <a:off x="1998905"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7" hasCustomPrompt="1"/>
          </p:nvPr>
        </p:nvSpPr>
        <p:spPr>
          <a:xfrm>
            <a:off x="3027966"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8" hasCustomPrompt="1"/>
          </p:nvPr>
        </p:nvSpPr>
        <p:spPr>
          <a:xfrm>
            <a:off x="4057027"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9" hasCustomPrompt="1"/>
          </p:nvPr>
        </p:nvSpPr>
        <p:spPr>
          <a:xfrm>
            <a:off x="5086088"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50" hasCustomPrompt="1"/>
          </p:nvPr>
        </p:nvSpPr>
        <p:spPr>
          <a:xfrm>
            <a:off x="6115149"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1" hasCustomPrompt="1"/>
          </p:nvPr>
        </p:nvSpPr>
        <p:spPr>
          <a:xfrm>
            <a:off x="7144210"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2" hasCustomPrompt="1"/>
          </p:nvPr>
        </p:nvSpPr>
        <p:spPr>
          <a:xfrm>
            <a:off x="8173271"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53" hasCustomPrompt="1"/>
          </p:nvPr>
        </p:nvSpPr>
        <p:spPr>
          <a:xfrm>
            <a:off x="-56206"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54" hasCustomPrompt="1"/>
          </p:nvPr>
        </p:nvSpPr>
        <p:spPr>
          <a:xfrm>
            <a:off x="972855"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55" hasCustomPrompt="1"/>
          </p:nvPr>
        </p:nvSpPr>
        <p:spPr>
          <a:xfrm>
            <a:off x="2001916"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56" hasCustomPrompt="1"/>
          </p:nvPr>
        </p:nvSpPr>
        <p:spPr>
          <a:xfrm>
            <a:off x="3030977"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57" hasCustomPrompt="1"/>
          </p:nvPr>
        </p:nvSpPr>
        <p:spPr>
          <a:xfrm>
            <a:off x="4060038"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58" hasCustomPrompt="1"/>
          </p:nvPr>
        </p:nvSpPr>
        <p:spPr>
          <a:xfrm>
            <a:off x="5089099"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59" hasCustomPrompt="1"/>
          </p:nvPr>
        </p:nvSpPr>
        <p:spPr>
          <a:xfrm>
            <a:off x="6118160"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60" hasCustomPrompt="1"/>
          </p:nvPr>
        </p:nvSpPr>
        <p:spPr>
          <a:xfrm>
            <a:off x="7147221"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61" hasCustomPrompt="1"/>
          </p:nvPr>
        </p:nvSpPr>
        <p:spPr>
          <a:xfrm>
            <a:off x="8173271"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40"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35"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37" name="TextBox 36"/>
          <p:cNvSpPr txBox="1"/>
          <p:nvPr userDrawn="1"/>
        </p:nvSpPr>
        <p:spPr>
          <a:xfrm>
            <a:off x="965310" y="5484486"/>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38" name="Picture 2" descr="E:\2016\LOGO\Logo-SRVSOP-colo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8662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1" y="4566503"/>
            <a:ext cx="7422093" cy="563088"/>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857899" y="4082242"/>
            <a:ext cx="7423705" cy="472298"/>
          </a:xfrm>
        </p:spPr>
        <p:txBody>
          <a:bodyPr anchor="b">
            <a:noAutofit/>
          </a:bodyPr>
          <a:lstStyle>
            <a:lvl1pPr algn="ctr">
              <a:defRPr sz="2500"/>
            </a:lvl1pPr>
          </a:lstStyle>
          <a:p>
            <a:r>
              <a:rPr lang="en-US" dirty="0" smtClean="0"/>
              <a:t>Click to edit Master title style</a:t>
            </a:r>
            <a:endParaRPr lang="en-US" dirty="0"/>
          </a:p>
        </p:txBody>
      </p:sp>
      <p:pic>
        <p:nvPicPr>
          <p:cNvPr id="6" name="Picture 2" descr="E:\2016\LOGO\Logo-SRVSOP-colo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106467"/>
      </p:ext>
    </p:extLst>
  </p:cSld>
  <p:clrMapOvr>
    <a:masterClrMapping/>
  </p:clrMapOvr>
  <p:transition spd="slow">
    <p:push/>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1" y="4566503"/>
            <a:ext cx="7422093" cy="563088"/>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857899" y="4082242"/>
            <a:ext cx="7423705" cy="472298"/>
          </a:xfrm>
        </p:spPr>
        <p:txBody>
          <a:bodyPr anchor="b">
            <a:noAutofit/>
          </a:bodyPr>
          <a:lstStyle>
            <a:lvl1pPr algn="ctr">
              <a:defRPr sz="2500"/>
            </a:lvl1pPr>
          </a:lstStyle>
          <a:p>
            <a:r>
              <a:rPr lang="en-US" dirty="0" smtClean="0"/>
              <a:t>Click to edit Master title style</a:t>
            </a:r>
            <a:endParaRPr lang="en-US" dirty="0"/>
          </a:p>
        </p:txBody>
      </p:sp>
      <p:sp>
        <p:nvSpPr>
          <p:cNvPr id="5"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7" name="TextBox 6"/>
          <p:cNvSpPr txBox="1"/>
          <p:nvPr userDrawn="1"/>
        </p:nvSpPr>
        <p:spPr>
          <a:xfrm>
            <a:off x="1204206" y="5484486"/>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8" name="Picture 2" descr="E:\2016\LOGO\Logo-SRVSOP-colo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372797"/>
      </p:ext>
    </p:extLst>
  </p:cSld>
  <p:clrMapOvr>
    <a:masterClrMapping/>
  </p:clrMapOvr>
  <p:transition spd="slow">
    <p:push/>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1" y="4566503"/>
            <a:ext cx="7422093" cy="563088"/>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857899" y="4082242"/>
            <a:ext cx="7423705" cy="472298"/>
          </a:xfrm>
        </p:spPr>
        <p:txBody>
          <a:bodyPr anchor="b">
            <a:noAutofit/>
          </a:bodyPr>
          <a:lstStyle>
            <a:lvl1pPr algn="ctr">
              <a:defRPr sz="2500"/>
            </a:lvl1pPr>
          </a:lstStyle>
          <a:p>
            <a:r>
              <a:rPr lang="en-US" dirty="0" smtClean="0"/>
              <a:t>Click to edit Master title style</a:t>
            </a:r>
            <a:endParaRPr lang="en-US" dirty="0"/>
          </a:p>
        </p:txBody>
      </p:sp>
      <p:sp>
        <p:nvSpPr>
          <p:cNvPr id="7" name="Slide Number Placeholder 5"/>
          <p:cNvSpPr txBox="1">
            <a:spLocks/>
          </p:cNvSpPr>
          <p:nvPr userDrawn="1"/>
        </p:nvSpPr>
        <p:spPr>
          <a:xfrm>
            <a:off x="6643182" y="5401942"/>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6" name="TextBox 5"/>
          <p:cNvSpPr txBox="1"/>
          <p:nvPr userDrawn="1"/>
        </p:nvSpPr>
        <p:spPr>
          <a:xfrm>
            <a:off x="7530015" y="5473979"/>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2001372797"/>
      </p:ext>
    </p:extLst>
  </p:cSld>
  <p:clrMapOvr>
    <a:masterClrMapping/>
  </p:clrMapOvr>
  <p:transition spd="slow">
    <p:pu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alery_02">
    <p:spTree>
      <p:nvGrpSpPr>
        <p:cNvPr id="1" name=""/>
        <p:cNvGrpSpPr/>
        <p:nvPr/>
      </p:nvGrpSpPr>
      <p:grpSpPr>
        <a:xfrm>
          <a:off x="0" y="0"/>
          <a:ext cx="0" cy="0"/>
          <a:chOff x="0" y="0"/>
          <a:chExt cx="0" cy="0"/>
        </a:xfrm>
      </p:grpSpPr>
      <p:sp>
        <p:nvSpPr>
          <p:cNvPr id="4" name="TextBox 3"/>
          <p:cNvSpPr txBox="1"/>
          <p:nvPr userDrawn="1"/>
        </p:nvSpPr>
        <p:spPr>
          <a:xfrm>
            <a:off x="6922943" y="5481408"/>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
        <p:nvSpPr>
          <p:cNvPr id="6" name="Picture Placeholder 2"/>
          <p:cNvSpPr>
            <a:spLocks noGrp="1"/>
          </p:cNvSpPr>
          <p:nvPr>
            <p:ph type="pic" sz="quarter" idx="10"/>
          </p:nvPr>
        </p:nvSpPr>
        <p:spPr>
          <a:xfrm>
            <a:off x="-1588" y="432153"/>
            <a:ext cx="8686801" cy="4788958"/>
          </a:xfrm>
        </p:spPr>
        <p:txBody>
          <a:bodyPr/>
          <a:lstStyle/>
          <a:p>
            <a:endParaRPr lang="en-US" dirty="0"/>
          </a:p>
        </p:txBody>
      </p:sp>
    </p:spTree>
    <p:extLst>
      <p:ext uri="{BB962C8B-B14F-4D97-AF65-F5344CB8AC3E}">
        <p14:creationId xmlns:p14="http://schemas.microsoft.com/office/powerpoint/2010/main" val="17203758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1" y="4566503"/>
            <a:ext cx="7422093" cy="563088"/>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857899" y="4082242"/>
            <a:ext cx="7423705" cy="472298"/>
          </a:xfrm>
        </p:spPr>
        <p:txBody>
          <a:bodyPr anchor="b">
            <a:noAutofit/>
          </a:bodyPr>
          <a:lstStyle>
            <a:lvl1pPr algn="ctr">
              <a:defRPr sz="2500"/>
            </a:lvl1pPr>
          </a:lstStyle>
          <a:p>
            <a:r>
              <a:rPr lang="en-US" dirty="0" smtClean="0"/>
              <a:t>Click to edit Master title style</a:t>
            </a:r>
            <a:endParaRPr lang="en-US" dirty="0"/>
          </a:p>
        </p:txBody>
      </p:sp>
      <p:sp>
        <p:nvSpPr>
          <p:cNvPr id="9" name="Slide Number Placeholder 5"/>
          <p:cNvSpPr txBox="1">
            <a:spLocks/>
          </p:cNvSpPr>
          <p:nvPr userDrawn="1"/>
        </p:nvSpPr>
        <p:spPr>
          <a:xfrm>
            <a:off x="3481488" y="5399136"/>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6" name="TextBox 5"/>
          <p:cNvSpPr txBox="1"/>
          <p:nvPr userDrawn="1"/>
        </p:nvSpPr>
        <p:spPr>
          <a:xfrm>
            <a:off x="4368321" y="5471173"/>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8" name="Picture 2" descr="E:\2016\LOGO\Logo-SRVSOP-colo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818411"/>
      </p:ext>
    </p:extLst>
  </p:cSld>
  <p:clrMapOvr>
    <a:masterClrMapping/>
  </p:clrMapOvr>
  <p:transition spd="slow">
    <p:push/>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1" y="4566503"/>
            <a:ext cx="7422093" cy="563088"/>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857899" y="4082242"/>
            <a:ext cx="7423705" cy="472298"/>
          </a:xfrm>
        </p:spPr>
        <p:txBody>
          <a:bodyPr anchor="b">
            <a:noAutofit/>
          </a:bodyPr>
          <a:lstStyle>
            <a:lvl1pPr algn="ctr">
              <a:defRPr sz="2500"/>
            </a:lvl1pPr>
          </a:lstStyle>
          <a:p>
            <a:r>
              <a:rPr lang="en-US" dirty="0" smtClean="0"/>
              <a:t>Click to edit Master title style</a:t>
            </a:r>
            <a:endParaRPr lang="en-US" dirty="0"/>
          </a:p>
        </p:txBody>
      </p:sp>
      <p:sp>
        <p:nvSpPr>
          <p:cNvPr id="8" name="Picture Placeholder 7"/>
          <p:cNvSpPr>
            <a:spLocks noGrp="1"/>
          </p:cNvSpPr>
          <p:nvPr>
            <p:ph type="pic" sz="quarter" idx="10"/>
          </p:nvPr>
        </p:nvSpPr>
        <p:spPr>
          <a:xfrm>
            <a:off x="-3224" y="2886"/>
            <a:ext cx="9147224" cy="3836852"/>
          </a:xfrm>
        </p:spPr>
        <p:txBody>
          <a:bodyPr/>
          <a:lstStyle>
            <a:lvl1pPr marL="0" indent="0">
              <a:buNone/>
              <a:defRPr/>
            </a:lvl1pPr>
          </a:lstStyle>
          <a:p>
            <a:endParaRPr lang="en-US" dirty="0"/>
          </a:p>
        </p:txBody>
      </p:sp>
      <p:sp>
        <p:nvSpPr>
          <p:cNvPr id="10"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7" name="TextBox 6"/>
          <p:cNvSpPr txBox="1"/>
          <p:nvPr userDrawn="1"/>
        </p:nvSpPr>
        <p:spPr>
          <a:xfrm>
            <a:off x="941313" y="5484486"/>
            <a:ext cx="1119217"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GSI AIR - </a:t>
            </a:r>
            <a:r>
              <a:rPr lang="en-US" sz="700" baseline="0" dirty="0" smtClean="0">
                <a:solidFill>
                  <a:srgbClr val="FFFFFF"/>
                </a:solidFill>
                <a:latin typeface="Open Sans"/>
                <a:cs typeface="Open Sans"/>
              </a:rPr>
              <a:t>20157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12" name="Picture 2" descr="E:\2016\LOGO\Logo-SRVSOP-colo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842810"/>
      </p:ext>
    </p:extLst>
  </p:cSld>
  <p:clrMapOvr>
    <a:masterClrMapping/>
  </p:clrMapOvr>
  <p:transition spd="slow">
    <p:push/>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317968" y="1328933"/>
            <a:ext cx="2173575" cy="2095789"/>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3"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7" name="TextBox 6"/>
          <p:cNvSpPr txBox="1"/>
          <p:nvPr userDrawn="1"/>
        </p:nvSpPr>
        <p:spPr>
          <a:xfrm>
            <a:off x="939710" y="5484486"/>
            <a:ext cx="1120820"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GSI AIR - </a:t>
            </a:r>
            <a:r>
              <a:rPr lang="en-US" sz="700" baseline="0" dirty="0" smtClean="0">
                <a:solidFill>
                  <a:srgbClr val="FFFFFF"/>
                </a:solidFill>
                <a:latin typeface="Open Sans"/>
                <a:cs typeface="Open Sans"/>
              </a:rPr>
              <a:t> </a:t>
            </a:r>
            <a:r>
              <a:rPr lang="en-US" sz="700" baseline="0" dirty="0" smtClean="0">
                <a:solidFill>
                  <a:srgbClr val="FFFFFF"/>
                </a:solidFill>
                <a:latin typeface="Open Sans"/>
                <a:cs typeface="Open Sans"/>
              </a:rPr>
              <a:t>2019   </a:t>
            </a:r>
            <a:r>
              <a:rPr lang="en-US" sz="700" baseline="0" dirty="0" smtClean="0">
                <a:solidFill>
                  <a:srgbClr val="FFFFFF"/>
                </a:solidFill>
                <a:latin typeface="Open Sans"/>
                <a:cs typeface="Open Sans"/>
              </a:rPr>
              <a:t>|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11" name="Picture 2" descr="E:\2016\LOGO\Logo-SRVSOP-colo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2485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331991" y="2947560"/>
            <a:ext cx="2173575" cy="2095789"/>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Picture Placeholder 7"/>
          <p:cNvSpPr>
            <a:spLocks noGrp="1"/>
          </p:cNvSpPr>
          <p:nvPr>
            <p:ph type="pic" sz="quarter" idx="10"/>
          </p:nvPr>
        </p:nvSpPr>
        <p:spPr>
          <a:xfrm>
            <a:off x="325045" y="1328933"/>
            <a:ext cx="2176684" cy="1506527"/>
          </a:xfrm>
        </p:spPr>
        <p:txBody>
          <a:bodyPr/>
          <a:lstStyle>
            <a:lvl1pPr marL="0" indent="0">
              <a:buNone/>
              <a:defRPr/>
            </a:lvl1pPr>
          </a:lstStyle>
          <a:p>
            <a:endParaRPr lang="en-US" dirty="0"/>
          </a:p>
        </p:txBody>
      </p:sp>
      <p:sp>
        <p:nvSpPr>
          <p:cNvPr id="15"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3"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1" name="TextBox 10"/>
          <p:cNvSpPr txBox="1"/>
          <p:nvPr userDrawn="1"/>
        </p:nvSpPr>
        <p:spPr>
          <a:xfrm>
            <a:off x="946122" y="5484486"/>
            <a:ext cx="1114408"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GSI AIR – </a:t>
            </a:r>
            <a:r>
              <a:rPr lang="en-US" sz="700" dirty="0" smtClean="0">
                <a:solidFill>
                  <a:srgbClr val="FFFFFF"/>
                </a:solidFill>
                <a:latin typeface="Open Sans"/>
                <a:cs typeface="Open Sans"/>
              </a:rPr>
              <a:t>2019   </a:t>
            </a:r>
            <a:r>
              <a:rPr lang="en-US" sz="700" baseline="0" dirty="0" smtClean="0">
                <a:solidFill>
                  <a:srgbClr val="FFFFFF"/>
                </a:solidFill>
                <a:latin typeface="Open Sans"/>
                <a:cs typeface="Open Sans"/>
              </a:rPr>
              <a:t>|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12" name="Picture 2" descr="E:\2016\LOGO\Logo-SRVSOP-colo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1192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6"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3224" y="-5415"/>
            <a:ext cx="9147224" cy="3836852"/>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317500" y="3840768"/>
            <a:ext cx="2667000" cy="134885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Text Placeholder 18"/>
          <p:cNvSpPr>
            <a:spLocks noGrp="1"/>
          </p:cNvSpPr>
          <p:nvPr>
            <p:ph type="body" sz="quarter" idx="18"/>
          </p:nvPr>
        </p:nvSpPr>
        <p:spPr>
          <a:xfrm>
            <a:off x="3227295" y="3840768"/>
            <a:ext cx="2667000" cy="134885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19"/>
          </p:nvPr>
        </p:nvSpPr>
        <p:spPr>
          <a:xfrm>
            <a:off x="6140824" y="3840768"/>
            <a:ext cx="2667000" cy="134885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1"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4" name="TextBox 13"/>
          <p:cNvSpPr txBox="1"/>
          <p:nvPr userDrawn="1"/>
        </p:nvSpPr>
        <p:spPr>
          <a:xfrm>
            <a:off x="981389" y="5472164"/>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15" name="Picture 2" descr="E:\2016\LOGO\Logo-SRVSOP-colo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7860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4522118" y="1"/>
            <a:ext cx="4621882" cy="5721036"/>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317967" y="1707027"/>
            <a:ext cx="3850621" cy="3375288"/>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Slide Number Placeholder 5"/>
          <p:cNvSpPr txBox="1">
            <a:spLocks/>
          </p:cNvSpPr>
          <p:nvPr userDrawn="1"/>
        </p:nvSpPr>
        <p:spPr>
          <a:xfrm>
            <a:off x="317967" y="5400256"/>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9"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0"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TextBox 11"/>
          <p:cNvSpPr txBox="1"/>
          <p:nvPr userDrawn="1"/>
        </p:nvSpPr>
        <p:spPr>
          <a:xfrm>
            <a:off x="965310" y="5484486"/>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618269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0"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6"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7" name="TextBox 6"/>
          <p:cNvSpPr txBox="1"/>
          <p:nvPr userDrawn="1"/>
        </p:nvSpPr>
        <p:spPr>
          <a:xfrm>
            <a:off x="965310" y="5484486"/>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11" name="Picture 2" descr="E:\2016\LOGO\Logo-SRVSOP-colo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70426"/>
      </p:ext>
    </p:extLst>
  </p:cSld>
  <p:clrMapOvr>
    <a:masterClrMapping/>
  </p:clrMapOvr>
  <p:transition spd="slow">
    <p:push/>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ckup_01">
    <p:spTree>
      <p:nvGrpSpPr>
        <p:cNvPr id="1" name=""/>
        <p:cNvGrpSpPr/>
        <p:nvPr/>
      </p:nvGrpSpPr>
      <p:grpSpPr>
        <a:xfrm>
          <a:off x="0" y="0"/>
          <a:ext cx="0" cy="0"/>
          <a:chOff x="0" y="0"/>
          <a:chExt cx="0" cy="0"/>
        </a:xfrm>
      </p:grpSpPr>
      <p:pic>
        <p:nvPicPr>
          <p:cNvPr id="4" name="Picture 3" descr="compute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21954" y="983174"/>
            <a:ext cx="4861224" cy="4293763"/>
          </a:xfrm>
          <a:prstGeom prst="rect">
            <a:avLst/>
          </a:prstGeom>
        </p:spPr>
      </p:pic>
      <p:sp>
        <p:nvSpPr>
          <p:cNvPr id="7" name="Picture Placeholder 6"/>
          <p:cNvSpPr>
            <a:spLocks noGrp="1"/>
          </p:cNvSpPr>
          <p:nvPr>
            <p:ph type="pic" sz="quarter" idx="10"/>
          </p:nvPr>
        </p:nvSpPr>
        <p:spPr>
          <a:xfrm>
            <a:off x="3732583" y="1465988"/>
            <a:ext cx="4268611" cy="2524321"/>
          </a:xfrm>
        </p:spPr>
        <p:txBody>
          <a:bodyPr/>
          <a:lstStyle/>
          <a:p>
            <a:endParaRPr lang="en-US"/>
          </a:p>
        </p:txBody>
      </p:sp>
      <p:sp>
        <p:nvSpPr>
          <p:cNvPr id="16"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0" name="TextBox 9"/>
          <p:cNvSpPr txBox="1"/>
          <p:nvPr userDrawn="1"/>
        </p:nvSpPr>
        <p:spPr>
          <a:xfrm>
            <a:off x="981389" y="5484486"/>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11" name="Picture 2" descr="E:\2016\LOGO\Logo-SRVSOP-color.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2221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ckup_02">
    <p:spTree>
      <p:nvGrpSpPr>
        <p:cNvPr id="1" name=""/>
        <p:cNvGrpSpPr/>
        <p:nvPr/>
      </p:nvGrpSpPr>
      <p:grpSpPr>
        <a:xfrm>
          <a:off x="0" y="0"/>
          <a:ext cx="0" cy="0"/>
          <a:chOff x="0" y="0"/>
          <a:chExt cx="0" cy="0"/>
        </a:xfrm>
      </p:grpSpPr>
      <p:pic>
        <p:nvPicPr>
          <p:cNvPr id="2" name="Picture 1" descr="laptop.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41055" y="1451705"/>
            <a:ext cx="5450541" cy="3548564"/>
          </a:xfrm>
          <a:prstGeom prst="rect">
            <a:avLst/>
          </a:prstGeom>
        </p:spPr>
      </p:pic>
      <p:sp>
        <p:nvSpPr>
          <p:cNvPr id="6" name="Picture Placeholder 5"/>
          <p:cNvSpPr>
            <a:spLocks noGrp="1"/>
          </p:cNvSpPr>
          <p:nvPr>
            <p:ph type="pic" sz="quarter" idx="10"/>
          </p:nvPr>
        </p:nvSpPr>
        <p:spPr>
          <a:xfrm>
            <a:off x="3767668" y="1886578"/>
            <a:ext cx="3996791" cy="2628978"/>
          </a:xfrm>
        </p:spPr>
        <p:txBody>
          <a:bodyPr/>
          <a:lstStyle/>
          <a:p>
            <a:endParaRPr lang="en-US"/>
          </a:p>
        </p:txBody>
      </p:sp>
      <p:sp>
        <p:nvSpPr>
          <p:cNvPr id="16"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0" name="TextBox 9"/>
          <p:cNvSpPr txBox="1"/>
          <p:nvPr userDrawn="1"/>
        </p:nvSpPr>
        <p:spPr>
          <a:xfrm>
            <a:off x="903760" y="5484486"/>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11" name="Picture 2" descr="E:\2016\LOGO\Logo-SRVSOP-color.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1009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ockup_03">
    <p:spTree>
      <p:nvGrpSpPr>
        <p:cNvPr id="1" name=""/>
        <p:cNvGrpSpPr/>
        <p:nvPr/>
      </p:nvGrpSpPr>
      <p:grpSpPr>
        <a:xfrm>
          <a:off x="0" y="0"/>
          <a:ext cx="0" cy="0"/>
          <a:chOff x="0" y="0"/>
          <a:chExt cx="0" cy="0"/>
        </a:xfrm>
      </p:grpSpPr>
      <p:pic>
        <p:nvPicPr>
          <p:cNvPr id="2" name="Picture 1" descr="tablet.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01449" y="686856"/>
            <a:ext cx="3321416" cy="4723140"/>
          </a:xfrm>
          <a:prstGeom prst="rect">
            <a:avLst/>
          </a:prstGeom>
        </p:spPr>
      </p:pic>
      <p:sp>
        <p:nvSpPr>
          <p:cNvPr id="6" name="Picture Placeholder 5"/>
          <p:cNvSpPr>
            <a:spLocks noGrp="1"/>
          </p:cNvSpPr>
          <p:nvPr>
            <p:ph type="pic" sz="quarter" idx="10"/>
          </p:nvPr>
        </p:nvSpPr>
        <p:spPr>
          <a:xfrm>
            <a:off x="3324225" y="1245631"/>
            <a:ext cx="2510304" cy="3635167"/>
          </a:xfrm>
        </p:spPr>
        <p:txBody>
          <a:bodyPr/>
          <a:lstStyle/>
          <a:p>
            <a:endParaRPr lang="en-US"/>
          </a:p>
        </p:txBody>
      </p:sp>
      <p:sp>
        <p:nvSpPr>
          <p:cNvPr id="16"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0" name="TextBox 9"/>
          <p:cNvSpPr txBox="1"/>
          <p:nvPr userDrawn="1"/>
        </p:nvSpPr>
        <p:spPr>
          <a:xfrm>
            <a:off x="978134" y="5472164"/>
            <a:ext cx="830676"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11" name="Picture 2" descr="E:\2016\LOGO\Logo-SRVSOP-color.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1009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allery_03">
    <p:spTree>
      <p:nvGrpSpPr>
        <p:cNvPr id="1" name=""/>
        <p:cNvGrpSpPr/>
        <p:nvPr/>
      </p:nvGrpSpPr>
      <p:grpSpPr>
        <a:xfrm>
          <a:off x="0" y="0"/>
          <a:ext cx="0" cy="0"/>
          <a:chOff x="0" y="0"/>
          <a:chExt cx="0" cy="0"/>
        </a:xfrm>
      </p:grpSpPr>
      <p:sp>
        <p:nvSpPr>
          <p:cNvPr id="5" name="TextBox 4"/>
          <p:cNvSpPr txBox="1"/>
          <p:nvPr userDrawn="1"/>
        </p:nvSpPr>
        <p:spPr>
          <a:xfrm>
            <a:off x="6922943" y="5481408"/>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
        <p:nvSpPr>
          <p:cNvPr id="6" name="Picture Placeholder 2"/>
          <p:cNvSpPr>
            <a:spLocks noGrp="1"/>
          </p:cNvSpPr>
          <p:nvPr>
            <p:ph type="pic" sz="quarter" idx="10"/>
          </p:nvPr>
        </p:nvSpPr>
        <p:spPr>
          <a:xfrm>
            <a:off x="-1588" y="432153"/>
            <a:ext cx="9145588" cy="4788958"/>
          </a:xfrm>
        </p:spPr>
        <p:txBody>
          <a:bodyPr/>
          <a:lstStyle/>
          <a:p>
            <a:endParaRPr lang="en-US"/>
          </a:p>
        </p:txBody>
      </p:sp>
    </p:spTree>
    <p:extLst>
      <p:ext uri="{BB962C8B-B14F-4D97-AF65-F5344CB8AC3E}">
        <p14:creationId xmlns:p14="http://schemas.microsoft.com/office/powerpoint/2010/main" val="33106050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ckup_04">
    <p:spTree>
      <p:nvGrpSpPr>
        <p:cNvPr id="1" name=""/>
        <p:cNvGrpSpPr/>
        <p:nvPr/>
      </p:nvGrpSpPr>
      <p:grpSpPr>
        <a:xfrm>
          <a:off x="0" y="0"/>
          <a:ext cx="0" cy="0"/>
          <a:chOff x="0" y="0"/>
          <a:chExt cx="0" cy="0"/>
        </a:xfrm>
      </p:grpSpPr>
      <p:pic>
        <p:nvPicPr>
          <p:cNvPr id="3" name="Picture 2" descr="phon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14148" y="527386"/>
            <a:ext cx="6536909" cy="5195454"/>
          </a:xfrm>
          <a:prstGeom prst="rect">
            <a:avLst/>
          </a:prstGeom>
        </p:spPr>
      </p:pic>
      <p:sp>
        <p:nvSpPr>
          <p:cNvPr id="6" name="Picture Placeholder 5"/>
          <p:cNvSpPr>
            <a:spLocks noGrp="1"/>
          </p:cNvSpPr>
          <p:nvPr>
            <p:ph type="pic" sz="quarter" idx="10"/>
          </p:nvPr>
        </p:nvSpPr>
        <p:spPr>
          <a:xfrm>
            <a:off x="3207037" y="1410262"/>
            <a:ext cx="1534297" cy="3034739"/>
          </a:xfrm>
        </p:spPr>
        <p:txBody>
          <a:bodyPr/>
          <a:lstStyle/>
          <a:p>
            <a:endParaRPr lang="en-US"/>
          </a:p>
        </p:txBody>
      </p:sp>
      <p:sp>
        <p:nvSpPr>
          <p:cNvPr id="16"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Picture Placeholder 5"/>
          <p:cNvSpPr>
            <a:spLocks noGrp="1"/>
          </p:cNvSpPr>
          <p:nvPr>
            <p:ph type="pic" sz="quarter" idx="11"/>
          </p:nvPr>
        </p:nvSpPr>
        <p:spPr>
          <a:xfrm>
            <a:off x="5357599" y="3355309"/>
            <a:ext cx="2721012" cy="1721553"/>
          </a:xfrm>
        </p:spPr>
        <p:txBody>
          <a:bodyPr/>
          <a:lstStyle/>
          <a:p>
            <a:endParaRPr lang="en-US"/>
          </a:p>
        </p:txBody>
      </p:sp>
      <p:sp>
        <p:nvSpPr>
          <p:cNvPr id="10"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2" name="TextBox 11"/>
          <p:cNvSpPr txBox="1"/>
          <p:nvPr userDrawn="1"/>
        </p:nvSpPr>
        <p:spPr>
          <a:xfrm>
            <a:off x="965310" y="5467795"/>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13" name="Picture 2" descr="E:\2016\LOGO\Logo-SRVSOP-color.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4642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ockup_05">
    <p:spTree>
      <p:nvGrpSpPr>
        <p:cNvPr id="1" name=""/>
        <p:cNvGrpSpPr/>
        <p:nvPr/>
      </p:nvGrpSpPr>
      <p:grpSpPr>
        <a:xfrm>
          <a:off x="0" y="0"/>
          <a:ext cx="0" cy="0"/>
          <a:chOff x="0" y="0"/>
          <a:chExt cx="0" cy="0"/>
        </a:xfrm>
      </p:grpSpPr>
      <p:pic>
        <p:nvPicPr>
          <p:cNvPr id="2" name="Picture 1" descr="gajah-IPHON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3706" y="1120220"/>
            <a:ext cx="3800286" cy="4293763"/>
          </a:xfrm>
          <a:prstGeom prst="rect">
            <a:avLst/>
          </a:prstGeom>
        </p:spPr>
      </p:pic>
      <p:sp>
        <p:nvSpPr>
          <p:cNvPr id="6" name="Picture Placeholder 5"/>
          <p:cNvSpPr>
            <a:spLocks noGrp="1"/>
          </p:cNvSpPr>
          <p:nvPr>
            <p:ph type="pic" sz="quarter" idx="10"/>
          </p:nvPr>
        </p:nvSpPr>
        <p:spPr>
          <a:xfrm>
            <a:off x="2995368" y="1723841"/>
            <a:ext cx="1597798" cy="3089616"/>
          </a:xfrm>
        </p:spPr>
        <p:txBody>
          <a:bodyPr/>
          <a:lstStyle/>
          <a:p>
            <a:endParaRPr lang="en-US"/>
          </a:p>
        </p:txBody>
      </p:sp>
      <p:sp>
        <p:nvSpPr>
          <p:cNvPr id="16"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0" name="Picture Placeholder 5"/>
          <p:cNvSpPr>
            <a:spLocks noGrp="1"/>
          </p:cNvSpPr>
          <p:nvPr>
            <p:ph type="pic" sz="quarter" idx="11"/>
          </p:nvPr>
        </p:nvSpPr>
        <p:spPr>
          <a:xfrm>
            <a:off x="4907425" y="1723841"/>
            <a:ext cx="1597798" cy="3089616"/>
          </a:xfrm>
        </p:spPr>
        <p:txBody>
          <a:bodyPr/>
          <a:lstStyle/>
          <a:p>
            <a:endParaRPr lang="en-US"/>
          </a:p>
        </p:txBody>
      </p:sp>
      <p:sp>
        <p:nvSpPr>
          <p:cNvPr id="9"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2" name="TextBox 11"/>
          <p:cNvSpPr txBox="1"/>
          <p:nvPr userDrawn="1"/>
        </p:nvSpPr>
        <p:spPr>
          <a:xfrm>
            <a:off x="965309" y="5487563"/>
            <a:ext cx="856325"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13" name="Picture 2" descr="E:\2016\LOGO\Logo-SRVSOP-color.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4597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ockup_06">
    <p:spTree>
      <p:nvGrpSpPr>
        <p:cNvPr id="1" name=""/>
        <p:cNvGrpSpPr/>
        <p:nvPr/>
      </p:nvGrpSpPr>
      <p:grpSpPr>
        <a:xfrm>
          <a:off x="0" y="0"/>
          <a:ext cx="0" cy="0"/>
          <a:chOff x="0" y="0"/>
          <a:chExt cx="0" cy="0"/>
        </a:xfrm>
      </p:grpSpPr>
      <p:pic>
        <p:nvPicPr>
          <p:cNvPr id="2" name="Picture 1" descr="gajah-BROWSE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92332" y="930133"/>
            <a:ext cx="6401347" cy="4293763"/>
          </a:xfrm>
          <a:prstGeom prst="rect">
            <a:avLst/>
          </a:prstGeom>
        </p:spPr>
      </p:pic>
      <p:sp>
        <p:nvSpPr>
          <p:cNvPr id="6" name="Picture Placeholder 5"/>
          <p:cNvSpPr>
            <a:spLocks noGrp="1"/>
          </p:cNvSpPr>
          <p:nvPr>
            <p:ph type="pic" sz="quarter" idx="10"/>
          </p:nvPr>
        </p:nvSpPr>
        <p:spPr>
          <a:xfrm>
            <a:off x="3002403" y="1284824"/>
            <a:ext cx="6212130" cy="3873572"/>
          </a:xfrm>
        </p:spPr>
        <p:txBody>
          <a:bodyPr/>
          <a:lstStyle/>
          <a:p>
            <a:endParaRPr lang="en-US"/>
          </a:p>
        </p:txBody>
      </p:sp>
      <p:sp>
        <p:nvSpPr>
          <p:cNvPr id="16"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0" name="TextBox 9"/>
          <p:cNvSpPr txBox="1"/>
          <p:nvPr userDrawn="1"/>
        </p:nvSpPr>
        <p:spPr>
          <a:xfrm>
            <a:off x="965310" y="5479118"/>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pic>
        <p:nvPicPr>
          <p:cNvPr id="11" name="Picture 2" descr="E:\2016\LOGO\Logo-SRVSOP-color.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5200" y="5273346"/>
            <a:ext cx="494018" cy="3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4597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0"/>
            <a:ext cx="9144000" cy="5715000"/>
          </a:xfrm>
        </p:spPr>
        <p:txBody>
          <a:bodyPr/>
          <a:lstStyle/>
          <a:p>
            <a:endParaRPr lang="en-US"/>
          </a:p>
        </p:txBody>
      </p:sp>
    </p:spTree>
    <p:extLst>
      <p:ext uri="{BB962C8B-B14F-4D97-AF65-F5344CB8AC3E}">
        <p14:creationId xmlns:p14="http://schemas.microsoft.com/office/powerpoint/2010/main" val="242775429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5715000"/>
          </a:xfrm>
        </p:spPr>
        <p:txBody>
          <a:bodyPr/>
          <a:lstStyle>
            <a:lvl1pPr marL="0" indent="0">
              <a:buNone/>
              <a:defRPr/>
            </a:lvl1pPr>
          </a:lstStyle>
          <a:p>
            <a:endParaRPr lang="en-US"/>
          </a:p>
        </p:txBody>
      </p:sp>
    </p:spTree>
    <p:extLst>
      <p:ext uri="{BB962C8B-B14F-4D97-AF65-F5344CB8AC3E}">
        <p14:creationId xmlns:p14="http://schemas.microsoft.com/office/powerpoint/2010/main" val="37271335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allery_06">
    <p:spTree>
      <p:nvGrpSpPr>
        <p:cNvPr id="1" name=""/>
        <p:cNvGrpSpPr/>
        <p:nvPr/>
      </p:nvGrpSpPr>
      <p:grpSpPr>
        <a:xfrm>
          <a:off x="0" y="0"/>
          <a:ext cx="0" cy="0"/>
          <a:chOff x="0" y="0"/>
          <a:chExt cx="0" cy="0"/>
        </a:xfrm>
      </p:grpSpPr>
      <p:sp>
        <p:nvSpPr>
          <p:cNvPr id="24" name="Picture Placeholder 2"/>
          <p:cNvSpPr>
            <a:spLocks noGrp="1"/>
          </p:cNvSpPr>
          <p:nvPr>
            <p:ph type="pic" sz="quarter" idx="32" hasCustomPrompt="1"/>
          </p:nvPr>
        </p:nvSpPr>
        <p:spPr>
          <a:xfrm>
            <a:off x="4582894" y="6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33" hasCustomPrompt="1"/>
          </p:nvPr>
        </p:nvSpPr>
        <p:spPr>
          <a:xfrm>
            <a:off x="4582894" y="1144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34" hasCustomPrompt="1"/>
          </p:nvPr>
        </p:nvSpPr>
        <p:spPr>
          <a:xfrm>
            <a:off x="4582894" y="228481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35" hasCustomPrompt="1"/>
          </p:nvPr>
        </p:nvSpPr>
        <p:spPr>
          <a:xfrm>
            <a:off x="4582894" y="3424874"/>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36" hasCustomPrompt="1"/>
          </p:nvPr>
        </p:nvSpPr>
        <p:spPr>
          <a:xfrm>
            <a:off x="4582894" y="456788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37" hasCustomPrompt="1"/>
          </p:nvPr>
        </p:nvSpPr>
        <p:spPr>
          <a:xfrm>
            <a:off x="5608944" y="6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38" hasCustomPrompt="1"/>
          </p:nvPr>
        </p:nvSpPr>
        <p:spPr>
          <a:xfrm>
            <a:off x="5608944" y="1144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39" hasCustomPrompt="1"/>
          </p:nvPr>
        </p:nvSpPr>
        <p:spPr>
          <a:xfrm>
            <a:off x="5608944" y="228481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40" hasCustomPrompt="1"/>
          </p:nvPr>
        </p:nvSpPr>
        <p:spPr>
          <a:xfrm>
            <a:off x="5608944" y="3424874"/>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41" hasCustomPrompt="1"/>
          </p:nvPr>
        </p:nvSpPr>
        <p:spPr>
          <a:xfrm>
            <a:off x="5608944" y="456788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42" hasCustomPrompt="1"/>
          </p:nvPr>
        </p:nvSpPr>
        <p:spPr>
          <a:xfrm>
            <a:off x="6634994" y="6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5" name="Picture Placeholder 2"/>
          <p:cNvSpPr>
            <a:spLocks noGrp="1"/>
          </p:cNvSpPr>
          <p:nvPr>
            <p:ph type="pic" sz="quarter" idx="43" hasCustomPrompt="1"/>
          </p:nvPr>
        </p:nvSpPr>
        <p:spPr>
          <a:xfrm>
            <a:off x="6634994" y="1144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6" name="Picture Placeholder 2"/>
          <p:cNvSpPr>
            <a:spLocks noGrp="1"/>
          </p:cNvSpPr>
          <p:nvPr>
            <p:ph type="pic" sz="quarter" idx="44" hasCustomPrompt="1"/>
          </p:nvPr>
        </p:nvSpPr>
        <p:spPr>
          <a:xfrm>
            <a:off x="6634994" y="228481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7" name="Picture Placeholder 2"/>
          <p:cNvSpPr>
            <a:spLocks noGrp="1"/>
          </p:cNvSpPr>
          <p:nvPr>
            <p:ph type="pic" sz="quarter" idx="45" hasCustomPrompt="1"/>
          </p:nvPr>
        </p:nvSpPr>
        <p:spPr>
          <a:xfrm>
            <a:off x="6634994" y="3424874"/>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8" name="Picture Placeholder 2"/>
          <p:cNvSpPr>
            <a:spLocks noGrp="1"/>
          </p:cNvSpPr>
          <p:nvPr>
            <p:ph type="pic" sz="quarter" idx="46" hasCustomPrompt="1"/>
          </p:nvPr>
        </p:nvSpPr>
        <p:spPr>
          <a:xfrm>
            <a:off x="6634994" y="456788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Picture Placeholder 2"/>
          <p:cNvSpPr>
            <a:spLocks noGrp="1"/>
          </p:cNvSpPr>
          <p:nvPr>
            <p:ph type="pic" sz="quarter" idx="47" hasCustomPrompt="1"/>
          </p:nvPr>
        </p:nvSpPr>
        <p:spPr>
          <a:xfrm>
            <a:off x="7661044" y="6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0" name="Picture Placeholder 2"/>
          <p:cNvSpPr>
            <a:spLocks noGrp="1"/>
          </p:cNvSpPr>
          <p:nvPr>
            <p:ph type="pic" sz="quarter" idx="48" hasCustomPrompt="1"/>
          </p:nvPr>
        </p:nvSpPr>
        <p:spPr>
          <a:xfrm>
            <a:off x="7661044" y="1144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1" name="Picture Placeholder 2"/>
          <p:cNvSpPr>
            <a:spLocks noGrp="1"/>
          </p:cNvSpPr>
          <p:nvPr>
            <p:ph type="pic" sz="quarter" idx="49" hasCustomPrompt="1"/>
          </p:nvPr>
        </p:nvSpPr>
        <p:spPr>
          <a:xfrm>
            <a:off x="7661044" y="228481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2" name="Picture Placeholder 2"/>
          <p:cNvSpPr>
            <a:spLocks noGrp="1"/>
          </p:cNvSpPr>
          <p:nvPr>
            <p:ph type="pic" sz="quarter" idx="50" hasCustomPrompt="1"/>
          </p:nvPr>
        </p:nvSpPr>
        <p:spPr>
          <a:xfrm>
            <a:off x="7661044" y="3424874"/>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3" name="Picture Placeholder 2"/>
          <p:cNvSpPr>
            <a:spLocks noGrp="1"/>
          </p:cNvSpPr>
          <p:nvPr>
            <p:ph type="pic" sz="quarter" idx="51" hasCustomPrompt="1"/>
          </p:nvPr>
        </p:nvSpPr>
        <p:spPr>
          <a:xfrm>
            <a:off x="7661044" y="456788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4" name="Picture Placeholder 2"/>
          <p:cNvSpPr>
            <a:spLocks noGrp="1"/>
          </p:cNvSpPr>
          <p:nvPr>
            <p:ph type="pic" sz="quarter" idx="52" hasCustomPrompt="1"/>
          </p:nvPr>
        </p:nvSpPr>
        <p:spPr>
          <a:xfrm>
            <a:off x="478694" y="7002"/>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5" name="Picture Placeholder 2"/>
          <p:cNvSpPr>
            <a:spLocks noGrp="1"/>
          </p:cNvSpPr>
          <p:nvPr>
            <p:ph type="pic" sz="quarter" idx="53" hasCustomPrompt="1"/>
          </p:nvPr>
        </p:nvSpPr>
        <p:spPr>
          <a:xfrm>
            <a:off x="478694" y="1145002"/>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6" name="Picture Placeholder 2"/>
          <p:cNvSpPr>
            <a:spLocks noGrp="1"/>
          </p:cNvSpPr>
          <p:nvPr>
            <p:ph type="pic" sz="quarter" idx="54" hasCustomPrompt="1"/>
          </p:nvPr>
        </p:nvSpPr>
        <p:spPr>
          <a:xfrm>
            <a:off x="478694" y="2285058"/>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7" name="Picture Placeholder 2"/>
          <p:cNvSpPr>
            <a:spLocks noGrp="1"/>
          </p:cNvSpPr>
          <p:nvPr>
            <p:ph type="pic" sz="quarter" idx="55" hasCustomPrompt="1"/>
          </p:nvPr>
        </p:nvSpPr>
        <p:spPr>
          <a:xfrm>
            <a:off x="478694" y="342511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8" name="Picture Placeholder 2"/>
          <p:cNvSpPr>
            <a:spLocks noGrp="1"/>
          </p:cNvSpPr>
          <p:nvPr>
            <p:ph type="pic" sz="quarter" idx="56" hasCustomPrompt="1"/>
          </p:nvPr>
        </p:nvSpPr>
        <p:spPr>
          <a:xfrm>
            <a:off x="478694" y="4568128"/>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9" name="Picture Placeholder 2"/>
          <p:cNvSpPr>
            <a:spLocks noGrp="1"/>
          </p:cNvSpPr>
          <p:nvPr>
            <p:ph type="pic" sz="quarter" idx="57" hasCustomPrompt="1"/>
          </p:nvPr>
        </p:nvSpPr>
        <p:spPr>
          <a:xfrm>
            <a:off x="1504744" y="7002"/>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0" name="Picture Placeholder 2"/>
          <p:cNvSpPr>
            <a:spLocks noGrp="1"/>
          </p:cNvSpPr>
          <p:nvPr>
            <p:ph type="pic" sz="quarter" idx="58" hasCustomPrompt="1"/>
          </p:nvPr>
        </p:nvSpPr>
        <p:spPr>
          <a:xfrm>
            <a:off x="1504744" y="1145002"/>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1" name="Picture Placeholder 2"/>
          <p:cNvSpPr>
            <a:spLocks noGrp="1"/>
          </p:cNvSpPr>
          <p:nvPr>
            <p:ph type="pic" sz="quarter" idx="59" hasCustomPrompt="1"/>
          </p:nvPr>
        </p:nvSpPr>
        <p:spPr>
          <a:xfrm>
            <a:off x="1504744" y="2285058"/>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2" name="Picture Placeholder 2"/>
          <p:cNvSpPr>
            <a:spLocks noGrp="1"/>
          </p:cNvSpPr>
          <p:nvPr>
            <p:ph type="pic" sz="quarter" idx="60" hasCustomPrompt="1"/>
          </p:nvPr>
        </p:nvSpPr>
        <p:spPr>
          <a:xfrm>
            <a:off x="1504744" y="342511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3" name="Picture Placeholder 2"/>
          <p:cNvSpPr>
            <a:spLocks noGrp="1"/>
          </p:cNvSpPr>
          <p:nvPr>
            <p:ph type="pic" sz="quarter" idx="61" hasCustomPrompt="1"/>
          </p:nvPr>
        </p:nvSpPr>
        <p:spPr>
          <a:xfrm>
            <a:off x="1504744" y="4568128"/>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4" name="Picture Placeholder 2"/>
          <p:cNvSpPr>
            <a:spLocks noGrp="1"/>
          </p:cNvSpPr>
          <p:nvPr>
            <p:ph type="pic" sz="quarter" idx="62" hasCustomPrompt="1"/>
          </p:nvPr>
        </p:nvSpPr>
        <p:spPr>
          <a:xfrm>
            <a:off x="2530794" y="7002"/>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5" name="Picture Placeholder 2"/>
          <p:cNvSpPr>
            <a:spLocks noGrp="1"/>
          </p:cNvSpPr>
          <p:nvPr>
            <p:ph type="pic" sz="quarter" idx="63" hasCustomPrompt="1"/>
          </p:nvPr>
        </p:nvSpPr>
        <p:spPr>
          <a:xfrm>
            <a:off x="2530794" y="1145002"/>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6" name="Picture Placeholder 2"/>
          <p:cNvSpPr>
            <a:spLocks noGrp="1"/>
          </p:cNvSpPr>
          <p:nvPr>
            <p:ph type="pic" sz="quarter" idx="64" hasCustomPrompt="1"/>
          </p:nvPr>
        </p:nvSpPr>
        <p:spPr>
          <a:xfrm>
            <a:off x="2530794" y="2285058"/>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7" name="Picture Placeholder 2"/>
          <p:cNvSpPr>
            <a:spLocks noGrp="1"/>
          </p:cNvSpPr>
          <p:nvPr>
            <p:ph type="pic" sz="quarter" idx="65" hasCustomPrompt="1"/>
          </p:nvPr>
        </p:nvSpPr>
        <p:spPr>
          <a:xfrm>
            <a:off x="2530794" y="342511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8" name="Picture Placeholder 2"/>
          <p:cNvSpPr>
            <a:spLocks noGrp="1"/>
          </p:cNvSpPr>
          <p:nvPr>
            <p:ph type="pic" sz="quarter" idx="66" hasCustomPrompt="1"/>
          </p:nvPr>
        </p:nvSpPr>
        <p:spPr>
          <a:xfrm>
            <a:off x="2530794" y="4568128"/>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9" name="Picture Placeholder 2"/>
          <p:cNvSpPr>
            <a:spLocks noGrp="1"/>
          </p:cNvSpPr>
          <p:nvPr>
            <p:ph type="pic" sz="quarter" idx="67" hasCustomPrompt="1"/>
          </p:nvPr>
        </p:nvSpPr>
        <p:spPr>
          <a:xfrm>
            <a:off x="3556844" y="7002"/>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0" name="Picture Placeholder 2"/>
          <p:cNvSpPr>
            <a:spLocks noGrp="1"/>
          </p:cNvSpPr>
          <p:nvPr>
            <p:ph type="pic" sz="quarter" idx="68" hasCustomPrompt="1"/>
          </p:nvPr>
        </p:nvSpPr>
        <p:spPr>
          <a:xfrm>
            <a:off x="3556844" y="1145002"/>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1" name="Picture Placeholder 2"/>
          <p:cNvSpPr>
            <a:spLocks noGrp="1"/>
          </p:cNvSpPr>
          <p:nvPr>
            <p:ph type="pic" sz="quarter" idx="69" hasCustomPrompt="1"/>
          </p:nvPr>
        </p:nvSpPr>
        <p:spPr>
          <a:xfrm>
            <a:off x="3556844" y="2285058"/>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2" name="Picture Placeholder 2"/>
          <p:cNvSpPr>
            <a:spLocks noGrp="1"/>
          </p:cNvSpPr>
          <p:nvPr>
            <p:ph type="pic" sz="quarter" idx="70" hasCustomPrompt="1"/>
          </p:nvPr>
        </p:nvSpPr>
        <p:spPr>
          <a:xfrm>
            <a:off x="3556844" y="342511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3" name="Picture Placeholder 2"/>
          <p:cNvSpPr>
            <a:spLocks noGrp="1"/>
          </p:cNvSpPr>
          <p:nvPr>
            <p:ph type="pic" sz="quarter" idx="71" hasCustomPrompt="1"/>
          </p:nvPr>
        </p:nvSpPr>
        <p:spPr>
          <a:xfrm>
            <a:off x="3556844" y="4568128"/>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Tree>
    <p:extLst>
      <p:ext uri="{BB962C8B-B14F-4D97-AF65-F5344CB8AC3E}">
        <p14:creationId xmlns:p14="http://schemas.microsoft.com/office/powerpoint/2010/main" val="15358109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childTnLst>
                          </p:cTn>
                        </p:par>
                        <p:par>
                          <p:cTn id="84" fill="hold">
                            <p:stCondLst>
                              <p:cond delay="2500"/>
                            </p:stCondLst>
                            <p:childTnLst>
                              <p:par>
                                <p:cTn id="85" presetID="10" presetClass="entr" presetSubtype="0" fill="hold" grpId="0" nodeType="after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500"/>
                                        <p:tgtEl>
                                          <p:spTgt spid="5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500"/>
                                        <p:tgtEl>
                                          <p:spTgt spid="63"/>
                                        </p:tgtEl>
                                      </p:cBhvr>
                                    </p:animEffect>
                                  </p:childTnLst>
                                </p:cTn>
                              </p:par>
                            </p:childTnLst>
                          </p:cTn>
                        </p:par>
                        <p:par>
                          <p:cTn id="100" fill="hold">
                            <p:stCondLst>
                              <p:cond delay="3000"/>
                            </p:stCondLst>
                            <p:childTnLst>
                              <p:par>
                                <p:cTn id="101" presetID="10" presetClass="entr" presetSubtype="0" fill="hold" grpId="0"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500"/>
                                        <p:tgtEl>
                                          <p:spTgt spid="4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fade">
                                      <p:cBhvr>
                                        <p:cTn id="106" dur="500"/>
                                        <p:tgtEl>
                                          <p:spTgt spid="6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500"/>
                                        <p:tgtEl>
                                          <p:spTgt spid="4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fade">
                                      <p:cBhvr>
                                        <p:cTn id="112" dur="500"/>
                                        <p:tgtEl>
                                          <p:spTgt spid="6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fade">
                                      <p:cBhvr>
                                        <p:cTn id="115" dur="500"/>
                                        <p:tgtEl>
                                          <p:spTgt spid="48"/>
                                        </p:tgtEl>
                                      </p:cBhvr>
                                    </p:animEffect>
                                  </p:childTnLst>
                                </p:cTn>
                              </p:par>
                            </p:childTnLst>
                          </p:cTn>
                        </p:par>
                        <p:par>
                          <p:cTn id="116" fill="hold">
                            <p:stCondLst>
                              <p:cond delay="3500"/>
                            </p:stCondLst>
                            <p:childTnLst>
                              <p:par>
                                <p:cTn id="117" presetID="10" presetClass="entr" presetSubtype="0" fill="hold" grpId="0" nodeType="after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fade">
                                      <p:cBhvr>
                                        <p:cTn id="119" dur="500"/>
                                        <p:tgtEl>
                                          <p:spTgt spid="5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5"/>
                                        </p:tgtEl>
                                        <p:attrNameLst>
                                          <p:attrName>style.visibility</p:attrName>
                                        </p:attrNameLst>
                                      </p:cBhvr>
                                      <p:to>
                                        <p:strVal val="visible"/>
                                      </p:to>
                                    </p:set>
                                    <p:animEffect transition="in" filter="fade">
                                      <p:cBhvr>
                                        <p:cTn id="122" dur="500"/>
                                        <p:tgtEl>
                                          <p:spTgt spid="5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fade">
                                      <p:cBhvr>
                                        <p:cTn id="128" dur="500"/>
                                        <p:tgtEl>
                                          <p:spTgt spid="5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fade">
                                      <p:cBhvr>
                                        <p:cTn id="1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48581" y="1"/>
            <a:ext cx="2304001" cy="1426581"/>
          </a:xfrm>
        </p:spPr>
        <p:txBody>
          <a:bodyPr/>
          <a:lstStyle/>
          <a:p>
            <a:endParaRPr lang="en-US" dirty="0"/>
          </a:p>
        </p:txBody>
      </p:sp>
      <p:sp>
        <p:nvSpPr>
          <p:cNvPr id="5" name="Picture Placeholder 7"/>
          <p:cNvSpPr>
            <a:spLocks noGrp="1"/>
          </p:cNvSpPr>
          <p:nvPr>
            <p:ph type="pic" sz="quarter" idx="11"/>
          </p:nvPr>
        </p:nvSpPr>
        <p:spPr>
          <a:xfrm>
            <a:off x="2262361" y="1"/>
            <a:ext cx="2304001" cy="1426581"/>
          </a:xfrm>
        </p:spPr>
        <p:txBody>
          <a:bodyPr/>
          <a:lstStyle/>
          <a:p>
            <a:endParaRPr lang="en-US" dirty="0"/>
          </a:p>
        </p:txBody>
      </p:sp>
      <p:sp>
        <p:nvSpPr>
          <p:cNvPr id="6" name="Picture Placeholder 7"/>
          <p:cNvSpPr>
            <a:spLocks noGrp="1"/>
          </p:cNvSpPr>
          <p:nvPr>
            <p:ph type="pic" sz="quarter" idx="12"/>
          </p:nvPr>
        </p:nvSpPr>
        <p:spPr>
          <a:xfrm>
            <a:off x="4573029" y="1"/>
            <a:ext cx="2304001" cy="1426581"/>
          </a:xfrm>
        </p:spPr>
        <p:txBody>
          <a:bodyPr/>
          <a:lstStyle/>
          <a:p>
            <a:endParaRPr lang="en-US" dirty="0"/>
          </a:p>
        </p:txBody>
      </p:sp>
      <p:sp>
        <p:nvSpPr>
          <p:cNvPr id="7" name="Picture Placeholder 7"/>
          <p:cNvSpPr>
            <a:spLocks noGrp="1"/>
          </p:cNvSpPr>
          <p:nvPr>
            <p:ph type="pic" sz="quarter" idx="13"/>
          </p:nvPr>
        </p:nvSpPr>
        <p:spPr>
          <a:xfrm>
            <a:off x="6883970" y="1"/>
            <a:ext cx="2304001" cy="1426581"/>
          </a:xfrm>
        </p:spPr>
        <p:txBody>
          <a:bodyPr/>
          <a:lstStyle/>
          <a:p>
            <a:endParaRPr lang="en-US" dirty="0"/>
          </a:p>
        </p:txBody>
      </p:sp>
      <p:sp>
        <p:nvSpPr>
          <p:cNvPr id="8" name="Picture Placeholder 7"/>
          <p:cNvSpPr>
            <a:spLocks noGrp="1"/>
          </p:cNvSpPr>
          <p:nvPr>
            <p:ph type="pic" sz="quarter" idx="14"/>
          </p:nvPr>
        </p:nvSpPr>
        <p:spPr>
          <a:xfrm>
            <a:off x="-48854" y="1434293"/>
            <a:ext cx="2304001" cy="1426581"/>
          </a:xfrm>
        </p:spPr>
        <p:txBody>
          <a:bodyPr/>
          <a:lstStyle/>
          <a:p>
            <a:endParaRPr lang="en-US" dirty="0"/>
          </a:p>
        </p:txBody>
      </p:sp>
      <p:sp>
        <p:nvSpPr>
          <p:cNvPr id="9" name="Picture Placeholder 7"/>
          <p:cNvSpPr>
            <a:spLocks noGrp="1"/>
          </p:cNvSpPr>
          <p:nvPr>
            <p:ph type="pic" sz="quarter" idx="15"/>
          </p:nvPr>
        </p:nvSpPr>
        <p:spPr>
          <a:xfrm>
            <a:off x="2262088" y="1434293"/>
            <a:ext cx="2304001" cy="1426581"/>
          </a:xfrm>
        </p:spPr>
        <p:txBody>
          <a:bodyPr/>
          <a:lstStyle/>
          <a:p>
            <a:endParaRPr lang="en-US" dirty="0"/>
          </a:p>
        </p:txBody>
      </p:sp>
      <p:sp>
        <p:nvSpPr>
          <p:cNvPr id="10" name="Picture Placeholder 7"/>
          <p:cNvSpPr>
            <a:spLocks noGrp="1"/>
          </p:cNvSpPr>
          <p:nvPr>
            <p:ph type="pic" sz="quarter" idx="16"/>
          </p:nvPr>
        </p:nvSpPr>
        <p:spPr>
          <a:xfrm>
            <a:off x="4572756" y="1434293"/>
            <a:ext cx="2304001" cy="1426581"/>
          </a:xfrm>
        </p:spPr>
        <p:txBody>
          <a:bodyPr/>
          <a:lstStyle/>
          <a:p>
            <a:endParaRPr lang="en-US" dirty="0"/>
          </a:p>
        </p:txBody>
      </p:sp>
      <p:sp>
        <p:nvSpPr>
          <p:cNvPr id="11" name="Picture Placeholder 7"/>
          <p:cNvSpPr>
            <a:spLocks noGrp="1"/>
          </p:cNvSpPr>
          <p:nvPr>
            <p:ph type="pic" sz="quarter" idx="17"/>
          </p:nvPr>
        </p:nvSpPr>
        <p:spPr>
          <a:xfrm>
            <a:off x="6883697" y="1434293"/>
            <a:ext cx="2304001" cy="1426581"/>
          </a:xfrm>
        </p:spPr>
        <p:txBody>
          <a:bodyPr/>
          <a:lstStyle/>
          <a:p>
            <a:endParaRPr lang="en-US" dirty="0"/>
          </a:p>
        </p:txBody>
      </p:sp>
      <p:sp>
        <p:nvSpPr>
          <p:cNvPr id="12" name="Picture Placeholder 7"/>
          <p:cNvSpPr>
            <a:spLocks noGrp="1"/>
          </p:cNvSpPr>
          <p:nvPr>
            <p:ph type="pic" sz="quarter" idx="18"/>
          </p:nvPr>
        </p:nvSpPr>
        <p:spPr>
          <a:xfrm>
            <a:off x="-48308" y="2869550"/>
            <a:ext cx="2304001" cy="1426581"/>
          </a:xfrm>
        </p:spPr>
        <p:txBody>
          <a:bodyPr/>
          <a:lstStyle/>
          <a:p>
            <a:endParaRPr lang="en-US" dirty="0"/>
          </a:p>
        </p:txBody>
      </p:sp>
      <p:sp>
        <p:nvSpPr>
          <p:cNvPr id="13" name="Picture Placeholder 7"/>
          <p:cNvSpPr>
            <a:spLocks noGrp="1"/>
          </p:cNvSpPr>
          <p:nvPr>
            <p:ph type="pic" sz="quarter" idx="19"/>
          </p:nvPr>
        </p:nvSpPr>
        <p:spPr>
          <a:xfrm>
            <a:off x="2262634" y="2869550"/>
            <a:ext cx="2304001" cy="1426581"/>
          </a:xfrm>
        </p:spPr>
        <p:txBody>
          <a:bodyPr/>
          <a:lstStyle/>
          <a:p>
            <a:endParaRPr lang="en-US" dirty="0"/>
          </a:p>
        </p:txBody>
      </p:sp>
      <p:sp>
        <p:nvSpPr>
          <p:cNvPr id="14" name="Picture Placeholder 7"/>
          <p:cNvSpPr>
            <a:spLocks noGrp="1"/>
          </p:cNvSpPr>
          <p:nvPr>
            <p:ph type="pic" sz="quarter" idx="20"/>
          </p:nvPr>
        </p:nvSpPr>
        <p:spPr>
          <a:xfrm>
            <a:off x="4573302" y="2869550"/>
            <a:ext cx="2304001" cy="1426581"/>
          </a:xfrm>
        </p:spPr>
        <p:txBody>
          <a:bodyPr/>
          <a:lstStyle/>
          <a:p>
            <a:endParaRPr lang="en-US" dirty="0"/>
          </a:p>
        </p:txBody>
      </p:sp>
      <p:sp>
        <p:nvSpPr>
          <p:cNvPr id="15" name="Picture Placeholder 7"/>
          <p:cNvSpPr>
            <a:spLocks noGrp="1"/>
          </p:cNvSpPr>
          <p:nvPr>
            <p:ph type="pic" sz="quarter" idx="21"/>
          </p:nvPr>
        </p:nvSpPr>
        <p:spPr>
          <a:xfrm>
            <a:off x="6884243" y="2869550"/>
            <a:ext cx="2304001" cy="1426581"/>
          </a:xfrm>
        </p:spPr>
        <p:txBody>
          <a:bodyPr/>
          <a:lstStyle/>
          <a:p>
            <a:endParaRPr lang="en-US" dirty="0"/>
          </a:p>
        </p:txBody>
      </p:sp>
      <p:sp>
        <p:nvSpPr>
          <p:cNvPr id="16" name="Picture Placeholder 7"/>
          <p:cNvSpPr>
            <a:spLocks noGrp="1"/>
          </p:cNvSpPr>
          <p:nvPr>
            <p:ph type="pic" sz="quarter" idx="22"/>
          </p:nvPr>
        </p:nvSpPr>
        <p:spPr>
          <a:xfrm>
            <a:off x="-49473" y="4301860"/>
            <a:ext cx="2304001" cy="1426581"/>
          </a:xfrm>
        </p:spPr>
        <p:txBody>
          <a:bodyPr/>
          <a:lstStyle/>
          <a:p>
            <a:endParaRPr lang="en-US" dirty="0"/>
          </a:p>
        </p:txBody>
      </p:sp>
      <p:sp>
        <p:nvSpPr>
          <p:cNvPr id="17" name="Picture Placeholder 7"/>
          <p:cNvSpPr>
            <a:spLocks noGrp="1"/>
          </p:cNvSpPr>
          <p:nvPr>
            <p:ph type="pic" sz="quarter" idx="23"/>
          </p:nvPr>
        </p:nvSpPr>
        <p:spPr>
          <a:xfrm>
            <a:off x="2261469" y="4301860"/>
            <a:ext cx="2304001" cy="1426581"/>
          </a:xfrm>
        </p:spPr>
        <p:txBody>
          <a:bodyPr/>
          <a:lstStyle/>
          <a:p>
            <a:endParaRPr lang="en-US" dirty="0"/>
          </a:p>
        </p:txBody>
      </p:sp>
      <p:sp>
        <p:nvSpPr>
          <p:cNvPr id="20" name="Picture Placeholder 7"/>
          <p:cNvSpPr>
            <a:spLocks noGrp="1"/>
          </p:cNvSpPr>
          <p:nvPr>
            <p:ph type="pic" sz="quarter" idx="24"/>
          </p:nvPr>
        </p:nvSpPr>
        <p:spPr>
          <a:xfrm>
            <a:off x="4572137" y="4301860"/>
            <a:ext cx="2304001" cy="1426581"/>
          </a:xfrm>
        </p:spPr>
        <p:txBody>
          <a:bodyPr/>
          <a:lstStyle/>
          <a:p>
            <a:endParaRPr lang="en-US" dirty="0"/>
          </a:p>
        </p:txBody>
      </p:sp>
      <p:sp>
        <p:nvSpPr>
          <p:cNvPr id="21" name="Picture Placeholder 7"/>
          <p:cNvSpPr>
            <a:spLocks noGrp="1"/>
          </p:cNvSpPr>
          <p:nvPr>
            <p:ph type="pic" sz="quarter" idx="25"/>
          </p:nvPr>
        </p:nvSpPr>
        <p:spPr>
          <a:xfrm>
            <a:off x="6883078" y="4301860"/>
            <a:ext cx="2304001" cy="1426581"/>
          </a:xfrm>
        </p:spPr>
        <p:txBody>
          <a:bodyPr/>
          <a:lstStyle/>
          <a:p>
            <a:endParaRPr lang="en-US" dirty="0"/>
          </a:p>
        </p:txBody>
      </p:sp>
    </p:spTree>
    <p:extLst>
      <p:ext uri="{BB962C8B-B14F-4D97-AF65-F5344CB8AC3E}">
        <p14:creationId xmlns:p14="http://schemas.microsoft.com/office/powerpoint/2010/main" val="13044386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nodePh="1">
                                  <p:stCondLst>
                                    <p:cond delay="0"/>
                                  </p:stCondLst>
                                  <p:endCondLst>
                                    <p:cond evt="begin" delay="0">
                                      <p:tn val="47"/>
                                    </p:cond>
                                  </p:end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nodePh="1">
                                  <p:stCondLst>
                                    <p:cond delay="0"/>
                                  </p:stCondLst>
                                  <p:endCondLst>
                                    <p:cond evt="begin" delay="0">
                                      <p:tn val="50"/>
                                    </p:cond>
                                  </p:end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nodePh="1">
                                  <p:stCondLst>
                                    <p:cond delay="0"/>
                                  </p:stCondLst>
                                  <p:endCondLst>
                                    <p:cond evt="begin" delay="0">
                                      <p:tn val="53"/>
                                    </p:cond>
                                  </p:end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20" grpId="0"/>
      <p:bldP spid="21"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48581" y="1"/>
            <a:ext cx="2304001" cy="1426581"/>
          </a:xfrm>
        </p:spPr>
        <p:txBody>
          <a:bodyPr/>
          <a:lstStyle/>
          <a:p>
            <a:endParaRPr lang="en-US" dirty="0"/>
          </a:p>
        </p:txBody>
      </p:sp>
      <p:sp>
        <p:nvSpPr>
          <p:cNvPr id="5" name="Picture Placeholder 7"/>
          <p:cNvSpPr>
            <a:spLocks noGrp="1"/>
          </p:cNvSpPr>
          <p:nvPr>
            <p:ph type="pic" sz="quarter" idx="11"/>
          </p:nvPr>
        </p:nvSpPr>
        <p:spPr>
          <a:xfrm>
            <a:off x="2262361" y="1"/>
            <a:ext cx="2304001" cy="1426581"/>
          </a:xfrm>
        </p:spPr>
        <p:txBody>
          <a:bodyPr/>
          <a:lstStyle/>
          <a:p>
            <a:endParaRPr lang="en-US" dirty="0"/>
          </a:p>
        </p:txBody>
      </p:sp>
      <p:sp>
        <p:nvSpPr>
          <p:cNvPr id="6" name="Picture Placeholder 7"/>
          <p:cNvSpPr>
            <a:spLocks noGrp="1"/>
          </p:cNvSpPr>
          <p:nvPr>
            <p:ph type="pic" sz="quarter" idx="12"/>
          </p:nvPr>
        </p:nvSpPr>
        <p:spPr>
          <a:xfrm>
            <a:off x="4573029" y="1"/>
            <a:ext cx="2304001" cy="1426581"/>
          </a:xfrm>
        </p:spPr>
        <p:txBody>
          <a:bodyPr/>
          <a:lstStyle/>
          <a:p>
            <a:endParaRPr lang="en-US" dirty="0"/>
          </a:p>
        </p:txBody>
      </p:sp>
      <p:sp>
        <p:nvSpPr>
          <p:cNvPr id="7" name="Picture Placeholder 7"/>
          <p:cNvSpPr>
            <a:spLocks noGrp="1"/>
          </p:cNvSpPr>
          <p:nvPr>
            <p:ph type="pic" sz="quarter" idx="13"/>
          </p:nvPr>
        </p:nvSpPr>
        <p:spPr>
          <a:xfrm>
            <a:off x="6883970" y="1"/>
            <a:ext cx="2304001" cy="1426581"/>
          </a:xfrm>
        </p:spPr>
        <p:txBody>
          <a:bodyPr/>
          <a:lstStyle/>
          <a:p>
            <a:endParaRPr lang="en-US" dirty="0"/>
          </a:p>
        </p:txBody>
      </p:sp>
      <p:sp>
        <p:nvSpPr>
          <p:cNvPr id="8" name="Picture Placeholder 7"/>
          <p:cNvSpPr>
            <a:spLocks noGrp="1"/>
          </p:cNvSpPr>
          <p:nvPr>
            <p:ph type="pic" sz="quarter" idx="14"/>
          </p:nvPr>
        </p:nvSpPr>
        <p:spPr>
          <a:xfrm>
            <a:off x="-48854" y="1434293"/>
            <a:ext cx="2304001" cy="1426581"/>
          </a:xfrm>
        </p:spPr>
        <p:txBody>
          <a:bodyPr/>
          <a:lstStyle/>
          <a:p>
            <a:endParaRPr lang="en-US" dirty="0"/>
          </a:p>
        </p:txBody>
      </p:sp>
      <p:sp>
        <p:nvSpPr>
          <p:cNvPr id="9" name="Picture Placeholder 7"/>
          <p:cNvSpPr>
            <a:spLocks noGrp="1"/>
          </p:cNvSpPr>
          <p:nvPr>
            <p:ph type="pic" sz="quarter" idx="15"/>
          </p:nvPr>
        </p:nvSpPr>
        <p:spPr>
          <a:xfrm>
            <a:off x="2262088" y="1434293"/>
            <a:ext cx="2304001" cy="1426581"/>
          </a:xfrm>
        </p:spPr>
        <p:txBody>
          <a:bodyPr/>
          <a:lstStyle/>
          <a:p>
            <a:endParaRPr lang="en-US" dirty="0"/>
          </a:p>
        </p:txBody>
      </p:sp>
      <p:sp>
        <p:nvSpPr>
          <p:cNvPr id="10" name="Picture Placeholder 7"/>
          <p:cNvSpPr>
            <a:spLocks noGrp="1"/>
          </p:cNvSpPr>
          <p:nvPr>
            <p:ph type="pic" sz="quarter" idx="16"/>
          </p:nvPr>
        </p:nvSpPr>
        <p:spPr>
          <a:xfrm>
            <a:off x="4572756" y="1434293"/>
            <a:ext cx="2304001" cy="1426581"/>
          </a:xfrm>
        </p:spPr>
        <p:txBody>
          <a:bodyPr/>
          <a:lstStyle/>
          <a:p>
            <a:endParaRPr lang="en-US" dirty="0"/>
          </a:p>
        </p:txBody>
      </p:sp>
      <p:sp>
        <p:nvSpPr>
          <p:cNvPr id="11" name="Picture Placeholder 7"/>
          <p:cNvSpPr>
            <a:spLocks noGrp="1"/>
          </p:cNvSpPr>
          <p:nvPr>
            <p:ph type="pic" sz="quarter" idx="17"/>
          </p:nvPr>
        </p:nvSpPr>
        <p:spPr>
          <a:xfrm>
            <a:off x="6883697" y="1434293"/>
            <a:ext cx="2304001" cy="1426581"/>
          </a:xfrm>
        </p:spPr>
        <p:txBody>
          <a:bodyPr/>
          <a:lstStyle/>
          <a:p>
            <a:endParaRPr lang="en-US" dirty="0"/>
          </a:p>
        </p:txBody>
      </p:sp>
      <p:sp>
        <p:nvSpPr>
          <p:cNvPr id="12" name="Picture Placeholder 7"/>
          <p:cNvSpPr>
            <a:spLocks noGrp="1"/>
          </p:cNvSpPr>
          <p:nvPr>
            <p:ph type="pic" sz="quarter" idx="18"/>
          </p:nvPr>
        </p:nvSpPr>
        <p:spPr>
          <a:xfrm>
            <a:off x="-48308" y="2869550"/>
            <a:ext cx="2304001" cy="1426581"/>
          </a:xfrm>
        </p:spPr>
        <p:txBody>
          <a:bodyPr/>
          <a:lstStyle/>
          <a:p>
            <a:endParaRPr lang="en-US" dirty="0"/>
          </a:p>
        </p:txBody>
      </p:sp>
      <p:sp>
        <p:nvSpPr>
          <p:cNvPr id="13" name="Picture Placeholder 7"/>
          <p:cNvSpPr>
            <a:spLocks noGrp="1"/>
          </p:cNvSpPr>
          <p:nvPr>
            <p:ph type="pic" sz="quarter" idx="19"/>
          </p:nvPr>
        </p:nvSpPr>
        <p:spPr>
          <a:xfrm>
            <a:off x="2262634" y="2869550"/>
            <a:ext cx="2304001" cy="1426581"/>
          </a:xfrm>
        </p:spPr>
        <p:txBody>
          <a:bodyPr/>
          <a:lstStyle/>
          <a:p>
            <a:endParaRPr lang="en-US" dirty="0"/>
          </a:p>
        </p:txBody>
      </p:sp>
      <p:sp>
        <p:nvSpPr>
          <p:cNvPr id="14" name="Picture Placeholder 7"/>
          <p:cNvSpPr>
            <a:spLocks noGrp="1"/>
          </p:cNvSpPr>
          <p:nvPr>
            <p:ph type="pic" sz="quarter" idx="20"/>
          </p:nvPr>
        </p:nvSpPr>
        <p:spPr>
          <a:xfrm>
            <a:off x="4573302" y="2869550"/>
            <a:ext cx="2304001" cy="1426581"/>
          </a:xfrm>
        </p:spPr>
        <p:txBody>
          <a:bodyPr/>
          <a:lstStyle/>
          <a:p>
            <a:endParaRPr lang="en-US" dirty="0"/>
          </a:p>
        </p:txBody>
      </p:sp>
      <p:sp>
        <p:nvSpPr>
          <p:cNvPr id="15" name="Picture Placeholder 7"/>
          <p:cNvSpPr>
            <a:spLocks noGrp="1"/>
          </p:cNvSpPr>
          <p:nvPr>
            <p:ph type="pic" sz="quarter" idx="21"/>
          </p:nvPr>
        </p:nvSpPr>
        <p:spPr>
          <a:xfrm>
            <a:off x="6884243" y="2869550"/>
            <a:ext cx="2304001" cy="1426581"/>
          </a:xfrm>
        </p:spPr>
        <p:txBody>
          <a:bodyPr/>
          <a:lstStyle/>
          <a:p>
            <a:endParaRPr lang="en-US" dirty="0"/>
          </a:p>
        </p:txBody>
      </p:sp>
      <p:sp>
        <p:nvSpPr>
          <p:cNvPr id="18" name="Title 1"/>
          <p:cNvSpPr>
            <a:spLocks noGrp="1"/>
          </p:cNvSpPr>
          <p:nvPr>
            <p:ph type="ctrTitle"/>
          </p:nvPr>
        </p:nvSpPr>
        <p:spPr>
          <a:xfrm>
            <a:off x="316755" y="4386424"/>
            <a:ext cx="8520677" cy="519528"/>
          </a:xfrm>
        </p:spPr>
        <p:txBody>
          <a:bodyPr>
            <a:noAutofit/>
          </a:bodyPr>
          <a:lstStyle>
            <a:lvl1pPr algn="l">
              <a:defRPr sz="2500"/>
            </a:lvl1pPr>
          </a:lstStyle>
          <a:p>
            <a:r>
              <a:rPr lang="en-US" dirty="0" smtClean="0"/>
              <a:t>Click to edit Master title style</a:t>
            </a:r>
            <a:endParaRPr lang="en-US" dirty="0"/>
          </a:p>
        </p:txBody>
      </p:sp>
      <p:sp>
        <p:nvSpPr>
          <p:cNvPr id="19" name="Subtitle 2"/>
          <p:cNvSpPr>
            <a:spLocks noGrp="1"/>
          </p:cNvSpPr>
          <p:nvPr>
            <p:ph type="subTitle" idx="1"/>
          </p:nvPr>
        </p:nvSpPr>
        <p:spPr>
          <a:xfrm>
            <a:off x="317967" y="4909727"/>
            <a:ext cx="8519465" cy="46536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16" name="Picture 10" descr="image3.jpg"/>
          <p:cNvPicPr>
            <a:picLocks noChangeAspect="1"/>
          </p:cNvPicPr>
          <p:nvPr userDrawn="1"/>
        </p:nvPicPr>
        <p:blipFill>
          <a:blip r:embed="rId2" cstate="print">
            <a:alphaModFix amt="60000"/>
            <a:extLst>
              <a:ext uri="{28A0092B-C50C-407E-A947-70E740481C1C}">
                <a14:useLocalDpi xmlns:a14="http://schemas.microsoft.com/office/drawing/2010/main"/>
              </a:ext>
            </a:extLst>
          </a:blip>
          <a:srcRect/>
          <a:stretch>
            <a:fillRect/>
          </a:stretch>
        </p:blipFill>
        <p:spPr bwMode="auto">
          <a:xfrm>
            <a:off x="8330825" y="5319758"/>
            <a:ext cx="813175" cy="39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5590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allery_07">
    <p:spTree>
      <p:nvGrpSpPr>
        <p:cNvPr id="1" name=""/>
        <p:cNvGrpSpPr/>
        <p:nvPr/>
      </p:nvGrpSpPr>
      <p:grpSpPr>
        <a:xfrm>
          <a:off x="0" y="0"/>
          <a:ext cx="0" cy="0"/>
          <a:chOff x="0" y="0"/>
          <a:chExt cx="0" cy="0"/>
        </a:xfrm>
      </p:grpSpPr>
      <p:sp>
        <p:nvSpPr>
          <p:cNvPr id="18" name="Picture Placeholder 7"/>
          <p:cNvSpPr>
            <a:spLocks noGrp="1"/>
          </p:cNvSpPr>
          <p:nvPr>
            <p:ph type="pic" sz="quarter" idx="10"/>
          </p:nvPr>
        </p:nvSpPr>
        <p:spPr>
          <a:xfrm>
            <a:off x="-55521" y="1"/>
            <a:ext cx="4621882" cy="4296130"/>
          </a:xfrm>
        </p:spPr>
        <p:txBody>
          <a:bodyPr/>
          <a:lstStyle/>
          <a:p>
            <a:endParaRPr lang="en-US" dirty="0"/>
          </a:p>
        </p:txBody>
      </p:sp>
      <p:sp>
        <p:nvSpPr>
          <p:cNvPr id="20" name="Picture Placeholder 7"/>
          <p:cNvSpPr>
            <a:spLocks noGrp="1"/>
          </p:cNvSpPr>
          <p:nvPr>
            <p:ph type="pic" sz="quarter" idx="12"/>
          </p:nvPr>
        </p:nvSpPr>
        <p:spPr>
          <a:xfrm>
            <a:off x="4573029" y="1"/>
            <a:ext cx="2304001" cy="1426581"/>
          </a:xfrm>
        </p:spPr>
        <p:txBody>
          <a:bodyPr/>
          <a:lstStyle/>
          <a:p>
            <a:endParaRPr lang="en-US" dirty="0"/>
          </a:p>
        </p:txBody>
      </p:sp>
      <p:sp>
        <p:nvSpPr>
          <p:cNvPr id="21" name="Picture Placeholder 7"/>
          <p:cNvSpPr>
            <a:spLocks noGrp="1"/>
          </p:cNvSpPr>
          <p:nvPr>
            <p:ph type="pic" sz="quarter" idx="13"/>
          </p:nvPr>
        </p:nvSpPr>
        <p:spPr>
          <a:xfrm>
            <a:off x="6883970" y="1"/>
            <a:ext cx="2304001" cy="1426581"/>
          </a:xfrm>
        </p:spPr>
        <p:txBody>
          <a:bodyPr/>
          <a:lstStyle/>
          <a:p>
            <a:endParaRPr lang="en-US" dirty="0"/>
          </a:p>
        </p:txBody>
      </p:sp>
      <p:sp>
        <p:nvSpPr>
          <p:cNvPr id="24" name="Picture Placeholder 7"/>
          <p:cNvSpPr>
            <a:spLocks noGrp="1"/>
          </p:cNvSpPr>
          <p:nvPr>
            <p:ph type="pic" sz="quarter" idx="16"/>
          </p:nvPr>
        </p:nvSpPr>
        <p:spPr>
          <a:xfrm>
            <a:off x="4572756" y="1434293"/>
            <a:ext cx="2304001" cy="1426581"/>
          </a:xfrm>
        </p:spPr>
        <p:txBody>
          <a:bodyPr/>
          <a:lstStyle/>
          <a:p>
            <a:endParaRPr lang="en-US" dirty="0"/>
          </a:p>
        </p:txBody>
      </p:sp>
      <p:sp>
        <p:nvSpPr>
          <p:cNvPr id="25" name="Picture Placeholder 7"/>
          <p:cNvSpPr>
            <a:spLocks noGrp="1"/>
          </p:cNvSpPr>
          <p:nvPr>
            <p:ph type="pic" sz="quarter" idx="17"/>
          </p:nvPr>
        </p:nvSpPr>
        <p:spPr>
          <a:xfrm>
            <a:off x="6883697" y="1434293"/>
            <a:ext cx="2304001" cy="1426581"/>
          </a:xfrm>
        </p:spPr>
        <p:txBody>
          <a:bodyPr/>
          <a:lstStyle/>
          <a:p>
            <a:endParaRPr lang="en-US" dirty="0"/>
          </a:p>
        </p:txBody>
      </p:sp>
      <p:sp>
        <p:nvSpPr>
          <p:cNvPr id="28" name="Picture Placeholder 7"/>
          <p:cNvSpPr>
            <a:spLocks noGrp="1"/>
          </p:cNvSpPr>
          <p:nvPr>
            <p:ph type="pic" sz="quarter" idx="20"/>
          </p:nvPr>
        </p:nvSpPr>
        <p:spPr>
          <a:xfrm>
            <a:off x="4573302" y="2869550"/>
            <a:ext cx="2304001" cy="1426581"/>
          </a:xfrm>
        </p:spPr>
        <p:txBody>
          <a:bodyPr/>
          <a:lstStyle/>
          <a:p>
            <a:endParaRPr lang="en-US" dirty="0"/>
          </a:p>
        </p:txBody>
      </p:sp>
      <p:sp>
        <p:nvSpPr>
          <p:cNvPr id="29" name="Picture Placeholder 7"/>
          <p:cNvSpPr>
            <a:spLocks noGrp="1"/>
          </p:cNvSpPr>
          <p:nvPr>
            <p:ph type="pic" sz="quarter" idx="21"/>
          </p:nvPr>
        </p:nvSpPr>
        <p:spPr>
          <a:xfrm>
            <a:off x="6884243" y="2869550"/>
            <a:ext cx="2304001" cy="1426581"/>
          </a:xfrm>
        </p:spPr>
        <p:txBody>
          <a:bodyPr/>
          <a:lstStyle/>
          <a:p>
            <a:endParaRPr lang="en-US" dirty="0"/>
          </a:p>
        </p:txBody>
      </p:sp>
      <p:sp>
        <p:nvSpPr>
          <p:cNvPr id="31" name="Subtitle 2"/>
          <p:cNvSpPr>
            <a:spLocks noGrp="1"/>
          </p:cNvSpPr>
          <p:nvPr>
            <p:ph type="subTitle" idx="1"/>
          </p:nvPr>
        </p:nvSpPr>
        <p:spPr>
          <a:xfrm>
            <a:off x="317967" y="4371293"/>
            <a:ext cx="5860347" cy="1207026"/>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7" name="Slide Number Placeholder 5"/>
          <p:cNvSpPr txBox="1">
            <a:spLocks/>
          </p:cNvSpPr>
          <p:nvPr userDrawn="1"/>
        </p:nvSpPr>
        <p:spPr>
          <a:xfrm>
            <a:off x="6642272" y="5400256"/>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9" name="TextBox 18"/>
          <p:cNvSpPr txBox="1"/>
          <p:nvPr userDrawn="1"/>
        </p:nvSpPr>
        <p:spPr>
          <a:xfrm>
            <a:off x="7267815" y="5477780"/>
            <a:ext cx="933269"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      </a:t>
            </a:r>
            <a:r>
              <a:rPr lang="en-US" sz="700" baseline="0" dirty="0" smtClean="0">
                <a:solidFill>
                  <a:srgbClr val="FFFFFF"/>
                </a:solidFill>
                <a:latin typeface="Open Sans"/>
                <a:cs typeface="Open Sans"/>
              </a:rPr>
              <a:t>|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42650519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10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4" grpId="0"/>
      <p:bldP spid="25" grpId="0"/>
      <p:bldP spid="28" grpId="0"/>
      <p:bldP spid="2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Tree>
    <p:extLst>
      <p:ext uri="{BB962C8B-B14F-4D97-AF65-F5344CB8AC3E}">
        <p14:creationId xmlns:p14="http://schemas.microsoft.com/office/powerpoint/2010/main" val="433164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58" r:id="rId5"/>
    <p:sldLayoutId id="2147483651" r:id="rId6"/>
    <p:sldLayoutId id="2147483661" r:id="rId7"/>
    <p:sldLayoutId id="2147483694" r:id="rId8"/>
    <p:sldLayoutId id="2147483664" r:id="rId9"/>
    <p:sldLayoutId id="2147483652" r:id="rId10"/>
    <p:sldLayoutId id="2147483679" r:id="rId11"/>
    <p:sldLayoutId id="2147483680" r:id="rId12"/>
    <p:sldLayoutId id="2147483662" r:id="rId13"/>
    <p:sldLayoutId id="2147483653" r:id="rId14"/>
    <p:sldLayoutId id="2147483663" r:id="rId15"/>
    <p:sldLayoutId id="2147483655" r:id="rId16"/>
    <p:sldLayoutId id="2147483666" r:id="rId17"/>
    <p:sldLayoutId id="2147483669" r:id="rId18"/>
    <p:sldLayoutId id="2147483667" r:id="rId19"/>
    <p:sldLayoutId id="2147483668" r:id="rId20"/>
    <p:sldLayoutId id="2147483670" r:id="rId21"/>
    <p:sldLayoutId id="2147483671" r:id="rId22"/>
    <p:sldLayoutId id="2147483676" r:id="rId23"/>
    <p:sldLayoutId id="2147483682" r:id="rId24"/>
    <p:sldLayoutId id="2147483683" r:id="rId25"/>
    <p:sldLayoutId id="2147483681" r:id="rId26"/>
    <p:sldLayoutId id="2147483672" r:id="rId27"/>
    <p:sldLayoutId id="2147483691" r:id="rId28"/>
    <p:sldLayoutId id="2147483692" r:id="rId29"/>
    <p:sldLayoutId id="2147483693" r:id="rId30"/>
    <p:sldLayoutId id="2147483673" r:id="rId31"/>
    <p:sldLayoutId id="2147483678" r:id="rId32"/>
    <p:sldLayoutId id="2147483690" r:id="rId33"/>
    <p:sldLayoutId id="2147483674" r:id="rId34"/>
    <p:sldLayoutId id="2147483675" r:id="rId35"/>
    <p:sldLayoutId id="2147483665" r:id="rId36"/>
    <p:sldLayoutId id="2147483684" r:id="rId37"/>
    <p:sldLayoutId id="2147483685" r:id="rId38"/>
    <p:sldLayoutId id="2147483686" r:id="rId39"/>
    <p:sldLayoutId id="2147483687" r:id="rId40"/>
    <p:sldLayoutId id="2147483688" r:id="rId41"/>
    <p:sldLayoutId id="2147483689" r:id="rId42"/>
    <p:sldLayoutId id="2147483695" r:id="rId43"/>
  </p:sldLayoutIdLst>
  <p:transition spd="slow">
    <p:push/>
  </p:transition>
  <p:timing>
    <p:tnLst>
      <p:par>
        <p:cTn id="1" dur="indefinite" restart="never" nodeType="tmRoot"/>
      </p:par>
    </p:tnLst>
  </p:timing>
  <p:txStyles>
    <p:titleStyle>
      <a:lvl1pPr algn="ctr" defTabSz="457200" rtl="0" eaLnBrk="1" latinLnBrk="0" hangingPunct="1">
        <a:spcBef>
          <a:spcPct val="0"/>
        </a:spcBef>
        <a:buNone/>
        <a:defRPr sz="4000" b="0" i="0" kern="1200">
          <a:solidFill>
            <a:schemeClr val="tx1"/>
          </a:solidFill>
          <a:latin typeface="Open Sans"/>
          <a:ea typeface="+mj-ea"/>
          <a:cs typeface="Open Sans"/>
        </a:defRPr>
      </a:lvl1pPr>
    </p:titleStyle>
    <p:body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20.emf"/><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diagramColors" Target="../diagrams/colors4.xml"/><Relationship Id="rId11" Type="http://schemas.openxmlformats.org/officeDocument/2006/relationships/image" Target="../media/image25.png"/><Relationship Id="rId5" Type="http://schemas.openxmlformats.org/officeDocument/2006/relationships/diagramQuickStyle" Target="../diagrams/quickStyle4.xml"/><Relationship Id="rId10" Type="http://schemas.openxmlformats.org/officeDocument/2006/relationships/image" Target="../media/image24.png"/><Relationship Id="rId4" Type="http://schemas.openxmlformats.org/officeDocument/2006/relationships/diagramLayout" Target="../diagrams/layout4.xml"/><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pe/url?sa=i&amp;rct=j&amp;q=&amp;esrc=s&amp;source=images&amp;cd=&amp;cad=rja&amp;uact=8&amp;ved=0ahUKEwiq4t2X0ZHXAhWF7IMKHR75CsYQjRwIBw&amp;url=http://consultorescorp.com/inicio/portfolio_page/comportamiento-en-las-reuniones-de-trabajo/&amp;psig=AOvVaw3pWxq7pdBOTVzkwWLvigjx&amp;ust=1509222252121900" TargetMode="External"/><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pe/url?sa=i&amp;rct=j&amp;q=&amp;esrc=s&amp;source=images&amp;cd=&amp;cad=rja&amp;uact=8&amp;docid=uJisjLNr6z9NQM&amp;tbnid=kye1ajHdn6SJNM:&amp;ved=0CAUQjRw&amp;url=http://corporativomr.wordpress.com/tag/impuestos/&amp;ei=C92MU-0q8qmxBJCtgdAG&amp;psig=AFQjCNH-1z6FFEd-ygN5SM9fKJ8hxrZ-IA&amp;ust=1401826902167906" TargetMode="External"/><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2.xml"/><Relationship Id="rId1" Type="http://schemas.openxmlformats.org/officeDocument/2006/relationships/vmlDrawing" Target="../drawings/vmlDrawing1.vml"/><Relationship Id="rId5" Type="http://schemas.openxmlformats.org/officeDocument/2006/relationships/image" Target="../media/image39.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2.xml"/><Relationship Id="rId1" Type="http://schemas.openxmlformats.org/officeDocument/2006/relationships/vmlDrawing" Target="../drawings/vmlDrawing2.vml"/><Relationship Id="rId5" Type="http://schemas.openxmlformats.org/officeDocument/2006/relationships/image" Target="../media/image46.e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2.xml"/><Relationship Id="rId1" Type="http://schemas.openxmlformats.org/officeDocument/2006/relationships/vmlDrawing" Target="../drawings/vmlDrawing3.vml"/><Relationship Id="rId5" Type="http://schemas.openxmlformats.org/officeDocument/2006/relationships/image" Target="../media/image51.png"/><Relationship Id="rId4" Type="http://schemas.openxmlformats.org/officeDocument/2006/relationships/package" Target="../embeddings/Microsoft_Word_Document.docx"/></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32.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hyperlink" Target="http://www.google.com.pe/url?sa=i&amp;rct=j&amp;q=&amp;esrc=s&amp;source=images&amp;cd=&amp;cad=rja&amp;uact=8&amp;docid=LWsEjA0n0Fr1mM&amp;tbnid=sDrcN0qPt5CQEM:&amp;ved=0CAUQjRw&amp;url=http://megustavolar.iberia.com/tag/hangar/&amp;ei=jCiOU_K6BbKqsQT9oYCYCA&amp;psig=AFQjCNH5mYB6sfIWvlpbLKGrKtgucwU8xQ&amp;ust=1401911753701671" TargetMode="External"/><Relationship Id="rId2" Type="http://schemas.openxmlformats.org/officeDocument/2006/relationships/notesSlide" Target="../notesSlides/notesSlide40.xml"/><Relationship Id="rId1" Type="http://schemas.openxmlformats.org/officeDocument/2006/relationships/slideLayout" Target="../slideLayouts/slideLayout32.xml"/><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hyperlink" Target="http://www.google.com.pe/url?sa=i&amp;rct=j&amp;q=&amp;esrc=s&amp;source=images&amp;cd=&amp;cad=rja&amp;uact=8&amp;docid=SChdlfbwZ62F4M&amp;tbnid=Tbt_Ug-dSBV0YM:&amp;ved=0CAUQjRw&amp;url=http://actualicese.com/boletin/B241.html&amp;ei=JyuOU5QBwo6qBvbLgNAH&amp;psig=AFQjCNHdWm2zbU2Cact1yzYwjgbJaeZ5XQ&amp;ust=1401912452229775" TargetMode="External"/><Relationship Id="rId2" Type="http://schemas.openxmlformats.org/officeDocument/2006/relationships/notesSlide" Target="../notesSlides/notesSlide42.xml"/><Relationship Id="rId1" Type="http://schemas.openxmlformats.org/officeDocument/2006/relationships/slideLayout" Target="../slideLayouts/slideLayout32.xml"/><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hyperlink" Target="http://www.google.com.pe/url?sa=i&amp;rct=j&amp;q=&amp;esrc=s&amp;source=images&amp;cd=&amp;cad=rja&amp;uact=8&amp;docid=bi4vBhePdRgivM&amp;tbnid=7mkX0rpvqKvqfM:&amp;ved=0CAUQjRw&amp;url=http://www.dc-airparts.com/service-maintenance.html&amp;ei=RTGOU9COMsyOqAayw4CoCw&amp;psig=AFQjCNGKt_vgNRPfibARLHNFqkDMMMKBgg&amp;ust=1401913839578912" TargetMode="External"/><Relationship Id="rId2" Type="http://schemas.openxmlformats.org/officeDocument/2006/relationships/notesSlide" Target="../notesSlides/notesSlide43.xml"/><Relationship Id="rId1" Type="http://schemas.openxmlformats.org/officeDocument/2006/relationships/slideLayout" Target="../slideLayouts/slideLayout32.xml"/><Relationship Id="rId5" Type="http://schemas.openxmlformats.org/officeDocument/2006/relationships/image" Target="../media/image60.png"/><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32.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32.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32.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om.pe/url?sa=i&amp;rct=j&amp;q=&amp;esrc=s&amp;source=images&amp;cd=&amp;cad=rja&amp;uact=8&amp;docid=25IORXkdh-QqLM&amp;tbnid=MXM4HNRz2xkHBM:&amp;ved=0CAUQjRw&amp;url=http://nucleocorp.com.co/seleccion-de-personal/&amp;ei=aVCHU4SCAc2osASjhIG4BA&amp;psig=AFQjCNFwU4ueDuHVLLnjz1f4uyan5Zw8ug&amp;ust=1401463247485103" TargetMode="External"/><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8" Type="http://schemas.openxmlformats.org/officeDocument/2006/relationships/hyperlink" Target="http://www.google.com.pe/url?sa=i&amp;rct=j&amp;q=&amp;esrc=s&amp;source=images&amp;cd=&amp;cad=rja&amp;uact=8&amp;docid=xM15TXq5HOfa3M&amp;tbnid=Y4Y_RSJmhrD5FM:&amp;ved=0CAUQjRw&amp;url=http://www.isotools.org/tag/auditoria-interna/&amp;ei=v56MU66KEPDhsASCuoGgBQ&amp;psig=AFQjCNELki6aJG0pt_vmMsko8pTh09B0lg&amp;ust=1401810603303278"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posición de imagen 2" descr="IMG_6189.jpg"/>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1588" y="431800"/>
            <a:ext cx="9145588" cy="4789488"/>
          </a:xfrm>
        </p:spPr>
      </p:pic>
      <p:sp>
        <p:nvSpPr>
          <p:cNvPr id="14" name="Pentagon 6"/>
          <p:cNvSpPr/>
          <p:nvPr/>
        </p:nvSpPr>
        <p:spPr>
          <a:xfrm rot="16200000">
            <a:off x="3448785" y="2164006"/>
            <a:ext cx="2193104" cy="3918014"/>
          </a:xfrm>
          <a:prstGeom prst="homePlate">
            <a:avLst>
              <a:gd name="adj" fmla="val 37937"/>
            </a:avLst>
          </a:prstGeom>
          <a:solidFill>
            <a:schemeClr val="accent6">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8"/>
          <p:cNvSpPr txBox="1"/>
          <p:nvPr/>
        </p:nvSpPr>
        <p:spPr>
          <a:xfrm>
            <a:off x="2775857" y="3883252"/>
            <a:ext cx="3501572" cy="830997"/>
          </a:xfrm>
          <a:prstGeom prst="rect">
            <a:avLst/>
          </a:prstGeom>
          <a:noFill/>
        </p:spPr>
        <p:txBody>
          <a:bodyPr wrap="square" rtlCol="0">
            <a:spAutoFit/>
          </a:bodyPr>
          <a:lstStyle/>
          <a:p>
            <a:pPr algn="ctr"/>
            <a:r>
              <a:rPr lang="es-PE" sz="2400" b="1" dirty="0" smtClean="0">
                <a:solidFill>
                  <a:schemeClr val="bg1"/>
                </a:solidFill>
                <a:latin typeface="Open Sans"/>
                <a:cs typeface="Open Sans"/>
              </a:rPr>
              <a:t>Módulo 19 – Proceso </a:t>
            </a:r>
            <a:r>
              <a:rPr lang="es-PE" sz="2400" b="1" smtClean="0">
                <a:solidFill>
                  <a:schemeClr val="bg1"/>
                </a:solidFill>
                <a:latin typeface="Open Sans"/>
                <a:cs typeface="Open Sans"/>
              </a:rPr>
              <a:t>de certificación</a:t>
            </a:r>
            <a:endParaRPr lang="es-PE" sz="2400" b="1" dirty="0">
              <a:solidFill>
                <a:schemeClr val="bg1"/>
              </a:solidFill>
              <a:latin typeface="Open Sans"/>
              <a:cs typeface="Open Sans"/>
            </a:endParaRPr>
          </a:p>
        </p:txBody>
      </p:sp>
      <p:sp>
        <p:nvSpPr>
          <p:cNvPr id="16" name="Pentagon 7"/>
          <p:cNvSpPr/>
          <p:nvPr/>
        </p:nvSpPr>
        <p:spPr>
          <a:xfrm rot="5400000">
            <a:off x="3982633" y="-960809"/>
            <a:ext cx="1125409" cy="3918014"/>
          </a:xfrm>
          <a:prstGeom prst="homePlate">
            <a:avLst>
              <a:gd name="adj" fmla="val 76627"/>
            </a:avLst>
          </a:prstGeom>
          <a:solidFill>
            <a:schemeClr val="accent6">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00" name="Picture 4" descr="E:\2016\LOGO\Logo-SRVSOP-Blanc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655" y="667299"/>
            <a:ext cx="831975" cy="66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1666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6524" y="60880"/>
            <a:ext cx="2157046" cy="1113656"/>
          </a:xfrm>
        </p:spPr>
        <p:txBody>
          <a:bodyPr/>
          <a:lstStyle/>
          <a:p>
            <a:r>
              <a:rPr lang="en-US" sz="2200" b="1" dirty="0" smtClean="0">
                <a:solidFill>
                  <a:schemeClr val="bg1"/>
                </a:solidFill>
              </a:rPr>
              <a:t>Generalidades</a:t>
            </a:r>
            <a:endParaRPr lang="en-US" sz="2200" dirty="0">
              <a:solidFill>
                <a:schemeClr val="bg1"/>
              </a:solidFill>
            </a:endParaRPr>
          </a:p>
        </p:txBody>
      </p:sp>
      <p:graphicFrame>
        <p:nvGraphicFramePr>
          <p:cNvPr id="7" name="Diagram 2"/>
          <p:cNvGraphicFramePr/>
          <p:nvPr>
            <p:extLst>
              <p:ext uri="{D42A27DB-BD31-4B8C-83A1-F6EECF244321}">
                <p14:modId xmlns:p14="http://schemas.microsoft.com/office/powerpoint/2010/main" val="2910895427"/>
              </p:ext>
            </p:extLst>
          </p:nvPr>
        </p:nvGraphicFramePr>
        <p:xfrm>
          <a:off x="416278" y="2330624"/>
          <a:ext cx="8352928" cy="3384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5"/>
          <p:cNvSpPr>
            <a:spLocks noGrp="1"/>
          </p:cNvSpPr>
          <p:nvPr>
            <p:ph type="body" sz="quarter" idx="17"/>
          </p:nvPr>
        </p:nvSpPr>
        <p:spPr>
          <a:xfrm>
            <a:off x="2714997" y="172376"/>
            <a:ext cx="6299662" cy="1583674"/>
          </a:xfrm>
        </p:spPr>
        <p:txBody>
          <a:bodyPr>
            <a:noAutofit/>
          </a:bodyPr>
          <a:lstStyle/>
          <a:p>
            <a:pPr eaLnBrk="0" hangingPunct="0">
              <a:buClr>
                <a:srgbClr val="006699">
                  <a:lumMod val="75000"/>
                </a:srgbClr>
              </a:buClr>
              <a:buSzPct val="65000"/>
            </a:pPr>
            <a:r>
              <a:rPr lang="es-PE" sz="1600" dirty="0">
                <a:solidFill>
                  <a:schemeClr val="accent4"/>
                </a:solidFill>
                <a:latin typeface="Arial" pitchFamily="34" charset="0"/>
                <a:cs typeface="Arial" pitchFamily="34" charset="0"/>
              </a:rPr>
              <a:t>Durante el proceso de certificación ningún inspector de aeronavegabilidad puede iniciar actividades de la siguiente fase de certificación, a menos que el jefe de equipo de certificación (JEC) o inspector designado haya dado por concluido y por escrito el término de la fase de certificación que se encuentra en proceso.</a:t>
            </a:r>
          </a:p>
        </p:txBody>
      </p:sp>
      <p:sp>
        <p:nvSpPr>
          <p:cNvPr id="6" name="Rectangle 1"/>
          <p:cNvSpPr/>
          <p:nvPr/>
        </p:nvSpPr>
        <p:spPr>
          <a:xfrm rot="19030853">
            <a:off x="22315" y="3784683"/>
            <a:ext cx="2340090" cy="584775"/>
          </a:xfrm>
          <a:prstGeom prst="rect">
            <a:avLst/>
          </a:prstGeom>
          <a:noFill/>
        </p:spPr>
        <p:txBody>
          <a:bodyPr wrap="square" lIns="91440" tIns="45720" rIns="91440" bIns="45720">
            <a:spAutoFit/>
          </a:bodyPr>
          <a:lstStyle/>
          <a:p>
            <a:pPr algn="ctr"/>
            <a:r>
              <a:rPr lang="es-PE" sz="3200" b="1" cap="none" spc="0" dirty="0" smtClean="0">
                <a:ln w="10541" cmpd="sng">
                  <a:solidFill>
                    <a:schemeClr val="tx1">
                      <a:lumMod val="50000"/>
                      <a:lumOff val="50000"/>
                    </a:schemeClr>
                  </a:solidFill>
                  <a:prstDash val="solid"/>
                </a:ln>
                <a:solidFill>
                  <a:srgbClr val="FF0000"/>
                </a:solidFill>
                <a:effectLst/>
              </a:rPr>
              <a:t>Completo</a:t>
            </a:r>
            <a:endParaRPr lang="es-PE" sz="3200" b="1" cap="none" spc="0" dirty="0">
              <a:ln w="10541" cmpd="sng">
                <a:solidFill>
                  <a:schemeClr val="tx1">
                    <a:lumMod val="50000"/>
                    <a:lumOff val="50000"/>
                  </a:schemeClr>
                </a:solidFill>
                <a:prstDash val="solid"/>
              </a:ln>
              <a:solidFill>
                <a:srgbClr val="FF0000"/>
              </a:solidFill>
              <a:effectLst/>
            </a:endParaRPr>
          </a:p>
        </p:txBody>
      </p:sp>
      <p:sp>
        <p:nvSpPr>
          <p:cNvPr id="9" name="Rectangle 5"/>
          <p:cNvSpPr/>
          <p:nvPr/>
        </p:nvSpPr>
        <p:spPr>
          <a:xfrm rot="19030853">
            <a:off x="1673764" y="3784685"/>
            <a:ext cx="2340090" cy="584775"/>
          </a:xfrm>
          <a:prstGeom prst="rect">
            <a:avLst/>
          </a:prstGeom>
          <a:noFill/>
        </p:spPr>
        <p:txBody>
          <a:bodyPr wrap="square" lIns="91440" tIns="45720" rIns="91440" bIns="45720">
            <a:spAutoFit/>
          </a:bodyPr>
          <a:lstStyle/>
          <a:p>
            <a:pPr algn="ctr"/>
            <a:r>
              <a:rPr lang="es-PE" sz="3200" b="1" cap="none" spc="0" dirty="0" smtClean="0">
                <a:ln w="10541" cmpd="sng">
                  <a:solidFill>
                    <a:schemeClr val="tx1">
                      <a:lumMod val="50000"/>
                      <a:lumOff val="50000"/>
                    </a:schemeClr>
                  </a:solidFill>
                  <a:prstDash val="solid"/>
                </a:ln>
                <a:solidFill>
                  <a:srgbClr val="FF0000"/>
                </a:solidFill>
                <a:effectLst/>
              </a:rPr>
              <a:t>Completo</a:t>
            </a:r>
            <a:endParaRPr lang="es-PE" sz="3200" b="1" cap="none" spc="0" dirty="0">
              <a:ln w="10541" cmpd="sng">
                <a:solidFill>
                  <a:schemeClr val="tx1">
                    <a:lumMod val="50000"/>
                    <a:lumOff val="50000"/>
                  </a:schemeClr>
                </a:solidFill>
                <a:prstDash val="solid"/>
              </a:ln>
              <a:solidFill>
                <a:srgbClr val="FF0000"/>
              </a:solidFill>
              <a:effectLst/>
            </a:endParaRPr>
          </a:p>
        </p:txBody>
      </p:sp>
      <p:sp>
        <p:nvSpPr>
          <p:cNvPr id="10" name="Curved Down Arrow 2"/>
          <p:cNvSpPr/>
          <p:nvPr/>
        </p:nvSpPr>
        <p:spPr>
          <a:xfrm>
            <a:off x="1387189" y="2494069"/>
            <a:ext cx="1456620" cy="792088"/>
          </a:xfrm>
          <a:prstGeom prst="curvedDownArrow">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a:solidFill>
                  <a:srgbClr val="FF0000"/>
                </a:solidFill>
              </a:ln>
              <a:solidFill>
                <a:schemeClr val="tx1"/>
              </a:solidFill>
            </a:endParaRPr>
          </a:p>
        </p:txBody>
      </p:sp>
      <p:sp>
        <p:nvSpPr>
          <p:cNvPr id="11" name="Curved Down Arrow 7"/>
          <p:cNvSpPr/>
          <p:nvPr/>
        </p:nvSpPr>
        <p:spPr>
          <a:xfrm>
            <a:off x="3172463" y="2497218"/>
            <a:ext cx="1456620" cy="792088"/>
          </a:xfrm>
          <a:prstGeom prst="curvedDownArrow">
            <a:avLst/>
          </a:prstGeom>
          <a:solidFill>
            <a:srgbClr val="FF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a:solidFill>
                  <a:srgbClr val="FF0000"/>
                </a:solidFill>
              </a:ln>
              <a:solidFill>
                <a:schemeClr val="tx1"/>
              </a:solidFill>
            </a:endParaRPr>
          </a:p>
        </p:txBody>
      </p:sp>
    </p:spTree>
    <p:extLst>
      <p:ext uri="{BB962C8B-B14F-4D97-AF65-F5344CB8AC3E}">
        <p14:creationId xmlns:p14="http://schemas.microsoft.com/office/powerpoint/2010/main" val="3262279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6" grpId="0"/>
      <p:bldP spid="9" grpId="0"/>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n-US" sz="2000" b="1" dirty="0" smtClean="0">
                <a:solidFill>
                  <a:schemeClr val="bg1"/>
                </a:solidFill>
              </a:rPr>
              <a:t>Bases de cumplimiento</a:t>
            </a:r>
            <a:endParaRPr lang="en-US" sz="2000" dirty="0">
              <a:solidFill>
                <a:schemeClr val="bg1"/>
              </a:solidFill>
            </a:endParaRPr>
          </a:p>
        </p:txBody>
      </p:sp>
      <p:sp>
        <p:nvSpPr>
          <p:cNvPr id="5" name="Text Placeholder 5"/>
          <p:cNvSpPr>
            <a:spLocks noGrp="1"/>
          </p:cNvSpPr>
          <p:nvPr>
            <p:ph type="body" sz="quarter" idx="17"/>
          </p:nvPr>
        </p:nvSpPr>
        <p:spPr>
          <a:xfrm>
            <a:off x="2989129" y="60880"/>
            <a:ext cx="5006481" cy="785787"/>
          </a:xfrm>
        </p:spPr>
        <p:txBody>
          <a:bodyPr>
            <a:noAutofit/>
          </a:bodyPr>
          <a:lstStyle/>
          <a:p>
            <a:pPr marL="266700" indent="-266700" eaLnBrk="0" hangingPunct="0">
              <a:buClr>
                <a:schemeClr val="accent1">
                  <a:lumMod val="75000"/>
                </a:schemeClr>
              </a:buClr>
              <a:buSzPct val="100000"/>
              <a:buFont typeface="+mj-lt"/>
              <a:buAutoNum type="arabicPeriod"/>
            </a:pPr>
            <a:r>
              <a:rPr lang="es-PE" sz="1600" dirty="0">
                <a:solidFill>
                  <a:schemeClr val="accent4"/>
                </a:solidFill>
                <a:latin typeface="Arial" pitchFamily="34" charset="0"/>
                <a:cs typeface="Arial" pitchFamily="34" charset="0"/>
              </a:rPr>
              <a:t>La base reglamentaria es el LAR 145.100</a:t>
            </a:r>
          </a:p>
          <a:p>
            <a:pPr marL="266700" indent="-266700" eaLnBrk="0" hangingPunct="0">
              <a:buClr>
                <a:schemeClr val="accent1">
                  <a:lumMod val="75000"/>
                </a:schemeClr>
              </a:buClr>
              <a:buSzPct val="100000"/>
              <a:buFont typeface="+mj-lt"/>
              <a:buAutoNum type="arabicPeriod"/>
            </a:pPr>
            <a:r>
              <a:rPr lang="es-PE" sz="1600" dirty="0">
                <a:solidFill>
                  <a:schemeClr val="accent4"/>
                </a:solidFill>
                <a:latin typeface="Arial" pitchFamily="34" charset="0"/>
                <a:cs typeface="Arial" pitchFamily="34" charset="0"/>
              </a:rPr>
              <a:t>El </a:t>
            </a:r>
            <a:r>
              <a:rPr lang="es-PE" sz="1600" dirty="0" smtClean="0">
                <a:solidFill>
                  <a:schemeClr val="accent4"/>
                </a:solidFill>
                <a:latin typeface="Arial" pitchFamily="34" charset="0"/>
                <a:cs typeface="Arial" pitchFamily="34" charset="0"/>
              </a:rPr>
              <a:t>MIA</a:t>
            </a:r>
            <a:endParaRPr lang="es-PE" sz="1600" dirty="0">
              <a:solidFill>
                <a:schemeClr val="accent4"/>
              </a:solidFill>
              <a:latin typeface="Arial" pitchFamily="34" charset="0"/>
              <a:cs typeface="Arial" pitchFamily="34" charset="0"/>
            </a:endParaRPr>
          </a:p>
        </p:txBody>
      </p:sp>
      <p:sp>
        <p:nvSpPr>
          <p:cNvPr id="11" name="Plus 1"/>
          <p:cNvSpPr/>
          <p:nvPr/>
        </p:nvSpPr>
        <p:spPr>
          <a:xfrm>
            <a:off x="4528430" y="2564904"/>
            <a:ext cx="874101" cy="936104"/>
          </a:xfrm>
          <a:prstGeom prst="mathPlus">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Picture 5"/>
          <p:cNvPicPr>
            <a:picLocks noChangeAspect="1"/>
          </p:cNvPicPr>
          <p:nvPr/>
        </p:nvPicPr>
        <p:blipFill>
          <a:blip r:embed="rId3"/>
          <a:stretch>
            <a:fillRect/>
          </a:stretch>
        </p:blipFill>
        <p:spPr>
          <a:xfrm>
            <a:off x="329233" y="1371219"/>
            <a:ext cx="3023568" cy="3924396"/>
          </a:xfrm>
          <a:prstGeom prst="rect">
            <a:avLst/>
          </a:prstGeom>
          <a:ln>
            <a:solidFill>
              <a:schemeClr val="tx1"/>
            </a:solidFill>
          </a:ln>
        </p:spPr>
      </p:pic>
      <p:pic>
        <p:nvPicPr>
          <p:cNvPr id="10" name="Picture 9"/>
          <p:cNvPicPr>
            <a:picLocks noChangeAspect="1"/>
          </p:cNvPicPr>
          <p:nvPr/>
        </p:nvPicPr>
        <p:blipFill>
          <a:blip r:embed="rId4"/>
          <a:stretch>
            <a:fillRect/>
          </a:stretch>
        </p:blipFill>
        <p:spPr>
          <a:xfrm>
            <a:off x="212212" y="3392000"/>
            <a:ext cx="4109872" cy="1760008"/>
          </a:xfrm>
          <a:prstGeom prst="rect">
            <a:avLst/>
          </a:prstGeom>
          <a:ln>
            <a:solidFill>
              <a:schemeClr val="tx1"/>
            </a:solidFill>
          </a:ln>
        </p:spPr>
      </p:pic>
      <p:pic>
        <p:nvPicPr>
          <p:cNvPr id="7" name="Picture 6"/>
          <p:cNvPicPr>
            <a:picLocks noChangeAspect="1"/>
          </p:cNvPicPr>
          <p:nvPr/>
        </p:nvPicPr>
        <p:blipFill>
          <a:blip r:embed="rId5"/>
          <a:stretch>
            <a:fillRect/>
          </a:stretch>
        </p:blipFill>
        <p:spPr>
          <a:xfrm>
            <a:off x="5729024" y="617708"/>
            <a:ext cx="3320181" cy="4316430"/>
          </a:xfrm>
          <a:prstGeom prst="rect">
            <a:avLst/>
          </a:prstGeom>
          <a:ln>
            <a:solidFill>
              <a:schemeClr val="tx1"/>
            </a:solidFill>
          </a:ln>
        </p:spPr>
      </p:pic>
    </p:spTree>
    <p:extLst>
      <p:ext uri="{BB962C8B-B14F-4D97-AF65-F5344CB8AC3E}">
        <p14:creationId xmlns:p14="http://schemas.microsoft.com/office/powerpoint/2010/main" val="16432656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n-US" sz="2000" b="1" dirty="0" err="1" smtClean="0">
                <a:solidFill>
                  <a:schemeClr val="bg1"/>
                </a:solidFill>
              </a:rPr>
              <a:t>Ayudas</a:t>
            </a:r>
            <a:r>
              <a:rPr lang="en-US" sz="2000" b="1" dirty="0" smtClean="0">
                <a:solidFill>
                  <a:schemeClr val="bg1"/>
                </a:solidFill>
              </a:rPr>
              <a:t> al </a:t>
            </a:r>
            <a:r>
              <a:rPr lang="en-US" sz="2000" b="1" dirty="0" err="1" smtClean="0">
                <a:solidFill>
                  <a:schemeClr val="bg1"/>
                </a:solidFill>
              </a:rPr>
              <a:t>proceso</a:t>
            </a:r>
            <a:endParaRPr lang="en-US" sz="2000" dirty="0">
              <a:solidFill>
                <a:schemeClr val="bg1"/>
              </a:solidFill>
            </a:endParaRPr>
          </a:p>
        </p:txBody>
      </p:sp>
      <p:sp>
        <p:nvSpPr>
          <p:cNvPr id="5" name="Text Placeholder 5"/>
          <p:cNvSpPr>
            <a:spLocks noGrp="1"/>
          </p:cNvSpPr>
          <p:nvPr>
            <p:ph type="body" sz="quarter" idx="17"/>
          </p:nvPr>
        </p:nvSpPr>
        <p:spPr>
          <a:xfrm>
            <a:off x="331992" y="1363980"/>
            <a:ext cx="2552699" cy="3810094"/>
          </a:xfrm>
        </p:spPr>
        <p:txBody>
          <a:bodyPr>
            <a:noAutofit/>
          </a:bodyPr>
          <a:lstStyle/>
          <a:p>
            <a:r>
              <a:rPr lang="es-PE" sz="1600" b="1" dirty="0">
                <a:solidFill>
                  <a:schemeClr val="accent4"/>
                </a:solidFill>
              </a:rPr>
              <a:t>SRVSOP-F1-MIA</a:t>
            </a:r>
            <a:r>
              <a:rPr lang="es-PE" sz="1600" dirty="0">
                <a:solidFill>
                  <a:schemeClr val="accent4"/>
                </a:solidFill>
              </a:rPr>
              <a:t>. </a:t>
            </a:r>
            <a:endParaRPr lang="es-PE" sz="1600" dirty="0" smtClean="0">
              <a:solidFill>
                <a:schemeClr val="accent4"/>
              </a:solidFill>
            </a:endParaRPr>
          </a:p>
          <a:p>
            <a:r>
              <a:rPr lang="es-PE" sz="1600" dirty="0" smtClean="0">
                <a:solidFill>
                  <a:schemeClr val="accent4"/>
                </a:solidFill>
              </a:rPr>
              <a:t>Formulario </a:t>
            </a:r>
            <a:r>
              <a:rPr lang="es-PE" sz="1600" dirty="0">
                <a:solidFill>
                  <a:schemeClr val="accent4"/>
                </a:solidFill>
              </a:rPr>
              <a:t>de solicitud</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4071" y="227557"/>
            <a:ext cx="3903129" cy="5314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15968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n-US" sz="2000" b="1" dirty="0" err="1" smtClean="0">
                <a:solidFill>
                  <a:schemeClr val="bg1"/>
                </a:solidFill>
              </a:rPr>
              <a:t>Listas</a:t>
            </a:r>
            <a:r>
              <a:rPr lang="en-US" sz="2000" b="1" dirty="0" smtClean="0">
                <a:solidFill>
                  <a:schemeClr val="bg1"/>
                </a:solidFill>
              </a:rPr>
              <a:t> de </a:t>
            </a:r>
            <a:r>
              <a:rPr lang="en-US" sz="2000" b="1" dirty="0" err="1" smtClean="0">
                <a:solidFill>
                  <a:schemeClr val="bg1"/>
                </a:solidFill>
              </a:rPr>
              <a:t>verificación</a:t>
            </a:r>
            <a:endParaRPr lang="en-US" sz="2000"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927524379"/>
              </p:ext>
            </p:extLst>
          </p:nvPr>
        </p:nvGraphicFramePr>
        <p:xfrm>
          <a:off x="491972" y="1346200"/>
          <a:ext cx="8318878" cy="3886200"/>
        </p:xfrm>
        <a:graphic>
          <a:graphicData uri="http://schemas.openxmlformats.org/drawingml/2006/table">
            <a:tbl>
              <a:tblPr firstRow="1" bandRow="1">
                <a:tableStyleId>{35758FB7-9AC5-4552-8A53-C91805E547FA}</a:tableStyleId>
              </a:tblPr>
              <a:tblGrid>
                <a:gridCol w="2332396">
                  <a:extLst>
                    <a:ext uri="{9D8B030D-6E8A-4147-A177-3AD203B41FA5}">
                      <a16:colId xmlns:a16="http://schemas.microsoft.com/office/drawing/2014/main" val="20000"/>
                    </a:ext>
                  </a:extLst>
                </a:gridCol>
                <a:gridCol w="5986482">
                  <a:extLst>
                    <a:ext uri="{9D8B030D-6E8A-4147-A177-3AD203B41FA5}">
                      <a16:colId xmlns:a16="http://schemas.microsoft.com/office/drawing/2014/main" val="20001"/>
                    </a:ext>
                  </a:extLst>
                </a:gridCol>
              </a:tblGrid>
              <a:tr h="529212">
                <a:tc>
                  <a:txBody>
                    <a:bodyPr/>
                    <a:lstStyle/>
                    <a:p>
                      <a:pPr algn="ctr"/>
                      <a:r>
                        <a:rPr lang="es-PE" dirty="0" smtClean="0"/>
                        <a:t>Número</a:t>
                      </a:r>
                      <a:r>
                        <a:rPr lang="es-PE" baseline="0" dirty="0" smtClean="0"/>
                        <a:t> de LV</a:t>
                      </a:r>
                      <a:endParaRPr lang="es-PE" dirty="0">
                        <a:solidFill>
                          <a:schemeClr val="bg1"/>
                        </a:solidFill>
                      </a:endParaRPr>
                    </a:p>
                  </a:txBody>
                  <a:tcPr anchor="ctr"/>
                </a:tc>
                <a:tc>
                  <a:txBody>
                    <a:bodyPr/>
                    <a:lstStyle/>
                    <a:p>
                      <a:pPr algn="ctr"/>
                      <a:r>
                        <a:rPr lang="es-PE" dirty="0" smtClean="0"/>
                        <a:t>Nombre</a:t>
                      </a:r>
                      <a:endParaRPr lang="es-PE" dirty="0">
                        <a:solidFill>
                          <a:schemeClr val="bg1"/>
                        </a:solidFill>
                      </a:endParaRPr>
                    </a:p>
                  </a:txBody>
                  <a:tcPr anchor="ctr"/>
                </a:tc>
                <a:extLst>
                  <a:ext uri="{0D108BD9-81ED-4DB2-BD59-A6C34878D82A}">
                    <a16:rowId xmlns:a16="http://schemas.microsoft.com/office/drawing/2014/main" val="10000"/>
                  </a:ext>
                </a:extLst>
              </a:tr>
              <a:tr h="582452">
                <a:tc>
                  <a:txBody>
                    <a:bodyPr/>
                    <a:lstStyle/>
                    <a:p>
                      <a:pPr algn="ctr"/>
                      <a:r>
                        <a:rPr lang="es-PE" sz="2000" dirty="0" smtClean="0"/>
                        <a:t>LV145-I-2-MIA </a:t>
                      </a:r>
                      <a:endParaRPr lang="es-PE" sz="2000" dirty="0">
                        <a:solidFill>
                          <a:schemeClr val="accent4"/>
                        </a:solidFill>
                      </a:endParaRPr>
                    </a:p>
                  </a:txBody>
                  <a:tcPr/>
                </a:tc>
                <a:tc>
                  <a:txBody>
                    <a:bodyPr/>
                    <a:lstStyle/>
                    <a:p>
                      <a:r>
                        <a:rPr lang="es-PE" sz="2000" dirty="0" smtClean="0"/>
                        <a:t>Ayuda de trabajo de certificación de una OM LAR 145</a:t>
                      </a:r>
                      <a:endParaRPr lang="es-PE" sz="2000" dirty="0">
                        <a:solidFill>
                          <a:schemeClr val="accent4"/>
                        </a:solidFill>
                      </a:endParaRPr>
                    </a:p>
                  </a:txBody>
                  <a:tcPr/>
                </a:tc>
                <a:extLst>
                  <a:ext uri="{0D108BD9-81ED-4DB2-BD59-A6C34878D82A}">
                    <a16:rowId xmlns:a16="http://schemas.microsoft.com/office/drawing/2014/main" val="10001"/>
                  </a:ext>
                </a:extLst>
              </a:tr>
              <a:tr h="400264">
                <a:tc>
                  <a:txBody>
                    <a:bodyPr/>
                    <a:lstStyle/>
                    <a:p>
                      <a:pPr algn="ctr"/>
                      <a:r>
                        <a:rPr lang="es-PE" sz="2000" dirty="0" smtClean="0"/>
                        <a:t>LV145-I-3-MIA </a:t>
                      </a:r>
                      <a:endParaRPr lang="es-PE" sz="2000" dirty="0">
                        <a:solidFill>
                          <a:schemeClr val="accent4"/>
                        </a:solidFill>
                      </a:endParaRPr>
                    </a:p>
                  </a:txBody>
                  <a:tcPr/>
                </a:tc>
                <a:tc>
                  <a:txBody>
                    <a:bodyPr/>
                    <a:lstStyle/>
                    <a:p>
                      <a:r>
                        <a:rPr lang="es-PE" sz="2000" dirty="0" smtClean="0"/>
                        <a:t>Evaluación de la lista de cumplimiento</a:t>
                      </a:r>
                      <a:endParaRPr lang="es-PE" sz="2000" dirty="0">
                        <a:solidFill>
                          <a:schemeClr val="accent4"/>
                        </a:solidFill>
                      </a:endParaRPr>
                    </a:p>
                  </a:txBody>
                  <a:tcPr/>
                </a:tc>
                <a:extLst>
                  <a:ext uri="{0D108BD9-81ED-4DB2-BD59-A6C34878D82A}">
                    <a16:rowId xmlns:a16="http://schemas.microsoft.com/office/drawing/2014/main" val="10002"/>
                  </a:ext>
                </a:extLst>
              </a:tr>
              <a:tr h="582452">
                <a:tc>
                  <a:txBody>
                    <a:bodyPr/>
                    <a:lstStyle/>
                    <a:p>
                      <a:pPr algn="ctr"/>
                      <a:r>
                        <a:rPr lang="es-PE" sz="2000" dirty="0" smtClean="0"/>
                        <a:t>LV145-I-4-MIA</a:t>
                      </a:r>
                      <a:endParaRPr lang="es-PE" sz="2000" dirty="0">
                        <a:solidFill>
                          <a:schemeClr val="accent4"/>
                        </a:solidFill>
                      </a:endParaRPr>
                    </a:p>
                  </a:txBody>
                  <a:tcPr/>
                </a:tc>
                <a:tc>
                  <a:txBody>
                    <a:bodyPr/>
                    <a:lstStyle/>
                    <a:p>
                      <a:r>
                        <a:rPr lang="es-PE" sz="2000" dirty="0" smtClean="0"/>
                        <a:t>Evaluación del manual de la organización de mantenimiento (MOM)</a:t>
                      </a:r>
                      <a:endParaRPr lang="es-PE" sz="2000" dirty="0">
                        <a:solidFill>
                          <a:schemeClr val="accent4"/>
                        </a:solidFill>
                      </a:endParaRPr>
                    </a:p>
                  </a:txBody>
                  <a:tcPr/>
                </a:tc>
                <a:extLst>
                  <a:ext uri="{0D108BD9-81ED-4DB2-BD59-A6C34878D82A}">
                    <a16:rowId xmlns:a16="http://schemas.microsoft.com/office/drawing/2014/main" val="10003"/>
                  </a:ext>
                </a:extLst>
              </a:tr>
              <a:tr h="400264">
                <a:tc>
                  <a:txBody>
                    <a:bodyPr/>
                    <a:lstStyle/>
                    <a:p>
                      <a:pPr algn="ctr"/>
                      <a:r>
                        <a:rPr lang="es-PE" sz="2000" dirty="0" smtClean="0"/>
                        <a:t>LV145-I-5-MIA</a:t>
                      </a:r>
                      <a:endParaRPr lang="es-PE" sz="2000" dirty="0">
                        <a:solidFill>
                          <a:schemeClr val="accent4"/>
                        </a:solidFill>
                      </a:endParaRPr>
                    </a:p>
                  </a:txBody>
                  <a:tcPr/>
                </a:tc>
                <a:tc>
                  <a:txBody>
                    <a:bodyPr/>
                    <a:lstStyle/>
                    <a:p>
                      <a:r>
                        <a:rPr lang="es-PE" sz="2000" dirty="0" smtClean="0"/>
                        <a:t>Evaluación de la lista de capacidades</a:t>
                      </a:r>
                      <a:endParaRPr lang="es-PE" sz="2000" dirty="0">
                        <a:solidFill>
                          <a:schemeClr val="accent4"/>
                        </a:solidFill>
                      </a:endParaRPr>
                    </a:p>
                  </a:txBody>
                  <a:tcPr/>
                </a:tc>
                <a:extLst>
                  <a:ext uri="{0D108BD9-81ED-4DB2-BD59-A6C34878D82A}">
                    <a16:rowId xmlns:a16="http://schemas.microsoft.com/office/drawing/2014/main" val="10004"/>
                  </a:ext>
                </a:extLst>
              </a:tr>
              <a:tr h="400264">
                <a:tc>
                  <a:txBody>
                    <a:bodyPr/>
                    <a:lstStyle/>
                    <a:p>
                      <a:pPr algn="ctr"/>
                      <a:r>
                        <a:rPr lang="es-PE" sz="2000" dirty="0" smtClean="0"/>
                        <a:t>LV145-I-6-MIA</a:t>
                      </a:r>
                      <a:endParaRPr lang="es-PE" sz="2000" dirty="0">
                        <a:solidFill>
                          <a:schemeClr val="accent4"/>
                        </a:solidFill>
                      </a:endParaRPr>
                    </a:p>
                  </a:txBody>
                  <a:tcPr/>
                </a:tc>
                <a:tc>
                  <a:txBody>
                    <a:bodyPr/>
                    <a:lstStyle/>
                    <a:p>
                      <a:r>
                        <a:rPr lang="es-PE" sz="2000" dirty="0" smtClean="0"/>
                        <a:t>Evaluación del personal</a:t>
                      </a:r>
                      <a:endParaRPr lang="es-PE" sz="2000" dirty="0">
                        <a:solidFill>
                          <a:schemeClr val="accent4"/>
                        </a:solidFill>
                      </a:endParaRPr>
                    </a:p>
                  </a:txBody>
                  <a:tcPr/>
                </a:tc>
                <a:extLst>
                  <a:ext uri="{0D108BD9-81ED-4DB2-BD59-A6C34878D82A}">
                    <a16:rowId xmlns:a16="http://schemas.microsoft.com/office/drawing/2014/main" val="10005"/>
                  </a:ext>
                </a:extLst>
              </a:tr>
              <a:tr h="400264">
                <a:tc>
                  <a:txBody>
                    <a:bodyPr/>
                    <a:lstStyle/>
                    <a:p>
                      <a:pPr algn="ctr"/>
                      <a:r>
                        <a:rPr lang="es-PE" sz="2000" dirty="0" smtClean="0"/>
                        <a:t>LV145-I-7-MIA </a:t>
                      </a:r>
                      <a:endParaRPr lang="es-PE" sz="2000" dirty="0">
                        <a:solidFill>
                          <a:schemeClr val="accent4"/>
                        </a:solidFill>
                      </a:endParaRPr>
                    </a:p>
                  </a:txBody>
                  <a:tcPr/>
                </a:tc>
                <a:tc>
                  <a:txBody>
                    <a:bodyPr/>
                    <a:lstStyle/>
                    <a:p>
                      <a:r>
                        <a:rPr lang="es-PE" sz="2000" dirty="0" smtClean="0"/>
                        <a:t>Evaluación de los edificios e instalaciones</a:t>
                      </a:r>
                      <a:endParaRPr lang="es-PE" sz="2000" dirty="0">
                        <a:solidFill>
                          <a:schemeClr val="accent4"/>
                        </a:solidFill>
                      </a:endParaRPr>
                    </a:p>
                  </a:txBody>
                  <a:tcPr/>
                </a:tc>
                <a:extLst>
                  <a:ext uri="{0D108BD9-81ED-4DB2-BD59-A6C34878D82A}">
                    <a16:rowId xmlns:a16="http://schemas.microsoft.com/office/drawing/2014/main" val="10006"/>
                  </a:ext>
                </a:extLst>
              </a:tr>
              <a:tr h="472440">
                <a:tc>
                  <a:txBody>
                    <a:bodyPr/>
                    <a:lstStyle/>
                    <a:p>
                      <a:pPr algn="ctr"/>
                      <a:r>
                        <a:rPr lang="es-PE" sz="2000" dirty="0" smtClean="0"/>
                        <a:t>LV145-I-8-MIA</a:t>
                      </a:r>
                      <a:endParaRPr lang="es-PE" sz="2000" dirty="0">
                        <a:solidFill>
                          <a:schemeClr val="accent4"/>
                        </a:solidFill>
                      </a:endParaRPr>
                    </a:p>
                  </a:txBody>
                  <a:tcPr/>
                </a:tc>
                <a:tc>
                  <a:txBody>
                    <a:bodyPr/>
                    <a:lstStyle/>
                    <a:p>
                      <a:r>
                        <a:rPr lang="es-PE" sz="2000" dirty="0" smtClean="0"/>
                        <a:t>Evaluación de equipamiento, herramientas y materiales</a:t>
                      </a:r>
                      <a:endParaRPr lang="es-PE" sz="2000" dirty="0">
                        <a:solidFill>
                          <a:schemeClr val="accent4"/>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774832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n-US" sz="2000" b="1" dirty="0" err="1" smtClean="0">
                <a:solidFill>
                  <a:schemeClr val="bg1"/>
                </a:solidFill>
              </a:rPr>
              <a:t>Listas</a:t>
            </a:r>
            <a:r>
              <a:rPr lang="en-US" sz="2000" b="1" dirty="0" smtClean="0">
                <a:solidFill>
                  <a:schemeClr val="bg1"/>
                </a:solidFill>
              </a:rPr>
              <a:t> de </a:t>
            </a:r>
            <a:r>
              <a:rPr lang="en-US" sz="2000" b="1" dirty="0" err="1" smtClean="0">
                <a:solidFill>
                  <a:schemeClr val="bg1"/>
                </a:solidFill>
              </a:rPr>
              <a:t>verificación</a:t>
            </a:r>
            <a:endParaRPr lang="en-US" sz="2000" dirty="0">
              <a:solidFill>
                <a:schemeClr val="bg1"/>
              </a:solidFill>
            </a:endParaRPr>
          </a:p>
        </p:txBody>
      </p:sp>
      <p:graphicFrame>
        <p:nvGraphicFramePr>
          <p:cNvPr id="4" name="Table 5"/>
          <p:cNvGraphicFramePr>
            <a:graphicFrameLocks noGrp="1"/>
          </p:cNvGraphicFramePr>
          <p:nvPr>
            <p:extLst>
              <p:ext uri="{D42A27DB-BD31-4B8C-83A1-F6EECF244321}">
                <p14:modId xmlns:p14="http://schemas.microsoft.com/office/powerpoint/2010/main" val="3476482329"/>
              </p:ext>
            </p:extLst>
          </p:nvPr>
        </p:nvGraphicFramePr>
        <p:xfrm>
          <a:off x="515611" y="1243132"/>
          <a:ext cx="8403231" cy="4115475"/>
        </p:xfrm>
        <a:graphic>
          <a:graphicData uri="http://schemas.openxmlformats.org/drawingml/2006/table">
            <a:tbl>
              <a:tblPr firstRow="1" bandRow="1">
                <a:tableStyleId>{35758FB7-9AC5-4552-8A53-C91805E547FA}</a:tableStyleId>
              </a:tblPr>
              <a:tblGrid>
                <a:gridCol w="2356047">
                  <a:extLst>
                    <a:ext uri="{9D8B030D-6E8A-4147-A177-3AD203B41FA5}">
                      <a16:colId xmlns:a16="http://schemas.microsoft.com/office/drawing/2014/main" val="20000"/>
                    </a:ext>
                  </a:extLst>
                </a:gridCol>
                <a:gridCol w="6047184">
                  <a:extLst>
                    <a:ext uri="{9D8B030D-6E8A-4147-A177-3AD203B41FA5}">
                      <a16:colId xmlns:a16="http://schemas.microsoft.com/office/drawing/2014/main" val="20001"/>
                    </a:ext>
                  </a:extLst>
                </a:gridCol>
              </a:tblGrid>
              <a:tr h="567063">
                <a:tc>
                  <a:txBody>
                    <a:bodyPr/>
                    <a:lstStyle/>
                    <a:p>
                      <a:pPr algn="ctr"/>
                      <a:r>
                        <a:rPr lang="es-PE" dirty="0" smtClean="0"/>
                        <a:t>Número</a:t>
                      </a:r>
                      <a:r>
                        <a:rPr lang="es-PE" baseline="0" dirty="0" smtClean="0"/>
                        <a:t> de LV</a:t>
                      </a:r>
                      <a:endParaRPr lang="es-PE" dirty="0">
                        <a:solidFill>
                          <a:schemeClr val="bg1"/>
                        </a:solidFill>
                      </a:endParaRPr>
                    </a:p>
                  </a:txBody>
                  <a:tcPr anchor="ctr"/>
                </a:tc>
                <a:tc>
                  <a:txBody>
                    <a:bodyPr/>
                    <a:lstStyle/>
                    <a:p>
                      <a:pPr algn="ctr"/>
                      <a:r>
                        <a:rPr lang="es-PE" dirty="0" smtClean="0"/>
                        <a:t>Nombre</a:t>
                      </a:r>
                      <a:endParaRPr lang="es-PE" dirty="0">
                        <a:solidFill>
                          <a:schemeClr val="bg1"/>
                        </a:solidFill>
                      </a:endParaRPr>
                    </a:p>
                  </a:txBody>
                  <a:tcPr anchor="ctr"/>
                </a:tc>
                <a:extLst>
                  <a:ext uri="{0D108BD9-81ED-4DB2-BD59-A6C34878D82A}">
                    <a16:rowId xmlns:a16="http://schemas.microsoft.com/office/drawing/2014/main" val="10000"/>
                  </a:ext>
                </a:extLst>
              </a:tr>
              <a:tr h="567063">
                <a:tc>
                  <a:txBody>
                    <a:bodyPr/>
                    <a:lstStyle/>
                    <a:p>
                      <a:pPr algn="ctr"/>
                      <a:r>
                        <a:rPr lang="es-PE" dirty="0" smtClean="0"/>
                        <a:t>LV145-I-9-MIA </a:t>
                      </a:r>
                      <a:endParaRPr lang="es-PE" dirty="0">
                        <a:solidFill>
                          <a:schemeClr val="accent4"/>
                        </a:solidFill>
                      </a:endParaRPr>
                    </a:p>
                  </a:txBody>
                  <a:tcPr/>
                </a:tc>
                <a:tc>
                  <a:txBody>
                    <a:bodyPr/>
                    <a:lstStyle/>
                    <a:p>
                      <a:r>
                        <a:rPr lang="es-PE" dirty="0" smtClean="0"/>
                        <a:t>Evaluación de los datos de mantenimiento</a:t>
                      </a:r>
                      <a:endParaRPr lang="es-PE" dirty="0">
                        <a:solidFill>
                          <a:schemeClr val="accent4"/>
                        </a:solidFill>
                      </a:endParaRPr>
                    </a:p>
                  </a:txBody>
                  <a:tcPr/>
                </a:tc>
                <a:extLst>
                  <a:ext uri="{0D108BD9-81ED-4DB2-BD59-A6C34878D82A}">
                    <a16:rowId xmlns:a16="http://schemas.microsoft.com/office/drawing/2014/main" val="10001"/>
                  </a:ext>
                </a:extLst>
              </a:tr>
              <a:tr h="567063">
                <a:tc>
                  <a:txBody>
                    <a:bodyPr/>
                    <a:lstStyle/>
                    <a:p>
                      <a:pPr algn="ctr"/>
                      <a:r>
                        <a:rPr lang="es-PE" dirty="0" smtClean="0"/>
                        <a:t>LV145-I-10-MIA </a:t>
                      </a:r>
                      <a:endParaRPr lang="es-PE" dirty="0">
                        <a:solidFill>
                          <a:schemeClr val="accent4"/>
                        </a:solidFill>
                      </a:endParaRPr>
                    </a:p>
                  </a:txBody>
                  <a:tcPr/>
                </a:tc>
                <a:tc>
                  <a:txBody>
                    <a:bodyPr/>
                    <a:lstStyle/>
                    <a:p>
                      <a:r>
                        <a:rPr lang="es-PE" dirty="0" smtClean="0"/>
                        <a:t>Evaluación de la certificación de conformidad de mantenimiento</a:t>
                      </a:r>
                      <a:endParaRPr lang="es-PE" dirty="0">
                        <a:solidFill>
                          <a:schemeClr val="accent4"/>
                        </a:solidFill>
                      </a:endParaRPr>
                    </a:p>
                  </a:txBody>
                  <a:tcPr/>
                </a:tc>
                <a:extLst>
                  <a:ext uri="{0D108BD9-81ED-4DB2-BD59-A6C34878D82A}">
                    <a16:rowId xmlns:a16="http://schemas.microsoft.com/office/drawing/2014/main" val="10002"/>
                  </a:ext>
                </a:extLst>
              </a:tr>
              <a:tr h="567063">
                <a:tc>
                  <a:txBody>
                    <a:bodyPr/>
                    <a:lstStyle/>
                    <a:p>
                      <a:pPr algn="ctr"/>
                      <a:r>
                        <a:rPr lang="es-PE" dirty="0" smtClean="0"/>
                        <a:t>LV145-I-11-MIA</a:t>
                      </a:r>
                      <a:endParaRPr lang="es-PE" dirty="0">
                        <a:solidFill>
                          <a:schemeClr val="accent4"/>
                        </a:solidFill>
                      </a:endParaRPr>
                    </a:p>
                  </a:txBody>
                  <a:tcPr/>
                </a:tc>
                <a:tc>
                  <a:txBody>
                    <a:bodyPr/>
                    <a:lstStyle/>
                    <a:p>
                      <a:r>
                        <a:rPr lang="es-PE" dirty="0" smtClean="0"/>
                        <a:t>Evaluación de registros de mantenimiento</a:t>
                      </a:r>
                      <a:endParaRPr lang="es-PE" dirty="0">
                        <a:solidFill>
                          <a:schemeClr val="accent4"/>
                        </a:solidFill>
                      </a:endParaRPr>
                    </a:p>
                  </a:txBody>
                  <a:tcPr/>
                </a:tc>
                <a:extLst>
                  <a:ext uri="{0D108BD9-81ED-4DB2-BD59-A6C34878D82A}">
                    <a16:rowId xmlns:a16="http://schemas.microsoft.com/office/drawing/2014/main" val="10003"/>
                  </a:ext>
                </a:extLst>
              </a:tr>
              <a:tr h="567063">
                <a:tc>
                  <a:txBody>
                    <a:bodyPr/>
                    <a:lstStyle/>
                    <a:p>
                      <a:pPr algn="ctr"/>
                      <a:r>
                        <a:rPr lang="es-PE" dirty="0" smtClean="0"/>
                        <a:t>LV145-I-12-MIA</a:t>
                      </a:r>
                      <a:endParaRPr lang="es-PE" dirty="0">
                        <a:solidFill>
                          <a:schemeClr val="accent4"/>
                        </a:solidFill>
                      </a:endParaRPr>
                    </a:p>
                  </a:txBody>
                  <a:tcPr/>
                </a:tc>
                <a:tc>
                  <a:txBody>
                    <a:bodyPr/>
                    <a:lstStyle/>
                    <a:p>
                      <a:r>
                        <a:rPr lang="es-PE" dirty="0" smtClean="0"/>
                        <a:t>Evaluación del sistema de control de mantenimiento, de inspección y de calidad</a:t>
                      </a:r>
                      <a:endParaRPr lang="es-PE" dirty="0">
                        <a:solidFill>
                          <a:schemeClr val="accent4"/>
                        </a:solidFill>
                      </a:endParaRPr>
                    </a:p>
                  </a:txBody>
                  <a:tcPr/>
                </a:tc>
                <a:extLst>
                  <a:ext uri="{0D108BD9-81ED-4DB2-BD59-A6C34878D82A}">
                    <a16:rowId xmlns:a16="http://schemas.microsoft.com/office/drawing/2014/main" val="10004"/>
                  </a:ext>
                </a:extLst>
              </a:tr>
              <a:tr h="567063">
                <a:tc>
                  <a:txBody>
                    <a:bodyPr/>
                    <a:lstStyle/>
                    <a:p>
                      <a:pPr algn="ctr"/>
                      <a:r>
                        <a:rPr lang="es-PE" dirty="0" smtClean="0"/>
                        <a:t>LV145-I-13-MIA</a:t>
                      </a:r>
                      <a:endParaRPr lang="es-PE" dirty="0">
                        <a:solidFill>
                          <a:schemeClr val="accent4"/>
                        </a:solidFill>
                      </a:endParaRPr>
                    </a:p>
                  </a:txBody>
                  <a:tcPr/>
                </a:tc>
                <a:tc>
                  <a:txBody>
                    <a:bodyPr/>
                    <a:lstStyle/>
                    <a:p>
                      <a:r>
                        <a:rPr lang="es-PE" dirty="0" smtClean="0"/>
                        <a:t>Aceptación del SMS de una OMA</a:t>
                      </a:r>
                      <a:endParaRPr lang="es-PE" dirty="0">
                        <a:solidFill>
                          <a:schemeClr val="accent4"/>
                        </a:solidFill>
                      </a:endParaRPr>
                    </a:p>
                  </a:txBody>
                  <a:tcPr/>
                </a:tc>
                <a:extLst>
                  <a:ext uri="{0D108BD9-81ED-4DB2-BD59-A6C34878D82A}">
                    <a16:rowId xmlns:a16="http://schemas.microsoft.com/office/drawing/2014/main" val="10005"/>
                  </a:ext>
                </a:extLst>
              </a:tr>
              <a:tr h="567063">
                <a:tc>
                  <a:txBody>
                    <a:bodyPr/>
                    <a:lstStyle/>
                    <a:p>
                      <a:pPr algn="ctr"/>
                      <a:r>
                        <a:rPr lang="es-PE" dirty="0" smtClean="0"/>
                        <a:t>LV145-I-13A-MIA</a:t>
                      </a:r>
                      <a:endParaRPr lang="es-PE" dirty="0">
                        <a:solidFill>
                          <a:schemeClr val="accent4"/>
                        </a:solidFill>
                      </a:endParaRPr>
                    </a:p>
                  </a:txBody>
                  <a:tcPr/>
                </a:tc>
                <a:tc>
                  <a:txBody>
                    <a:bodyPr/>
                    <a:lstStyle/>
                    <a:p>
                      <a:r>
                        <a:rPr lang="es-PE" dirty="0" smtClean="0"/>
                        <a:t>Aceptación del manual de SMS de una OMA</a:t>
                      </a:r>
                      <a:endParaRPr lang="es-PE" dirty="0">
                        <a:solidFill>
                          <a:schemeClr val="accent4"/>
                        </a:solidFill>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402155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n-US" sz="2000" b="1" dirty="0" err="1" smtClean="0">
                <a:solidFill>
                  <a:schemeClr val="bg1"/>
                </a:solidFill>
              </a:rPr>
              <a:t>Documentos</a:t>
            </a:r>
            <a:r>
              <a:rPr lang="en-US" sz="2000" b="1" dirty="0" smtClean="0">
                <a:solidFill>
                  <a:schemeClr val="bg1"/>
                </a:solidFill>
              </a:rPr>
              <a:t> </a:t>
            </a:r>
            <a:r>
              <a:rPr lang="en-US" sz="2000" b="1" dirty="0" err="1" smtClean="0">
                <a:solidFill>
                  <a:schemeClr val="bg1"/>
                </a:solidFill>
              </a:rPr>
              <a:t>modelo</a:t>
            </a:r>
            <a:endParaRPr lang="en-US" sz="2000" dirty="0">
              <a:solidFill>
                <a:schemeClr val="bg1"/>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3429199967"/>
              </p:ext>
            </p:extLst>
          </p:nvPr>
        </p:nvGraphicFramePr>
        <p:xfrm>
          <a:off x="457199" y="1352032"/>
          <a:ext cx="8306617" cy="3916994"/>
        </p:xfrm>
        <a:graphic>
          <a:graphicData uri="http://schemas.openxmlformats.org/drawingml/2006/table">
            <a:tbl>
              <a:tblPr firstRow="1" bandRow="1">
                <a:tableStyleId>{35758FB7-9AC5-4552-8A53-C91805E547FA}</a:tableStyleId>
              </a:tblPr>
              <a:tblGrid>
                <a:gridCol w="2328958">
                  <a:extLst>
                    <a:ext uri="{9D8B030D-6E8A-4147-A177-3AD203B41FA5}">
                      <a16:colId xmlns:a16="http://schemas.microsoft.com/office/drawing/2014/main" val="20000"/>
                    </a:ext>
                  </a:extLst>
                </a:gridCol>
                <a:gridCol w="5977659">
                  <a:extLst>
                    <a:ext uri="{9D8B030D-6E8A-4147-A177-3AD203B41FA5}">
                      <a16:colId xmlns:a16="http://schemas.microsoft.com/office/drawing/2014/main" val="20001"/>
                    </a:ext>
                  </a:extLst>
                </a:gridCol>
              </a:tblGrid>
              <a:tr h="560807">
                <a:tc>
                  <a:txBody>
                    <a:bodyPr/>
                    <a:lstStyle/>
                    <a:p>
                      <a:pPr algn="ctr"/>
                      <a:r>
                        <a:rPr lang="es-PE" dirty="0" smtClean="0"/>
                        <a:t>Número</a:t>
                      </a:r>
                      <a:r>
                        <a:rPr lang="es-PE" baseline="0" dirty="0" smtClean="0"/>
                        <a:t> de documento</a:t>
                      </a:r>
                      <a:endParaRPr lang="es-PE" dirty="0"/>
                    </a:p>
                  </a:txBody>
                  <a:tcPr anchor="ctr"/>
                </a:tc>
                <a:tc>
                  <a:txBody>
                    <a:bodyPr/>
                    <a:lstStyle/>
                    <a:p>
                      <a:pPr algn="ctr"/>
                      <a:r>
                        <a:rPr lang="es-PE" dirty="0" smtClean="0"/>
                        <a:t>Nombre</a:t>
                      </a:r>
                      <a:endParaRPr lang="es-PE" dirty="0"/>
                    </a:p>
                  </a:txBody>
                  <a:tcPr anchor="ctr"/>
                </a:tc>
                <a:extLst>
                  <a:ext uri="{0D108BD9-81ED-4DB2-BD59-A6C34878D82A}">
                    <a16:rowId xmlns:a16="http://schemas.microsoft.com/office/drawing/2014/main" val="10000"/>
                  </a:ext>
                </a:extLst>
              </a:tr>
              <a:tr h="611482">
                <a:tc>
                  <a:txBody>
                    <a:bodyPr/>
                    <a:lstStyle/>
                    <a:p>
                      <a:pPr algn="ctr"/>
                      <a:r>
                        <a:rPr lang="es-PE" dirty="0" smtClean="0"/>
                        <a:t>D1-145-MIA </a:t>
                      </a:r>
                      <a:endParaRPr lang="es-PE" dirty="0">
                        <a:solidFill>
                          <a:schemeClr val="accent1">
                            <a:lumMod val="75000"/>
                          </a:schemeClr>
                        </a:solidFill>
                      </a:endParaRPr>
                    </a:p>
                  </a:txBody>
                  <a:tcPr/>
                </a:tc>
                <a:tc>
                  <a:txBody>
                    <a:bodyPr/>
                    <a:lstStyle/>
                    <a:p>
                      <a:r>
                        <a:rPr lang="es-PE" dirty="0" smtClean="0"/>
                        <a:t>Carta de aceptación inicial de documentación de una OM</a:t>
                      </a:r>
                      <a:endParaRPr lang="es-PE" dirty="0">
                        <a:solidFill>
                          <a:schemeClr val="accent1">
                            <a:lumMod val="75000"/>
                          </a:schemeClr>
                        </a:solidFill>
                      </a:endParaRPr>
                    </a:p>
                  </a:txBody>
                  <a:tcPr/>
                </a:tc>
                <a:extLst>
                  <a:ext uri="{0D108BD9-81ED-4DB2-BD59-A6C34878D82A}">
                    <a16:rowId xmlns:a16="http://schemas.microsoft.com/office/drawing/2014/main" val="10001"/>
                  </a:ext>
                </a:extLst>
              </a:tr>
              <a:tr h="716701">
                <a:tc>
                  <a:txBody>
                    <a:bodyPr/>
                    <a:lstStyle/>
                    <a:p>
                      <a:pPr algn="ctr"/>
                      <a:r>
                        <a:rPr lang="es-PE" dirty="0" smtClean="0"/>
                        <a:t>D2-145-MIA </a:t>
                      </a:r>
                      <a:endParaRPr lang="es-PE" dirty="0">
                        <a:solidFill>
                          <a:schemeClr val="accent1">
                            <a:lumMod val="75000"/>
                          </a:schemeClr>
                        </a:solidFill>
                      </a:endParaRPr>
                    </a:p>
                  </a:txBody>
                  <a:tcPr/>
                </a:tc>
                <a:tc>
                  <a:txBody>
                    <a:bodyPr/>
                    <a:lstStyle/>
                    <a:p>
                      <a:r>
                        <a:rPr lang="es-PE" dirty="0" smtClean="0"/>
                        <a:t>Carta de rechazo inicial de la documentación</a:t>
                      </a:r>
                      <a:endParaRPr lang="es-PE" dirty="0">
                        <a:solidFill>
                          <a:schemeClr val="accent1">
                            <a:lumMod val="75000"/>
                          </a:schemeClr>
                        </a:solidFill>
                      </a:endParaRPr>
                    </a:p>
                  </a:txBody>
                  <a:tcPr/>
                </a:tc>
                <a:extLst>
                  <a:ext uri="{0D108BD9-81ED-4DB2-BD59-A6C34878D82A}">
                    <a16:rowId xmlns:a16="http://schemas.microsoft.com/office/drawing/2014/main" val="10002"/>
                  </a:ext>
                </a:extLst>
              </a:tr>
              <a:tr h="716701">
                <a:tc>
                  <a:txBody>
                    <a:bodyPr/>
                    <a:lstStyle/>
                    <a:p>
                      <a:pPr algn="ctr"/>
                      <a:r>
                        <a:rPr lang="es-PE" dirty="0" smtClean="0"/>
                        <a:t>D3-145-MIA</a:t>
                      </a:r>
                      <a:endParaRPr lang="es-PE" dirty="0">
                        <a:solidFill>
                          <a:schemeClr val="accent1">
                            <a:lumMod val="75000"/>
                          </a:schemeClr>
                        </a:solidFill>
                      </a:endParaRPr>
                    </a:p>
                  </a:txBody>
                  <a:tcPr/>
                </a:tc>
                <a:tc>
                  <a:txBody>
                    <a:bodyPr/>
                    <a:lstStyle/>
                    <a:p>
                      <a:r>
                        <a:rPr lang="es-PE" dirty="0" smtClean="0"/>
                        <a:t>Carta de rechazo luego del análisis de la documentación</a:t>
                      </a:r>
                      <a:endParaRPr lang="es-PE" dirty="0">
                        <a:solidFill>
                          <a:schemeClr val="accent1">
                            <a:lumMod val="75000"/>
                          </a:schemeClr>
                        </a:solidFill>
                      </a:endParaRPr>
                    </a:p>
                  </a:txBody>
                  <a:tcPr/>
                </a:tc>
                <a:extLst>
                  <a:ext uri="{0D108BD9-81ED-4DB2-BD59-A6C34878D82A}">
                    <a16:rowId xmlns:a16="http://schemas.microsoft.com/office/drawing/2014/main" val="10003"/>
                  </a:ext>
                </a:extLst>
              </a:tr>
              <a:tr h="604870">
                <a:tc>
                  <a:txBody>
                    <a:bodyPr/>
                    <a:lstStyle/>
                    <a:p>
                      <a:pPr algn="ctr"/>
                      <a:r>
                        <a:rPr lang="es-PE" dirty="0" smtClean="0"/>
                        <a:t>D4-145-MIA</a:t>
                      </a:r>
                      <a:endParaRPr lang="es-PE" dirty="0">
                        <a:solidFill>
                          <a:schemeClr val="accent1">
                            <a:lumMod val="75000"/>
                          </a:schemeClr>
                        </a:solidFill>
                      </a:endParaRPr>
                    </a:p>
                  </a:txBody>
                  <a:tcPr/>
                </a:tc>
                <a:tc>
                  <a:txBody>
                    <a:bodyPr/>
                    <a:lstStyle/>
                    <a:p>
                      <a:r>
                        <a:rPr lang="es-PE" dirty="0" smtClean="0"/>
                        <a:t>Carta de aceptación de la documentación y comunicación de inicio de inspección</a:t>
                      </a:r>
                      <a:endParaRPr lang="es-PE" dirty="0">
                        <a:solidFill>
                          <a:schemeClr val="accent1">
                            <a:lumMod val="75000"/>
                          </a:schemeClr>
                        </a:solidFill>
                      </a:endParaRPr>
                    </a:p>
                  </a:txBody>
                  <a:tcPr/>
                </a:tc>
                <a:extLst>
                  <a:ext uri="{0D108BD9-81ED-4DB2-BD59-A6C34878D82A}">
                    <a16:rowId xmlns:a16="http://schemas.microsoft.com/office/drawing/2014/main" val="10004"/>
                  </a:ext>
                </a:extLst>
              </a:tr>
              <a:tr h="591950">
                <a:tc>
                  <a:txBody>
                    <a:bodyPr/>
                    <a:lstStyle/>
                    <a:p>
                      <a:pPr algn="ctr"/>
                      <a:r>
                        <a:rPr lang="es-PE" dirty="0" smtClean="0"/>
                        <a:t>D5-145-MIA</a:t>
                      </a:r>
                      <a:endParaRPr lang="es-PE" dirty="0">
                        <a:solidFill>
                          <a:schemeClr val="accent1">
                            <a:lumMod val="75000"/>
                          </a:schemeClr>
                        </a:solidFill>
                      </a:endParaRPr>
                    </a:p>
                  </a:txBody>
                  <a:tcPr/>
                </a:tc>
                <a:tc>
                  <a:txBody>
                    <a:bodyPr/>
                    <a:lstStyle/>
                    <a:p>
                      <a:r>
                        <a:rPr lang="es-PE" dirty="0" smtClean="0"/>
                        <a:t>Carta de resultados de inspección de certificación</a:t>
                      </a:r>
                      <a:endParaRPr lang="es-PE" dirty="0">
                        <a:solidFill>
                          <a:schemeClr val="accent1">
                            <a:lumMod val="75000"/>
                          </a:schemeClr>
                        </a:solidFil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78826596"/>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n-US" sz="2000" b="1" dirty="0" err="1" smtClean="0">
                <a:solidFill>
                  <a:schemeClr val="bg1"/>
                </a:solidFill>
              </a:rPr>
              <a:t>Documentos</a:t>
            </a:r>
            <a:r>
              <a:rPr lang="en-US" sz="2000" b="1" dirty="0" smtClean="0">
                <a:solidFill>
                  <a:schemeClr val="bg1"/>
                </a:solidFill>
              </a:rPr>
              <a:t> </a:t>
            </a:r>
            <a:r>
              <a:rPr lang="en-US" sz="2000" b="1" dirty="0" err="1" smtClean="0">
                <a:solidFill>
                  <a:schemeClr val="bg1"/>
                </a:solidFill>
              </a:rPr>
              <a:t>modelo</a:t>
            </a:r>
            <a:endParaRPr lang="en-US" sz="2000" dirty="0">
              <a:solidFill>
                <a:schemeClr val="bg1"/>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3829082923"/>
              </p:ext>
            </p:extLst>
          </p:nvPr>
        </p:nvGraphicFramePr>
        <p:xfrm>
          <a:off x="457199" y="1489505"/>
          <a:ext cx="8369327" cy="3715926"/>
        </p:xfrm>
        <a:graphic>
          <a:graphicData uri="http://schemas.openxmlformats.org/drawingml/2006/table">
            <a:tbl>
              <a:tblPr firstRow="1" bandRow="1">
                <a:tableStyleId>{35758FB7-9AC5-4552-8A53-C91805E547FA}</a:tableStyleId>
              </a:tblPr>
              <a:tblGrid>
                <a:gridCol w="2346540">
                  <a:extLst>
                    <a:ext uri="{9D8B030D-6E8A-4147-A177-3AD203B41FA5}">
                      <a16:colId xmlns:a16="http://schemas.microsoft.com/office/drawing/2014/main" val="20000"/>
                    </a:ext>
                  </a:extLst>
                </a:gridCol>
                <a:gridCol w="6022787">
                  <a:extLst>
                    <a:ext uri="{9D8B030D-6E8A-4147-A177-3AD203B41FA5}">
                      <a16:colId xmlns:a16="http://schemas.microsoft.com/office/drawing/2014/main" val="20001"/>
                    </a:ext>
                  </a:extLst>
                </a:gridCol>
              </a:tblGrid>
              <a:tr h="581860">
                <a:tc>
                  <a:txBody>
                    <a:bodyPr/>
                    <a:lstStyle/>
                    <a:p>
                      <a:pPr algn="ctr"/>
                      <a:r>
                        <a:rPr lang="es-PE" dirty="0" smtClean="0"/>
                        <a:t>Número</a:t>
                      </a:r>
                      <a:r>
                        <a:rPr lang="es-PE" baseline="0" dirty="0" smtClean="0"/>
                        <a:t> de LV</a:t>
                      </a:r>
                      <a:endParaRPr lang="es-PE" dirty="0"/>
                    </a:p>
                  </a:txBody>
                  <a:tcPr anchor="ctr"/>
                </a:tc>
                <a:tc>
                  <a:txBody>
                    <a:bodyPr/>
                    <a:lstStyle/>
                    <a:p>
                      <a:pPr algn="ctr"/>
                      <a:r>
                        <a:rPr lang="es-PE" dirty="0" smtClean="0"/>
                        <a:t>Nombre</a:t>
                      </a:r>
                      <a:endParaRPr lang="es-PE" dirty="0"/>
                    </a:p>
                  </a:txBody>
                  <a:tcPr anchor="ctr"/>
                </a:tc>
                <a:extLst>
                  <a:ext uri="{0D108BD9-81ED-4DB2-BD59-A6C34878D82A}">
                    <a16:rowId xmlns:a16="http://schemas.microsoft.com/office/drawing/2014/main" val="10000"/>
                  </a:ext>
                </a:extLst>
              </a:tr>
              <a:tr h="656782">
                <a:tc>
                  <a:txBody>
                    <a:bodyPr/>
                    <a:lstStyle/>
                    <a:p>
                      <a:pPr algn="ctr"/>
                      <a:r>
                        <a:rPr lang="es-PE" dirty="0" smtClean="0"/>
                        <a:t>D6-145-MIA </a:t>
                      </a:r>
                      <a:endParaRPr lang="es-PE" dirty="0">
                        <a:solidFill>
                          <a:schemeClr val="accent4"/>
                        </a:solidFill>
                      </a:endParaRPr>
                    </a:p>
                  </a:txBody>
                  <a:tcPr/>
                </a:tc>
                <a:tc>
                  <a:txBody>
                    <a:bodyPr/>
                    <a:lstStyle/>
                    <a:p>
                      <a:r>
                        <a:rPr lang="es-PE" dirty="0" smtClean="0"/>
                        <a:t>Carta de aceptación de los resultados de certificación de la OM</a:t>
                      </a:r>
                      <a:endParaRPr lang="es-PE" dirty="0">
                        <a:solidFill>
                          <a:schemeClr val="accent4"/>
                        </a:solidFill>
                      </a:endParaRPr>
                    </a:p>
                  </a:txBody>
                  <a:tcPr/>
                </a:tc>
                <a:extLst>
                  <a:ext uri="{0D108BD9-81ED-4DB2-BD59-A6C34878D82A}">
                    <a16:rowId xmlns:a16="http://schemas.microsoft.com/office/drawing/2014/main" val="10001"/>
                  </a:ext>
                </a:extLst>
              </a:tr>
              <a:tr h="656782">
                <a:tc>
                  <a:txBody>
                    <a:bodyPr/>
                    <a:lstStyle/>
                    <a:p>
                      <a:pPr algn="ctr"/>
                      <a:r>
                        <a:rPr lang="es-PE" dirty="0" smtClean="0"/>
                        <a:t>D7-145-MIA</a:t>
                      </a:r>
                      <a:endParaRPr lang="es-PE" dirty="0">
                        <a:solidFill>
                          <a:schemeClr val="accent4"/>
                        </a:solidFill>
                      </a:endParaRPr>
                    </a:p>
                  </a:txBody>
                  <a:tcPr/>
                </a:tc>
                <a:tc>
                  <a:txBody>
                    <a:bodyPr/>
                    <a:lstStyle/>
                    <a:p>
                      <a:r>
                        <a:rPr lang="es-PE" dirty="0" smtClean="0"/>
                        <a:t>Carta de cierre del proceso de certificación de la OM por discontinuidad</a:t>
                      </a:r>
                      <a:endParaRPr lang="es-PE" dirty="0">
                        <a:solidFill>
                          <a:schemeClr val="accent4"/>
                        </a:solidFill>
                      </a:endParaRPr>
                    </a:p>
                  </a:txBody>
                  <a:tcPr/>
                </a:tc>
                <a:extLst>
                  <a:ext uri="{0D108BD9-81ED-4DB2-BD59-A6C34878D82A}">
                    <a16:rowId xmlns:a16="http://schemas.microsoft.com/office/drawing/2014/main" val="10002"/>
                  </a:ext>
                </a:extLst>
              </a:tr>
              <a:tr h="581860">
                <a:tc>
                  <a:txBody>
                    <a:bodyPr/>
                    <a:lstStyle/>
                    <a:p>
                      <a:pPr algn="ctr"/>
                      <a:r>
                        <a:rPr lang="es-PE" dirty="0" smtClean="0"/>
                        <a:t>D8-145-MIA</a:t>
                      </a:r>
                      <a:endParaRPr lang="es-PE" dirty="0">
                        <a:solidFill>
                          <a:schemeClr val="accent4"/>
                        </a:solidFill>
                      </a:endParaRPr>
                    </a:p>
                  </a:txBody>
                  <a:tcPr/>
                </a:tc>
                <a:tc>
                  <a:txBody>
                    <a:bodyPr/>
                    <a:lstStyle/>
                    <a:p>
                      <a:r>
                        <a:rPr lang="es-PE" dirty="0" smtClean="0"/>
                        <a:t>Carta de término de inspección de certificación</a:t>
                      </a:r>
                      <a:endParaRPr lang="es-PE" dirty="0">
                        <a:solidFill>
                          <a:schemeClr val="accent4"/>
                        </a:solidFill>
                      </a:endParaRPr>
                    </a:p>
                  </a:txBody>
                  <a:tcPr/>
                </a:tc>
                <a:extLst>
                  <a:ext uri="{0D108BD9-81ED-4DB2-BD59-A6C34878D82A}">
                    <a16:rowId xmlns:a16="http://schemas.microsoft.com/office/drawing/2014/main" val="10003"/>
                  </a:ext>
                </a:extLst>
              </a:tr>
              <a:tr h="656782">
                <a:tc>
                  <a:txBody>
                    <a:bodyPr/>
                    <a:lstStyle/>
                    <a:p>
                      <a:pPr algn="ctr"/>
                      <a:r>
                        <a:rPr lang="es-PE" dirty="0" smtClean="0"/>
                        <a:t>D9-145-MIA</a:t>
                      </a:r>
                      <a:endParaRPr lang="es-PE" dirty="0">
                        <a:solidFill>
                          <a:schemeClr val="accent4"/>
                        </a:solidFill>
                      </a:endParaRPr>
                    </a:p>
                  </a:txBody>
                  <a:tcPr/>
                </a:tc>
                <a:tc>
                  <a:txBody>
                    <a:bodyPr/>
                    <a:lstStyle/>
                    <a:p>
                      <a:r>
                        <a:rPr lang="es-PE" dirty="0" smtClean="0"/>
                        <a:t>Informe de resultado de inspección in-situ de certificación</a:t>
                      </a:r>
                      <a:endParaRPr lang="es-PE" dirty="0">
                        <a:solidFill>
                          <a:schemeClr val="accent4"/>
                        </a:solidFill>
                      </a:endParaRPr>
                    </a:p>
                  </a:txBody>
                  <a:tcPr/>
                </a:tc>
                <a:extLst>
                  <a:ext uri="{0D108BD9-81ED-4DB2-BD59-A6C34878D82A}">
                    <a16:rowId xmlns:a16="http://schemas.microsoft.com/office/drawing/2014/main" val="10004"/>
                  </a:ext>
                </a:extLst>
              </a:tr>
              <a:tr h="581860">
                <a:tc>
                  <a:txBody>
                    <a:bodyPr/>
                    <a:lstStyle/>
                    <a:p>
                      <a:pPr algn="ctr"/>
                      <a:r>
                        <a:rPr lang="es-PE" dirty="0" smtClean="0"/>
                        <a:t>D10-145-MIA</a:t>
                      </a:r>
                      <a:endParaRPr lang="es-PE" dirty="0">
                        <a:solidFill>
                          <a:schemeClr val="accent4"/>
                        </a:solidFill>
                      </a:endParaRPr>
                    </a:p>
                  </a:txBody>
                  <a:tcPr/>
                </a:tc>
                <a:tc>
                  <a:txBody>
                    <a:bodyPr/>
                    <a:lstStyle/>
                    <a:p>
                      <a:r>
                        <a:rPr lang="es-PE" dirty="0" smtClean="0"/>
                        <a:t>Informe final de resultado de inspección de certificación</a:t>
                      </a:r>
                      <a:endParaRPr lang="es-PE" dirty="0">
                        <a:solidFill>
                          <a:schemeClr val="accent4"/>
                        </a:solidFil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74765866"/>
      </p:ext>
    </p:extLst>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n-US" sz="2000" b="1" dirty="0" err="1" smtClean="0">
                <a:solidFill>
                  <a:schemeClr val="bg1"/>
                </a:solidFill>
              </a:rPr>
              <a:t>Procedimiento</a:t>
            </a:r>
            <a:endParaRPr lang="en-US" sz="2000" dirty="0">
              <a:solidFill>
                <a:schemeClr val="bg1"/>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3950719585"/>
              </p:ext>
            </p:extLst>
          </p:nvPr>
        </p:nvGraphicFramePr>
        <p:xfrm>
          <a:off x="1233439" y="983056"/>
          <a:ext cx="6983561" cy="4061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5688124" y="189669"/>
            <a:ext cx="1800200" cy="1168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430211" y="1783154"/>
            <a:ext cx="1713789"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131469" y="4148559"/>
            <a:ext cx="1685009" cy="112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99188" y="4088556"/>
            <a:ext cx="1727646" cy="1142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329232" y="1359460"/>
            <a:ext cx="1797602" cy="1152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16140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posición de imagen 2" descr="Reunión 6.jpg"/>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0" y="0"/>
            <a:ext cx="9144000" cy="5715000"/>
          </a:xfrm>
        </p:spPr>
      </p:pic>
      <p:sp>
        <p:nvSpPr>
          <p:cNvPr id="7" name="Rectangle 3"/>
          <p:cNvSpPr/>
          <p:nvPr/>
        </p:nvSpPr>
        <p:spPr>
          <a:xfrm>
            <a:off x="0" y="774917"/>
            <a:ext cx="9144000" cy="4209013"/>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5"/>
          <p:cNvSpPr txBox="1"/>
          <p:nvPr/>
        </p:nvSpPr>
        <p:spPr>
          <a:xfrm>
            <a:off x="1879601" y="2500776"/>
            <a:ext cx="5406571" cy="769441"/>
          </a:xfrm>
          <a:prstGeom prst="rect">
            <a:avLst/>
          </a:prstGeom>
          <a:noFill/>
        </p:spPr>
        <p:txBody>
          <a:bodyPr wrap="square" rtlCol="0">
            <a:spAutoFit/>
          </a:bodyPr>
          <a:lstStyle/>
          <a:p>
            <a:pPr algn="ctr"/>
            <a:r>
              <a:rPr lang="en-US" sz="4400" b="1" dirty="0" smtClean="0">
                <a:solidFill>
                  <a:srgbClr val="FFFFFF"/>
                </a:solidFill>
                <a:latin typeface="Open Sans"/>
                <a:cs typeface="Open Sans"/>
              </a:rPr>
              <a:t>FASE I</a:t>
            </a:r>
            <a:endParaRPr lang="en-US" sz="4400" dirty="0">
              <a:solidFill>
                <a:srgbClr val="FFFFFF"/>
              </a:solidFill>
              <a:latin typeface="Open Sans"/>
              <a:cs typeface="Open Sans"/>
            </a:endParaRPr>
          </a:p>
        </p:txBody>
      </p:sp>
    </p:spTree>
    <p:extLst>
      <p:ext uri="{BB962C8B-B14F-4D97-AF65-F5344CB8AC3E}">
        <p14:creationId xmlns:p14="http://schemas.microsoft.com/office/powerpoint/2010/main" val="2345316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p:cNvSpPr>
            <a:spLocks noGrp="1"/>
          </p:cNvSpPr>
          <p:nvPr>
            <p:ph type="body" sz="quarter" idx="17"/>
          </p:nvPr>
        </p:nvSpPr>
        <p:spPr>
          <a:xfrm>
            <a:off x="317967" y="1440326"/>
            <a:ext cx="3850621" cy="3649833"/>
          </a:xfrm>
        </p:spPr>
        <p:txBody>
          <a:bodyPr>
            <a:noAutofit/>
          </a:bodyPr>
          <a:lstStyle/>
          <a:p>
            <a:pPr marL="266700" indent="-266700">
              <a:buClr>
                <a:schemeClr val="accent2"/>
              </a:buClr>
              <a:buSzPct val="100000"/>
              <a:buFont typeface="Wingdings" charset="2"/>
              <a:buChar char=""/>
            </a:pPr>
            <a:r>
              <a:rPr lang="es-PE" sz="1800" dirty="0">
                <a:solidFill>
                  <a:schemeClr val="accent4"/>
                </a:solidFill>
              </a:rPr>
              <a:t>Solicitante se contacta con el SRVSOP o AAC;</a:t>
            </a:r>
          </a:p>
          <a:p>
            <a:pPr marL="266700" indent="-266700">
              <a:buClr>
                <a:schemeClr val="accent2"/>
              </a:buClr>
              <a:buSzPct val="100000"/>
              <a:buFont typeface="Wingdings" charset="2"/>
              <a:buChar char=""/>
            </a:pPr>
            <a:r>
              <a:rPr lang="es-PE" sz="1800" dirty="0">
                <a:solidFill>
                  <a:schemeClr val="accent4"/>
                </a:solidFill>
              </a:rPr>
              <a:t>Orientación clara y amplia;</a:t>
            </a:r>
          </a:p>
          <a:p>
            <a:pPr marL="266700" indent="-266700">
              <a:buClr>
                <a:schemeClr val="accent2"/>
              </a:buClr>
              <a:buSzPct val="100000"/>
              <a:buFont typeface="Wingdings" charset="2"/>
              <a:buChar char=""/>
            </a:pPr>
            <a:r>
              <a:rPr lang="es-PE" sz="1800" dirty="0">
                <a:solidFill>
                  <a:schemeClr val="accent4"/>
                </a:solidFill>
              </a:rPr>
              <a:t>Informar al solicitante donde puede encontrar la información sobre el proceso a seguirse;</a:t>
            </a:r>
          </a:p>
          <a:p>
            <a:pPr marL="266700" indent="-266700">
              <a:buClr>
                <a:schemeClr val="accent2"/>
              </a:buClr>
              <a:buSzPct val="100000"/>
              <a:buFont typeface="Wingdings" charset="2"/>
              <a:buChar char=""/>
            </a:pPr>
            <a:r>
              <a:rPr lang="es-PE" sz="1800" dirty="0">
                <a:solidFill>
                  <a:schemeClr val="accent4"/>
                </a:solidFill>
              </a:rPr>
              <a:t>Estudiar los reglamentos y documentos necesarios antes de presentar el formulario de </a:t>
            </a:r>
            <a:r>
              <a:rPr lang="es-PE" sz="1800" dirty="0" smtClean="0">
                <a:solidFill>
                  <a:schemeClr val="accent4"/>
                </a:solidFill>
              </a:rPr>
              <a:t>solicitud.</a:t>
            </a:r>
            <a:endParaRPr lang="es-PE" sz="1800" dirty="0">
              <a:solidFill>
                <a:schemeClr val="accent4"/>
              </a:solidFill>
            </a:endParaRPr>
          </a:p>
        </p:txBody>
      </p:sp>
      <p:sp>
        <p:nvSpPr>
          <p:cNvPr id="3" name="Title 2"/>
          <p:cNvSpPr>
            <a:spLocks noGrp="1"/>
          </p:cNvSpPr>
          <p:nvPr>
            <p:ph type="ctrTitle"/>
          </p:nvPr>
        </p:nvSpPr>
        <p:spPr/>
        <p:txBody>
          <a:bodyPr/>
          <a:lstStyle/>
          <a:p>
            <a:r>
              <a:rPr lang="en-US" sz="2000" b="1" dirty="0" err="1" smtClean="0">
                <a:solidFill>
                  <a:schemeClr val="bg1"/>
                </a:solidFill>
              </a:rPr>
              <a:t>Fase</a:t>
            </a:r>
            <a:r>
              <a:rPr lang="en-US" sz="2000" b="1" dirty="0" smtClean="0">
                <a:solidFill>
                  <a:schemeClr val="bg1"/>
                </a:solidFill>
              </a:rPr>
              <a:t> I – Pre-solicitud</a:t>
            </a:r>
            <a:endParaRPr lang="en-US" sz="2000" dirty="0">
              <a:solidFill>
                <a:schemeClr val="bg1"/>
              </a:solidFill>
            </a:endParaRPr>
          </a:p>
        </p:txBody>
      </p:sp>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358" r="22358"/>
          <a:stretch>
            <a:fillRect/>
          </a:stretch>
        </p:blipFill>
        <p:spPr/>
      </p:pic>
    </p:spTree>
    <p:extLst>
      <p:ext uri="{BB962C8B-B14F-4D97-AF65-F5344CB8AC3E}">
        <p14:creationId xmlns:p14="http://schemas.microsoft.com/office/powerpoint/2010/main" val="27978771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descr="IMG_6318.jpg"/>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0" y="0"/>
            <a:ext cx="9144000" cy="5715000"/>
          </a:xfrm>
        </p:spPr>
      </p:pic>
      <p:sp>
        <p:nvSpPr>
          <p:cNvPr id="7" name="Pentagon 4"/>
          <p:cNvSpPr/>
          <p:nvPr/>
        </p:nvSpPr>
        <p:spPr>
          <a:xfrm>
            <a:off x="1" y="774917"/>
            <a:ext cx="8280527" cy="4209013"/>
          </a:xfrm>
          <a:prstGeom prst="homePlate">
            <a:avLst>
              <a:gd name="adj" fmla="val 37937"/>
            </a:avLst>
          </a:prstGeom>
          <a:solidFill>
            <a:schemeClr val="accent6">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8" name="TextBox 2"/>
          <p:cNvSpPr txBox="1"/>
          <p:nvPr/>
        </p:nvSpPr>
        <p:spPr>
          <a:xfrm>
            <a:off x="533957" y="886856"/>
            <a:ext cx="3545652" cy="461665"/>
          </a:xfrm>
          <a:prstGeom prst="rect">
            <a:avLst/>
          </a:prstGeom>
          <a:noFill/>
        </p:spPr>
        <p:txBody>
          <a:bodyPr wrap="square" rtlCol="0">
            <a:spAutoFit/>
          </a:bodyPr>
          <a:lstStyle/>
          <a:p>
            <a:r>
              <a:rPr lang="en-US" sz="2400" b="1" dirty="0" smtClean="0">
                <a:solidFill>
                  <a:srgbClr val="FFFFFF"/>
                </a:solidFill>
                <a:latin typeface="Open Sans"/>
                <a:cs typeface="Open Sans"/>
              </a:rPr>
              <a:t>CONTENIDO</a:t>
            </a:r>
            <a:endParaRPr lang="en-US" sz="2400" b="1" dirty="0">
              <a:solidFill>
                <a:srgbClr val="FFFFFF"/>
              </a:solidFill>
              <a:latin typeface="Open Sans"/>
              <a:cs typeface="Open Sans"/>
            </a:endParaRPr>
          </a:p>
        </p:txBody>
      </p:sp>
      <p:sp>
        <p:nvSpPr>
          <p:cNvPr id="9" name="TextBox 5"/>
          <p:cNvSpPr txBox="1"/>
          <p:nvPr/>
        </p:nvSpPr>
        <p:spPr>
          <a:xfrm>
            <a:off x="533956" y="1795292"/>
            <a:ext cx="5948731" cy="3036729"/>
          </a:xfrm>
          <a:prstGeom prst="rect">
            <a:avLst/>
          </a:prstGeom>
          <a:noFill/>
        </p:spPr>
        <p:txBody>
          <a:bodyPr wrap="square" rtlCol="0">
            <a:spAutoFit/>
          </a:bodyPr>
          <a:lstStyle/>
          <a:p>
            <a:pPr>
              <a:lnSpc>
                <a:spcPct val="120000"/>
              </a:lnSpc>
            </a:pPr>
            <a:r>
              <a:rPr lang="es-PE" sz="2000" dirty="0" smtClean="0">
                <a:solidFill>
                  <a:srgbClr val="FFFFFF"/>
                </a:solidFill>
                <a:latin typeface="Open Sans"/>
                <a:cs typeface="Open Sans"/>
              </a:rPr>
              <a:t>Objetivo</a:t>
            </a:r>
          </a:p>
          <a:p>
            <a:pPr>
              <a:lnSpc>
                <a:spcPct val="120000"/>
              </a:lnSpc>
            </a:pPr>
            <a:r>
              <a:rPr lang="es-PE" sz="2000" dirty="0" smtClean="0">
                <a:solidFill>
                  <a:srgbClr val="FFFFFF"/>
                </a:solidFill>
                <a:latin typeface="Open Sans"/>
                <a:cs typeface="Open Sans"/>
              </a:rPr>
              <a:t>Referencias</a:t>
            </a:r>
          </a:p>
          <a:p>
            <a:pPr>
              <a:lnSpc>
                <a:spcPct val="120000"/>
              </a:lnSpc>
            </a:pPr>
            <a:r>
              <a:rPr lang="es-PE" sz="2000" dirty="0" smtClean="0">
                <a:solidFill>
                  <a:srgbClr val="FFFFFF"/>
                </a:solidFill>
                <a:latin typeface="Open Sans"/>
                <a:cs typeface="Open Sans"/>
              </a:rPr>
              <a:t>Alcance</a:t>
            </a:r>
          </a:p>
          <a:p>
            <a:pPr>
              <a:lnSpc>
                <a:spcPct val="120000"/>
              </a:lnSpc>
            </a:pPr>
            <a:r>
              <a:rPr lang="es-PE" sz="2000" dirty="0" smtClean="0">
                <a:solidFill>
                  <a:srgbClr val="FFFFFF"/>
                </a:solidFill>
                <a:latin typeface="Open Sans"/>
                <a:cs typeface="Open Sans"/>
              </a:rPr>
              <a:t>Generalidades</a:t>
            </a:r>
          </a:p>
          <a:p>
            <a:pPr>
              <a:lnSpc>
                <a:spcPct val="120000"/>
              </a:lnSpc>
            </a:pPr>
            <a:r>
              <a:rPr lang="es-PE" sz="2000" dirty="0" smtClean="0">
                <a:solidFill>
                  <a:srgbClr val="FFFFFF"/>
                </a:solidFill>
                <a:latin typeface="Open Sans"/>
                <a:cs typeface="Open Sans"/>
              </a:rPr>
              <a:t>Bases de cumplimiento</a:t>
            </a:r>
          </a:p>
          <a:p>
            <a:pPr>
              <a:lnSpc>
                <a:spcPct val="120000"/>
              </a:lnSpc>
            </a:pPr>
            <a:r>
              <a:rPr lang="es-PE" sz="2000" dirty="0" smtClean="0">
                <a:solidFill>
                  <a:srgbClr val="FFFFFF"/>
                </a:solidFill>
                <a:latin typeface="Open Sans"/>
                <a:cs typeface="Open Sans"/>
              </a:rPr>
              <a:t>Ayudas al proceso</a:t>
            </a:r>
          </a:p>
          <a:p>
            <a:pPr>
              <a:lnSpc>
                <a:spcPct val="120000"/>
              </a:lnSpc>
            </a:pPr>
            <a:r>
              <a:rPr lang="es-PE" sz="2000" dirty="0" smtClean="0">
                <a:solidFill>
                  <a:srgbClr val="FFFFFF"/>
                </a:solidFill>
                <a:latin typeface="Open Sans"/>
                <a:cs typeface="Open Sans"/>
              </a:rPr>
              <a:t>Procedimiento</a:t>
            </a:r>
          </a:p>
          <a:p>
            <a:pPr>
              <a:lnSpc>
                <a:spcPct val="120000"/>
              </a:lnSpc>
            </a:pPr>
            <a:endParaRPr lang="es-PE" sz="2000" dirty="0" smtClean="0">
              <a:solidFill>
                <a:srgbClr val="FFFFFF"/>
              </a:solidFill>
              <a:latin typeface="Open Sans"/>
              <a:cs typeface="Open Sans"/>
            </a:endParaRPr>
          </a:p>
        </p:txBody>
      </p:sp>
    </p:spTree>
    <p:extLst>
      <p:ext uri="{BB962C8B-B14F-4D97-AF65-F5344CB8AC3E}">
        <p14:creationId xmlns:p14="http://schemas.microsoft.com/office/powerpoint/2010/main" val="18440477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iterate type="wd">
                                    <p:tmPct val="10000"/>
                                  </p:iterate>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n-US" sz="2000" b="1" dirty="0" err="1" smtClean="0">
                <a:solidFill>
                  <a:schemeClr val="bg1"/>
                </a:solidFill>
              </a:rPr>
              <a:t>Fase</a:t>
            </a:r>
            <a:r>
              <a:rPr lang="en-US" sz="2000" b="1" dirty="0" smtClean="0">
                <a:solidFill>
                  <a:schemeClr val="bg1"/>
                </a:solidFill>
              </a:rPr>
              <a:t> I – Pre-solicitud</a:t>
            </a:r>
            <a:endParaRPr lang="en-US" sz="2000" dirty="0">
              <a:solidFill>
                <a:schemeClr val="bg1"/>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80700" y="1285679"/>
            <a:ext cx="2957595" cy="4029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95236" y="1285679"/>
            <a:ext cx="3059276" cy="4029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97620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830" r="15830"/>
          <a:stretch>
            <a:fillRect/>
          </a:stretch>
        </p:blipFill>
        <p:spPr>
          <a:xfrm>
            <a:off x="4522788" y="846138"/>
            <a:ext cx="4414837" cy="3633787"/>
          </a:xfrm>
        </p:spPr>
      </p:pic>
      <p:sp>
        <p:nvSpPr>
          <p:cNvPr id="5" name="Text Placeholder 5"/>
          <p:cNvSpPr>
            <a:spLocks noGrp="1"/>
          </p:cNvSpPr>
          <p:nvPr>
            <p:ph type="body" sz="quarter" idx="17"/>
          </p:nvPr>
        </p:nvSpPr>
        <p:spPr/>
        <p:txBody>
          <a:bodyPr>
            <a:noAutofit/>
          </a:bodyPr>
          <a:lstStyle/>
          <a:p>
            <a:pPr marL="266700" indent="-266700">
              <a:buClr>
                <a:schemeClr val="accent3"/>
              </a:buClr>
              <a:buSzPct val="100000"/>
              <a:buFont typeface="Wingdings" charset="2"/>
              <a:buChar char=""/>
            </a:pPr>
            <a:r>
              <a:rPr lang="es-PE" sz="1800" dirty="0">
                <a:solidFill>
                  <a:schemeClr val="accent4"/>
                </a:solidFill>
              </a:rPr>
              <a:t>Dependiendo de la complejidad se nombra el equipo de certificación.</a:t>
            </a:r>
          </a:p>
          <a:p>
            <a:pPr marL="266700" indent="-266700">
              <a:buClr>
                <a:schemeClr val="accent3"/>
              </a:buClr>
              <a:buSzPct val="100000"/>
              <a:buFont typeface="Wingdings" charset="2"/>
              <a:buChar char=""/>
            </a:pPr>
            <a:r>
              <a:rPr lang="es-PE" sz="1800" dirty="0">
                <a:solidFill>
                  <a:schemeClr val="accent4"/>
                </a:solidFill>
              </a:rPr>
              <a:t>Uno de los integrantes del equipo es nombrado jefe del equipo de certificación (JEC)</a:t>
            </a:r>
          </a:p>
        </p:txBody>
      </p:sp>
      <p:sp>
        <p:nvSpPr>
          <p:cNvPr id="3" name="Title 2"/>
          <p:cNvSpPr>
            <a:spLocks noGrp="1"/>
          </p:cNvSpPr>
          <p:nvPr>
            <p:ph type="ctrTitle"/>
          </p:nvPr>
        </p:nvSpPr>
        <p:spPr/>
        <p:txBody>
          <a:bodyPr/>
          <a:lstStyle/>
          <a:p>
            <a:r>
              <a:rPr lang="en-US" sz="2000" b="1" dirty="0" err="1" smtClean="0">
                <a:solidFill>
                  <a:schemeClr val="bg1"/>
                </a:solidFill>
              </a:rPr>
              <a:t>Designación</a:t>
            </a:r>
            <a:r>
              <a:rPr lang="en-US" sz="2000" b="1" dirty="0" smtClean="0">
                <a:solidFill>
                  <a:schemeClr val="bg1"/>
                </a:solidFill>
              </a:rPr>
              <a:t> del </a:t>
            </a:r>
            <a:r>
              <a:rPr lang="en-US" sz="2000" b="1" dirty="0" err="1" smtClean="0">
                <a:solidFill>
                  <a:schemeClr val="bg1"/>
                </a:solidFill>
              </a:rPr>
              <a:t>equipo</a:t>
            </a:r>
            <a:r>
              <a:rPr lang="en-US" sz="2000" b="1" dirty="0" smtClean="0">
                <a:solidFill>
                  <a:schemeClr val="bg1"/>
                </a:solidFill>
              </a:rPr>
              <a:t> de </a:t>
            </a:r>
            <a:r>
              <a:rPr lang="en-US" sz="2000" b="1" dirty="0" err="1" smtClean="0">
                <a:solidFill>
                  <a:schemeClr val="bg1"/>
                </a:solidFill>
              </a:rPr>
              <a:t>certificación</a:t>
            </a:r>
            <a:endParaRPr lang="en-US" sz="2000" dirty="0">
              <a:solidFill>
                <a:schemeClr val="bg1"/>
              </a:solidFill>
            </a:endParaRPr>
          </a:p>
        </p:txBody>
      </p:sp>
    </p:spTree>
    <p:extLst>
      <p:ext uri="{BB962C8B-B14F-4D97-AF65-F5344CB8AC3E}">
        <p14:creationId xmlns:p14="http://schemas.microsoft.com/office/powerpoint/2010/main" val="27070339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065" r="18065"/>
          <a:stretch>
            <a:fillRect/>
          </a:stretch>
        </p:blipFill>
        <p:spPr>
          <a:xfrm>
            <a:off x="4168775" y="0"/>
            <a:ext cx="4975225" cy="5721350"/>
          </a:xfrm>
        </p:spPr>
      </p:pic>
      <p:sp>
        <p:nvSpPr>
          <p:cNvPr id="5" name="Text Placeholder 5"/>
          <p:cNvSpPr>
            <a:spLocks noGrp="1"/>
          </p:cNvSpPr>
          <p:nvPr>
            <p:ph type="body" sz="quarter" idx="17"/>
          </p:nvPr>
        </p:nvSpPr>
        <p:spPr/>
        <p:txBody>
          <a:bodyPr>
            <a:noAutofit/>
          </a:bodyPr>
          <a:lstStyle/>
          <a:p>
            <a:pPr marL="360363" indent="-360363">
              <a:buClr>
                <a:schemeClr val="accent2"/>
              </a:buClr>
              <a:buSzPct val="100000"/>
              <a:buFont typeface="Wingdings" charset="2"/>
              <a:buChar char=""/>
            </a:pPr>
            <a:r>
              <a:rPr lang="es-PE" sz="1800" dirty="0">
                <a:solidFill>
                  <a:schemeClr val="accent4"/>
                </a:solidFill>
              </a:rPr>
              <a:t>Previo a la reunión el equipo asignado se reúne para definir la forma y aspectos a tratar en la reunión.</a:t>
            </a:r>
          </a:p>
          <a:p>
            <a:pPr marL="360363" indent="-360363">
              <a:buClr>
                <a:schemeClr val="accent2"/>
              </a:buClr>
              <a:buSzPct val="100000"/>
              <a:buFont typeface="Wingdings" charset="2"/>
              <a:buChar char=""/>
            </a:pPr>
            <a:r>
              <a:rPr lang="es-PE" sz="1800" dirty="0">
                <a:solidFill>
                  <a:schemeClr val="accent4"/>
                </a:solidFill>
              </a:rPr>
              <a:t>Revisar carta o documento de solicitud de la certificación y el formulario respectivo.</a:t>
            </a:r>
          </a:p>
          <a:p>
            <a:pPr marL="360363" indent="-360363">
              <a:buClr>
                <a:schemeClr val="accent2"/>
              </a:buClr>
              <a:buSzPct val="100000"/>
              <a:buFont typeface="Wingdings" charset="2"/>
              <a:buChar char=""/>
            </a:pPr>
            <a:r>
              <a:rPr lang="es-PE" sz="1800" dirty="0">
                <a:solidFill>
                  <a:schemeClr val="accent4"/>
                </a:solidFill>
              </a:rPr>
              <a:t>Puede determinarse tener una reunión previa con el </a:t>
            </a:r>
            <a:r>
              <a:rPr lang="es-PE" sz="1800" dirty="0" smtClean="0">
                <a:solidFill>
                  <a:schemeClr val="accent4"/>
                </a:solidFill>
              </a:rPr>
              <a:t>solicitante.</a:t>
            </a:r>
            <a:endParaRPr lang="es-PE" sz="1800" dirty="0">
              <a:solidFill>
                <a:schemeClr val="accent4"/>
              </a:solidFill>
            </a:endParaRPr>
          </a:p>
        </p:txBody>
      </p:sp>
      <p:sp>
        <p:nvSpPr>
          <p:cNvPr id="3" name="Title 2"/>
          <p:cNvSpPr>
            <a:spLocks noGrp="1"/>
          </p:cNvSpPr>
          <p:nvPr>
            <p:ph type="ctrTitle"/>
          </p:nvPr>
        </p:nvSpPr>
        <p:spPr/>
        <p:txBody>
          <a:bodyPr/>
          <a:lstStyle/>
          <a:p>
            <a:r>
              <a:rPr lang="en-US" sz="2000" b="1" dirty="0" err="1" smtClean="0">
                <a:solidFill>
                  <a:schemeClr val="bg1"/>
                </a:solidFill>
              </a:rPr>
              <a:t>Reunión</a:t>
            </a:r>
            <a:r>
              <a:rPr lang="en-US" sz="2000" b="1" dirty="0" smtClean="0">
                <a:solidFill>
                  <a:schemeClr val="bg1"/>
                </a:solidFill>
              </a:rPr>
              <a:t> </a:t>
            </a:r>
            <a:r>
              <a:rPr lang="en-US" sz="2000" b="1" dirty="0" err="1" smtClean="0">
                <a:solidFill>
                  <a:schemeClr val="bg1"/>
                </a:solidFill>
              </a:rPr>
              <a:t>inicial</a:t>
            </a:r>
            <a:endParaRPr lang="en-US" sz="2000" dirty="0">
              <a:solidFill>
                <a:schemeClr val="bg1"/>
              </a:solidFill>
            </a:endParaRPr>
          </a:p>
        </p:txBody>
      </p:sp>
    </p:spTree>
    <p:extLst>
      <p:ext uri="{BB962C8B-B14F-4D97-AF65-F5344CB8AC3E}">
        <p14:creationId xmlns:p14="http://schemas.microsoft.com/office/powerpoint/2010/main" val="22995989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p:cNvSpPr>
            <a:spLocks noGrp="1"/>
          </p:cNvSpPr>
          <p:nvPr>
            <p:ph type="body" sz="quarter" idx="17"/>
          </p:nvPr>
        </p:nvSpPr>
        <p:spPr>
          <a:xfrm>
            <a:off x="317967" y="1333646"/>
            <a:ext cx="3507273" cy="3581253"/>
          </a:xfrm>
        </p:spPr>
        <p:txBody>
          <a:bodyPr>
            <a:noAutofit/>
          </a:bodyPr>
          <a:lstStyle/>
          <a:p>
            <a:pPr algn="just">
              <a:buClr>
                <a:schemeClr val="accent1">
                  <a:lumMod val="50000"/>
                </a:schemeClr>
              </a:buClr>
              <a:buSzPct val="100000"/>
            </a:pPr>
            <a:r>
              <a:rPr lang="es-PE" sz="1800" b="1" dirty="0">
                <a:solidFill>
                  <a:schemeClr val="accent4"/>
                </a:solidFill>
              </a:rPr>
              <a:t>Importante:</a:t>
            </a:r>
          </a:p>
          <a:p>
            <a:pPr marL="457200" indent="-457200" algn="just">
              <a:buClr>
                <a:schemeClr val="accent1">
                  <a:lumMod val="50000"/>
                </a:schemeClr>
              </a:buClr>
              <a:buSzPct val="100000"/>
              <a:buFont typeface="+mj-lt"/>
              <a:buAutoNum type="arabicPeriod"/>
            </a:pPr>
            <a:r>
              <a:rPr lang="es-PE" sz="1800" dirty="0">
                <a:solidFill>
                  <a:schemeClr val="accent4"/>
                </a:solidFill>
              </a:rPr>
              <a:t>Que asista personal directivo de la organización;</a:t>
            </a:r>
          </a:p>
          <a:p>
            <a:pPr marL="457200" indent="-457200" algn="just">
              <a:buClr>
                <a:schemeClr val="accent1">
                  <a:lumMod val="50000"/>
                </a:schemeClr>
              </a:buClr>
              <a:buSzPct val="100000"/>
              <a:buFont typeface="+mj-lt"/>
              <a:buAutoNum type="arabicPeriod"/>
            </a:pPr>
            <a:r>
              <a:rPr lang="es-PE" sz="1800" dirty="0">
                <a:solidFill>
                  <a:schemeClr val="accent4"/>
                </a:solidFill>
              </a:rPr>
              <a:t>Solicitante debe estar preparado para discutir los alcances de los requisitos propuestos;</a:t>
            </a:r>
          </a:p>
          <a:p>
            <a:pPr marL="457200" indent="-457200" algn="just">
              <a:buClr>
                <a:schemeClr val="accent1">
                  <a:lumMod val="50000"/>
                </a:schemeClr>
              </a:buClr>
              <a:buSzPct val="100000"/>
              <a:buFont typeface="+mj-lt"/>
              <a:buAutoNum type="arabicPeriod"/>
            </a:pPr>
            <a:r>
              <a:rPr lang="es-PE" sz="1800" dirty="0">
                <a:solidFill>
                  <a:schemeClr val="accent4"/>
                </a:solidFill>
              </a:rPr>
              <a:t>Que exista claridad de lo que espera el solicitante de la AAC o SRVSOP, y viceversa.</a:t>
            </a:r>
          </a:p>
        </p:txBody>
      </p:sp>
      <p:sp>
        <p:nvSpPr>
          <p:cNvPr id="3" name="Title 2"/>
          <p:cNvSpPr>
            <a:spLocks noGrp="1"/>
          </p:cNvSpPr>
          <p:nvPr>
            <p:ph type="ctrTitle"/>
          </p:nvPr>
        </p:nvSpPr>
        <p:spPr/>
        <p:txBody>
          <a:bodyPr/>
          <a:lstStyle/>
          <a:p>
            <a:r>
              <a:rPr lang="en-US" sz="2000" b="1" dirty="0" err="1" smtClean="0">
                <a:solidFill>
                  <a:schemeClr val="bg1"/>
                </a:solidFill>
              </a:rPr>
              <a:t>Reunión</a:t>
            </a:r>
            <a:r>
              <a:rPr lang="en-US" sz="2000" b="1" dirty="0" smtClean="0">
                <a:solidFill>
                  <a:schemeClr val="bg1"/>
                </a:solidFill>
              </a:rPr>
              <a:t> </a:t>
            </a:r>
            <a:r>
              <a:rPr lang="en-US" sz="2000" b="1" dirty="0" err="1" smtClean="0">
                <a:solidFill>
                  <a:schemeClr val="bg1"/>
                </a:solidFill>
              </a:rPr>
              <a:t>inicial</a:t>
            </a:r>
            <a:endParaRPr lang="en-US" sz="2000" dirty="0">
              <a:solidFill>
                <a:schemeClr val="bg1"/>
              </a:solidFill>
            </a:endParaRPr>
          </a:p>
        </p:txBody>
      </p:sp>
      <p:pic>
        <p:nvPicPr>
          <p:cNvPr id="8196" name="Picture 4" descr="Resultado de imagen para Reunión con ejecutivos hd">
            <a:hlinkClick r:id="rId3"/>
          </p:cNvPr>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l="12029" r="12029"/>
          <a:stretch>
            <a:fillRect/>
          </a:stretch>
        </p:blipFill>
        <p:spPr bwMode="auto">
          <a:xfrm>
            <a:off x="3940175" y="1174750"/>
            <a:ext cx="5203825" cy="385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6596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dissolve">
                                      <p:cBhvr>
                                        <p:cTn id="2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n-US" sz="2000" b="1" dirty="0" err="1" smtClean="0">
                <a:solidFill>
                  <a:schemeClr val="bg1"/>
                </a:solidFill>
              </a:rPr>
              <a:t>Reunión</a:t>
            </a:r>
            <a:r>
              <a:rPr lang="en-US" sz="2000" b="1" dirty="0" smtClean="0">
                <a:solidFill>
                  <a:schemeClr val="bg1"/>
                </a:solidFill>
              </a:rPr>
              <a:t> </a:t>
            </a:r>
            <a:r>
              <a:rPr lang="en-US" sz="2000" b="1" dirty="0" err="1" smtClean="0">
                <a:solidFill>
                  <a:schemeClr val="bg1"/>
                </a:solidFill>
              </a:rPr>
              <a:t>inicial</a:t>
            </a:r>
            <a:endParaRPr lang="en-US" sz="2000" dirty="0">
              <a:solidFill>
                <a:schemeClr val="bg1"/>
              </a:solidFill>
            </a:endParaRPr>
          </a:p>
        </p:txBody>
      </p:sp>
      <p:sp>
        <p:nvSpPr>
          <p:cNvPr id="6" name="Content Placeholder 2"/>
          <p:cNvSpPr txBox="1">
            <a:spLocks/>
          </p:cNvSpPr>
          <p:nvPr/>
        </p:nvSpPr>
        <p:spPr>
          <a:xfrm>
            <a:off x="1043608" y="1634610"/>
            <a:ext cx="7164784" cy="3168352"/>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Clr>
                <a:schemeClr val="accent1">
                  <a:lumMod val="50000"/>
                </a:schemeClr>
              </a:buClr>
              <a:buSzPct val="100000"/>
            </a:pPr>
            <a:r>
              <a:rPr lang="es-PE" sz="4400" b="1" smtClean="0">
                <a:solidFill>
                  <a:srgbClr val="FF0000"/>
                </a:solidFill>
              </a:rPr>
              <a:t>¡No constituye el inicio formal del proceso de certificación!</a:t>
            </a:r>
            <a:endParaRPr lang="es-PE" sz="4400" b="1" dirty="0">
              <a:solidFill>
                <a:srgbClr val="FF0000"/>
              </a:solidFill>
            </a:endParaRPr>
          </a:p>
        </p:txBody>
      </p:sp>
    </p:spTree>
    <p:extLst>
      <p:ext uri="{BB962C8B-B14F-4D97-AF65-F5344CB8AC3E}">
        <p14:creationId xmlns:p14="http://schemas.microsoft.com/office/powerpoint/2010/main" val="26315511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n-US" sz="2000" b="1" dirty="0" err="1" smtClean="0">
                <a:solidFill>
                  <a:schemeClr val="bg1"/>
                </a:solidFill>
              </a:rPr>
              <a:t>Reunión</a:t>
            </a:r>
            <a:r>
              <a:rPr lang="en-US" sz="2000" b="1" dirty="0" smtClean="0">
                <a:solidFill>
                  <a:schemeClr val="bg1"/>
                </a:solidFill>
              </a:rPr>
              <a:t> </a:t>
            </a:r>
            <a:r>
              <a:rPr lang="en-US" sz="2000" b="1" dirty="0" err="1" smtClean="0">
                <a:solidFill>
                  <a:schemeClr val="bg1"/>
                </a:solidFill>
              </a:rPr>
              <a:t>inicial</a:t>
            </a:r>
            <a:endParaRPr lang="en-US" sz="2000" dirty="0">
              <a:solidFill>
                <a:schemeClr val="bg1"/>
              </a:solidFill>
            </a:endParaRPr>
          </a:p>
        </p:txBody>
      </p:sp>
      <p:sp>
        <p:nvSpPr>
          <p:cNvPr id="4" name="Text Placeholder 5"/>
          <p:cNvSpPr>
            <a:spLocks noGrp="1"/>
          </p:cNvSpPr>
          <p:nvPr>
            <p:ph type="body" sz="quarter" idx="17"/>
          </p:nvPr>
        </p:nvSpPr>
        <p:spPr>
          <a:xfrm>
            <a:off x="331992" y="1363979"/>
            <a:ext cx="4684862" cy="3763057"/>
          </a:xfrm>
        </p:spPr>
        <p:txBody>
          <a:bodyPr>
            <a:noAutofit/>
          </a:bodyPr>
          <a:lstStyle/>
          <a:p>
            <a:pPr>
              <a:buClr>
                <a:schemeClr val="accent1">
                  <a:lumMod val="50000"/>
                </a:schemeClr>
              </a:buClr>
              <a:buSzPct val="100000"/>
            </a:pPr>
            <a:r>
              <a:rPr lang="es-PE" sz="2000" dirty="0">
                <a:solidFill>
                  <a:schemeClr val="accent4"/>
                </a:solidFill>
                <a:latin typeface="Arial"/>
                <a:cs typeface="Arial"/>
              </a:rPr>
              <a:t>Analizar:</a:t>
            </a:r>
          </a:p>
          <a:p>
            <a:pPr marL="320675" indent="-457200">
              <a:buClr>
                <a:schemeClr val="accent1">
                  <a:lumMod val="50000"/>
                </a:schemeClr>
              </a:buClr>
              <a:buSzPct val="100000"/>
              <a:buFont typeface="+mj-lt"/>
              <a:buAutoNum type="arabicPeriod"/>
            </a:pPr>
            <a:r>
              <a:rPr lang="es-PE" sz="2000" dirty="0">
                <a:solidFill>
                  <a:schemeClr val="accent4"/>
                </a:solidFill>
                <a:latin typeface="Arial"/>
                <a:cs typeface="Arial"/>
              </a:rPr>
              <a:t>Experiencia técnica del solicitante;</a:t>
            </a:r>
          </a:p>
          <a:p>
            <a:pPr marL="320675" indent="-457200">
              <a:buClr>
                <a:schemeClr val="accent1">
                  <a:lumMod val="50000"/>
                </a:schemeClr>
              </a:buClr>
              <a:buSzPct val="100000"/>
              <a:buFont typeface="+mj-lt"/>
              <a:buAutoNum type="arabicPeriod"/>
            </a:pPr>
            <a:r>
              <a:rPr lang="es-PE" sz="2000" dirty="0">
                <a:solidFill>
                  <a:schemeClr val="accent4"/>
                </a:solidFill>
                <a:latin typeface="Arial"/>
                <a:cs typeface="Arial"/>
              </a:rPr>
              <a:t>Alcances solicitados;</a:t>
            </a:r>
          </a:p>
          <a:p>
            <a:pPr marL="320675" indent="-457200">
              <a:buClr>
                <a:schemeClr val="accent1">
                  <a:lumMod val="50000"/>
                </a:schemeClr>
              </a:buClr>
              <a:buSzPct val="100000"/>
              <a:buFont typeface="+mj-lt"/>
              <a:buAutoNum type="arabicPeriod"/>
            </a:pPr>
            <a:r>
              <a:rPr lang="es-PE" sz="2000" dirty="0">
                <a:solidFill>
                  <a:schemeClr val="accent4"/>
                </a:solidFill>
                <a:latin typeface="Arial"/>
                <a:cs typeface="Arial"/>
              </a:rPr>
              <a:t>Lista de capacidad;</a:t>
            </a:r>
          </a:p>
          <a:p>
            <a:pPr marL="320675" indent="-457200">
              <a:buClr>
                <a:schemeClr val="accent1">
                  <a:lumMod val="50000"/>
                </a:schemeClr>
              </a:buClr>
              <a:buSzPct val="100000"/>
              <a:buFont typeface="+mj-lt"/>
              <a:buAutoNum type="arabicPeriod"/>
            </a:pPr>
            <a:r>
              <a:rPr lang="es-PE" sz="2000" dirty="0">
                <a:solidFill>
                  <a:schemeClr val="accent4"/>
                </a:solidFill>
                <a:latin typeface="Arial"/>
                <a:cs typeface="Arial"/>
              </a:rPr>
              <a:t>Personal clave;</a:t>
            </a:r>
          </a:p>
          <a:p>
            <a:pPr marL="320675" indent="-457200">
              <a:buClr>
                <a:schemeClr val="accent1">
                  <a:lumMod val="50000"/>
                </a:schemeClr>
              </a:buClr>
              <a:buSzPct val="100000"/>
              <a:buFont typeface="+mj-lt"/>
              <a:buAutoNum type="arabicPeriod"/>
            </a:pPr>
            <a:r>
              <a:rPr lang="es-PE" sz="2000" dirty="0">
                <a:solidFill>
                  <a:schemeClr val="accent4"/>
                </a:solidFill>
                <a:latin typeface="Arial"/>
                <a:cs typeface="Arial"/>
              </a:rPr>
              <a:t>Política de seguridad operacional;</a:t>
            </a:r>
          </a:p>
          <a:p>
            <a:pPr marL="320675" indent="-457200">
              <a:buClr>
                <a:schemeClr val="accent1">
                  <a:lumMod val="50000"/>
                </a:schemeClr>
              </a:buClr>
              <a:buSzPct val="100000"/>
              <a:buFont typeface="+mj-lt"/>
              <a:buAutoNum type="arabicPeriod"/>
            </a:pPr>
            <a:r>
              <a:rPr lang="es-PE" sz="2000" dirty="0">
                <a:solidFill>
                  <a:schemeClr val="accent4"/>
                </a:solidFill>
                <a:latin typeface="Arial"/>
                <a:cs typeface="Arial"/>
              </a:rPr>
              <a:t>Sistema de calidad;</a:t>
            </a:r>
          </a:p>
          <a:p>
            <a:pPr marL="320675" indent="-457200">
              <a:buClr>
                <a:schemeClr val="accent1">
                  <a:lumMod val="50000"/>
                </a:schemeClr>
              </a:buClr>
              <a:buSzPct val="100000"/>
              <a:buFont typeface="+mj-lt"/>
              <a:buAutoNum type="arabicPeriod"/>
            </a:pPr>
            <a:r>
              <a:rPr lang="es-PE" sz="2000" dirty="0" smtClean="0">
                <a:solidFill>
                  <a:schemeClr val="accent4"/>
                </a:solidFill>
                <a:latin typeface="Arial"/>
                <a:cs typeface="Arial"/>
              </a:rPr>
              <a:t>Facilidades.</a:t>
            </a:r>
            <a:endParaRPr lang="es-PE" sz="2000" dirty="0">
              <a:solidFill>
                <a:schemeClr val="accent4"/>
              </a:solidFill>
              <a:latin typeface="Arial"/>
              <a:cs typeface="Arial"/>
            </a:endParaRPr>
          </a:p>
          <a:p>
            <a:pPr>
              <a:buClr>
                <a:schemeClr val="accent2"/>
              </a:buClr>
              <a:buSzPct val="100000"/>
            </a:pPr>
            <a:endParaRPr lang="es-PE" sz="2000" dirty="0">
              <a:solidFill>
                <a:schemeClr val="accent4"/>
              </a:solidFill>
              <a:latin typeface="Arial"/>
              <a:cs typeface="Arial"/>
            </a:endParaRPr>
          </a:p>
        </p:txBody>
      </p:sp>
      <p:pic>
        <p:nvPicPr>
          <p:cNvPr id="5" name="Picture 2" descr="http://corporativomr.files.wordpress.com/2012/05/reunion.jpg">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16854" y="1732782"/>
            <a:ext cx="3952328" cy="290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9215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dissolv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dissolve">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dissolve">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dissolve">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dissolve">
                                      <p:cBhvr>
                                        <p:cTn id="36" dur="500"/>
                                        <p:tgtEl>
                                          <p:spTgt spid="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dissolve">
                                      <p:cBhvr>
                                        <p:cTn id="41" dur="500"/>
                                        <p:tgtEl>
                                          <p:spTgt spid="4">
                                            <p:txEl>
                                              <p:pRg st="7" end="7"/>
                                            </p:txEl>
                                          </p:spTgt>
                                        </p:tgtEl>
                                      </p:cBhvr>
                                    </p:animEffect>
                                  </p:childTnLst>
                                </p:cTn>
                              </p:par>
                            </p:childTnLst>
                          </p:cTn>
                        </p:par>
                        <p:par>
                          <p:cTn id="42" fill="hold">
                            <p:stCondLst>
                              <p:cond delay="500"/>
                            </p:stCondLst>
                            <p:childTnLst>
                              <p:par>
                                <p:cTn id="43" presetID="9"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dissolve">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n-US" sz="2000" b="1" dirty="0" err="1" smtClean="0">
                <a:solidFill>
                  <a:schemeClr val="bg1"/>
                </a:solidFill>
              </a:rPr>
              <a:t>Reunión</a:t>
            </a:r>
            <a:r>
              <a:rPr lang="en-US" sz="2000" b="1" dirty="0" smtClean="0">
                <a:solidFill>
                  <a:schemeClr val="bg1"/>
                </a:solidFill>
              </a:rPr>
              <a:t> </a:t>
            </a:r>
            <a:r>
              <a:rPr lang="en-US" sz="2000" b="1" dirty="0" err="1" smtClean="0">
                <a:solidFill>
                  <a:schemeClr val="bg1"/>
                </a:solidFill>
              </a:rPr>
              <a:t>inicial</a:t>
            </a:r>
            <a:endParaRPr lang="en-US" sz="2000" dirty="0">
              <a:solidFill>
                <a:schemeClr val="bg1"/>
              </a:solidFill>
            </a:endParaRPr>
          </a:p>
        </p:txBody>
      </p:sp>
      <p:sp>
        <p:nvSpPr>
          <p:cNvPr id="4" name="Text Placeholder 5"/>
          <p:cNvSpPr>
            <a:spLocks noGrp="1"/>
          </p:cNvSpPr>
          <p:nvPr>
            <p:ph type="body" sz="quarter" idx="17"/>
          </p:nvPr>
        </p:nvSpPr>
        <p:spPr>
          <a:xfrm>
            <a:off x="331991" y="1363979"/>
            <a:ext cx="8337759" cy="3763057"/>
          </a:xfrm>
        </p:spPr>
        <p:txBody>
          <a:bodyPr>
            <a:noAutofit/>
          </a:bodyPr>
          <a:lstStyle/>
          <a:p>
            <a:pPr>
              <a:buClr>
                <a:schemeClr val="accent1">
                  <a:lumMod val="50000"/>
                </a:schemeClr>
              </a:buClr>
              <a:buSzPct val="100000"/>
            </a:pPr>
            <a:r>
              <a:rPr lang="es-PE" sz="2000" dirty="0">
                <a:solidFill>
                  <a:schemeClr val="accent4"/>
                </a:solidFill>
              </a:rPr>
              <a:t>Explicar:</a:t>
            </a:r>
          </a:p>
          <a:p>
            <a:pPr marL="777875" lvl="1" indent="-457200" algn="just">
              <a:buClr>
                <a:schemeClr val="accent1">
                  <a:lumMod val="50000"/>
                </a:schemeClr>
              </a:buClr>
              <a:buSzPct val="100000"/>
              <a:buFont typeface="+mj-lt"/>
              <a:buAutoNum type="arabicPeriod"/>
            </a:pPr>
            <a:r>
              <a:rPr lang="es-PE" sz="2000" dirty="0">
                <a:solidFill>
                  <a:schemeClr val="accent4"/>
                </a:solidFill>
              </a:rPr>
              <a:t>La necesidad de datos actualizados;</a:t>
            </a:r>
          </a:p>
          <a:p>
            <a:pPr marL="777875" lvl="1" indent="-457200" algn="just">
              <a:buClr>
                <a:schemeClr val="accent1">
                  <a:lumMod val="50000"/>
                </a:schemeClr>
              </a:buClr>
              <a:buSzPct val="100000"/>
              <a:buFont typeface="+mj-lt"/>
              <a:buAutoNum type="arabicPeriod"/>
            </a:pPr>
            <a:r>
              <a:rPr lang="es-PE" sz="2000" dirty="0">
                <a:solidFill>
                  <a:schemeClr val="accent4"/>
                </a:solidFill>
              </a:rPr>
              <a:t>La necesidad de presentar una Lista cumplimiento;</a:t>
            </a:r>
          </a:p>
          <a:p>
            <a:pPr marL="777875" lvl="1" indent="-457200" algn="just">
              <a:buClr>
                <a:schemeClr val="accent1">
                  <a:lumMod val="50000"/>
                </a:schemeClr>
              </a:buClr>
              <a:buSzPct val="100000"/>
              <a:buFont typeface="+mj-lt"/>
              <a:buAutoNum type="arabicPeriod"/>
            </a:pPr>
            <a:r>
              <a:rPr lang="es-PE" sz="2000" dirty="0">
                <a:solidFill>
                  <a:schemeClr val="accent4"/>
                </a:solidFill>
              </a:rPr>
              <a:t>La importancia de la presentación de un MOM;</a:t>
            </a:r>
          </a:p>
          <a:p>
            <a:pPr marL="777875" lvl="1" indent="-457200" algn="just">
              <a:buClr>
                <a:schemeClr val="accent1">
                  <a:lumMod val="50000"/>
                </a:schemeClr>
              </a:buClr>
              <a:buSzPct val="100000"/>
              <a:buFont typeface="+mj-lt"/>
              <a:buAutoNum type="arabicPeriod"/>
            </a:pPr>
            <a:r>
              <a:rPr lang="es-PE" sz="2000" dirty="0">
                <a:solidFill>
                  <a:schemeClr val="accent4"/>
                </a:solidFill>
              </a:rPr>
              <a:t>La importancia de establecer la competencia del personal;</a:t>
            </a:r>
          </a:p>
          <a:p>
            <a:pPr marL="777875" lvl="1" indent="-457200" algn="just">
              <a:buClr>
                <a:schemeClr val="accent1">
                  <a:lumMod val="50000"/>
                </a:schemeClr>
              </a:buClr>
              <a:buSzPct val="100000"/>
              <a:buFont typeface="+mj-lt"/>
              <a:buAutoNum type="arabicPeriod"/>
            </a:pPr>
            <a:r>
              <a:rPr lang="es-PE" sz="2000" dirty="0">
                <a:solidFill>
                  <a:schemeClr val="accent4"/>
                </a:solidFill>
              </a:rPr>
              <a:t>La aceptación del gerente responsable y el responsable de la seguridad operacional por la AAC;</a:t>
            </a:r>
          </a:p>
          <a:p>
            <a:pPr marL="777875" lvl="1" indent="-457200" algn="just">
              <a:buClr>
                <a:schemeClr val="accent1">
                  <a:lumMod val="50000"/>
                </a:schemeClr>
              </a:buClr>
              <a:buSzPct val="100000"/>
              <a:buFont typeface="+mj-lt"/>
              <a:buAutoNum type="arabicPeriod"/>
            </a:pPr>
            <a:r>
              <a:rPr lang="es-PE" sz="2000" dirty="0">
                <a:solidFill>
                  <a:schemeClr val="accent4"/>
                </a:solidFill>
              </a:rPr>
              <a:t>Quienes pueden realizar los trabajos subcontratados;</a:t>
            </a:r>
          </a:p>
          <a:p>
            <a:pPr marL="777875" lvl="1" indent="-457200" algn="just">
              <a:buClr>
                <a:schemeClr val="accent1">
                  <a:lumMod val="50000"/>
                </a:schemeClr>
              </a:buClr>
              <a:buSzPct val="100000"/>
              <a:buFont typeface="+mj-lt"/>
              <a:buAutoNum type="arabicPeriod"/>
            </a:pPr>
            <a:r>
              <a:rPr lang="es-PE" sz="2000" dirty="0">
                <a:solidFill>
                  <a:schemeClr val="accent4"/>
                </a:solidFill>
              </a:rPr>
              <a:t>Lo relacionado a los contratos que tenga la OM (instalaciones, equipos y herramientas, auditores externos, etc. </a:t>
            </a:r>
          </a:p>
          <a:p>
            <a:pPr>
              <a:buClr>
                <a:schemeClr val="accent2"/>
              </a:buClr>
              <a:buSzPct val="100000"/>
            </a:pPr>
            <a:endParaRPr lang="es-PE" sz="2000" dirty="0">
              <a:solidFill>
                <a:schemeClr val="accent4"/>
              </a:solidFill>
              <a:latin typeface="Arial"/>
              <a:cs typeface="Arial"/>
            </a:endParaRPr>
          </a:p>
        </p:txBody>
      </p:sp>
    </p:spTree>
    <p:extLst>
      <p:ext uri="{BB962C8B-B14F-4D97-AF65-F5344CB8AC3E}">
        <p14:creationId xmlns:p14="http://schemas.microsoft.com/office/powerpoint/2010/main" val="37207028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dissolv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dissolve">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dissolve">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dissolve">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dissolve">
                                      <p:cBhvr>
                                        <p:cTn id="36" dur="500"/>
                                        <p:tgtEl>
                                          <p:spTgt spid="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dissolve">
                                      <p:cBhvr>
                                        <p:cTn id="4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n-US" sz="2000" b="1" dirty="0" err="1" smtClean="0">
                <a:solidFill>
                  <a:schemeClr val="bg1"/>
                </a:solidFill>
              </a:rPr>
              <a:t>Reunión</a:t>
            </a:r>
            <a:r>
              <a:rPr lang="en-US" sz="2000" b="1" dirty="0" smtClean="0">
                <a:solidFill>
                  <a:schemeClr val="bg1"/>
                </a:solidFill>
              </a:rPr>
              <a:t> </a:t>
            </a:r>
            <a:r>
              <a:rPr lang="en-US" sz="2000" b="1" dirty="0" err="1" smtClean="0">
                <a:solidFill>
                  <a:schemeClr val="bg1"/>
                </a:solidFill>
              </a:rPr>
              <a:t>inicial</a:t>
            </a:r>
            <a:endParaRPr lang="en-US" sz="2000" dirty="0">
              <a:solidFill>
                <a:schemeClr val="bg1"/>
              </a:solidFill>
            </a:endParaRPr>
          </a:p>
        </p:txBody>
      </p:sp>
      <p:sp>
        <p:nvSpPr>
          <p:cNvPr id="4" name="Text Placeholder 5"/>
          <p:cNvSpPr>
            <a:spLocks noGrp="1"/>
          </p:cNvSpPr>
          <p:nvPr>
            <p:ph type="body" sz="quarter" idx="17"/>
          </p:nvPr>
        </p:nvSpPr>
        <p:spPr>
          <a:xfrm>
            <a:off x="609600" y="1363979"/>
            <a:ext cx="7746999" cy="3763057"/>
          </a:xfrm>
        </p:spPr>
        <p:txBody>
          <a:bodyPr>
            <a:noAutofit/>
          </a:bodyPr>
          <a:lstStyle/>
          <a:p>
            <a:pPr>
              <a:buClr>
                <a:schemeClr val="accent1">
                  <a:lumMod val="50000"/>
                </a:schemeClr>
              </a:buClr>
              <a:buSzPct val="100000"/>
            </a:pPr>
            <a:r>
              <a:rPr lang="es-PE" sz="2400" dirty="0">
                <a:solidFill>
                  <a:schemeClr val="accent4"/>
                </a:solidFill>
              </a:rPr>
              <a:t>Se orientará al solicitante, como puede obtener los siguientes documentos:</a:t>
            </a:r>
          </a:p>
          <a:p>
            <a:pPr marL="360363" lvl="1" indent="-360363" algn="just">
              <a:buClr>
                <a:schemeClr val="accent1">
                  <a:lumMod val="50000"/>
                </a:schemeClr>
              </a:buClr>
              <a:buSzPct val="100000"/>
            </a:pPr>
            <a:r>
              <a:rPr lang="es-PE" sz="2400" dirty="0">
                <a:solidFill>
                  <a:schemeClr val="accent4"/>
                </a:solidFill>
              </a:rPr>
              <a:t>1)	Reglamentos aplicables;</a:t>
            </a:r>
          </a:p>
          <a:p>
            <a:pPr marL="360363" lvl="1" indent="-360363" algn="just">
              <a:buClr>
                <a:schemeClr val="accent1">
                  <a:lumMod val="50000"/>
                </a:schemeClr>
              </a:buClr>
              <a:buSzPct val="100000"/>
            </a:pPr>
            <a:r>
              <a:rPr lang="es-PE" sz="2400" dirty="0">
                <a:solidFill>
                  <a:schemeClr val="accent4"/>
                </a:solidFill>
              </a:rPr>
              <a:t>2)	los documentos circulares y normas técnicas complementarias que sean aplicables;</a:t>
            </a:r>
          </a:p>
          <a:p>
            <a:pPr marL="360363" lvl="1" indent="-360363" algn="just">
              <a:buClr>
                <a:schemeClr val="accent1">
                  <a:lumMod val="50000"/>
                </a:schemeClr>
              </a:buClr>
              <a:buSzPct val="100000"/>
            </a:pPr>
            <a:r>
              <a:rPr lang="es-PE" sz="2400" dirty="0">
                <a:solidFill>
                  <a:schemeClr val="accent4"/>
                </a:solidFill>
              </a:rPr>
              <a:t>3)	manual del inspector de aeronavegabilidad; y</a:t>
            </a:r>
          </a:p>
          <a:p>
            <a:pPr marL="360363" lvl="1" indent="-360363" algn="just">
              <a:buClr>
                <a:schemeClr val="accent1">
                  <a:lumMod val="50000"/>
                </a:schemeClr>
              </a:buClr>
              <a:buSzPct val="100000"/>
            </a:pPr>
            <a:r>
              <a:rPr lang="es-PE" sz="2400" dirty="0">
                <a:solidFill>
                  <a:schemeClr val="accent4"/>
                </a:solidFill>
              </a:rPr>
              <a:t>4)	otras publicaciones o documentos que el JEC asignado considere que sean útiles para el solicitante.</a:t>
            </a:r>
          </a:p>
        </p:txBody>
      </p:sp>
    </p:spTree>
    <p:extLst>
      <p:ext uri="{BB962C8B-B14F-4D97-AF65-F5344CB8AC3E}">
        <p14:creationId xmlns:p14="http://schemas.microsoft.com/office/powerpoint/2010/main" val="19761525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500"/>
                                        <p:tgtEl>
                                          <p:spTgt spid="4">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ssolve">
                                      <p:cBhvr>
                                        <p:cTn id="19" dur="500"/>
                                        <p:tgtEl>
                                          <p:spTgt spid="4">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dissolv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srcRect l="3236" r="3236"/>
          <a:stretch>
            <a:fillRect/>
          </a:stretch>
        </p:blipFill>
        <p:spPr>
          <a:prstGeom prst="rect">
            <a:avLst/>
          </a:prstGeom>
        </p:spPr>
      </p:pic>
      <p:sp>
        <p:nvSpPr>
          <p:cNvPr id="4" name="Oval 3"/>
          <p:cNvSpPr/>
          <p:nvPr/>
        </p:nvSpPr>
        <p:spPr>
          <a:xfrm>
            <a:off x="6451600" y="1193800"/>
            <a:ext cx="774700" cy="6223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1431730706"/>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2"/>
          <a:srcRect t="-179" b="9857"/>
          <a:stretch/>
        </p:blipFill>
        <p:spPr>
          <a:prstGeom prst="rect">
            <a:avLst/>
          </a:prstGeom>
        </p:spPr>
      </p:pic>
    </p:spTree>
    <p:extLst>
      <p:ext uri="{BB962C8B-B14F-4D97-AF65-F5344CB8AC3E}">
        <p14:creationId xmlns:p14="http://schemas.microsoft.com/office/powerpoint/2010/main" val="2385703046"/>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descr="IMG_6316.jpg"/>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2" y="0"/>
            <a:ext cx="9143998" cy="5715000"/>
          </a:xfrm>
        </p:spPr>
      </p:pic>
      <p:sp>
        <p:nvSpPr>
          <p:cNvPr id="7" name="Pentagon 4"/>
          <p:cNvSpPr/>
          <p:nvPr/>
        </p:nvSpPr>
        <p:spPr>
          <a:xfrm>
            <a:off x="1" y="774917"/>
            <a:ext cx="8280527" cy="4209013"/>
          </a:xfrm>
          <a:prstGeom prst="homePlate">
            <a:avLst>
              <a:gd name="adj" fmla="val 37937"/>
            </a:avLst>
          </a:prstGeom>
          <a:solidFill>
            <a:schemeClr val="accent6">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8" name="TextBox 2"/>
          <p:cNvSpPr txBox="1"/>
          <p:nvPr/>
        </p:nvSpPr>
        <p:spPr>
          <a:xfrm>
            <a:off x="533957" y="886856"/>
            <a:ext cx="3545652" cy="461665"/>
          </a:xfrm>
          <a:prstGeom prst="rect">
            <a:avLst/>
          </a:prstGeom>
          <a:noFill/>
        </p:spPr>
        <p:txBody>
          <a:bodyPr wrap="square" rtlCol="0">
            <a:spAutoFit/>
          </a:bodyPr>
          <a:lstStyle/>
          <a:p>
            <a:r>
              <a:rPr lang="en-US" sz="2400" b="1" dirty="0" smtClean="0">
                <a:solidFill>
                  <a:srgbClr val="FFFFFF"/>
                </a:solidFill>
                <a:latin typeface="Open Sans"/>
                <a:cs typeface="Open Sans"/>
              </a:rPr>
              <a:t>CONTENIDO (Cont.)</a:t>
            </a:r>
            <a:endParaRPr lang="en-US" sz="2400" b="1" dirty="0">
              <a:solidFill>
                <a:srgbClr val="FFFFFF"/>
              </a:solidFill>
              <a:latin typeface="Open Sans"/>
              <a:cs typeface="Open Sans"/>
            </a:endParaRPr>
          </a:p>
        </p:txBody>
      </p:sp>
      <p:sp>
        <p:nvSpPr>
          <p:cNvPr id="9" name="TextBox 5"/>
          <p:cNvSpPr txBox="1"/>
          <p:nvPr/>
        </p:nvSpPr>
        <p:spPr>
          <a:xfrm>
            <a:off x="533956" y="1468720"/>
            <a:ext cx="5948731" cy="2667397"/>
          </a:xfrm>
          <a:prstGeom prst="rect">
            <a:avLst/>
          </a:prstGeom>
          <a:noFill/>
        </p:spPr>
        <p:txBody>
          <a:bodyPr wrap="square" rtlCol="0">
            <a:spAutoFit/>
          </a:bodyPr>
          <a:lstStyle/>
          <a:p>
            <a:pPr>
              <a:lnSpc>
                <a:spcPct val="120000"/>
              </a:lnSpc>
            </a:pPr>
            <a:r>
              <a:rPr lang="es-PE" sz="2000" dirty="0" smtClean="0">
                <a:solidFill>
                  <a:srgbClr val="FFFFFF"/>
                </a:solidFill>
                <a:latin typeface="Open Sans"/>
                <a:cs typeface="Open Sans"/>
              </a:rPr>
              <a:t>Fase I</a:t>
            </a:r>
          </a:p>
          <a:p>
            <a:pPr>
              <a:lnSpc>
                <a:spcPct val="120000"/>
              </a:lnSpc>
            </a:pPr>
            <a:r>
              <a:rPr lang="es-PE" sz="2000" dirty="0" smtClean="0">
                <a:solidFill>
                  <a:srgbClr val="FFFFFF"/>
                </a:solidFill>
                <a:latin typeface="Open Sans"/>
                <a:cs typeface="Open Sans"/>
              </a:rPr>
              <a:t>Fase II</a:t>
            </a:r>
          </a:p>
          <a:p>
            <a:pPr>
              <a:lnSpc>
                <a:spcPct val="120000"/>
              </a:lnSpc>
            </a:pPr>
            <a:r>
              <a:rPr lang="es-PE" sz="2000" dirty="0" smtClean="0">
                <a:solidFill>
                  <a:srgbClr val="FFFFFF"/>
                </a:solidFill>
                <a:latin typeface="Open Sans"/>
                <a:cs typeface="Open Sans"/>
              </a:rPr>
              <a:t>Fase III</a:t>
            </a:r>
          </a:p>
          <a:p>
            <a:pPr>
              <a:lnSpc>
                <a:spcPct val="120000"/>
              </a:lnSpc>
            </a:pPr>
            <a:r>
              <a:rPr lang="es-PE" sz="2000" dirty="0" smtClean="0">
                <a:solidFill>
                  <a:srgbClr val="FFFFFF"/>
                </a:solidFill>
                <a:latin typeface="Open Sans"/>
                <a:cs typeface="Open Sans"/>
              </a:rPr>
              <a:t>Fase IV</a:t>
            </a:r>
          </a:p>
          <a:p>
            <a:pPr>
              <a:lnSpc>
                <a:spcPct val="120000"/>
              </a:lnSpc>
            </a:pPr>
            <a:r>
              <a:rPr lang="es-PE" sz="2000" dirty="0" smtClean="0">
                <a:solidFill>
                  <a:srgbClr val="FFFFFF"/>
                </a:solidFill>
                <a:latin typeface="Open Sans"/>
                <a:cs typeface="Open Sans"/>
              </a:rPr>
              <a:t>Fase V</a:t>
            </a:r>
          </a:p>
          <a:p>
            <a:pPr>
              <a:lnSpc>
                <a:spcPct val="120000"/>
              </a:lnSpc>
            </a:pPr>
            <a:r>
              <a:rPr lang="es-PE" sz="2000" dirty="0" smtClean="0">
                <a:solidFill>
                  <a:srgbClr val="FFFFFF"/>
                </a:solidFill>
                <a:latin typeface="Open Sans"/>
                <a:cs typeface="Open Sans"/>
              </a:rPr>
              <a:t>Plan de vigilancia</a:t>
            </a:r>
          </a:p>
          <a:p>
            <a:pPr>
              <a:lnSpc>
                <a:spcPct val="120000"/>
              </a:lnSpc>
            </a:pPr>
            <a:endParaRPr lang="es-PE" sz="2000" dirty="0" smtClean="0">
              <a:solidFill>
                <a:srgbClr val="FFFFFF"/>
              </a:solidFill>
              <a:latin typeface="Open Sans"/>
              <a:cs typeface="Open Sans"/>
            </a:endParaRPr>
          </a:p>
        </p:txBody>
      </p:sp>
    </p:spTree>
    <p:extLst>
      <p:ext uri="{BB962C8B-B14F-4D97-AF65-F5344CB8AC3E}">
        <p14:creationId xmlns:p14="http://schemas.microsoft.com/office/powerpoint/2010/main" val="28399821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iterate type="wd">
                                    <p:tmPct val="10000"/>
                                  </p:iterate>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92238"/>
            <a:ext cx="2072791" cy="1113656"/>
          </a:xfrm>
        </p:spPr>
        <p:txBody>
          <a:bodyPr/>
          <a:lstStyle/>
          <a:p>
            <a:r>
              <a:rPr lang="en-US" sz="2000" b="1" dirty="0" smtClean="0">
                <a:solidFill>
                  <a:schemeClr val="bg1"/>
                </a:solidFill>
              </a:rPr>
              <a:t>¿</a:t>
            </a:r>
            <a:r>
              <a:rPr lang="en-US" sz="2000" b="1" dirty="0" err="1" smtClean="0">
                <a:solidFill>
                  <a:schemeClr val="bg1"/>
                </a:solidFill>
              </a:rPr>
              <a:t>Qué</a:t>
            </a:r>
            <a:r>
              <a:rPr lang="en-US" sz="2000" b="1" dirty="0" smtClean="0">
                <a:solidFill>
                  <a:schemeClr val="bg1"/>
                </a:solidFill>
              </a:rPr>
              <a:t> </a:t>
            </a:r>
            <a:r>
              <a:rPr lang="en-US" sz="2000" b="1" dirty="0" err="1" smtClean="0">
                <a:solidFill>
                  <a:schemeClr val="bg1"/>
                </a:solidFill>
              </a:rPr>
              <a:t>documentos</a:t>
            </a:r>
            <a:r>
              <a:rPr lang="en-US" sz="2000" b="1" dirty="0" smtClean="0">
                <a:solidFill>
                  <a:schemeClr val="bg1"/>
                </a:solidFill>
              </a:rPr>
              <a:t> </a:t>
            </a:r>
            <a:r>
              <a:rPr lang="en-US" sz="2000" b="1" dirty="0" err="1" smtClean="0">
                <a:solidFill>
                  <a:schemeClr val="bg1"/>
                </a:solidFill>
              </a:rPr>
              <a:t>presentar</a:t>
            </a:r>
            <a:r>
              <a:rPr lang="en-US" sz="2000" b="1" dirty="0" smtClean="0">
                <a:solidFill>
                  <a:schemeClr val="bg1"/>
                </a:solidFill>
              </a:rPr>
              <a:t> en </a:t>
            </a:r>
            <a:r>
              <a:rPr lang="en-US" sz="2000" b="1" dirty="0" err="1" smtClean="0">
                <a:solidFill>
                  <a:schemeClr val="bg1"/>
                </a:solidFill>
              </a:rPr>
              <a:t>Fase</a:t>
            </a:r>
            <a:r>
              <a:rPr lang="en-US" sz="2000" b="1" dirty="0" smtClean="0">
                <a:solidFill>
                  <a:schemeClr val="bg1"/>
                </a:solidFill>
              </a:rPr>
              <a:t> II?</a:t>
            </a:r>
            <a:endParaRPr lang="en-US" sz="2000" dirty="0">
              <a:solidFill>
                <a:schemeClr val="bg1"/>
              </a:solidFill>
            </a:endParaRPr>
          </a:p>
        </p:txBody>
      </p:sp>
      <p:sp>
        <p:nvSpPr>
          <p:cNvPr id="6" name="Marcador de texto 5"/>
          <p:cNvSpPr>
            <a:spLocks noGrp="1"/>
          </p:cNvSpPr>
          <p:nvPr>
            <p:ph type="body" sz="quarter" idx="17"/>
          </p:nvPr>
        </p:nvSpPr>
        <p:spPr>
          <a:xfrm>
            <a:off x="317968" y="1328933"/>
            <a:ext cx="8345972" cy="3892178"/>
          </a:xfrm>
        </p:spPr>
        <p:txBody>
          <a:bodyPr>
            <a:normAutofit fontScale="92500" lnSpcReduction="10000"/>
          </a:bodyPr>
          <a:lstStyle/>
          <a:p>
            <a:pPr marL="347663" lvl="1" indent="-342900" algn="just">
              <a:buClr>
                <a:schemeClr val="accent1">
                  <a:lumMod val="50000"/>
                </a:schemeClr>
              </a:buClr>
              <a:buSzPct val="100000"/>
              <a:buFont typeface="Wingdings" charset="2"/>
              <a:buChar char=""/>
            </a:pPr>
            <a:r>
              <a:rPr lang="es-PE" sz="2100" dirty="0">
                <a:solidFill>
                  <a:schemeClr val="accent4"/>
                </a:solidFill>
              </a:rPr>
              <a:t>Formulario F1-145-MIA;</a:t>
            </a:r>
          </a:p>
          <a:p>
            <a:pPr marL="347663" lvl="1" indent="-342900" algn="just">
              <a:buClr>
                <a:schemeClr val="accent1">
                  <a:lumMod val="50000"/>
                </a:schemeClr>
              </a:buClr>
              <a:buSzPct val="100000"/>
              <a:buFont typeface="Wingdings" charset="2"/>
              <a:buChar char=""/>
            </a:pPr>
            <a:r>
              <a:rPr lang="es-PE" sz="2100" dirty="0">
                <a:solidFill>
                  <a:schemeClr val="accent4"/>
                </a:solidFill>
              </a:rPr>
              <a:t>Copias de los depósitos efectuados por derechos de certificación (viaje del JEC);</a:t>
            </a:r>
          </a:p>
          <a:p>
            <a:pPr marL="347663" lvl="1" indent="-342900" algn="just">
              <a:buClr>
                <a:schemeClr val="accent1">
                  <a:lumMod val="50000"/>
                </a:schemeClr>
              </a:buClr>
              <a:buSzPct val="100000"/>
              <a:buFont typeface="Wingdings" charset="2"/>
              <a:buChar char=""/>
            </a:pPr>
            <a:r>
              <a:rPr lang="es-PE" sz="2100" dirty="0">
                <a:solidFill>
                  <a:schemeClr val="accent4"/>
                </a:solidFill>
              </a:rPr>
              <a:t>Razón social y razón comercial, su base principal de actividades, teléfono, fax y dirección electrónica.</a:t>
            </a:r>
          </a:p>
          <a:p>
            <a:pPr marL="347663" lvl="1" indent="-342900" algn="just">
              <a:buClr>
                <a:schemeClr val="accent1">
                  <a:lumMod val="50000"/>
                </a:schemeClr>
              </a:buClr>
              <a:buSzPct val="100000"/>
              <a:buFont typeface="Wingdings" charset="2"/>
              <a:buChar char=""/>
            </a:pPr>
            <a:r>
              <a:rPr lang="es-PE" sz="2100" dirty="0">
                <a:solidFill>
                  <a:schemeClr val="accent4"/>
                </a:solidFill>
              </a:rPr>
              <a:t>MOM;</a:t>
            </a:r>
          </a:p>
          <a:p>
            <a:pPr marL="347663" lvl="1" indent="-342900" algn="just">
              <a:buClr>
                <a:schemeClr val="accent1">
                  <a:lumMod val="50000"/>
                </a:schemeClr>
              </a:buClr>
              <a:buSzPct val="100000"/>
              <a:buFont typeface="Wingdings" charset="2"/>
              <a:buChar char=""/>
            </a:pPr>
            <a:r>
              <a:rPr lang="es-PE" sz="2100" dirty="0">
                <a:solidFill>
                  <a:schemeClr val="accent4"/>
                </a:solidFill>
              </a:rPr>
              <a:t>Lista de capacidad;</a:t>
            </a:r>
          </a:p>
          <a:p>
            <a:pPr marL="347663" lvl="1" indent="-342900" algn="just">
              <a:buClr>
                <a:schemeClr val="accent1">
                  <a:lumMod val="50000"/>
                </a:schemeClr>
              </a:buClr>
              <a:buSzPct val="100000"/>
              <a:buFont typeface="Wingdings" charset="2"/>
              <a:buChar char=""/>
            </a:pPr>
            <a:r>
              <a:rPr lang="es-PE" sz="2100" dirty="0">
                <a:solidFill>
                  <a:schemeClr val="accent4"/>
                </a:solidFill>
              </a:rPr>
              <a:t>Lista de cumplimiento;</a:t>
            </a:r>
          </a:p>
          <a:p>
            <a:pPr marL="347663" lvl="1" indent="-342900" algn="just">
              <a:buClr>
                <a:schemeClr val="accent1">
                  <a:lumMod val="50000"/>
                </a:schemeClr>
              </a:buClr>
              <a:buSzPct val="100000"/>
              <a:buFont typeface="Wingdings" charset="2"/>
              <a:buChar char=""/>
            </a:pPr>
            <a:r>
              <a:rPr lang="es-PE" sz="2100" dirty="0">
                <a:solidFill>
                  <a:schemeClr val="accent4"/>
                </a:solidFill>
              </a:rPr>
              <a:t>CV ejecutivo del personal de la OM;</a:t>
            </a:r>
          </a:p>
          <a:p>
            <a:pPr marL="347663" lvl="1" indent="-342900" algn="just">
              <a:buClr>
                <a:schemeClr val="accent1">
                  <a:lumMod val="50000"/>
                </a:schemeClr>
              </a:buClr>
              <a:buSzPct val="100000"/>
              <a:buFont typeface="Wingdings" charset="2"/>
              <a:buChar char=""/>
            </a:pPr>
            <a:r>
              <a:rPr lang="es-PE" sz="2100" dirty="0">
                <a:solidFill>
                  <a:schemeClr val="accent4"/>
                </a:solidFill>
              </a:rPr>
              <a:t>Cronograma de actividades;</a:t>
            </a:r>
          </a:p>
          <a:p>
            <a:pPr marL="347663" lvl="1" indent="-342900" algn="just">
              <a:buClr>
                <a:schemeClr val="accent1">
                  <a:lumMod val="50000"/>
                </a:schemeClr>
              </a:buClr>
              <a:buSzPct val="100000"/>
              <a:buFont typeface="Wingdings" charset="2"/>
              <a:buChar char=""/>
            </a:pPr>
            <a:r>
              <a:rPr lang="es-PE" sz="2100" dirty="0">
                <a:solidFill>
                  <a:schemeClr val="accent4"/>
                </a:solidFill>
              </a:rPr>
              <a:t>Arreglos contractuales;</a:t>
            </a:r>
          </a:p>
          <a:p>
            <a:pPr marL="347663" lvl="1" indent="-342900" algn="just">
              <a:buClr>
                <a:schemeClr val="accent1">
                  <a:lumMod val="50000"/>
                </a:schemeClr>
              </a:buClr>
              <a:buSzPct val="100000"/>
              <a:buFont typeface="Wingdings" charset="2"/>
              <a:buChar char=""/>
            </a:pPr>
            <a:r>
              <a:rPr lang="es-PE" sz="2100" dirty="0">
                <a:solidFill>
                  <a:schemeClr val="accent4"/>
                </a:solidFill>
              </a:rPr>
              <a:t>Otros documentos que el solicitante considere ayudarán a su proceso.</a:t>
            </a:r>
          </a:p>
          <a:p>
            <a:pPr marL="171450" indent="-171450">
              <a:buFont typeface="Wingdings" charset="2"/>
              <a:buChar char=""/>
            </a:pPr>
            <a:endParaRPr lang="es-ES" dirty="0">
              <a:solidFill>
                <a:schemeClr val="accent4"/>
              </a:solidFill>
            </a:endParaRPr>
          </a:p>
        </p:txBody>
      </p:sp>
    </p:spTree>
    <p:extLst>
      <p:ext uri="{BB962C8B-B14F-4D97-AF65-F5344CB8AC3E}">
        <p14:creationId xmlns:p14="http://schemas.microsoft.com/office/powerpoint/2010/main" val="16229885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dissolve">
                                      <p:cBhvr>
                                        <p:cTn id="11" dur="500"/>
                                        <p:tgtEl>
                                          <p:spTgt spid="6">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dissolve">
                                      <p:cBhvr>
                                        <p:cTn id="19" dur="500"/>
                                        <p:tgtEl>
                                          <p:spTgt spid="6">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dissolve">
                                      <p:cBhvr>
                                        <p:cTn id="23" dur="500"/>
                                        <p:tgtEl>
                                          <p:spTgt spid="6">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dissolve">
                                      <p:cBhvr>
                                        <p:cTn id="27" dur="500"/>
                                        <p:tgtEl>
                                          <p:spTgt spid="6">
                                            <p:txEl>
                                              <p:pRg st="5" end="5"/>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dissolve">
                                      <p:cBhvr>
                                        <p:cTn id="31" dur="500"/>
                                        <p:tgtEl>
                                          <p:spTgt spid="6">
                                            <p:txEl>
                                              <p:pRg st="6" end="6"/>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dissolve">
                                      <p:cBhvr>
                                        <p:cTn id="35" dur="500"/>
                                        <p:tgtEl>
                                          <p:spTgt spid="6">
                                            <p:txEl>
                                              <p:pRg st="7" end="7"/>
                                            </p:txEl>
                                          </p:spTgt>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dissolve">
                                      <p:cBhvr>
                                        <p:cTn id="39" dur="500"/>
                                        <p:tgtEl>
                                          <p:spTgt spid="6">
                                            <p:txEl>
                                              <p:pRg st="8" end="8"/>
                                            </p:txEl>
                                          </p:spTgt>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animEffect transition="in" filter="dissolve">
                                      <p:cBhvr>
                                        <p:cTn id="43"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92238"/>
            <a:ext cx="2072791" cy="1113656"/>
          </a:xfrm>
        </p:spPr>
        <p:txBody>
          <a:bodyPr/>
          <a:lstStyle/>
          <a:p>
            <a:r>
              <a:rPr lang="en-US" sz="2000" b="1" dirty="0" err="1" smtClean="0">
                <a:solidFill>
                  <a:schemeClr val="bg1"/>
                </a:solidFill>
              </a:rPr>
              <a:t>Reunión</a:t>
            </a:r>
            <a:r>
              <a:rPr lang="en-US" sz="2000" b="1" dirty="0" smtClean="0">
                <a:solidFill>
                  <a:schemeClr val="bg1"/>
                </a:solidFill>
              </a:rPr>
              <a:t> </a:t>
            </a:r>
            <a:r>
              <a:rPr lang="en-US" sz="2000" b="1" dirty="0" err="1" smtClean="0">
                <a:solidFill>
                  <a:schemeClr val="bg1"/>
                </a:solidFill>
              </a:rPr>
              <a:t>inicial</a:t>
            </a:r>
            <a:r>
              <a:rPr lang="en-US" sz="2000" b="1" dirty="0" smtClean="0">
                <a:solidFill>
                  <a:schemeClr val="bg1"/>
                </a:solidFill>
              </a:rPr>
              <a:t> – Informe y </a:t>
            </a:r>
            <a:r>
              <a:rPr lang="en-US" sz="2000" b="1" dirty="0" err="1" smtClean="0">
                <a:solidFill>
                  <a:schemeClr val="bg1"/>
                </a:solidFill>
              </a:rPr>
              <a:t>Acta</a:t>
            </a:r>
            <a:endParaRPr lang="en-US" sz="2000" dirty="0">
              <a:solidFill>
                <a:schemeClr val="bg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68482" y="1379753"/>
            <a:ext cx="2746982" cy="38178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08963" y="1379753"/>
            <a:ext cx="2971416" cy="38178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003247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92238"/>
            <a:ext cx="2072791" cy="1113656"/>
          </a:xfrm>
        </p:spPr>
        <p:txBody>
          <a:bodyPr/>
          <a:lstStyle/>
          <a:p>
            <a:r>
              <a:rPr lang="en-US" sz="2000" b="1" dirty="0" err="1" smtClean="0">
                <a:solidFill>
                  <a:schemeClr val="bg1"/>
                </a:solidFill>
              </a:rPr>
              <a:t>Reunión</a:t>
            </a:r>
            <a:r>
              <a:rPr lang="en-US" sz="2000" b="1" dirty="0" smtClean="0">
                <a:solidFill>
                  <a:schemeClr val="bg1"/>
                </a:solidFill>
              </a:rPr>
              <a:t> de Pre-solicitud</a:t>
            </a:r>
            <a:endParaRPr lang="en-US" sz="2000" dirty="0">
              <a:solidFill>
                <a:schemeClr val="bg1"/>
              </a:solidFill>
            </a:endParaRPr>
          </a:p>
        </p:txBody>
      </p:sp>
      <p:graphicFrame>
        <p:nvGraphicFramePr>
          <p:cNvPr id="6" name="Object 3"/>
          <p:cNvGraphicFramePr>
            <a:graphicFrameLocks noChangeAspect="1"/>
          </p:cNvGraphicFramePr>
          <p:nvPr>
            <p:extLst>
              <p:ext uri="{D42A27DB-BD31-4B8C-83A1-F6EECF244321}">
                <p14:modId xmlns:p14="http://schemas.microsoft.com/office/powerpoint/2010/main" val="2764979982"/>
              </p:ext>
            </p:extLst>
          </p:nvPr>
        </p:nvGraphicFramePr>
        <p:xfrm>
          <a:off x="922982" y="1330321"/>
          <a:ext cx="7537450" cy="3695700"/>
        </p:xfrm>
        <a:graphic>
          <a:graphicData uri="http://schemas.openxmlformats.org/presentationml/2006/ole">
            <mc:AlternateContent xmlns:mc="http://schemas.openxmlformats.org/markup-compatibility/2006">
              <mc:Choice xmlns:v="urn:schemas-microsoft-com:vml" Requires="v">
                <p:oleObj spid="_x0000_s1045" name="Visio" r:id="rId4" imgW="4913754" imgH="2408136" progId="">
                  <p:embed/>
                </p:oleObj>
              </mc:Choice>
              <mc:Fallback>
                <p:oleObj name="Visio" r:id="rId4" imgW="4913754" imgH="2408136"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982" y="1330321"/>
                        <a:ext cx="7537450" cy="369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17393768"/>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posición de imagen 2" descr="1.jpg"/>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0" y="0"/>
            <a:ext cx="9143999" cy="5715000"/>
          </a:xfrm>
        </p:spPr>
      </p:pic>
      <p:sp>
        <p:nvSpPr>
          <p:cNvPr id="7" name="Rectangle 3"/>
          <p:cNvSpPr/>
          <p:nvPr/>
        </p:nvSpPr>
        <p:spPr>
          <a:xfrm>
            <a:off x="0" y="774917"/>
            <a:ext cx="9144000" cy="4209013"/>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5"/>
          <p:cNvSpPr txBox="1"/>
          <p:nvPr/>
        </p:nvSpPr>
        <p:spPr>
          <a:xfrm>
            <a:off x="1879601" y="2497389"/>
            <a:ext cx="5406571" cy="830997"/>
          </a:xfrm>
          <a:prstGeom prst="rect">
            <a:avLst/>
          </a:prstGeom>
          <a:noFill/>
        </p:spPr>
        <p:txBody>
          <a:bodyPr wrap="square" rtlCol="0">
            <a:spAutoFit/>
          </a:bodyPr>
          <a:lstStyle/>
          <a:p>
            <a:pPr algn="ctr"/>
            <a:r>
              <a:rPr lang="en-US" sz="4800" b="1" dirty="0" smtClean="0">
                <a:solidFill>
                  <a:srgbClr val="FFFFFF"/>
                </a:solidFill>
                <a:latin typeface="Open Sans"/>
                <a:cs typeface="Open Sans"/>
              </a:rPr>
              <a:t>FASE II</a:t>
            </a:r>
            <a:endParaRPr lang="en-US" sz="4800" dirty="0">
              <a:solidFill>
                <a:srgbClr val="FFFFFF"/>
              </a:solidFill>
              <a:latin typeface="Open Sans"/>
              <a:cs typeface="Open Sans"/>
            </a:endParaRPr>
          </a:p>
        </p:txBody>
      </p:sp>
    </p:spTree>
    <p:extLst>
      <p:ext uri="{BB962C8B-B14F-4D97-AF65-F5344CB8AC3E}">
        <p14:creationId xmlns:p14="http://schemas.microsoft.com/office/powerpoint/2010/main" val="35852887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n-US" sz="2000" b="1" dirty="0" err="1" smtClean="0">
                <a:solidFill>
                  <a:schemeClr val="bg1"/>
                </a:solidFill>
              </a:rPr>
              <a:t>Fase</a:t>
            </a:r>
            <a:r>
              <a:rPr lang="en-US" sz="2000" b="1" dirty="0" smtClean="0">
                <a:solidFill>
                  <a:schemeClr val="bg1"/>
                </a:solidFill>
              </a:rPr>
              <a:t> II – Solicitud formal</a:t>
            </a:r>
            <a:endParaRPr lang="en-US" sz="2000" dirty="0">
              <a:solidFill>
                <a:schemeClr val="bg1"/>
              </a:solidFill>
            </a:endParaRPr>
          </a:p>
        </p:txBody>
      </p:sp>
      <p:sp>
        <p:nvSpPr>
          <p:cNvPr id="4" name="Text Placeholder 5"/>
          <p:cNvSpPr>
            <a:spLocks noGrp="1"/>
          </p:cNvSpPr>
          <p:nvPr>
            <p:ph type="body" sz="quarter" idx="17"/>
          </p:nvPr>
        </p:nvSpPr>
        <p:spPr>
          <a:xfrm>
            <a:off x="331992" y="1363979"/>
            <a:ext cx="4543763" cy="3763057"/>
          </a:xfrm>
        </p:spPr>
        <p:txBody>
          <a:bodyPr>
            <a:noAutofit/>
          </a:bodyPr>
          <a:lstStyle/>
          <a:p>
            <a:pPr marL="360363" indent="-360363">
              <a:buClr>
                <a:schemeClr val="accent1">
                  <a:lumMod val="75000"/>
                </a:schemeClr>
              </a:buClr>
              <a:buSzPct val="100000"/>
              <a:buFont typeface="Wingdings" charset="2"/>
              <a:buChar char=""/>
            </a:pPr>
            <a:r>
              <a:rPr lang="es-ES" sz="2000" dirty="0">
                <a:solidFill>
                  <a:schemeClr val="accent1">
                    <a:lumMod val="75000"/>
                  </a:schemeClr>
                </a:solidFill>
              </a:rPr>
              <a:t>Inicia con la presentación de la solicitud formal y todos los documentos  que se establecieron en la Fase I.</a:t>
            </a:r>
          </a:p>
          <a:p>
            <a:pPr marL="360363" indent="-360363">
              <a:buClr>
                <a:schemeClr val="accent1">
                  <a:lumMod val="75000"/>
                </a:schemeClr>
              </a:buClr>
              <a:buSzPct val="100000"/>
              <a:buFont typeface="Wingdings" charset="2"/>
              <a:buChar char=""/>
            </a:pPr>
            <a:r>
              <a:rPr lang="es-ES" sz="2000" dirty="0">
                <a:solidFill>
                  <a:schemeClr val="accent1">
                    <a:lumMod val="75000"/>
                  </a:schemeClr>
                </a:solidFill>
              </a:rPr>
              <a:t>El equipo de certificación tiene cinco (5) días para evaluar la documentación.</a:t>
            </a:r>
          </a:p>
        </p:txBody>
      </p:sp>
      <p:pic>
        <p:nvPicPr>
          <p:cNvPr id="6" name="Marcador de contenido 3"/>
          <p:cNvPicPr>
            <a:picLocks noChangeAspect="1"/>
          </p:cNvPicPr>
          <p:nvPr/>
        </p:nvPicPr>
        <p:blipFill rotWithShape="1">
          <a:blip r:embed="rId3" cstate="print">
            <a:extLst>
              <a:ext uri="{28A0092B-C50C-407E-A947-70E740481C1C}">
                <a14:useLocalDpi xmlns:a14="http://schemas.microsoft.com/office/drawing/2010/main"/>
              </a:ext>
            </a:extLst>
          </a:blip>
          <a:srcRect l="9599" r="6148" b="4617"/>
          <a:stretch/>
        </p:blipFill>
        <p:spPr>
          <a:xfrm>
            <a:off x="5204985" y="954577"/>
            <a:ext cx="3151212" cy="4360950"/>
          </a:xfrm>
          <a:prstGeom prst="rect">
            <a:avLst/>
          </a:prstGeom>
          <a:ln>
            <a:solidFill>
              <a:schemeClr val="tx1"/>
            </a:solidFill>
          </a:ln>
        </p:spPr>
      </p:pic>
    </p:spTree>
    <p:extLst>
      <p:ext uri="{BB962C8B-B14F-4D97-AF65-F5344CB8AC3E}">
        <p14:creationId xmlns:p14="http://schemas.microsoft.com/office/powerpoint/2010/main" val="3873645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500"/>
                                        <p:tgtEl>
                                          <p:spTgt spid="4">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smtClean="0">
                <a:solidFill>
                  <a:schemeClr val="bg1"/>
                </a:solidFill>
              </a:rPr>
              <a:t>Fase II – Solicitud formal</a:t>
            </a:r>
            <a:endParaRPr lang="es-PE" sz="2000" dirty="0">
              <a:solidFill>
                <a:schemeClr val="bg1"/>
              </a:solidFill>
            </a:endParaRPr>
          </a:p>
        </p:txBody>
      </p:sp>
      <p:sp>
        <p:nvSpPr>
          <p:cNvPr id="4" name="Text Placeholder 5"/>
          <p:cNvSpPr>
            <a:spLocks noGrp="1"/>
          </p:cNvSpPr>
          <p:nvPr>
            <p:ph type="body" sz="quarter" idx="17"/>
          </p:nvPr>
        </p:nvSpPr>
        <p:spPr>
          <a:xfrm>
            <a:off x="329232" y="1349534"/>
            <a:ext cx="5331829" cy="3763057"/>
          </a:xfrm>
        </p:spPr>
        <p:txBody>
          <a:bodyPr>
            <a:noAutofit/>
          </a:bodyPr>
          <a:lstStyle/>
          <a:p>
            <a:pPr marL="360363" indent="-360363">
              <a:buClr>
                <a:schemeClr val="accent1">
                  <a:lumMod val="75000"/>
                </a:schemeClr>
              </a:buClr>
              <a:buSzPct val="100000"/>
              <a:buFont typeface="Wingdings" charset="2"/>
              <a:buChar char=""/>
            </a:pPr>
            <a:r>
              <a:rPr lang="es-PE" sz="2000" dirty="0">
                <a:solidFill>
                  <a:schemeClr val="accent1">
                    <a:lumMod val="75000"/>
                  </a:schemeClr>
                </a:solidFill>
              </a:rPr>
              <a:t>Debe evitarse discusiones sobre la documentación con el solicitante.</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Verificar el correcto llenado del formulario de aplicación.</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Revisar que el cronograma de actividades este firmado por el gerente responsable.</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Luego de la revisión y corregidas las constataciones detectadas se procede a confeccionar la carta de aceptación y el informe.</a:t>
            </a:r>
          </a:p>
        </p:txBody>
      </p:sp>
      <p:pic>
        <p:nvPicPr>
          <p:cNvPr id="5" name="Marcador de contenido 4"/>
          <p:cNvPicPr>
            <a:picLocks noChangeAspect="1"/>
          </p:cNvPicPr>
          <p:nvPr/>
        </p:nvPicPr>
        <p:blipFill rotWithShape="1">
          <a:blip r:embed="rId3" cstate="print">
            <a:extLst>
              <a:ext uri="{28A0092B-C50C-407E-A947-70E740481C1C}">
                <a14:useLocalDpi xmlns:a14="http://schemas.microsoft.com/office/drawing/2010/main"/>
              </a:ext>
            </a:extLst>
          </a:blip>
          <a:srcRect l="9897" t="1" r="2149" b="1004"/>
          <a:stretch/>
        </p:blipFill>
        <p:spPr>
          <a:xfrm>
            <a:off x="5661061" y="734157"/>
            <a:ext cx="3291869" cy="4526076"/>
          </a:xfrm>
          <a:prstGeom prst="rect">
            <a:avLst/>
          </a:prstGeom>
          <a:ln>
            <a:solidFill>
              <a:srgbClr val="000000"/>
            </a:solidFill>
          </a:ln>
        </p:spPr>
      </p:pic>
    </p:spTree>
    <p:extLst>
      <p:ext uri="{BB962C8B-B14F-4D97-AF65-F5344CB8AC3E}">
        <p14:creationId xmlns:p14="http://schemas.microsoft.com/office/powerpoint/2010/main" val="3284028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smtClean="0">
                <a:solidFill>
                  <a:schemeClr val="bg1"/>
                </a:solidFill>
              </a:rPr>
              <a:t>Análisis inicial de la documentación</a:t>
            </a:r>
            <a:endParaRPr lang="es-PE" sz="2000" dirty="0">
              <a:solidFill>
                <a:schemeClr val="bg1"/>
              </a:solidFill>
            </a:endParaRPr>
          </a:p>
        </p:txBody>
      </p:sp>
      <p:pic>
        <p:nvPicPr>
          <p:cNvPr id="6" name="Marcador de contenido 5"/>
          <p:cNvPicPr>
            <a:picLocks noChangeAspect="1"/>
          </p:cNvPicPr>
          <p:nvPr/>
        </p:nvPicPr>
        <p:blipFill rotWithShape="1">
          <a:blip r:embed="rId3" cstate="print">
            <a:extLst>
              <a:ext uri="{28A0092B-C50C-407E-A947-70E740481C1C}">
                <a14:useLocalDpi xmlns:a14="http://schemas.microsoft.com/office/drawing/2010/main"/>
              </a:ext>
            </a:extLst>
          </a:blip>
          <a:srcRect l="1528" r="-3500"/>
          <a:stretch/>
        </p:blipFill>
        <p:spPr>
          <a:xfrm>
            <a:off x="3097917" y="488498"/>
            <a:ext cx="3292311" cy="4572000"/>
          </a:xfrm>
          <a:prstGeom prst="rect">
            <a:avLst/>
          </a:prstGeom>
          <a:ln>
            <a:solidFill>
              <a:srgbClr val="000000"/>
            </a:solidFill>
          </a:ln>
        </p:spPr>
      </p:pic>
    </p:spTree>
    <p:extLst>
      <p:ext uri="{BB962C8B-B14F-4D97-AF65-F5344CB8AC3E}">
        <p14:creationId xmlns:p14="http://schemas.microsoft.com/office/powerpoint/2010/main" val="8593376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smtClean="0">
                <a:solidFill>
                  <a:schemeClr val="bg1"/>
                </a:solidFill>
              </a:rPr>
              <a:t>Análisis inicial de la documentación</a:t>
            </a:r>
            <a:endParaRPr lang="es-PE" sz="2000" dirty="0">
              <a:solidFill>
                <a:schemeClr val="bg1"/>
              </a:solidFill>
            </a:endParaRPr>
          </a:p>
        </p:txBody>
      </p:sp>
      <p:pic>
        <p:nvPicPr>
          <p:cNvPr id="4" name="Marcador de contenido 4"/>
          <p:cNvPicPr>
            <a:picLocks noChangeAspect="1"/>
          </p:cNvPicPr>
          <p:nvPr/>
        </p:nvPicPr>
        <p:blipFill rotWithShape="1">
          <a:blip r:embed="rId3" cstate="print">
            <a:extLst>
              <a:ext uri="{28A0092B-C50C-407E-A947-70E740481C1C}">
                <a14:useLocalDpi xmlns:a14="http://schemas.microsoft.com/office/drawing/2010/main"/>
              </a:ext>
            </a:extLst>
          </a:blip>
          <a:srcRect l="1906" r="2326"/>
          <a:stretch/>
        </p:blipFill>
        <p:spPr>
          <a:xfrm>
            <a:off x="4824875" y="1337477"/>
            <a:ext cx="2942780" cy="3991573"/>
          </a:xfrm>
          <a:prstGeom prst="rect">
            <a:avLst/>
          </a:prstGeom>
          <a:ln>
            <a:solidFill>
              <a:srgbClr val="000000"/>
            </a:solidFill>
          </a:ln>
        </p:spPr>
      </p:pic>
      <p:pic>
        <p:nvPicPr>
          <p:cNvPr id="5" name="Marcador de contenido 2"/>
          <p:cNvPicPr>
            <a:picLocks noChangeAspect="1"/>
          </p:cNvPicPr>
          <p:nvPr/>
        </p:nvPicPr>
        <p:blipFill rotWithShape="1">
          <a:blip r:embed="rId4" cstate="print">
            <a:extLst>
              <a:ext uri="{28A0092B-C50C-407E-A947-70E740481C1C}">
                <a14:useLocalDpi xmlns:a14="http://schemas.microsoft.com/office/drawing/2010/main"/>
              </a:ext>
            </a:extLst>
          </a:blip>
          <a:srcRect l="4315" r="243"/>
          <a:stretch/>
        </p:blipFill>
        <p:spPr>
          <a:xfrm>
            <a:off x="1411185" y="1337478"/>
            <a:ext cx="2915405" cy="3991573"/>
          </a:xfrm>
          <a:prstGeom prst="rect">
            <a:avLst/>
          </a:prstGeom>
          <a:ln>
            <a:solidFill>
              <a:srgbClr val="000000"/>
            </a:solidFill>
          </a:ln>
        </p:spPr>
      </p:pic>
    </p:spTree>
    <p:extLst>
      <p:ext uri="{BB962C8B-B14F-4D97-AF65-F5344CB8AC3E}">
        <p14:creationId xmlns:p14="http://schemas.microsoft.com/office/powerpoint/2010/main" val="10311573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Revisión Inicial</a:t>
            </a:r>
            <a:endParaRPr lang="es-PE" sz="2000" dirty="0">
              <a:solidFill>
                <a:schemeClr val="bg1"/>
              </a:solidFill>
            </a:endParaRPr>
          </a:p>
        </p:txBody>
      </p:sp>
      <p:graphicFrame>
        <p:nvGraphicFramePr>
          <p:cNvPr id="2" name="Object 1"/>
          <p:cNvGraphicFramePr>
            <a:graphicFrameLocks noGrp="1" noChangeAspect="1"/>
          </p:cNvGraphicFramePr>
          <p:nvPr>
            <p:extLst>
              <p:ext uri="{D42A27DB-BD31-4B8C-83A1-F6EECF244321}">
                <p14:modId xmlns:p14="http://schemas.microsoft.com/office/powerpoint/2010/main" val="2218138936"/>
              </p:ext>
            </p:extLst>
          </p:nvPr>
        </p:nvGraphicFramePr>
        <p:xfrm>
          <a:off x="671512" y="1174536"/>
          <a:ext cx="7999521" cy="4411276"/>
        </p:xfrm>
        <a:graphic>
          <a:graphicData uri="http://schemas.openxmlformats.org/presentationml/2006/ole">
            <mc:AlternateContent xmlns:mc="http://schemas.openxmlformats.org/markup-compatibility/2006">
              <mc:Choice xmlns:v="urn:schemas-microsoft-com:vml" Requires="v">
                <p:oleObj spid="_x0000_s2070" name="Visio" r:id="rId4" imgW="8887803" imgH="4697114" progId="Visio.Drawing.11">
                  <p:embed/>
                </p:oleObj>
              </mc:Choice>
              <mc:Fallback>
                <p:oleObj name="Visio" r:id="rId4" imgW="8887803" imgH="4697114" progId="Visio.Drawing.11">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12" y="1174536"/>
                        <a:ext cx="7999521" cy="441127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193497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posición de imagen 2" descr="IMG_6188.jpg"/>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0" y="0"/>
            <a:ext cx="9144000" cy="5715000"/>
          </a:xfrm>
        </p:spPr>
      </p:pic>
      <p:sp>
        <p:nvSpPr>
          <p:cNvPr id="7" name="Rectangle 3"/>
          <p:cNvSpPr/>
          <p:nvPr/>
        </p:nvSpPr>
        <p:spPr>
          <a:xfrm>
            <a:off x="0" y="774917"/>
            <a:ext cx="9144000" cy="4209013"/>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5"/>
          <p:cNvSpPr txBox="1"/>
          <p:nvPr/>
        </p:nvSpPr>
        <p:spPr>
          <a:xfrm>
            <a:off x="1879601" y="2497389"/>
            <a:ext cx="5406571" cy="830997"/>
          </a:xfrm>
          <a:prstGeom prst="rect">
            <a:avLst/>
          </a:prstGeom>
          <a:noFill/>
        </p:spPr>
        <p:txBody>
          <a:bodyPr wrap="square" rtlCol="0">
            <a:spAutoFit/>
          </a:bodyPr>
          <a:lstStyle/>
          <a:p>
            <a:pPr algn="ctr"/>
            <a:r>
              <a:rPr lang="en-US" sz="4800" b="1" dirty="0" smtClean="0">
                <a:solidFill>
                  <a:srgbClr val="FFFFFF"/>
                </a:solidFill>
                <a:latin typeface="Open Sans"/>
                <a:cs typeface="Open Sans"/>
              </a:rPr>
              <a:t>FASE III</a:t>
            </a:r>
            <a:endParaRPr lang="en-US" sz="4800" dirty="0">
              <a:solidFill>
                <a:srgbClr val="FFFFFF"/>
              </a:solidFill>
              <a:latin typeface="Open Sans"/>
              <a:cs typeface="Open Sans"/>
            </a:endParaRPr>
          </a:p>
        </p:txBody>
      </p:sp>
    </p:spTree>
    <p:extLst>
      <p:ext uri="{BB962C8B-B14F-4D97-AF65-F5344CB8AC3E}">
        <p14:creationId xmlns:p14="http://schemas.microsoft.com/office/powerpoint/2010/main" val="19802624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descr="IMG_6191.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175" y="-4763"/>
            <a:ext cx="9147175" cy="3844926"/>
          </a:xfrm>
        </p:spPr>
      </p:pic>
      <p:sp>
        <p:nvSpPr>
          <p:cNvPr id="8" name="Text Placeholder 9"/>
          <p:cNvSpPr>
            <a:spLocks noGrp="1"/>
          </p:cNvSpPr>
          <p:nvPr>
            <p:ph type="body" sz="quarter" idx="19"/>
          </p:nvPr>
        </p:nvSpPr>
        <p:spPr>
          <a:xfrm>
            <a:off x="3287890" y="3465063"/>
            <a:ext cx="5519935" cy="1724557"/>
          </a:xfrm>
          <a:solidFill>
            <a:schemeClr val="accent6"/>
          </a:solidFill>
        </p:spPr>
        <p:txBody>
          <a:bodyPr anchor="ctr">
            <a:normAutofit/>
          </a:bodyPr>
          <a:lstStyle/>
          <a:p>
            <a:pPr lvl="1"/>
            <a:r>
              <a:rPr lang="en-US" sz="1600" b="1" i="1" dirty="0" smtClean="0">
                <a:solidFill>
                  <a:srgbClr val="FFFFFF"/>
                </a:solidFill>
                <a:latin typeface="Open Sans"/>
                <a:cs typeface="Arial"/>
              </a:rPr>
              <a:t>OBJETIVO</a:t>
            </a:r>
          </a:p>
          <a:p>
            <a:pPr lvl="1"/>
            <a:r>
              <a:rPr lang="es-PE" sz="1600" i="1" dirty="0" err="1" smtClean="0">
                <a:solidFill>
                  <a:schemeClr val="bg1"/>
                </a:solidFill>
                <a:latin typeface="Open Sans"/>
                <a:cs typeface="Arial"/>
              </a:rPr>
              <a:t>Guíar</a:t>
            </a:r>
            <a:r>
              <a:rPr lang="es-PE" sz="1600" i="1" dirty="0" smtClean="0">
                <a:solidFill>
                  <a:schemeClr val="bg1"/>
                </a:solidFill>
                <a:latin typeface="Open Sans"/>
                <a:cs typeface="Arial"/>
              </a:rPr>
              <a:t> </a:t>
            </a:r>
            <a:r>
              <a:rPr lang="es-PE" sz="1600" i="1" dirty="0">
                <a:solidFill>
                  <a:schemeClr val="bg1"/>
                </a:solidFill>
                <a:latin typeface="Open Sans"/>
                <a:cs typeface="Arial"/>
              </a:rPr>
              <a:t>al inspector de aeronavegabilidad para evaluar a un solicitante que requiera certificarse según el reglamento correspondiente (LAR 145  o reglamento propio de la AAC)</a:t>
            </a:r>
            <a:r>
              <a:rPr lang="es-PE" sz="1600" i="1" dirty="0" smtClean="0">
                <a:solidFill>
                  <a:schemeClr val="bg1"/>
                </a:solidFill>
                <a:latin typeface="Open Sans"/>
                <a:cs typeface="Arial"/>
              </a:rPr>
              <a:t>.</a:t>
            </a:r>
            <a:endParaRPr lang="es-PE" sz="1600" i="1" dirty="0">
              <a:solidFill>
                <a:schemeClr val="bg1"/>
              </a:solidFill>
              <a:latin typeface="Open Sans"/>
              <a:cs typeface="Arial"/>
            </a:endParaRPr>
          </a:p>
        </p:txBody>
      </p:sp>
    </p:spTree>
    <p:extLst>
      <p:ext uri="{BB962C8B-B14F-4D97-AF65-F5344CB8AC3E}">
        <p14:creationId xmlns:p14="http://schemas.microsoft.com/office/powerpoint/2010/main" val="31383939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smtClean="0">
                <a:solidFill>
                  <a:schemeClr val="bg1"/>
                </a:solidFill>
              </a:rPr>
              <a:t>Fase III- Análisis de la documentación</a:t>
            </a:r>
            <a:endParaRPr lang="es-PE" sz="2000" b="1" dirty="0">
              <a:solidFill>
                <a:schemeClr val="bg1"/>
              </a:solidFill>
            </a:endParaRPr>
          </a:p>
        </p:txBody>
      </p:sp>
      <p:sp>
        <p:nvSpPr>
          <p:cNvPr id="4" name="Text Placeholder 5"/>
          <p:cNvSpPr>
            <a:spLocks noGrp="1"/>
          </p:cNvSpPr>
          <p:nvPr>
            <p:ph type="body" sz="quarter" idx="17"/>
          </p:nvPr>
        </p:nvSpPr>
        <p:spPr>
          <a:xfrm>
            <a:off x="329232" y="1349534"/>
            <a:ext cx="4463485" cy="3763057"/>
          </a:xfrm>
        </p:spPr>
        <p:txBody>
          <a:bodyPr>
            <a:noAutofit/>
          </a:bodyPr>
          <a:lstStyle/>
          <a:p>
            <a:pPr marL="360363" indent="-360363">
              <a:buClr>
                <a:schemeClr val="accent1">
                  <a:lumMod val="75000"/>
                </a:schemeClr>
              </a:buClr>
              <a:buSzPct val="100000"/>
              <a:buFont typeface="Wingdings" charset="2"/>
              <a:buChar char=""/>
            </a:pPr>
            <a:r>
              <a:rPr lang="es-PE" sz="2000" dirty="0">
                <a:solidFill>
                  <a:schemeClr val="accent1">
                    <a:lumMod val="75000"/>
                  </a:schemeClr>
                </a:solidFill>
              </a:rPr>
              <a:t>El equipo de certificación lleva a cabo una revisión amplia y detallada de toda la documentación.</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Tener en cuenta el cumplimiento con el cronograma de actividades y la verificación de la lista de cumplimiento con el reglamento correspondiente.</a:t>
            </a:r>
          </a:p>
        </p:txBody>
      </p:sp>
      <p:pic>
        <p:nvPicPr>
          <p:cNvPr id="6" name="Marcador de contenido 5"/>
          <p:cNvPicPr>
            <a:picLocks noChangeAspect="1"/>
          </p:cNvPicPr>
          <p:nvPr/>
        </p:nvPicPr>
        <p:blipFill>
          <a:blip r:embed="rId3" cstate="print">
            <a:extLst>
              <a:ext uri="{28A0092B-C50C-407E-A947-70E740481C1C}">
                <a14:useLocalDpi xmlns:a14="http://schemas.microsoft.com/office/drawing/2010/main"/>
              </a:ext>
            </a:extLst>
          </a:blip>
          <a:srcRect t="-1524" b="-1524"/>
          <a:stretch>
            <a:fillRect/>
          </a:stretch>
        </p:blipFill>
        <p:spPr>
          <a:xfrm>
            <a:off x="4904390" y="390908"/>
            <a:ext cx="3861238" cy="4830457"/>
          </a:xfrm>
          <a:prstGeom prst="rect">
            <a:avLst/>
          </a:prstGeom>
          <a:ln>
            <a:solidFill>
              <a:srgbClr val="000000"/>
            </a:solidFill>
          </a:ln>
        </p:spPr>
      </p:pic>
    </p:spTree>
    <p:extLst>
      <p:ext uri="{BB962C8B-B14F-4D97-AF65-F5344CB8AC3E}">
        <p14:creationId xmlns:p14="http://schemas.microsoft.com/office/powerpoint/2010/main" val="33528210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Cronograma de actividades</a:t>
            </a:r>
          </a:p>
        </p:txBody>
      </p:sp>
      <p:pic>
        <p:nvPicPr>
          <p:cNvPr id="7" name="Marcador de contenido 8"/>
          <p:cNvPicPr>
            <a:picLocks noChangeAspect="1"/>
          </p:cNvPicPr>
          <p:nvPr/>
        </p:nvPicPr>
        <p:blipFill rotWithShape="1">
          <a:blip r:embed="rId3" cstate="print">
            <a:extLst>
              <a:ext uri="{28A0092B-C50C-407E-A947-70E740481C1C}">
                <a14:useLocalDpi xmlns:a14="http://schemas.microsoft.com/office/drawing/2010/main"/>
              </a:ext>
            </a:extLst>
          </a:blip>
          <a:srcRect l="-73" r="773"/>
          <a:stretch/>
        </p:blipFill>
        <p:spPr>
          <a:xfrm>
            <a:off x="839097" y="1237600"/>
            <a:ext cx="6838710" cy="4127870"/>
          </a:xfrm>
          <a:prstGeom prst="rect">
            <a:avLst/>
          </a:prstGeom>
          <a:ln>
            <a:solidFill>
              <a:srgbClr val="000000"/>
            </a:solidFill>
          </a:ln>
        </p:spPr>
      </p:pic>
    </p:spTree>
    <p:extLst>
      <p:ext uri="{BB962C8B-B14F-4D97-AF65-F5344CB8AC3E}">
        <p14:creationId xmlns:p14="http://schemas.microsoft.com/office/powerpoint/2010/main" val="8656765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Archivo general de certificación</a:t>
            </a:r>
          </a:p>
        </p:txBody>
      </p:sp>
      <p:sp>
        <p:nvSpPr>
          <p:cNvPr id="4" name="Text Placeholder 5"/>
          <p:cNvSpPr>
            <a:spLocks noGrp="1"/>
          </p:cNvSpPr>
          <p:nvPr>
            <p:ph type="body" sz="quarter" idx="17"/>
          </p:nvPr>
        </p:nvSpPr>
        <p:spPr>
          <a:xfrm>
            <a:off x="329232" y="1349534"/>
            <a:ext cx="8404865" cy="3763057"/>
          </a:xfrm>
        </p:spPr>
        <p:txBody>
          <a:bodyPr>
            <a:noAutofit/>
          </a:bodyPr>
          <a:lstStyle/>
          <a:p>
            <a:pPr marL="360363" indent="-360363">
              <a:buClr>
                <a:schemeClr val="accent1">
                  <a:lumMod val="75000"/>
                </a:schemeClr>
              </a:buClr>
              <a:buSzPct val="100000"/>
              <a:buFont typeface="Wingdings" charset="2"/>
              <a:buChar char=""/>
            </a:pPr>
            <a:r>
              <a:rPr lang="es-PE" sz="2000" dirty="0">
                <a:solidFill>
                  <a:schemeClr val="accent1">
                    <a:lumMod val="75000"/>
                  </a:schemeClr>
                </a:solidFill>
              </a:rPr>
              <a:t>Archivo de personal;</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actas, compromisos y cronograma de actividades;</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evaluación de la lista de cumplimiento;</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evaluación de la lista de capacidad;</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evaluaciones al MOM y documentos de mantenimiento;</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verificación del programa de instrucción inicial y continuo; </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demostración de edificios e instalaciones; y</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otras demostraciones.</a:t>
            </a:r>
          </a:p>
        </p:txBody>
      </p:sp>
    </p:spTree>
    <p:extLst>
      <p:ext uri="{BB962C8B-B14F-4D97-AF65-F5344CB8AC3E}">
        <p14:creationId xmlns:p14="http://schemas.microsoft.com/office/powerpoint/2010/main" val="4627605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500"/>
                                        <p:tgtEl>
                                          <p:spTgt spid="4">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ssolve">
                                      <p:cBhvr>
                                        <p:cTn id="19" dur="500"/>
                                        <p:tgtEl>
                                          <p:spTgt spid="4">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dissolve">
                                      <p:cBhvr>
                                        <p:cTn id="23" dur="500"/>
                                        <p:tgtEl>
                                          <p:spTgt spid="4">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dissolve">
                                      <p:cBhvr>
                                        <p:cTn id="27" dur="500"/>
                                        <p:tgtEl>
                                          <p:spTgt spid="4">
                                            <p:txEl>
                                              <p:pRg st="5" end="5"/>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dissolve">
                                      <p:cBhvr>
                                        <p:cTn id="31" dur="500"/>
                                        <p:tgtEl>
                                          <p:spTgt spid="4">
                                            <p:txEl>
                                              <p:pRg st="6" end="6"/>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dissolve">
                                      <p:cBhvr>
                                        <p:cTn id="3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Evaluación de la documentación</a:t>
            </a:r>
          </a:p>
        </p:txBody>
      </p:sp>
      <p:sp>
        <p:nvSpPr>
          <p:cNvPr id="4" name="Text Placeholder 5"/>
          <p:cNvSpPr>
            <a:spLocks noGrp="1"/>
          </p:cNvSpPr>
          <p:nvPr>
            <p:ph type="body" sz="quarter" idx="17"/>
          </p:nvPr>
        </p:nvSpPr>
        <p:spPr>
          <a:xfrm>
            <a:off x="329232" y="1349534"/>
            <a:ext cx="8404865" cy="3763057"/>
          </a:xfrm>
        </p:spPr>
        <p:txBody>
          <a:bodyPr>
            <a:noAutofit/>
          </a:bodyPr>
          <a:lstStyle/>
          <a:p>
            <a:pPr marL="360363" indent="-360363">
              <a:buClr>
                <a:schemeClr val="accent1">
                  <a:lumMod val="75000"/>
                </a:schemeClr>
              </a:buClr>
              <a:buSzPct val="100000"/>
              <a:buFont typeface="Wingdings" charset="2"/>
              <a:buChar char=""/>
            </a:pPr>
            <a:r>
              <a:rPr lang="es-PE" sz="2000" dirty="0">
                <a:solidFill>
                  <a:schemeClr val="accent1">
                    <a:lumMod val="75000"/>
                  </a:schemeClr>
                </a:solidFill>
              </a:rPr>
              <a:t>Dirigida por el JEC;</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Realizada por el equipo de certificación;</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Aprobación provisional del MOM;</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Análisis de la lista de capacidad;</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Evaluación del programa de instrucción:</a:t>
            </a:r>
          </a:p>
          <a:p>
            <a:pPr marL="817563" lvl="1" indent="-360363">
              <a:buClr>
                <a:schemeClr val="accent1">
                  <a:lumMod val="75000"/>
                </a:schemeClr>
              </a:buClr>
              <a:buSzPct val="100000"/>
              <a:buFont typeface="Courier New" panose="02070309020205020404" pitchFamily="49" charset="0"/>
              <a:buChar char="o"/>
            </a:pPr>
            <a:r>
              <a:rPr lang="es-PE" sz="2000" dirty="0">
                <a:solidFill>
                  <a:schemeClr val="accent1">
                    <a:lumMod val="75000"/>
                  </a:schemeClr>
                </a:solidFill>
              </a:rPr>
              <a:t>Instrucción inicial y continua,</a:t>
            </a:r>
          </a:p>
          <a:p>
            <a:pPr marL="817563" lvl="1" indent="-360363">
              <a:buClr>
                <a:schemeClr val="accent1">
                  <a:lumMod val="75000"/>
                </a:schemeClr>
              </a:buClr>
              <a:buSzPct val="100000"/>
              <a:buFont typeface="Courier New" panose="02070309020205020404" pitchFamily="49" charset="0"/>
              <a:buChar char="o"/>
            </a:pPr>
            <a:r>
              <a:rPr lang="es-PE" sz="2000" dirty="0">
                <a:solidFill>
                  <a:schemeClr val="accent1">
                    <a:lumMod val="75000"/>
                  </a:schemeClr>
                </a:solidFill>
              </a:rPr>
              <a:t>Factores humanos.</a:t>
            </a:r>
          </a:p>
          <a:p>
            <a:pPr marL="817563" lvl="1" indent="-360363">
              <a:buClr>
                <a:schemeClr val="accent1">
                  <a:lumMod val="75000"/>
                </a:schemeClr>
              </a:buClr>
              <a:buSzPct val="100000"/>
              <a:buFont typeface="Courier New" panose="02070309020205020404" pitchFamily="49" charset="0"/>
              <a:buChar char="o"/>
            </a:pPr>
            <a:r>
              <a:rPr lang="es-PE" sz="2000" dirty="0">
                <a:solidFill>
                  <a:schemeClr val="accent1">
                    <a:lumMod val="75000"/>
                  </a:schemeClr>
                </a:solidFill>
              </a:rPr>
              <a:t>Alances del programa,</a:t>
            </a:r>
          </a:p>
          <a:p>
            <a:pPr marL="817563" lvl="1" indent="-360363">
              <a:buClr>
                <a:schemeClr val="accent1">
                  <a:lumMod val="75000"/>
                </a:schemeClr>
              </a:buClr>
              <a:buSzPct val="100000"/>
              <a:buFont typeface="Courier New" panose="02070309020205020404" pitchFamily="49" charset="0"/>
              <a:buChar char="o"/>
            </a:pPr>
            <a:r>
              <a:rPr lang="es-PE" sz="2000" dirty="0">
                <a:solidFill>
                  <a:schemeClr val="accent1">
                    <a:lumMod val="75000"/>
                  </a:schemeClr>
                </a:solidFill>
              </a:rPr>
              <a:t>Procedimientos del MOM</a:t>
            </a:r>
          </a:p>
        </p:txBody>
      </p:sp>
    </p:spTree>
    <p:extLst>
      <p:ext uri="{BB962C8B-B14F-4D97-AF65-F5344CB8AC3E}">
        <p14:creationId xmlns:p14="http://schemas.microsoft.com/office/powerpoint/2010/main" val="26173568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500"/>
                                        <p:tgtEl>
                                          <p:spTgt spid="4">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ssolve">
                                      <p:cBhvr>
                                        <p:cTn id="19" dur="500"/>
                                        <p:tgtEl>
                                          <p:spTgt spid="4">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dissolve">
                                      <p:cBhvr>
                                        <p:cTn id="23" dur="500"/>
                                        <p:tgtEl>
                                          <p:spTgt spid="4">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dissolve">
                                      <p:cBhvr>
                                        <p:cTn id="27" dur="500"/>
                                        <p:tgtEl>
                                          <p:spTgt spid="4">
                                            <p:txEl>
                                              <p:pRg st="5" end="5"/>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dissolve">
                                      <p:cBhvr>
                                        <p:cTn id="31" dur="500"/>
                                        <p:tgtEl>
                                          <p:spTgt spid="4">
                                            <p:txEl>
                                              <p:pRg st="6" end="6"/>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dissolve">
                                      <p:cBhvr>
                                        <p:cTn id="35" dur="500"/>
                                        <p:tgtEl>
                                          <p:spTgt spid="4">
                                            <p:txEl>
                                              <p:pRg st="7" end="7"/>
                                            </p:txEl>
                                          </p:spTgt>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dissolve">
                                      <p:cBhvr>
                                        <p:cTn id="39"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Deficiencia de la </a:t>
            </a:r>
            <a:r>
              <a:rPr lang="es-PE" sz="2000" b="1" dirty="0" smtClean="0">
                <a:solidFill>
                  <a:schemeClr val="bg1"/>
                </a:solidFill>
              </a:rPr>
              <a:t>documentación</a:t>
            </a:r>
            <a:endParaRPr lang="es-PE" sz="2000" b="1" dirty="0">
              <a:solidFill>
                <a:schemeClr val="bg1"/>
              </a:solidFill>
            </a:endParaRPr>
          </a:p>
        </p:txBody>
      </p:sp>
      <p:sp>
        <p:nvSpPr>
          <p:cNvPr id="4" name="Text Placeholder 5"/>
          <p:cNvSpPr>
            <a:spLocks noGrp="1"/>
          </p:cNvSpPr>
          <p:nvPr>
            <p:ph type="body" sz="quarter" idx="17"/>
          </p:nvPr>
        </p:nvSpPr>
        <p:spPr>
          <a:xfrm>
            <a:off x="329232" y="1349534"/>
            <a:ext cx="4022051" cy="3763057"/>
          </a:xfrm>
        </p:spPr>
        <p:txBody>
          <a:bodyPr>
            <a:noAutofit/>
          </a:bodyPr>
          <a:lstStyle/>
          <a:p>
            <a:pPr marL="360363" indent="-360363">
              <a:buClr>
                <a:schemeClr val="accent1">
                  <a:lumMod val="75000"/>
                </a:schemeClr>
              </a:buClr>
              <a:buSzPct val="100000"/>
              <a:buFont typeface="Wingdings" charset="2"/>
              <a:buChar char=""/>
            </a:pPr>
            <a:r>
              <a:rPr lang="es-PE" sz="2000" dirty="0">
                <a:solidFill>
                  <a:schemeClr val="accent1">
                    <a:lumMod val="75000"/>
                  </a:schemeClr>
                </a:solidFill>
              </a:rPr>
              <a:t>Documento incompleto o deficiente;</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Incumplimiento con el reglamento o algún requisito;</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Prácticas inseguras de operación.</a:t>
            </a:r>
          </a:p>
        </p:txBody>
      </p:sp>
      <p:pic>
        <p:nvPicPr>
          <p:cNvPr id="5" name="Marcador de contenido 5"/>
          <p:cNvPicPr>
            <a:picLocks noChangeAspect="1"/>
          </p:cNvPicPr>
          <p:nvPr/>
        </p:nvPicPr>
        <p:blipFill rotWithShape="1">
          <a:blip r:embed="rId3" cstate="print">
            <a:extLst>
              <a:ext uri="{28A0092B-C50C-407E-A947-70E740481C1C}">
                <a14:useLocalDpi xmlns:a14="http://schemas.microsoft.com/office/drawing/2010/main"/>
              </a:ext>
            </a:extLst>
          </a:blip>
          <a:srcRect l="-1349" r="-1375"/>
          <a:stretch/>
        </p:blipFill>
        <p:spPr>
          <a:xfrm>
            <a:off x="4732636" y="540590"/>
            <a:ext cx="3560026" cy="4806445"/>
          </a:xfrm>
          <a:prstGeom prst="rect">
            <a:avLst/>
          </a:prstGeom>
        </p:spPr>
      </p:pic>
    </p:spTree>
    <p:extLst>
      <p:ext uri="{BB962C8B-B14F-4D97-AF65-F5344CB8AC3E}">
        <p14:creationId xmlns:p14="http://schemas.microsoft.com/office/powerpoint/2010/main" val="7809028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500"/>
                                        <p:tgtEl>
                                          <p:spTgt spid="4">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Denegación de la solicitud</a:t>
            </a:r>
          </a:p>
        </p:txBody>
      </p:sp>
      <p:sp>
        <p:nvSpPr>
          <p:cNvPr id="4" name="Text Placeholder 5"/>
          <p:cNvSpPr>
            <a:spLocks noGrp="1"/>
          </p:cNvSpPr>
          <p:nvPr>
            <p:ph type="body" sz="quarter" idx="17"/>
          </p:nvPr>
        </p:nvSpPr>
        <p:spPr>
          <a:xfrm>
            <a:off x="329232" y="1349534"/>
            <a:ext cx="8199913" cy="3763057"/>
          </a:xfrm>
        </p:spPr>
        <p:txBody>
          <a:bodyPr>
            <a:noAutofit/>
          </a:bodyPr>
          <a:lstStyle/>
          <a:p>
            <a:pPr marL="360363" indent="-360363">
              <a:buClr>
                <a:schemeClr val="accent1">
                  <a:lumMod val="75000"/>
                </a:schemeClr>
              </a:buClr>
              <a:buSzPct val="100000"/>
              <a:buFont typeface="Wingdings" charset="2"/>
              <a:buChar char=""/>
            </a:pPr>
            <a:r>
              <a:rPr lang="es-PE" sz="2000" dirty="0">
                <a:solidFill>
                  <a:schemeClr val="accent1">
                    <a:lumMod val="75000"/>
                  </a:schemeClr>
                </a:solidFill>
              </a:rPr>
              <a:t>Documentar adecuadamente las razones de la denegación;</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Razones claramente indicadas;</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Proceso no productivo. Por ejemplo:</a:t>
            </a:r>
          </a:p>
          <a:p>
            <a:pPr marL="817563" lvl="1" indent="-360363">
              <a:buClr>
                <a:schemeClr val="accent1">
                  <a:lumMod val="75000"/>
                </a:schemeClr>
              </a:buClr>
              <a:buSzPct val="100000"/>
              <a:buFont typeface="Courier New" panose="02070309020205020404" pitchFamily="49" charset="0"/>
              <a:buChar char="o"/>
            </a:pPr>
            <a:r>
              <a:rPr lang="es-PE" sz="2000" dirty="0">
                <a:solidFill>
                  <a:schemeClr val="accent1">
                    <a:lumMod val="75000"/>
                  </a:schemeClr>
                </a:solidFill>
              </a:rPr>
              <a:t>Falta de acuerdo en el curso apropiado de las acciones,</a:t>
            </a:r>
          </a:p>
          <a:p>
            <a:pPr marL="817563" lvl="1" indent="-360363">
              <a:buClr>
                <a:schemeClr val="accent1">
                  <a:lumMod val="75000"/>
                </a:schemeClr>
              </a:buClr>
              <a:buSzPct val="100000"/>
              <a:buFont typeface="Courier New" panose="02070309020205020404" pitchFamily="49" charset="0"/>
              <a:buChar char="o"/>
            </a:pPr>
            <a:r>
              <a:rPr lang="es-PE" sz="2000" dirty="0">
                <a:solidFill>
                  <a:schemeClr val="accent1">
                    <a:lumMod val="75000"/>
                  </a:schemeClr>
                </a:solidFill>
              </a:rPr>
              <a:t>Evidencias de que el solicitante ignora los requisitos del proceso de certificación, etc.</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Devolver documentos con carta de rechazo firmada por el JEC.</a:t>
            </a:r>
          </a:p>
        </p:txBody>
      </p:sp>
    </p:spTree>
    <p:extLst>
      <p:ext uri="{BB962C8B-B14F-4D97-AF65-F5344CB8AC3E}">
        <p14:creationId xmlns:p14="http://schemas.microsoft.com/office/powerpoint/2010/main" val="10241369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dissolve">
                                      <p:cBhvr>
                                        <p:cTn id="21" dur="500"/>
                                        <p:tgtEl>
                                          <p:spTgt spid="4">
                                            <p:txEl>
                                              <p:pRg st="3" end="3"/>
                                            </p:txEl>
                                          </p:spTgt>
                                        </p:tgtEl>
                                      </p:cBhvr>
                                    </p:animEffect>
                                  </p:childTnLst>
                                </p:cTn>
                              </p:par>
                            </p:childTnLst>
                          </p:cTn>
                        </p:par>
                        <p:par>
                          <p:cTn id="22" fill="hold">
                            <p:stCondLst>
                              <p:cond delay="1000"/>
                            </p:stCondLst>
                            <p:childTnLst>
                              <p:par>
                                <p:cTn id="23" presetID="9" presetClass="entr" presetSubtype="0" fill="hold" nodeType="after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dissolv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dissolve">
                                      <p:cBhvr>
                                        <p:cTn id="3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Aceptación de los documentos</a:t>
            </a:r>
          </a:p>
        </p:txBody>
      </p:sp>
      <p:sp>
        <p:nvSpPr>
          <p:cNvPr id="4" name="Text Placeholder 5"/>
          <p:cNvSpPr>
            <a:spLocks noGrp="1"/>
          </p:cNvSpPr>
          <p:nvPr>
            <p:ph type="body" sz="quarter" idx="17"/>
          </p:nvPr>
        </p:nvSpPr>
        <p:spPr>
          <a:xfrm>
            <a:off x="329232" y="1349534"/>
            <a:ext cx="4022051" cy="3763057"/>
          </a:xfrm>
        </p:spPr>
        <p:txBody>
          <a:bodyPr>
            <a:noAutofit/>
          </a:bodyPr>
          <a:lstStyle/>
          <a:p>
            <a:pPr marL="360363" indent="-360363">
              <a:buClr>
                <a:schemeClr val="accent1">
                  <a:lumMod val="75000"/>
                </a:schemeClr>
              </a:buClr>
              <a:buSzPct val="100000"/>
              <a:buFont typeface="Wingdings" charset="2"/>
              <a:buChar char=""/>
            </a:pPr>
            <a:r>
              <a:rPr lang="es-PE" sz="2000" dirty="0">
                <a:solidFill>
                  <a:schemeClr val="accent1">
                    <a:lumMod val="75000"/>
                  </a:schemeClr>
                </a:solidFill>
              </a:rPr>
              <a:t>JEC prepara la carta de aceptación de la documentación a fin de dar inicio a la Fase IV.</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JEC prepara el informe correspondiente.</a:t>
            </a:r>
          </a:p>
        </p:txBody>
      </p:sp>
      <p:graphicFrame>
        <p:nvGraphicFramePr>
          <p:cNvPr id="2" name="Object 1"/>
          <p:cNvGraphicFramePr>
            <a:graphicFrameLocks noChangeAspect="1"/>
          </p:cNvGraphicFramePr>
          <p:nvPr>
            <p:extLst>
              <p:ext uri="{D42A27DB-BD31-4B8C-83A1-F6EECF244321}">
                <p14:modId xmlns:p14="http://schemas.microsoft.com/office/powerpoint/2010/main" val="3614405761"/>
              </p:ext>
            </p:extLst>
          </p:nvPr>
        </p:nvGraphicFramePr>
        <p:xfrm>
          <a:off x="4808811" y="270368"/>
          <a:ext cx="3816350" cy="4983162"/>
        </p:xfrm>
        <a:graphic>
          <a:graphicData uri="http://schemas.openxmlformats.org/presentationml/2006/ole">
            <mc:AlternateContent xmlns:mc="http://schemas.openxmlformats.org/markup-compatibility/2006">
              <mc:Choice xmlns:v="urn:schemas-microsoft-com:vml" Requires="v">
                <p:oleObj spid="_x0000_s3094" name="Documento" r:id="rId4" imgW="5943381" imgH="7759414" progId="Word.Document.12">
                  <p:embed/>
                </p:oleObj>
              </mc:Choice>
              <mc:Fallback>
                <p:oleObj name="Documento" r:id="rId4" imgW="5943381" imgH="7759414" progId="Word.Document.12">
                  <p:embed/>
                  <p:pic>
                    <p:nvPicPr>
                      <p:cNvPr id="0" name="Objeto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8811" y="270368"/>
                        <a:ext cx="38163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661677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smtClean="0">
                <a:solidFill>
                  <a:schemeClr val="bg1"/>
                </a:solidFill>
              </a:rPr>
              <a:t>Aceptación de los documentos</a:t>
            </a:r>
            <a:endParaRPr lang="es-PE" sz="2000" b="1" dirty="0">
              <a:solidFill>
                <a:schemeClr val="bg1"/>
              </a:solidFill>
            </a:endParaRPr>
          </a:p>
        </p:txBody>
      </p:sp>
      <p:pic>
        <p:nvPicPr>
          <p:cNvPr id="6" name="Marcador de contenido 10"/>
          <p:cNvPicPr>
            <a:picLocks noChangeAspect="1"/>
          </p:cNvPicPr>
          <p:nvPr/>
        </p:nvPicPr>
        <p:blipFill>
          <a:blip r:embed="rId3" cstate="print">
            <a:extLst>
              <a:ext uri="{28A0092B-C50C-407E-A947-70E740481C1C}">
                <a14:useLocalDpi xmlns:a14="http://schemas.microsoft.com/office/drawing/2010/main"/>
              </a:ext>
            </a:extLst>
          </a:blip>
          <a:srcRect l="-3833" r="-3833"/>
          <a:stretch>
            <a:fillRect/>
          </a:stretch>
        </p:blipFill>
        <p:spPr>
          <a:xfrm>
            <a:off x="4781839" y="1289708"/>
            <a:ext cx="2848672" cy="3935259"/>
          </a:xfrm>
          <a:prstGeom prst="rect">
            <a:avLst/>
          </a:prstGeom>
          <a:ln>
            <a:solidFill>
              <a:srgbClr val="000000"/>
            </a:solidFill>
          </a:ln>
        </p:spPr>
      </p:pic>
      <p:pic>
        <p:nvPicPr>
          <p:cNvPr id="7" name="Marcador de contenido 9"/>
          <p:cNvPicPr>
            <a:picLocks noChangeAspect="1"/>
          </p:cNvPicPr>
          <p:nvPr/>
        </p:nvPicPr>
        <p:blipFill>
          <a:blip r:embed="rId4" cstate="print">
            <a:extLst>
              <a:ext uri="{28A0092B-C50C-407E-A947-70E740481C1C}">
                <a14:useLocalDpi xmlns:a14="http://schemas.microsoft.com/office/drawing/2010/main"/>
              </a:ext>
            </a:extLst>
          </a:blip>
          <a:srcRect l="-4030" r="-4030"/>
          <a:stretch>
            <a:fillRect/>
          </a:stretch>
        </p:blipFill>
        <p:spPr>
          <a:xfrm>
            <a:off x="1271752" y="1289708"/>
            <a:ext cx="2848672" cy="3935259"/>
          </a:xfrm>
          <a:prstGeom prst="rect">
            <a:avLst/>
          </a:prstGeom>
          <a:ln>
            <a:solidFill>
              <a:srgbClr val="000000"/>
            </a:solidFill>
          </a:ln>
        </p:spPr>
      </p:pic>
    </p:spTree>
    <p:extLst>
      <p:ext uri="{BB962C8B-B14F-4D97-AF65-F5344CB8AC3E}">
        <p14:creationId xmlns:p14="http://schemas.microsoft.com/office/powerpoint/2010/main" val="32144808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posición de imagen 2" descr="IMG_6195.jpg"/>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0" y="0"/>
            <a:ext cx="9144000" cy="5715000"/>
          </a:xfrm>
        </p:spPr>
      </p:pic>
      <p:sp>
        <p:nvSpPr>
          <p:cNvPr id="7" name="Rectangle 3"/>
          <p:cNvSpPr/>
          <p:nvPr/>
        </p:nvSpPr>
        <p:spPr>
          <a:xfrm>
            <a:off x="0" y="774917"/>
            <a:ext cx="9144000" cy="4209013"/>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5"/>
          <p:cNvSpPr txBox="1"/>
          <p:nvPr/>
        </p:nvSpPr>
        <p:spPr>
          <a:xfrm>
            <a:off x="1879601" y="2497389"/>
            <a:ext cx="5406571" cy="830997"/>
          </a:xfrm>
          <a:prstGeom prst="rect">
            <a:avLst/>
          </a:prstGeom>
          <a:noFill/>
        </p:spPr>
        <p:txBody>
          <a:bodyPr wrap="square" rtlCol="0">
            <a:spAutoFit/>
          </a:bodyPr>
          <a:lstStyle/>
          <a:p>
            <a:pPr algn="ctr"/>
            <a:r>
              <a:rPr lang="en-US" sz="4800" b="1" dirty="0" smtClean="0">
                <a:solidFill>
                  <a:srgbClr val="FFFFFF"/>
                </a:solidFill>
                <a:latin typeface="Open Sans"/>
                <a:cs typeface="Open Sans"/>
              </a:rPr>
              <a:t>FASE IV</a:t>
            </a:r>
            <a:endParaRPr lang="en-US" sz="4800" dirty="0">
              <a:solidFill>
                <a:srgbClr val="FFFFFF"/>
              </a:solidFill>
              <a:latin typeface="Open Sans"/>
              <a:cs typeface="Open Sans"/>
            </a:endParaRPr>
          </a:p>
        </p:txBody>
      </p:sp>
    </p:spTree>
    <p:extLst>
      <p:ext uri="{BB962C8B-B14F-4D97-AF65-F5344CB8AC3E}">
        <p14:creationId xmlns:p14="http://schemas.microsoft.com/office/powerpoint/2010/main" val="21657342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Fase IV - Inspección y demostración</a:t>
            </a:r>
          </a:p>
        </p:txBody>
      </p:sp>
      <p:sp>
        <p:nvSpPr>
          <p:cNvPr id="4" name="Text Placeholder 5"/>
          <p:cNvSpPr>
            <a:spLocks noGrp="1"/>
          </p:cNvSpPr>
          <p:nvPr>
            <p:ph type="body" sz="quarter" idx="17"/>
          </p:nvPr>
        </p:nvSpPr>
        <p:spPr>
          <a:xfrm>
            <a:off x="329232" y="1349534"/>
            <a:ext cx="4022051" cy="3763057"/>
          </a:xfrm>
        </p:spPr>
        <p:txBody>
          <a:bodyPr>
            <a:noAutofit/>
          </a:bodyPr>
          <a:lstStyle/>
          <a:p>
            <a:pPr marL="360363" indent="-360363">
              <a:buClr>
                <a:schemeClr val="accent1">
                  <a:lumMod val="75000"/>
                </a:schemeClr>
              </a:buClr>
              <a:buSzPct val="100000"/>
              <a:buFont typeface="Wingdings" charset="2"/>
              <a:buChar char=""/>
            </a:pPr>
            <a:r>
              <a:rPr lang="es-PE" sz="2000" dirty="0">
                <a:solidFill>
                  <a:schemeClr val="accent1">
                    <a:lumMod val="75000"/>
                  </a:schemeClr>
                </a:solidFill>
              </a:rPr>
              <a:t>Inicia con el envío del Formulario D4-115-MIA</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JEC programa la inspección y demostración por escrito si la fecha no coincide con el cronograma de actividades.</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Debe ser documentada.</a:t>
            </a: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0149" t="4082" r="10574"/>
          <a:stretch/>
        </p:blipFill>
        <p:spPr bwMode="auto">
          <a:xfrm>
            <a:off x="5006175" y="350602"/>
            <a:ext cx="3727922" cy="4990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6676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noAutofit/>
          </a:bodyPr>
          <a:lstStyle/>
          <a:p>
            <a:pPr marL="360363" indent="-360363" eaLnBrk="0" hangingPunct="0">
              <a:buClr>
                <a:schemeClr val="accent2"/>
              </a:buClr>
              <a:buSzPct val="100000"/>
              <a:buFont typeface="Wingdings" charset="2"/>
              <a:buChar char=""/>
              <a:tabLst>
                <a:tab pos="360363" algn="l"/>
              </a:tabLst>
              <a:defRPr/>
            </a:pPr>
            <a:r>
              <a:rPr lang="es-BO" sz="2400" dirty="0">
                <a:solidFill>
                  <a:schemeClr val="accent4"/>
                </a:solidFill>
                <a:latin typeface="Arial" pitchFamily="34" charset="0"/>
                <a:cs typeface="Arial" pitchFamily="34" charset="0"/>
              </a:rPr>
              <a:t>MIA</a:t>
            </a:r>
          </a:p>
          <a:p>
            <a:pPr marL="360363" indent="-360363" eaLnBrk="0" hangingPunct="0">
              <a:buClr>
                <a:schemeClr val="accent2"/>
              </a:buClr>
              <a:buSzPct val="100000"/>
              <a:buFont typeface="Wingdings" charset="2"/>
              <a:buChar char=""/>
              <a:tabLst>
                <a:tab pos="360363" algn="l"/>
              </a:tabLst>
              <a:defRPr/>
            </a:pPr>
            <a:r>
              <a:rPr lang="es-BO" sz="2400" dirty="0">
                <a:solidFill>
                  <a:schemeClr val="accent4"/>
                </a:solidFill>
                <a:latin typeface="Arial" pitchFamily="34" charset="0"/>
                <a:cs typeface="Arial" pitchFamily="34" charset="0"/>
              </a:rPr>
              <a:t>Folleto de orientación sobre el proceso de certificación multinacional de organizaciones de mantenimiento</a:t>
            </a:r>
          </a:p>
          <a:p>
            <a:pPr algn="just"/>
            <a:endParaRPr lang="en-US" sz="3200" dirty="0">
              <a:solidFill>
                <a:schemeClr val="accent4"/>
              </a:solidFill>
            </a:endParaRPr>
          </a:p>
        </p:txBody>
      </p:sp>
      <p:sp>
        <p:nvSpPr>
          <p:cNvPr id="3" name="Title 2"/>
          <p:cNvSpPr>
            <a:spLocks noGrp="1"/>
          </p:cNvSpPr>
          <p:nvPr>
            <p:ph type="ctrTitle"/>
          </p:nvPr>
        </p:nvSpPr>
        <p:spPr/>
        <p:txBody>
          <a:bodyPr/>
          <a:lstStyle/>
          <a:p>
            <a:r>
              <a:rPr lang="en-US" sz="2400" b="1" dirty="0" smtClean="0">
                <a:solidFill>
                  <a:schemeClr val="bg1"/>
                </a:solidFill>
              </a:rPr>
              <a:t>Referencias</a:t>
            </a:r>
            <a:endParaRPr lang="en-US" sz="2400" dirty="0">
              <a:solidFill>
                <a:schemeClr val="bg1"/>
              </a:solidFill>
            </a:endParaRPr>
          </a:p>
        </p:txBody>
      </p:sp>
      <p:pic>
        <p:nvPicPr>
          <p:cNvPr id="4" name="Picture Placeholder 3"/>
          <p:cNvPicPr>
            <a:picLocks noGrp="1" noChangeAspect="1"/>
          </p:cNvPicPr>
          <p:nvPr>
            <p:ph type="pic" sz="quarter" idx="10"/>
          </p:nvPr>
        </p:nvPicPr>
        <p:blipFill>
          <a:blip r:embed="rId2"/>
          <a:srcRect t="193" b="193"/>
          <a:stretch>
            <a:fillRect/>
          </a:stretch>
        </p:blipFill>
        <p:spPr>
          <a:xfrm>
            <a:off x="4899025" y="693738"/>
            <a:ext cx="3706813" cy="4800600"/>
          </a:xfrm>
          <a:prstGeom prst="rect">
            <a:avLst/>
          </a:prstGeom>
          <a:ln>
            <a:solidFill>
              <a:schemeClr val="tx1"/>
            </a:solidFill>
          </a:ln>
        </p:spPr>
      </p:pic>
    </p:spTree>
    <p:extLst>
      <p:ext uri="{BB962C8B-B14F-4D97-AF65-F5344CB8AC3E}">
        <p14:creationId xmlns:p14="http://schemas.microsoft.com/office/powerpoint/2010/main" val="31949182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Fase IV - Inspección y demostración</a:t>
            </a:r>
          </a:p>
        </p:txBody>
      </p:sp>
      <p:sp>
        <p:nvSpPr>
          <p:cNvPr id="4" name="Text Placeholder 5"/>
          <p:cNvSpPr>
            <a:spLocks noGrp="1"/>
          </p:cNvSpPr>
          <p:nvPr>
            <p:ph type="body" sz="quarter" idx="17"/>
          </p:nvPr>
        </p:nvSpPr>
        <p:spPr>
          <a:xfrm>
            <a:off x="329232" y="1215532"/>
            <a:ext cx="8326037" cy="2008521"/>
          </a:xfrm>
        </p:spPr>
        <p:txBody>
          <a:bodyPr>
            <a:noAutofit/>
          </a:bodyPr>
          <a:lstStyle/>
          <a:p>
            <a:pPr>
              <a:buClr>
                <a:schemeClr val="accent1">
                  <a:lumMod val="75000"/>
                </a:schemeClr>
              </a:buClr>
              <a:buSzPct val="100000"/>
            </a:pPr>
            <a:r>
              <a:rPr lang="es-PE" sz="2000" dirty="0">
                <a:solidFill>
                  <a:schemeClr val="accent1">
                    <a:lumMod val="75000"/>
                  </a:schemeClr>
                </a:solidFill>
              </a:rPr>
              <a:t>La finalidad de la Fase IV es verificar in-situ que los procedimientos, programas y administración del solicitante están conforme al reglamento correspondiente y que los manuales y documentos aceptados en forma temporal en la fase anterior resulten adecuados y efectivos.</a:t>
            </a:r>
          </a:p>
        </p:txBody>
      </p:sp>
      <p:pic>
        <p:nvPicPr>
          <p:cNvPr id="6" name="Picture 2" descr="http://megustavolar.iberia.com/wp-content/uploads/IMG_8715.jpg">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95253" y="3224053"/>
            <a:ext cx="2977792" cy="2222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2936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Fase IV - Inspección y demostración</a:t>
            </a:r>
          </a:p>
        </p:txBody>
      </p:sp>
      <p:sp>
        <p:nvSpPr>
          <p:cNvPr id="4" name="Text Placeholder 5"/>
          <p:cNvSpPr>
            <a:spLocks noGrp="1"/>
          </p:cNvSpPr>
          <p:nvPr>
            <p:ph type="body" sz="quarter" idx="17"/>
          </p:nvPr>
        </p:nvSpPr>
        <p:spPr>
          <a:xfrm>
            <a:off x="329232" y="1349534"/>
            <a:ext cx="4022051" cy="3763057"/>
          </a:xfrm>
        </p:spPr>
        <p:txBody>
          <a:bodyPr>
            <a:noAutofit/>
          </a:bodyPr>
          <a:lstStyle/>
          <a:p>
            <a:pPr marL="360363" indent="-360363">
              <a:buClr>
                <a:schemeClr val="accent1">
                  <a:lumMod val="75000"/>
                </a:schemeClr>
              </a:buClr>
              <a:buSzPct val="100000"/>
              <a:buFont typeface="Wingdings" charset="2"/>
              <a:buChar char=""/>
            </a:pPr>
            <a:r>
              <a:rPr lang="es-PE" sz="2000" dirty="0">
                <a:solidFill>
                  <a:schemeClr val="accent1">
                    <a:lumMod val="75000"/>
                  </a:schemeClr>
                </a:solidFill>
              </a:rPr>
              <a:t>Se utilizará las listas de verificación (L/V) del MIA.</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Si se solicita algún documento de respaldo y éste no sea entregado, se utilizará el Formulario SRVSOP-F5-MIA para el SRVSOP o documento equivalente para la AAC, a fin de evidenciar esta </a:t>
            </a:r>
            <a:r>
              <a:rPr lang="es-PE" sz="2000" dirty="0" smtClean="0">
                <a:solidFill>
                  <a:schemeClr val="accent1">
                    <a:lumMod val="75000"/>
                  </a:schemeClr>
                </a:solidFill>
              </a:rPr>
              <a:t>situación.</a:t>
            </a:r>
            <a:endParaRPr lang="es-PE" sz="2000" dirty="0">
              <a:solidFill>
                <a:schemeClr val="accent1">
                  <a:lumMod val="75000"/>
                </a:schemeClr>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84288" y="101540"/>
            <a:ext cx="3644401" cy="5011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43711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Fase IV - Inspección y demostración</a:t>
            </a:r>
          </a:p>
        </p:txBody>
      </p:sp>
      <p:sp>
        <p:nvSpPr>
          <p:cNvPr id="4" name="Text Placeholder 5"/>
          <p:cNvSpPr>
            <a:spLocks noGrp="1"/>
          </p:cNvSpPr>
          <p:nvPr>
            <p:ph type="body" sz="quarter" idx="17"/>
          </p:nvPr>
        </p:nvSpPr>
        <p:spPr>
          <a:xfrm>
            <a:off x="329232" y="1349534"/>
            <a:ext cx="4022051" cy="3763057"/>
          </a:xfrm>
        </p:spPr>
        <p:txBody>
          <a:bodyPr>
            <a:noAutofit/>
          </a:bodyPr>
          <a:lstStyle/>
          <a:p>
            <a:pPr marL="360363" indent="-360363">
              <a:buClr>
                <a:schemeClr val="accent1">
                  <a:lumMod val="75000"/>
                </a:schemeClr>
              </a:buClr>
              <a:buSzPct val="100000"/>
              <a:buFont typeface="Wingdings" charset="2"/>
              <a:buChar char=""/>
            </a:pPr>
            <a:r>
              <a:rPr lang="es-PE" sz="2000" dirty="0">
                <a:solidFill>
                  <a:schemeClr val="accent1">
                    <a:lumMod val="75000"/>
                  </a:schemeClr>
                </a:solidFill>
              </a:rPr>
              <a:t>Todas las constataciones deben ser documentadas.</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Cada una de las no-conformidades debe ser corregida para dar por cerrada esta Fase.</a:t>
            </a:r>
          </a:p>
        </p:txBody>
      </p:sp>
      <p:pic>
        <p:nvPicPr>
          <p:cNvPr id="6" name="Picture 4" descr="http://actualicese.com/_ig/img/fotos/listachequeo.jpg">
            <a:hlinkClick r:id="rId3"/>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901393" y="1720983"/>
            <a:ext cx="3681351"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919162" y="712871"/>
            <a:ext cx="2663582"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smtClean="0">
                <a:ln w="10541" cmpd="sng">
                  <a:solidFill>
                    <a:prstClr val="black">
                      <a:lumMod val="50000"/>
                      <a:lumOff val="50000"/>
                    </a:prstClr>
                  </a:solidFill>
                  <a:prstDash val="solid"/>
                </a:ln>
                <a:solidFill>
                  <a:srgbClr val="FF0000"/>
                </a:solidFill>
                <a:effectLst/>
                <a:uLnTx/>
                <a:uFillTx/>
              </a:rPr>
              <a:t>100%</a:t>
            </a:r>
          </a:p>
        </p:txBody>
      </p:sp>
    </p:spTree>
    <p:extLst>
      <p:ext uri="{BB962C8B-B14F-4D97-AF65-F5344CB8AC3E}">
        <p14:creationId xmlns:p14="http://schemas.microsoft.com/office/powerpoint/2010/main" val="490854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Ejecución de la inspección y demostración</a:t>
            </a:r>
          </a:p>
        </p:txBody>
      </p:sp>
      <p:sp>
        <p:nvSpPr>
          <p:cNvPr id="4" name="Text Placeholder 5"/>
          <p:cNvSpPr>
            <a:spLocks noGrp="1"/>
          </p:cNvSpPr>
          <p:nvPr>
            <p:ph type="body" sz="quarter" idx="17"/>
          </p:nvPr>
        </p:nvSpPr>
        <p:spPr>
          <a:xfrm>
            <a:off x="329232" y="1349535"/>
            <a:ext cx="5251761" cy="2055818"/>
          </a:xfrm>
        </p:spPr>
        <p:txBody>
          <a:bodyPr>
            <a:noAutofit/>
          </a:bodyPr>
          <a:lstStyle/>
          <a:p>
            <a:pPr marL="360363" indent="-360363">
              <a:buClr>
                <a:schemeClr val="accent1">
                  <a:lumMod val="75000"/>
                </a:schemeClr>
              </a:buClr>
              <a:buSzPct val="100000"/>
              <a:buFont typeface="Wingdings" charset="2"/>
              <a:buChar char=""/>
            </a:pPr>
            <a:r>
              <a:rPr lang="es-PE" sz="2000" dirty="0">
                <a:solidFill>
                  <a:schemeClr val="accent1">
                    <a:lumMod val="75000"/>
                  </a:schemeClr>
                </a:solidFill>
              </a:rPr>
              <a:t>Conocer el tamaño y complejidad de la OM.</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Familiarizarse con los procedimientos del MOM.</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Utilizar las listas de verificación.</a:t>
            </a:r>
          </a:p>
        </p:txBody>
      </p:sp>
      <p:pic>
        <p:nvPicPr>
          <p:cNvPr id="8" name="Picture 4" descr="http://www.dc-airparts.com/a/c56a0ac/i/service-maintenance.jpg">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15881" y="1174536"/>
            <a:ext cx="2993553" cy="17031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402023" y="3515145"/>
            <a:ext cx="4071664" cy="182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65071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dissolve">
                                      <p:cBhvr>
                                        <p:cTn id="15" dur="500"/>
                                        <p:tgtEl>
                                          <p:spTgt spid="4">
                                            <p:txEl>
                                              <p:pRg st="1" end="1"/>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dissolve">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b="1" dirty="0">
                <a:solidFill>
                  <a:schemeClr val="bg1"/>
                </a:solidFill>
              </a:rPr>
              <a:t>Constataciones</a:t>
            </a:r>
          </a:p>
        </p:txBody>
      </p:sp>
      <p:sp>
        <p:nvSpPr>
          <p:cNvPr id="4" name="Text Placeholder 5"/>
          <p:cNvSpPr>
            <a:spLocks noGrp="1"/>
          </p:cNvSpPr>
          <p:nvPr>
            <p:ph type="body" sz="quarter" idx="17"/>
          </p:nvPr>
        </p:nvSpPr>
        <p:spPr>
          <a:xfrm>
            <a:off x="329232" y="1349534"/>
            <a:ext cx="4936451" cy="3537775"/>
          </a:xfrm>
        </p:spPr>
        <p:txBody>
          <a:bodyPr>
            <a:noAutofit/>
          </a:bodyPr>
          <a:lstStyle/>
          <a:p>
            <a:pPr marL="360363" indent="-360363">
              <a:buClr>
                <a:schemeClr val="accent1">
                  <a:lumMod val="75000"/>
                </a:schemeClr>
              </a:buClr>
              <a:buSzPct val="100000"/>
              <a:buFont typeface="Wingdings" charset="2"/>
              <a:buChar char=""/>
            </a:pPr>
            <a:r>
              <a:rPr lang="es-PE" sz="2000" dirty="0">
                <a:solidFill>
                  <a:schemeClr val="accent1">
                    <a:lumMod val="75000"/>
                  </a:schemeClr>
                </a:solidFill>
              </a:rPr>
              <a:t>En la reunión de cierre el JEC da a conocer los aspectos positivos y las constataciones encontradas.</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Posteriormente se envía al solicitante el Formulario D5-145-MIA con las constataciones.</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La OM conforme vaya tomando las acciones correctivas las enviará al JEC.</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23338" y="467671"/>
            <a:ext cx="3470023" cy="47510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232072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Informe de Fase IV</a:t>
            </a:r>
          </a:p>
        </p:txBody>
      </p:sp>
      <p:sp>
        <p:nvSpPr>
          <p:cNvPr id="4" name="Text Placeholder 5"/>
          <p:cNvSpPr>
            <a:spLocks noGrp="1"/>
          </p:cNvSpPr>
          <p:nvPr>
            <p:ph type="body" sz="quarter" idx="17"/>
          </p:nvPr>
        </p:nvSpPr>
        <p:spPr>
          <a:xfrm>
            <a:off x="329232" y="1349534"/>
            <a:ext cx="4589609" cy="3537775"/>
          </a:xfrm>
        </p:spPr>
        <p:txBody>
          <a:bodyPr>
            <a:noAutofit/>
          </a:bodyPr>
          <a:lstStyle/>
          <a:p>
            <a:pPr marL="360363" indent="-360363">
              <a:buClr>
                <a:schemeClr val="accent1">
                  <a:lumMod val="75000"/>
                </a:schemeClr>
              </a:buClr>
              <a:buSzPct val="100000"/>
              <a:buFont typeface="Wingdings" charset="2"/>
              <a:buChar char=""/>
            </a:pPr>
            <a:r>
              <a:rPr lang="es-PE" sz="2000" dirty="0">
                <a:solidFill>
                  <a:schemeClr val="accent1">
                    <a:lumMod val="75000"/>
                  </a:schemeClr>
                </a:solidFill>
              </a:rPr>
              <a:t>Finalizada la inspección y demostración, el equipo de certificación elabora el informe (Formulario D9-145-MIA) cuando todas las constataciones han sido solucionadas y aceptadas.</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Se envía el Formulario D6-145-MIA a la OM.</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96843" y="532033"/>
            <a:ext cx="3906473" cy="4752528"/>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5778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Informe de Fase IV</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35378" y="1497722"/>
            <a:ext cx="2713788" cy="35282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22863" y="1497722"/>
            <a:ext cx="2756545" cy="35282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72888415"/>
      </p:ext>
    </p:extLst>
  </p:cSld>
  <p:clrMapOvr>
    <a:masterClrMapping/>
  </p:clrMapOvr>
  <p:transition spd="slow">
    <p:push/>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posición de imagen 2" descr="DSCN1176.jpg"/>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0" y="0"/>
            <a:ext cx="9144000" cy="5715000"/>
          </a:xfrm>
        </p:spPr>
      </p:pic>
      <p:sp>
        <p:nvSpPr>
          <p:cNvPr id="7" name="Rectangle 3"/>
          <p:cNvSpPr/>
          <p:nvPr/>
        </p:nvSpPr>
        <p:spPr>
          <a:xfrm>
            <a:off x="0" y="774917"/>
            <a:ext cx="9144000" cy="4209013"/>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5"/>
          <p:cNvSpPr txBox="1"/>
          <p:nvPr/>
        </p:nvSpPr>
        <p:spPr>
          <a:xfrm>
            <a:off x="1879601" y="2317332"/>
            <a:ext cx="5406571" cy="830997"/>
          </a:xfrm>
          <a:prstGeom prst="rect">
            <a:avLst/>
          </a:prstGeom>
          <a:noFill/>
        </p:spPr>
        <p:txBody>
          <a:bodyPr wrap="square" rtlCol="0">
            <a:spAutoFit/>
          </a:bodyPr>
          <a:lstStyle/>
          <a:p>
            <a:pPr algn="ctr"/>
            <a:r>
              <a:rPr lang="en-US" sz="4800" b="1" dirty="0" smtClean="0">
                <a:solidFill>
                  <a:srgbClr val="FFFFFF"/>
                </a:solidFill>
                <a:latin typeface="Open Sans"/>
                <a:cs typeface="Open Sans"/>
              </a:rPr>
              <a:t>FASE V</a:t>
            </a:r>
            <a:endParaRPr lang="en-US" sz="4800" dirty="0">
              <a:solidFill>
                <a:srgbClr val="FFFFFF"/>
              </a:solidFill>
              <a:latin typeface="Open Sans"/>
              <a:cs typeface="Open Sans"/>
            </a:endParaRPr>
          </a:p>
        </p:txBody>
      </p:sp>
    </p:spTree>
    <p:extLst>
      <p:ext uri="{BB962C8B-B14F-4D97-AF65-F5344CB8AC3E}">
        <p14:creationId xmlns:p14="http://schemas.microsoft.com/office/powerpoint/2010/main" val="25844615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Fase V - Certificación</a:t>
            </a:r>
          </a:p>
        </p:txBody>
      </p:sp>
      <p:sp>
        <p:nvSpPr>
          <p:cNvPr id="4" name="Text Placeholder 5"/>
          <p:cNvSpPr>
            <a:spLocks noGrp="1"/>
          </p:cNvSpPr>
          <p:nvPr>
            <p:ph type="body" sz="quarter" idx="17"/>
          </p:nvPr>
        </p:nvSpPr>
        <p:spPr>
          <a:xfrm>
            <a:off x="329232" y="1349534"/>
            <a:ext cx="4211237" cy="3537775"/>
          </a:xfrm>
        </p:spPr>
        <p:txBody>
          <a:bodyPr>
            <a:noAutofit/>
          </a:bodyPr>
          <a:lstStyle/>
          <a:p>
            <a:pPr marL="360363" indent="-360363">
              <a:buClr>
                <a:schemeClr val="accent1">
                  <a:lumMod val="75000"/>
                </a:schemeClr>
              </a:buClr>
              <a:buSzPct val="100000"/>
              <a:buFont typeface="Wingdings" charset="2"/>
              <a:buChar char=""/>
            </a:pPr>
            <a:r>
              <a:rPr lang="es-PE" sz="2000" dirty="0">
                <a:solidFill>
                  <a:schemeClr val="accent1">
                    <a:lumMod val="75000"/>
                  </a:schemeClr>
                </a:solidFill>
              </a:rPr>
              <a:t>Inicia cuando se da por concluida satisfactoriamente la Fase IV.</a:t>
            </a:r>
          </a:p>
          <a:p>
            <a:pPr marL="360363" indent="-360363">
              <a:buClr>
                <a:schemeClr val="accent1">
                  <a:lumMod val="75000"/>
                </a:schemeClr>
              </a:buClr>
              <a:buSzPct val="100000"/>
              <a:buFont typeface="Wingdings" charset="2"/>
              <a:buChar char=""/>
            </a:pPr>
            <a:r>
              <a:rPr lang="es-PE" sz="2000" dirty="0">
                <a:solidFill>
                  <a:schemeClr val="accent1">
                    <a:lumMod val="75000"/>
                  </a:schemeClr>
                </a:solidFill>
              </a:rPr>
              <a:t>Utilizar el documento D10-145-MIA para el informe de Fase V.</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26942" y="422438"/>
            <a:ext cx="3522413" cy="4572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954032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Fase V - Certificación</a:t>
            </a:r>
          </a:p>
        </p:txBody>
      </p:sp>
      <p:sp>
        <p:nvSpPr>
          <p:cNvPr id="4" name="Text Placeholder 5"/>
          <p:cNvSpPr>
            <a:spLocks noGrp="1"/>
          </p:cNvSpPr>
          <p:nvPr>
            <p:ph type="body" sz="quarter" idx="17"/>
          </p:nvPr>
        </p:nvSpPr>
        <p:spPr>
          <a:xfrm>
            <a:off x="329232" y="1349534"/>
            <a:ext cx="4211237" cy="3537775"/>
          </a:xfrm>
        </p:spPr>
        <p:txBody>
          <a:bodyPr>
            <a:noAutofit/>
          </a:bodyPr>
          <a:lstStyle/>
          <a:p>
            <a:pPr marL="360363" indent="-360363">
              <a:buClr>
                <a:schemeClr val="accent1">
                  <a:lumMod val="75000"/>
                </a:schemeClr>
              </a:buClr>
              <a:buSzPct val="100000"/>
              <a:buFont typeface="Wingdings" charset="2"/>
              <a:buChar char=""/>
            </a:pPr>
            <a:r>
              <a:rPr lang="es-PE" sz="2000" dirty="0">
                <a:solidFill>
                  <a:schemeClr val="accent1">
                    <a:lumMod val="75000"/>
                  </a:schemeClr>
                </a:solidFill>
              </a:rPr>
              <a:t>Recibido el informe de Fase V con la recomendación de que se emita el certificado y se apruebe la lista de capacidad por el equipo de certificación la AAC procede a:</a:t>
            </a:r>
          </a:p>
          <a:p>
            <a:pPr marL="914400" lvl="1" indent="-457200">
              <a:buClr>
                <a:schemeClr val="accent1">
                  <a:lumMod val="75000"/>
                </a:schemeClr>
              </a:buClr>
              <a:buSzPct val="100000"/>
              <a:buFont typeface="+mj-lt"/>
              <a:buAutoNum type="arabicPeriod"/>
            </a:pPr>
            <a:r>
              <a:rPr lang="es-PE" sz="2000" dirty="0">
                <a:solidFill>
                  <a:schemeClr val="accent1">
                    <a:lumMod val="75000"/>
                  </a:schemeClr>
                </a:solidFill>
              </a:rPr>
              <a:t>Emisión del certificado</a:t>
            </a:r>
          </a:p>
          <a:p>
            <a:pPr marL="914400" lvl="1" indent="-457200">
              <a:buClr>
                <a:schemeClr val="accent1">
                  <a:lumMod val="75000"/>
                </a:schemeClr>
              </a:buClr>
              <a:buSzPct val="100000"/>
              <a:buFont typeface="+mj-lt"/>
              <a:buAutoNum type="arabicPeriod"/>
            </a:pPr>
            <a:r>
              <a:rPr lang="es-PE" sz="2000" dirty="0">
                <a:solidFill>
                  <a:schemeClr val="accent1">
                    <a:lumMod val="75000"/>
                  </a:schemeClr>
                </a:solidFill>
              </a:rPr>
              <a:t>Aprobación de la lista de capacidad</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42917" y="202522"/>
            <a:ext cx="3304589" cy="46847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245025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500"/>
                                        <p:tgtEl>
                                          <p:spTgt spid="4">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2400" b="1" dirty="0" err="1" smtClean="0">
                <a:solidFill>
                  <a:schemeClr val="bg1"/>
                </a:solidFill>
              </a:rPr>
              <a:t>Alcance</a:t>
            </a:r>
            <a:endParaRPr lang="en-US" sz="2400" dirty="0">
              <a:solidFill>
                <a:schemeClr val="bg1"/>
              </a:solidFill>
            </a:endParaRPr>
          </a:p>
        </p:txBody>
      </p:sp>
      <p:graphicFrame>
        <p:nvGraphicFramePr>
          <p:cNvPr id="7" name="Diagram 2"/>
          <p:cNvGraphicFramePr/>
          <p:nvPr>
            <p:extLst>
              <p:ext uri="{D42A27DB-BD31-4B8C-83A1-F6EECF244321}">
                <p14:modId xmlns:p14="http://schemas.microsoft.com/office/powerpoint/2010/main" val="2556102915"/>
              </p:ext>
            </p:extLst>
          </p:nvPr>
        </p:nvGraphicFramePr>
        <p:xfrm>
          <a:off x="416278" y="1555637"/>
          <a:ext cx="8352928" cy="3384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5"/>
          <p:cNvSpPr txBox="1">
            <a:spLocks noChangeArrowheads="1"/>
          </p:cNvSpPr>
          <p:nvPr/>
        </p:nvSpPr>
        <p:spPr bwMode="auto">
          <a:xfrm>
            <a:off x="2568352" y="598472"/>
            <a:ext cx="6575648" cy="576064"/>
          </a:xfrm>
          <a:prstGeom prst="rect">
            <a:avLst/>
          </a:prstGeom>
          <a:noFill/>
          <a:ln w="9525">
            <a:noFill/>
            <a:miter lim="800000"/>
            <a:headEnd/>
            <a:tailEnd/>
          </a:ln>
          <a:effectLst>
            <a:outerShdw dist="35921" dir="2700000" algn="ctr" rotWithShape="0">
              <a:schemeClr val="bg1"/>
            </a:outerShdw>
          </a:effectLst>
        </p:spPr>
        <p:txBody>
          <a:bodyPr lIns="92075" tIns="46038" rIns="92075" bIns="46038"/>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eaLnBrk="0" hangingPunct="0">
              <a:buClr>
                <a:schemeClr val="accent1">
                  <a:lumMod val="75000"/>
                </a:schemeClr>
              </a:buClr>
              <a:buSzPct val="65000"/>
              <a:defRPr/>
            </a:pPr>
            <a:r>
              <a:rPr lang="es-BO" sz="2000" dirty="0" smtClean="0">
                <a:solidFill>
                  <a:schemeClr val="tx1">
                    <a:lumMod val="50000"/>
                  </a:schemeClr>
                </a:solidFill>
                <a:latin typeface="Arial" pitchFamily="34" charset="0"/>
                <a:cs typeface="Arial" pitchFamily="34" charset="0"/>
              </a:rPr>
              <a:t>Cubrir el proceso de certificación en todas sus fases</a:t>
            </a:r>
            <a:endParaRPr lang="es-BO" sz="2000" dirty="0">
              <a:solidFill>
                <a:schemeClr val="tx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25576786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graphicEl>
                                              <a:dgm id="{80308FC2-3F20-4CFB-84ED-B8935355C331}"/>
                                            </p:graphicEl>
                                          </p:spTgt>
                                        </p:tgtEl>
                                        <p:attrNameLst>
                                          <p:attrName>style.visibility</p:attrName>
                                        </p:attrNameLst>
                                      </p:cBhvr>
                                      <p:to>
                                        <p:strVal val="visible"/>
                                      </p:to>
                                    </p:set>
                                    <p:anim calcmode="lin" valueType="num">
                                      <p:cBhvr additive="base">
                                        <p:cTn id="7" dur="500" fill="hold"/>
                                        <p:tgtEl>
                                          <p:spTgt spid="7">
                                            <p:graphicEl>
                                              <a:dgm id="{80308FC2-3F20-4CFB-84ED-B8935355C331}"/>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graphicEl>
                                              <a:dgm id="{80308FC2-3F20-4CFB-84ED-B8935355C331}"/>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graphicEl>
                                              <a:dgm id="{9CC99C42-873F-4182-A6DD-30A75EB8563D}"/>
                                            </p:graphicEl>
                                          </p:spTgt>
                                        </p:tgtEl>
                                        <p:attrNameLst>
                                          <p:attrName>style.visibility</p:attrName>
                                        </p:attrNameLst>
                                      </p:cBhvr>
                                      <p:to>
                                        <p:strVal val="visible"/>
                                      </p:to>
                                    </p:set>
                                    <p:anim calcmode="lin" valueType="num">
                                      <p:cBhvr additive="base">
                                        <p:cTn id="13" dur="500" fill="hold"/>
                                        <p:tgtEl>
                                          <p:spTgt spid="7">
                                            <p:graphicEl>
                                              <a:dgm id="{9CC99C42-873F-4182-A6DD-30A75EB8563D}"/>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graphicEl>
                                              <a:dgm id="{9CC99C42-873F-4182-A6DD-30A75EB8563D}"/>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graphicEl>
                                              <a:dgm id="{E94D79AD-698F-4789-8968-D044BF4D0843}"/>
                                            </p:graphicEl>
                                          </p:spTgt>
                                        </p:tgtEl>
                                        <p:attrNameLst>
                                          <p:attrName>style.visibility</p:attrName>
                                        </p:attrNameLst>
                                      </p:cBhvr>
                                      <p:to>
                                        <p:strVal val="visible"/>
                                      </p:to>
                                    </p:set>
                                    <p:anim calcmode="lin" valueType="num">
                                      <p:cBhvr additive="base">
                                        <p:cTn id="19" dur="500" fill="hold"/>
                                        <p:tgtEl>
                                          <p:spTgt spid="7">
                                            <p:graphicEl>
                                              <a:dgm id="{E94D79AD-698F-4789-8968-D044BF4D0843}"/>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graphicEl>
                                              <a:dgm id="{E94D79AD-698F-4789-8968-D044BF4D0843}"/>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graphicEl>
                                              <a:dgm id="{6CF9E83E-955E-4D23-9932-7C686607BC72}"/>
                                            </p:graphicEl>
                                          </p:spTgt>
                                        </p:tgtEl>
                                        <p:attrNameLst>
                                          <p:attrName>style.visibility</p:attrName>
                                        </p:attrNameLst>
                                      </p:cBhvr>
                                      <p:to>
                                        <p:strVal val="visible"/>
                                      </p:to>
                                    </p:set>
                                    <p:anim calcmode="lin" valueType="num">
                                      <p:cBhvr additive="base">
                                        <p:cTn id="25" dur="500" fill="hold"/>
                                        <p:tgtEl>
                                          <p:spTgt spid="7">
                                            <p:graphicEl>
                                              <a:dgm id="{6CF9E83E-955E-4D23-9932-7C686607BC72}"/>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graphicEl>
                                              <a:dgm id="{6CF9E83E-955E-4D23-9932-7C686607BC72}"/>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graphicEl>
                                              <a:dgm id="{683AC2C2-2DE1-4988-A239-FC39E96C55B6}"/>
                                            </p:graphicEl>
                                          </p:spTgt>
                                        </p:tgtEl>
                                        <p:attrNameLst>
                                          <p:attrName>style.visibility</p:attrName>
                                        </p:attrNameLst>
                                      </p:cBhvr>
                                      <p:to>
                                        <p:strVal val="visible"/>
                                      </p:to>
                                    </p:set>
                                    <p:anim calcmode="lin" valueType="num">
                                      <p:cBhvr additive="base">
                                        <p:cTn id="31" dur="500" fill="hold"/>
                                        <p:tgtEl>
                                          <p:spTgt spid="7">
                                            <p:graphicEl>
                                              <a:dgm id="{683AC2C2-2DE1-4988-A239-FC39E96C55B6}"/>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graphicEl>
                                              <a:dgm id="{683AC2C2-2DE1-4988-A239-FC39E96C55B6}"/>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graphicEl>
                                              <a:dgm id="{ABD79EC9-99E6-4F75-AB10-10F2F477BD53}"/>
                                            </p:graphicEl>
                                          </p:spTgt>
                                        </p:tgtEl>
                                        <p:attrNameLst>
                                          <p:attrName>style.visibility</p:attrName>
                                        </p:attrNameLst>
                                      </p:cBhvr>
                                      <p:to>
                                        <p:strVal val="visible"/>
                                      </p:to>
                                    </p:set>
                                    <p:anim calcmode="lin" valueType="num">
                                      <p:cBhvr additive="base">
                                        <p:cTn id="37" dur="500" fill="hold"/>
                                        <p:tgtEl>
                                          <p:spTgt spid="7">
                                            <p:graphicEl>
                                              <a:dgm id="{ABD79EC9-99E6-4F75-AB10-10F2F477BD53}"/>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graphicEl>
                                              <a:dgm id="{ABD79EC9-99E6-4F75-AB10-10F2F477BD53}"/>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1600" b="1" dirty="0">
                <a:solidFill>
                  <a:schemeClr val="bg1"/>
                </a:solidFill>
              </a:rPr>
              <a:t>Emisión del certificado y aprobación de la lista de capacidad</a:t>
            </a:r>
          </a:p>
        </p:txBody>
      </p:sp>
      <p:sp>
        <p:nvSpPr>
          <p:cNvPr id="4" name="Text Placeholder 5"/>
          <p:cNvSpPr>
            <a:spLocks noGrp="1"/>
          </p:cNvSpPr>
          <p:nvPr>
            <p:ph type="body" sz="quarter" idx="17"/>
          </p:nvPr>
        </p:nvSpPr>
        <p:spPr>
          <a:xfrm>
            <a:off x="329232" y="1199767"/>
            <a:ext cx="8168382" cy="3537775"/>
          </a:xfrm>
        </p:spPr>
        <p:txBody>
          <a:bodyPr>
            <a:noAutofit/>
          </a:bodyPr>
          <a:lstStyle/>
          <a:p>
            <a:pPr>
              <a:buClr>
                <a:schemeClr val="accent1">
                  <a:lumMod val="75000"/>
                </a:schemeClr>
              </a:buClr>
              <a:buSzPct val="100000"/>
            </a:pPr>
            <a:r>
              <a:rPr lang="es-PE" sz="2000" dirty="0">
                <a:solidFill>
                  <a:schemeClr val="accent1">
                    <a:lumMod val="75000"/>
                  </a:schemeClr>
                </a:solidFill>
              </a:rPr>
              <a:t>Archivar todos los documentos:</a:t>
            </a:r>
          </a:p>
          <a:p>
            <a:pPr marL="360363" indent="-360363">
              <a:buClr>
                <a:schemeClr val="accent1">
                  <a:lumMod val="75000"/>
                </a:schemeClr>
              </a:buClr>
              <a:buSzPct val="100000"/>
              <a:buFont typeface="Wingdings" charset="2"/>
              <a:buChar char=""/>
            </a:pPr>
            <a:r>
              <a:rPr lang="es-PE" sz="1800" dirty="0">
                <a:solidFill>
                  <a:schemeClr val="accent1">
                    <a:lumMod val="75000"/>
                  </a:schemeClr>
                </a:solidFill>
              </a:rPr>
              <a:t>Formulario de solicitud SRVSOP-F1-MIA;</a:t>
            </a:r>
          </a:p>
          <a:p>
            <a:pPr marL="360363" indent="-360363">
              <a:buClr>
                <a:schemeClr val="accent1">
                  <a:lumMod val="75000"/>
                </a:schemeClr>
              </a:buClr>
              <a:buSzPct val="100000"/>
              <a:buFont typeface="Wingdings" charset="2"/>
              <a:buChar char=""/>
            </a:pPr>
            <a:r>
              <a:rPr lang="es-PE" sz="1800" dirty="0">
                <a:solidFill>
                  <a:schemeClr val="accent1">
                    <a:lumMod val="75000"/>
                  </a:schemeClr>
                </a:solidFill>
              </a:rPr>
              <a:t>listas de verificación de certificación;</a:t>
            </a:r>
          </a:p>
          <a:p>
            <a:pPr marL="360363" indent="-360363">
              <a:buClr>
                <a:schemeClr val="accent1">
                  <a:lumMod val="75000"/>
                </a:schemeClr>
              </a:buClr>
              <a:buSzPct val="100000"/>
              <a:buFont typeface="Wingdings" charset="2"/>
              <a:buChar char=""/>
            </a:pPr>
            <a:r>
              <a:rPr lang="es-PE" sz="1800" dirty="0">
                <a:solidFill>
                  <a:schemeClr val="accent1">
                    <a:lumMod val="75000"/>
                  </a:schemeClr>
                </a:solidFill>
              </a:rPr>
              <a:t>solicitud formal;</a:t>
            </a:r>
          </a:p>
          <a:p>
            <a:pPr marL="360363" indent="-360363">
              <a:buClr>
                <a:schemeClr val="accent1">
                  <a:lumMod val="75000"/>
                </a:schemeClr>
              </a:buClr>
              <a:buSzPct val="100000"/>
              <a:buFont typeface="Wingdings" charset="2"/>
              <a:buChar char=""/>
            </a:pPr>
            <a:r>
              <a:rPr lang="es-PE" sz="1800" dirty="0">
                <a:solidFill>
                  <a:schemeClr val="accent1">
                    <a:lumMod val="75000"/>
                  </a:schemeClr>
                </a:solidFill>
              </a:rPr>
              <a:t>cronograma de actividades;</a:t>
            </a:r>
          </a:p>
          <a:p>
            <a:pPr marL="360363" indent="-360363">
              <a:buClr>
                <a:schemeClr val="accent1">
                  <a:lumMod val="75000"/>
                </a:schemeClr>
              </a:buClr>
              <a:buSzPct val="100000"/>
              <a:buFont typeface="Wingdings" charset="2"/>
              <a:buChar char=""/>
            </a:pPr>
            <a:r>
              <a:rPr lang="es-PE" sz="1800" dirty="0">
                <a:solidFill>
                  <a:schemeClr val="accent1">
                    <a:lumMod val="75000"/>
                  </a:schemeClr>
                </a:solidFill>
              </a:rPr>
              <a:t>lista de cumplimiento del reglamento correspondiente;</a:t>
            </a:r>
          </a:p>
          <a:p>
            <a:pPr marL="360363" indent="-360363">
              <a:buClr>
                <a:schemeClr val="accent1">
                  <a:lumMod val="75000"/>
                </a:schemeClr>
              </a:buClr>
              <a:buSzPct val="100000"/>
              <a:buFont typeface="Wingdings" charset="2"/>
              <a:buChar char=""/>
            </a:pPr>
            <a:r>
              <a:rPr lang="es-PE" sz="1800" dirty="0">
                <a:solidFill>
                  <a:schemeClr val="accent1">
                    <a:lumMod val="75000"/>
                  </a:schemeClr>
                </a:solidFill>
              </a:rPr>
              <a:t>copia de la lista de capacidad </a:t>
            </a:r>
          </a:p>
          <a:p>
            <a:pPr marL="360363" indent="-360363">
              <a:buClr>
                <a:schemeClr val="accent1">
                  <a:lumMod val="75000"/>
                </a:schemeClr>
              </a:buClr>
              <a:buSzPct val="100000"/>
              <a:buFont typeface="Wingdings" charset="2"/>
              <a:buChar char=""/>
            </a:pPr>
            <a:r>
              <a:rPr lang="es-PE" sz="1800" dirty="0">
                <a:solidFill>
                  <a:schemeClr val="accent1">
                    <a:lumMod val="75000"/>
                  </a:schemeClr>
                </a:solidFill>
              </a:rPr>
              <a:t>copia del certificado OMA;</a:t>
            </a:r>
          </a:p>
          <a:p>
            <a:pPr marL="360363" indent="-360363">
              <a:buClr>
                <a:schemeClr val="accent1">
                  <a:lumMod val="75000"/>
                </a:schemeClr>
              </a:buClr>
              <a:buSzPct val="100000"/>
              <a:buFont typeface="Wingdings" charset="2"/>
              <a:buChar char=""/>
            </a:pPr>
            <a:r>
              <a:rPr lang="es-PE" sz="1800" dirty="0">
                <a:solidFill>
                  <a:schemeClr val="accent1">
                    <a:lumMod val="75000"/>
                  </a:schemeClr>
                </a:solidFill>
              </a:rPr>
              <a:t>resumen de dificultades y como fueron corregidas; y</a:t>
            </a:r>
          </a:p>
          <a:p>
            <a:pPr marL="360363" indent="-360363">
              <a:buClr>
                <a:schemeClr val="accent1">
                  <a:lumMod val="75000"/>
                </a:schemeClr>
              </a:buClr>
              <a:buSzPct val="100000"/>
              <a:buFont typeface="Wingdings" charset="2"/>
              <a:buChar char=""/>
            </a:pPr>
            <a:r>
              <a:rPr lang="es-PE" sz="1800" dirty="0">
                <a:solidFill>
                  <a:schemeClr val="accent1">
                    <a:lumMod val="75000"/>
                  </a:schemeClr>
                </a:solidFill>
              </a:rPr>
              <a:t>recomendaciones para mejorar el proceso de certificación.</a:t>
            </a:r>
          </a:p>
        </p:txBody>
      </p:sp>
    </p:spTree>
    <p:extLst>
      <p:ext uri="{BB962C8B-B14F-4D97-AF65-F5344CB8AC3E}">
        <p14:creationId xmlns:p14="http://schemas.microsoft.com/office/powerpoint/2010/main" val="17994558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500"/>
                                        <p:tgtEl>
                                          <p:spTgt spid="4">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ssolve">
                                      <p:cBhvr>
                                        <p:cTn id="19" dur="500"/>
                                        <p:tgtEl>
                                          <p:spTgt spid="4">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dissolve">
                                      <p:cBhvr>
                                        <p:cTn id="23" dur="500"/>
                                        <p:tgtEl>
                                          <p:spTgt spid="4">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dissolve">
                                      <p:cBhvr>
                                        <p:cTn id="27" dur="500"/>
                                        <p:tgtEl>
                                          <p:spTgt spid="4">
                                            <p:txEl>
                                              <p:pRg st="5" end="5"/>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dissolve">
                                      <p:cBhvr>
                                        <p:cTn id="31" dur="500"/>
                                        <p:tgtEl>
                                          <p:spTgt spid="4">
                                            <p:txEl>
                                              <p:pRg st="6" end="6"/>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dissolve">
                                      <p:cBhvr>
                                        <p:cTn id="35" dur="500"/>
                                        <p:tgtEl>
                                          <p:spTgt spid="4">
                                            <p:txEl>
                                              <p:pRg st="7" end="7"/>
                                            </p:txEl>
                                          </p:spTgt>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dissolve">
                                      <p:cBhvr>
                                        <p:cTn id="39" dur="500"/>
                                        <p:tgtEl>
                                          <p:spTgt spid="4">
                                            <p:txEl>
                                              <p:pRg st="8" end="8"/>
                                            </p:txEl>
                                          </p:spTgt>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Effect transition="in" filter="dissolve">
                                      <p:cBhvr>
                                        <p:cTn id="43"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1600" b="1" dirty="0">
                <a:solidFill>
                  <a:schemeClr val="bg1"/>
                </a:solidFill>
              </a:rPr>
              <a:t>Emisión del certificado y aprobación de la lista de capacidad</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62174" y="1355835"/>
            <a:ext cx="2683658" cy="38593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29939" y="1355835"/>
            <a:ext cx="2711255" cy="38593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1351008"/>
      </p:ext>
    </p:extLst>
  </p:cSld>
  <p:clrMapOvr>
    <a:masterClrMapping/>
  </p:clrMapOvr>
  <p:transition spd="slow">
    <p:push/>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1600" b="1" dirty="0">
                <a:solidFill>
                  <a:schemeClr val="bg1"/>
                </a:solidFill>
              </a:rPr>
              <a:t>Emisión del certificado y aprobación de la lista de capacidad</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98705" y="1340068"/>
            <a:ext cx="2952566" cy="38277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09845" y="1340069"/>
            <a:ext cx="2933708" cy="38277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02235973"/>
      </p:ext>
    </p:extLst>
  </p:cSld>
  <p:clrMapOvr>
    <a:masterClrMapping/>
  </p:clrMapOvr>
  <p:transition spd="slow">
    <p:push/>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Plan de vigilancia continua</a:t>
            </a:r>
          </a:p>
        </p:txBody>
      </p:sp>
      <p:sp>
        <p:nvSpPr>
          <p:cNvPr id="4" name="Text Placeholder 5"/>
          <p:cNvSpPr>
            <a:spLocks noGrp="1"/>
          </p:cNvSpPr>
          <p:nvPr>
            <p:ph type="body" sz="quarter" idx="17"/>
          </p:nvPr>
        </p:nvSpPr>
        <p:spPr>
          <a:xfrm>
            <a:off x="312170" y="1466467"/>
            <a:ext cx="4179705" cy="3537775"/>
          </a:xfrm>
        </p:spPr>
        <p:txBody>
          <a:bodyPr>
            <a:noAutofit/>
          </a:bodyPr>
          <a:lstStyle/>
          <a:p>
            <a:pPr>
              <a:buClr>
                <a:schemeClr val="accent1">
                  <a:lumMod val="75000"/>
                </a:schemeClr>
              </a:buClr>
              <a:buSzPct val="100000"/>
            </a:pPr>
            <a:r>
              <a:rPr lang="es-PE" sz="2000" dirty="0">
                <a:solidFill>
                  <a:schemeClr val="tx1">
                    <a:lumMod val="50000"/>
                  </a:schemeClr>
                </a:solidFill>
              </a:rPr>
              <a:t>El informe de Fase V del equipo de certificación es de mucho valor en la preparación de los planes de vigilancia, ya que destaca las áreas débiles o áreas que tuvieron dificultades durante la fase de inspección y demostración.  La AAC tiene una copia para este fin.</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94103" y="1199767"/>
            <a:ext cx="4300156" cy="2962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51211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s-PE" sz="2000" b="1" dirty="0">
                <a:solidFill>
                  <a:schemeClr val="bg1"/>
                </a:solidFill>
              </a:rPr>
              <a:t>Vigilancia post-certificación</a:t>
            </a:r>
          </a:p>
        </p:txBody>
      </p:sp>
      <p:sp>
        <p:nvSpPr>
          <p:cNvPr id="4" name="Text Placeholder 5"/>
          <p:cNvSpPr>
            <a:spLocks noGrp="1"/>
          </p:cNvSpPr>
          <p:nvPr>
            <p:ph type="body" sz="quarter" idx="17"/>
          </p:nvPr>
        </p:nvSpPr>
        <p:spPr>
          <a:xfrm>
            <a:off x="329232" y="1199767"/>
            <a:ext cx="8278740" cy="4096133"/>
          </a:xfrm>
        </p:spPr>
        <p:txBody>
          <a:bodyPr>
            <a:noAutofit/>
          </a:bodyPr>
          <a:lstStyle/>
          <a:p>
            <a:pPr marL="342900" indent="-342900">
              <a:buClr>
                <a:schemeClr val="accent1">
                  <a:lumMod val="75000"/>
                </a:schemeClr>
              </a:buClr>
              <a:buSzPct val="100000"/>
              <a:buFont typeface="Wingdings 2" panose="05020102010507070707" pitchFamily="18" charset="2"/>
              <a:buChar char="R"/>
            </a:pPr>
            <a:r>
              <a:rPr lang="es-PE" sz="2000" dirty="0">
                <a:solidFill>
                  <a:schemeClr val="tx1">
                    <a:lumMod val="50000"/>
                  </a:schemeClr>
                </a:solidFill>
              </a:rPr>
              <a:t>Cada dos años se realizara una auditoria multinacional de seguimiento para verificar el nivel de cumplimiento del LAR 145.</a:t>
            </a:r>
          </a:p>
          <a:p>
            <a:pPr marL="342900" indent="-342900">
              <a:buClr>
                <a:schemeClr val="accent1">
                  <a:lumMod val="75000"/>
                </a:schemeClr>
              </a:buClr>
              <a:buSzPct val="100000"/>
              <a:buFont typeface="Wingdings 2" panose="05020102010507070707" pitchFamily="18" charset="2"/>
              <a:buChar char="R"/>
            </a:pPr>
            <a:r>
              <a:rPr lang="es-PE" sz="2000" dirty="0">
                <a:solidFill>
                  <a:schemeClr val="tx1">
                    <a:lumMod val="50000"/>
                  </a:schemeClr>
                </a:solidFill>
              </a:rPr>
              <a:t>La AAC local ejecutará un plan de vigilancia continua, los resultados del mismo se  informarán  a los Estados miembros.</a:t>
            </a:r>
          </a:p>
          <a:p>
            <a:pPr marL="342900" indent="-342900">
              <a:buClr>
                <a:schemeClr val="accent1">
                  <a:lumMod val="75000"/>
                </a:schemeClr>
              </a:buClr>
              <a:buSzPct val="100000"/>
              <a:buFont typeface="Wingdings 2" panose="05020102010507070707" pitchFamily="18" charset="2"/>
              <a:buChar char="R"/>
            </a:pPr>
            <a:r>
              <a:rPr lang="es-PE" sz="2000" dirty="0">
                <a:solidFill>
                  <a:schemeClr val="tx1">
                    <a:lumMod val="50000"/>
                  </a:schemeClr>
                </a:solidFill>
              </a:rPr>
              <a:t>De acuerdo a la estrategia de adopción de la LAR 145, se espera que en el futuro se logre la implementación de un sistema regional de vigilancia.</a:t>
            </a:r>
          </a:p>
          <a:p>
            <a:pPr marL="342900" indent="-342900">
              <a:buClr>
                <a:schemeClr val="accent1">
                  <a:lumMod val="75000"/>
                </a:schemeClr>
              </a:buClr>
              <a:buSzPct val="100000"/>
              <a:buFont typeface="Wingdings 2" panose="05020102010507070707" pitchFamily="18" charset="2"/>
              <a:buChar char="R"/>
            </a:pPr>
            <a:r>
              <a:rPr lang="es-PE" sz="2000" dirty="0">
                <a:solidFill>
                  <a:schemeClr val="tx1">
                    <a:lumMod val="50000"/>
                  </a:schemeClr>
                </a:solidFill>
              </a:rPr>
              <a:t>El informe final constituye una base para la preparación de planes de </a:t>
            </a:r>
            <a:r>
              <a:rPr lang="es-PE" sz="2000" dirty="0" smtClean="0">
                <a:solidFill>
                  <a:schemeClr val="tx1">
                    <a:lumMod val="50000"/>
                  </a:schemeClr>
                </a:solidFill>
              </a:rPr>
              <a:t>vigilancia y las renovaciones de los certificados, cuando corresponda.</a:t>
            </a:r>
            <a:endParaRPr lang="es-PE" sz="2000" dirty="0">
              <a:solidFill>
                <a:schemeClr val="tx1">
                  <a:lumMod val="50000"/>
                </a:schemeClr>
              </a:solidFill>
            </a:endParaRPr>
          </a:p>
        </p:txBody>
      </p:sp>
    </p:spTree>
    <p:extLst>
      <p:ext uri="{BB962C8B-B14F-4D97-AF65-F5344CB8AC3E}">
        <p14:creationId xmlns:p14="http://schemas.microsoft.com/office/powerpoint/2010/main" val="26974156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18509" y="228600"/>
            <a:ext cx="8734765" cy="4816366"/>
          </a:xfrm>
          <a:prstGeom prst="rect">
            <a:avLst/>
          </a:prstGeom>
        </p:spPr>
      </p:pic>
    </p:spTree>
    <p:extLst>
      <p:ext uri="{BB962C8B-B14F-4D97-AF65-F5344CB8AC3E}">
        <p14:creationId xmlns:p14="http://schemas.microsoft.com/office/powerpoint/2010/main" val="2502028591"/>
      </p:ext>
    </p:extLst>
  </p:cSld>
  <p:clrMapOvr>
    <a:masterClrMapping/>
  </p:clrMapOvr>
  <p:transition spd="slow">
    <p:push/>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1648048754"/>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n-US" sz="2000" b="1" dirty="0" err="1" smtClean="0">
                <a:solidFill>
                  <a:schemeClr val="bg1"/>
                </a:solidFill>
              </a:rPr>
              <a:t>Generalidades</a:t>
            </a:r>
            <a:endParaRPr lang="en-US" sz="2000" dirty="0">
              <a:solidFill>
                <a:schemeClr val="bg1"/>
              </a:solidFill>
            </a:endParaRPr>
          </a:p>
        </p:txBody>
      </p:sp>
      <p:sp>
        <p:nvSpPr>
          <p:cNvPr id="5" name="Text Placeholder 5"/>
          <p:cNvSpPr>
            <a:spLocks noGrp="1"/>
          </p:cNvSpPr>
          <p:nvPr>
            <p:ph type="body" sz="quarter" idx="17"/>
          </p:nvPr>
        </p:nvSpPr>
        <p:spPr>
          <a:xfrm>
            <a:off x="331991" y="1363980"/>
            <a:ext cx="8290727" cy="2095789"/>
          </a:xfrm>
        </p:spPr>
        <p:txBody>
          <a:bodyPr>
            <a:noAutofit/>
          </a:bodyPr>
          <a:lstStyle/>
          <a:p>
            <a:pPr marL="342900" indent="-342900" eaLnBrk="0" hangingPunct="0">
              <a:buClr>
                <a:schemeClr val="accent2"/>
              </a:buClr>
              <a:buSzPct val="100000"/>
              <a:buFont typeface="Wingdings" charset="2"/>
              <a:buChar char=""/>
            </a:pPr>
            <a:r>
              <a:rPr lang="es-BO" sz="1800" dirty="0">
                <a:solidFill>
                  <a:schemeClr val="accent4"/>
                </a:solidFill>
                <a:latin typeface="Arial" pitchFamily="34" charset="0"/>
                <a:cs typeface="Arial" pitchFamily="34" charset="0"/>
              </a:rPr>
              <a:t>El LAR145 prescribe los requisitos para la emisión de un certificado y las aprobaciones a las OM.</a:t>
            </a:r>
          </a:p>
          <a:p>
            <a:pPr marL="342900" indent="-342900" eaLnBrk="0" hangingPunct="0">
              <a:buClr>
                <a:schemeClr val="accent2"/>
              </a:buClr>
              <a:buSzPct val="100000"/>
              <a:buFont typeface="Wingdings" charset="2"/>
              <a:buChar char=""/>
            </a:pPr>
            <a:r>
              <a:rPr lang="es-BO" sz="1800" dirty="0">
                <a:solidFill>
                  <a:schemeClr val="accent4"/>
                </a:solidFill>
                <a:latin typeface="Arial" pitchFamily="34" charset="0"/>
                <a:cs typeface="Arial" pitchFamily="34" charset="0"/>
              </a:rPr>
              <a:t>La AAC es la que otorga el certificado y la Lista de capacidad (L/C</a:t>
            </a:r>
            <a:r>
              <a:rPr lang="es-BO" sz="1800" dirty="0" smtClean="0">
                <a:solidFill>
                  <a:schemeClr val="accent4"/>
                </a:solidFill>
                <a:latin typeface="Arial" pitchFamily="34" charset="0"/>
                <a:cs typeface="Arial" pitchFamily="34" charset="0"/>
              </a:rPr>
              <a:t>).</a:t>
            </a:r>
            <a:endParaRPr lang="es-BO" sz="1800" dirty="0">
              <a:solidFill>
                <a:schemeClr val="accent4"/>
              </a:solidFill>
              <a:latin typeface="Arial" pitchFamily="34" charset="0"/>
              <a:cs typeface="Arial" pitchFamily="34" charset="0"/>
            </a:endParaRPr>
          </a:p>
          <a:p>
            <a:pPr marL="342900" indent="-342900" eaLnBrk="0" hangingPunct="0">
              <a:buClr>
                <a:schemeClr val="accent2"/>
              </a:buClr>
              <a:buSzPct val="100000"/>
              <a:buFont typeface="Wingdings" charset="2"/>
              <a:buChar char=""/>
            </a:pPr>
            <a:r>
              <a:rPr lang="es-BO" sz="1800" dirty="0">
                <a:solidFill>
                  <a:schemeClr val="accent4"/>
                </a:solidFill>
                <a:latin typeface="Arial" pitchFamily="34" charset="0"/>
                <a:cs typeface="Arial" pitchFamily="34" charset="0"/>
              </a:rPr>
              <a:t>El SRVSOP o la AAC selecciona un grupo de inspectores para determinar el nivel de cumplimiento de la OM</a:t>
            </a:r>
            <a:r>
              <a:rPr lang="es-BO" sz="1400" dirty="0">
                <a:solidFill>
                  <a:schemeClr val="accent4"/>
                </a:solidFill>
                <a:latin typeface="Arial" pitchFamily="34" charset="0"/>
                <a:cs typeface="Arial" pitchFamily="34" charset="0"/>
              </a:rPr>
              <a:t>.</a:t>
            </a:r>
          </a:p>
        </p:txBody>
      </p:sp>
      <p:pic>
        <p:nvPicPr>
          <p:cNvPr id="6" name="Picture 2" descr="http://nucleocorp.com.co/wp-content/uploads/2013/03/seleccion-de-personal.jpg">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64367" y="3278113"/>
            <a:ext cx="544830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5492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n-US" sz="2000" b="1" dirty="0" err="1" smtClean="0">
                <a:solidFill>
                  <a:schemeClr val="bg1"/>
                </a:solidFill>
              </a:rPr>
              <a:t>Generalidades</a:t>
            </a:r>
            <a:endParaRPr lang="en-US" sz="2000" dirty="0">
              <a:solidFill>
                <a:schemeClr val="bg1"/>
              </a:solidFill>
            </a:endParaRPr>
          </a:p>
        </p:txBody>
      </p:sp>
      <p:sp>
        <p:nvSpPr>
          <p:cNvPr id="5" name="Text Placeholder 5"/>
          <p:cNvSpPr>
            <a:spLocks noGrp="1"/>
          </p:cNvSpPr>
          <p:nvPr>
            <p:ph type="body" sz="quarter" idx="17"/>
          </p:nvPr>
        </p:nvSpPr>
        <p:spPr>
          <a:xfrm>
            <a:off x="331992" y="1363980"/>
            <a:ext cx="3023030" cy="3810094"/>
          </a:xfrm>
        </p:spPr>
        <p:txBody>
          <a:bodyPr>
            <a:noAutofit/>
          </a:bodyPr>
          <a:lstStyle/>
          <a:p>
            <a:pPr eaLnBrk="0" hangingPunct="0">
              <a:buClr>
                <a:schemeClr val="accent2"/>
              </a:buClr>
              <a:buSzPct val="100000"/>
            </a:pPr>
            <a:r>
              <a:rPr lang="es-PE" sz="1600" dirty="0">
                <a:solidFill>
                  <a:schemeClr val="accent4"/>
                </a:solidFill>
                <a:latin typeface="Arial" pitchFamily="34" charset="0"/>
                <a:cs typeface="Arial" pitchFamily="34" charset="0"/>
              </a:rPr>
              <a:t>El certificado de aprobación es un documento emitido por la AAC, mediante el cual se autoriza a una organización de mantenimiento aprobada (OMA) a realizar trabajos técnicos aeronáuticos, u otras actividades relacionadas con el mantenimiento de aeronaves, de acuerdo al detalle en la lista de capacidad</a:t>
            </a:r>
            <a:endParaRPr lang="es-BO" sz="1600" dirty="0">
              <a:solidFill>
                <a:schemeClr val="accent4"/>
              </a:solidFill>
              <a:latin typeface="Arial" pitchFamily="34" charset="0"/>
              <a:cs typeface="Arial" pitchFamily="34"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44247" y="1363979"/>
            <a:ext cx="4430858" cy="332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7937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9232" y="60880"/>
            <a:ext cx="2072791" cy="1113656"/>
          </a:xfrm>
        </p:spPr>
        <p:txBody>
          <a:bodyPr/>
          <a:lstStyle/>
          <a:p>
            <a:r>
              <a:rPr lang="en-US" sz="2000" b="1" dirty="0" err="1" smtClean="0">
                <a:solidFill>
                  <a:schemeClr val="bg1"/>
                </a:solidFill>
              </a:rPr>
              <a:t>Generalidades</a:t>
            </a:r>
            <a:endParaRPr lang="en-US" sz="2000" dirty="0">
              <a:solidFill>
                <a:schemeClr val="bg1"/>
              </a:solidFill>
            </a:endParaRPr>
          </a:p>
        </p:txBody>
      </p:sp>
      <p:sp>
        <p:nvSpPr>
          <p:cNvPr id="5" name="Text Placeholder 5"/>
          <p:cNvSpPr>
            <a:spLocks noGrp="1"/>
          </p:cNvSpPr>
          <p:nvPr>
            <p:ph type="body" sz="quarter" idx="17"/>
          </p:nvPr>
        </p:nvSpPr>
        <p:spPr>
          <a:xfrm>
            <a:off x="331992" y="1363980"/>
            <a:ext cx="3023030" cy="3810094"/>
          </a:xfrm>
        </p:spPr>
        <p:txBody>
          <a:bodyPr>
            <a:noAutofit/>
          </a:bodyPr>
          <a:lstStyle/>
          <a:p>
            <a:pPr eaLnBrk="0" hangingPunct="0">
              <a:buClr>
                <a:srgbClr val="006699">
                  <a:lumMod val="75000"/>
                </a:srgbClr>
              </a:buClr>
              <a:buSzPct val="65000"/>
            </a:pPr>
            <a:r>
              <a:rPr lang="es-PE" sz="1600" dirty="0">
                <a:solidFill>
                  <a:schemeClr val="accent4"/>
                </a:solidFill>
                <a:latin typeface="Arial" pitchFamily="34" charset="0"/>
                <a:cs typeface="Arial" pitchFamily="34" charset="0"/>
              </a:rPr>
              <a:t>El proceso de certificación es un método ordenado de evaluación, el cual es necesario que el inspector de aeronavegabilidad conozca y utilice para asegurar el cumplimiento reglamentario por parte del solicitante.   </a:t>
            </a:r>
          </a:p>
        </p:txBody>
      </p:sp>
      <p:graphicFrame>
        <p:nvGraphicFramePr>
          <p:cNvPr id="6" name="Diagram 2"/>
          <p:cNvGraphicFramePr/>
          <p:nvPr>
            <p:extLst>
              <p:ext uri="{D42A27DB-BD31-4B8C-83A1-F6EECF244321}">
                <p14:modId xmlns:p14="http://schemas.microsoft.com/office/powerpoint/2010/main" val="105318212"/>
              </p:ext>
            </p:extLst>
          </p:nvPr>
        </p:nvGraphicFramePr>
        <p:xfrm>
          <a:off x="3702201" y="722323"/>
          <a:ext cx="5112568" cy="3672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http://www.isotools.org/wp-content/uploads/2012/06/Copia-de-Fotolia_7829651_Subscription_L.jpg">
            <a:hlinkClick r:id="rId8"/>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570267" y="2121470"/>
            <a:ext cx="1445781" cy="108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896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graphicEl>
                                              <a:dgm id="{847DB6E1-799D-4B6E-A92E-225E7BAF6E95}"/>
                                            </p:graphicEl>
                                          </p:spTgt>
                                        </p:tgtEl>
                                        <p:attrNameLst>
                                          <p:attrName>style.visibility</p:attrName>
                                        </p:attrNameLst>
                                      </p:cBhvr>
                                      <p:to>
                                        <p:strVal val="visible"/>
                                      </p:to>
                                    </p:set>
                                    <p:animEffect transition="in" filter="dissolve">
                                      <p:cBhvr>
                                        <p:cTn id="17" dur="500"/>
                                        <p:tgtEl>
                                          <p:spTgt spid="6">
                                            <p:graphicEl>
                                              <a:dgm id="{847DB6E1-799D-4B6E-A92E-225E7BAF6E9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graphicEl>
                                              <a:dgm id="{9054F65D-E138-4AF0-AA6E-1C13EFCD7BFB}"/>
                                            </p:graphicEl>
                                          </p:spTgt>
                                        </p:tgtEl>
                                        <p:attrNameLst>
                                          <p:attrName>style.visibility</p:attrName>
                                        </p:attrNameLst>
                                      </p:cBhvr>
                                      <p:to>
                                        <p:strVal val="visible"/>
                                      </p:to>
                                    </p:set>
                                    <p:animEffect transition="in" filter="dissolve">
                                      <p:cBhvr>
                                        <p:cTn id="22" dur="500"/>
                                        <p:tgtEl>
                                          <p:spTgt spid="6">
                                            <p:graphicEl>
                                              <a:dgm id="{9054F65D-E138-4AF0-AA6E-1C13EFCD7BFB}"/>
                                            </p:graphic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
                                            <p:graphicEl>
                                              <a:dgm id="{1FF50837-B7B9-4C32-8ACB-59372400F5F1}"/>
                                            </p:graphicEl>
                                          </p:spTgt>
                                        </p:tgtEl>
                                        <p:attrNameLst>
                                          <p:attrName>style.visibility</p:attrName>
                                        </p:attrNameLst>
                                      </p:cBhvr>
                                      <p:to>
                                        <p:strVal val="visible"/>
                                      </p:to>
                                    </p:set>
                                    <p:animEffect transition="in" filter="dissolve">
                                      <p:cBhvr>
                                        <p:cTn id="25" dur="500"/>
                                        <p:tgtEl>
                                          <p:spTgt spid="6">
                                            <p:graphicEl>
                                              <a:dgm id="{1FF50837-B7B9-4C32-8ACB-59372400F5F1}"/>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6">
                                            <p:graphicEl>
                                              <a:dgm id="{2CCB8CA9-613C-4433-A5DA-00222F62768F}"/>
                                            </p:graphicEl>
                                          </p:spTgt>
                                        </p:tgtEl>
                                        <p:attrNameLst>
                                          <p:attrName>style.visibility</p:attrName>
                                        </p:attrNameLst>
                                      </p:cBhvr>
                                      <p:to>
                                        <p:strVal val="visible"/>
                                      </p:to>
                                    </p:set>
                                    <p:animEffect transition="in" filter="dissolve">
                                      <p:cBhvr>
                                        <p:cTn id="30" dur="500"/>
                                        <p:tgtEl>
                                          <p:spTgt spid="6">
                                            <p:graphicEl>
                                              <a:dgm id="{2CCB8CA9-613C-4433-A5DA-00222F62768F}"/>
                                            </p:graphic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6">
                                            <p:graphicEl>
                                              <a:dgm id="{A4730FC0-A6BE-4A77-85D8-2A3F4F351727}"/>
                                            </p:graphicEl>
                                          </p:spTgt>
                                        </p:tgtEl>
                                        <p:attrNameLst>
                                          <p:attrName>style.visibility</p:attrName>
                                        </p:attrNameLst>
                                      </p:cBhvr>
                                      <p:to>
                                        <p:strVal val="visible"/>
                                      </p:to>
                                    </p:set>
                                    <p:animEffect transition="in" filter="dissolve">
                                      <p:cBhvr>
                                        <p:cTn id="33" dur="500"/>
                                        <p:tgtEl>
                                          <p:spTgt spid="6">
                                            <p:graphicEl>
                                              <a:dgm id="{A4730FC0-A6BE-4A77-85D8-2A3F4F351727}"/>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graphicEl>
                                              <a:dgm id="{9C7B8FA5-9489-447D-BB49-E86B03AC632A}"/>
                                            </p:graphicEl>
                                          </p:spTgt>
                                        </p:tgtEl>
                                        <p:attrNameLst>
                                          <p:attrName>style.visibility</p:attrName>
                                        </p:attrNameLst>
                                      </p:cBhvr>
                                      <p:to>
                                        <p:strVal val="visible"/>
                                      </p:to>
                                    </p:set>
                                    <p:animEffect transition="in" filter="dissolve">
                                      <p:cBhvr>
                                        <p:cTn id="38" dur="500"/>
                                        <p:tgtEl>
                                          <p:spTgt spid="6">
                                            <p:graphicEl>
                                              <a:dgm id="{9C7B8FA5-9489-447D-BB49-E86B03AC632A}"/>
                                            </p:graphic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6">
                                            <p:graphicEl>
                                              <a:dgm id="{53BE5B0A-7C33-43C6-A9D7-61641FFF6BC4}"/>
                                            </p:graphicEl>
                                          </p:spTgt>
                                        </p:tgtEl>
                                        <p:attrNameLst>
                                          <p:attrName>style.visibility</p:attrName>
                                        </p:attrNameLst>
                                      </p:cBhvr>
                                      <p:to>
                                        <p:strVal val="visible"/>
                                      </p:to>
                                    </p:set>
                                    <p:animEffect transition="in" filter="dissolve">
                                      <p:cBhvr>
                                        <p:cTn id="41" dur="500"/>
                                        <p:tgtEl>
                                          <p:spTgt spid="6">
                                            <p:graphicEl>
                                              <a:dgm id="{53BE5B0A-7C33-43C6-A9D7-61641FFF6BC4}"/>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6">
                                            <p:graphicEl>
                                              <a:dgm id="{8126EB23-DF21-4DD3-A2D4-B318827ED8D5}"/>
                                            </p:graphicEl>
                                          </p:spTgt>
                                        </p:tgtEl>
                                        <p:attrNameLst>
                                          <p:attrName>style.visibility</p:attrName>
                                        </p:attrNameLst>
                                      </p:cBhvr>
                                      <p:to>
                                        <p:strVal val="visible"/>
                                      </p:to>
                                    </p:set>
                                    <p:animEffect transition="in" filter="dissolve">
                                      <p:cBhvr>
                                        <p:cTn id="46" dur="500"/>
                                        <p:tgtEl>
                                          <p:spTgt spid="6">
                                            <p:graphicEl>
                                              <a:dgm id="{8126EB23-DF21-4DD3-A2D4-B318827ED8D5}"/>
                                            </p:graphic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6">
                                            <p:graphicEl>
                                              <a:dgm id="{74BB6965-EB09-4658-A3D3-6A88750E0B37}"/>
                                            </p:graphicEl>
                                          </p:spTgt>
                                        </p:tgtEl>
                                        <p:attrNameLst>
                                          <p:attrName>style.visibility</p:attrName>
                                        </p:attrNameLst>
                                      </p:cBhvr>
                                      <p:to>
                                        <p:strVal val="visible"/>
                                      </p:to>
                                    </p:set>
                                    <p:animEffect transition="in" filter="dissolve">
                                      <p:cBhvr>
                                        <p:cTn id="49" dur="500"/>
                                        <p:tgtEl>
                                          <p:spTgt spid="6">
                                            <p:graphicEl>
                                              <a:dgm id="{74BB6965-EB09-4658-A3D3-6A88750E0B37}"/>
                                            </p:graphicEl>
                                          </p:spTgt>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6">
                                            <p:graphicEl>
                                              <a:dgm id="{39C0AC5B-5295-4BCB-8360-998B9A1DF7F8}"/>
                                            </p:graphicEl>
                                          </p:spTgt>
                                        </p:tgtEl>
                                        <p:attrNameLst>
                                          <p:attrName>style.visibility</p:attrName>
                                        </p:attrNameLst>
                                      </p:cBhvr>
                                      <p:to>
                                        <p:strVal val="visible"/>
                                      </p:to>
                                    </p:set>
                                    <p:animEffect transition="in" filter="dissolve">
                                      <p:cBhvr>
                                        <p:cTn id="52" dur="500"/>
                                        <p:tgtEl>
                                          <p:spTgt spid="6">
                                            <p:graphicEl>
                                              <a:dgm id="{39C0AC5B-5295-4BCB-8360-998B9A1DF7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6" grpId="0">
        <p:bldSub>
          <a:bldDgm bld="one"/>
        </p:bldSub>
      </p:bldGraphic>
    </p:bldLst>
  </p:timing>
</p:sld>
</file>

<file path=ppt/theme/theme1.xml><?xml version="1.0" encoding="utf-8"?>
<a:theme xmlns:a="http://schemas.openxmlformats.org/drawingml/2006/main" name="Office Theme">
  <a:themeElements>
    <a:clrScheme name="_05River">
      <a:dk1>
        <a:srgbClr val="474747"/>
      </a:dk1>
      <a:lt1>
        <a:srgbClr val="FFFFFF"/>
      </a:lt1>
      <a:dk2>
        <a:srgbClr val="474747"/>
      </a:dk2>
      <a:lt2>
        <a:srgbClr val="FFFFFF"/>
      </a:lt2>
      <a:accent1>
        <a:srgbClr val="9E9E9E"/>
      </a:accent1>
      <a:accent2>
        <a:srgbClr val="7C7C7C"/>
      </a:accent2>
      <a:accent3>
        <a:srgbClr val="474747"/>
      </a:accent3>
      <a:accent4>
        <a:srgbClr val="3C3C3C"/>
      </a:accent4>
      <a:accent5>
        <a:srgbClr val="2B84D3"/>
      </a:accent5>
      <a:accent6>
        <a:srgbClr val="216BAB"/>
      </a:accent6>
      <a:hlink>
        <a:srgbClr val="216BAB"/>
      </a:hlink>
      <a:folHlink>
        <a:srgbClr val="2B84D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10589</TotalTime>
  <Words>12434</Words>
  <Application>Microsoft Office PowerPoint</Application>
  <PresentationFormat>On-screen Show (16:10)</PresentationFormat>
  <Paragraphs>932</Paragraphs>
  <Slides>66</Slides>
  <Notes>53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66</vt:i4>
      </vt:variant>
    </vt:vector>
  </HeadingPairs>
  <TitlesOfParts>
    <vt:vector size="78" baseType="lpstr">
      <vt:lpstr>Arial</vt:lpstr>
      <vt:lpstr>Arial Narrow</vt:lpstr>
      <vt:lpstr>Calibri</vt:lpstr>
      <vt:lpstr>Courier New</vt:lpstr>
      <vt:lpstr>Helvetica</vt:lpstr>
      <vt:lpstr>Open Sans</vt:lpstr>
      <vt:lpstr>Times New Roman</vt:lpstr>
      <vt:lpstr>Wingdings</vt:lpstr>
      <vt:lpstr>Wingdings 2</vt:lpstr>
      <vt:lpstr>Office Theme</vt:lpstr>
      <vt:lpstr>Visio</vt:lpstr>
      <vt:lpstr>Documento</vt:lpstr>
      <vt:lpstr>PowerPoint Presentation</vt:lpstr>
      <vt:lpstr>PowerPoint Presentation</vt:lpstr>
      <vt:lpstr>PowerPoint Presentation</vt:lpstr>
      <vt:lpstr>PowerPoint Presentation</vt:lpstr>
      <vt:lpstr>Referencias</vt:lpstr>
      <vt:lpstr>Alcance</vt:lpstr>
      <vt:lpstr>Generalidades</vt:lpstr>
      <vt:lpstr>Generalidades</vt:lpstr>
      <vt:lpstr>Generalidades</vt:lpstr>
      <vt:lpstr>Generalidades</vt:lpstr>
      <vt:lpstr>Bases de cumplimiento</vt:lpstr>
      <vt:lpstr>Ayudas al proceso</vt:lpstr>
      <vt:lpstr>Listas de verificación</vt:lpstr>
      <vt:lpstr>Listas de verificación</vt:lpstr>
      <vt:lpstr>Documentos modelo</vt:lpstr>
      <vt:lpstr>Documentos modelo</vt:lpstr>
      <vt:lpstr>Procedimiento</vt:lpstr>
      <vt:lpstr>PowerPoint Presentation</vt:lpstr>
      <vt:lpstr>Fase I – Pre-solicitud</vt:lpstr>
      <vt:lpstr>Fase I – Pre-solicitud</vt:lpstr>
      <vt:lpstr>Designación del equipo de certificación</vt:lpstr>
      <vt:lpstr>Reunión inicial</vt:lpstr>
      <vt:lpstr>Reunión inicial</vt:lpstr>
      <vt:lpstr>Reunión inicial</vt:lpstr>
      <vt:lpstr>Reunión inicial</vt:lpstr>
      <vt:lpstr>Reunión inicial</vt:lpstr>
      <vt:lpstr>Reunión inicial</vt:lpstr>
      <vt:lpstr>PowerPoint Presentation</vt:lpstr>
      <vt:lpstr>PowerPoint Presentation</vt:lpstr>
      <vt:lpstr>¿Qué documentos presentar en Fase II?</vt:lpstr>
      <vt:lpstr>Reunión inicial – Informe y Acta</vt:lpstr>
      <vt:lpstr>Reunión de Pre-solicitud</vt:lpstr>
      <vt:lpstr>PowerPoint Presentation</vt:lpstr>
      <vt:lpstr>Fase II – Solicitud formal</vt:lpstr>
      <vt:lpstr>Fase II – Solicitud formal</vt:lpstr>
      <vt:lpstr>Análisis inicial de la documentación</vt:lpstr>
      <vt:lpstr>Análisis inicial de la documentación</vt:lpstr>
      <vt:lpstr>Revisión Inicial</vt:lpstr>
      <vt:lpstr>PowerPoint Presentation</vt:lpstr>
      <vt:lpstr>Fase III- Análisis de la documentación</vt:lpstr>
      <vt:lpstr>Cronograma de actividades</vt:lpstr>
      <vt:lpstr>Archivo general de certificación</vt:lpstr>
      <vt:lpstr>Evaluación de la documentación</vt:lpstr>
      <vt:lpstr>Deficiencia de la documentación</vt:lpstr>
      <vt:lpstr>Denegación de la solicitud</vt:lpstr>
      <vt:lpstr>Aceptación de los documentos</vt:lpstr>
      <vt:lpstr>Aceptación de los documentos</vt:lpstr>
      <vt:lpstr>PowerPoint Presentation</vt:lpstr>
      <vt:lpstr>Fase IV - Inspección y demostración</vt:lpstr>
      <vt:lpstr>Fase IV - Inspección y demostración</vt:lpstr>
      <vt:lpstr>Fase IV - Inspección y demostración</vt:lpstr>
      <vt:lpstr>Fase IV - Inspección y demostración</vt:lpstr>
      <vt:lpstr>Ejecución de la inspección y demostración</vt:lpstr>
      <vt:lpstr>Constataciones</vt:lpstr>
      <vt:lpstr>Informe de Fase IV</vt:lpstr>
      <vt:lpstr>Informe de Fase IV</vt:lpstr>
      <vt:lpstr>PowerPoint Presentation</vt:lpstr>
      <vt:lpstr>Fase V - Certificación</vt:lpstr>
      <vt:lpstr>Fase V - Certificación</vt:lpstr>
      <vt:lpstr>Emisión del certificado y aprobación de la lista de capacidad</vt:lpstr>
      <vt:lpstr>Emisión del certificado y aprobación de la lista de capacidad</vt:lpstr>
      <vt:lpstr>Emisión del certificado y aprobación de la lista de capacidad</vt:lpstr>
      <vt:lpstr>Plan de vigilancia continua</vt:lpstr>
      <vt:lpstr>Vigilancia post-certificación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Wahyu</dc:creator>
  <cp:lastModifiedBy>Barrios, Jorge</cp:lastModifiedBy>
  <cp:revision>1860</cp:revision>
  <dcterms:created xsi:type="dcterms:W3CDTF">2014-10-02T10:08:59Z</dcterms:created>
  <dcterms:modified xsi:type="dcterms:W3CDTF">2019-07-13T02:13:20Z</dcterms:modified>
</cp:coreProperties>
</file>