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66"/>
  </p:notesMasterIdLst>
  <p:handoutMasterIdLst>
    <p:handoutMasterId r:id="rId67"/>
  </p:handoutMasterIdLst>
  <p:sldIdLst>
    <p:sldId id="507" r:id="rId2"/>
    <p:sldId id="508" r:id="rId3"/>
    <p:sldId id="509" r:id="rId4"/>
    <p:sldId id="510" r:id="rId5"/>
    <p:sldId id="511" r:id="rId6"/>
    <p:sldId id="512" r:id="rId7"/>
    <p:sldId id="513" r:id="rId8"/>
    <p:sldId id="514" r:id="rId9"/>
    <p:sldId id="515" r:id="rId10"/>
    <p:sldId id="516" r:id="rId11"/>
    <p:sldId id="517" r:id="rId12"/>
    <p:sldId id="518" r:id="rId13"/>
    <p:sldId id="519" r:id="rId14"/>
    <p:sldId id="520" r:id="rId15"/>
    <p:sldId id="521" r:id="rId16"/>
    <p:sldId id="522" r:id="rId17"/>
    <p:sldId id="523" r:id="rId18"/>
    <p:sldId id="524" r:id="rId19"/>
    <p:sldId id="525" r:id="rId20"/>
    <p:sldId id="526" r:id="rId21"/>
    <p:sldId id="527" r:id="rId22"/>
    <p:sldId id="528" r:id="rId23"/>
    <p:sldId id="529" r:id="rId24"/>
    <p:sldId id="530" r:id="rId25"/>
    <p:sldId id="531" r:id="rId26"/>
    <p:sldId id="532" r:id="rId27"/>
    <p:sldId id="533" r:id="rId28"/>
    <p:sldId id="534" r:id="rId29"/>
    <p:sldId id="535" r:id="rId30"/>
    <p:sldId id="542" r:id="rId31"/>
    <p:sldId id="537" r:id="rId32"/>
    <p:sldId id="543" r:id="rId33"/>
    <p:sldId id="538" r:id="rId34"/>
    <p:sldId id="539" r:id="rId35"/>
    <p:sldId id="544" r:id="rId36"/>
    <p:sldId id="540" r:id="rId37"/>
    <p:sldId id="541" r:id="rId38"/>
    <p:sldId id="545" r:id="rId39"/>
    <p:sldId id="546" r:id="rId40"/>
    <p:sldId id="547" r:id="rId41"/>
    <p:sldId id="548" r:id="rId42"/>
    <p:sldId id="549" r:id="rId43"/>
    <p:sldId id="550" r:id="rId44"/>
    <p:sldId id="551" r:id="rId45"/>
    <p:sldId id="552" r:id="rId46"/>
    <p:sldId id="553" r:id="rId47"/>
    <p:sldId id="554" r:id="rId48"/>
    <p:sldId id="555" r:id="rId49"/>
    <p:sldId id="556" r:id="rId50"/>
    <p:sldId id="557" r:id="rId51"/>
    <p:sldId id="558" r:id="rId52"/>
    <p:sldId id="560" r:id="rId53"/>
    <p:sldId id="561" r:id="rId54"/>
    <p:sldId id="562" r:id="rId55"/>
    <p:sldId id="563" r:id="rId56"/>
    <p:sldId id="564" r:id="rId57"/>
    <p:sldId id="565" r:id="rId58"/>
    <p:sldId id="566" r:id="rId59"/>
    <p:sldId id="567" r:id="rId60"/>
    <p:sldId id="568" r:id="rId61"/>
    <p:sldId id="569" r:id="rId62"/>
    <p:sldId id="570" r:id="rId63"/>
    <p:sldId id="571" r:id="rId64"/>
    <p:sldId id="572"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12" autoAdjust="0"/>
    <p:restoredTop sz="95343" autoAdjust="0"/>
  </p:normalViewPr>
  <p:slideViewPr>
    <p:cSldViewPr snapToGrid="0">
      <p:cViewPr varScale="1">
        <p:scale>
          <a:sx n="66" d="100"/>
          <a:sy n="66" d="100"/>
        </p:scale>
        <p:origin x="72" y="350"/>
      </p:cViewPr>
      <p:guideLst/>
    </p:cSldViewPr>
  </p:slideViewPr>
  <p:notesTextViewPr>
    <p:cViewPr>
      <p:scale>
        <a:sx n="1" d="1"/>
        <a:sy n="1" d="1"/>
      </p:scale>
      <p:origin x="0" y="0"/>
    </p:cViewPr>
  </p:notesTextViewPr>
  <p:notesViewPr>
    <p:cSldViewPr snapToGrid="0">
      <p:cViewPr varScale="1">
        <p:scale>
          <a:sx n="54" d="100"/>
          <a:sy n="54" d="100"/>
        </p:scale>
        <p:origin x="282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24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68563B-693E-4476-8FC0-F0F1169B6FCA}" type="doc">
      <dgm:prSet loTypeId="urn:microsoft.com/office/officeart/2005/8/layout/pyramid1" loCatId="pyramid" qsTypeId="urn:microsoft.com/office/officeart/2005/8/quickstyle/simple1" qsCatId="simple" csTypeId="urn:microsoft.com/office/officeart/2005/8/colors/accent1_2" csCatId="accent1" phldr="1"/>
      <dgm:spPr/>
    </dgm:pt>
    <dgm:pt modelId="{48A0F087-753C-4E31-A95B-42E2AB2F7E0B}">
      <dgm:prSet phldrT="[Text]" custT="1"/>
      <dgm:spPr>
        <a:gradFill flip="none" rotWithShape="0">
          <a:gsLst>
            <a:gs pos="47000">
              <a:srgbClr val="FF0000"/>
            </a:gs>
            <a:gs pos="100000">
              <a:srgbClr val="FFFF00"/>
            </a:gs>
            <a:gs pos="100000">
              <a:schemeClr val="accent6">
                <a:tint val="12000"/>
                <a:satMod val="255000"/>
              </a:schemeClr>
            </a:gs>
          </a:gsLst>
          <a:lin ang="5400000" scaled="0"/>
          <a:tileRect/>
        </a:gradFill>
      </dgm:spPr>
      <dgm:t>
        <a:bodyPr/>
        <a:lstStyle/>
        <a:p>
          <a:pPr algn="ctr"/>
          <a:endParaRPr lang="es-PE" sz="1600" b="1" dirty="0"/>
        </a:p>
        <a:p>
          <a:pPr algn="ctr"/>
          <a:endParaRPr lang="es-PE" sz="1600" b="1" dirty="0"/>
        </a:p>
        <a:p>
          <a:pPr algn="ctr"/>
          <a:r>
            <a:rPr lang="es-PE" sz="1600" b="1" dirty="0">
              <a:solidFill>
                <a:schemeClr val="bg1"/>
              </a:solidFill>
            </a:rPr>
            <a:t>Accidente</a:t>
          </a:r>
        </a:p>
        <a:p>
          <a:pPr algn="ctr"/>
          <a:r>
            <a:rPr lang="es-PE" sz="1600" b="1" dirty="0"/>
            <a:t>Incidente</a:t>
          </a:r>
        </a:p>
      </dgm:t>
    </dgm:pt>
    <dgm:pt modelId="{D1C7BC76-8E49-4E7A-837B-01FC7AC19C73}" type="parTrans" cxnId="{D98F05A8-5624-45BB-B070-B6691FE71BF7}">
      <dgm:prSet/>
      <dgm:spPr/>
      <dgm:t>
        <a:bodyPr/>
        <a:lstStyle/>
        <a:p>
          <a:pPr algn="ctr"/>
          <a:endParaRPr lang="es-PE" sz="1800" b="1"/>
        </a:p>
      </dgm:t>
    </dgm:pt>
    <dgm:pt modelId="{700442F1-C810-4265-9700-49A39FD9A083}" type="sibTrans" cxnId="{D98F05A8-5624-45BB-B070-B6691FE71BF7}">
      <dgm:prSet/>
      <dgm:spPr/>
      <dgm:t>
        <a:bodyPr/>
        <a:lstStyle/>
        <a:p>
          <a:pPr algn="ctr"/>
          <a:endParaRPr lang="es-PE" sz="1800" b="1"/>
        </a:p>
      </dgm:t>
    </dgm:pt>
    <dgm:pt modelId="{E4AE514C-B9DF-462B-B2E8-07BEFC9A0EBA}">
      <dgm:prSet phldrT="[Text]" custT="1"/>
      <dgm:spPr>
        <a:gradFill flip="none" rotWithShape="0">
          <a:gsLst>
            <a:gs pos="43000">
              <a:srgbClr val="FFFF00"/>
            </a:gs>
            <a:gs pos="100000">
              <a:srgbClr val="00B050"/>
            </a:gs>
            <a:gs pos="100000">
              <a:schemeClr val="accent6">
                <a:tint val="12000"/>
                <a:satMod val="255000"/>
              </a:schemeClr>
            </a:gs>
          </a:gsLst>
          <a:lin ang="5400000" scaled="0"/>
          <a:tileRect/>
        </a:gradFill>
      </dgm:spPr>
      <dgm:t>
        <a:bodyPr/>
        <a:lstStyle/>
        <a:p>
          <a:pPr algn="ctr"/>
          <a:r>
            <a:rPr lang="es-PE" sz="2000" b="1" dirty="0"/>
            <a:t>Desviación</a:t>
          </a:r>
        </a:p>
        <a:p>
          <a:pPr algn="ctr"/>
          <a:r>
            <a:rPr lang="es-PE" sz="2000" b="1" dirty="0"/>
            <a:t>Condición de degradación</a:t>
          </a:r>
        </a:p>
      </dgm:t>
    </dgm:pt>
    <dgm:pt modelId="{626F2FD0-0728-48C9-8E56-2F43DF187AA9}" type="parTrans" cxnId="{9A168B59-AFD0-4F29-812C-311E5C57149A}">
      <dgm:prSet/>
      <dgm:spPr/>
      <dgm:t>
        <a:bodyPr/>
        <a:lstStyle/>
        <a:p>
          <a:pPr algn="ctr"/>
          <a:endParaRPr lang="es-PE" sz="1800" b="1"/>
        </a:p>
      </dgm:t>
    </dgm:pt>
    <dgm:pt modelId="{4053B83D-EE35-4268-BEE0-C64BD5EA44CD}" type="sibTrans" cxnId="{9A168B59-AFD0-4F29-812C-311E5C57149A}">
      <dgm:prSet/>
      <dgm:spPr/>
      <dgm:t>
        <a:bodyPr/>
        <a:lstStyle/>
        <a:p>
          <a:pPr algn="ctr"/>
          <a:endParaRPr lang="es-PE" sz="1800" b="1"/>
        </a:p>
      </dgm:t>
    </dgm:pt>
    <dgm:pt modelId="{48AF57F7-FF41-44A3-B50B-B21F8FCB974F}">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dgm:spPr>
      <dgm:t>
        <a:bodyPr/>
        <a:lstStyle/>
        <a:p>
          <a:pPr algn="ctr"/>
          <a:r>
            <a:rPr lang="es-PE" sz="2800" b="1" dirty="0">
              <a:solidFill>
                <a:schemeClr val="bg1"/>
              </a:solidFill>
            </a:rPr>
            <a:t>Condición normal</a:t>
          </a:r>
        </a:p>
      </dgm:t>
    </dgm:pt>
    <dgm:pt modelId="{57644EEB-1C5B-4FCC-AA69-A13B5C9CEEFE}" type="parTrans" cxnId="{46ACD33C-1AFC-440A-9A9C-535953639503}">
      <dgm:prSet/>
      <dgm:spPr/>
      <dgm:t>
        <a:bodyPr/>
        <a:lstStyle/>
        <a:p>
          <a:pPr algn="ctr"/>
          <a:endParaRPr lang="es-PE" sz="1800" b="1"/>
        </a:p>
      </dgm:t>
    </dgm:pt>
    <dgm:pt modelId="{BECC8B4E-F960-4DA2-A472-A6866D53F937}" type="sibTrans" cxnId="{46ACD33C-1AFC-440A-9A9C-535953639503}">
      <dgm:prSet/>
      <dgm:spPr/>
      <dgm:t>
        <a:bodyPr/>
        <a:lstStyle/>
        <a:p>
          <a:pPr algn="ctr"/>
          <a:endParaRPr lang="es-PE" sz="1800" b="1"/>
        </a:p>
      </dgm:t>
    </dgm:pt>
    <dgm:pt modelId="{C554DC49-3ABC-40E4-922B-3428746FF5D5}" type="pres">
      <dgm:prSet presAssocID="{5068563B-693E-4476-8FC0-F0F1169B6FCA}" presName="Name0" presStyleCnt="0">
        <dgm:presLayoutVars>
          <dgm:dir/>
          <dgm:animLvl val="lvl"/>
          <dgm:resizeHandles val="exact"/>
        </dgm:presLayoutVars>
      </dgm:prSet>
      <dgm:spPr/>
    </dgm:pt>
    <dgm:pt modelId="{A5C95E51-822A-4A0B-8E95-3D9D883AFBC8}" type="pres">
      <dgm:prSet presAssocID="{48A0F087-753C-4E31-A95B-42E2AB2F7E0B}" presName="Name8" presStyleCnt="0"/>
      <dgm:spPr/>
    </dgm:pt>
    <dgm:pt modelId="{456BD247-50D4-48E4-89EC-C7B66E8C9143}" type="pres">
      <dgm:prSet presAssocID="{48A0F087-753C-4E31-A95B-42E2AB2F7E0B}" presName="level" presStyleLbl="node1" presStyleIdx="0" presStyleCnt="3" custScaleY="160000">
        <dgm:presLayoutVars>
          <dgm:chMax val="1"/>
          <dgm:bulletEnabled val="1"/>
        </dgm:presLayoutVars>
      </dgm:prSet>
      <dgm:spPr/>
      <dgm:t>
        <a:bodyPr/>
        <a:lstStyle/>
        <a:p>
          <a:endParaRPr lang="es-PE"/>
        </a:p>
      </dgm:t>
    </dgm:pt>
    <dgm:pt modelId="{4A1FB3E8-F9A7-4212-85B9-A4D20BB83731}" type="pres">
      <dgm:prSet presAssocID="{48A0F087-753C-4E31-A95B-42E2AB2F7E0B}" presName="levelTx" presStyleLbl="revTx" presStyleIdx="0" presStyleCnt="0">
        <dgm:presLayoutVars>
          <dgm:chMax val="1"/>
          <dgm:bulletEnabled val="1"/>
        </dgm:presLayoutVars>
      </dgm:prSet>
      <dgm:spPr/>
      <dgm:t>
        <a:bodyPr/>
        <a:lstStyle/>
        <a:p>
          <a:endParaRPr lang="es-PE"/>
        </a:p>
      </dgm:t>
    </dgm:pt>
    <dgm:pt modelId="{C8E1FF5E-6875-4139-885B-5EA372BC459E}" type="pres">
      <dgm:prSet presAssocID="{E4AE514C-B9DF-462B-B2E8-07BEFC9A0EBA}" presName="Name8" presStyleCnt="0"/>
      <dgm:spPr/>
    </dgm:pt>
    <dgm:pt modelId="{C297003C-A793-4316-BF67-FA93D0D3C988}" type="pres">
      <dgm:prSet presAssocID="{E4AE514C-B9DF-462B-B2E8-07BEFC9A0EBA}" presName="level" presStyleLbl="node1" presStyleIdx="1" presStyleCnt="3" custScaleY="124892">
        <dgm:presLayoutVars>
          <dgm:chMax val="1"/>
          <dgm:bulletEnabled val="1"/>
        </dgm:presLayoutVars>
      </dgm:prSet>
      <dgm:spPr/>
      <dgm:t>
        <a:bodyPr/>
        <a:lstStyle/>
        <a:p>
          <a:endParaRPr lang="es-PE"/>
        </a:p>
      </dgm:t>
    </dgm:pt>
    <dgm:pt modelId="{CB6B00A5-BD19-4947-A5FF-C3981EB120B5}" type="pres">
      <dgm:prSet presAssocID="{E4AE514C-B9DF-462B-B2E8-07BEFC9A0EBA}" presName="levelTx" presStyleLbl="revTx" presStyleIdx="0" presStyleCnt="0">
        <dgm:presLayoutVars>
          <dgm:chMax val="1"/>
          <dgm:bulletEnabled val="1"/>
        </dgm:presLayoutVars>
      </dgm:prSet>
      <dgm:spPr/>
      <dgm:t>
        <a:bodyPr/>
        <a:lstStyle/>
        <a:p>
          <a:endParaRPr lang="es-PE"/>
        </a:p>
      </dgm:t>
    </dgm:pt>
    <dgm:pt modelId="{6ACE9084-1EC9-4697-A335-9E5CFF7DF069}" type="pres">
      <dgm:prSet presAssocID="{48AF57F7-FF41-44A3-B50B-B21F8FCB974F}" presName="Name8" presStyleCnt="0"/>
      <dgm:spPr/>
    </dgm:pt>
    <dgm:pt modelId="{1C018782-204B-464F-BCE4-45D490C49117}" type="pres">
      <dgm:prSet presAssocID="{48AF57F7-FF41-44A3-B50B-B21F8FCB974F}" presName="level" presStyleLbl="node1" presStyleIdx="2" presStyleCnt="3" custScaleY="162892" custLinFactNeighborX="-347">
        <dgm:presLayoutVars>
          <dgm:chMax val="1"/>
          <dgm:bulletEnabled val="1"/>
        </dgm:presLayoutVars>
      </dgm:prSet>
      <dgm:spPr/>
      <dgm:t>
        <a:bodyPr/>
        <a:lstStyle/>
        <a:p>
          <a:endParaRPr lang="es-PE"/>
        </a:p>
      </dgm:t>
    </dgm:pt>
    <dgm:pt modelId="{DBBE3B05-9C3F-4976-A457-056879D870A5}" type="pres">
      <dgm:prSet presAssocID="{48AF57F7-FF41-44A3-B50B-B21F8FCB974F}" presName="levelTx" presStyleLbl="revTx" presStyleIdx="0" presStyleCnt="0">
        <dgm:presLayoutVars>
          <dgm:chMax val="1"/>
          <dgm:bulletEnabled val="1"/>
        </dgm:presLayoutVars>
      </dgm:prSet>
      <dgm:spPr/>
      <dgm:t>
        <a:bodyPr/>
        <a:lstStyle/>
        <a:p>
          <a:endParaRPr lang="es-PE"/>
        </a:p>
      </dgm:t>
    </dgm:pt>
  </dgm:ptLst>
  <dgm:cxnLst>
    <dgm:cxn modelId="{9A168B59-AFD0-4F29-812C-311E5C57149A}" srcId="{5068563B-693E-4476-8FC0-F0F1169B6FCA}" destId="{E4AE514C-B9DF-462B-B2E8-07BEFC9A0EBA}" srcOrd="1" destOrd="0" parTransId="{626F2FD0-0728-48C9-8E56-2F43DF187AA9}" sibTransId="{4053B83D-EE35-4268-BEE0-C64BD5EA44CD}"/>
    <dgm:cxn modelId="{2EF8FD94-06BB-4750-96EA-2FC2664009BD}" type="presOf" srcId="{48A0F087-753C-4E31-A95B-42E2AB2F7E0B}" destId="{4A1FB3E8-F9A7-4212-85B9-A4D20BB83731}" srcOrd="1" destOrd="0" presId="urn:microsoft.com/office/officeart/2005/8/layout/pyramid1"/>
    <dgm:cxn modelId="{250A80E3-CFD4-4BCE-BA74-C1ECE2E2C71E}" type="presOf" srcId="{5068563B-693E-4476-8FC0-F0F1169B6FCA}" destId="{C554DC49-3ABC-40E4-922B-3428746FF5D5}" srcOrd="0" destOrd="0" presId="urn:microsoft.com/office/officeart/2005/8/layout/pyramid1"/>
    <dgm:cxn modelId="{CC057132-5AAE-4013-A309-374ABFB914DE}" type="presOf" srcId="{48A0F087-753C-4E31-A95B-42E2AB2F7E0B}" destId="{456BD247-50D4-48E4-89EC-C7B66E8C9143}" srcOrd="0" destOrd="0" presId="urn:microsoft.com/office/officeart/2005/8/layout/pyramid1"/>
    <dgm:cxn modelId="{0A65CA66-75B8-4066-A70F-32885A1FD123}" type="presOf" srcId="{E4AE514C-B9DF-462B-B2E8-07BEFC9A0EBA}" destId="{C297003C-A793-4316-BF67-FA93D0D3C988}" srcOrd="0" destOrd="0" presId="urn:microsoft.com/office/officeart/2005/8/layout/pyramid1"/>
    <dgm:cxn modelId="{46ACD33C-1AFC-440A-9A9C-535953639503}" srcId="{5068563B-693E-4476-8FC0-F0F1169B6FCA}" destId="{48AF57F7-FF41-44A3-B50B-B21F8FCB974F}" srcOrd="2" destOrd="0" parTransId="{57644EEB-1C5B-4FCC-AA69-A13B5C9CEEFE}" sibTransId="{BECC8B4E-F960-4DA2-A472-A6866D53F937}"/>
    <dgm:cxn modelId="{C5002A32-F421-4CDB-A9DF-D32ED9BE1E8A}" type="presOf" srcId="{48AF57F7-FF41-44A3-B50B-B21F8FCB974F}" destId="{1C018782-204B-464F-BCE4-45D490C49117}" srcOrd="0" destOrd="0" presId="urn:microsoft.com/office/officeart/2005/8/layout/pyramid1"/>
    <dgm:cxn modelId="{D98F05A8-5624-45BB-B070-B6691FE71BF7}" srcId="{5068563B-693E-4476-8FC0-F0F1169B6FCA}" destId="{48A0F087-753C-4E31-A95B-42E2AB2F7E0B}" srcOrd="0" destOrd="0" parTransId="{D1C7BC76-8E49-4E7A-837B-01FC7AC19C73}" sibTransId="{700442F1-C810-4265-9700-49A39FD9A083}"/>
    <dgm:cxn modelId="{36929256-F6C5-4B0A-B5AE-AA0DBF4807DF}" type="presOf" srcId="{48AF57F7-FF41-44A3-B50B-B21F8FCB974F}" destId="{DBBE3B05-9C3F-4976-A457-056879D870A5}" srcOrd="1" destOrd="0" presId="urn:microsoft.com/office/officeart/2005/8/layout/pyramid1"/>
    <dgm:cxn modelId="{39AD99F1-B28C-4CAC-A997-284FEF2C93BE}" type="presOf" srcId="{E4AE514C-B9DF-462B-B2E8-07BEFC9A0EBA}" destId="{CB6B00A5-BD19-4947-A5FF-C3981EB120B5}" srcOrd="1" destOrd="0" presId="urn:microsoft.com/office/officeart/2005/8/layout/pyramid1"/>
    <dgm:cxn modelId="{F515F9C2-236C-476F-8B3D-B885977D6FDB}" type="presParOf" srcId="{C554DC49-3ABC-40E4-922B-3428746FF5D5}" destId="{A5C95E51-822A-4A0B-8E95-3D9D883AFBC8}" srcOrd="0" destOrd="0" presId="urn:microsoft.com/office/officeart/2005/8/layout/pyramid1"/>
    <dgm:cxn modelId="{0364D73C-BB4C-4A0E-BE45-34D6CEB5DA23}" type="presParOf" srcId="{A5C95E51-822A-4A0B-8E95-3D9D883AFBC8}" destId="{456BD247-50D4-48E4-89EC-C7B66E8C9143}" srcOrd="0" destOrd="0" presId="urn:microsoft.com/office/officeart/2005/8/layout/pyramid1"/>
    <dgm:cxn modelId="{59B8F132-C6C4-464D-8C0F-D429451B2E45}" type="presParOf" srcId="{A5C95E51-822A-4A0B-8E95-3D9D883AFBC8}" destId="{4A1FB3E8-F9A7-4212-85B9-A4D20BB83731}" srcOrd="1" destOrd="0" presId="urn:microsoft.com/office/officeart/2005/8/layout/pyramid1"/>
    <dgm:cxn modelId="{92A90894-1A75-4352-9126-8C766ECBD49B}" type="presParOf" srcId="{C554DC49-3ABC-40E4-922B-3428746FF5D5}" destId="{C8E1FF5E-6875-4139-885B-5EA372BC459E}" srcOrd="1" destOrd="0" presId="urn:microsoft.com/office/officeart/2005/8/layout/pyramid1"/>
    <dgm:cxn modelId="{2B142C6D-1974-4741-8DE8-A94E4D8514DE}" type="presParOf" srcId="{C8E1FF5E-6875-4139-885B-5EA372BC459E}" destId="{C297003C-A793-4316-BF67-FA93D0D3C988}" srcOrd="0" destOrd="0" presId="urn:microsoft.com/office/officeart/2005/8/layout/pyramid1"/>
    <dgm:cxn modelId="{7DBD92BE-3C73-42F2-95D4-9F30DD0533AD}" type="presParOf" srcId="{C8E1FF5E-6875-4139-885B-5EA372BC459E}" destId="{CB6B00A5-BD19-4947-A5FF-C3981EB120B5}" srcOrd="1" destOrd="0" presId="urn:microsoft.com/office/officeart/2005/8/layout/pyramid1"/>
    <dgm:cxn modelId="{CC5833BA-9FA5-4D9C-BCD1-531EADD628CB}" type="presParOf" srcId="{C554DC49-3ABC-40E4-922B-3428746FF5D5}" destId="{6ACE9084-1EC9-4697-A335-9E5CFF7DF069}" srcOrd="2" destOrd="0" presId="urn:microsoft.com/office/officeart/2005/8/layout/pyramid1"/>
    <dgm:cxn modelId="{482B1BCB-E618-4452-AC73-17E848780E0A}" type="presParOf" srcId="{6ACE9084-1EC9-4697-A335-9E5CFF7DF069}" destId="{1C018782-204B-464F-BCE4-45D490C49117}" srcOrd="0" destOrd="0" presId="urn:microsoft.com/office/officeart/2005/8/layout/pyramid1"/>
    <dgm:cxn modelId="{DA194177-B7C3-4DE6-95F4-5564C14E4E9F}" type="presParOf" srcId="{6ACE9084-1EC9-4697-A335-9E5CFF7DF069}" destId="{DBBE3B05-9C3F-4976-A457-056879D870A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68563B-693E-4476-8FC0-F0F1169B6FCA}" type="doc">
      <dgm:prSet loTypeId="urn:microsoft.com/office/officeart/2005/8/layout/pyramid1" loCatId="pyramid" qsTypeId="urn:microsoft.com/office/officeart/2005/8/quickstyle/simple1" qsCatId="simple" csTypeId="urn:microsoft.com/office/officeart/2005/8/colors/accent1_2" csCatId="accent1" phldr="1"/>
      <dgm:spPr/>
    </dgm:pt>
    <dgm:pt modelId="{48A0F087-753C-4E31-A95B-42E2AB2F7E0B}">
      <dgm:prSet phldrT="[Text]" custT="1"/>
      <dgm:spPr>
        <a:gradFill flip="none" rotWithShape="0">
          <a:gsLst>
            <a:gs pos="47000">
              <a:srgbClr val="FF0000"/>
            </a:gs>
            <a:gs pos="100000">
              <a:srgbClr val="FFFF00"/>
            </a:gs>
            <a:gs pos="100000">
              <a:schemeClr val="accent6">
                <a:tint val="12000"/>
                <a:satMod val="255000"/>
              </a:schemeClr>
            </a:gs>
          </a:gsLst>
          <a:lin ang="5400000" scaled="0"/>
          <a:tileRect/>
        </a:gradFill>
      </dgm:spPr>
      <dgm:t>
        <a:bodyPr/>
        <a:lstStyle/>
        <a:p>
          <a:pPr algn="ctr"/>
          <a:endParaRPr lang="es-PE" sz="1600" b="1" dirty="0"/>
        </a:p>
        <a:p>
          <a:pPr algn="ctr"/>
          <a:endParaRPr lang="es-PE" sz="1600" b="1" dirty="0"/>
        </a:p>
        <a:p>
          <a:pPr algn="ctr"/>
          <a:r>
            <a:rPr lang="es-PE" sz="1600" b="1" dirty="0">
              <a:solidFill>
                <a:schemeClr val="bg1"/>
              </a:solidFill>
            </a:rPr>
            <a:t>Accidente</a:t>
          </a:r>
        </a:p>
        <a:p>
          <a:pPr algn="ctr"/>
          <a:r>
            <a:rPr lang="es-PE" sz="1600" b="1" dirty="0"/>
            <a:t>Incidente</a:t>
          </a:r>
        </a:p>
      </dgm:t>
    </dgm:pt>
    <dgm:pt modelId="{D1C7BC76-8E49-4E7A-837B-01FC7AC19C73}" type="parTrans" cxnId="{D98F05A8-5624-45BB-B070-B6691FE71BF7}">
      <dgm:prSet/>
      <dgm:spPr/>
      <dgm:t>
        <a:bodyPr/>
        <a:lstStyle/>
        <a:p>
          <a:pPr algn="ctr"/>
          <a:endParaRPr lang="es-PE" sz="1800" b="1"/>
        </a:p>
      </dgm:t>
    </dgm:pt>
    <dgm:pt modelId="{700442F1-C810-4265-9700-49A39FD9A083}" type="sibTrans" cxnId="{D98F05A8-5624-45BB-B070-B6691FE71BF7}">
      <dgm:prSet/>
      <dgm:spPr/>
      <dgm:t>
        <a:bodyPr/>
        <a:lstStyle/>
        <a:p>
          <a:pPr algn="ctr"/>
          <a:endParaRPr lang="es-PE" sz="1800" b="1"/>
        </a:p>
      </dgm:t>
    </dgm:pt>
    <dgm:pt modelId="{E4AE514C-B9DF-462B-B2E8-07BEFC9A0EBA}">
      <dgm:prSet phldrT="[Text]" custT="1"/>
      <dgm:spPr>
        <a:gradFill flip="none" rotWithShape="0">
          <a:gsLst>
            <a:gs pos="43000">
              <a:srgbClr val="FFFF00"/>
            </a:gs>
            <a:gs pos="100000">
              <a:srgbClr val="00B050"/>
            </a:gs>
            <a:gs pos="100000">
              <a:schemeClr val="accent6">
                <a:tint val="12000"/>
                <a:satMod val="255000"/>
              </a:schemeClr>
            </a:gs>
          </a:gsLst>
          <a:lin ang="5400000" scaled="0"/>
          <a:tileRect/>
        </a:gradFill>
      </dgm:spPr>
      <dgm:t>
        <a:bodyPr/>
        <a:lstStyle/>
        <a:p>
          <a:pPr algn="ctr"/>
          <a:r>
            <a:rPr lang="es-PE" sz="2000" b="1" dirty="0"/>
            <a:t>Desviación</a:t>
          </a:r>
        </a:p>
        <a:p>
          <a:pPr algn="ctr"/>
          <a:r>
            <a:rPr lang="es-PE" sz="2000" b="1" dirty="0"/>
            <a:t>Condición de degradación</a:t>
          </a:r>
        </a:p>
      </dgm:t>
    </dgm:pt>
    <dgm:pt modelId="{626F2FD0-0728-48C9-8E56-2F43DF187AA9}" type="parTrans" cxnId="{9A168B59-AFD0-4F29-812C-311E5C57149A}">
      <dgm:prSet/>
      <dgm:spPr/>
      <dgm:t>
        <a:bodyPr/>
        <a:lstStyle/>
        <a:p>
          <a:pPr algn="ctr"/>
          <a:endParaRPr lang="es-PE" sz="1800" b="1"/>
        </a:p>
      </dgm:t>
    </dgm:pt>
    <dgm:pt modelId="{4053B83D-EE35-4268-BEE0-C64BD5EA44CD}" type="sibTrans" cxnId="{9A168B59-AFD0-4F29-812C-311E5C57149A}">
      <dgm:prSet/>
      <dgm:spPr/>
      <dgm:t>
        <a:bodyPr/>
        <a:lstStyle/>
        <a:p>
          <a:pPr algn="ctr"/>
          <a:endParaRPr lang="es-PE" sz="1800" b="1"/>
        </a:p>
      </dgm:t>
    </dgm:pt>
    <dgm:pt modelId="{48AF57F7-FF41-44A3-B50B-B21F8FCB974F}">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dgm:spPr>
      <dgm:t>
        <a:bodyPr/>
        <a:lstStyle/>
        <a:p>
          <a:pPr algn="ctr"/>
          <a:r>
            <a:rPr lang="es-PE" sz="2800" b="1" dirty="0">
              <a:solidFill>
                <a:schemeClr val="bg1"/>
              </a:solidFill>
            </a:rPr>
            <a:t>Condición normal</a:t>
          </a:r>
        </a:p>
      </dgm:t>
    </dgm:pt>
    <dgm:pt modelId="{57644EEB-1C5B-4FCC-AA69-A13B5C9CEEFE}" type="parTrans" cxnId="{46ACD33C-1AFC-440A-9A9C-535953639503}">
      <dgm:prSet/>
      <dgm:spPr/>
      <dgm:t>
        <a:bodyPr/>
        <a:lstStyle/>
        <a:p>
          <a:pPr algn="ctr"/>
          <a:endParaRPr lang="es-PE" sz="1800" b="1"/>
        </a:p>
      </dgm:t>
    </dgm:pt>
    <dgm:pt modelId="{BECC8B4E-F960-4DA2-A472-A6866D53F937}" type="sibTrans" cxnId="{46ACD33C-1AFC-440A-9A9C-535953639503}">
      <dgm:prSet/>
      <dgm:spPr/>
      <dgm:t>
        <a:bodyPr/>
        <a:lstStyle/>
        <a:p>
          <a:pPr algn="ctr"/>
          <a:endParaRPr lang="es-PE" sz="1800" b="1"/>
        </a:p>
      </dgm:t>
    </dgm:pt>
    <dgm:pt modelId="{C554DC49-3ABC-40E4-922B-3428746FF5D5}" type="pres">
      <dgm:prSet presAssocID="{5068563B-693E-4476-8FC0-F0F1169B6FCA}" presName="Name0" presStyleCnt="0">
        <dgm:presLayoutVars>
          <dgm:dir/>
          <dgm:animLvl val="lvl"/>
          <dgm:resizeHandles val="exact"/>
        </dgm:presLayoutVars>
      </dgm:prSet>
      <dgm:spPr/>
    </dgm:pt>
    <dgm:pt modelId="{A5C95E51-822A-4A0B-8E95-3D9D883AFBC8}" type="pres">
      <dgm:prSet presAssocID="{48A0F087-753C-4E31-A95B-42E2AB2F7E0B}" presName="Name8" presStyleCnt="0"/>
      <dgm:spPr/>
    </dgm:pt>
    <dgm:pt modelId="{456BD247-50D4-48E4-89EC-C7B66E8C9143}" type="pres">
      <dgm:prSet presAssocID="{48A0F087-753C-4E31-A95B-42E2AB2F7E0B}" presName="level" presStyleLbl="node1" presStyleIdx="0" presStyleCnt="3" custScaleY="160000">
        <dgm:presLayoutVars>
          <dgm:chMax val="1"/>
          <dgm:bulletEnabled val="1"/>
        </dgm:presLayoutVars>
      </dgm:prSet>
      <dgm:spPr/>
      <dgm:t>
        <a:bodyPr/>
        <a:lstStyle/>
        <a:p>
          <a:endParaRPr lang="es-PE"/>
        </a:p>
      </dgm:t>
    </dgm:pt>
    <dgm:pt modelId="{4A1FB3E8-F9A7-4212-85B9-A4D20BB83731}" type="pres">
      <dgm:prSet presAssocID="{48A0F087-753C-4E31-A95B-42E2AB2F7E0B}" presName="levelTx" presStyleLbl="revTx" presStyleIdx="0" presStyleCnt="0">
        <dgm:presLayoutVars>
          <dgm:chMax val="1"/>
          <dgm:bulletEnabled val="1"/>
        </dgm:presLayoutVars>
      </dgm:prSet>
      <dgm:spPr/>
      <dgm:t>
        <a:bodyPr/>
        <a:lstStyle/>
        <a:p>
          <a:endParaRPr lang="es-PE"/>
        </a:p>
      </dgm:t>
    </dgm:pt>
    <dgm:pt modelId="{C8E1FF5E-6875-4139-885B-5EA372BC459E}" type="pres">
      <dgm:prSet presAssocID="{E4AE514C-B9DF-462B-B2E8-07BEFC9A0EBA}" presName="Name8" presStyleCnt="0"/>
      <dgm:spPr/>
    </dgm:pt>
    <dgm:pt modelId="{C297003C-A793-4316-BF67-FA93D0D3C988}" type="pres">
      <dgm:prSet presAssocID="{E4AE514C-B9DF-462B-B2E8-07BEFC9A0EBA}" presName="level" presStyleLbl="node1" presStyleIdx="1" presStyleCnt="3" custScaleY="124892">
        <dgm:presLayoutVars>
          <dgm:chMax val="1"/>
          <dgm:bulletEnabled val="1"/>
        </dgm:presLayoutVars>
      </dgm:prSet>
      <dgm:spPr/>
      <dgm:t>
        <a:bodyPr/>
        <a:lstStyle/>
        <a:p>
          <a:endParaRPr lang="es-PE"/>
        </a:p>
      </dgm:t>
    </dgm:pt>
    <dgm:pt modelId="{CB6B00A5-BD19-4947-A5FF-C3981EB120B5}" type="pres">
      <dgm:prSet presAssocID="{E4AE514C-B9DF-462B-B2E8-07BEFC9A0EBA}" presName="levelTx" presStyleLbl="revTx" presStyleIdx="0" presStyleCnt="0">
        <dgm:presLayoutVars>
          <dgm:chMax val="1"/>
          <dgm:bulletEnabled val="1"/>
        </dgm:presLayoutVars>
      </dgm:prSet>
      <dgm:spPr/>
      <dgm:t>
        <a:bodyPr/>
        <a:lstStyle/>
        <a:p>
          <a:endParaRPr lang="es-PE"/>
        </a:p>
      </dgm:t>
    </dgm:pt>
    <dgm:pt modelId="{6ACE9084-1EC9-4697-A335-9E5CFF7DF069}" type="pres">
      <dgm:prSet presAssocID="{48AF57F7-FF41-44A3-B50B-B21F8FCB974F}" presName="Name8" presStyleCnt="0"/>
      <dgm:spPr/>
    </dgm:pt>
    <dgm:pt modelId="{1C018782-204B-464F-BCE4-45D490C49117}" type="pres">
      <dgm:prSet presAssocID="{48AF57F7-FF41-44A3-B50B-B21F8FCB974F}" presName="level" presStyleLbl="node1" presStyleIdx="2" presStyleCnt="3" custScaleY="162892" custLinFactNeighborX="-347">
        <dgm:presLayoutVars>
          <dgm:chMax val="1"/>
          <dgm:bulletEnabled val="1"/>
        </dgm:presLayoutVars>
      </dgm:prSet>
      <dgm:spPr/>
      <dgm:t>
        <a:bodyPr/>
        <a:lstStyle/>
        <a:p>
          <a:endParaRPr lang="es-PE"/>
        </a:p>
      </dgm:t>
    </dgm:pt>
    <dgm:pt modelId="{DBBE3B05-9C3F-4976-A457-056879D870A5}" type="pres">
      <dgm:prSet presAssocID="{48AF57F7-FF41-44A3-B50B-B21F8FCB974F}" presName="levelTx" presStyleLbl="revTx" presStyleIdx="0" presStyleCnt="0">
        <dgm:presLayoutVars>
          <dgm:chMax val="1"/>
          <dgm:bulletEnabled val="1"/>
        </dgm:presLayoutVars>
      </dgm:prSet>
      <dgm:spPr/>
      <dgm:t>
        <a:bodyPr/>
        <a:lstStyle/>
        <a:p>
          <a:endParaRPr lang="es-PE"/>
        </a:p>
      </dgm:t>
    </dgm:pt>
  </dgm:ptLst>
  <dgm:cxnLst>
    <dgm:cxn modelId="{9A168B59-AFD0-4F29-812C-311E5C57149A}" srcId="{5068563B-693E-4476-8FC0-F0F1169B6FCA}" destId="{E4AE514C-B9DF-462B-B2E8-07BEFC9A0EBA}" srcOrd="1" destOrd="0" parTransId="{626F2FD0-0728-48C9-8E56-2F43DF187AA9}" sibTransId="{4053B83D-EE35-4268-BEE0-C64BD5EA44CD}"/>
    <dgm:cxn modelId="{46998FEF-2F79-416C-8C10-AF8E772E310F}" type="presOf" srcId="{48AF57F7-FF41-44A3-B50B-B21F8FCB974F}" destId="{DBBE3B05-9C3F-4976-A457-056879D870A5}" srcOrd="1" destOrd="0" presId="urn:microsoft.com/office/officeart/2005/8/layout/pyramid1"/>
    <dgm:cxn modelId="{46ACD33C-1AFC-440A-9A9C-535953639503}" srcId="{5068563B-693E-4476-8FC0-F0F1169B6FCA}" destId="{48AF57F7-FF41-44A3-B50B-B21F8FCB974F}" srcOrd="2" destOrd="0" parTransId="{57644EEB-1C5B-4FCC-AA69-A13B5C9CEEFE}" sibTransId="{BECC8B4E-F960-4DA2-A472-A6866D53F937}"/>
    <dgm:cxn modelId="{D98F05A8-5624-45BB-B070-B6691FE71BF7}" srcId="{5068563B-693E-4476-8FC0-F0F1169B6FCA}" destId="{48A0F087-753C-4E31-A95B-42E2AB2F7E0B}" srcOrd="0" destOrd="0" parTransId="{D1C7BC76-8E49-4E7A-837B-01FC7AC19C73}" sibTransId="{700442F1-C810-4265-9700-49A39FD9A083}"/>
    <dgm:cxn modelId="{6CDDE5FE-B795-47D5-9499-0F6AFDB945C4}" type="presOf" srcId="{48A0F087-753C-4E31-A95B-42E2AB2F7E0B}" destId="{4A1FB3E8-F9A7-4212-85B9-A4D20BB83731}" srcOrd="1" destOrd="0" presId="urn:microsoft.com/office/officeart/2005/8/layout/pyramid1"/>
    <dgm:cxn modelId="{14887184-5A22-4681-8671-36E4985577D5}" type="presOf" srcId="{5068563B-693E-4476-8FC0-F0F1169B6FCA}" destId="{C554DC49-3ABC-40E4-922B-3428746FF5D5}" srcOrd="0" destOrd="0" presId="urn:microsoft.com/office/officeart/2005/8/layout/pyramid1"/>
    <dgm:cxn modelId="{0DF8C73A-1E00-40EE-B5AB-8B0C3FE920A6}" type="presOf" srcId="{48AF57F7-FF41-44A3-B50B-B21F8FCB974F}" destId="{1C018782-204B-464F-BCE4-45D490C49117}" srcOrd="0" destOrd="0" presId="urn:microsoft.com/office/officeart/2005/8/layout/pyramid1"/>
    <dgm:cxn modelId="{72B0FF1B-3CA7-49A1-B584-BE842C2EC2A5}" type="presOf" srcId="{E4AE514C-B9DF-462B-B2E8-07BEFC9A0EBA}" destId="{CB6B00A5-BD19-4947-A5FF-C3981EB120B5}" srcOrd="1" destOrd="0" presId="urn:microsoft.com/office/officeart/2005/8/layout/pyramid1"/>
    <dgm:cxn modelId="{B8EA0D2C-4B3F-433A-B2D6-B3EDE98ED43D}" type="presOf" srcId="{E4AE514C-B9DF-462B-B2E8-07BEFC9A0EBA}" destId="{C297003C-A793-4316-BF67-FA93D0D3C988}" srcOrd="0" destOrd="0" presId="urn:microsoft.com/office/officeart/2005/8/layout/pyramid1"/>
    <dgm:cxn modelId="{4BF6A97D-C1BA-4CF7-A942-1C1458A1E95C}" type="presOf" srcId="{48A0F087-753C-4E31-A95B-42E2AB2F7E0B}" destId="{456BD247-50D4-48E4-89EC-C7B66E8C9143}" srcOrd="0" destOrd="0" presId="urn:microsoft.com/office/officeart/2005/8/layout/pyramid1"/>
    <dgm:cxn modelId="{FCA61D9B-D4DA-49A1-9EB7-31F20371BA85}" type="presParOf" srcId="{C554DC49-3ABC-40E4-922B-3428746FF5D5}" destId="{A5C95E51-822A-4A0B-8E95-3D9D883AFBC8}" srcOrd="0" destOrd="0" presId="urn:microsoft.com/office/officeart/2005/8/layout/pyramid1"/>
    <dgm:cxn modelId="{D4BC0D8D-C550-4483-BE32-671249EC4FE5}" type="presParOf" srcId="{A5C95E51-822A-4A0B-8E95-3D9D883AFBC8}" destId="{456BD247-50D4-48E4-89EC-C7B66E8C9143}" srcOrd="0" destOrd="0" presId="urn:microsoft.com/office/officeart/2005/8/layout/pyramid1"/>
    <dgm:cxn modelId="{84A65FD4-67E2-478F-B43E-5CADAD9C9B2C}" type="presParOf" srcId="{A5C95E51-822A-4A0B-8E95-3D9D883AFBC8}" destId="{4A1FB3E8-F9A7-4212-85B9-A4D20BB83731}" srcOrd="1" destOrd="0" presId="urn:microsoft.com/office/officeart/2005/8/layout/pyramid1"/>
    <dgm:cxn modelId="{1ABB47E0-3E9A-4B2C-9369-3066F897B472}" type="presParOf" srcId="{C554DC49-3ABC-40E4-922B-3428746FF5D5}" destId="{C8E1FF5E-6875-4139-885B-5EA372BC459E}" srcOrd="1" destOrd="0" presId="urn:microsoft.com/office/officeart/2005/8/layout/pyramid1"/>
    <dgm:cxn modelId="{AF1918D1-52B3-4A5F-B2E0-81D65E7A6187}" type="presParOf" srcId="{C8E1FF5E-6875-4139-885B-5EA372BC459E}" destId="{C297003C-A793-4316-BF67-FA93D0D3C988}" srcOrd="0" destOrd="0" presId="urn:microsoft.com/office/officeart/2005/8/layout/pyramid1"/>
    <dgm:cxn modelId="{E512047B-D86B-4A78-8046-C2B5D7A7ED86}" type="presParOf" srcId="{C8E1FF5E-6875-4139-885B-5EA372BC459E}" destId="{CB6B00A5-BD19-4947-A5FF-C3981EB120B5}" srcOrd="1" destOrd="0" presId="urn:microsoft.com/office/officeart/2005/8/layout/pyramid1"/>
    <dgm:cxn modelId="{DCE459AE-8B15-40D0-8F1D-FF571BDA7231}" type="presParOf" srcId="{C554DC49-3ABC-40E4-922B-3428746FF5D5}" destId="{6ACE9084-1EC9-4697-A335-9E5CFF7DF069}" srcOrd="2" destOrd="0" presId="urn:microsoft.com/office/officeart/2005/8/layout/pyramid1"/>
    <dgm:cxn modelId="{AE7980A9-6E28-4C10-A549-2B12FB2D65F1}" type="presParOf" srcId="{6ACE9084-1EC9-4697-A335-9E5CFF7DF069}" destId="{1C018782-204B-464F-BCE4-45D490C49117}" srcOrd="0" destOrd="0" presId="urn:microsoft.com/office/officeart/2005/8/layout/pyramid1"/>
    <dgm:cxn modelId="{E406ABDA-63BC-4B12-AD7B-67AA09B65681}" type="presParOf" srcId="{6ACE9084-1EC9-4697-A335-9E5CFF7DF069}" destId="{DBBE3B05-9C3F-4976-A457-056879D870A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68563B-693E-4476-8FC0-F0F1169B6FCA}" type="doc">
      <dgm:prSet loTypeId="urn:microsoft.com/office/officeart/2005/8/layout/pyramid1" loCatId="pyramid" qsTypeId="urn:microsoft.com/office/officeart/2005/8/quickstyle/simple1" qsCatId="simple" csTypeId="urn:microsoft.com/office/officeart/2005/8/colors/accent1_2" csCatId="accent1" phldr="1"/>
      <dgm:spPr/>
    </dgm:pt>
    <dgm:pt modelId="{48A0F087-753C-4E31-A95B-42E2AB2F7E0B}">
      <dgm:prSet phldrT="[Text]" custT="1"/>
      <dgm:spPr>
        <a:gradFill flip="none" rotWithShape="0">
          <a:gsLst>
            <a:gs pos="47000">
              <a:srgbClr val="FF0000"/>
            </a:gs>
            <a:gs pos="100000">
              <a:srgbClr val="FFFF00"/>
            </a:gs>
            <a:gs pos="100000">
              <a:schemeClr val="accent6">
                <a:tint val="12000"/>
                <a:satMod val="255000"/>
              </a:schemeClr>
            </a:gs>
          </a:gsLst>
          <a:lin ang="5400000" scaled="0"/>
          <a:tileRect/>
        </a:gradFill>
      </dgm:spPr>
      <dgm:t>
        <a:bodyPr/>
        <a:lstStyle/>
        <a:p>
          <a:pPr algn="ctr"/>
          <a:endParaRPr lang="es-PE" sz="1600" b="1" dirty="0"/>
        </a:p>
        <a:p>
          <a:pPr algn="ctr"/>
          <a:endParaRPr lang="es-PE" sz="1600" b="1" dirty="0"/>
        </a:p>
        <a:p>
          <a:pPr algn="ctr"/>
          <a:r>
            <a:rPr lang="es-PE" sz="1600" b="1" dirty="0">
              <a:solidFill>
                <a:schemeClr val="bg1"/>
              </a:solidFill>
            </a:rPr>
            <a:t>Accidente</a:t>
          </a:r>
        </a:p>
        <a:p>
          <a:pPr algn="ctr"/>
          <a:r>
            <a:rPr lang="es-PE" sz="1600" b="1" dirty="0"/>
            <a:t>Incidente</a:t>
          </a:r>
        </a:p>
      </dgm:t>
    </dgm:pt>
    <dgm:pt modelId="{D1C7BC76-8E49-4E7A-837B-01FC7AC19C73}" type="parTrans" cxnId="{D98F05A8-5624-45BB-B070-B6691FE71BF7}">
      <dgm:prSet/>
      <dgm:spPr/>
      <dgm:t>
        <a:bodyPr/>
        <a:lstStyle/>
        <a:p>
          <a:pPr algn="ctr"/>
          <a:endParaRPr lang="es-PE" sz="1800" b="1"/>
        </a:p>
      </dgm:t>
    </dgm:pt>
    <dgm:pt modelId="{700442F1-C810-4265-9700-49A39FD9A083}" type="sibTrans" cxnId="{D98F05A8-5624-45BB-B070-B6691FE71BF7}">
      <dgm:prSet/>
      <dgm:spPr/>
      <dgm:t>
        <a:bodyPr/>
        <a:lstStyle/>
        <a:p>
          <a:pPr algn="ctr"/>
          <a:endParaRPr lang="es-PE" sz="1800" b="1"/>
        </a:p>
      </dgm:t>
    </dgm:pt>
    <dgm:pt modelId="{E4AE514C-B9DF-462B-B2E8-07BEFC9A0EBA}">
      <dgm:prSet phldrT="[Text]" custT="1"/>
      <dgm:spPr>
        <a:gradFill flip="none" rotWithShape="0">
          <a:gsLst>
            <a:gs pos="43000">
              <a:srgbClr val="FFFF00"/>
            </a:gs>
            <a:gs pos="100000">
              <a:srgbClr val="00B050"/>
            </a:gs>
            <a:gs pos="100000">
              <a:schemeClr val="accent6">
                <a:tint val="12000"/>
                <a:satMod val="255000"/>
              </a:schemeClr>
            </a:gs>
          </a:gsLst>
          <a:lin ang="5400000" scaled="0"/>
          <a:tileRect/>
        </a:gradFill>
      </dgm:spPr>
      <dgm:t>
        <a:bodyPr/>
        <a:lstStyle/>
        <a:p>
          <a:pPr algn="ctr"/>
          <a:r>
            <a:rPr lang="es-PE" sz="2000" b="1" dirty="0"/>
            <a:t>Desviación</a:t>
          </a:r>
        </a:p>
        <a:p>
          <a:pPr algn="ctr"/>
          <a:r>
            <a:rPr lang="es-PE" sz="2000" b="1" dirty="0"/>
            <a:t>Condición de degradación</a:t>
          </a:r>
        </a:p>
      </dgm:t>
    </dgm:pt>
    <dgm:pt modelId="{626F2FD0-0728-48C9-8E56-2F43DF187AA9}" type="parTrans" cxnId="{9A168B59-AFD0-4F29-812C-311E5C57149A}">
      <dgm:prSet/>
      <dgm:spPr/>
      <dgm:t>
        <a:bodyPr/>
        <a:lstStyle/>
        <a:p>
          <a:pPr algn="ctr"/>
          <a:endParaRPr lang="es-PE" sz="1800" b="1"/>
        </a:p>
      </dgm:t>
    </dgm:pt>
    <dgm:pt modelId="{4053B83D-EE35-4268-BEE0-C64BD5EA44CD}" type="sibTrans" cxnId="{9A168B59-AFD0-4F29-812C-311E5C57149A}">
      <dgm:prSet/>
      <dgm:spPr/>
      <dgm:t>
        <a:bodyPr/>
        <a:lstStyle/>
        <a:p>
          <a:pPr algn="ctr"/>
          <a:endParaRPr lang="es-PE" sz="1800" b="1"/>
        </a:p>
      </dgm:t>
    </dgm:pt>
    <dgm:pt modelId="{48AF57F7-FF41-44A3-B50B-B21F8FCB974F}">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dgm:spPr>
      <dgm:t>
        <a:bodyPr/>
        <a:lstStyle/>
        <a:p>
          <a:pPr algn="ctr"/>
          <a:r>
            <a:rPr lang="es-PE" sz="2800" b="1" dirty="0">
              <a:solidFill>
                <a:schemeClr val="bg1"/>
              </a:solidFill>
            </a:rPr>
            <a:t>Condición normal</a:t>
          </a:r>
        </a:p>
      </dgm:t>
    </dgm:pt>
    <dgm:pt modelId="{57644EEB-1C5B-4FCC-AA69-A13B5C9CEEFE}" type="parTrans" cxnId="{46ACD33C-1AFC-440A-9A9C-535953639503}">
      <dgm:prSet/>
      <dgm:spPr/>
      <dgm:t>
        <a:bodyPr/>
        <a:lstStyle/>
        <a:p>
          <a:pPr algn="ctr"/>
          <a:endParaRPr lang="es-PE" sz="1800" b="1"/>
        </a:p>
      </dgm:t>
    </dgm:pt>
    <dgm:pt modelId="{BECC8B4E-F960-4DA2-A472-A6866D53F937}" type="sibTrans" cxnId="{46ACD33C-1AFC-440A-9A9C-535953639503}">
      <dgm:prSet/>
      <dgm:spPr/>
      <dgm:t>
        <a:bodyPr/>
        <a:lstStyle/>
        <a:p>
          <a:pPr algn="ctr"/>
          <a:endParaRPr lang="es-PE" sz="1800" b="1"/>
        </a:p>
      </dgm:t>
    </dgm:pt>
    <dgm:pt modelId="{C554DC49-3ABC-40E4-922B-3428746FF5D5}" type="pres">
      <dgm:prSet presAssocID="{5068563B-693E-4476-8FC0-F0F1169B6FCA}" presName="Name0" presStyleCnt="0">
        <dgm:presLayoutVars>
          <dgm:dir/>
          <dgm:animLvl val="lvl"/>
          <dgm:resizeHandles val="exact"/>
        </dgm:presLayoutVars>
      </dgm:prSet>
      <dgm:spPr/>
    </dgm:pt>
    <dgm:pt modelId="{A5C95E51-822A-4A0B-8E95-3D9D883AFBC8}" type="pres">
      <dgm:prSet presAssocID="{48A0F087-753C-4E31-A95B-42E2AB2F7E0B}" presName="Name8" presStyleCnt="0"/>
      <dgm:spPr/>
    </dgm:pt>
    <dgm:pt modelId="{456BD247-50D4-48E4-89EC-C7B66E8C9143}" type="pres">
      <dgm:prSet presAssocID="{48A0F087-753C-4E31-A95B-42E2AB2F7E0B}" presName="level" presStyleLbl="node1" presStyleIdx="0" presStyleCnt="3" custScaleY="160000">
        <dgm:presLayoutVars>
          <dgm:chMax val="1"/>
          <dgm:bulletEnabled val="1"/>
        </dgm:presLayoutVars>
      </dgm:prSet>
      <dgm:spPr/>
      <dgm:t>
        <a:bodyPr/>
        <a:lstStyle/>
        <a:p>
          <a:endParaRPr lang="es-PE"/>
        </a:p>
      </dgm:t>
    </dgm:pt>
    <dgm:pt modelId="{4A1FB3E8-F9A7-4212-85B9-A4D20BB83731}" type="pres">
      <dgm:prSet presAssocID="{48A0F087-753C-4E31-A95B-42E2AB2F7E0B}" presName="levelTx" presStyleLbl="revTx" presStyleIdx="0" presStyleCnt="0">
        <dgm:presLayoutVars>
          <dgm:chMax val="1"/>
          <dgm:bulletEnabled val="1"/>
        </dgm:presLayoutVars>
      </dgm:prSet>
      <dgm:spPr/>
      <dgm:t>
        <a:bodyPr/>
        <a:lstStyle/>
        <a:p>
          <a:endParaRPr lang="es-PE"/>
        </a:p>
      </dgm:t>
    </dgm:pt>
    <dgm:pt modelId="{C8E1FF5E-6875-4139-885B-5EA372BC459E}" type="pres">
      <dgm:prSet presAssocID="{E4AE514C-B9DF-462B-B2E8-07BEFC9A0EBA}" presName="Name8" presStyleCnt="0"/>
      <dgm:spPr/>
    </dgm:pt>
    <dgm:pt modelId="{C297003C-A793-4316-BF67-FA93D0D3C988}" type="pres">
      <dgm:prSet presAssocID="{E4AE514C-B9DF-462B-B2E8-07BEFC9A0EBA}" presName="level" presStyleLbl="node1" presStyleIdx="1" presStyleCnt="3" custScaleY="124892">
        <dgm:presLayoutVars>
          <dgm:chMax val="1"/>
          <dgm:bulletEnabled val="1"/>
        </dgm:presLayoutVars>
      </dgm:prSet>
      <dgm:spPr/>
      <dgm:t>
        <a:bodyPr/>
        <a:lstStyle/>
        <a:p>
          <a:endParaRPr lang="es-PE"/>
        </a:p>
      </dgm:t>
    </dgm:pt>
    <dgm:pt modelId="{CB6B00A5-BD19-4947-A5FF-C3981EB120B5}" type="pres">
      <dgm:prSet presAssocID="{E4AE514C-B9DF-462B-B2E8-07BEFC9A0EBA}" presName="levelTx" presStyleLbl="revTx" presStyleIdx="0" presStyleCnt="0">
        <dgm:presLayoutVars>
          <dgm:chMax val="1"/>
          <dgm:bulletEnabled val="1"/>
        </dgm:presLayoutVars>
      </dgm:prSet>
      <dgm:spPr/>
      <dgm:t>
        <a:bodyPr/>
        <a:lstStyle/>
        <a:p>
          <a:endParaRPr lang="es-PE"/>
        </a:p>
      </dgm:t>
    </dgm:pt>
    <dgm:pt modelId="{6ACE9084-1EC9-4697-A335-9E5CFF7DF069}" type="pres">
      <dgm:prSet presAssocID="{48AF57F7-FF41-44A3-B50B-B21F8FCB974F}" presName="Name8" presStyleCnt="0"/>
      <dgm:spPr/>
    </dgm:pt>
    <dgm:pt modelId="{1C018782-204B-464F-BCE4-45D490C49117}" type="pres">
      <dgm:prSet presAssocID="{48AF57F7-FF41-44A3-B50B-B21F8FCB974F}" presName="level" presStyleLbl="node1" presStyleIdx="2" presStyleCnt="3" custScaleY="162892" custLinFactNeighborX="-347">
        <dgm:presLayoutVars>
          <dgm:chMax val="1"/>
          <dgm:bulletEnabled val="1"/>
        </dgm:presLayoutVars>
      </dgm:prSet>
      <dgm:spPr/>
      <dgm:t>
        <a:bodyPr/>
        <a:lstStyle/>
        <a:p>
          <a:endParaRPr lang="es-PE"/>
        </a:p>
      </dgm:t>
    </dgm:pt>
    <dgm:pt modelId="{DBBE3B05-9C3F-4976-A457-056879D870A5}" type="pres">
      <dgm:prSet presAssocID="{48AF57F7-FF41-44A3-B50B-B21F8FCB974F}" presName="levelTx" presStyleLbl="revTx" presStyleIdx="0" presStyleCnt="0">
        <dgm:presLayoutVars>
          <dgm:chMax val="1"/>
          <dgm:bulletEnabled val="1"/>
        </dgm:presLayoutVars>
      </dgm:prSet>
      <dgm:spPr/>
      <dgm:t>
        <a:bodyPr/>
        <a:lstStyle/>
        <a:p>
          <a:endParaRPr lang="es-PE"/>
        </a:p>
      </dgm:t>
    </dgm:pt>
  </dgm:ptLst>
  <dgm:cxnLst>
    <dgm:cxn modelId="{9A168B59-AFD0-4F29-812C-311E5C57149A}" srcId="{5068563B-693E-4476-8FC0-F0F1169B6FCA}" destId="{E4AE514C-B9DF-462B-B2E8-07BEFC9A0EBA}" srcOrd="1" destOrd="0" parTransId="{626F2FD0-0728-48C9-8E56-2F43DF187AA9}" sibTransId="{4053B83D-EE35-4268-BEE0-C64BD5EA44CD}"/>
    <dgm:cxn modelId="{99202865-8768-4D16-B50F-22303AE18EDB}" type="presOf" srcId="{E4AE514C-B9DF-462B-B2E8-07BEFC9A0EBA}" destId="{C297003C-A793-4316-BF67-FA93D0D3C988}" srcOrd="0" destOrd="0" presId="urn:microsoft.com/office/officeart/2005/8/layout/pyramid1"/>
    <dgm:cxn modelId="{7CB4A683-71AB-47BD-9778-0A068355D9F2}" type="presOf" srcId="{48A0F087-753C-4E31-A95B-42E2AB2F7E0B}" destId="{456BD247-50D4-48E4-89EC-C7B66E8C9143}" srcOrd="0" destOrd="0" presId="urn:microsoft.com/office/officeart/2005/8/layout/pyramid1"/>
    <dgm:cxn modelId="{9C5006DC-7448-4B70-85E1-F77340E47B23}" type="presOf" srcId="{48AF57F7-FF41-44A3-B50B-B21F8FCB974F}" destId="{1C018782-204B-464F-BCE4-45D490C49117}" srcOrd="0" destOrd="0" presId="urn:microsoft.com/office/officeart/2005/8/layout/pyramid1"/>
    <dgm:cxn modelId="{5E9EE724-3EB7-4A11-AAC6-5DCB1A7E9950}" type="presOf" srcId="{48A0F087-753C-4E31-A95B-42E2AB2F7E0B}" destId="{4A1FB3E8-F9A7-4212-85B9-A4D20BB83731}" srcOrd="1" destOrd="0" presId="urn:microsoft.com/office/officeart/2005/8/layout/pyramid1"/>
    <dgm:cxn modelId="{46ACD33C-1AFC-440A-9A9C-535953639503}" srcId="{5068563B-693E-4476-8FC0-F0F1169B6FCA}" destId="{48AF57F7-FF41-44A3-B50B-B21F8FCB974F}" srcOrd="2" destOrd="0" parTransId="{57644EEB-1C5B-4FCC-AA69-A13B5C9CEEFE}" sibTransId="{BECC8B4E-F960-4DA2-A472-A6866D53F937}"/>
    <dgm:cxn modelId="{D98F05A8-5624-45BB-B070-B6691FE71BF7}" srcId="{5068563B-693E-4476-8FC0-F0F1169B6FCA}" destId="{48A0F087-753C-4E31-A95B-42E2AB2F7E0B}" srcOrd="0" destOrd="0" parTransId="{D1C7BC76-8E49-4E7A-837B-01FC7AC19C73}" sibTransId="{700442F1-C810-4265-9700-49A39FD9A083}"/>
    <dgm:cxn modelId="{76ADE1D9-D93C-457C-86B9-7EF523A38ACD}" type="presOf" srcId="{5068563B-693E-4476-8FC0-F0F1169B6FCA}" destId="{C554DC49-3ABC-40E4-922B-3428746FF5D5}" srcOrd="0" destOrd="0" presId="urn:microsoft.com/office/officeart/2005/8/layout/pyramid1"/>
    <dgm:cxn modelId="{88D3F9E0-60D5-4B22-8655-B0619F31C867}" type="presOf" srcId="{48AF57F7-FF41-44A3-B50B-B21F8FCB974F}" destId="{DBBE3B05-9C3F-4976-A457-056879D870A5}" srcOrd="1" destOrd="0" presId="urn:microsoft.com/office/officeart/2005/8/layout/pyramid1"/>
    <dgm:cxn modelId="{4B5416B2-851D-473E-8DEF-4CBC072B1E7E}" type="presOf" srcId="{E4AE514C-B9DF-462B-B2E8-07BEFC9A0EBA}" destId="{CB6B00A5-BD19-4947-A5FF-C3981EB120B5}" srcOrd="1" destOrd="0" presId="urn:microsoft.com/office/officeart/2005/8/layout/pyramid1"/>
    <dgm:cxn modelId="{75C012EE-23C0-4B47-B3FB-BB1539F25F48}" type="presParOf" srcId="{C554DC49-3ABC-40E4-922B-3428746FF5D5}" destId="{A5C95E51-822A-4A0B-8E95-3D9D883AFBC8}" srcOrd="0" destOrd="0" presId="urn:microsoft.com/office/officeart/2005/8/layout/pyramid1"/>
    <dgm:cxn modelId="{08500966-CA07-4BB1-A718-873B28F59E98}" type="presParOf" srcId="{A5C95E51-822A-4A0B-8E95-3D9D883AFBC8}" destId="{456BD247-50D4-48E4-89EC-C7B66E8C9143}" srcOrd="0" destOrd="0" presId="urn:microsoft.com/office/officeart/2005/8/layout/pyramid1"/>
    <dgm:cxn modelId="{648BEF5A-74F6-4DBF-A9B5-2091DC448013}" type="presParOf" srcId="{A5C95E51-822A-4A0B-8E95-3D9D883AFBC8}" destId="{4A1FB3E8-F9A7-4212-85B9-A4D20BB83731}" srcOrd="1" destOrd="0" presId="urn:microsoft.com/office/officeart/2005/8/layout/pyramid1"/>
    <dgm:cxn modelId="{105EBFB3-185B-4BD7-859D-3170002BFBA6}" type="presParOf" srcId="{C554DC49-3ABC-40E4-922B-3428746FF5D5}" destId="{C8E1FF5E-6875-4139-885B-5EA372BC459E}" srcOrd="1" destOrd="0" presId="urn:microsoft.com/office/officeart/2005/8/layout/pyramid1"/>
    <dgm:cxn modelId="{804BBB12-74C1-47DD-BFD8-9EF98B572D53}" type="presParOf" srcId="{C8E1FF5E-6875-4139-885B-5EA372BC459E}" destId="{C297003C-A793-4316-BF67-FA93D0D3C988}" srcOrd="0" destOrd="0" presId="urn:microsoft.com/office/officeart/2005/8/layout/pyramid1"/>
    <dgm:cxn modelId="{436B0EB8-5FFC-41F9-9759-8BBCC01933B3}" type="presParOf" srcId="{C8E1FF5E-6875-4139-885B-5EA372BC459E}" destId="{CB6B00A5-BD19-4947-A5FF-C3981EB120B5}" srcOrd="1" destOrd="0" presId="urn:microsoft.com/office/officeart/2005/8/layout/pyramid1"/>
    <dgm:cxn modelId="{6EDA5434-E871-4935-9C68-46C0DE2298B3}" type="presParOf" srcId="{C554DC49-3ABC-40E4-922B-3428746FF5D5}" destId="{6ACE9084-1EC9-4697-A335-9E5CFF7DF069}" srcOrd="2" destOrd="0" presId="urn:microsoft.com/office/officeart/2005/8/layout/pyramid1"/>
    <dgm:cxn modelId="{744886C8-404B-4DB3-A3A7-9563D6C7D5C1}" type="presParOf" srcId="{6ACE9084-1EC9-4697-A335-9E5CFF7DF069}" destId="{1C018782-204B-464F-BCE4-45D490C49117}" srcOrd="0" destOrd="0" presId="urn:microsoft.com/office/officeart/2005/8/layout/pyramid1"/>
    <dgm:cxn modelId="{53910A4C-4BC5-4E49-8190-FBA2D3F7D462}" type="presParOf" srcId="{6ACE9084-1EC9-4697-A335-9E5CFF7DF069}" destId="{DBBE3B05-9C3F-4976-A457-056879D870A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BD247-50D4-48E4-89EC-C7B66E8C9143}">
      <dsp:nvSpPr>
        <dsp:cNvPr id="0" name=""/>
        <dsp:cNvSpPr/>
      </dsp:nvSpPr>
      <dsp:spPr>
        <a:xfrm>
          <a:off x="1196634" y="0"/>
          <a:ext cx="1330591" cy="1446532"/>
        </a:xfrm>
        <a:prstGeom prst="trapezoid">
          <a:avLst>
            <a:gd name="adj" fmla="val 50000"/>
          </a:avLst>
        </a:prstGeom>
        <a:gradFill flip="none" rotWithShape="0">
          <a:gsLst>
            <a:gs pos="47000">
              <a:srgbClr val="FF0000"/>
            </a:gs>
            <a:gs pos="100000">
              <a:srgbClr val="FFFF00"/>
            </a:gs>
            <a:gs pos="100000">
              <a:schemeClr val="accent6">
                <a:tint val="12000"/>
                <a:satMod val="255000"/>
              </a:schemeClr>
            </a:gs>
          </a:gsLst>
          <a:lin ang="5400000" scaled="0"/>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r>
            <a:rPr lang="es-PE" sz="1600" b="1" kern="1200" dirty="0">
              <a:solidFill>
                <a:schemeClr val="bg1"/>
              </a:solidFill>
            </a:rPr>
            <a:t>Accidente</a:t>
          </a:r>
        </a:p>
        <a:p>
          <a:pPr lvl="0" algn="ctr" defTabSz="711200">
            <a:lnSpc>
              <a:spcPct val="90000"/>
            </a:lnSpc>
            <a:spcBef>
              <a:spcPct val="0"/>
            </a:spcBef>
            <a:spcAft>
              <a:spcPct val="35000"/>
            </a:spcAft>
          </a:pPr>
          <a:r>
            <a:rPr lang="es-PE" sz="1600" b="1" kern="1200" dirty="0"/>
            <a:t>Incidente</a:t>
          </a:r>
        </a:p>
      </dsp:txBody>
      <dsp:txXfrm>
        <a:off x="1196634" y="0"/>
        <a:ext cx="1330591" cy="1446532"/>
      </dsp:txXfrm>
    </dsp:sp>
    <dsp:sp modelId="{C297003C-A793-4316-BF67-FA93D0D3C988}">
      <dsp:nvSpPr>
        <dsp:cNvPr id="0" name=""/>
        <dsp:cNvSpPr/>
      </dsp:nvSpPr>
      <dsp:spPr>
        <a:xfrm>
          <a:off x="677321" y="1446532"/>
          <a:ext cx="2369218" cy="1129127"/>
        </a:xfrm>
        <a:prstGeom prst="trapezoid">
          <a:avLst>
            <a:gd name="adj" fmla="val 45992"/>
          </a:avLst>
        </a:prstGeom>
        <a:gradFill flip="none" rotWithShape="0">
          <a:gsLst>
            <a:gs pos="43000">
              <a:srgbClr val="FFFF00"/>
            </a:gs>
            <a:gs pos="100000">
              <a:srgbClr val="00B050"/>
            </a:gs>
            <a:gs pos="100000">
              <a:schemeClr val="accent6">
                <a:tint val="12000"/>
                <a:satMod val="255000"/>
              </a:schemeClr>
            </a:gs>
          </a:gsLst>
          <a:lin ang="5400000" scaled="0"/>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PE" sz="2000" b="1" kern="1200" dirty="0"/>
            <a:t>Desviación</a:t>
          </a:r>
        </a:p>
        <a:p>
          <a:pPr lvl="0" algn="ctr" defTabSz="889000">
            <a:lnSpc>
              <a:spcPct val="90000"/>
            </a:lnSpc>
            <a:spcBef>
              <a:spcPct val="0"/>
            </a:spcBef>
            <a:spcAft>
              <a:spcPct val="35000"/>
            </a:spcAft>
          </a:pPr>
          <a:r>
            <a:rPr lang="es-PE" sz="2000" b="1" kern="1200" dirty="0"/>
            <a:t>Condición de degradación</a:t>
          </a:r>
        </a:p>
      </dsp:txBody>
      <dsp:txXfrm>
        <a:off x="1091934" y="1446532"/>
        <a:ext cx="1539992" cy="1129127"/>
      </dsp:txXfrm>
    </dsp:sp>
    <dsp:sp modelId="{1C018782-204B-464F-BCE4-45D490C49117}">
      <dsp:nvSpPr>
        <dsp:cNvPr id="0" name=""/>
        <dsp:cNvSpPr/>
      </dsp:nvSpPr>
      <dsp:spPr>
        <a:xfrm>
          <a:off x="0" y="2575660"/>
          <a:ext cx="3723861" cy="1472678"/>
        </a:xfrm>
        <a:prstGeom prst="trapezoid">
          <a:avLst>
            <a:gd name="adj" fmla="val 45992"/>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PE" sz="2800" b="1" kern="1200" dirty="0">
              <a:solidFill>
                <a:schemeClr val="bg1"/>
              </a:solidFill>
            </a:rPr>
            <a:t>Condición normal</a:t>
          </a:r>
        </a:p>
      </dsp:txBody>
      <dsp:txXfrm>
        <a:off x="651675" y="2575660"/>
        <a:ext cx="2420509" cy="1472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BD247-50D4-48E4-89EC-C7B66E8C9143}">
      <dsp:nvSpPr>
        <dsp:cNvPr id="0" name=""/>
        <dsp:cNvSpPr/>
      </dsp:nvSpPr>
      <dsp:spPr>
        <a:xfrm>
          <a:off x="1196634" y="0"/>
          <a:ext cx="1330591" cy="1446532"/>
        </a:xfrm>
        <a:prstGeom prst="trapezoid">
          <a:avLst>
            <a:gd name="adj" fmla="val 50000"/>
          </a:avLst>
        </a:prstGeom>
        <a:gradFill flip="none" rotWithShape="0">
          <a:gsLst>
            <a:gs pos="47000">
              <a:srgbClr val="FF0000"/>
            </a:gs>
            <a:gs pos="100000">
              <a:srgbClr val="FFFF00"/>
            </a:gs>
            <a:gs pos="100000">
              <a:schemeClr val="accent6">
                <a:tint val="12000"/>
                <a:satMod val="255000"/>
              </a:schemeClr>
            </a:gs>
          </a:gsLst>
          <a:lin ang="5400000" scaled="0"/>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r>
            <a:rPr lang="es-PE" sz="1600" b="1" kern="1200" dirty="0">
              <a:solidFill>
                <a:schemeClr val="bg1"/>
              </a:solidFill>
            </a:rPr>
            <a:t>Accidente</a:t>
          </a:r>
        </a:p>
        <a:p>
          <a:pPr lvl="0" algn="ctr" defTabSz="711200">
            <a:lnSpc>
              <a:spcPct val="90000"/>
            </a:lnSpc>
            <a:spcBef>
              <a:spcPct val="0"/>
            </a:spcBef>
            <a:spcAft>
              <a:spcPct val="35000"/>
            </a:spcAft>
          </a:pPr>
          <a:r>
            <a:rPr lang="es-PE" sz="1600" b="1" kern="1200" dirty="0"/>
            <a:t>Incidente</a:t>
          </a:r>
        </a:p>
      </dsp:txBody>
      <dsp:txXfrm>
        <a:off x="1196634" y="0"/>
        <a:ext cx="1330591" cy="1446532"/>
      </dsp:txXfrm>
    </dsp:sp>
    <dsp:sp modelId="{C297003C-A793-4316-BF67-FA93D0D3C988}">
      <dsp:nvSpPr>
        <dsp:cNvPr id="0" name=""/>
        <dsp:cNvSpPr/>
      </dsp:nvSpPr>
      <dsp:spPr>
        <a:xfrm>
          <a:off x="677321" y="1446532"/>
          <a:ext cx="2369218" cy="1129127"/>
        </a:xfrm>
        <a:prstGeom prst="trapezoid">
          <a:avLst>
            <a:gd name="adj" fmla="val 45992"/>
          </a:avLst>
        </a:prstGeom>
        <a:gradFill flip="none" rotWithShape="0">
          <a:gsLst>
            <a:gs pos="43000">
              <a:srgbClr val="FFFF00"/>
            </a:gs>
            <a:gs pos="100000">
              <a:srgbClr val="00B050"/>
            </a:gs>
            <a:gs pos="100000">
              <a:schemeClr val="accent6">
                <a:tint val="12000"/>
                <a:satMod val="255000"/>
              </a:schemeClr>
            </a:gs>
          </a:gsLst>
          <a:lin ang="5400000" scaled="0"/>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PE" sz="2000" b="1" kern="1200" dirty="0"/>
            <a:t>Desviación</a:t>
          </a:r>
        </a:p>
        <a:p>
          <a:pPr lvl="0" algn="ctr" defTabSz="889000">
            <a:lnSpc>
              <a:spcPct val="90000"/>
            </a:lnSpc>
            <a:spcBef>
              <a:spcPct val="0"/>
            </a:spcBef>
            <a:spcAft>
              <a:spcPct val="35000"/>
            </a:spcAft>
          </a:pPr>
          <a:r>
            <a:rPr lang="es-PE" sz="2000" b="1" kern="1200" dirty="0"/>
            <a:t>Condición de degradación</a:t>
          </a:r>
        </a:p>
      </dsp:txBody>
      <dsp:txXfrm>
        <a:off x="1091934" y="1446532"/>
        <a:ext cx="1539992" cy="1129127"/>
      </dsp:txXfrm>
    </dsp:sp>
    <dsp:sp modelId="{1C018782-204B-464F-BCE4-45D490C49117}">
      <dsp:nvSpPr>
        <dsp:cNvPr id="0" name=""/>
        <dsp:cNvSpPr/>
      </dsp:nvSpPr>
      <dsp:spPr>
        <a:xfrm>
          <a:off x="0" y="2575660"/>
          <a:ext cx="3723861" cy="1472678"/>
        </a:xfrm>
        <a:prstGeom prst="trapezoid">
          <a:avLst>
            <a:gd name="adj" fmla="val 45992"/>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PE" sz="2800" b="1" kern="1200" dirty="0">
              <a:solidFill>
                <a:schemeClr val="bg1"/>
              </a:solidFill>
            </a:rPr>
            <a:t>Condición normal</a:t>
          </a:r>
        </a:p>
      </dsp:txBody>
      <dsp:txXfrm>
        <a:off x="651675" y="2575660"/>
        <a:ext cx="2420509" cy="1472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BD247-50D4-48E4-89EC-C7B66E8C9143}">
      <dsp:nvSpPr>
        <dsp:cNvPr id="0" name=""/>
        <dsp:cNvSpPr/>
      </dsp:nvSpPr>
      <dsp:spPr>
        <a:xfrm>
          <a:off x="1196634" y="0"/>
          <a:ext cx="1330591" cy="1446532"/>
        </a:xfrm>
        <a:prstGeom prst="trapezoid">
          <a:avLst>
            <a:gd name="adj" fmla="val 50000"/>
          </a:avLst>
        </a:prstGeom>
        <a:gradFill flip="none" rotWithShape="0">
          <a:gsLst>
            <a:gs pos="47000">
              <a:srgbClr val="FF0000"/>
            </a:gs>
            <a:gs pos="100000">
              <a:srgbClr val="FFFF00"/>
            </a:gs>
            <a:gs pos="100000">
              <a:schemeClr val="accent6">
                <a:tint val="12000"/>
                <a:satMod val="255000"/>
              </a:schemeClr>
            </a:gs>
          </a:gsLst>
          <a:lin ang="5400000" scaled="0"/>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r>
            <a:rPr lang="es-PE" sz="1600" b="1" kern="1200" dirty="0">
              <a:solidFill>
                <a:schemeClr val="bg1"/>
              </a:solidFill>
            </a:rPr>
            <a:t>Accidente</a:t>
          </a:r>
        </a:p>
        <a:p>
          <a:pPr lvl="0" algn="ctr" defTabSz="711200">
            <a:lnSpc>
              <a:spcPct val="90000"/>
            </a:lnSpc>
            <a:spcBef>
              <a:spcPct val="0"/>
            </a:spcBef>
            <a:spcAft>
              <a:spcPct val="35000"/>
            </a:spcAft>
          </a:pPr>
          <a:r>
            <a:rPr lang="es-PE" sz="1600" b="1" kern="1200" dirty="0"/>
            <a:t>Incidente</a:t>
          </a:r>
        </a:p>
      </dsp:txBody>
      <dsp:txXfrm>
        <a:off x="1196634" y="0"/>
        <a:ext cx="1330591" cy="1446532"/>
      </dsp:txXfrm>
    </dsp:sp>
    <dsp:sp modelId="{C297003C-A793-4316-BF67-FA93D0D3C988}">
      <dsp:nvSpPr>
        <dsp:cNvPr id="0" name=""/>
        <dsp:cNvSpPr/>
      </dsp:nvSpPr>
      <dsp:spPr>
        <a:xfrm>
          <a:off x="677321" y="1446532"/>
          <a:ext cx="2369218" cy="1129127"/>
        </a:xfrm>
        <a:prstGeom prst="trapezoid">
          <a:avLst>
            <a:gd name="adj" fmla="val 45992"/>
          </a:avLst>
        </a:prstGeom>
        <a:gradFill flip="none" rotWithShape="0">
          <a:gsLst>
            <a:gs pos="43000">
              <a:srgbClr val="FFFF00"/>
            </a:gs>
            <a:gs pos="100000">
              <a:srgbClr val="00B050"/>
            </a:gs>
            <a:gs pos="100000">
              <a:schemeClr val="accent6">
                <a:tint val="12000"/>
                <a:satMod val="255000"/>
              </a:schemeClr>
            </a:gs>
          </a:gsLst>
          <a:lin ang="5400000" scaled="0"/>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PE" sz="2000" b="1" kern="1200" dirty="0"/>
            <a:t>Desviación</a:t>
          </a:r>
        </a:p>
        <a:p>
          <a:pPr lvl="0" algn="ctr" defTabSz="889000">
            <a:lnSpc>
              <a:spcPct val="90000"/>
            </a:lnSpc>
            <a:spcBef>
              <a:spcPct val="0"/>
            </a:spcBef>
            <a:spcAft>
              <a:spcPct val="35000"/>
            </a:spcAft>
          </a:pPr>
          <a:r>
            <a:rPr lang="es-PE" sz="2000" b="1" kern="1200" dirty="0"/>
            <a:t>Condición de degradación</a:t>
          </a:r>
        </a:p>
      </dsp:txBody>
      <dsp:txXfrm>
        <a:off x="1091934" y="1446532"/>
        <a:ext cx="1539992" cy="1129127"/>
      </dsp:txXfrm>
    </dsp:sp>
    <dsp:sp modelId="{1C018782-204B-464F-BCE4-45D490C49117}">
      <dsp:nvSpPr>
        <dsp:cNvPr id="0" name=""/>
        <dsp:cNvSpPr/>
      </dsp:nvSpPr>
      <dsp:spPr>
        <a:xfrm>
          <a:off x="0" y="2575660"/>
          <a:ext cx="3723861" cy="1472678"/>
        </a:xfrm>
        <a:prstGeom prst="trapezoid">
          <a:avLst>
            <a:gd name="adj" fmla="val 45992"/>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PE" sz="2800" b="1" kern="1200" dirty="0">
              <a:solidFill>
                <a:schemeClr val="bg1"/>
              </a:solidFill>
            </a:rPr>
            <a:t>Condición normal</a:t>
          </a:r>
        </a:p>
      </dsp:txBody>
      <dsp:txXfrm>
        <a:off x="651675" y="2575660"/>
        <a:ext cx="2420509" cy="147267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39857-7D2A-40DC-B35A-92E5CB42C3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DF3AFA-8367-470B-9C4B-24908B2A6F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CD61E7-57CD-408F-B6EB-6DD0FCE2F90B}" type="datetimeFigureOut">
              <a:rPr lang="en-US" smtClean="0"/>
              <a:t>7/15/2019</a:t>
            </a:fld>
            <a:endParaRPr lang="en-US"/>
          </a:p>
        </p:txBody>
      </p:sp>
      <p:sp>
        <p:nvSpPr>
          <p:cNvPr id="4" name="Footer Placeholder 3">
            <a:extLst>
              <a:ext uri="{FF2B5EF4-FFF2-40B4-BE49-F238E27FC236}">
                <a16:creationId xmlns:a16="http://schemas.microsoft.com/office/drawing/2014/main" id="{CA8731F1-EEE4-450B-8427-0A2AAB2A89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C3AED5-EA6C-4C0C-873C-CA17BA76EE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AF40B-B8D3-4DED-97C8-2C7918E49D92}" type="slidenum">
              <a:rPr lang="en-US" smtClean="0"/>
              <a:t>‹#›</a:t>
            </a:fld>
            <a:endParaRPr lang="en-US"/>
          </a:p>
        </p:txBody>
      </p:sp>
    </p:spTree>
    <p:extLst>
      <p:ext uri="{BB962C8B-B14F-4D97-AF65-F5344CB8AC3E}">
        <p14:creationId xmlns:p14="http://schemas.microsoft.com/office/powerpoint/2010/main" val="2093536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94A2F-03ED-45B7-8AA8-E4BD686C121B}" type="datetimeFigureOut">
              <a:rPr lang="en-US" smtClean="0"/>
              <a:t>7/15/2019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78FEC-480F-4DAB-BBC1-D34055C64807}" type="slidenum">
              <a:rPr lang="en-US" smtClean="0"/>
              <a:t>‹#›</a:t>
            </a:fld>
            <a:endParaRPr lang="en-US"/>
          </a:p>
        </p:txBody>
      </p:sp>
    </p:spTree>
    <p:extLst>
      <p:ext uri="{BB962C8B-B14F-4D97-AF65-F5344CB8AC3E}">
        <p14:creationId xmlns:p14="http://schemas.microsoft.com/office/powerpoint/2010/main" val="240857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a:t>
            </a:fld>
            <a:endParaRPr lang="en-US"/>
          </a:p>
        </p:txBody>
      </p:sp>
    </p:spTree>
    <p:extLst>
      <p:ext uri="{BB962C8B-B14F-4D97-AF65-F5344CB8AC3E}">
        <p14:creationId xmlns:p14="http://schemas.microsoft.com/office/powerpoint/2010/main" val="4093085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Se inicia con cero Data.</a:t>
            </a:r>
          </a:p>
          <a:p>
            <a:pPr marL="171450" indent="-171450">
              <a:buFont typeface="Arial" panose="020B0604020202020204" pitchFamily="34" charset="0"/>
              <a:buChar char="•"/>
            </a:pPr>
            <a:r>
              <a:rPr lang="es-PE" dirty="0" smtClean="0"/>
              <a:t>Por eso se nace sin indicadores (un auto quieto no da indicadores)</a:t>
            </a:r>
          </a:p>
          <a:p>
            <a:pPr marL="171450" indent="-171450">
              <a:buFont typeface="Arial" panose="020B0604020202020204" pitchFamily="34" charset="0"/>
              <a:buChar char="•"/>
            </a:pPr>
            <a:endParaRPr lang="es-PE" dirty="0" smtClean="0"/>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10</a:t>
            </a:fld>
            <a:endParaRPr lang="en-US"/>
          </a:p>
        </p:txBody>
      </p:sp>
    </p:spTree>
    <p:extLst>
      <p:ext uri="{BB962C8B-B14F-4D97-AF65-F5344CB8AC3E}">
        <p14:creationId xmlns:p14="http://schemas.microsoft.com/office/powerpoint/2010/main" val="67431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donde obtengo datos (reactivas, predictivas y proactivas) dar ejemplos.</a:t>
            </a:r>
          </a:p>
          <a:p>
            <a:pPr algn="just"/>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11</a:t>
            </a:fld>
            <a:endParaRPr lang="en-US"/>
          </a:p>
        </p:txBody>
      </p:sp>
    </p:spTree>
    <p:extLst>
      <p:ext uri="{BB962C8B-B14F-4D97-AF65-F5344CB8AC3E}">
        <p14:creationId xmlns:p14="http://schemas.microsoft.com/office/powerpoint/2010/main" val="2872665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Conocida como base de datos. Sistema que permite almacenar y procesar dato dependiendo la dimensión y complejidad. </a:t>
            </a:r>
          </a:p>
        </p:txBody>
      </p:sp>
      <p:sp>
        <p:nvSpPr>
          <p:cNvPr id="4" name="Slide Number Placeholder 3"/>
          <p:cNvSpPr>
            <a:spLocks noGrp="1"/>
          </p:cNvSpPr>
          <p:nvPr>
            <p:ph type="sldNum" sz="quarter" idx="10"/>
          </p:nvPr>
        </p:nvSpPr>
        <p:spPr/>
        <p:txBody>
          <a:bodyPr/>
          <a:lstStyle/>
          <a:p>
            <a:fld id="{656E2E94-A510-624F-812E-907861D635CA}" type="slidenum">
              <a:rPr lang="en-US" smtClean="0"/>
              <a:t>12</a:t>
            </a:fld>
            <a:endParaRPr lang="en-US"/>
          </a:p>
        </p:txBody>
      </p:sp>
    </p:spTree>
    <p:extLst>
      <p:ext uri="{BB962C8B-B14F-4D97-AF65-F5344CB8AC3E}">
        <p14:creationId xmlns:p14="http://schemas.microsoft.com/office/powerpoint/2010/main" val="926791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base de datos nos permite identificar los riesgos principales para la organización. (ejemplos CFIT,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Runway</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Excursion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etc.)</a:t>
            </a:r>
          </a:p>
        </p:txBody>
      </p:sp>
      <p:sp>
        <p:nvSpPr>
          <p:cNvPr id="4" name="Slide Number Placeholder 3"/>
          <p:cNvSpPr>
            <a:spLocks noGrp="1"/>
          </p:cNvSpPr>
          <p:nvPr>
            <p:ph type="sldNum" sz="quarter" idx="10"/>
          </p:nvPr>
        </p:nvSpPr>
        <p:spPr/>
        <p:txBody>
          <a:bodyPr/>
          <a:lstStyle/>
          <a:p>
            <a:fld id="{656E2E94-A510-624F-812E-907861D635CA}" type="slidenum">
              <a:rPr lang="en-US" smtClean="0"/>
              <a:t>16</a:t>
            </a:fld>
            <a:endParaRPr lang="en-US"/>
          </a:p>
        </p:txBody>
      </p:sp>
    </p:spTree>
    <p:extLst>
      <p:ext uri="{BB962C8B-B14F-4D97-AF65-F5344CB8AC3E}">
        <p14:creationId xmlns:p14="http://schemas.microsoft.com/office/powerpoint/2010/main" val="292649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Esta es la forma como debe lucir una base de datos – </a:t>
            </a:r>
          </a:p>
          <a:p>
            <a:pPr marL="171450" indent="-171450">
              <a:buFont typeface="Arial" panose="020B0604020202020204" pitchFamily="34" charset="0"/>
              <a:buChar char="•"/>
            </a:pPr>
            <a:r>
              <a:rPr lang="es-PE" dirty="0" smtClean="0"/>
              <a:t>Prioridad es basada en nivel de riesgo, por lo </a:t>
            </a:r>
            <a:r>
              <a:rPr lang="es-PE" smtClean="0"/>
              <a:t>que el punto </a:t>
            </a:r>
            <a:r>
              <a:rPr lang="es-PE" dirty="0" smtClean="0"/>
              <a:t>de partida es el que tiene nivel de riesgo alto (muertes, daños potenciales a los equipos)</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17</a:t>
            </a:fld>
            <a:endParaRPr lang="en-US"/>
          </a:p>
        </p:txBody>
      </p:sp>
    </p:spTree>
    <p:extLst>
      <p:ext uri="{BB962C8B-B14F-4D97-AF65-F5344CB8AC3E}">
        <p14:creationId xmlns:p14="http://schemas.microsoft.com/office/powerpoint/2010/main" val="1687353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Son los</a:t>
            </a:r>
            <a:r>
              <a:rPr lang="es-PE" baseline="0" dirty="0" smtClean="0"/>
              <a:t> que tienen el mayor nivel de riesgo, los de color rojo (ALTO primero, MODERADO Segundo y BAJO como tercero</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18</a:t>
            </a:fld>
            <a:endParaRPr lang="en-US"/>
          </a:p>
        </p:txBody>
      </p:sp>
    </p:spTree>
    <p:extLst>
      <p:ext uri="{BB962C8B-B14F-4D97-AF65-F5344CB8AC3E}">
        <p14:creationId xmlns:p14="http://schemas.microsoft.com/office/powerpoint/2010/main" val="3317439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Un proveedor que tiene 5 años y tiene suficiente data, (Fase 3). Verifican del mayor riesgoso al más bajo</a:t>
            </a:r>
          </a:p>
          <a:p>
            <a:pPr marL="171450" indent="-171450">
              <a:buFont typeface="Arial" panose="020B0604020202020204" pitchFamily="34" charset="0"/>
              <a:buChar char="•"/>
            </a:pPr>
            <a:endParaRPr lang="es-PE" dirty="0" smtClean="0"/>
          </a:p>
          <a:p>
            <a:pPr marL="171450" indent="-171450">
              <a:buFont typeface="Arial" panose="020B0604020202020204" pitchFamily="34" charset="0"/>
              <a:buChar char="•"/>
            </a:pPr>
            <a:r>
              <a:rPr lang="es-PE" dirty="0" smtClean="0"/>
              <a:t>Estos fueron clasificados como riesgo muy alto</a:t>
            </a:r>
          </a:p>
          <a:p>
            <a:pPr marL="171450" indent="-171450">
              <a:buFont typeface="Arial" panose="020B0604020202020204" pitchFamily="34" charset="0"/>
              <a:buChar char="•"/>
            </a:pPr>
            <a:r>
              <a:rPr lang="es-PE" dirty="0" smtClean="0"/>
              <a:t>Primer paso es buscar los riesgos</a:t>
            </a:r>
            <a:r>
              <a:rPr lang="es-PE" baseline="0" dirty="0" smtClean="0"/>
              <a:t> principales (IDENTIFICAR)</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20</a:t>
            </a:fld>
            <a:endParaRPr lang="en-US"/>
          </a:p>
        </p:txBody>
      </p:sp>
    </p:spTree>
    <p:extLst>
      <p:ext uri="{BB962C8B-B14F-4D97-AF65-F5344CB8AC3E}">
        <p14:creationId xmlns:p14="http://schemas.microsoft.com/office/powerpoint/2010/main" val="2306808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Identificar </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21</a:t>
            </a:fld>
            <a:endParaRPr lang="en-US"/>
          </a:p>
        </p:txBody>
      </p:sp>
    </p:spTree>
    <p:extLst>
      <p:ext uri="{BB962C8B-B14F-4D97-AF65-F5344CB8AC3E}">
        <p14:creationId xmlns:p14="http://schemas.microsoft.com/office/powerpoint/2010/main" val="2892335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Como estamos hoy</a:t>
            </a:r>
          </a:p>
          <a:p>
            <a:pPr marL="171450" indent="-171450">
              <a:buFont typeface="Arial" panose="020B0604020202020204" pitchFamily="34" charset="0"/>
              <a:buChar char="•"/>
            </a:pPr>
            <a:r>
              <a:rPr lang="es-PE" dirty="0" smtClean="0"/>
              <a:t>Como quiero estar en un tiempo determinado</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22</a:t>
            </a:fld>
            <a:endParaRPr lang="en-US"/>
          </a:p>
        </p:txBody>
      </p:sp>
    </p:spTree>
    <p:extLst>
      <p:ext uri="{BB962C8B-B14F-4D97-AF65-F5344CB8AC3E}">
        <p14:creationId xmlns:p14="http://schemas.microsoft.com/office/powerpoint/2010/main" val="2604719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Fijar objetivos</a:t>
            </a:r>
          </a:p>
          <a:p>
            <a:pPr marL="171450" indent="-171450">
              <a:buFont typeface="Arial" panose="020B0604020202020204" pitchFamily="34" charset="0"/>
              <a:buChar char="•"/>
            </a:pPr>
            <a:r>
              <a:rPr lang="es-PE" dirty="0" smtClean="0"/>
              <a:t>Como quiero que se vea en el futuro</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23</a:t>
            </a:fld>
            <a:endParaRPr lang="en-US"/>
          </a:p>
        </p:txBody>
      </p:sp>
    </p:spTree>
    <p:extLst>
      <p:ext uri="{BB962C8B-B14F-4D97-AF65-F5344CB8AC3E}">
        <p14:creationId xmlns:p14="http://schemas.microsoft.com/office/powerpoint/2010/main" val="379831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a:t>
            </a:fld>
            <a:endParaRPr lang="en-US"/>
          </a:p>
        </p:txBody>
      </p:sp>
    </p:spTree>
    <p:extLst>
      <p:ext uri="{BB962C8B-B14F-4D97-AF65-F5344CB8AC3E}">
        <p14:creationId xmlns:p14="http://schemas.microsoft.com/office/powerpoint/2010/main" val="2383123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Como </a:t>
            </a:r>
            <a:r>
              <a:rPr lang="es-PE" dirty="0" err="1" smtClean="0"/>
              <a:t>quiereo</a:t>
            </a:r>
            <a:r>
              <a:rPr lang="es-PE" dirty="0" smtClean="0"/>
              <a:t> que se vea</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24</a:t>
            </a:fld>
            <a:endParaRPr lang="en-US"/>
          </a:p>
        </p:txBody>
      </p:sp>
    </p:spTree>
    <p:extLst>
      <p:ext uri="{BB962C8B-B14F-4D97-AF65-F5344CB8AC3E}">
        <p14:creationId xmlns:p14="http://schemas.microsoft.com/office/powerpoint/2010/main" val="2308446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Primero necesito un punto de partida</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25</a:t>
            </a:fld>
            <a:endParaRPr lang="en-US"/>
          </a:p>
        </p:txBody>
      </p:sp>
    </p:spTree>
    <p:extLst>
      <p:ext uri="{BB962C8B-B14F-4D97-AF65-F5344CB8AC3E}">
        <p14:creationId xmlns:p14="http://schemas.microsoft.com/office/powerpoint/2010/main" val="847281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arenR"/>
            </a:pPr>
            <a:r>
              <a:rPr lang="es-PE" dirty="0" smtClean="0"/>
              <a:t>Cual es el dato actual – 100 salidas de pista por 1’000,000 operaciones (año 2017)</a:t>
            </a:r>
          </a:p>
          <a:p>
            <a:pPr marL="228600" indent="-228600">
              <a:buFont typeface="+mj-lt"/>
              <a:buAutoNum type="arabicParenR"/>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26</a:t>
            </a:fld>
            <a:endParaRPr lang="en-US"/>
          </a:p>
        </p:txBody>
      </p:sp>
    </p:spTree>
    <p:extLst>
      <p:ext uri="{BB962C8B-B14F-4D97-AF65-F5344CB8AC3E}">
        <p14:creationId xmlns:p14="http://schemas.microsoft.com/office/powerpoint/2010/main" val="1399626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PE" dirty="0" smtClean="0"/>
              <a:t>PASO 2:</a:t>
            </a:r>
          </a:p>
          <a:p>
            <a:pPr marL="0" indent="0">
              <a:buFont typeface="Arial" panose="020B0604020202020204" pitchFamily="34" charset="0"/>
              <a:buNone/>
            </a:pPr>
            <a:endParaRPr lang="es-PE" dirty="0" smtClean="0"/>
          </a:p>
          <a:p>
            <a:pPr marL="171450" indent="-171450">
              <a:buFont typeface="Arial" panose="020B0604020202020204" pitchFamily="34" charset="0"/>
              <a:buChar char="•"/>
            </a:pPr>
            <a:r>
              <a:rPr lang="es-PE" b="1" dirty="0" smtClean="0"/>
              <a:t>Meta – A donde quiero llegar</a:t>
            </a:r>
          </a:p>
          <a:p>
            <a:pPr marL="171450" indent="-171450">
              <a:buFont typeface="Arial" panose="020B0604020202020204" pitchFamily="34" charset="0"/>
              <a:buChar char="•"/>
            </a:pPr>
            <a:endParaRPr lang="es-PE" dirty="0" smtClean="0"/>
          </a:p>
          <a:p>
            <a:pPr marL="171450" indent="-171450">
              <a:buFont typeface="Arial" panose="020B0604020202020204" pitchFamily="34" charset="0"/>
              <a:buChar char="•"/>
            </a:pPr>
            <a:r>
              <a:rPr lang="es-PE" dirty="0" smtClean="0"/>
              <a:t>FIJAR LAS METAS usar el SMART</a:t>
            </a:r>
          </a:p>
          <a:p>
            <a:pPr marL="171450" indent="-171450">
              <a:buFont typeface="Arial" panose="020B0604020202020204" pitchFamily="34" charset="0"/>
              <a:buChar char="•"/>
            </a:pPr>
            <a:endParaRPr lang="es-PE" dirty="0" smtClean="0"/>
          </a:p>
          <a:p>
            <a:pPr marL="171450" indent="-171450">
              <a:buFont typeface="Arial" panose="020B0604020202020204" pitchFamily="34" charset="0"/>
              <a:buChar char="•"/>
            </a:pPr>
            <a:r>
              <a:rPr lang="es-PE" dirty="0" smtClean="0"/>
              <a:t>Resultado deseado: reducir el 50% de salidas de pista en los próximos cuatro años</a:t>
            </a:r>
          </a:p>
          <a:p>
            <a:pPr marL="171450" indent="-171450">
              <a:buFont typeface="Arial" panose="020B0604020202020204" pitchFamily="34" charset="0"/>
              <a:buChar char="•"/>
            </a:pPr>
            <a:endParaRPr lang="es-PE" dirty="0" smtClean="0"/>
          </a:p>
          <a:p>
            <a:pPr marL="171450" indent="-171450">
              <a:buFont typeface="Arial" panose="020B0604020202020204" pitchFamily="34" charset="0"/>
              <a:buChar char="•"/>
            </a:pPr>
            <a:r>
              <a:rPr lang="es-PE" dirty="0" smtClean="0"/>
              <a:t>Un objetivo no puede ser solo</a:t>
            </a:r>
            <a:r>
              <a:rPr lang="es-PE" baseline="0" dirty="0" smtClean="0"/>
              <a:t> reducir, debe considerar en que tiempo</a:t>
            </a:r>
          </a:p>
          <a:p>
            <a:pPr marL="171450" indent="-171450">
              <a:buFont typeface="Arial" panose="020B0604020202020204" pitchFamily="34" charset="0"/>
              <a:buChar char="•"/>
            </a:pPr>
            <a:endParaRPr lang="es-PE" baseline="0" dirty="0" smtClean="0"/>
          </a:p>
          <a:p>
            <a:pPr marL="171450" indent="-171450">
              <a:buFont typeface="Arial" panose="020B0604020202020204" pitchFamily="34" charset="0"/>
              <a:buChar char="•"/>
            </a:pPr>
            <a:r>
              <a:rPr lang="es-PE" baseline="0" dirty="0" smtClean="0"/>
              <a:t>Necesitamos SPI</a:t>
            </a:r>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27</a:t>
            </a:fld>
            <a:endParaRPr lang="en-US"/>
          </a:p>
        </p:txBody>
      </p:sp>
    </p:spTree>
    <p:extLst>
      <p:ext uri="{BB962C8B-B14F-4D97-AF65-F5344CB8AC3E}">
        <p14:creationId xmlns:p14="http://schemas.microsoft.com/office/powerpoint/2010/main" val="3372566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Definir forma de medir: Esta es el indicador</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29</a:t>
            </a:fld>
            <a:endParaRPr lang="en-US"/>
          </a:p>
        </p:txBody>
      </p:sp>
    </p:spTree>
    <p:extLst>
      <p:ext uri="{BB962C8B-B14F-4D97-AF65-F5344CB8AC3E}">
        <p14:creationId xmlns:p14="http://schemas.microsoft.com/office/powerpoint/2010/main" val="238516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En muchos Estados y proveedores de servicios maduros , los SPI se dividen en diferentes tipos. La siguiente sección describe estos diferentes tipos. Sin embargo, es más importante que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se identifiquen </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SPI que clasificarlos.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smtClean="0">
                <a:ln>
                  <a:noFill/>
                </a:ln>
                <a:solidFill>
                  <a:prstClr val="black"/>
                </a:solidFill>
                <a:effectLst/>
                <a:uLnTx/>
                <a:uFillTx/>
                <a:latin typeface="+mn-lt"/>
                <a:ea typeface="+mn-ea"/>
                <a:cs typeface="+mn-cs"/>
              </a:rPr>
              <a:t>Lagging</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 Es lo que paso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4.3.1	Tipos de indicadores de seguridad operacional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Indicadores Cualitativos y Cuantitativos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4.3.1.1	Como sus nombres lo indican, los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indicadores cuantitativos se refieren a medir por la cantidad (total),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lugar de su calidad, mientras que los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indicadores cualitativos son descriptivos en lugar de ser una cantidad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indicadores cuantitativos son generalmente más preferidos que los indicadores cualitativos porque son más fáciles de contar y comparar. Pero la elección del indicador más importante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depende de la disponibilidad de datos confiables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puedan medirse cuantitativamente. En última instancia, la alta gerencia desea saber si la organización probablemente alcanzará o no su objetivo de seguridad operacional. ¿La evidencia necesaria necesita ser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en forma de datos comparables y generalizables (cuantitativos)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o una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imagen descriptiva de la situación de seguridad (cualitativa)?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Cada opción, cualitativa o cuantitativa, involucra diferentes tipos de SPI, que se pueden lograr mejor mediante un proceso de selección de SPI. Una combinación de enfoques es útil en muchas situaciones y puede resolver muchos de los problemas que pueden surgir al adoptar un enfoque único. Un ejemplo de indicador cualitativo para un proveedor de servicios podría ser la evaluación de la cultura de seguridad o para el Estado la madurez del SMS de los proveedores de servicios en un sector particular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algn="just"/>
            <a:endParaRPr lang="es-PE" dirty="0" smtClean="0"/>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30</a:t>
            </a:fld>
            <a:endParaRPr lang="en-US" dirty="0"/>
          </a:p>
        </p:txBody>
      </p:sp>
    </p:spTree>
    <p:extLst>
      <p:ext uri="{BB962C8B-B14F-4D97-AF65-F5344CB8AC3E}">
        <p14:creationId xmlns:p14="http://schemas.microsoft.com/office/powerpoint/2010/main" val="18263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15000"/>
              </a:lnSpc>
              <a:spcBef>
                <a:spcPts val="600"/>
              </a:spcBef>
              <a:spcAft>
                <a:spcPts val="600"/>
              </a:spcAft>
              <a:buClrTx/>
              <a:buSzTx/>
              <a:buFontTx/>
              <a:buNone/>
              <a:tabLst>
                <a:tab pos="685800" algn="l"/>
              </a:tabLst>
              <a:defRPr/>
            </a:pPr>
            <a:r>
              <a:rPr lang="en-US" b="1" dirty="0" smtClean="0"/>
              <a:t>High-consequence indicators. </a:t>
            </a:r>
            <a:r>
              <a:rPr lang="en-US" b="0" dirty="0" smtClean="0"/>
              <a:t>Safety performance indicators pertaining to the monitoring and measurement of high-consequence occurrences, such as accidents or serious incidents. High-consequence indicators are sometimes  referred to as reactive indicators.</a:t>
            </a:r>
          </a:p>
          <a:p>
            <a:pPr marL="0" marR="0" algn="just">
              <a:lnSpc>
                <a:spcPct val="115000"/>
              </a:lnSpc>
              <a:spcBef>
                <a:spcPts val="600"/>
              </a:spcBef>
              <a:spcAft>
                <a:spcPts val="600"/>
              </a:spcAft>
              <a:tabLst>
                <a:tab pos="685800" algn="l"/>
              </a:tabLst>
            </a:pPr>
            <a:endParaRPr lang="es-ES" b="1" dirty="0" smtClean="0"/>
          </a:p>
          <a:p>
            <a:pPr marL="0" marR="0" algn="just">
              <a:lnSpc>
                <a:spcPct val="115000"/>
              </a:lnSpc>
              <a:spcBef>
                <a:spcPts val="600"/>
              </a:spcBef>
              <a:spcAft>
                <a:spcPts val="600"/>
              </a:spcAft>
              <a:tabLst>
                <a:tab pos="685800" algn="l"/>
              </a:tabLst>
            </a:pPr>
            <a:r>
              <a:rPr lang="es-ES" b="1" dirty="0" smtClean="0"/>
              <a:t>SPIs Reactivos (de resultados)</a:t>
            </a:r>
          </a:p>
          <a:p>
            <a:pPr marL="0" marR="0" algn="just">
              <a:lnSpc>
                <a:spcPct val="115000"/>
              </a:lnSpc>
              <a:spcBef>
                <a:spcPts val="600"/>
              </a:spcBef>
              <a:spcAft>
                <a:spcPts val="600"/>
              </a:spcAft>
              <a:tabLst>
                <a:tab pos="685800" algn="l"/>
              </a:tabLst>
            </a:pPr>
            <a:endParaRPr lang="es-ES" b="1" dirty="0" smtClean="0"/>
          </a:p>
          <a:p>
            <a:pPr marL="0" marR="0" algn="just">
              <a:lnSpc>
                <a:spcPct val="115000"/>
              </a:lnSpc>
              <a:spcBef>
                <a:spcPts val="600"/>
              </a:spcBef>
              <a:spcAft>
                <a:spcPts val="600"/>
              </a:spcAft>
              <a:tabLst>
                <a:tab pos="685800" algn="l"/>
              </a:tabLst>
            </a:pPr>
            <a:r>
              <a:rPr lang="es-PE" b="0" dirty="0" smtClean="0"/>
              <a:t>4.3.1.3	 Los SPI de resultados miden eventos que </a:t>
            </a:r>
            <a:r>
              <a:rPr lang="es-PE" b="1" dirty="0" smtClean="0"/>
              <a:t>ya han ocurrido</a:t>
            </a:r>
            <a:r>
              <a:rPr lang="es-PE" b="0" dirty="0" smtClean="0"/>
              <a:t>. También se los conoce como "</a:t>
            </a:r>
            <a:r>
              <a:rPr lang="es-PE" b="1" dirty="0" smtClean="0"/>
              <a:t>SPI basados en resultados</a:t>
            </a:r>
            <a:r>
              <a:rPr lang="es-PE" b="0" dirty="0" smtClean="0"/>
              <a:t>". Los SPI de resultados son normalmente (pero no siempre) los resultados negativos que la organización intenta evitar.</a:t>
            </a:r>
          </a:p>
          <a:p>
            <a:pPr marL="0" marR="0" algn="just">
              <a:lnSpc>
                <a:spcPct val="115000"/>
              </a:lnSpc>
              <a:spcBef>
                <a:spcPts val="600"/>
              </a:spcBef>
              <a:spcAft>
                <a:spcPts val="600"/>
              </a:spcAft>
              <a:tabLst>
                <a:tab pos="685800" algn="l"/>
              </a:tabLst>
            </a:pPr>
            <a:endParaRPr lang="es-PE" b="0" dirty="0" smtClean="0"/>
          </a:p>
          <a:p>
            <a:pPr marL="0" marR="0" algn="just">
              <a:lnSpc>
                <a:spcPct val="115000"/>
              </a:lnSpc>
              <a:spcBef>
                <a:spcPts val="600"/>
              </a:spcBef>
              <a:spcAft>
                <a:spcPts val="600"/>
              </a:spcAft>
              <a:tabLst>
                <a:tab pos="685800" algn="l"/>
              </a:tabLst>
            </a:pPr>
            <a:r>
              <a:rPr lang="es-PE" b="0" dirty="0" smtClean="0"/>
              <a:t>4.3.1.4	Los SPI de resultados ayudan a la organización a </a:t>
            </a:r>
            <a:r>
              <a:rPr lang="es-PE" b="1" dirty="0" smtClean="0"/>
              <a:t>comprender lo que sucedió en el pasado</a:t>
            </a:r>
            <a:r>
              <a:rPr lang="es-PE" b="0" dirty="0" smtClean="0"/>
              <a:t>. Son útiles para </a:t>
            </a:r>
            <a:r>
              <a:rPr lang="es-PE" b="1" dirty="0" smtClean="0"/>
              <a:t>tendencias a largo plazo</a:t>
            </a:r>
            <a:r>
              <a:rPr lang="es-PE" b="0" dirty="0" smtClean="0"/>
              <a:t>. Se pueden usar como un indicador de alto nivel o como una indicación de </a:t>
            </a:r>
            <a:r>
              <a:rPr lang="es-PE" b="1" dirty="0" smtClean="0"/>
              <a:t>tipos o lugares específicos de ocurrencia</a:t>
            </a:r>
            <a:r>
              <a:rPr lang="es-PE" b="0" dirty="0" smtClean="0"/>
              <a:t>, por ejemplo: "tipos de </a:t>
            </a:r>
            <a:r>
              <a:rPr lang="es-PE" b="1" dirty="0" smtClean="0"/>
              <a:t>accidentes por tipo de aeronave</a:t>
            </a:r>
            <a:r>
              <a:rPr lang="es-PE" b="0" dirty="0" smtClean="0"/>
              <a:t>" o "tipos de </a:t>
            </a:r>
            <a:r>
              <a:rPr lang="es-PE" b="1" dirty="0" smtClean="0"/>
              <a:t>incidentes específicos por región</a:t>
            </a:r>
            <a:r>
              <a:rPr lang="es-PE" b="0" dirty="0" smtClean="0"/>
              <a:t>". Debido a que los SPI de resultados miden los resultados de seguridad operacional, </a:t>
            </a:r>
            <a:r>
              <a:rPr lang="es-PE" b="1" dirty="0" smtClean="0"/>
              <a:t>pueden medir la efectividad de las medidas de mitigación </a:t>
            </a:r>
            <a:r>
              <a:rPr lang="es-PE" b="0" dirty="0" smtClean="0"/>
              <a:t>de seguridad operacional. Son efectivos para validar el rendimiento general de seguridad operacional del sistema. Por ejemplo, monitorear el </a:t>
            </a:r>
            <a:r>
              <a:rPr lang="es-PE" b="1" dirty="0" smtClean="0"/>
              <a:t>'número de colisiones de rampas por número de movimientos entre vehículos luego de un rediseño de marcas de rampa'</a:t>
            </a:r>
            <a:r>
              <a:rPr lang="es-PE" b="0" dirty="0" smtClean="0"/>
              <a:t> proporciona una medida de la efectividad de las nuevas marcas (suponiendo que nada más haya cambiado). La reducción en colisiones valida una mejora en el rendimiento de seguridad operacional general del sistema de rampa; que bien podría ser atribuible al cambio en cuestión.</a:t>
            </a:r>
          </a:p>
          <a:p>
            <a:pPr marL="0" marR="0" algn="just">
              <a:lnSpc>
                <a:spcPct val="115000"/>
              </a:lnSpc>
              <a:spcBef>
                <a:spcPts val="600"/>
              </a:spcBef>
              <a:spcAft>
                <a:spcPts val="600"/>
              </a:spcAft>
              <a:tabLst>
                <a:tab pos="685800" algn="l"/>
              </a:tabLst>
            </a:pPr>
            <a:endParaRPr lang="es-PE" b="0" dirty="0" smtClean="0"/>
          </a:p>
          <a:p>
            <a:pPr marL="0" marR="0" algn="just">
              <a:lnSpc>
                <a:spcPct val="115000"/>
              </a:lnSpc>
              <a:spcBef>
                <a:spcPts val="600"/>
              </a:spcBef>
              <a:spcAft>
                <a:spcPts val="600"/>
              </a:spcAft>
              <a:tabLst>
                <a:tab pos="685800" algn="l"/>
              </a:tabLst>
            </a:pPr>
            <a:r>
              <a:rPr lang="es-PE" b="0" dirty="0" smtClean="0"/>
              <a:t>4.3.1.5	Las tendencias en los indicadores de resultados pueden </a:t>
            </a:r>
            <a:r>
              <a:rPr lang="es-PE" b="1" dirty="0" smtClean="0"/>
              <a:t>analizarse para determinar las condiciones existentes en el sistema que deberían abordarse</a:t>
            </a:r>
            <a:r>
              <a:rPr lang="es-PE" b="0" dirty="0" smtClean="0"/>
              <a:t>. Entonces, usando el ejemplo anterior, una tendencia creciente en las colisiones de rampas por número de movimientos pudo haber sido lo que llevó a la identificación de marcas de rampa por debajo del estándar como una mitigación.</a:t>
            </a:r>
          </a:p>
          <a:p>
            <a:pPr marL="0" marR="0" algn="just">
              <a:lnSpc>
                <a:spcPct val="115000"/>
              </a:lnSpc>
              <a:spcBef>
                <a:spcPts val="600"/>
              </a:spcBef>
              <a:spcAft>
                <a:spcPts val="600"/>
              </a:spcAft>
              <a:tabLst>
                <a:tab pos="685800" algn="l"/>
              </a:tabLst>
            </a:pPr>
            <a:endParaRPr lang="es-ES" b="1" dirty="0" smtClean="0"/>
          </a:p>
          <a:p>
            <a:pPr marL="0" marR="0" algn="just">
              <a:lnSpc>
                <a:spcPct val="115000"/>
              </a:lnSpc>
              <a:spcBef>
                <a:spcPts val="600"/>
              </a:spcBef>
              <a:spcAft>
                <a:spcPts val="600"/>
              </a:spcAft>
              <a:tabLst>
                <a:tab pos="685800" algn="l"/>
              </a:tabLst>
            </a:pPr>
            <a:endParaRPr lang="es-ES" b="1" dirty="0" smtClean="0"/>
          </a:p>
          <a:p>
            <a:pPr marL="0" marR="0" algn="just">
              <a:lnSpc>
                <a:spcPct val="115000"/>
              </a:lnSpc>
              <a:spcBef>
                <a:spcPts val="600"/>
              </a:spcBef>
              <a:spcAft>
                <a:spcPts val="600"/>
              </a:spcAft>
              <a:tabLst>
                <a:tab pos="685800" algn="l"/>
              </a:tabLst>
            </a:pPr>
            <a:r>
              <a:rPr lang="es-ES" b="1" dirty="0" smtClean="0"/>
              <a:t/>
            </a:r>
            <a:br>
              <a:rPr lang="es-ES" b="1" dirty="0" smtClean="0"/>
            </a:br>
            <a:r>
              <a:rPr lang="es-ES" b="1" dirty="0" smtClean="0"/>
              <a:t>Los SPI de resultados son métricas que miden eventos que ya han ocurrido y que a veces se conocen como "SPI de resultados". Estos son normalmente </a:t>
            </a:r>
            <a:r>
              <a:rPr lang="es-ES" dirty="0" smtClean="0"/>
              <a:t>los resultados negativos que la organización está tratando de prevenir.</a:t>
            </a:r>
          </a:p>
          <a:p>
            <a:pPr marL="0" marR="0" algn="just">
              <a:lnSpc>
                <a:spcPct val="115000"/>
              </a:lnSpc>
              <a:spcBef>
                <a:spcPts val="600"/>
              </a:spcBef>
              <a:spcAft>
                <a:spcPts val="600"/>
              </a:spcAft>
              <a:tabLst>
                <a:tab pos="685800" algn="l"/>
              </a:tabLst>
            </a:pPr>
            <a:r>
              <a:rPr lang="es-ES" dirty="0" smtClean="0"/>
              <a:t/>
            </a:r>
            <a:br>
              <a:rPr lang="es-ES" dirty="0" smtClean="0"/>
            </a:br>
            <a:r>
              <a:rPr lang="es-ES" dirty="0" smtClean="0"/>
              <a:t>Los SPI de resultados se utilizan para obtener una comprensión de lo que está sucediendo en una organización. También son útiles para las </a:t>
            </a:r>
            <a:r>
              <a:rPr lang="es-ES" b="1" dirty="0" smtClean="0"/>
              <a:t>tendencias agregadas a largo plazo</a:t>
            </a:r>
            <a:r>
              <a:rPr lang="es-ES" dirty="0" smtClean="0"/>
              <a:t>, ya sea a un nivel alto o para tipos o ubicaciones específicas de ocurrencia (por ejemplo, </a:t>
            </a:r>
            <a:r>
              <a:rPr lang="es-ES" b="1" dirty="0" smtClean="0"/>
              <a:t>tipos de accidentes por tipo de aeronave, incidentes específicos en una región determinada</a:t>
            </a:r>
            <a:r>
              <a:rPr lang="es-ES" dirty="0" smtClean="0"/>
              <a:t>). Debido a que los SPI de resultados miden los resultados de seguridad operacional, ellos pueden medir la efectividad de las mitigaciones de seguridad y son una forma de validar el desempeño general de seguridad operacional del sistema. Por ejemplo, el monitoreo del número de colisiones en rampa entre vehículos terrestres luego de un rediseño de las marcas de rampa proporciona una medida de la efectividad de las nuevas marcas. Siempre se debe reconocer que incluso si se consigue una reducción en las colisiones, puede no sólo ser debido a las nuevas marcas, sino debido a otros factores. Sin embargo, la reducción de colisiones valida una mejora en el rendimiento de seguridad operacional general del sistema de rampa.</a:t>
            </a:r>
          </a:p>
          <a:p>
            <a:pPr marL="0" marR="0" algn="just">
              <a:lnSpc>
                <a:spcPct val="115000"/>
              </a:lnSpc>
              <a:spcBef>
                <a:spcPts val="600"/>
              </a:spcBef>
              <a:spcAft>
                <a:spcPts val="600"/>
              </a:spcAft>
              <a:tabLst>
                <a:tab pos="685800" algn="l"/>
              </a:tabLst>
            </a:pPr>
            <a:endParaRPr lang="es-ES" dirty="0" smtClean="0"/>
          </a:p>
          <a:p>
            <a:pPr marL="0" marR="0" algn="just">
              <a:lnSpc>
                <a:spcPct val="115000"/>
              </a:lnSpc>
              <a:spcBef>
                <a:spcPts val="600"/>
              </a:spcBef>
              <a:spcAft>
                <a:spcPts val="600"/>
              </a:spcAft>
              <a:tabLst>
                <a:tab pos="685800" algn="l"/>
              </a:tabLst>
            </a:pPr>
            <a:r>
              <a:rPr lang="es-ES" dirty="0" smtClean="0"/>
              <a:t>También, se pueden analizar las tendencias de estos indicadores para determinar las condiciones existentes en el sistema que deben abordarse. Por ejemplo, una tendencia creciente con respecto a las colisiones en rampa entre vehículos terrestres puede conducir a identificar condiciones sub-estándar de las marcas de la rampa.</a:t>
            </a:r>
          </a:p>
          <a:p>
            <a:pPr marL="0" marR="0" algn="just">
              <a:lnSpc>
                <a:spcPct val="115000"/>
              </a:lnSpc>
              <a:spcBef>
                <a:spcPts val="600"/>
              </a:spcBef>
              <a:spcAft>
                <a:spcPts val="600"/>
              </a:spcAft>
              <a:tabLst>
                <a:tab pos="685800" algn="l"/>
              </a:tabLst>
            </a:pPr>
            <a:r>
              <a:rPr lang="es-ES" dirty="0" smtClean="0"/>
              <a:t/>
            </a:r>
            <a:br>
              <a:rPr lang="es-ES" dirty="0" smtClean="0"/>
            </a:br>
            <a:r>
              <a:rPr lang="es-ES" dirty="0" smtClean="0"/>
              <a:t>Los SPI de resultados se dividen generalmente en dos tipos:</a:t>
            </a:r>
          </a:p>
          <a:p>
            <a:pPr marL="0" marR="0" algn="just">
              <a:lnSpc>
                <a:spcPct val="115000"/>
              </a:lnSpc>
              <a:spcBef>
                <a:spcPts val="600"/>
              </a:spcBef>
              <a:spcAft>
                <a:spcPts val="600"/>
              </a:spcAft>
              <a:tabLst>
                <a:tab pos="685800" algn="l"/>
              </a:tabLst>
            </a:pPr>
            <a:r>
              <a:rPr lang="es-ES" dirty="0" smtClean="0"/>
              <a:t/>
            </a:r>
            <a:br>
              <a:rPr lang="es-ES" dirty="0" smtClean="0"/>
            </a:br>
            <a:r>
              <a:rPr lang="es-ES" dirty="0" smtClean="0"/>
              <a:t>• </a:t>
            </a:r>
            <a:r>
              <a:rPr lang="es-ES" b="1" dirty="0" smtClean="0"/>
              <a:t>baja probabilidad/alta gravedad </a:t>
            </a:r>
            <a:r>
              <a:rPr lang="es-ES" dirty="0" smtClean="0"/>
              <a:t>, como accidentes o incidentes graves. La baja frecuencia de resultados de alta gravedad significa que la agregación (a nivel de segmento de industria o nivel regional) puede resultar en análisis más significativos. Un ejemplo de este tipo de retraso SPI sería: Daños de aeronaves debido a los impactos con aves.</a:t>
            </a:r>
          </a:p>
          <a:p>
            <a:pPr marL="0" marR="0" algn="just">
              <a:lnSpc>
                <a:spcPct val="115000"/>
              </a:lnSpc>
              <a:spcBef>
                <a:spcPts val="600"/>
              </a:spcBef>
              <a:spcAft>
                <a:spcPts val="600"/>
              </a:spcAft>
              <a:tabLst>
                <a:tab pos="685800" algn="l"/>
              </a:tabLst>
            </a:pPr>
            <a:r>
              <a:rPr lang="es-ES" dirty="0" smtClean="0"/>
              <a:t/>
            </a:r>
            <a:br>
              <a:rPr lang="es-ES" dirty="0" smtClean="0"/>
            </a:br>
            <a:r>
              <a:rPr lang="es-ES" dirty="0" smtClean="0"/>
              <a:t>• </a:t>
            </a:r>
            <a:r>
              <a:rPr lang="es-ES" b="1" dirty="0" smtClean="0"/>
              <a:t>alta probabilidad/baja gravedad </a:t>
            </a:r>
            <a:r>
              <a:rPr lang="es-ES" dirty="0" smtClean="0"/>
              <a:t>que no se manifestaron en un incidente grave o accidente. Tales SPI se denominan a veces indicadores de "acontecimientos precursores". Los SPI de resultados de menor gravedad / mayor probabilidad son principalmente útiles para monitorear problemas específicos de seguridad operacional y medir la efectividad de las mitigaciones de riesgo de seguridad en el lugar contra las consecuencias potenciales de los peligros. Un ejemplo de este tipo de SPI precursor sería: Detecciones de aves en los radares.</a:t>
            </a:r>
          </a:p>
          <a:p>
            <a:pPr marL="0" marR="0" algn="just">
              <a:lnSpc>
                <a:spcPct val="115000"/>
              </a:lnSpc>
              <a:spcBef>
                <a:spcPts val="600"/>
              </a:spcBef>
              <a:spcAft>
                <a:spcPts val="600"/>
              </a:spcAft>
              <a:tabLst>
                <a:tab pos="685800" algn="l"/>
              </a:tabLst>
            </a:pPr>
            <a:endParaRPr lang="es-ES" sz="1200" b="1" dirty="0" smtClean="0">
              <a:effectLst/>
              <a:latin typeface="+mn-lt"/>
              <a:ea typeface="Calibri"/>
              <a:cs typeface="Times New Roman"/>
            </a:endParaRPr>
          </a:p>
          <a:p>
            <a:pPr marL="0" marR="0" algn="just">
              <a:lnSpc>
                <a:spcPct val="115000"/>
              </a:lnSpc>
              <a:spcBef>
                <a:spcPts val="600"/>
              </a:spcBef>
              <a:spcAft>
                <a:spcPts val="600"/>
              </a:spcAft>
              <a:tabLst>
                <a:tab pos="685800" algn="l"/>
              </a:tabLst>
            </a:pPr>
            <a:r>
              <a:rPr lang="es-ES" sz="1200" b="1" dirty="0" smtClean="0">
                <a:effectLst/>
                <a:latin typeface="+mn-lt"/>
                <a:ea typeface="Calibri"/>
                <a:cs typeface="Times New Roman"/>
              </a:rPr>
              <a:t>-------------------------------------------------------------------------------</a:t>
            </a:r>
          </a:p>
          <a:p>
            <a:pPr marL="0" marR="0" algn="just">
              <a:lnSpc>
                <a:spcPct val="115000"/>
              </a:lnSpc>
              <a:spcBef>
                <a:spcPts val="600"/>
              </a:spcBef>
              <a:spcAft>
                <a:spcPts val="600"/>
              </a:spcAft>
              <a:tabLst>
                <a:tab pos="685800" algn="l"/>
              </a:tabLst>
            </a:pPr>
            <a:endParaRPr lang="es-ES" sz="1200" b="1" dirty="0" smtClean="0">
              <a:effectLst/>
              <a:latin typeface="+mn-lt"/>
              <a:ea typeface="Calibri"/>
              <a:cs typeface="Times New Roman"/>
            </a:endParaRPr>
          </a:p>
          <a:p>
            <a:pPr marL="0" marR="0" algn="just">
              <a:lnSpc>
                <a:spcPct val="115000"/>
              </a:lnSpc>
              <a:spcBef>
                <a:spcPts val="600"/>
              </a:spcBef>
              <a:spcAft>
                <a:spcPts val="600"/>
              </a:spcAft>
              <a:tabLst>
                <a:tab pos="685800" algn="l"/>
              </a:tabLst>
            </a:pPr>
            <a:r>
              <a:rPr lang="es-ES" sz="1200" b="1" dirty="0" smtClean="0">
                <a:effectLst/>
                <a:latin typeface="+mn-lt"/>
                <a:ea typeface="Calibri"/>
                <a:cs typeface="Times New Roman"/>
              </a:rPr>
              <a:t>Indicador de resultados – Lagging (Reactivo)</a:t>
            </a:r>
            <a:r>
              <a:rPr lang="es-ES" sz="1200" dirty="0" smtClean="0">
                <a:effectLst/>
                <a:latin typeface="+mn-lt"/>
                <a:ea typeface="Calibri"/>
                <a:cs typeface="Times New Roman"/>
              </a:rPr>
              <a:t>: indicadores que </a:t>
            </a:r>
            <a:r>
              <a:rPr lang="es-ES" sz="1200" dirty="0" smtClean="0">
                <a:solidFill>
                  <a:srgbClr val="FF0000"/>
                </a:solidFill>
                <a:effectLst/>
                <a:latin typeface="+mn-lt"/>
                <a:ea typeface="Calibri"/>
                <a:cs typeface="Times New Roman"/>
              </a:rPr>
              <a:t>miden los eventos de seguridad operacional que ya han ocurrido </a:t>
            </a:r>
            <a:r>
              <a:rPr lang="es-ES" sz="1200" dirty="0" smtClean="0">
                <a:effectLst/>
                <a:latin typeface="+mn-lt"/>
                <a:ea typeface="Calibri"/>
                <a:cs typeface="Times New Roman"/>
              </a:rPr>
              <a:t>incluyendo aquellos </a:t>
            </a:r>
            <a:r>
              <a:rPr lang="es-ES" sz="1200" dirty="0" smtClean="0">
                <a:solidFill>
                  <a:srgbClr val="FF0000"/>
                </a:solidFill>
                <a:effectLst/>
                <a:latin typeface="+mn-lt"/>
                <a:ea typeface="Calibri"/>
                <a:cs typeface="Times New Roman"/>
              </a:rPr>
              <a:t>eventos de seguridad operacional no deseados que se está intentando prevenir</a:t>
            </a:r>
            <a:r>
              <a:rPr lang="es-ES" sz="1200" dirty="0" smtClean="0">
                <a:effectLst/>
                <a:latin typeface="+mn-lt"/>
                <a:ea typeface="Calibri"/>
                <a:cs typeface="Times New Roman"/>
              </a:rPr>
              <a:t>.</a:t>
            </a:r>
          </a:p>
          <a:p>
            <a:pPr marL="0" marR="0" algn="just">
              <a:lnSpc>
                <a:spcPct val="115000"/>
              </a:lnSpc>
              <a:spcBef>
                <a:spcPts val="600"/>
              </a:spcBef>
              <a:spcAft>
                <a:spcPts val="600"/>
              </a:spcAft>
              <a:tabLst>
                <a:tab pos="685800" algn="l"/>
              </a:tabLst>
            </a:pPr>
            <a:endParaRPr lang="es-PE" sz="1200" dirty="0" smtClean="0">
              <a:effectLst/>
              <a:latin typeface="+mn-lt"/>
              <a:ea typeface="Calibri"/>
              <a:cs typeface="Times New Roman"/>
            </a:endParaRPr>
          </a:p>
          <a:p>
            <a:pPr marL="0" marR="0" algn="just">
              <a:lnSpc>
                <a:spcPct val="115000"/>
              </a:lnSpc>
              <a:spcBef>
                <a:spcPts val="600"/>
              </a:spcBef>
              <a:spcAft>
                <a:spcPts val="600"/>
              </a:spcAft>
              <a:tabLst>
                <a:tab pos="685800" algn="l"/>
              </a:tabLst>
            </a:pPr>
            <a:r>
              <a:rPr lang="es-ES" sz="1200" dirty="0" smtClean="0">
                <a:effectLst/>
                <a:latin typeface="+mn-lt"/>
                <a:ea typeface="Calibri"/>
                <a:cs typeface="Times New Roman"/>
              </a:rPr>
              <a:t>Los SPI de resultado – Lagging (Reactivos) </a:t>
            </a:r>
            <a:r>
              <a:rPr lang="es-ES" sz="1200" u="sng" dirty="0" smtClean="0">
                <a:effectLst/>
                <a:latin typeface="+mn-lt"/>
                <a:ea typeface="Calibri"/>
                <a:cs typeface="Times New Roman"/>
              </a:rPr>
              <a:t>son medidas de ocurrencias de seguridad operacional</a:t>
            </a:r>
            <a:r>
              <a:rPr lang="es-ES" sz="1200" dirty="0" smtClean="0">
                <a:effectLst/>
                <a:latin typeface="+mn-lt"/>
                <a:ea typeface="Calibri"/>
                <a:cs typeface="Times New Roman"/>
              </a:rPr>
              <a:t>. Los SPI de resultado (reactivos) se usan principalmente para </a:t>
            </a:r>
            <a:r>
              <a:rPr lang="es-ES" sz="1200" b="1" dirty="0" smtClean="0">
                <a:effectLst/>
                <a:latin typeface="+mn-lt"/>
                <a:ea typeface="Calibri"/>
                <a:cs typeface="Times New Roman"/>
              </a:rPr>
              <a:t>tendencias a largo plazo</a:t>
            </a:r>
            <a:r>
              <a:rPr lang="es-ES" sz="1200" dirty="0" smtClean="0">
                <a:effectLst/>
                <a:latin typeface="+mn-lt"/>
                <a:ea typeface="Calibri"/>
                <a:cs typeface="Times New Roman"/>
              </a:rPr>
              <a:t>, ya sea a un nivel alto (por ejemplo, fatalidades) o para tipos o ubicaciones específicas de ocurrencia. Debido a que los SPI de resultado – Lagging (reactivos) miden los resultados de seguridad operacional, ellos evalúan la efectividad de las medidas de seguridad operacional, acciones o iniciativas y validan el rendimiento de seguridad operacional del sistema. Las tendencias en estos indicadores pueden</a:t>
            </a:r>
            <a:r>
              <a:rPr lang="es-ES" sz="1200" b="1" dirty="0" smtClean="0">
                <a:effectLst/>
                <a:latin typeface="+mn-lt"/>
                <a:ea typeface="Calibri"/>
                <a:cs typeface="Times New Roman"/>
              </a:rPr>
              <a:t> resaltar la necesidad de análisis de seguridad</a:t>
            </a:r>
            <a:r>
              <a:rPr lang="es-ES" sz="1200" dirty="0" smtClean="0">
                <a:effectLst/>
                <a:latin typeface="+mn-lt"/>
                <a:ea typeface="Calibri"/>
                <a:cs typeface="Times New Roman"/>
              </a:rPr>
              <a:t> operacional.</a:t>
            </a:r>
          </a:p>
          <a:p>
            <a:pPr marL="0" marR="0" algn="just">
              <a:lnSpc>
                <a:spcPct val="115000"/>
              </a:lnSpc>
              <a:spcBef>
                <a:spcPts val="600"/>
              </a:spcBef>
              <a:spcAft>
                <a:spcPts val="600"/>
              </a:spcAft>
              <a:tabLst>
                <a:tab pos="685800" algn="l"/>
              </a:tabLst>
            </a:pPr>
            <a:endParaRPr lang="es-PE" sz="1200" dirty="0" smtClean="0">
              <a:effectLst/>
              <a:latin typeface="+mn-lt"/>
              <a:ea typeface="Calibri"/>
              <a:cs typeface="Times New Roman"/>
            </a:endParaRPr>
          </a:p>
          <a:p>
            <a:pPr marL="0" marR="0" algn="just">
              <a:lnSpc>
                <a:spcPct val="115000"/>
              </a:lnSpc>
              <a:spcBef>
                <a:spcPts val="600"/>
              </a:spcBef>
              <a:spcAft>
                <a:spcPts val="600"/>
              </a:spcAft>
              <a:tabLst>
                <a:tab pos="685800" algn="l"/>
              </a:tabLst>
            </a:pPr>
            <a:r>
              <a:rPr lang="es-ES" sz="1200" u="sng" dirty="0" smtClean="0">
                <a:effectLst/>
                <a:latin typeface="+mn-lt"/>
                <a:ea typeface="Calibri"/>
                <a:cs typeface="Times New Roman"/>
              </a:rPr>
              <a:t>Dos tipos de SPI de resultados – lagging (reactivos)</a:t>
            </a:r>
            <a:r>
              <a:rPr lang="es-ES" sz="1200" dirty="0" smtClean="0">
                <a:effectLst/>
                <a:latin typeface="+mn-lt"/>
                <a:ea typeface="Calibri"/>
                <a:cs typeface="Times New Roman"/>
              </a:rPr>
              <a:t> son generalmente definidos:</a:t>
            </a:r>
            <a:endParaRPr lang="es-PE" sz="1200" dirty="0" smtClean="0">
              <a:effectLst/>
              <a:latin typeface="+mn-lt"/>
              <a:ea typeface="Calibri"/>
              <a:cs typeface="Times New Roman"/>
            </a:endParaRPr>
          </a:p>
          <a:p>
            <a:pPr marL="0" indent="0">
              <a:buFont typeface="Arial" panose="020B0604020202020204" pitchFamily="34" charset="0"/>
              <a:buNone/>
            </a:pPr>
            <a:endParaRPr lang="es-PE" dirty="0" smtClean="0"/>
          </a:p>
          <a:p>
            <a:pPr marL="171450" indent="-171450">
              <a:buFont typeface="Arial" panose="020B0604020202020204" pitchFamily="34" charset="0"/>
              <a:buChar char="•"/>
            </a:pPr>
            <a:r>
              <a:rPr lang="es-PE" dirty="0" smtClean="0"/>
              <a:t>SPI de resultados (outcomes) negativos de alto impacto como accidentes o incidentes graves. La baja frecuencia de los resultados negativos de alta gravedad significa que el incremento (a nivel de segmento de la industria o nivel regional) puede producir análisis más significativos.</a:t>
            </a:r>
          </a:p>
          <a:p>
            <a:pPr marL="171450" indent="-171450">
              <a:buFont typeface="Arial" panose="020B0604020202020204" pitchFamily="34" charset="0"/>
              <a:buChar char="•"/>
            </a:pPr>
            <a:endParaRPr lang="es-PE" dirty="0" smtClean="0"/>
          </a:p>
          <a:p>
            <a:pPr marL="171450" indent="-171450" algn="just">
              <a:buFont typeface="Arial" panose="020B0604020202020204" pitchFamily="34" charset="0"/>
              <a:buChar char="•"/>
            </a:pPr>
            <a:r>
              <a:rPr lang="es-PE" dirty="0" smtClean="0"/>
              <a:t>SPI para fallas del sistema de nivel inferior y eventos de seguridad operacional que no se manifestaron en incidentes graves o accidentes (incluyendo fallas del sistema y desviaciones de procedimiento). Dichos SPI se denominan a veces indicadores de "acontecimientos precursores". Los SPI para fallas en el sistema de nivel inferior y eventos de seguridad se utilizan principalmente para monitorear problemas de seguridad específicos y para medir la efectividad de los controles de riesgo de seguridad implementados para mitigar el riesgo de seguridad operacional asociado con las posibles consecuencias de los peligros.</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31</a:t>
            </a:fld>
            <a:endParaRPr lang="en-US"/>
          </a:p>
        </p:txBody>
      </p:sp>
    </p:spTree>
    <p:extLst>
      <p:ext uri="{BB962C8B-B14F-4D97-AF65-F5344CB8AC3E}">
        <p14:creationId xmlns:p14="http://schemas.microsoft.com/office/powerpoint/2010/main" val="3802766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High-consequence indicators. </a:t>
            </a:r>
            <a:r>
              <a:rPr lang="en-US" b="0" dirty="0" smtClean="0"/>
              <a:t>Safety performance indicators pertaining to the monitoring and measurement of high-consequence occurrences, such as accidents or serious incidents. High-consequence indicators are sometimes  referred to as reactive indicators.</a:t>
            </a:r>
          </a:p>
        </p:txBody>
      </p:sp>
      <p:sp>
        <p:nvSpPr>
          <p:cNvPr id="4" name="Slide Number Placeholder 3"/>
          <p:cNvSpPr>
            <a:spLocks noGrp="1"/>
          </p:cNvSpPr>
          <p:nvPr>
            <p:ph type="sldNum" sz="quarter" idx="10"/>
          </p:nvPr>
        </p:nvSpPr>
        <p:spPr/>
        <p:txBody>
          <a:bodyPr/>
          <a:lstStyle/>
          <a:p>
            <a:fld id="{656E2E94-A510-624F-812E-907861D635CA}" type="slidenum">
              <a:rPr lang="en-US" smtClean="0"/>
              <a:t>32</a:t>
            </a:fld>
            <a:endParaRPr lang="en-US" dirty="0"/>
          </a:p>
        </p:txBody>
      </p:sp>
    </p:spTree>
    <p:extLst>
      <p:ext uri="{BB962C8B-B14F-4D97-AF65-F5344CB8AC3E}">
        <p14:creationId xmlns:p14="http://schemas.microsoft.com/office/powerpoint/2010/main" val="283285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CFIT, salidas de pista</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lang="es-PE" dirty="0" smtClean="0"/>
              <a:t>•</a:t>
            </a:r>
            <a:r>
              <a:rPr lang="es-PE" b="1" dirty="0" smtClean="0"/>
              <a:t>Baja probabilidad</a:t>
            </a:r>
            <a:r>
              <a:rPr lang="es-PE" b="0" baseline="0" dirty="0" smtClean="0"/>
              <a:t> / </a:t>
            </a:r>
            <a:r>
              <a:rPr lang="es-PE" b="1" dirty="0" smtClean="0"/>
              <a:t>Alta gravedad</a:t>
            </a:r>
            <a:r>
              <a:rPr lang="es-PE" dirty="0" smtClean="0"/>
              <a:t> como accidentes o incidentes graves. La baja frecuencia de los resultados de alta gravedad significa que la agregación de los datos (a nivel del segmento de la industria o nivel regional) puede dar lugar a </a:t>
            </a:r>
            <a:r>
              <a:rPr lang="es-PE" b="1" dirty="0" smtClean="0"/>
              <a:t>análisis más significativos</a:t>
            </a:r>
            <a:r>
              <a:rPr lang="es-PE" dirty="0" smtClean="0"/>
              <a:t>. Un ejemplo de este tipo de SPI de resultado sería: daños a la aeronave y/o al motor debido a un impacto de ave.</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33</a:t>
            </a:fld>
            <a:endParaRPr lang="en-US"/>
          </a:p>
        </p:txBody>
      </p:sp>
    </p:spTree>
    <p:extLst>
      <p:ext uri="{BB962C8B-B14F-4D97-AF65-F5344CB8AC3E}">
        <p14:creationId xmlns:p14="http://schemas.microsoft.com/office/powerpoint/2010/main" val="4278782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High-consequence indicators. </a:t>
            </a:r>
            <a:r>
              <a:rPr lang="en-US" b="0" dirty="0" smtClean="0"/>
              <a:t>Safety performance indicators pertaining to the monitoring and measurement of high-consequence occurrences, such as accidents or serious incidents. High-consequence indicators are sometimes  referred to as reactive indicators.</a:t>
            </a:r>
          </a:p>
        </p:txBody>
      </p:sp>
      <p:sp>
        <p:nvSpPr>
          <p:cNvPr id="4" name="Slide Number Placeholder 3"/>
          <p:cNvSpPr>
            <a:spLocks noGrp="1"/>
          </p:cNvSpPr>
          <p:nvPr>
            <p:ph type="sldNum" sz="quarter" idx="10"/>
          </p:nvPr>
        </p:nvSpPr>
        <p:spPr/>
        <p:txBody>
          <a:bodyPr/>
          <a:lstStyle/>
          <a:p>
            <a:fld id="{656E2E94-A510-624F-812E-907861D635CA}" type="slidenum">
              <a:rPr lang="en-US" smtClean="0"/>
              <a:t>35</a:t>
            </a:fld>
            <a:endParaRPr lang="en-US" dirty="0"/>
          </a:p>
        </p:txBody>
      </p:sp>
    </p:spTree>
    <p:extLst>
      <p:ext uri="{BB962C8B-B14F-4D97-AF65-F5344CB8AC3E}">
        <p14:creationId xmlns:p14="http://schemas.microsoft.com/office/powerpoint/2010/main" val="2397520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3</a:t>
            </a:fld>
            <a:endParaRPr lang="en-US"/>
          </a:p>
        </p:txBody>
      </p:sp>
    </p:spTree>
    <p:extLst>
      <p:ext uri="{BB962C8B-B14F-4D97-AF65-F5344CB8AC3E}">
        <p14:creationId xmlns:p14="http://schemas.microsoft.com/office/powerpoint/2010/main" val="2511000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Observación de aeronaves durante las aproximaciones (no tienen gravedad pero pasan muchas más veces), especificar las horas para centralizar las acciones que se deben tomar.</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Esto es un indicador reactivo, pero no ocasiona un accidente.</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Alta probabilidad / Baja gravedad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resultados que no se manifestaron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necesariamente en un incidente o accidente grave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Dichos SPIs a veces se denominan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indicadores de "evento precursor</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SPI para resultados de baja gravedad/alta probabilidad se usan principalmente para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monitorear problemas de seguridad operacional específicos y medir la efectividad de las mitigaciones de riesgos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 existentes. Un ejemplo de este tipo de SPI precursor sería: detecciones en el radar de aves (que indica un nivel de actividad de las aves antes que la cantidad real de impactos con aves).</a:t>
            </a: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36</a:t>
            </a:fld>
            <a:endParaRPr lang="en-US"/>
          </a:p>
        </p:txBody>
      </p:sp>
    </p:spTree>
    <p:extLst>
      <p:ext uri="{BB962C8B-B14F-4D97-AF65-F5344CB8AC3E}">
        <p14:creationId xmlns:p14="http://schemas.microsoft.com/office/powerpoint/2010/main" val="4266798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1" i="0" u="none" strike="noStrike" kern="1200" cap="none" spc="0" normalizeH="0" baseline="0" noProof="0" dirty="0" smtClean="0">
                <a:ln>
                  <a:noFill/>
                </a:ln>
                <a:solidFill>
                  <a:prstClr val="black"/>
                </a:solidFill>
                <a:effectLst/>
                <a:uLnTx/>
                <a:uFillTx/>
                <a:latin typeface="+mn-lt"/>
                <a:ea typeface="+mn-ea"/>
                <a:cs typeface="+mn-cs"/>
              </a:rPr>
              <a:t>SPIs Avanzados</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
            </a:r>
            <a:br>
              <a:rPr kumimoji="0" lang="es-ES" sz="1200" b="0" i="0" u="none" strike="noStrike" kern="1200" cap="none" spc="0" normalizeH="0" baseline="0" noProof="0" dirty="0" smtClean="0">
                <a:ln>
                  <a:noFill/>
                </a:ln>
                <a:solidFill>
                  <a:prstClr val="black"/>
                </a:solidFill>
                <a:effectLst/>
                <a:uLnTx/>
                <a:uFillTx/>
                <a:latin typeface="+mn-lt"/>
                <a:ea typeface="+mn-ea"/>
                <a:cs typeface="+mn-cs"/>
              </a:rPr>
            </a:br>
            <a:r>
              <a:rPr kumimoji="0" lang="es-PE" sz="1200" b="0" i="0" u="none" strike="noStrike" kern="1200" cap="none" spc="0" normalizeH="0" baseline="0" noProof="0" dirty="0" smtClean="0">
                <a:ln>
                  <a:noFill/>
                </a:ln>
                <a:solidFill>
                  <a:prstClr val="black"/>
                </a:solidFill>
                <a:effectLst/>
                <a:uLnTx/>
                <a:uFillTx/>
                <a:latin typeface="+mn-lt"/>
                <a:ea typeface="+mn-ea"/>
                <a:cs typeface="+mn-cs"/>
              </a:rPr>
              <a:t>4.3.1.8	Los indicadores avanzados son medidas que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 centran en los procesos y aportes que se implementan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mejorar o mantener la seguridad operacional. Estos también se conocen como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"SPI de actividad o proceso",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ya que supervisan y miden las condiciones que tienen el potencial de convertirse o contribuir a un resultado específico.</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4.3.1.9	Los ejemplos de SPIs avanzados que impulsan el desarrollo de capacidades organizacionales para la gestión proactiva del rendimiento de seguridad operacional incluyen cosas como: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"porcentaje de personal que ha completado con éxito la capacitación de seguridad a tiempo" o "porcentaje de finalización puntual de las medidas de mitigación acordadas".</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4.3.1.10	Los SPIs avanzados también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pueden informar a la organización sobre cómo su operación enfrenta el cambio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incluidos los cambios en su entorno operacional. La atención se centrará en anticipar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debilidades y vulnerabilidades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como resultado del cambio o el monitoreo del rendimiento después de un cambio. Un ejemplo de SPIs para monitorear un cambio en las operaciones sería: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'porcentaje de sitios que han implementado el procedimiento x'.</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Los indicadores avanzados son métricas que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se centran en los procesos y entradas que se están implementando para mejorar o mantener la seguridad </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operacional. Estos son también conocidos </a:t>
            </a:r>
            <a:r>
              <a:rPr kumimoji="0" lang="es-ES" sz="1200" b="1" i="0" u="sng" strike="noStrike" kern="1200" cap="none" spc="0" normalizeH="0" baseline="0" noProof="0" dirty="0" smtClean="0">
                <a:ln>
                  <a:noFill/>
                </a:ln>
                <a:solidFill>
                  <a:prstClr val="black"/>
                </a:solidFill>
                <a:effectLst/>
                <a:uLnTx/>
                <a:uFillTx/>
                <a:latin typeface="+mn-lt"/>
                <a:ea typeface="+mn-ea"/>
                <a:cs typeface="+mn-cs"/>
              </a:rPr>
              <a:t>como "SPI de la actividad o SPI del proceso"</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 ya que monitorean y miden las condiciones que tienen el potencial de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convertirse o contribuir </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a un resultado específico.</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Ejemplos de SPI avanzados que impulsan el desarrollo de capacidades organizativas para una gestión proactiva del desempeño de la seguridad podrían ser: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Porcentaje de personal que ha completado exitosamente el entrenamiento de seguridad operacional a tiempo</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 Y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Porcentaje de cumplimiento a tiempo de las acciones de mitigación acordadas</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
            </a:r>
            <a:br>
              <a:rPr kumimoji="0" lang="es-ES" sz="1200" b="0" i="0" u="none" strike="noStrike" kern="1200" cap="none" spc="0" normalizeH="0" baseline="0" noProof="0" dirty="0" smtClean="0">
                <a:ln>
                  <a:noFill/>
                </a:ln>
                <a:solidFill>
                  <a:prstClr val="black"/>
                </a:solidFill>
                <a:effectLst/>
                <a:uLnTx/>
                <a:uFillTx/>
                <a:latin typeface="+mn-lt"/>
                <a:ea typeface="+mn-ea"/>
                <a:cs typeface="+mn-cs"/>
              </a:rPr>
            </a:br>
            <a:r>
              <a:rPr kumimoji="0" lang="es-ES" sz="1200" b="0" i="0" u="none" strike="noStrike" kern="1200" cap="none" spc="0" normalizeH="0" baseline="0" noProof="0" dirty="0" smtClean="0">
                <a:ln>
                  <a:noFill/>
                </a:ln>
                <a:solidFill>
                  <a:prstClr val="black"/>
                </a:solidFill>
                <a:effectLst/>
                <a:uLnTx/>
                <a:uFillTx/>
                <a:latin typeface="+mn-lt"/>
                <a:ea typeface="+mn-ea"/>
                <a:cs typeface="+mn-cs"/>
              </a:rPr>
              <a:t>Los SPI avanzados también pueden informar a la organización acerca de las operaciones y cómo hacer frente a los cambios, incluidos los cambios en su entorno operacional. La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atención se centrará en la anticipación de las debilidades y vulnerabilidades como resultado del cambio</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 o en el seguimiento del rendimiento después de un cambio. Un ejemplo de SPI para monitorear un cambio en las operaciones sería: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Número de sitios que tienen implementado un nuevo procedimiento</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
            </a:r>
            <a:br>
              <a:rPr kumimoji="0" lang="es-ES" sz="1200" b="0" i="0" u="none" strike="noStrike" kern="1200" cap="none" spc="0" normalizeH="0" baseline="0" noProof="0" dirty="0" smtClean="0">
                <a:ln>
                  <a:noFill/>
                </a:ln>
                <a:solidFill>
                  <a:prstClr val="black"/>
                </a:solidFill>
                <a:effectLst/>
                <a:uLnTx/>
                <a:uFillTx/>
                <a:latin typeface="+mn-lt"/>
                <a:ea typeface="+mn-ea"/>
                <a:cs typeface="+mn-cs"/>
              </a:rPr>
            </a:br>
            <a:r>
              <a:rPr kumimoji="0" lang="es-ES" sz="1200" b="0" i="0" u="none" strike="noStrike" kern="1200" cap="none" spc="0" normalizeH="0" baseline="0" noProof="0" dirty="0" smtClean="0">
                <a:ln>
                  <a:noFill/>
                </a:ln>
                <a:solidFill>
                  <a:prstClr val="black"/>
                </a:solidFill>
                <a:effectLst/>
                <a:uLnTx/>
                <a:uFillTx/>
                <a:latin typeface="+mn-lt"/>
                <a:ea typeface="+mn-ea"/>
                <a:cs typeface="+mn-cs"/>
              </a:rPr>
              <a:t/>
            </a:r>
            <a:br>
              <a:rPr kumimoji="0" lang="es-ES" sz="1200" b="0" i="0" u="none" strike="noStrike" kern="1200" cap="none" spc="0" normalizeH="0" baseline="0" noProof="0" dirty="0" smtClean="0">
                <a:ln>
                  <a:noFill/>
                </a:ln>
                <a:solidFill>
                  <a:prstClr val="black"/>
                </a:solidFill>
                <a:effectLst/>
                <a:uLnTx/>
                <a:uFillTx/>
                <a:latin typeface="+mn-lt"/>
                <a:ea typeface="+mn-ea"/>
                <a:cs typeface="+mn-cs"/>
              </a:rPr>
            </a:br>
            <a:r>
              <a:rPr kumimoji="0" lang="es-ES" sz="1200" b="0" i="0" u="none" strike="noStrike" kern="1200" cap="none" spc="0" normalizeH="0" baseline="0" noProof="0" dirty="0" smtClean="0">
                <a:ln>
                  <a:noFill/>
                </a:ln>
                <a:solidFill>
                  <a:prstClr val="black"/>
                </a:solidFill>
                <a:effectLst/>
                <a:uLnTx/>
                <a:uFillTx/>
                <a:latin typeface="+mn-lt"/>
                <a:ea typeface="+mn-ea"/>
                <a:cs typeface="+mn-cs"/>
              </a:rPr>
              <a:t>2.4.3 Criterios de los indicadores de rendimiento de seguridad operacional</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
            </a:r>
            <a:br>
              <a:rPr kumimoji="0" lang="es-ES" sz="1200" b="0" i="0" u="none" strike="noStrike" kern="1200" cap="none" spc="0" normalizeH="0" baseline="0" noProof="0" dirty="0" smtClean="0">
                <a:ln>
                  <a:noFill/>
                </a:ln>
                <a:solidFill>
                  <a:prstClr val="black"/>
                </a:solidFill>
                <a:effectLst/>
                <a:uLnTx/>
                <a:uFillTx/>
                <a:latin typeface="+mn-lt"/>
                <a:ea typeface="+mn-ea"/>
                <a:cs typeface="+mn-cs"/>
              </a:rPr>
            </a:br>
            <a:r>
              <a:rPr kumimoji="0" lang="es-ES" sz="1200" b="0" i="0" u="none" strike="noStrike" kern="1200" cap="none" spc="0" normalizeH="0" baseline="0" noProof="0" dirty="0" smtClean="0">
                <a:ln>
                  <a:noFill/>
                </a:ln>
                <a:solidFill>
                  <a:prstClr val="black"/>
                </a:solidFill>
                <a:effectLst/>
                <a:uLnTx/>
                <a:uFillTx/>
                <a:latin typeface="+mn-lt"/>
                <a:ea typeface="+mn-ea"/>
                <a:cs typeface="+mn-cs"/>
              </a:rPr>
              <a:t>Los SPI deben ser:</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15000"/>
              </a:lnSpc>
              <a:spcBef>
                <a:spcPts val="600"/>
              </a:spcBef>
              <a:spcAft>
                <a:spcPts val="600"/>
              </a:spcAft>
              <a:buClrTx/>
              <a:buSzTx/>
              <a:buFont typeface="Arial" panose="020B0604020202020204" pitchFamily="34" charset="0"/>
              <a:buChar char="•"/>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Desarrollados basados en mediciones confiables;</a:t>
            </a:r>
          </a:p>
          <a:p>
            <a:pPr marL="171450" marR="0" lvl="0" indent="-171450" algn="just" defTabSz="457200" rtl="0" eaLnBrk="1" fontAlgn="auto" latinLnBrk="0" hangingPunct="1">
              <a:lnSpc>
                <a:spcPct val="115000"/>
              </a:lnSpc>
              <a:spcBef>
                <a:spcPts val="600"/>
              </a:spcBef>
              <a:spcAft>
                <a:spcPts val="600"/>
              </a:spcAft>
              <a:buClrTx/>
              <a:buSzTx/>
              <a:buFont typeface="Arial" panose="020B0604020202020204" pitchFamily="34" charset="0"/>
              <a:buChar char="•"/>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Apropiadamente específicos y cuantificables;</a:t>
            </a:r>
          </a:p>
          <a:p>
            <a:pPr marL="171450" marR="0" lvl="0" indent="-171450" algn="just" defTabSz="457200" rtl="0" eaLnBrk="1" fontAlgn="auto" latinLnBrk="0" hangingPunct="1">
              <a:lnSpc>
                <a:spcPct val="115000"/>
              </a:lnSpc>
              <a:spcBef>
                <a:spcPts val="600"/>
              </a:spcBef>
              <a:spcAft>
                <a:spcPts val="600"/>
              </a:spcAft>
              <a:buClrTx/>
              <a:buSzTx/>
              <a:buFont typeface="Arial" panose="020B0604020202020204" pitchFamily="34" charset="0"/>
              <a:buChar char="•"/>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Realista, teniendo en cuenta las posibilidades y limitaciones de la organización; y</a:t>
            </a:r>
          </a:p>
          <a:p>
            <a:pPr marL="171450" marR="0" lvl="0" indent="-171450" algn="just" defTabSz="457200" rtl="0" eaLnBrk="1" fontAlgn="auto" latinLnBrk="0" hangingPunct="1">
              <a:lnSpc>
                <a:spcPct val="115000"/>
              </a:lnSpc>
              <a:spcBef>
                <a:spcPts val="600"/>
              </a:spcBef>
              <a:spcAft>
                <a:spcPts val="600"/>
              </a:spcAft>
              <a:buClrTx/>
              <a:buSzTx/>
              <a:buFont typeface="Arial" panose="020B0604020202020204" pitchFamily="34" charset="0"/>
              <a:buChar char="•"/>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Auditable.</a:t>
            </a:r>
            <a:endPar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rPr>
              <a:t>----------------------</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rPr>
              <a:t>Indicador avanzados – Leading (Proactivo)</a:t>
            </a: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 - Métricas que proporcionan </a:t>
            </a:r>
            <a:r>
              <a:rPr kumimoji="0" lang="es-PE" sz="1200" b="0" i="0" u="none" strike="noStrike" kern="1200" cap="none" spc="0" normalizeH="0" baseline="0" noProof="0" dirty="0" smtClean="0">
                <a:ln>
                  <a:noFill/>
                </a:ln>
                <a:solidFill>
                  <a:srgbClr val="FF0000"/>
                </a:solidFill>
                <a:effectLst/>
                <a:uLnTx/>
                <a:uFillTx/>
                <a:latin typeface="+mn-lt"/>
                <a:ea typeface="Calibri"/>
                <a:cs typeface="Times New Roman"/>
              </a:rPr>
              <a:t>información sobre la situación actual que puede afectar el rendimiento futuro</a:t>
            </a: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Los SPI principales miden las condiciones que tienen el potencial de contribuir a resultados positivos o negativos. Desde la perspectiva de la gestión de la seguridad operacional, </a:t>
            </a:r>
            <a:r>
              <a:rPr kumimoji="0" lang="es-PE" sz="1200" b="1" i="0" u="none" strike="noStrike" kern="1200" cap="none" spc="0" normalizeH="0" baseline="0" noProof="0" dirty="0" smtClean="0">
                <a:ln>
                  <a:noFill/>
                </a:ln>
                <a:solidFill>
                  <a:srgbClr val="FF0000"/>
                </a:solidFill>
                <a:effectLst/>
                <a:uLnTx/>
                <a:uFillTx/>
                <a:latin typeface="+mn-lt"/>
                <a:ea typeface="Calibri"/>
                <a:cs typeface="Times New Roman"/>
              </a:rPr>
              <a:t>es importante prestar suficiente atención a la supervisión de los SPI positivos para permitir el fortalecimiento de los factores positivos que constituyen la capacidad de gestión de la seguridad </a:t>
            </a: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operacional de una organización.</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Los indicadores avanzados (leading)  </a:t>
            </a:r>
            <a:r>
              <a:rPr kumimoji="0" lang="es-ES" sz="1200" b="0" i="0" u="sng" strike="noStrike" kern="1200" cap="none" spc="0" normalizeH="0" baseline="0" noProof="0" dirty="0" smtClean="0">
                <a:ln>
                  <a:noFill/>
                </a:ln>
                <a:solidFill>
                  <a:prstClr val="black"/>
                </a:solidFill>
                <a:effectLst/>
                <a:uLnTx/>
                <a:uFillTx/>
                <a:latin typeface="+mn-lt"/>
                <a:ea typeface="Calibri"/>
                <a:cs typeface="Times New Roman"/>
              </a:rPr>
              <a:t>miden las actividades que influyen en el desempeño de seguridad </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operacional de un sistema y, en consecuencia,</a:t>
            </a:r>
            <a:r>
              <a:rPr kumimoji="0" lang="es-ES" sz="1200" b="0" i="0" u="sng" strike="noStrike" kern="1200" cap="none" spc="0" normalizeH="0" baseline="0" noProof="0" dirty="0" smtClean="0">
                <a:ln>
                  <a:noFill/>
                </a:ln>
                <a:solidFill>
                  <a:prstClr val="black"/>
                </a:solidFill>
                <a:effectLst/>
                <a:uLnTx/>
                <a:uFillTx/>
                <a:latin typeface="+mn-lt"/>
                <a:ea typeface="Calibri"/>
                <a:cs typeface="Times New Roman"/>
              </a:rPr>
              <a:t> impactan los indicadores de resultados (lagging).</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 Los indicadores reactivos miden la efectividad de los controles de riesgo y por lo tanto una degradación en el indicador puede señalar el potencial incremento en la probabilidad o gravedad de eventos futuros.</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También se pueden usar </a:t>
            </a:r>
            <a:r>
              <a:rPr kumimoji="0" lang="es-ES" sz="1200" b="1" i="0" u="none" strike="noStrike" kern="1200" cap="none" spc="0" normalizeH="0" baseline="0" noProof="0" dirty="0" smtClean="0">
                <a:ln>
                  <a:noFill/>
                </a:ln>
                <a:solidFill>
                  <a:prstClr val="black"/>
                </a:solidFill>
                <a:effectLst/>
                <a:uLnTx/>
                <a:uFillTx/>
                <a:latin typeface="+mn-lt"/>
                <a:ea typeface="Calibri"/>
                <a:cs typeface="Times New Roman"/>
              </a:rPr>
              <a:t>SPIs avanzados - Leading (proactivos) positivos</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 para informar a la organización sobre la dinámica de su sistema y cómo se adapta a los cambios, incluidos los cambios en su entorno operativo. La atención se centrará en la </a:t>
            </a:r>
            <a:r>
              <a:rPr kumimoji="0" lang="es-ES" sz="1200" b="1" i="0" u="none" strike="noStrike" kern="1200" cap="none" spc="0" normalizeH="0" baseline="0" noProof="0" dirty="0" smtClean="0">
                <a:ln>
                  <a:noFill/>
                </a:ln>
                <a:solidFill>
                  <a:prstClr val="black"/>
                </a:solidFill>
                <a:effectLst/>
                <a:uLnTx/>
                <a:uFillTx/>
                <a:latin typeface="+mn-lt"/>
                <a:ea typeface="Calibri"/>
                <a:cs typeface="Times New Roman"/>
              </a:rPr>
              <a:t>anticipación de las nuevas debilidades y vulnerabilidades</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 para determinar la necesidad de actuar o en el control de la medida en que se están llevando a cabo ciertas actividades necesarias para la seguridad operacional. Para estos </a:t>
            </a:r>
            <a:r>
              <a:rPr kumimoji="0" lang="es-ES" sz="1200" b="1" i="0" u="none" strike="noStrike" kern="1200" cap="none" spc="0" normalizeH="0" baseline="0" noProof="0" dirty="0" smtClean="0">
                <a:ln>
                  <a:noFill/>
                </a:ln>
                <a:solidFill>
                  <a:prstClr val="black"/>
                </a:solidFill>
                <a:effectLst/>
                <a:uLnTx/>
                <a:uFillTx/>
                <a:latin typeface="+mn-lt"/>
                <a:ea typeface="Calibri"/>
                <a:cs typeface="Times New Roman"/>
              </a:rPr>
              <a:t>indicadores de "monitoreo"</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 se pueden definir </a:t>
            </a:r>
            <a:r>
              <a:rPr kumimoji="0" lang="es-ES" sz="1200" b="0" i="0" u="sng" strike="noStrike" kern="1200" cap="none" spc="0" normalizeH="0" baseline="0" noProof="0" dirty="0" smtClean="0">
                <a:ln>
                  <a:noFill/>
                </a:ln>
                <a:solidFill>
                  <a:prstClr val="black"/>
                </a:solidFill>
                <a:effectLst/>
                <a:uLnTx/>
                <a:uFillTx/>
                <a:latin typeface="+mn-lt"/>
                <a:ea typeface="Calibri"/>
                <a:cs typeface="Times New Roman"/>
              </a:rPr>
              <a:t>niveles de alertas</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 Un ejemplo de SPI avanzado – leading (proactivo) positivo en este caso sería la medida en que el trabajo se lleva a cabo de acuerdo con los Procedimientos Operativos Estándar.</a:t>
            </a: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algn="just"/>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37</a:t>
            </a:fld>
            <a:endParaRPr lang="en-US"/>
          </a:p>
        </p:txBody>
      </p:sp>
    </p:spTree>
    <p:extLst>
      <p:ext uri="{BB962C8B-B14F-4D97-AF65-F5344CB8AC3E}">
        <p14:creationId xmlns:p14="http://schemas.microsoft.com/office/powerpoint/2010/main" val="1425579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38</a:t>
            </a:fld>
            <a:endParaRPr lang="en-US" dirty="0"/>
          </a:p>
        </p:txBody>
      </p:sp>
    </p:spTree>
    <p:extLst>
      <p:ext uri="{BB962C8B-B14F-4D97-AF65-F5344CB8AC3E}">
        <p14:creationId xmlns:p14="http://schemas.microsoft.com/office/powerpoint/2010/main" val="617795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39</a:t>
            </a:fld>
            <a:endParaRPr lang="en-US" dirty="0"/>
          </a:p>
        </p:txBody>
      </p:sp>
    </p:spTree>
    <p:extLst>
      <p:ext uri="{BB962C8B-B14F-4D97-AF65-F5344CB8AC3E}">
        <p14:creationId xmlns:p14="http://schemas.microsoft.com/office/powerpoint/2010/main" val="917134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SRA: Safety Risk Assessment</a:t>
            </a:r>
          </a:p>
          <a:p>
            <a:endParaRPr lang="es-PE" dirty="0" smtClean="0"/>
          </a:p>
          <a:p>
            <a:r>
              <a:rPr lang="es-PE" dirty="0" smtClean="0"/>
              <a:t>CFIT: Controlled flight into terrain (</a:t>
            </a:r>
            <a:r>
              <a:rPr lang="es-PE" sz="1200" b="0" kern="1200" dirty="0" smtClean="0">
                <a:solidFill>
                  <a:schemeClr val="tx1"/>
                </a:solidFill>
                <a:effectLst/>
                <a:latin typeface="+mn-lt"/>
                <a:ea typeface="+mn-ea"/>
                <a:cs typeface="+mn-cs"/>
              </a:rPr>
              <a:t>vuelo controlado contra el terreno)</a:t>
            </a:r>
          </a:p>
          <a:p>
            <a:endParaRPr lang="es-PE" sz="1200" b="0" kern="1200" dirty="0" smtClean="0">
              <a:solidFill>
                <a:schemeClr val="tx1"/>
              </a:solidFill>
              <a:effectLst/>
              <a:latin typeface="+mn-lt"/>
              <a:ea typeface="+mn-ea"/>
              <a:cs typeface="+mn-cs"/>
            </a:endParaRPr>
          </a:p>
          <a:p>
            <a:r>
              <a:rPr lang="es-PE" dirty="0" smtClean="0"/>
              <a:t>El vuelo controlado contra el terreno (CFIT por sus siglas en inglés), también llamado </a:t>
            </a:r>
            <a:r>
              <a:rPr lang="es-PE" b="1" dirty="0" smtClean="0"/>
              <a:t>vuelo controlado contra un obstáculo</a:t>
            </a:r>
            <a:r>
              <a:rPr lang="es-PE" dirty="0" smtClean="0"/>
              <a:t>, colisión contra el terreno en vuelo controlado o impacto contra el terreno sin pérdida de control, es el tipo de colisión en el cual una aeronave, bajo total control del piloto, vuela de manera inadvertida contra el terreno o contra un obstáculo. En estas situaciones, los pilotos usualmente no son conscientes del peligro hasta que ya es muy tarde para hacer algo al respecto.</a:t>
            </a:r>
          </a:p>
          <a:p>
            <a:endParaRPr lang="es-PE" dirty="0" smtClean="0"/>
          </a:p>
          <a:p>
            <a:r>
              <a:rPr lang="es-PE" dirty="0" smtClean="0"/>
              <a:t>En aviación civil, y especialmente en la aviación privada, el vuelo controlado contra el terreno es conocido de manera sarcástica como el resultado de «nubes con hueso» o «cumulogranito» (de la unión de los términos cúmulus y granito) cuando es causado por el choque contra un terreno oculto bajo un manto de nubes. A veces, este evento es descrito como el acto de volar un avión en perfectas condiciones contra el terreno.</a:t>
            </a:r>
          </a:p>
          <a:p>
            <a:endParaRPr lang="es-PE" dirty="0" smtClean="0"/>
          </a:p>
          <a:p>
            <a:r>
              <a:rPr lang="es-PE" dirty="0" smtClean="0"/>
              <a:t>Pilotos con cualquier tipo de experiencia, incluso los altamente entrenados y experimentados, pueden sufrir de un evento de vuelo controlado contra el terreno. La fatiga, la pérdida de conciencia situacional o la desorientación son claves en este tipo de accidentes. Estos incidentes usualmente involucran terreno montañoso y pobre visibilidad, generalmente causada por nubes y niebla. La mayoría de incidentes de este tipo ocurre durante el despegue y el aterrizaje.</a:t>
            </a:r>
          </a:p>
          <a:p>
            <a:endParaRPr lang="es-PE" dirty="0" smtClean="0"/>
          </a:p>
          <a:p>
            <a:r>
              <a:rPr lang="es-PE" dirty="0" smtClean="0"/>
              <a:t>El vuelo controlado contra el terreno </a:t>
            </a:r>
            <a:r>
              <a:rPr lang="es-PE" b="1" dirty="0" smtClean="0"/>
              <a:t>puede</a:t>
            </a:r>
            <a:r>
              <a:rPr lang="es-PE" dirty="0" smtClean="0"/>
              <a:t> </a:t>
            </a:r>
            <a:r>
              <a:rPr lang="es-PE" u="sng" dirty="0" smtClean="0"/>
              <a:t>estar asociado con un mal funcionamiento de los equipos del avión</a:t>
            </a:r>
            <a:r>
              <a:rPr lang="es-PE" dirty="0" smtClean="0"/>
              <a:t>. Si el mal funcionamiento se da en una pieza del equipo de navegación, esto puede llevar a la tripulación a guiar de manera incorrecta al avión sin importar la información de otros equipos o sin importar si hay cielo despejado, lo que le permitiría a la tripulación notar la proximidad con el terreno.</a:t>
            </a:r>
          </a:p>
          <a:p>
            <a:endParaRPr lang="es-PE" dirty="0" smtClean="0"/>
          </a:p>
          <a:p>
            <a:r>
              <a:rPr lang="es-PE" dirty="0" smtClean="0"/>
              <a:t>Con el fin de evitar este tipo de accidentes, los constructores de aeronaves y las autoridades en materia de seguridad aérea han desarrollado sistemas como el Aviso de proximidad a Tierra (GPWS o EGPWS), que usa un radioaltímetro para su funcionamiento. Las estadísticas muestran que las aeronaves equipadas con la última generación de EGPWS no han sufrido accidentes de este tipo de vuelo controlado contra el terreno.</a:t>
            </a: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40</a:t>
            </a:fld>
            <a:endParaRPr lang="en-US" dirty="0"/>
          </a:p>
        </p:txBody>
      </p:sp>
    </p:spTree>
    <p:extLst>
      <p:ext uri="{BB962C8B-B14F-4D97-AF65-F5344CB8AC3E}">
        <p14:creationId xmlns:p14="http://schemas.microsoft.com/office/powerpoint/2010/main" val="2187394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SRA: Safety Risk Assessment</a:t>
            </a:r>
          </a:p>
          <a:p>
            <a:endParaRPr lang="es-PE" dirty="0" smtClean="0"/>
          </a:p>
          <a:p>
            <a:r>
              <a:rPr lang="es-PE" dirty="0" smtClean="0"/>
              <a:t>CFIT: Controlled flight into terrain (</a:t>
            </a:r>
            <a:r>
              <a:rPr lang="es-PE" sz="1200" b="0" kern="1200" dirty="0" smtClean="0">
                <a:solidFill>
                  <a:schemeClr val="tx1"/>
                </a:solidFill>
                <a:effectLst/>
                <a:latin typeface="+mn-lt"/>
                <a:ea typeface="+mn-ea"/>
                <a:cs typeface="+mn-cs"/>
              </a:rPr>
              <a:t>vuelo controlado contra el terreno)</a:t>
            </a:r>
          </a:p>
          <a:p>
            <a:endParaRPr lang="es-PE" sz="1200" b="0" kern="1200" dirty="0" smtClean="0">
              <a:solidFill>
                <a:schemeClr val="tx1"/>
              </a:solidFill>
              <a:effectLst/>
              <a:latin typeface="+mn-lt"/>
              <a:ea typeface="+mn-ea"/>
              <a:cs typeface="+mn-cs"/>
            </a:endParaRPr>
          </a:p>
          <a:p>
            <a:r>
              <a:rPr lang="es-PE" dirty="0" smtClean="0"/>
              <a:t>El vuelo controlado contra el terreno (CFIT por sus siglas en inglés), también llamado </a:t>
            </a:r>
            <a:r>
              <a:rPr lang="es-PE" b="1" dirty="0" smtClean="0"/>
              <a:t>vuelo controlado contra un obstáculo</a:t>
            </a:r>
            <a:r>
              <a:rPr lang="es-PE" dirty="0" smtClean="0"/>
              <a:t>, colisión contra el terreno en vuelo controlado o impacto contra el terreno sin pérdida de control, es el tipo de colisión en el cual una aeronave, bajo total control del piloto, vuela de manera inadvertida contra el terreno o contra un obstáculo. En estas situaciones, los pilotos usualmente no son conscientes del peligro hasta que ya es muy tarde para hacer algo al respecto.</a:t>
            </a:r>
          </a:p>
          <a:p>
            <a:endParaRPr lang="es-PE" dirty="0" smtClean="0"/>
          </a:p>
          <a:p>
            <a:r>
              <a:rPr lang="es-PE" dirty="0" smtClean="0"/>
              <a:t>En aviación civil, y especialmente en la aviación privada, el vuelo controlado contra el terreno es conocido de manera sarcástica como el resultado de «nubes con hueso» o «cumulogranito» (de la unión de los términos cúmulus y granito) cuando es causado por el choque contra un terreno oculto bajo un manto de nubes. A veces, este evento es descrito como el acto de volar un avión en perfectas condiciones contra el terreno.</a:t>
            </a:r>
          </a:p>
          <a:p>
            <a:endParaRPr lang="es-PE" dirty="0" smtClean="0"/>
          </a:p>
          <a:p>
            <a:r>
              <a:rPr lang="es-PE" dirty="0" smtClean="0"/>
              <a:t>Pilotos con cualquier tipo de experiencia, incluso los altamente entrenados y experimentados, pueden sufrir de un evento de vuelo controlado contra el terreno. La fatiga, la pérdida de conciencia situacional o la desorientación son claves en este tipo de accidentes. Estos incidentes usualmente involucran terreno montañoso y pobre visibilidad, generalmente causada por nubes y niebla. La mayoría de incidentes de este tipo ocurre durante el despegue y el aterrizaje.</a:t>
            </a:r>
          </a:p>
          <a:p>
            <a:endParaRPr lang="es-PE" dirty="0" smtClean="0"/>
          </a:p>
          <a:p>
            <a:r>
              <a:rPr lang="es-PE" dirty="0" smtClean="0"/>
              <a:t>El vuelo controlado contra el terreno </a:t>
            </a:r>
            <a:r>
              <a:rPr lang="es-PE" b="1" dirty="0" smtClean="0"/>
              <a:t>puede</a:t>
            </a:r>
            <a:r>
              <a:rPr lang="es-PE" dirty="0" smtClean="0"/>
              <a:t> </a:t>
            </a:r>
            <a:r>
              <a:rPr lang="es-PE" u="sng" dirty="0" smtClean="0"/>
              <a:t>estar asociado con un mal funcionamiento de los equipos del avión</a:t>
            </a:r>
            <a:r>
              <a:rPr lang="es-PE" dirty="0" smtClean="0"/>
              <a:t>. Si el mal funcionamiento se da en una pieza del equipo de navegación, esto puede llevar a la tripulación a guiar de manera incorrecta al avión sin importar la información de otros equipos o sin importar si hay cielo despejado, lo que le permitiría a la tripulación notar la proximidad con el terreno.</a:t>
            </a:r>
          </a:p>
          <a:p>
            <a:endParaRPr lang="es-PE" dirty="0" smtClean="0"/>
          </a:p>
          <a:p>
            <a:r>
              <a:rPr lang="es-PE" dirty="0" smtClean="0"/>
              <a:t>Con el fin de evitar este tipo de accidentes, los constructores de aeronaves y las autoridades en materia de seguridad aérea han desarrollado sistemas como el Aviso de proximidad a Tierra (GPWS o EGPWS), que usa un radioaltímetro para su funcionamiento. Las estadísticas muestran que las aeronaves equipadas con la última generación de EGPWS no han sufrido accidentes de este tipo de vuelo controlado contra el terreno.</a:t>
            </a: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41</a:t>
            </a:fld>
            <a:endParaRPr lang="en-US" dirty="0"/>
          </a:p>
        </p:txBody>
      </p:sp>
    </p:spTree>
    <p:extLst>
      <p:ext uri="{BB962C8B-B14F-4D97-AF65-F5344CB8AC3E}">
        <p14:creationId xmlns:p14="http://schemas.microsoft.com/office/powerpoint/2010/main" val="1176738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SRA: Safety Risk Assessment</a:t>
            </a:r>
          </a:p>
          <a:p>
            <a:endParaRPr lang="es-PE" dirty="0" smtClean="0"/>
          </a:p>
          <a:p>
            <a:r>
              <a:rPr lang="es-PE" dirty="0" smtClean="0"/>
              <a:t>CFIT: Controlled flight into terrain (</a:t>
            </a:r>
            <a:r>
              <a:rPr lang="es-PE" sz="1200" b="0" kern="1200" dirty="0" smtClean="0">
                <a:solidFill>
                  <a:schemeClr val="tx1"/>
                </a:solidFill>
                <a:effectLst/>
                <a:latin typeface="+mn-lt"/>
                <a:ea typeface="+mn-ea"/>
                <a:cs typeface="+mn-cs"/>
              </a:rPr>
              <a:t>vuelo controlado contra el terreno)</a:t>
            </a:r>
          </a:p>
          <a:p>
            <a:endParaRPr lang="es-PE" sz="1200" b="0" kern="1200" dirty="0" smtClean="0">
              <a:solidFill>
                <a:schemeClr val="tx1"/>
              </a:solidFill>
              <a:effectLst/>
              <a:latin typeface="+mn-lt"/>
              <a:ea typeface="+mn-ea"/>
              <a:cs typeface="+mn-cs"/>
            </a:endParaRPr>
          </a:p>
          <a:p>
            <a:r>
              <a:rPr lang="es-PE" dirty="0" smtClean="0"/>
              <a:t>El vuelo controlado contra el terreno (CFIT por sus siglas en inglés), también llamado </a:t>
            </a:r>
            <a:r>
              <a:rPr lang="es-PE" b="1" dirty="0" smtClean="0"/>
              <a:t>vuelo controlado contra un obstáculo</a:t>
            </a:r>
            <a:r>
              <a:rPr lang="es-PE" dirty="0" smtClean="0"/>
              <a:t>, colisión contra el terreno en vuelo controlado o impacto contra el terreno sin pérdida de control, es el tipo de colisión en el cual una aeronave, bajo total control del piloto, vuela de manera inadvertida contra el terreno o contra un obstáculo. En estas situaciones, los pilotos usualmente no son conscientes del peligro hasta que ya es muy tarde para hacer algo al respecto.</a:t>
            </a:r>
          </a:p>
          <a:p>
            <a:endParaRPr lang="es-PE" dirty="0" smtClean="0"/>
          </a:p>
          <a:p>
            <a:r>
              <a:rPr lang="es-PE" dirty="0" smtClean="0"/>
              <a:t>En aviación civil, y especialmente en la aviación privada, el vuelo controlado contra el terreno es conocido de manera sarcástica como el resultado de «nubes con hueso» o «cumulogranito» (de la unión de los términos cúmulus y granito) cuando es causado por el choque contra un terreno oculto bajo un manto de nubes. A veces, este evento es descrito como el acto de volar un avión en perfectas condiciones contra el terreno.</a:t>
            </a:r>
          </a:p>
          <a:p>
            <a:endParaRPr lang="es-PE" dirty="0" smtClean="0"/>
          </a:p>
          <a:p>
            <a:r>
              <a:rPr lang="es-PE" dirty="0" smtClean="0"/>
              <a:t>Pilotos con cualquier tipo de experiencia, incluso los altamente entrenados y experimentados, pueden sufrir de un evento de vuelo controlado contra el terreno. La fatiga, la pérdida de conciencia situacional o la desorientación son claves en este tipo de accidentes. Estos incidentes usualmente involucran terreno montañoso y pobre visibilidad, generalmente causada por nubes y niebla. La mayoría de incidentes de este tipo ocurre durante el despegue y el aterrizaje.</a:t>
            </a:r>
          </a:p>
          <a:p>
            <a:endParaRPr lang="es-PE" dirty="0" smtClean="0"/>
          </a:p>
          <a:p>
            <a:r>
              <a:rPr lang="es-PE" dirty="0" smtClean="0"/>
              <a:t>El vuelo controlado contra el terreno </a:t>
            </a:r>
            <a:r>
              <a:rPr lang="es-PE" b="1" dirty="0" smtClean="0"/>
              <a:t>puede</a:t>
            </a:r>
            <a:r>
              <a:rPr lang="es-PE" dirty="0" smtClean="0"/>
              <a:t> </a:t>
            </a:r>
            <a:r>
              <a:rPr lang="es-PE" u="sng" dirty="0" smtClean="0"/>
              <a:t>estar asociado con un mal funcionamiento de los equipos del avión</a:t>
            </a:r>
            <a:r>
              <a:rPr lang="es-PE" dirty="0" smtClean="0"/>
              <a:t>. Si el mal funcionamiento se da en una pieza del equipo de navegación, esto puede llevar a la tripulación a guiar de manera incorrecta al avión sin importar la información de otros equipos o sin importar si hay cielo despejado, lo que le permitiría a la tripulación notar la proximidad con el terreno.</a:t>
            </a:r>
          </a:p>
          <a:p>
            <a:endParaRPr lang="es-PE" dirty="0" smtClean="0"/>
          </a:p>
          <a:p>
            <a:r>
              <a:rPr lang="es-PE" dirty="0" smtClean="0"/>
              <a:t>Con el fin de evitar este tipo de accidentes, los constructores de aeronaves y las autoridades en materia de seguridad aérea han desarrollado sistemas como el Aviso de proximidad a Tierra (GPWS o EGPWS), que usa un radioaltímetro para su funcionamiento. Las estadísticas muestran que las aeronaves equipadas con la última generación de EGPWS no han sufrido accidentes de este tipo de vuelo controlado contra el terreno.</a:t>
            </a: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42</a:t>
            </a:fld>
            <a:endParaRPr lang="en-US" dirty="0"/>
          </a:p>
        </p:txBody>
      </p:sp>
    </p:spTree>
    <p:extLst>
      <p:ext uri="{BB962C8B-B14F-4D97-AF65-F5344CB8AC3E}">
        <p14:creationId xmlns:p14="http://schemas.microsoft.com/office/powerpoint/2010/main" val="2141553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43</a:t>
            </a:fld>
            <a:endParaRPr lang="en-US" dirty="0"/>
          </a:p>
        </p:txBody>
      </p:sp>
    </p:spTree>
    <p:extLst>
      <p:ext uri="{BB962C8B-B14F-4D97-AF65-F5344CB8AC3E}">
        <p14:creationId xmlns:p14="http://schemas.microsoft.com/office/powerpoint/2010/main" val="4185004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s-PE" b="1" dirty="0">
                <a:solidFill>
                  <a:prstClr val="black"/>
                </a:solidFill>
              </a:rPr>
              <a:t>Validez de los SPI</a:t>
            </a:r>
          </a:p>
          <a:p>
            <a:pPr defTabSz="462229">
              <a:defRPr/>
            </a:pPr>
            <a:endParaRPr lang="es-PE" b="1" dirty="0">
              <a:solidFill>
                <a:prstClr val="black"/>
              </a:solidFill>
            </a:endParaRPr>
          </a:p>
          <a:p>
            <a:pPr defTabSz="462229">
              <a:defRPr/>
            </a:pPr>
            <a:r>
              <a:rPr lang="es-PE" dirty="0">
                <a:solidFill>
                  <a:prstClr val="black"/>
                </a:solidFill>
              </a:rPr>
              <a:t>9.2.12	Se propone lo siguiente como lista no exhaustiva de factores útiles para evaluar si los SPI cumplen con los criterios de calidad establecidos en esta sección y para comparar los SPI propuestos o potenciales durante el desarrollo y la selección de SPI. No se espera que cualquier SPI tenga que cumplir con todos o un número predeterminado de estos factores para ser considerado válido:</a:t>
            </a:r>
          </a:p>
          <a:p>
            <a:pPr defTabSz="462229">
              <a:defRPr/>
            </a:pPr>
            <a:endParaRPr lang="es-PE" dirty="0">
              <a:solidFill>
                <a:prstClr val="black"/>
              </a:solidFill>
            </a:endParaRPr>
          </a:p>
          <a:p>
            <a:pPr marL="173336" indent="-173336" defTabSz="462229">
              <a:buFont typeface="Calibri" panose="020F0502020204030204" pitchFamily="34" charset="0"/>
              <a:buChar char="–"/>
              <a:defRPr/>
            </a:pPr>
            <a:r>
              <a:rPr lang="es-PE" dirty="0">
                <a:solidFill>
                  <a:prstClr val="black"/>
                </a:solidFill>
              </a:rPr>
              <a:t>¿Se puede medir el SPI?</a:t>
            </a:r>
          </a:p>
          <a:p>
            <a:pPr marL="173336" indent="-173336" defTabSz="462229">
              <a:buFont typeface="Calibri" panose="020F0502020204030204" pitchFamily="34" charset="0"/>
              <a:buChar char="–"/>
              <a:defRPr/>
            </a:pPr>
            <a:r>
              <a:rPr lang="es-PE" dirty="0">
                <a:solidFill>
                  <a:prstClr val="black"/>
                </a:solidFill>
              </a:rPr>
              <a:t>¿Hay suficientes puntos de datos para poder identificar tendencias?</a:t>
            </a:r>
          </a:p>
          <a:p>
            <a:pPr marL="173336" indent="-173336" defTabSz="462229">
              <a:buFont typeface="Calibri" panose="020F0502020204030204" pitchFamily="34" charset="0"/>
              <a:buChar char="–"/>
              <a:defRPr/>
            </a:pPr>
            <a:r>
              <a:rPr lang="es-PE" dirty="0">
                <a:solidFill>
                  <a:prstClr val="black"/>
                </a:solidFill>
              </a:rPr>
              <a:t>¿Es suficientemente fiable la calidad de los datos?</a:t>
            </a:r>
          </a:p>
          <a:p>
            <a:pPr marL="173336" indent="-173336" defTabSz="462229">
              <a:buFont typeface="Calibri" panose="020F0502020204030204" pitchFamily="34" charset="0"/>
              <a:buChar char="–"/>
              <a:defRPr/>
            </a:pPr>
            <a:r>
              <a:rPr lang="es-PE" dirty="0">
                <a:solidFill>
                  <a:prstClr val="black"/>
                </a:solidFill>
              </a:rPr>
              <a:t>¿Hay una relación estadísticamente comprobada entre los procesos, las interacciones operacionales, los indicadores de resultados o precursores y los indicadores de accidentes? (Deberá reconocerse que no es posible probar estadísticamente tales relaciones para ciertos tipos de datos, como muchos relacionados con el diseño y la fabricación del producto, debido a limitaciones de datos)</a:t>
            </a:r>
          </a:p>
          <a:p>
            <a:pPr marL="173336" indent="-173336" defTabSz="462229">
              <a:buFont typeface="Calibri" panose="020F0502020204030204" pitchFamily="34" charset="0"/>
              <a:buChar char="–"/>
              <a:defRPr/>
            </a:pPr>
            <a:r>
              <a:rPr lang="es-PE" dirty="0">
                <a:solidFill>
                  <a:prstClr val="black"/>
                </a:solidFill>
              </a:rPr>
              <a:t>¿Tiene el SPI una definición clara, que no está abierta a la interpretación?</a:t>
            </a:r>
          </a:p>
          <a:p>
            <a:pPr marL="173336" indent="-173336" defTabSz="462229">
              <a:buFont typeface="Calibri" panose="020F0502020204030204" pitchFamily="34" charset="0"/>
              <a:buChar char="–"/>
              <a:defRPr/>
            </a:pPr>
            <a:r>
              <a:rPr lang="es-PE" dirty="0">
                <a:solidFill>
                  <a:prstClr val="black"/>
                </a:solidFill>
              </a:rPr>
              <a:t>¿Es fácil comunicar el significado y el cálculo del SPI a la alta dirección?</a:t>
            </a:r>
          </a:p>
          <a:p>
            <a:pPr marL="173336" indent="-173336" defTabSz="462229">
              <a:buFont typeface="Calibri" panose="020F0502020204030204" pitchFamily="34" charset="0"/>
              <a:buChar char="–"/>
              <a:defRPr/>
            </a:pPr>
            <a:r>
              <a:rPr lang="es-PE" dirty="0">
                <a:solidFill>
                  <a:prstClr val="black"/>
                </a:solidFill>
              </a:rPr>
              <a:t>¿El SPI responderá rápidamente al cambio (en comparación con la velocidad a la que el deterioro del sistema de control de riesgos de seguridad podría conducir a un accidente)?</a:t>
            </a:r>
          </a:p>
          <a:p>
            <a:pPr marL="173336" indent="-173336" defTabSz="462229">
              <a:buFont typeface="Calibri" panose="020F0502020204030204" pitchFamily="34" charset="0"/>
              <a:buChar char="–"/>
              <a:defRPr/>
            </a:pPr>
            <a:r>
              <a:rPr lang="es-PE" dirty="0">
                <a:solidFill>
                  <a:prstClr val="black"/>
                </a:solidFill>
              </a:rPr>
              <a:t>¿El beneficio de la SPI justifica el costo requerido para recopilarlo, analizarlo y notificarlo?</a:t>
            </a:r>
          </a:p>
          <a:p>
            <a:pPr marL="173336" indent="-173336" defTabSz="462229">
              <a:buFont typeface="Calibri" panose="020F0502020204030204" pitchFamily="34" charset="0"/>
              <a:buChar char="–"/>
              <a:defRPr/>
            </a:pPr>
            <a:r>
              <a:rPr lang="es-PE" dirty="0">
                <a:solidFill>
                  <a:prstClr val="black"/>
                </a:solidFill>
              </a:rPr>
              <a:t>¿El SPI proporciona una medida que sea significativa y representativa del propósito original de la actividad?</a:t>
            </a:r>
          </a:p>
          <a:p>
            <a:pPr marL="173336" indent="-173336" defTabSz="462229">
              <a:buFont typeface="Calibri" panose="020F0502020204030204" pitchFamily="34" charset="0"/>
              <a:buChar char="–"/>
              <a:defRPr/>
            </a:pPr>
            <a:r>
              <a:rPr lang="es-PE" dirty="0">
                <a:solidFill>
                  <a:prstClr val="black"/>
                </a:solidFill>
              </a:rPr>
              <a:t>¿Los cambios en el SPI estimularán acciones que conduzcan a mejoras?</a:t>
            </a:r>
          </a:p>
          <a:p>
            <a:pPr marL="173336" indent="-173336" defTabSz="462229">
              <a:buFont typeface="Calibri" panose="020F0502020204030204" pitchFamily="34" charset="0"/>
              <a:buChar char="–"/>
              <a:defRPr/>
            </a:pPr>
            <a:r>
              <a:rPr lang="es-PE" dirty="0">
                <a:solidFill>
                  <a:prstClr val="black"/>
                </a:solidFill>
              </a:rPr>
              <a:t>¿El SPI promueve el comportamiento deseado (como apoyar la notificación de incidentes)?</a:t>
            </a:r>
          </a:p>
          <a:p>
            <a:pPr defTabSz="462229">
              <a:defRPr/>
            </a:pPr>
            <a:endParaRPr lang="es-PE" dirty="0">
              <a:solidFill>
                <a:prstClr val="black"/>
              </a:solidFill>
            </a:endParaRP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44</a:t>
            </a:fld>
            <a:endParaRPr lang="en-US" dirty="0"/>
          </a:p>
        </p:txBody>
      </p:sp>
    </p:spTree>
    <p:extLst>
      <p:ext uri="{BB962C8B-B14F-4D97-AF65-F5344CB8AC3E}">
        <p14:creationId xmlns:p14="http://schemas.microsoft.com/office/powerpoint/2010/main" val="1045599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El primero es el numero de salidas de pista por </a:t>
            </a:r>
            <a:r>
              <a:rPr lang="es-PE" dirty="0" err="1" smtClean="0"/>
              <a:t>millon</a:t>
            </a:r>
            <a:r>
              <a:rPr lang="es-PE" dirty="0" smtClean="0"/>
              <a:t> de operaciones cada año</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46</a:t>
            </a:fld>
            <a:endParaRPr lang="en-US"/>
          </a:p>
        </p:txBody>
      </p:sp>
    </p:spTree>
    <p:extLst>
      <p:ext uri="{BB962C8B-B14F-4D97-AF65-F5344CB8AC3E}">
        <p14:creationId xmlns:p14="http://schemas.microsoft.com/office/powerpoint/2010/main" val="4140429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4</a:t>
            </a:fld>
            <a:endParaRPr lang="en-US"/>
          </a:p>
        </p:txBody>
      </p:sp>
    </p:spTree>
    <p:extLst>
      <p:ext uri="{BB962C8B-B14F-4D97-AF65-F5344CB8AC3E}">
        <p14:creationId xmlns:p14="http://schemas.microsoft.com/office/powerpoint/2010/main" val="630293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47</a:t>
            </a:fld>
            <a:endParaRPr lang="en-US"/>
          </a:p>
        </p:txBody>
      </p:sp>
    </p:spTree>
    <p:extLst>
      <p:ext uri="{BB962C8B-B14F-4D97-AF65-F5344CB8AC3E}">
        <p14:creationId xmlns:p14="http://schemas.microsoft.com/office/powerpoint/2010/main" val="3964651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El Estado actual es un dato confiable (es histórico)</a:t>
            </a:r>
          </a:p>
          <a:p>
            <a:pPr marL="171450" indent="-171450">
              <a:buFont typeface="Arial" panose="020B0604020202020204" pitchFamily="34" charset="0"/>
              <a:buChar char="•"/>
            </a:pPr>
            <a:r>
              <a:rPr lang="es-PE" dirty="0" smtClean="0"/>
              <a:t>Objetivo. Reducir el 50% en tres años</a:t>
            </a:r>
          </a:p>
          <a:p>
            <a:pPr marL="171450" indent="-171450">
              <a:buFont typeface="Arial" panose="020B0604020202020204" pitchFamily="34" charset="0"/>
              <a:buChar char="•"/>
            </a:pPr>
            <a:r>
              <a:rPr lang="es-PE" dirty="0" smtClean="0"/>
              <a:t>Indicador es lo que mido: cantidad de salidas de pista por cada millón de operaciones en el año (UNIDAD DE MEDIDA)</a:t>
            </a:r>
          </a:p>
          <a:p>
            <a:pPr marL="171450" indent="-171450">
              <a:buFont typeface="Arial" panose="020B0604020202020204" pitchFamily="34" charset="0"/>
              <a:buChar char="•"/>
            </a:pPr>
            <a:endParaRPr lang="es-PE" dirty="0" smtClean="0"/>
          </a:p>
          <a:p>
            <a:pPr marL="0" indent="0">
              <a:buFont typeface="Arial" panose="020B0604020202020204" pitchFamily="34" charset="0"/>
              <a:buNone/>
            </a:pPr>
            <a:r>
              <a:rPr lang="es-PE" dirty="0" smtClean="0"/>
              <a:t>TASA: SALIDAS DE PISTA POR CADA MILLON DE OPERACIONES EN EL AÑO 2017</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48</a:t>
            </a:fld>
            <a:endParaRPr lang="en-US"/>
          </a:p>
        </p:txBody>
      </p:sp>
    </p:spTree>
    <p:extLst>
      <p:ext uri="{BB962C8B-B14F-4D97-AF65-F5344CB8AC3E}">
        <p14:creationId xmlns:p14="http://schemas.microsoft.com/office/powerpoint/2010/main" val="226091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49</a:t>
            </a:fld>
            <a:endParaRPr lang="en-US"/>
          </a:p>
        </p:txBody>
      </p:sp>
    </p:spTree>
    <p:extLst>
      <p:ext uri="{BB962C8B-B14F-4D97-AF65-F5344CB8AC3E}">
        <p14:creationId xmlns:p14="http://schemas.microsoft.com/office/powerpoint/2010/main" val="3124725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50</a:t>
            </a:fld>
            <a:endParaRPr lang="en-US"/>
          </a:p>
        </p:txBody>
      </p:sp>
    </p:spTree>
    <p:extLst>
      <p:ext uri="{BB962C8B-B14F-4D97-AF65-F5344CB8AC3E}">
        <p14:creationId xmlns:p14="http://schemas.microsoft.com/office/powerpoint/2010/main" val="2817021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just"/>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51</a:t>
            </a:fld>
            <a:endParaRPr lang="en-US"/>
          </a:p>
        </p:txBody>
      </p:sp>
    </p:spTree>
    <p:extLst>
      <p:ext uri="{BB962C8B-B14F-4D97-AF65-F5344CB8AC3E}">
        <p14:creationId xmlns:p14="http://schemas.microsoft.com/office/powerpoint/2010/main" val="2913885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PE" dirty="0" smtClean="0"/>
              <a:t>Para cada año se debe fijar</a:t>
            </a:r>
            <a:r>
              <a:rPr lang="es-PE" baseline="0" dirty="0" smtClean="0"/>
              <a:t> un control de progreso</a:t>
            </a:r>
            <a:endParaRPr lang="es-PE" dirty="0" smtClean="0"/>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52</a:t>
            </a:fld>
            <a:endParaRPr lang="en-US"/>
          </a:p>
        </p:txBody>
      </p:sp>
    </p:spTree>
    <p:extLst>
      <p:ext uri="{BB962C8B-B14F-4D97-AF65-F5344CB8AC3E}">
        <p14:creationId xmlns:p14="http://schemas.microsoft.com/office/powerpoint/2010/main" val="8035107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53</a:t>
            </a:fld>
            <a:endParaRPr lang="en-US"/>
          </a:p>
        </p:txBody>
      </p:sp>
    </p:spTree>
    <p:extLst>
      <p:ext uri="{BB962C8B-B14F-4D97-AF65-F5344CB8AC3E}">
        <p14:creationId xmlns:p14="http://schemas.microsoft.com/office/powerpoint/2010/main" val="26658851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Reducir 70% es bajar un 23.3 % cada año</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54</a:t>
            </a:fld>
            <a:endParaRPr lang="en-US"/>
          </a:p>
        </p:txBody>
      </p:sp>
    </p:spTree>
    <p:extLst>
      <p:ext uri="{BB962C8B-B14F-4D97-AF65-F5344CB8AC3E}">
        <p14:creationId xmlns:p14="http://schemas.microsoft.com/office/powerpoint/2010/main" val="2462092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Es primer grafico son los riesgos principales</a:t>
            </a:r>
          </a:p>
          <a:p>
            <a:pPr marL="171450" indent="-171450">
              <a:buFont typeface="Arial" panose="020B0604020202020204" pitchFamily="34" charset="0"/>
              <a:buChar char="•"/>
            </a:pPr>
            <a:r>
              <a:rPr lang="es-PE" dirty="0" smtClean="0"/>
              <a:t>El objetivos es SMART (reducir</a:t>
            </a:r>
            <a:r>
              <a:rPr lang="es-PE" baseline="0" dirty="0" smtClean="0"/>
              <a:t> en 50% las tasa de salidas de pista) (largo plazo)</a:t>
            </a:r>
          </a:p>
          <a:p>
            <a:pPr marL="171450" indent="-171450">
              <a:buFont typeface="Arial" panose="020B0604020202020204" pitchFamily="34" charset="0"/>
              <a:buChar char="•"/>
            </a:pPr>
            <a:r>
              <a:rPr lang="es-PE" baseline="0" dirty="0" smtClean="0"/>
              <a:t>Para cada año me fijo hitos (corto plazo)</a:t>
            </a:r>
            <a:endParaRPr lang="es-PE" dirty="0" smtClean="0"/>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55</a:t>
            </a:fld>
            <a:endParaRPr lang="en-US"/>
          </a:p>
        </p:txBody>
      </p:sp>
    </p:spTree>
    <p:extLst>
      <p:ext uri="{BB962C8B-B14F-4D97-AF65-F5344CB8AC3E}">
        <p14:creationId xmlns:p14="http://schemas.microsoft.com/office/powerpoint/2010/main" val="2466041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smtClean="0">
                <a:ln>
                  <a:noFill/>
                </a:ln>
                <a:solidFill>
                  <a:prstClr val="black"/>
                </a:solidFill>
                <a:effectLst/>
                <a:uLnTx/>
                <a:uFillTx/>
                <a:latin typeface="+mn-lt"/>
                <a:ea typeface="+mn-ea"/>
                <a:cs typeface="+mn-cs"/>
              </a:rPr>
              <a:t>Revisar la eficacia del rendimiento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El conjunto de SPIs y SPTs seleccionados por una organización deben revisarse periódicamente para comprobar que continúan proporcionando información significativa para mejorar el rendimiento de seguridad. Algunas de las razones para interrumpir o cambiar SPI incluyen: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Instancias en las que los SPI informan continuamente el mismo valor (como cero o 100%). Es improbable que estos SPI proporcionen una contribución significativa a la toma de decisiones de la alta dirección;</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Un SPI que mide algo similar a otro SPI y proporciona las mismas garantías. Esto es esfuerzo duplicado;</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Cuando se ha cumplido el SPT para un SPI implementado para medir la introducción de un programa o mejora dirigida;</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Cuando otros problemas de seguridad operacional se conviertan en una prioridad más alta para monitorear y medir; y</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Obtener una mejor comprensión de un problema de seguridad particular al reducir los detalles de un SPI (es decir, reducir el "ruido" para aclarar la "señal").</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Los SPI deben ser revisados ​​cuando se cambian los objetivos de seguridad para asegurar que sigan siendo relevantes y apropiados.</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56</a:t>
            </a:fld>
            <a:endParaRPr lang="en-US"/>
          </a:p>
        </p:txBody>
      </p:sp>
    </p:spTree>
    <p:extLst>
      <p:ext uri="{BB962C8B-B14F-4D97-AF65-F5344CB8AC3E}">
        <p14:creationId xmlns:p14="http://schemas.microsoft.com/office/powerpoint/2010/main" val="4062491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smtClean="0"/>
              <a:t>Los SPI tienen como </a:t>
            </a:r>
            <a:r>
              <a:rPr lang="es-ES" b="1" dirty="0" smtClean="0"/>
              <a:t>objetivo principal medir el nivel de SO </a:t>
            </a:r>
            <a:r>
              <a:rPr lang="es-ES" dirty="0" smtClean="0"/>
              <a:t>de acuerdo al indicador desarrollado, realizar un </a:t>
            </a:r>
            <a:r>
              <a:rPr lang="es-ES" b="1" dirty="0" smtClean="0"/>
              <a:t>diagnóstico</a:t>
            </a:r>
            <a:r>
              <a:rPr lang="es-ES" dirty="0" smtClean="0"/>
              <a:t> de la situación, </a:t>
            </a:r>
            <a:r>
              <a:rPr lang="es-ES" b="1" dirty="0" smtClean="0"/>
              <a:t>comunicar e informar sobre la situación y los objetivos</a:t>
            </a:r>
            <a:r>
              <a:rPr lang="es-ES" dirty="0" smtClean="0"/>
              <a:t>, </a:t>
            </a:r>
            <a:r>
              <a:rPr lang="es-ES" b="1" dirty="0" smtClean="0"/>
              <a:t>motivar</a:t>
            </a:r>
            <a:r>
              <a:rPr lang="es-ES" dirty="0" smtClean="0"/>
              <a:t> a los equipos responsables del cumplimiento de los objetivos reflejados en el SPI y, en general, </a:t>
            </a:r>
            <a:r>
              <a:rPr lang="es-ES" b="1" dirty="0" smtClean="0"/>
              <a:t>evaluar cualquier progreso o deterioro </a:t>
            </a:r>
            <a:r>
              <a:rPr lang="es-ES" dirty="0" smtClean="0"/>
              <a:t>de manera constante.</a:t>
            </a:r>
            <a:endParaRPr lang="es-PE" sz="1200" b="0" i="0" u="none" strike="noStrike" baseline="0" dirty="0" smtClean="0">
              <a:solidFill>
                <a:srgbClr val="000000"/>
              </a:solidFill>
              <a:latin typeface="Times New Roman"/>
            </a:endParaRPr>
          </a:p>
          <a:p>
            <a:pPr algn="just"/>
            <a:endParaRPr lang="es-PE" sz="1200" b="0" i="0" u="none" strike="noStrike" baseline="0" dirty="0" smtClean="0">
              <a:solidFill>
                <a:srgbClr val="000000"/>
              </a:solidFill>
              <a:latin typeface="Times New Roman"/>
            </a:endParaRPr>
          </a:p>
          <a:p>
            <a:pPr algn="just"/>
            <a:r>
              <a:rPr lang="es-PE" sz="1200" b="0" i="0" u="none" strike="noStrike" baseline="0" dirty="0" smtClean="0">
                <a:solidFill>
                  <a:srgbClr val="000000"/>
                </a:solidFill>
                <a:latin typeface="Times New Roman"/>
              </a:rPr>
              <a:t>Una medición efectiva del rendimiento en materia de seguridad operacional no solo servirá para la identificación de oportunidades de mejora relacionadas con la seguridad operacional, sino también con la </a:t>
            </a:r>
            <a:r>
              <a:rPr lang="es-PE" sz="1200" b="1" i="0" u="none" strike="noStrike" baseline="0" dirty="0" smtClean="0">
                <a:solidFill>
                  <a:srgbClr val="000000"/>
                </a:solidFill>
                <a:latin typeface="Times New Roman"/>
              </a:rPr>
              <a:t>eficiencia y la capacidad</a:t>
            </a:r>
            <a:r>
              <a:rPr lang="es-PE" sz="1200" b="0" i="0" u="none" strike="noStrike" baseline="0" dirty="0" smtClean="0">
                <a:solidFill>
                  <a:srgbClr val="000000"/>
                </a:solidFill>
                <a:latin typeface="Times New Roman"/>
              </a:rPr>
              <a:t>. </a:t>
            </a:r>
            <a:endParaRPr lang="es-PE" dirty="0" smtClean="0"/>
          </a:p>
          <a:p>
            <a:endParaRPr lang="en-US" dirty="0" smtClean="0"/>
          </a:p>
          <a:p>
            <a:endParaRPr lang="en-US" dirty="0" smtClean="0"/>
          </a:p>
          <a:p>
            <a:pPr algn="just"/>
            <a:r>
              <a:rPr lang="es-PE" dirty="0" smtClean="0"/>
              <a:t>4.3	</a:t>
            </a:r>
            <a:r>
              <a:rPr lang="es-PE" b="1" dirty="0" smtClean="0"/>
              <a:t>INDICADORES Y METAS DE RENDIMIENTO DE SEGURIDAD OPERACIONAL</a:t>
            </a:r>
          </a:p>
          <a:p>
            <a:pPr algn="just"/>
            <a:endParaRPr lang="es-PE" dirty="0" smtClean="0"/>
          </a:p>
          <a:p>
            <a:pPr algn="just"/>
            <a:r>
              <a:rPr lang="es-PE" dirty="0" smtClean="0"/>
              <a:t>4.3.1	Establecer la medición correcta del rendimiento de seguridad operacional implica decidir cómo alcanzar la mejor medida de los objetivos de seguridad operacional. Esto variará de Estado a Estado y de proveedor de servicios a proveedor de servicios. Por lo tanto, las organizaciones deberían tomarse un tiempo para desarrollar su conocimiento estratégico de qué es lo que impulsa la mejora de la seguridad operacional para sus objetivos de seguridad operacional.</a:t>
            </a:r>
          </a:p>
          <a:p>
            <a:pPr algn="just"/>
            <a:endParaRPr lang="es-PE" dirty="0" smtClean="0"/>
          </a:p>
          <a:p>
            <a:pPr algn="just"/>
            <a:r>
              <a:rPr lang="es-PE" dirty="0" smtClean="0"/>
              <a:t>4.3.2	Los SPIs y SPTs pueden ser utilizados de diferentes formas para demostrar el rendimiento de seguridad operacional. Es crucial que las organizaciones personalicen, seleccionen y apliquen diversas herramientas y enfoques de medición según sus circunstancias específicas y la naturaleza de lo que se está midiendo. Por ejemplo, en algunos casos, las organizaciones podrían adoptar SPI que todos tengan SPT específicos. En otra situación, puede ser preferible enfocarse en lograr una tendencia positiva en los asociados SPI, sin valores de metas específicas. El paquete de métricas de rendimiento seleccionadas usualmente empleará una combinación de estos enfoques.</a:t>
            </a:r>
          </a:p>
          <a:p>
            <a:pPr algn="just"/>
            <a:endParaRPr lang="es-PE" dirty="0" smtClean="0"/>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5</a:t>
            </a:fld>
            <a:endParaRPr lang="en-US"/>
          </a:p>
        </p:txBody>
      </p:sp>
    </p:spTree>
    <p:extLst>
      <p:ext uri="{BB962C8B-B14F-4D97-AF65-F5344CB8AC3E}">
        <p14:creationId xmlns:p14="http://schemas.microsoft.com/office/powerpoint/2010/main" val="7087345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Base Line Performance (donde estoy) en el momento (año 2018)</a:t>
            </a:r>
          </a:p>
          <a:p>
            <a:pPr marL="171450" indent="-171450">
              <a:buFont typeface="Arial" panose="020B0604020202020204" pitchFamily="34" charset="0"/>
              <a:buChar char="•"/>
            </a:pPr>
            <a:r>
              <a:rPr lang="es-PE" dirty="0" smtClean="0"/>
              <a:t>La línea no es recta, por que esta en porcentaje</a:t>
            </a:r>
          </a:p>
          <a:p>
            <a:pPr marL="171450" indent="-171450">
              <a:buFont typeface="Arial" panose="020B0604020202020204" pitchFamily="34" charset="0"/>
              <a:buChar char="•"/>
            </a:pPr>
            <a:r>
              <a:rPr lang="es-PE" dirty="0" smtClean="0"/>
              <a:t>Por mas que todo se haga bien hay fluctuaciones</a:t>
            </a: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57</a:t>
            </a:fld>
            <a:endParaRPr lang="en-US"/>
          </a:p>
        </p:txBody>
      </p:sp>
    </p:spTree>
    <p:extLst>
      <p:ext uri="{BB962C8B-B14F-4D97-AF65-F5344CB8AC3E}">
        <p14:creationId xmlns:p14="http://schemas.microsoft.com/office/powerpoint/2010/main" val="2924895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Fluctuaciones</a:t>
            </a:r>
          </a:p>
          <a:p>
            <a:pPr marL="171450" indent="-171450">
              <a:buFont typeface="Arial" panose="020B0604020202020204" pitchFamily="34" charset="0"/>
              <a:buChar char="•"/>
            </a:pPr>
            <a:r>
              <a:rPr lang="es-PE" dirty="0" smtClean="0"/>
              <a:t>Barras es control cada dos meses</a:t>
            </a:r>
          </a:p>
          <a:p>
            <a:pPr marL="171450" indent="-171450">
              <a:buFont typeface="Arial" panose="020B0604020202020204" pitchFamily="34" charset="0"/>
              <a:buChar char="•"/>
            </a:pPr>
            <a:r>
              <a:rPr lang="es-PE" dirty="0" smtClean="0"/>
              <a:t>La línea roja es el ideal</a:t>
            </a:r>
          </a:p>
          <a:p>
            <a:pPr marL="171450" indent="-171450">
              <a:buFont typeface="Arial" panose="020B0604020202020204" pitchFamily="34" charset="0"/>
              <a:buChar char="•"/>
            </a:pPr>
            <a:r>
              <a:rPr lang="es-PE" dirty="0" smtClean="0"/>
              <a:t>La línea punteada es el nivel de alerta</a:t>
            </a:r>
          </a:p>
          <a:p>
            <a:pPr marL="171450" indent="-171450">
              <a:buFont typeface="Arial" panose="020B0604020202020204" pitchFamily="34" charset="0"/>
              <a:buChar char="•"/>
            </a:pPr>
            <a:r>
              <a:rPr lang="es-PE" dirty="0" smtClean="0"/>
              <a:t>Los puntos naranja son las metas</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58</a:t>
            </a:fld>
            <a:endParaRPr lang="en-US"/>
          </a:p>
        </p:txBody>
      </p:sp>
    </p:spTree>
    <p:extLst>
      <p:ext uri="{BB962C8B-B14F-4D97-AF65-F5344CB8AC3E}">
        <p14:creationId xmlns:p14="http://schemas.microsoft.com/office/powerpoint/2010/main" val="31140901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PE" dirty="0" smtClean="0"/>
              <a:t>Formula del nivel de alerta es el nivel estándar</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60</a:t>
            </a:fld>
            <a:endParaRPr lang="en-US"/>
          </a:p>
        </p:txBody>
      </p:sp>
    </p:spTree>
    <p:extLst>
      <p:ext uri="{BB962C8B-B14F-4D97-AF65-F5344CB8AC3E}">
        <p14:creationId xmlns:p14="http://schemas.microsoft.com/office/powerpoint/2010/main" val="2500469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3 – Se necesita métrica – Salidas de pista por cada año</a:t>
            </a:r>
          </a:p>
          <a:p>
            <a:r>
              <a:rPr lang="es-PE" dirty="0" smtClean="0"/>
              <a:t>4 – Metas de rendimiento a mediano y corto plazo alineados con el objetivo</a:t>
            </a:r>
          </a:p>
          <a:p>
            <a:r>
              <a:rPr lang="es-PE" dirty="0" smtClean="0"/>
              <a:t>5 – Opcionalmente, podemos definir niveles de alerta</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62</a:t>
            </a:fld>
            <a:endParaRPr lang="en-US"/>
          </a:p>
        </p:txBody>
      </p:sp>
    </p:spTree>
    <p:extLst>
      <p:ext uri="{BB962C8B-B14F-4D97-AF65-F5344CB8AC3E}">
        <p14:creationId xmlns:p14="http://schemas.microsoft.com/office/powerpoint/2010/main" val="728531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Es una herramienta muy valiosa para</a:t>
            </a:r>
            <a:r>
              <a:rPr lang="es-PE" baseline="0" dirty="0" smtClean="0"/>
              <a:t> la toma de decisiones del ejecutivo responsable</a:t>
            </a:r>
          </a:p>
          <a:p>
            <a:pPr marL="171450" indent="-171450">
              <a:buFont typeface="Arial" panose="020B0604020202020204" pitchFamily="34" charset="0"/>
              <a:buChar char="•"/>
            </a:pPr>
            <a:r>
              <a:rPr lang="es-PE" baseline="0" dirty="0" smtClean="0"/>
              <a:t>El dashboard debe ser siempre actualizado</a:t>
            </a:r>
          </a:p>
          <a:p>
            <a:pPr marL="171450" indent="-171450">
              <a:buFont typeface="Arial" panose="020B0604020202020204" pitchFamily="34" charset="0"/>
              <a:buChar char="•"/>
            </a:pPr>
            <a:r>
              <a:rPr lang="es-PE" baseline="0" dirty="0" smtClean="0"/>
              <a:t>El 3.1 es la herramienta que necesita el ER</a:t>
            </a:r>
          </a:p>
          <a:p>
            <a:pPr marL="171450" indent="-171450">
              <a:buFont typeface="Arial" panose="020B0604020202020204" pitchFamily="34" charset="0"/>
              <a:buChar char="•"/>
            </a:pPr>
            <a:r>
              <a:rPr lang="es-PE" baseline="0" dirty="0" smtClean="0"/>
              <a:t>Son datos puros</a:t>
            </a:r>
            <a:endParaRPr lang="es-PE" dirty="0" smtClean="0"/>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63</a:t>
            </a:fld>
            <a:endParaRPr lang="en-US"/>
          </a:p>
        </p:txBody>
      </p:sp>
    </p:spTree>
    <p:extLst>
      <p:ext uri="{BB962C8B-B14F-4D97-AF65-F5344CB8AC3E}">
        <p14:creationId xmlns:p14="http://schemas.microsoft.com/office/powerpoint/2010/main" val="570182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4.3.2	Los SPIs y SPTs pueden </a:t>
            </a:r>
            <a:r>
              <a:rPr lang="es-PE" b="1" dirty="0" smtClean="0"/>
              <a:t>ser utilizados de diferentes formas </a:t>
            </a:r>
            <a:r>
              <a:rPr lang="es-PE" dirty="0" smtClean="0"/>
              <a:t>para </a:t>
            </a:r>
            <a:r>
              <a:rPr lang="es-PE" b="1" dirty="0" smtClean="0"/>
              <a:t>demostrar el rendimiento </a:t>
            </a:r>
            <a:r>
              <a:rPr lang="es-PE" dirty="0" smtClean="0"/>
              <a:t>de seguridad operacional. Es crucial que las organizaciones </a:t>
            </a:r>
            <a:r>
              <a:rPr lang="es-PE" b="1" dirty="0" smtClean="0"/>
              <a:t>personalicen, seleccionen y apliquen</a:t>
            </a:r>
            <a:r>
              <a:rPr lang="es-PE" dirty="0" smtClean="0"/>
              <a:t> diversas herramientas y enfoques de medición según sus circunstancias específicas y la naturaleza de lo que se está midiendo. Por ejemplo, en algunos casos, las organizaciones podrían adoptar </a:t>
            </a:r>
            <a:r>
              <a:rPr lang="es-PE" b="1" dirty="0" smtClean="0"/>
              <a:t>SPI que todos tengan SPT específicos</a:t>
            </a:r>
            <a:r>
              <a:rPr lang="es-PE" dirty="0" smtClean="0"/>
              <a:t>. En otra situación, puede ser preferible </a:t>
            </a:r>
            <a:r>
              <a:rPr lang="es-PE" b="1" dirty="0" smtClean="0"/>
              <a:t>enfocarse en lograr una tendencia positiva en los asociados SPI, sin valores de metas específicas</a:t>
            </a:r>
            <a:r>
              <a:rPr lang="es-PE" dirty="0" smtClean="0"/>
              <a:t>. El paquete de métricas de rendimiento seleccionadas usualmente empleará una combinación de estos enfoques.</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a:t>
            </a:fld>
            <a:endParaRPr lang="en-US"/>
          </a:p>
        </p:txBody>
      </p:sp>
    </p:spTree>
    <p:extLst>
      <p:ext uri="{BB962C8B-B14F-4D97-AF65-F5344CB8AC3E}">
        <p14:creationId xmlns:p14="http://schemas.microsoft.com/office/powerpoint/2010/main" val="3164998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4.3.2	Los SPIs y SPTs pueden </a:t>
            </a:r>
            <a:r>
              <a:rPr lang="es-PE" b="1" dirty="0" smtClean="0"/>
              <a:t>ser utilizados de diferentes formas </a:t>
            </a:r>
            <a:r>
              <a:rPr lang="es-PE" dirty="0" smtClean="0"/>
              <a:t>para </a:t>
            </a:r>
            <a:r>
              <a:rPr lang="es-PE" b="1" dirty="0" smtClean="0"/>
              <a:t>demostrar el rendimiento </a:t>
            </a:r>
            <a:r>
              <a:rPr lang="es-PE" dirty="0" smtClean="0"/>
              <a:t>de seguridad operacional. Es crucial que las organizaciones </a:t>
            </a:r>
            <a:r>
              <a:rPr lang="es-PE" b="1" dirty="0" smtClean="0"/>
              <a:t>personalicen, seleccionen y apliquen</a:t>
            </a:r>
            <a:r>
              <a:rPr lang="es-PE" dirty="0" smtClean="0"/>
              <a:t> diversas herramientas y enfoques de medición según sus circunstancias específicas y la naturaleza de lo que se está midiendo. Por ejemplo, en algunos casos, las organizaciones podrían adoptar </a:t>
            </a:r>
            <a:r>
              <a:rPr lang="es-PE" b="1" dirty="0" smtClean="0"/>
              <a:t>SPI que todos tengan SPT específicos</a:t>
            </a:r>
            <a:r>
              <a:rPr lang="es-PE" dirty="0" smtClean="0"/>
              <a:t>. En otra situación, puede ser preferible </a:t>
            </a:r>
            <a:r>
              <a:rPr lang="es-PE" b="1" dirty="0" smtClean="0"/>
              <a:t>enfocarse en lograr una tendencia positiva en los asociados SPI, sin valores de metas específicas</a:t>
            </a:r>
            <a:r>
              <a:rPr lang="es-PE" dirty="0" smtClean="0"/>
              <a:t>. El paquete de métricas de rendimiento seleccionadas usualmente empleará una combinación de estos enfoques.</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7</a:t>
            </a:fld>
            <a:endParaRPr lang="en-US"/>
          </a:p>
        </p:txBody>
      </p:sp>
    </p:spTree>
    <p:extLst>
      <p:ext uri="{BB962C8B-B14F-4D97-AF65-F5344CB8AC3E}">
        <p14:creationId xmlns:p14="http://schemas.microsoft.com/office/powerpoint/2010/main" val="421305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s-PE" dirty="0" smtClean="0"/>
              <a:t>Cantidad de pasajeros,</a:t>
            </a:r>
            <a:r>
              <a:rPr lang="es-PE" baseline="0" dirty="0" smtClean="0"/>
              <a:t> precios de los insumos de la OMA. Debe definirse que tipo de información debe recolectarse</a:t>
            </a:r>
          </a:p>
          <a:p>
            <a:pPr marL="228600" indent="-228600">
              <a:buAutoNum type="arabicPeriod"/>
            </a:pPr>
            <a:r>
              <a:rPr lang="es-PE" baseline="0" dirty="0" smtClean="0"/>
              <a:t>Con los datos se determinan los riesgos. Necesitamos un sistema de priorización (nivel de riesgo). Si tengo varios riesgos debo priorizar los principales, para priorizar la solución</a:t>
            </a:r>
          </a:p>
          <a:p>
            <a:pPr marL="228600" indent="-228600">
              <a:buAutoNum type="arabicPeriod"/>
            </a:pPr>
            <a:r>
              <a:rPr lang="es-PE" baseline="0" dirty="0" smtClean="0"/>
              <a:t>Definir los objetivos, a que situación quiero llevar los riesgos</a:t>
            </a:r>
          </a:p>
          <a:p>
            <a:pPr marL="228600" indent="-228600">
              <a:buAutoNum type="arabicPeriod"/>
            </a:pPr>
            <a:r>
              <a:rPr lang="es-PE" baseline="0" dirty="0" smtClean="0"/>
              <a:t>Me tienen que ayudar si estoy caminando en la dirección correcta (reunir datos, priorizar, fijar una visión (CFIT, Runway </a:t>
            </a:r>
            <a:r>
              <a:rPr lang="es-PE" baseline="0" dirty="0" err="1" smtClean="0"/>
              <a:t>Excursion</a:t>
            </a:r>
            <a:r>
              <a:rPr lang="es-PE" baseline="0" dirty="0" smtClean="0"/>
              <a:t>, perdida de control en vuelo) y se fijan objetivos</a:t>
            </a:r>
          </a:p>
          <a:p>
            <a:pPr marL="0" indent="0">
              <a:buNone/>
            </a:pPr>
            <a:endParaRPr lang="es-PE"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CFIT: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Controlled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flight</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into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terrain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(vuelo controlado contra el terreno)</a:t>
            </a:r>
          </a:p>
          <a:p>
            <a:pPr marL="0" indent="0">
              <a:buNone/>
            </a:pPr>
            <a:endParaRPr lang="es-PE" baseline="0" dirty="0" smtClean="0"/>
          </a:p>
          <a:p>
            <a:pPr marL="0" indent="0">
              <a:buNone/>
            </a:pPr>
            <a:endParaRPr lang="es-PE" baseline="0" dirty="0" smtClean="0"/>
          </a:p>
          <a:p>
            <a:pPr marL="0" indent="0">
              <a:buNone/>
            </a:pPr>
            <a:r>
              <a:rPr lang="es-PE" baseline="0" dirty="0" smtClean="0"/>
              <a:t>Por ejemplo: Quiero eliminar los CFITS (obligatorio en EGPWS, instrucción, </a:t>
            </a:r>
            <a:r>
              <a:rPr lang="es-PE" baseline="0" dirty="0" err="1" smtClean="0"/>
              <a:t>etc</a:t>
            </a:r>
            <a:r>
              <a:rPr lang="es-PE" baseline="0" dirty="0" smtClean="0"/>
              <a:t>). Como saber si estoy en camino correcto:</a:t>
            </a:r>
          </a:p>
          <a:p>
            <a:pPr marL="228600" indent="-228600">
              <a:buFont typeface="+mj-lt"/>
              <a:buAutoNum type="arabicPeriod"/>
            </a:pPr>
            <a:r>
              <a:rPr lang="es-PE" baseline="0" dirty="0" smtClean="0"/>
              <a:t>Midiendo</a:t>
            </a:r>
          </a:p>
          <a:p>
            <a:pPr marL="228600" indent="-228600">
              <a:buFont typeface="+mj-lt"/>
              <a:buAutoNum type="arabicPeriod"/>
            </a:pPr>
            <a:r>
              <a:rPr lang="es-PE" baseline="0" dirty="0" smtClean="0"/>
              <a:t>Indicador (Cantidad de CFITS por año)</a:t>
            </a:r>
          </a:p>
          <a:p>
            <a:pPr marL="228600" indent="-228600">
              <a:buFont typeface="+mj-lt"/>
              <a:buAutoNum type="arabicPeriod"/>
            </a:pPr>
            <a:endParaRPr lang="es-PE" baseline="0" dirty="0" smtClean="0"/>
          </a:p>
          <a:p>
            <a:pPr marL="0" indent="0">
              <a:buFont typeface="+mj-lt"/>
              <a:buNone/>
            </a:pPr>
            <a:r>
              <a:rPr lang="es-PE" baseline="0" dirty="0" smtClean="0"/>
              <a:t>Esa misma lógica la debe utilizar el PS</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8</a:t>
            </a:fld>
            <a:endParaRPr lang="en-US"/>
          </a:p>
        </p:txBody>
      </p:sp>
    </p:spTree>
    <p:extLst>
      <p:ext uri="{BB962C8B-B14F-4D97-AF65-F5344CB8AC3E}">
        <p14:creationId xmlns:p14="http://schemas.microsoft.com/office/powerpoint/2010/main" val="63754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Se inicia con cero Data.</a:t>
            </a:r>
          </a:p>
          <a:p>
            <a:pPr marL="171450" indent="-171450">
              <a:buFont typeface="Arial" panose="020B0604020202020204" pitchFamily="34" charset="0"/>
              <a:buChar char="•"/>
            </a:pPr>
            <a:r>
              <a:rPr lang="es-PE" dirty="0" smtClean="0"/>
              <a:t>Por eso se nace sin indicadores (un auto quieto no da indicadores)</a:t>
            </a:r>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9</a:t>
            </a:fld>
            <a:endParaRPr lang="en-US"/>
          </a:p>
        </p:txBody>
      </p:sp>
    </p:spTree>
    <p:extLst>
      <p:ext uri="{BB962C8B-B14F-4D97-AF65-F5344CB8AC3E}">
        <p14:creationId xmlns:p14="http://schemas.microsoft.com/office/powerpoint/2010/main" val="267239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9427162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71985165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2807214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9144000" cy="6858000"/>
          </a:xfrm>
        </p:spPr>
        <p:txBody>
          <a:bodyPr/>
          <a:lstStyle/>
          <a:p>
            <a:endParaRPr lang="en-US"/>
          </a:p>
        </p:txBody>
      </p:sp>
    </p:spTree>
    <p:extLst>
      <p:ext uri="{BB962C8B-B14F-4D97-AF65-F5344CB8AC3E}">
        <p14:creationId xmlns:p14="http://schemas.microsoft.com/office/powerpoint/2010/main" val="371909739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1565030"/>
            <a:ext cx="9144000" cy="1776047"/>
          </a:xfrm>
        </p:spPr>
        <p:txBody>
          <a:bodyPr/>
          <a:lstStyle/>
          <a:p>
            <a:endParaRPr lang="en-US"/>
          </a:p>
        </p:txBody>
      </p:sp>
    </p:spTree>
    <p:extLst>
      <p:ext uri="{BB962C8B-B14F-4D97-AF65-F5344CB8AC3E}">
        <p14:creationId xmlns:p14="http://schemas.microsoft.com/office/powerpoint/2010/main" val="65415193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599429" y="0"/>
            <a:ext cx="4544571" cy="6858000"/>
          </a:xfrm>
          <a:custGeom>
            <a:avLst/>
            <a:gdLst>
              <a:gd name="connsiteX0" fmla="*/ 0 w 6059428"/>
              <a:gd name="connsiteY0" fmla="*/ 0 h 6858000"/>
              <a:gd name="connsiteX1" fmla="*/ 6059428 w 6059428"/>
              <a:gd name="connsiteY1" fmla="*/ 0 h 6858000"/>
              <a:gd name="connsiteX2" fmla="*/ 6059428 w 6059428"/>
              <a:gd name="connsiteY2" fmla="*/ 6858000 h 6858000"/>
              <a:gd name="connsiteX3" fmla="*/ 0 w 60594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59428" h="6858000">
                <a:moveTo>
                  <a:pt x="0" y="0"/>
                </a:moveTo>
                <a:lnTo>
                  <a:pt x="6059428" y="0"/>
                </a:lnTo>
                <a:lnTo>
                  <a:pt x="605942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3665747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A141039F-C3DA-4B7B-98D1-24BB73ADEF5D}"/>
              </a:ext>
            </a:extLst>
          </p:cNvPr>
          <p:cNvSpPr>
            <a:spLocks noGrp="1"/>
          </p:cNvSpPr>
          <p:nvPr>
            <p:ph type="pic" sz="quarter" idx="11"/>
          </p:nvPr>
        </p:nvSpPr>
        <p:spPr>
          <a:xfrm>
            <a:off x="4025852" y="4063263"/>
            <a:ext cx="1069522" cy="1045345"/>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1" name="Picture Placeholder 7">
            <a:extLst>
              <a:ext uri="{FF2B5EF4-FFF2-40B4-BE49-F238E27FC236}">
                <a16:creationId xmlns:a16="http://schemas.microsoft.com/office/drawing/2014/main" id="{3F722801-8F6E-4873-B1C6-EB435EE049D7}"/>
              </a:ext>
            </a:extLst>
          </p:cNvPr>
          <p:cNvSpPr>
            <a:spLocks noGrp="1"/>
          </p:cNvSpPr>
          <p:nvPr>
            <p:ph type="pic" sz="quarter" idx="10"/>
          </p:nvPr>
        </p:nvSpPr>
        <p:spPr>
          <a:xfrm>
            <a:off x="1711492" y="2152649"/>
            <a:ext cx="1046747" cy="1035921"/>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47616323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1FF9422-8077-4F8C-9A44-C34EE121DA4F}"/>
              </a:ext>
            </a:extLst>
          </p:cNvPr>
          <p:cNvSpPr>
            <a:spLocks noGrp="1"/>
          </p:cNvSpPr>
          <p:nvPr>
            <p:ph type="pic" sz="quarter" idx="10"/>
          </p:nvPr>
        </p:nvSpPr>
        <p:spPr>
          <a:xfrm>
            <a:off x="-1" y="1523999"/>
            <a:ext cx="9144000" cy="2305050"/>
          </a:xfrm>
          <a:custGeom>
            <a:avLst/>
            <a:gdLst>
              <a:gd name="connsiteX0" fmla="*/ 0 w 12192000"/>
              <a:gd name="connsiteY0" fmla="*/ 0 h 2305050"/>
              <a:gd name="connsiteX1" fmla="*/ 12192000 w 12192000"/>
              <a:gd name="connsiteY1" fmla="*/ 0 h 2305050"/>
              <a:gd name="connsiteX2" fmla="*/ 12192000 w 12192000"/>
              <a:gd name="connsiteY2" fmla="*/ 2305050 h 2305050"/>
              <a:gd name="connsiteX3" fmla="*/ 0 w 12192000"/>
              <a:gd name="connsiteY3" fmla="*/ 2305050 h 2305050"/>
            </a:gdLst>
            <a:ahLst/>
            <a:cxnLst>
              <a:cxn ang="0">
                <a:pos x="connsiteX0" y="connsiteY0"/>
              </a:cxn>
              <a:cxn ang="0">
                <a:pos x="connsiteX1" y="connsiteY1"/>
              </a:cxn>
              <a:cxn ang="0">
                <a:pos x="connsiteX2" y="connsiteY2"/>
              </a:cxn>
              <a:cxn ang="0">
                <a:pos x="connsiteX3" y="connsiteY3"/>
              </a:cxn>
            </a:cxnLst>
            <a:rect l="l" t="t" r="r" b="b"/>
            <a:pathLst>
              <a:path w="12192000" h="2305050">
                <a:moveTo>
                  <a:pt x="0" y="0"/>
                </a:moveTo>
                <a:lnTo>
                  <a:pt x="12192000" y="0"/>
                </a:lnTo>
                <a:lnTo>
                  <a:pt x="12192000" y="2305050"/>
                </a:lnTo>
                <a:lnTo>
                  <a:pt x="0" y="2305050"/>
                </a:lnTo>
                <a:close/>
              </a:path>
            </a:pathLst>
          </a:custGeom>
        </p:spPr>
        <p:txBody>
          <a:bodyPr wrap="square">
            <a:noAutofit/>
          </a:bodyPr>
          <a:lstStyle/>
          <a:p>
            <a:endParaRPr lang="en-US"/>
          </a:p>
        </p:txBody>
      </p:sp>
    </p:spTree>
    <p:extLst>
      <p:ext uri="{BB962C8B-B14F-4D97-AF65-F5344CB8AC3E}">
        <p14:creationId xmlns:p14="http://schemas.microsoft.com/office/powerpoint/2010/main" val="374951646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046158" y="1843791"/>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5184722" y="1843789"/>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2936878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allery_03">
    <p:spTree>
      <p:nvGrpSpPr>
        <p:cNvPr id="1" name=""/>
        <p:cNvGrpSpPr/>
        <p:nvPr/>
      </p:nvGrpSpPr>
      <p:grpSpPr>
        <a:xfrm>
          <a:off x="0" y="0"/>
          <a:ext cx="0" cy="0"/>
          <a:chOff x="0" y="0"/>
          <a:chExt cx="0" cy="0"/>
        </a:xfrm>
      </p:grpSpPr>
      <p:sp>
        <p:nvSpPr>
          <p:cNvPr id="5" name="TextBox 4"/>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1588" y="518583"/>
            <a:ext cx="9145588" cy="5746750"/>
          </a:xfrm>
        </p:spPr>
        <p:txBody>
          <a:bodyPr/>
          <a:lstStyle/>
          <a:p>
            <a:endParaRPr lang="en-US"/>
          </a:p>
        </p:txBody>
      </p:sp>
    </p:spTree>
    <p:extLst>
      <p:ext uri="{BB962C8B-B14F-4D97-AF65-F5344CB8AC3E}">
        <p14:creationId xmlns:p14="http://schemas.microsoft.com/office/powerpoint/2010/main" val="1954618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6498"/>
            <a:ext cx="9147224"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500" y="4608922"/>
            <a:ext cx="2667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3227295" y="4608922"/>
            <a:ext cx="2667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6140824" y="4608922"/>
            <a:ext cx="2667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6266253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6EE31D-A015-477A-9FFC-24BDBC4E4F6D}"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A1EA-2A35-45D9-B957-6E1499504653}" type="slidenum">
              <a:rPr lang="en-US" smtClean="0"/>
              <a:t>‹#›</a:t>
            </a:fld>
            <a:endParaRPr lang="en-US"/>
          </a:p>
        </p:txBody>
      </p:sp>
    </p:spTree>
    <p:extLst>
      <p:ext uri="{BB962C8B-B14F-4D97-AF65-F5344CB8AC3E}">
        <p14:creationId xmlns:p14="http://schemas.microsoft.com/office/powerpoint/2010/main" val="125161909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a:lstStyle>
            <a:lvl1pPr marL="0" indent="0">
              <a:buNone/>
              <a:defRPr/>
            </a:lvl1pPr>
          </a:lstStyle>
          <a:p>
            <a:endParaRPr lang="en-US"/>
          </a:p>
        </p:txBody>
      </p:sp>
    </p:spTree>
    <p:extLst>
      <p:ext uri="{BB962C8B-B14F-4D97-AF65-F5344CB8AC3E}">
        <p14:creationId xmlns:p14="http://schemas.microsoft.com/office/powerpoint/2010/main" val="10989516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esum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160989"/>
      </p:ext>
    </p:extLst>
  </p:cSld>
  <p:clrMapOvr>
    <a:masterClrMapping/>
  </p:clrMapOvr>
  <p:transition spd="slow">
    <p:push/>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6498"/>
            <a:ext cx="9147224"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16937204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alery_01">
    <p:spTree>
      <p:nvGrpSpPr>
        <p:cNvPr id="1" name=""/>
        <p:cNvGrpSpPr/>
        <p:nvPr/>
      </p:nvGrpSpPr>
      <p:grpSpPr>
        <a:xfrm>
          <a:off x="0" y="0"/>
          <a:ext cx="0" cy="0"/>
          <a:chOff x="0" y="0"/>
          <a:chExt cx="0" cy="0"/>
        </a:xfrm>
      </p:grpSpPr>
      <p:sp>
        <p:nvSpPr>
          <p:cNvPr id="5" name="TextBox 4"/>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457201" y="518583"/>
            <a:ext cx="8686801" cy="5746750"/>
          </a:xfrm>
        </p:spPr>
        <p:txBody>
          <a:bodyPr/>
          <a:lstStyle/>
          <a:p>
            <a:endParaRPr lang="en-US" dirty="0"/>
          </a:p>
        </p:txBody>
      </p:sp>
    </p:spTree>
    <p:extLst>
      <p:ext uri="{BB962C8B-B14F-4D97-AF65-F5344CB8AC3E}">
        <p14:creationId xmlns:p14="http://schemas.microsoft.com/office/powerpoint/2010/main" val="7369789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6498"/>
            <a:ext cx="9147224"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36189189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6498"/>
            <a:ext cx="9147224"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29687534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extBox 6"/>
          <p:cNvSpPr txBox="1">
            <a:spLocks noChangeArrowheads="1"/>
          </p:cNvSpPr>
          <p:nvPr userDrawn="1"/>
        </p:nvSpPr>
        <p:spPr bwMode="auto">
          <a:xfrm>
            <a:off x="700907" y="6599201"/>
            <a:ext cx="1359668"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lnSpc>
                <a:spcPct val="70000"/>
              </a:lnSpc>
            </a:pPr>
            <a:r>
              <a:rPr lang="en-US" sz="700" dirty="0">
                <a:solidFill>
                  <a:srgbClr val="FFFFFF"/>
                </a:solidFill>
                <a:latin typeface="Open Sans" charset="0"/>
                <a:cs typeface="Open Sans" charset="0"/>
              </a:rPr>
              <a:t>CURSO SMS / 2015   |   </a:t>
            </a:r>
            <a:fld id="{3E6D2F31-20B7-A449-B563-1F1D3E820EC5}" type="slidenum">
              <a:rPr lang="en-US" sz="800">
                <a:solidFill>
                  <a:srgbClr val="FFFFFF"/>
                </a:solidFill>
              </a:rPr>
              <a:pPr algn="r">
                <a:lnSpc>
                  <a:spcPct val="70000"/>
                </a:lnSpc>
              </a:pPr>
              <a:t>‹#›</a:t>
            </a:fld>
            <a:endParaRPr lang="en-US" sz="700" dirty="0">
              <a:solidFill>
                <a:srgbClr val="FFFFFF"/>
              </a:solidFill>
              <a:latin typeface="Open Sans" charset="0"/>
              <a:cs typeface="Open Sans" charset="0"/>
            </a:endParaRPr>
          </a:p>
        </p:txBody>
      </p:sp>
    </p:spTree>
    <p:extLst>
      <p:ext uri="{BB962C8B-B14F-4D97-AF65-F5344CB8AC3E}">
        <p14:creationId xmlns:p14="http://schemas.microsoft.com/office/powerpoint/2010/main" val="1694784291"/>
      </p:ext>
    </p:extLst>
  </p:cSld>
  <p:clrMapOvr>
    <a:masterClrMapping/>
  </p:clrMapOvr>
  <p:transition spd="slow">
    <p:push/>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extBox 6"/>
          <p:cNvSpPr txBox="1">
            <a:spLocks noChangeArrowheads="1"/>
          </p:cNvSpPr>
          <p:nvPr userDrawn="1"/>
        </p:nvSpPr>
        <p:spPr bwMode="auto">
          <a:xfrm>
            <a:off x="758617" y="6599201"/>
            <a:ext cx="1301958"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lnSpc>
                <a:spcPct val="70000"/>
              </a:lnSpc>
            </a:pPr>
            <a:r>
              <a:rPr lang="en-US" sz="700" dirty="0">
                <a:solidFill>
                  <a:srgbClr val="FFFFFF"/>
                </a:solidFill>
                <a:latin typeface="Open Sans" charset="0"/>
                <a:cs typeface="Open Sans" charset="0"/>
              </a:rPr>
              <a:t>CURSO SMS / 2015   |   </a:t>
            </a:r>
            <a:fld id="{3E6D2F31-20B7-A449-B563-1F1D3E820EC5}" type="slidenum">
              <a:rPr lang="en-US" sz="800">
                <a:solidFill>
                  <a:srgbClr val="FFFFFF"/>
                </a:solidFill>
              </a:rPr>
              <a:pPr algn="r">
                <a:lnSpc>
                  <a:spcPct val="70000"/>
                </a:lnSpc>
              </a:pPr>
              <a:t>‹#›</a:t>
            </a:fld>
            <a:endParaRPr lang="en-US" sz="700" dirty="0">
              <a:solidFill>
                <a:srgbClr val="FFFFFF"/>
              </a:solidFill>
              <a:latin typeface="Open Sans" charset="0"/>
              <a:cs typeface="Open Sans" charset="0"/>
            </a:endParaRPr>
          </a:p>
        </p:txBody>
      </p:sp>
    </p:spTree>
    <p:extLst>
      <p:ext uri="{BB962C8B-B14F-4D97-AF65-F5344CB8AC3E}">
        <p14:creationId xmlns:p14="http://schemas.microsoft.com/office/powerpoint/2010/main" val="1794803993"/>
      </p:ext>
    </p:extLst>
  </p:cSld>
  <p:clrMapOvr>
    <a:masterClrMapping/>
  </p:clrMapOvr>
  <p:transition spd="slow">
    <p:push/>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6498"/>
            <a:ext cx="9147224"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39177897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act-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418745"/>
      </p:ext>
    </p:extLst>
  </p:cSld>
  <p:clrMapOvr>
    <a:masterClrMapping/>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9388389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313377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88BE2-9716-48E9-B064-96D6A3087203}" type="datetimeFigureOut">
              <a:rPr lang="en-US" smtClean="0"/>
              <a:t>7/15/2019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15015362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988BE2-9716-48E9-B064-96D6A3087203}" type="datetimeFigureOut">
              <a:rPr lang="en-US" smtClean="0"/>
              <a:t>7/15/2019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4746329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88BE2-9716-48E9-B064-96D6A3087203}" type="datetimeFigureOut">
              <a:rPr lang="en-US" smtClean="0"/>
              <a:t>7/15/2019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77668896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37160831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68540751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88BE2-9716-48E9-B064-96D6A3087203}" type="datetimeFigureOut">
              <a:rPr lang="en-US" smtClean="0"/>
              <a:t>7/15/2019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7E1EA-AC4B-49F4-B5F5-298C915B5A8D}" type="slidenum">
              <a:rPr lang="en-US" smtClean="0"/>
              <a:t>‹#›</a:t>
            </a:fld>
            <a:endParaRPr lang="en-US"/>
          </a:p>
        </p:txBody>
      </p:sp>
    </p:spTree>
    <p:extLst>
      <p:ext uri="{BB962C8B-B14F-4D97-AF65-F5344CB8AC3E}">
        <p14:creationId xmlns:p14="http://schemas.microsoft.com/office/powerpoint/2010/main" val="34787911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852" r:id="rId13"/>
    <p:sldLayoutId id="2147483767" r:id="rId14"/>
    <p:sldLayoutId id="2147483853" r:id="rId15"/>
    <p:sldLayoutId id="2147483650" r:id="rId16"/>
    <p:sldLayoutId id="2147483686" r:id="rId17"/>
    <p:sldLayoutId id="2147483854" r:id="rId18"/>
    <p:sldLayoutId id="2147483855" r:id="rId19"/>
    <p:sldLayoutId id="2147483856" r:id="rId20"/>
    <p:sldLayoutId id="2147483857"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31.tiff"/></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873" b="2873"/>
          <a:stretch>
            <a:fillRect/>
          </a:stretch>
        </p:blipFill>
        <p:spPr>
          <a:xfrm>
            <a:off x="0" y="518583"/>
            <a:ext cx="9144000" cy="5746750"/>
          </a:xfrm>
        </p:spPr>
      </p:pic>
      <p:sp>
        <p:nvSpPr>
          <p:cNvPr id="8" name="Pentagon 7"/>
          <p:cNvSpPr/>
          <p:nvPr/>
        </p:nvSpPr>
        <p:spPr>
          <a:xfrm>
            <a:off x="0" y="518199"/>
            <a:ext cx="4231002" cy="5746420"/>
          </a:xfrm>
          <a:prstGeom prst="homePlate">
            <a:avLst>
              <a:gd name="adj" fmla="val 37937"/>
            </a:avLst>
          </a:prstGeom>
          <a:solidFill>
            <a:srgbClr val="00B0F0">
              <a:alpha val="79000"/>
            </a:srgbClr>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2819" y="1961236"/>
            <a:ext cx="3305965" cy="3046988"/>
          </a:xfrm>
          <a:prstGeom prst="rect">
            <a:avLst/>
          </a:prstGeom>
          <a:noFill/>
        </p:spPr>
        <p:txBody>
          <a:bodyPr wrap="square" rtlCol="0">
            <a:spAutoFit/>
          </a:bodyPr>
          <a:lstStyle/>
          <a:p>
            <a:r>
              <a:rPr lang="es-PE" sz="2400" b="1" dirty="0" smtClean="0">
                <a:solidFill>
                  <a:schemeClr val="bg1"/>
                </a:solidFill>
                <a:latin typeface="Open Sans"/>
                <a:cs typeface="Open Sans"/>
              </a:rPr>
              <a:t>Curso GSI AIR</a:t>
            </a:r>
          </a:p>
          <a:p>
            <a:endParaRPr lang="en-US" sz="2400" dirty="0" smtClean="0">
              <a:solidFill>
                <a:schemeClr val="bg1"/>
              </a:solidFill>
              <a:latin typeface="Open Sans"/>
              <a:cs typeface="Open Sans"/>
            </a:endParaRPr>
          </a:p>
          <a:p>
            <a:endParaRPr lang="en-US" sz="2400" dirty="0">
              <a:solidFill>
                <a:schemeClr val="bg1"/>
              </a:solidFill>
              <a:latin typeface="Open Sans"/>
              <a:cs typeface="Open Sans"/>
            </a:endParaRPr>
          </a:p>
          <a:p>
            <a:endParaRPr lang="es-PE" sz="2400" dirty="0">
              <a:solidFill>
                <a:schemeClr val="bg1"/>
              </a:solidFill>
              <a:latin typeface="Open Sans"/>
              <a:cs typeface="Open Sans"/>
            </a:endParaRPr>
          </a:p>
          <a:p>
            <a:r>
              <a:rPr lang="es-PE" sz="2400" smtClean="0">
                <a:solidFill>
                  <a:schemeClr val="bg1"/>
                </a:solidFill>
                <a:latin typeface="Open Sans"/>
                <a:cs typeface="Open Sans"/>
              </a:rPr>
              <a:t>Módulo </a:t>
            </a:r>
            <a:r>
              <a:rPr lang="es-PE" sz="2400" smtClean="0">
                <a:solidFill>
                  <a:schemeClr val="bg1"/>
                </a:solidFill>
                <a:latin typeface="Open Sans"/>
                <a:cs typeface="Open Sans"/>
              </a:rPr>
              <a:t>18:</a:t>
            </a:r>
            <a:endParaRPr lang="es-PE" sz="2400" dirty="0" smtClean="0">
              <a:solidFill>
                <a:schemeClr val="bg1"/>
              </a:solidFill>
              <a:latin typeface="Open Sans"/>
              <a:cs typeface="Open Sans"/>
            </a:endParaRPr>
          </a:p>
          <a:p>
            <a:r>
              <a:rPr lang="es-PE" sz="2400" dirty="0">
                <a:solidFill>
                  <a:schemeClr val="bg1"/>
                </a:solidFill>
                <a:latin typeface="Open Sans"/>
                <a:cs typeface="Open Sans"/>
              </a:rPr>
              <a:t>Indicadores y metas de seguridad operacional</a:t>
            </a:r>
          </a:p>
        </p:txBody>
      </p:sp>
      <p:pic>
        <p:nvPicPr>
          <p:cNvPr id="12" name="Picture 2" descr="C:\Users\jbarrios\Desktop\2016 julio\LOGO\Logo-SRVSOP-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013" y="696686"/>
            <a:ext cx="1031009" cy="82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7733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13412" r="13412"/>
          <a:stretch>
            <a:fillRect/>
          </a:stretch>
        </p:blipFill>
        <p:spPr/>
      </p:pic>
    </p:spTree>
    <p:extLst>
      <p:ext uri="{BB962C8B-B14F-4D97-AF65-F5344CB8AC3E}">
        <p14:creationId xmlns:p14="http://schemas.microsoft.com/office/powerpoint/2010/main" val="95140817"/>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2" name="TextBox 11"/>
          <p:cNvSpPr txBox="1"/>
          <p:nvPr/>
        </p:nvSpPr>
        <p:spPr>
          <a:xfrm>
            <a:off x="522514" y="3377478"/>
            <a:ext cx="8077200" cy="523220"/>
          </a:xfrm>
          <a:prstGeom prst="rect">
            <a:avLst/>
          </a:prstGeom>
          <a:noFill/>
        </p:spPr>
        <p:txBody>
          <a:bodyPr wrap="square" rtlCol="0">
            <a:spAutoFit/>
          </a:bodyPr>
          <a:lstStyle/>
          <a:p>
            <a:pPr algn="ctr"/>
            <a:r>
              <a:rPr lang="es-PE" sz="2800" dirty="0" smtClean="0">
                <a:solidFill>
                  <a:schemeClr val="bg1">
                    <a:lumMod val="85000"/>
                  </a:schemeClr>
                </a:solidFill>
              </a:rPr>
              <a:t>¿Cuáles son los principales riesgos de la organización?</a:t>
            </a:r>
            <a:endParaRPr lang="es-PE" sz="2800" dirty="0">
              <a:solidFill>
                <a:schemeClr val="bg1">
                  <a:lumMod val="85000"/>
                </a:schemeClr>
              </a:solidFill>
            </a:endParaRPr>
          </a:p>
        </p:txBody>
      </p:sp>
      <p:sp>
        <p:nvSpPr>
          <p:cNvPr id="13" name="TextBox 12"/>
          <p:cNvSpPr txBox="1"/>
          <p:nvPr/>
        </p:nvSpPr>
        <p:spPr>
          <a:xfrm>
            <a:off x="522510" y="4139494"/>
            <a:ext cx="8077200" cy="954107"/>
          </a:xfrm>
          <a:prstGeom prst="rect">
            <a:avLst/>
          </a:prstGeom>
          <a:noFill/>
        </p:spPr>
        <p:txBody>
          <a:bodyPr wrap="square" rtlCol="0">
            <a:spAutoFit/>
          </a:bodyPr>
          <a:lstStyle/>
          <a:p>
            <a:pPr algn="ctr"/>
            <a:r>
              <a:rPr lang="es-PE" sz="2800" dirty="0" smtClean="0">
                <a:solidFill>
                  <a:schemeClr val="bg1">
                    <a:lumMod val="85000"/>
                  </a:schemeClr>
                </a:solidFill>
              </a:rPr>
              <a:t>¿Cuáles son los objetivos de seguridad operacional de la organización?</a:t>
            </a:r>
            <a:endParaRPr lang="es-PE" sz="2800" dirty="0">
              <a:solidFill>
                <a:schemeClr val="bg1">
                  <a:lumMod val="85000"/>
                </a:schemeClr>
              </a:solidFill>
            </a:endParaRPr>
          </a:p>
        </p:txBody>
      </p:sp>
      <p:sp>
        <p:nvSpPr>
          <p:cNvPr id="14" name="TextBox 13"/>
          <p:cNvSpPr txBox="1"/>
          <p:nvPr/>
        </p:nvSpPr>
        <p:spPr>
          <a:xfrm>
            <a:off x="522506" y="5271634"/>
            <a:ext cx="8077200" cy="954107"/>
          </a:xfrm>
          <a:prstGeom prst="rect">
            <a:avLst/>
          </a:prstGeom>
          <a:noFill/>
        </p:spPr>
        <p:txBody>
          <a:bodyPr wrap="square" rtlCol="0">
            <a:spAutoFit/>
          </a:bodyPr>
          <a:lstStyle/>
          <a:p>
            <a:pPr algn="ctr"/>
            <a:r>
              <a:rPr lang="es-PE" sz="2800" dirty="0" smtClean="0">
                <a:solidFill>
                  <a:schemeClr val="bg1">
                    <a:lumMod val="85000"/>
                  </a:schemeClr>
                </a:solidFill>
              </a:rPr>
              <a:t>¿Cómo va a determinar la organización si está avanzando hacia sus objetivos?</a:t>
            </a:r>
            <a:endParaRPr lang="es-PE" sz="2800" dirty="0">
              <a:solidFill>
                <a:schemeClr val="bg1">
                  <a:lumMod val="85000"/>
                </a:schemeClr>
              </a:solidFill>
            </a:endParaRPr>
          </a:p>
        </p:txBody>
      </p:sp>
      <p:sp>
        <p:nvSpPr>
          <p:cNvPr id="15" name="TextBox 14"/>
          <p:cNvSpPr txBox="1"/>
          <p:nvPr/>
        </p:nvSpPr>
        <p:spPr>
          <a:xfrm>
            <a:off x="3197701" y="1382471"/>
            <a:ext cx="3096233" cy="769441"/>
          </a:xfrm>
          <a:prstGeom prst="rect">
            <a:avLst/>
          </a:prstGeom>
          <a:noFill/>
        </p:spPr>
        <p:txBody>
          <a:bodyPr wrap="none" rtlCol="0">
            <a:spAutoFit/>
          </a:bodyPr>
          <a:lstStyle/>
          <a:p>
            <a:pPr algn="ctr"/>
            <a:r>
              <a:rPr lang="es-PE" sz="4400" b="1" dirty="0" smtClean="0">
                <a:solidFill>
                  <a:srgbClr val="002060"/>
                </a:solidFill>
              </a:rPr>
              <a:t>4 preguntas:</a:t>
            </a:r>
            <a:endParaRPr lang="es-PE" sz="4400" b="1" dirty="0">
              <a:solidFill>
                <a:srgbClr val="002060"/>
              </a:solidFill>
            </a:endParaRPr>
          </a:p>
        </p:txBody>
      </p:sp>
      <p:sp>
        <p:nvSpPr>
          <p:cNvPr id="16" name="TextBox 15"/>
          <p:cNvSpPr txBox="1"/>
          <p:nvPr/>
        </p:nvSpPr>
        <p:spPr>
          <a:xfrm>
            <a:off x="530792" y="2267184"/>
            <a:ext cx="8077200" cy="954107"/>
          </a:xfrm>
          <a:prstGeom prst="rect">
            <a:avLst/>
          </a:prstGeom>
          <a:noFill/>
        </p:spPr>
        <p:txBody>
          <a:bodyPr wrap="square" rtlCol="0">
            <a:spAutoFit/>
          </a:bodyPr>
          <a:lstStyle/>
          <a:p>
            <a:pPr algn="ctr"/>
            <a:r>
              <a:rPr lang="es-PE" sz="2800" b="1" dirty="0" smtClean="0">
                <a:solidFill>
                  <a:schemeClr val="tx1">
                    <a:lumMod val="75000"/>
                  </a:schemeClr>
                </a:solidFill>
              </a:rPr>
              <a:t>¿Qué tipo de información necesita la organización para tomar decisiones informadas?</a:t>
            </a:r>
            <a:endParaRPr lang="es-PE" sz="2800" b="1" dirty="0">
              <a:solidFill>
                <a:schemeClr val="tx1">
                  <a:lumMod val="75000"/>
                </a:schemeClr>
              </a:solidFill>
            </a:endParaRPr>
          </a:p>
        </p:txBody>
      </p:sp>
    </p:spTree>
    <p:extLst>
      <p:ext uri="{BB962C8B-B14F-4D97-AF65-F5344CB8AC3E}">
        <p14:creationId xmlns:p14="http://schemas.microsoft.com/office/powerpoint/2010/main" val="1963741835"/>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7487A9-E840-44FF-9BB1-6BFCE62D7E31}"/>
              </a:ext>
            </a:extLst>
          </p:cNvPr>
          <p:cNvSpPr txBox="1"/>
          <p:nvPr/>
        </p:nvSpPr>
        <p:spPr>
          <a:xfrm>
            <a:off x="32028" y="-31678"/>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28878" y="1032852"/>
            <a:ext cx="481027" cy="64839"/>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7" name="TextBox 16"/>
          <p:cNvSpPr txBox="1"/>
          <p:nvPr/>
        </p:nvSpPr>
        <p:spPr>
          <a:xfrm>
            <a:off x="3536994" y="2068299"/>
            <a:ext cx="2417650" cy="1107996"/>
          </a:xfrm>
          <a:prstGeom prst="rect">
            <a:avLst/>
          </a:prstGeom>
          <a:noFill/>
        </p:spPr>
        <p:txBody>
          <a:bodyPr wrap="none" rtlCol="0">
            <a:spAutoFit/>
          </a:bodyPr>
          <a:lstStyle/>
          <a:p>
            <a:pPr algn="ctr"/>
            <a:r>
              <a:rPr lang="es-PE" sz="6600" b="1" dirty="0" smtClean="0">
                <a:solidFill>
                  <a:srgbClr val="002060"/>
                </a:solidFill>
              </a:rPr>
              <a:t>SDCPS</a:t>
            </a:r>
            <a:endParaRPr lang="es-PE" sz="6600" b="1" dirty="0">
              <a:solidFill>
                <a:srgbClr val="002060"/>
              </a:solidFill>
            </a:endParaRPr>
          </a:p>
        </p:txBody>
      </p:sp>
      <p:sp>
        <p:nvSpPr>
          <p:cNvPr id="18" name="TextBox 17"/>
          <p:cNvSpPr txBox="1"/>
          <p:nvPr/>
        </p:nvSpPr>
        <p:spPr>
          <a:xfrm>
            <a:off x="530792" y="3225162"/>
            <a:ext cx="8077200" cy="1446550"/>
          </a:xfrm>
          <a:prstGeom prst="rect">
            <a:avLst/>
          </a:prstGeom>
          <a:noFill/>
        </p:spPr>
        <p:txBody>
          <a:bodyPr wrap="square" rtlCol="0">
            <a:spAutoFit/>
          </a:bodyPr>
          <a:lstStyle/>
          <a:p>
            <a:pPr algn="ctr"/>
            <a:r>
              <a:rPr lang="en-US" sz="4400" dirty="0">
                <a:solidFill>
                  <a:schemeClr val="tx1">
                    <a:lumMod val="75000"/>
                  </a:schemeClr>
                </a:solidFill>
              </a:rPr>
              <a:t>Safety Data Collection and Processing Systems </a:t>
            </a:r>
            <a:endParaRPr lang="es-PE" sz="4400" dirty="0">
              <a:solidFill>
                <a:schemeClr val="tx1">
                  <a:lumMod val="75000"/>
                </a:schemeClr>
              </a:solidFill>
            </a:endParaRPr>
          </a:p>
        </p:txBody>
      </p:sp>
    </p:spTree>
    <p:extLst>
      <p:ext uri="{BB962C8B-B14F-4D97-AF65-F5344CB8AC3E}">
        <p14:creationId xmlns:p14="http://schemas.microsoft.com/office/powerpoint/2010/main" val="2150886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srcRect t="337" b="337"/>
          <a:stretch>
            <a:fillRect/>
          </a:stretch>
        </p:blipFill>
        <p:spPr>
          <a:prstGeom prst="rect">
            <a:avLst/>
          </a:prstGeom>
        </p:spPr>
      </p:pic>
    </p:spTree>
    <p:extLst>
      <p:ext uri="{BB962C8B-B14F-4D97-AF65-F5344CB8AC3E}">
        <p14:creationId xmlns:p14="http://schemas.microsoft.com/office/powerpoint/2010/main" val="250389280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4" name="Group 3">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5" name="Oval 4">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6" name="Oval 5">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0" name="Picture 9"/>
          <p:cNvPicPr>
            <a:picLocks noChangeAspect="1"/>
          </p:cNvPicPr>
          <p:nvPr/>
        </p:nvPicPr>
        <p:blipFill>
          <a:blip r:embed="rId2"/>
          <a:stretch>
            <a:fillRect/>
          </a:stretch>
        </p:blipFill>
        <p:spPr>
          <a:xfrm>
            <a:off x="1078704" y="1175855"/>
            <a:ext cx="7337939" cy="5615698"/>
          </a:xfrm>
          <a:prstGeom prst="rect">
            <a:avLst/>
          </a:prstGeom>
        </p:spPr>
      </p:pic>
    </p:spTree>
    <p:extLst>
      <p:ext uri="{BB962C8B-B14F-4D97-AF65-F5344CB8AC3E}">
        <p14:creationId xmlns:p14="http://schemas.microsoft.com/office/powerpoint/2010/main" val="363392308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2" name="Picture 1"/>
          <p:cNvPicPr>
            <a:picLocks noChangeAspect="1"/>
          </p:cNvPicPr>
          <p:nvPr/>
        </p:nvPicPr>
        <p:blipFill>
          <a:blip r:embed="rId2"/>
          <a:stretch>
            <a:fillRect/>
          </a:stretch>
        </p:blipFill>
        <p:spPr>
          <a:xfrm>
            <a:off x="2034955" y="1326759"/>
            <a:ext cx="5349240" cy="5263649"/>
          </a:xfrm>
          <a:prstGeom prst="rect">
            <a:avLst/>
          </a:prstGeom>
        </p:spPr>
      </p:pic>
    </p:spTree>
    <p:extLst>
      <p:ext uri="{BB962C8B-B14F-4D97-AF65-F5344CB8AC3E}">
        <p14:creationId xmlns:p14="http://schemas.microsoft.com/office/powerpoint/2010/main" val="390324033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2" name="TextBox 11"/>
          <p:cNvSpPr txBox="1"/>
          <p:nvPr/>
        </p:nvSpPr>
        <p:spPr>
          <a:xfrm>
            <a:off x="266925" y="3407958"/>
            <a:ext cx="8539617" cy="523220"/>
          </a:xfrm>
          <a:prstGeom prst="rect">
            <a:avLst/>
          </a:prstGeom>
          <a:noFill/>
        </p:spPr>
        <p:txBody>
          <a:bodyPr wrap="square" rtlCol="0">
            <a:spAutoFit/>
          </a:bodyPr>
          <a:lstStyle/>
          <a:p>
            <a:pPr algn="ctr"/>
            <a:r>
              <a:rPr lang="es-PE" sz="2800" b="1" dirty="0" smtClean="0">
                <a:solidFill>
                  <a:schemeClr val="tx1">
                    <a:lumMod val="75000"/>
                  </a:schemeClr>
                </a:solidFill>
              </a:rPr>
              <a:t>¿Cuáles son los principales riesgos de la organización?</a:t>
            </a:r>
            <a:endParaRPr lang="es-PE" sz="2800" b="1" dirty="0">
              <a:solidFill>
                <a:schemeClr val="tx1">
                  <a:lumMod val="75000"/>
                </a:schemeClr>
              </a:solidFill>
            </a:endParaRPr>
          </a:p>
        </p:txBody>
      </p:sp>
      <p:sp>
        <p:nvSpPr>
          <p:cNvPr id="13" name="TextBox 12"/>
          <p:cNvSpPr txBox="1"/>
          <p:nvPr/>
        </p:nvSpPr>
        <p:spPr>
          <a:xfrm>
            <a:off x="522510" y="4169974"/>
            <a:ext cx="8077200" cy="954107"/>
          </a:xfrm>
          <a:prstGeom prst="rect">
            <a:avLst/>
          </a:prstGeom>
          <a:noFill/>
        </p:spPr>
        <p:txBody>
          <a:bodyPr wrap="square" rtlCol="0">
            <a:spAutoFit/>
          </a:bodyPr>
          <a:lstStyle/>
          <a:p>
            <a:pPr algn="ctr"/>
            <a:r>
              <a:rPr lang="es-PE" sz="2800" dirty="0" smtClean="0">
                <a:solidFill>
                  <a:schemeClr val="bg1">
                    <a:lumMod val="85000"/>
                  </a:schemeClr>
                </a:solidFill>
              </a:rPr>
              <a:t>¿Cuáles son los objetivos de seguridad operacional de la organización?</a:t>
            </a:r>
            <a:endParaRPr lang="es-PE" sz="2800" dirty="0">
              <a:solidFill>
                <a:schemeClr val="bg1">
                  <a:lumMod val="85000"/>
                </a:schemeClr>
              </a:solidFill>
            </a:endParaRPr>
          </a:p>
        </p:txBody>
      </p:sp>
      <p:sp>
        <p:nvSpPr>
          <p:cNvPr id="14" name="TextBox 13"/>
          <p:cNvSpPr txBox="1"/>
          <p:nvPr/>
        </p:nvSpPr>
        <p:spPr>
          <a:xfrm>
            <a:off x="522506" y="5302114"/>
            <a:ext cx="8077200" cy="954107"/>
          </a:xfrm>
          <a:prstGeom prst="rect">
            <a:avLst/>
          </a:prstGeom>
          <a:noFill/>
        </p:spPr>
        <p:txBody>
          <a:bodyPr wrap="square" rtlCol="0">
            <a:spAutoFit/>
          </a:bodyPr>
          <a:lstStyle/>
          <a:p>
            <a:pPr algn="ctr"/>
            <a:r>
              <a:rPr lang="es-PE" sz="2800" dirty="0" smtClean="0">
                <a:solidFill>
                  <a:schemeClr val="bg1">
                    <a:lumMod val="85000"/>
                  </a:schemeClr>
                </a:solidFill>
              </a:rPr>
              <a:t>¿Cómo va a determinar la organización si está avanzando hacia sus objetivos?</a:t>
            </a:r>
            <a:endParaRPr lang="es-PE" sz="2800" dirty="0">
              <a:solidFill>
                <a:schemeClr val="bg1">
                  <a:lumMod val="85000"/>
                </a:schemeClr>
              </a:solidFill>
            </a:endParaRPr>
          </a:p>
        </p:txBody>
      </p:sp>
      <p:sp>
        <p:nvSpPr>
          <p:cNvPr id="15" name="TextBox 14"/>
          <p:cNvSpPr txBox="1"/>
          <p:nvPr/>
        </p:nvSpPr>
        <p:spPr>
          <a:xfrm>
            <a:off x="3197701" y="1412951"/>
            <a:ext cx="3096233" cy="769441"/>
          </a:xfrm>
          <a:prstGeom prst="rect">
            <a:avLst/>
          </a:prstGeom>
          <a:noFill/>
        </p:spPr>
        <p:txBody>
          <a:bodyPr wrap="none" rtlCol="0">
            <a:spAutoFit/>
          </a:bodyPr>
          <a:lstStyle/>
          <a:p>
            <a:pPr algn="ctr"/>
            <a:r>
              <a:rPr lang="es-PE" sz="4400" b="1" dirty="0" smtClean="0">
                <a:solidFill>
                  <a:srgbClr val="002060"/>
                </a:solidFill>
              </a:rPr>
              <a:t>4 preguntas:</a:t>
            </a:r>
            <a:endParaRPr lang="es-PE" sz="4400" b="1" dirty="0">
              <a:solidFill>
                <a:srgbClr val="002060"/>
              </a:solidFill>
            </a:endParaRPr>
          </a:p>
        </p:txBody>
      </p:sp>
      <p:sp>
        <p:nvSpPr>
          <p:cNvPr id="16" name="TextBox 15"/>
          <p:cNvSpPr txBox="1"/>
          <p:nvPr/>
        </p:nvSpPr>
        <p:spPr>
          <a:xfrm>
            <a:off x="530792" y="2297664"/>
            <a:ext cx="8077200" cy="954107"/>
          </a:xfrm>
          <a:prstGeom prst="rect">
            <a:avLst/>
          </a:prstGeom>
          <a:noFill/>
        </p:spPr>
        <p:txBody>
          <a:bodyPr wrap="square" rtlCol="0">
            <a:spAutoFit/>
          </a:bodyPr>
          <a:lstStyle/>
          <a:p>
            <a:pPr algn="ctr"/>
            <a:r>
              <a:rPr lang="es-PE" sz="2800" dirty="0" smtClean="0">
                <a:solidFill>
                  <a:schemeClr val="bg1">
                    <a:lumMod val="85000"/>
                  </a:schemeClr>
                </a:solidFill>
              </a:rPr>
              <a:t>¿Qué tipo de información necesita la organización para tomar decisiones informadas?</a:t>
            </a:r>
            <a:endParaRPr lang="es-PE" sz="2800" dirty="0">
              <a:solidFill>
                <a:schemeClr val="bg1">
                  <a:lumMod val="85000"/>
                </a:schemeClr>
              </a:solidFill>
            </a:endParaRPr>
          </a:p>
        </p:txBody>
      </p:sp>
    </p:spTree>
    <p:extLst>
      <p:ext uri="{BB962C8B-B14F-4D97-AF65-F5344CB8AC3E}">
        <p14:creationId xmlns:p14="http://schemas.microsoft.com/office/powerpoint/2010/main" val="2720981490"/>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609" y="1458472"/>
            <a:ext cx="7045431" cy="465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57487A9-E840-44FF-9BB1-6BFCE62D7E31}"/>
              </a:ext>
            </a:extLst>
          </p:cNvPr>
          <p:cNvSpPr txBox="1"/>
          <p:nvPr/>
        </p:nvSpPr>
        <p:spPr>
          <a:xfrm>
            <a:off x="42532" y="-75595"/>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9" name="Group 8">
            <a:extLst>
              <a:ext uri="{FF2B5EF4-FFF2-40B4-BE49-F238E27FC236}">
                <a16:creationId xmlns:a16="http://schemas.microsoft.com/office/drawing/2014/main" id="{84C49A42-5863-4E24-A233-238F5C28A061}"/>
              </a:ext>
            </a:extLst>
          </p:cNvPr>
          <p:cNvGrpSpPr/>
          <p:nvPr/>
        </p:nvGrpSpPr>
        <p:grpSpPr>
          <a:xfrm>
            <a:off x="4301282" y="1025573"/>
            <a:ext cx="481027" cy="64839"/>
            <a:chOff x="5843941" y="1171696"/>
            <a:chExt cx="641369" cy="86452"/>
          </a:xfrm>
        </p:grpSpPr>
        <p:sp>
          <p:nvSpPr>
            <p:cNvPr id="10" name="Oval 9">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311443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6728" r="13704"/>
          <a:stretch/>
        </p:blipFill>
        <p:spPr>
          <a:xfrm>
            <a:off x="0" y="1023256"/>
            <a:ext cx="5056156" cy="5083629"/>
          </a:xfrm>
          <a:prstGeom prst="rect">
            <a:avLst/>
          </a:prstGeom>
        </p:spPr>
      </p:pic>
      <p:sp>
        <p:nvSpPr>
          <p:cNvPr id="7" name="TextBox 6"/>
          <p:cNvSpPr txBox="1"/>
          <p:nvPr/>
        </p:nvSpPr>
        <p:spPr>
          <a:xfrm>
            <a:off x="3086492" y="2677590"/>
            <a:ext cx="848309" cy="1862048"/>
          </a:xfrm>
          <a:prstGeom prst="rect">
            <a:avLst/>
          </a:prstGeom>
          <a:noFill/>
        </p:spPr>
        <p:txBody>
          <a:bodyPr wrap="none" rtlCol="0">
            <a:spAutoFit/>
          </a:bodyPr>
          <a:lstStyle/>
          <a:p>
            <a:r>
              <a:rPr lang="en-US" sz="11500" dirty="0" smtClean="0">
                <a:solidFill>
                  <a:srgbClr val="E72264"/>
                </a:solidFill>
                <a:latin typeface="Comic Sans MS" panose="030F0702030302020204" pitchFamily="66" charset="0"/>
              </a:rPr>
              <a:t>1</a:t>
            </a:r>
            <a:endParaRPr lang="es-PE" sz="11500" dirty="0">
              <a:solidFill>
                <a:srgbClr val="E72264"/>
              </a:solidFill>
              <a:latin typeface="Comic Sans MS" panose="030F0702030302020204" pitchFamily="66" charset="0"/>
            </a:endParaRPr>
          </a:p>
        </p:txBody>
      </p:sp>
      <p:sp>
        <p:nvSpPr>
          <p:cNvPr id="8" name="Donut 7"/>
          <p:cNvSpPr/>
          <p:nvPr/>
        </p:nvSpPr>
        <p:spPr>
          <a:xfrm>
            <a:off x="2514604" y="2569027"/>
            <a:ext cx="1992086" cy="1992086"/>
          </a:xfrm>
          <a:prstGeom prst="donut">
            <a:avLst>
              <a:gd name="adj" fmla="val 6323"/>
            </a:avLst>
          </a:prstGeom>
          <a:solidFill>
            <a:srgbClr val="E722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solidFill>
                <a:schemeClr val="tx1"/>
              </a:solidFill>
            </a:endParaRPr>
          </a:p>
        </p:txBody>
      </p:sp>
      <p:sp>
        <p:nvSpPr>
          <p:cNvPr id="10" name="TextBox 9"/>
          <p:cNvSpPr txBox="1"/>
          <p:nvPr/>
        </p:nvSpPr>
        <p:spPr>
          <a:xfrm>
            <a:off x="5056156" y="1638528"/>
            <a:ext cx="4087844" cy="3046988"/>
          </a:xfrm>
          <a:prstGeom prst="rect">
            <a:avLst/>
          </a:prstGeom>
          <a:noFill/>
        </p:spPr>
        <p:txBody>
          <a:bodyPr wrap="square" rtlCol="0">
            <a:spAutoFit/>
          </a:bodyPr>
          <a:lstStyle/>
          <a:p>
            <a:pPr algn="ctr"/>
            <a:r>
              <a:rPr lang="es-PE" sz="4800" dirty="0" smtClean="0"/>
              <a:t>Identificar los </a:t>
            </a:r>
          </a:p>
          <a:p>
            <a:pPr algn="ctr"/>
            <a:r>
              <a:rPr lang="es-PE" sz="4800" dirty="0" smtClean="0"/>
              <a:t>riesgos principales de la organización</a:t>
            </a:r>
          </a:p>
        </p:txBody>
      </p:sp>
      <p:sp>
        <p:nvSpPr>
          <p:cNvPr id="12" name="TextBox 11">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3" name="Group 12">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4" name="Oval 13">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6" name="Oval 15">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7" name="Oval 16">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8" name="Oval 17">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457053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69118" y="1575315"/>
            <a:ext cx="6033601" cy="398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9" name="Group 8">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0" name="Oval 9">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2943754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290" b="12290"/>
          <a:stretch>
            <a:fillRect/>
          </a:stretch>
        </p:blipFill>
        <p:spPr/>
      </p:pic>
      <p:sp>
        <p:nvSpPr>
          <p:cNvPr id="5" name="Text Placeholder 4"/>
          <p:cNvSpPr>
            <a:spLocks noGrp="1"/>
          </p:cNvSpPr>
          <p:nvPr>
            <p:ph type="body" sz="quarter" idx="19"/>
          </p:nvPr>
        </p:nvSpPr>
        <p:spPr/>
        <p:txBody>
          <a:bodyPr/>
          <a:lstStyle/>
          <a:p>
            <a:endParaRPr lang="es-PE"/>
          </a:p>
        </p:txBody>
      </p:sp>
      <p:sp>
        <p:nvSpPr>
          <p:cNvPr id="8" name="Text Placeholder 9"/>
          <p:cNvSpPr>
            <a:spLocks noGrp="1"/>
          </p:cNvSpPr>
          <p:nvPr>
            <p:ph type="body" sz="quarter" idx="19"/>
          </p:nvPr>
        </p:nvSpPr>
        <p:spPr>
          <a:xfrm>
            <a:off x="3048001" y="4158077"/>
            <a:ext cx="5759828" cy="2220951"/>
          </a:xfrm>
          <a:solidFill>
            <a:schemeClr val="accent6"/>
          </a:solidFill>
        </p:spPr>
        <p:txBody>
          <a:bodyPr anchor="ctr">
            <a:normAutofit fontScale="70000" lnSpcReduction="20000"/>
          </a:bodyPr>
          <a:lstStyle/>
          <a:p>
            <a:pPr marL="174625" lvl="1" algn="just">
              <a:lnSpc>
                <a:spcPct val="120000"/>
              </a:lnSpc>
              <a:spcBef>
                <a:spcPts val="600"/>
              </a:spcBef>
              <a:spcAft>
                <a:spcPts val="600"/>
              </a:spcAft>
            </a:pPr>
            <a:r>
              <a:rPr lang="es-PE" sz="2400" b="1" i="1" dirty="0">
                <a:solidFill>
                  <a:srgbClr val="FFFFFF"/>
                </a:solidFill>
                <a:latin typeface="Georgia"/>
                <a:cs typeface="Georgia"/>
              </a:rPr>
              <a:t>Rendimiento en materia de seguridad </a:t>
            </a:r>
            <a:r>
              <a:rPr lang="es-PE" sz="2400" b="1" i="1" dirty="0" smtClean="0">
                <a:solidFill>
                  <a:srgbClr val="FFFFFF"/>
                </a:solidFill>
                <a:latin typeface="Georgia"/>
                <a:cs typeface="Georgia"/>
              </a:rPr>
              <a:t>operacional</a:t>
            </a:r>
          </a:p>
          <a:p>
            <a:pPr marL="174625" lvl="1" algn="just">
              <a:lnSpc>
                <a:spcPct val="120000"/>
              </a:lnSpc>
              <a:spcBef>
                <a:spcPts val="600"/>
              </a:spcBef>
              <a:spcAft>
                <a:spcPts val="600"/>
              </a:spcAft>
            </a:pPr>
            <a:r>
              <a:rPr lang="es-PE" sz="2400" i="1" dirty="0" smtClean="0">
                <a:solidFill>
                  <a:srgbClr val="FFFFFF"/>
                </a:solidFill>
                <a:latin typeface="Georgia"/>
                <a:cs typeface="Georgia"/>
              </a:rPr>
              <a:t>Logro </a:t>
            </a:r>
            <a:r>
              <a:rPr lang="es-PE" sz="2400" i="1" dirty="0">
                <a:solidFill>
                  <a:srgbClr val="FFFFFF"/>
                </a:solidFill>
                <a:latin typeface="Georgia"/>
                <a:cs typeface="Georgia"/>
              </a:rPr>
              <a:t>de un Estado o un proveedor de servicios en lo que respecta a la seguridad operacional, de conformidad con lo definido </a:t>
            </a:r>
            <a:r>
              <a:rPr lang="es-PE" sz="2400" b="1" i="1" dirty="0">
                <a:solidFill>
                  <a:srgbClr val="FFFF00"/>
                </a:solidFill>
                <a:latin typeface="Georgia"/>
                <a:cs typeface="Georgia"/>
              </a:rPr>
              <a:t>mediante sus metas e indicadores </a:t>
            </a:r>
            <a:r>
              <a:rPr lang="es-PE" sz="2400" i="1" dirty="0">
                <a:solidFill>
                  <a:srgbClr val="FFFFFF"/>
                </a:solidFill>
                <a:latin typeface="Georgia"/>
                <a:cs typeface="Georgia"/>
              </a:rPr>
              <a:t>de rendimiento en materia de seguridad operacional. </a:t>
            </a:r>
          </a:p>
        </p:txBody>
      </p:sp>
    </p:spTree>
    <p:extLst>
      <p:ext uri="{BB962C8B-B14F-4D97-AF65-F5344CB8AC3E}">
        <p14:creationId xmlns:p14="http://schemas.microsoft.com/office/powerpoint/2010/main" val="10931882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28119554"/>
              </p:ext>
            </p:extLst>
          </p:nvPr>
        </p:nvGraphicFramePr>
        <p:xfrm>
          <a:off x="1171718" y="1750422"/>
          <a:ext cx="7075714" cy="4262406"/>
        </p:xfrm>
        <a:graphic>
          <a:graphicData uri="http://schemas.openxmlformats.org/drawingml/2006/table">
            <a:tbl>
              <a:tblPr firstRow="1" bandRow="1">
                <a:tableStyleId>{5C22544A-7EE6-4342-B048-85BDC9FD1C3A}</a:tableStyleId>
              </a:tblPr>
              <a:tblGrid>
                <a:gridCol w="7075714">
                  <a:extLst>
                    <a:ext uri="{9D8B030D-6E8A-4147-A177-3AD203B41FA5}">
                      <a16:colId xmlns:a16="http://schemas.microsoft.com/office/drawing/2014/main" val="20000"/>
                    </a:ext>
                  </a:extLst>
                </a:gridCol>
              </a:tblGrid>
              <a:tr h="1039354">
                <a:tc>
                  <a:txBody>
                    <a:bodyPr/>
                    <a:lstStyle/>
                    <a:p>
                      <a:r>
                        <a:rPr lang="es-PE" sz="4400" noProof="0" dirty="0" smtClean="0"/>
                        <a:t>Riesgos principales </a:t>
                      </a:r>
                      <a:endParaRPr lang="es-PE" sz="4400" noProof="0" dirty="0"/>
                    </a:p>
                  </a:txBody>
                  <a:tcPr>
                    <a:solidFill>
                      <a:srgbClr val="002060"/>
                    </a:solidFill>
                  </a:tcPr>
                </a:tc>
                <a:extLst>
                  <a:ext uri="{0D108BD9-81ED-4DB2-BD59-A6C34878D82A}">
                    <a16:rowId xmlns:a16="http://schemas.microsoft.com/office/drawing/2014/main" val="10000"/>
                  </a:ext>
                </a:extLst>
              </a:tr>
              <a:tr h="956206">
                <a:tc>
                  <a:txBody>
                    <a:bodyPr/>
                    <a:lstStyle/>
                    <a:p>
                      <a:r>
                        <a:rPr lang="es-PE" sz="4000" noProof="0" dirty="0" smtClean="0"/>
                        <a:t>Salidas de pista </a:t>
                      </a:r>
                      <a:endParaRPr lang="es-PE" sz="4000" noProof="0" dirty="0"/>
                    </a:p>
                  </a:txBody>
                  <a:tcPr/>
                </a:tc>
                <a:extLst>
                  <a:ext uri="{0D108BD9-81ED-4DB2-BD59-A6C34878D82A}">
                    <a16:rowId xmlns:a16="http://schemas.microsoft.com/office/drawing/2014/main" val="10001"/>
                  </a:ext>
                </a:extLst>
              </a:tr>
              <a:tr h="956206">
                <a:tc>
                  <a:txBody>
                    <a:bodyPr/>
                    <a:lstStyle/>
                    <a:p>
                      <a:r>
                        <a:rPr lang="es-PE" sz="4000" noProof="0" dirty="0" smtClean="0"/>
                        <a:t>Falla de la unidad de control de combustible</a:t>
                      </a:r>
                      <a:endParaRPr lang="es-PE" sz="4000" noProof="0" dirty="0"/>
                    </a:p>
                  </a:txBody>
                  <a:tcPr/>
                </a:tc>
                <a:extLst>
                  <a:ext uri="{0D108BD9-81ED-4DB2-BD59-A6C34878D82A}">
                    <a16:rowId xmlns:a16="http://schemas.microsoft.com/office/drawing/2014/main" val="10002"/>
                  </a:ext>
                </a:extLst>
              </a:tr>
              <a:tr h="956206">
                <a:tc>
                  <a:txBody>
                    <a:bodyPr/>
                    <a:lstStyle/>
                    <a:p>
                      <a:r>
                        <a:rPr lang="es-PE" sz="4000" noProof="0" dirty="0" smtClean="0"/>
                        <a:t>Corte de motor en vuelo (IFSD)</a:t>
                      </a:r>
                      <a:endParaRPr lang="es-PE" sz="4000" noProof="0" dirty="0"/>
                    </a:p>
                  </a:txBody>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9" name="Group 8">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0" name="Oval 9">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475258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2514" y="3148878"/>
            <a:ext cx="8077200" cy="523220"/>
          </a:xfrm>
          <a:prstGeom prst="rect">
            <a:avLst/>
          </a:prstGeom>
          <a:noFill/>
        </p:spPr>
        <p:txBody>
          <a:bodyPr wrap="square" rtlCol="0">
            <a:spAutoFit/>
          </a:bodyPr>
          <a:lstStyle/>
          <a:p>
            <a:pPr algn="ctr"/>
            <a:r>
              <a:rPr lang="es-PE" sz="2800" dirty="0" smtClean="0">
                <a:solidFill>
                  <a:schemeClr val="bg1">
                    <a:lumMod val="85000"/>
                  </a:schemeClr>
                </a:solidFill>
              </a:rPr>
              <a:t>¿Cuáles son los principales riesgos de la organización?</a:t>
            </a:r>
            <a:endParaRPr lang="es-PE" sz="2800" dirty="0">
              <a:solidFill>
                <a:schemeClr val="bg1">
                  <a:lumMod val="85000"/>
                </a:schemeClr>
              </a:solidFill>
            </a:endParaRPr>
          </a:p>
        </p:txBody>
      </p:sp>
      <p:sp>
        <p:nvSpPr>
          <p:cNvPr id="8" name="TextBox 7"/>
          <p:cNvSpPr txBox="1"/>
          <p:nvPr/>
        </p:nvSpPr>
        <p:spPr>
          <a:xfrm>
            <a:off x="522510" y="3910894"/>
            <a:ext cx="8077200" cy="954107"/>
          </a:xfrm>
          <a:prstGeom prst="rect">
            <a:avLst/>
          </a:prstGeom>
          <a:noFill/>
        </p:spPr>
        <p:txBody>
          <a:bodyPr wrap="square" rtlCol="0">
            <a:spAutoFit/>
          </a:bodyPr>
          <a:lstStyle/>
          <a:p>
            <a:pPr algn="ctr"/>
            <a:r>
              <a:rPr lang="es-PE" sz="2800" b="1" dirty="0" smtClean="0">
                <a:solidFill>
                  <a:schemeClr val="tx1">
                    <a:lumMod val="75000"/>
                  </a:schemeClr>
                </a:solidFill>
              </a:rPr>
              <a:t>¿Cuáles son los objetivos de seguridad operacional de la organización?</a:t>
            </a:r>
            <a:endParaRPr lang="es-PE" sz="2800" b="1" dirty="0">
              <a:solidFill>
                <a:schemeClr val="tx1">
                  <a:lumMod val="75000"/>
                </a:schemeClr>
              </a:solidFill>
            </a:endParaRPr>
          </a:p>
        </p:txBody>
      </p:sp>
      <p:sp>
        <p:nvSpPr>
          <p:cNvPr id="9" name="TextBox 8"/>
          <p:cNvSpPr txBox="1"/>
          <p:nvPr/>
        </p:nvSpPr>
        <p:spPr>
          <a:xfrm>
            <a:off x="522506" y="5043034"/>
            <a:ext cx="8077200" cy="954107"/>
          </a:xfrm>
          <a:prstGeom prst="rect">
            <a:avLst/>
          </a:prstGeom>
          <a:noFill/>
        </p:spPr>
        <p:txBody>
          <a:bodyPr wrap="square" rtlCol="0">
            <a:spAutoFit/>
          </a:bodyPr>
          <a:lstStyle/>
          <a:p>
            <a:pPr algn="ctr"/>
            <a:r>
              <a:rPr lang="es-PE" sz="2800" dirty="0" smtClean="0">
                <a:solidFill>
                  <a:schemeClr val="bg1">
                    <a:lumMod val="85000"/>
                  </a:schemeClr>
                </a:solidFill>
              </a:rPr>
              <a:t>¿Cómo va a determinar la organización si está avanzando hacia sus objetivos?</a:t>
            </a:r>
            <a:endParaRPr lang="es-PE" sz="2800" dirty="0">
              <a:solidFill>
                <a:schemeClr val="bg1">
                  <a:lumMod val="85000"/>
                </a:schemeClr>
              </a:solidFill>
            </a:endParaRPr>
          </a:p>
        </p:txBody>
      </p:sp>
      <p:sp>
        <p:nvSpPr>
          <p:cNvPr id="11" name="TextBox 10"/>
          <p:cNvSpPr txBox="1"/>
          <p:nvPr/>
        </p:nvSpPr>
        <p:spPr>
          <a:xfrm>
            <a:off x="3199557" y="1169514"/>
            <a:ext cx="3096233" cy="769441"/>
          </a:xfrm>
          <a:prstGeom prst="rect">
            <a:avLst/>
          </a:prstGeom>
          <a:noFill/>
        </p:spPr>
        <p:txBody>
          <a:bodyPr wrap="none" rtlCol="0">
            <a:spAutoFit/>
          </a:bodyPr>
          <a:lstStyle/>
          <a:p>
            <a:pPr algn="ctr"/>
            <a:r>
              <a:rPr lang="es-PE" sz="4400" b="1" dirty="0" smtClean="0">
                <a:solidFill>
                  <a:srgbClr val="002060"/>
                </a:solidFill>
              </a:rPr>
              <a:t>4 preguntas:</a:t>
            </a:r>
            <a:endParaRPr lang="es-PE" sz="4400" b="1" dirty="0">
              <a:solidFill>
                <a:srgbClr val="002060"/>
              </a:solidFill>
            </a:endParaRPr>
          </a:p>
        </p:txBody>
      </p:sp>
      <p:sp>
        <p:nvSpPr>
          <p:cNvPr id="13" name="TextBox 12"/>
          <p:cNvSpPr txBox="1"/>
          <p:nvPr/>
        </p:nvSpPr>
        <p:spPr>
          <a:xfrm>
            <a:off x="530792" y="2038584"/>
            <a:ext cx="8077200" cy="954107"/>
          </a:xfrm>
          <a:prstGeom prst="rect">
            <a:avLst/>
          </a:prstGeom>
          <a:noFill/>
        </p:spPr>
        <p:txBody>
          <a:bodyPr wrap="square" rtlCol="0">
            <a:spAutoFit/>
          </a:bodyPr>
          <a:lstStyle/>
          <a:p>
            <a:pPr algn="ctr"/>
            <a:r>
              <a:rPr lang="es-PE" sz="2800" dirty="0" smtClean="0">
                <a:solidFill>
                  <a:schemeClr val="bg1">
                    <a:lumMod val="85000"/>
                  </a:schemeClr>
                </a:solidFill>
              </a:rPr>
              <a:t>¿Qué tipo de información necesita la organización para tomar decisiones informadas?</a:t>
            </a:r>
            <a:endParaRPr lang="es-PE" sz="2800" dirty="0">
              <a:solidFill>
                <a:schemeClr val="bg1">
                  <a:lumMod val="85000"/>
                </a:schemeClr>
              </a:solidFill>
            </a:endParaRPr>
          </a:p>
        </p:txBody>
      </p:sp>
      <p:sp>
        <p:nvSpPr>
          <p:cNvPr id="14" name="TextBox 13">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15" name="Group 14">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6" name="Oval 15">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7" name="Oval 16">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8" name="Oval 17">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9" name="Oval 18">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20" name="Oval 19">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1017971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2381" r="15499"/>
          <a:stretch/>
        </p:blipFill>
        <p:spPr>
          <a:xfrm>
            <a:off x="0" y="930432"/>
            <a:ext cx="5425440" cy="6018245"/>
          </a:xfrm>
          <a:prstGeom prst="rect">
            <a:avLst/>
          </a:prstGeom>
        </p:spPr>
      </p:pic>
      <p:sp>
        <p:nvSpPr>
          <p:cNvPr id="7" name="TextBox 6"/>
          <p:cNvSpPr txBox="1"/>
          <p:nvPr/>
        </p:nvSpPr>
        <p:spPr>
          <a:xfrm>
            <a:off x="3105916" y="2752864"/>
            <a:ext cx="1085554" cy="1862048"/>
          </a:xfrm>
          <a:prstGeom prst="rect">
            <a:avLst/>
          </a:prstGeom>
          <a:noFill/>
        </p:spPr>
        <p:txBody>
          <a:bodyPr wrap="none" rtlCol="0">
            <a:spAutoFit/>
          </a:bodyPr>
          <a:lstStyle/>
          <a:p>
            <a:r>
              <a:rPr lang="es-PE" sz="11500" dirty="0" smtClean="0">
                <a:solidFill>
                  <a:srgbClr val="E72264"/>
                </a:solidFill>
                <a:latin typeface="Comic Sans MS" panose="030F0702030302020204" pitchFamily="66" charset="0"/>
              </a:rPr>
              <a:t>2</a:t>
            </a:r>
            <a:endParaRPr lang="es-PE" sz="11500" dirty="0">
              <a:solidFill>
                <a:srgbClr val="E72264"/>
              </a:solidFill>
              <a:latin typeface="Comic Sans MS" panose="030F0702030302020204" pitchFamily="66" charset="0"/>
            </a:endParaRPr>
          </a:p>
        </p:txBody>
      </p:sp>
      <p:sp>
        <p:nvSpPr>
          <p:cNvPr id="8" name="Donut 7"/>
          <p:cNvSpPr/>
          <p:nvPr/>
        </p:nvSpPr>
        <p:spPr>
          <a:xfrm>
            <a:off x="2652650" y="2687845"/>
            <a:ext cx="1992086" cy="1992086"/>
          </a:xfrm>
          <a:prstGeom prst="donut">
            <a:avLst>
              <a:gd name="adj" fmla="val 6323"/>
            </a:avLst>
          </a:prstGeom>
          <a:solidFill>
            <a:srgbClr val="E722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dirty="0">
              <a:solidFill>
                <a:schemeClr val="tx1"/>
              </a:solidFill>
            </a:endParaRPr>
          </a:p>
        </p:txBody>
      </p:sp>
      <p:sp>
        <p:nvSpPr>
          <p:cNvPr id="10" name="TextBox 9"/>
          <p:cNvSpPr txBox="1"/>
          <p:nvPr/>
        </p:nvSpPr>
        <p:spPr>
          <a:xfrm>
            <a:off x="4691742" y="1812193"/>
            <a:ext cx="4267200" cy="3046988"/>
          </a:xfrm>
          <a:prstGeom prst="rect">
            <a:avLst/>
          </a:prstGeom>
          <a:noFill/>
        </p:spPr>
        <p:txBody>
          <a:bodyPr wrap="square" rtlCol="0">
            <a:spAutoFit/>
          </a:bodyPr>
          <a:lstStyle/>
          <a:p>
            <a:pPr algn="ctr"/>
            <a:r>
              <a:rPr lang="es-PE" sz="4800" dirty="0" smtClean="0"/>
              <a:t>Definir los objetivos de seguridad operacional</a:t>
            </a:r>
          </a:p>
        </p:txBody>
      </p:sp>
      <p:sp>
        <p:nvSpPr>
          <p:cNvPr id="12" name="TextBox 11">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3" name="Group 12">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4" name="Oval 13">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6" name="Oval 15">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7" name="Oval 16">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8" name="Oval 17">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2974994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5171" y="2070694"/>
            <a:ext cx="8251372" cy="1754326"/>
          </a:xfrm>
          <a:prstGeom prst="rect">
            <a:avLst/>
          </a:prstGeom>
          <a:noFill/>
        </p:spPr>
        <p:txBody>
          <a:bodyPr wrap="square" rtlCol="0">
            <a:spAutoFit/>
          </a:bodyPr>
          <a:lstStyle/>
          <a:p>
            <a:pPr algn="ctr"/>
            <a:r>
              <a:rPr lang="es-PE" sz="5400" b="1" dirty="0" smtClean="0"/>
              <a:t>Objetivos de seguridad </a:t>
            </a:r>
          </a:p>
          <a:p>
            <a:pPr algn="ctr"/>
            <a:r>
              <a:rPr lang="es-PE" sz="5400" b="1" dirty="0" smtClean="0"/>
              <a:t>operacional</a:t>
            </a:r>
            <a:endParaRPr lang="es-PE" sz="5400" b="1" dirty="0"/>
          </a:p>
        </p:txBody>
      </p:sp>
      <p:sp>
        <p:nvSpPr>
          <p:cNvPr id="8" name="TextBox 7"/>
          <p:cNvSpPr txBox="1"/>
          <p:nvPr/>
        </p:nvSpPr>
        <p:spPr>
          <a:xfrm>
            <a:off x="583889" y="4289196"/>
            <a:ext cx="8251372" cy="923330"/>
          </a:xfrm>
          <a:prstGeom prst="rect">
            <a:avLst/>
          </a:prstGeom>
          <a:noFill/>
        </p:spPr>
        <p:txBody>
          <a:bodyPr wrap="square" rtlCol="0">
            <a:spAutoFit/>
          </a:bodyPr>
          <a:lstStyle/>
          <a:p>
            <a:pPr algn="ctr"/>
            <a:r>
              <a:rPr lang="es-PE" sz="5400" b="1" dirty="0" smtClean="0">
                <a:solidFill>
                  <a:schemeClr val="accent6">
                    <a:lumMod val="50000"/>
                  </a:schemeClr>
                </a:solidFill>
              </a:rPr>
              <a:t>Resultados deseados </a:t>
            </a:r>
            <a:endParaRPr lang="es-PE" sz="5400" b="1" dirty="0">
              <a:solidFill>
                <a:schemeClr val="accent6">
                  <a:lumMod val="50000"/>
                </a:schemeClr>
              </a:solidFill>
            </a:endParaRPr>
          </a:p>
        </p:txBody>
      </p:sp>
      <p:sp>
        <p:nvSpPr>
          <p:cNvPr id="10" name="TextBox 9">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1" name="Group 10">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2" name="Oval 11">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6" name="Oval 15">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2126077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54485704"/>
              </p:ext>
            </p:extLst>
          </p:nvPr>
        </p:nvGraphicFramePr>
        <p:xfrm>
          <a:off x="1091979" y="2032725"/>
          <a:ext cx="7075714" cy="3785638"/>
        </p:xfrm>
        <a:graphic>
          <a:graphicData uri="http://schemas.openxmlformats.org/drawingml/2006/table">
            <a:tbl>
              <a:tblPr firstRow="1" bandRow="1">
                <a:tableStyleId>{5C22544A-7EE6-4342-B048-85BDC9FD1C3A}</a:tableStyleId>
              </a:tblPr>
              <a:tblGrid>
                <a:gridCol w="3537857">
                  <a:extLst>
                    <a:ext uri="{9D8B030D-6E8A-4147-A177-3AD203B41FA5}">
                      <a16:colId xmlns:a16="http://schemas.microsoft.com/office/drawing/2014/main" val="20000"/>
                    </a:ext>
                  </a:extLst>
                </a:gridCol>
                <a:gridCol w="3537857">
                  <a:extLst>
                    <a:ext uri="{9D8B030D-6E8A-4147-A177-3AD203B41FA5}">
                      <a16:colId xmlns:a16="http://schemas.microsoft.com/office/drawing/2014/main" val="20001"/>
                    </a:ext>
                  </a:extLst>
                </a:gridCol>
              </a:tblGrid>
              <a:tr h="1018384">
                <a:tc>
                  <a:txBody>
                    <a:bodyPr/>
                    <a:lstStyle/>
                    <a:p>
                      <a:r>
                        <a:rPr lang="es-PE" sz="3200" noProof="0" dirty="0" smtClean="0"/>
                        <a:t>Riesgos principales </a:t>
                      </a:r>
                      <a:endParaRPr lang="es-PE" sz="3200" noProof="0" dirty="0"/>
                    </a:p>
                  </a:txBody>
                  <a:tcPr>
                    <a:solidFill>
                      <a:srgbClr val="002060"/>
                    </a:solidFill>
                  </a:tcPr>
                </a:tc>
                <a:tc>
                  <a:txBody>
                    <a:bodyPr/>
                    <a:lstStyle/>
                    <a:p>
                      <a:r>
                        <a:rPr lang="es-PE" sz="3200" noProof="0" dirty="0" smtClean="0"/>
                        <a:t>Resultado</a:t>
                      </a:r>
                      <a:r>
                        <a:rPr lang="es-PE" sz="3200" baseline="0" noProof="0" dirty="0" smtClean="0"/>
                        <a:t> deseado</a:t>
                      </a:r>
                      <a:endParaRPr lang="es-PE" sz="3200" noProof="0" dirty="0"/>
                    </a:p>
                  </a:txBody>
                  <a:tcPr>
                    <a:solidFill>
                      <a:srgbClr val="002060"/>
                    </a:solidFill>
                  </a:tcPr>
                </a:tc>
                <a:extLst>
                  <a:ext uri="{0D108BD9-81ED-4DB2-BD59-A6C34878D82A}">
                    <a16:rowId xmlns:a16="http://schemas.microsoft.com/office/drawing/2014/main" val="10000"/>
                  </a:ext>
                </a:extLst>
              </a:tr>
              <a:tr h="911187">
                <a:tc>
                  <a:txBody>
                    <a:bodyPr/>
                    <a:lstStyle/>
                    <a:p>
                      <a:r>
                        <a:rPr lang="es-PE" sz="2800" noProof="0" dirty="0" smtClean="0"/>
                        <a:t>Salidas de pista </a:t>
                      </a:r>
                      <a:endParaRPr lang="es-PE" sz="2800" noProof="0" dirty="0"/>
                    </a:p>
                  </a:txBody>
                  <a:tcPr anchor="ctr"/>
                </a:tc>
                <a:tc>
                  <a:txBody>
                    <a:bodyPr/>
                    <a:lstStyle/>
                    <a:p>
                      <a:endParaRPr lang="es-PE" sz="2800" noProof="0" dirty="0"/>
                    </a:p>
                  </a:txBody>
                  <a:tcPr/>
                </a:tc>
                <a:extLst>
                  <a:ext uri="{0D108BD9-81ED-4DB2-BD59-A6C34878D82A}">
                    <a16:rowId xmlns:a16="http://schemas.microsoft.com/office/drawing/2014/main" val="10001"/>
                  </a:ext>
                </a:extLst>
              </a:tr>
              <a:tr h="911187">
                <a:tc>
                  <a:txBody>
                    <a:bodyPr/>
                    <a:lstStyle/>
                    <a:p>
                      <a:r>
                        <a:rPr lang="es-PE" sz="2800" noProof="0" dirty="0" smtClean="0"/>
                        <a:t>Falla de la unidad de control de combustible</a:t>
                      </a:r>
                    </a:p>
                  </a:txBody>
                  <a:tcPr anchor="ctr"/>
                </a:tc>
                <a:tc>
                  <a:txBody>
                    <a:bodyPr/>
                    <a:lstStyle/>
                    <a:p>
                      <a:endParaRPr lang="es-PE" sz="2800" noProof="0" dirty="0"/>
                    </a:p>
                  </a:txBody>
                  <a:tcPr/>
                </a:tc>
                <a:extLst>
                  <a:ext uri="{0D108BD9-81ED-4DB2-BD59-A6C34878D82A}">
                    <a16:rowId xmlns:a16="http://schemas.microsoft.com/office/drawing/2014/main" val="10002"/>
                  </a:ext>
                </a:extLst>
              </a:tr>
              <a:tr h="911187">
                <a:tc>
                  <a:txBody>
                    <a:bodyPr/>
                    <a:lstStyle/>
                    <a:p>
                      <a:r>
                        <a:rPr lang="es-PE" sz="2800" noProof="0" dirty="0" smtClean="0"/>
                        <a:t>IFSD</a:t>
                      </a:r>
                      <a:endParaRPr lang="es-PE" sz="2800" noProof="0" dirty="0"/>
                    </a:p>
                  </a:txBody>
                  <a:tcPr anchor="ctr"/>
                </a:tc>
                <a:tc>
                  <a:txBody>
                    <a:bodyPr/>
                    <a:lstStyle/>
                    <a:p>
                      <a:endParaRPr lang="es-PE" sz="2800" noProof="0" dirty="0"/>
                    </a:p>
                  </a:txBody>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9" name="Group 8">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0" name="Oval 9">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308704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1069658"/>
              </p:ext>
            </p:extLst>
          </p:nvPr>
        </p:nvGraphicFramePr>
        <p:xfrm>
          <a:off x="555171" y="2688046"/>
          <a:ext cx="8251371" cy="3331460"/>
        </p:xfrm>
        <a:graphic>
          <a:graphicData uri="http://schemas.openxmlformats.org/drawingml/2006/table">
            <a:tbl>
              <a:tblPr firstRow="1" bandRow="1">
                <a:tableStyleId>{5C22544A-7EE6-4342-B048-85BDC9FD1C3A}</a:tableStyleId>
              </a:tblPr>
              <a:tblGrid>
                <a:gridCol w="2750457">
                  <a:extLst>
                    <a:ext uri="{9D8B030D-6E8A-4147-A177-3AD203B41FA5}">
                      <a16:colId xmlns:a16="http://schemas.microsoft.com/office/drawing/2014/main" val="20000"/>
                    </a:ext>
                  </a:extLst>
                </a:gridCol>
                <a:gridCol w="2750457">
                  <a:extLst>
                    <a:ext uri="{9D8B030D-6E8A-4147-A177-3AD203B41FA5}">
                      <a16:colId xmlns:a16="http://schemas.microsoft.com/office/drawing/2014/main" val="20001"/>
                    </a:ext>
                  </a:extLst>
                </a:gridCol>
                <a:gridCol w="2750457">
                  <a:extLst>
                    <a:ext uri="{9D8B030D-6E8A-4147-A177-3AD203B41FA5}">
                      <a16:colId xmlns:a16="http://schemas.microsoft.com/office/drawing/2014/main" val="20002"/>
                    </a:ext>
                  </a:extLst>
                </a:gridCol>
              </a:tblGrid>
              <a:tr h="850836">
                <a:tc>
                  <a:txBody>
                    <a:bodyPr/>
                    <a:lstStyle/>
                    <a:p>
                      <a:pPr algn="ctr"/>
                      <a:r>
                        <a:rPr lang="es-PE" sz="2400" noProof="0" dirty="0" smtClean="0"/>
                        <a:t>Riesgos principales </a:t>
                      </a:r>
                      <a:endParaRPr lang="es-PE" sz="2400" noProof="0" dirty="0"/>
                    </a:p>
                  </a:txBody>
                  <a:tcPr>
                    <a:solidFill>
                      <a:srgbClr val="002060"/>
                    </a:solidFill>
                  </a:tcPr>
                </a:tc>
                <a:tc>
                  <a:txBody>
                    <a:bodyPr/>
                    <a:lstStyle/>
                    <a:p>
                      <a:pPr algn="ctr"/>
                      <a:r>
                        <a:rPr lang="es-PE" sz="2400" noProof="0" dirty="0" smtClean="0"/>
                        <a:t>Estado</a:t>
                      </a:r>
                      <a:r>
                        <a:rPr lang="es-PE" sz="2400" baseline="0" noProof="0" dirty="0" smtClean="0"/>
                        <a:t> actual</a:t>
                      </a:r>
                      <a:endParaRPr lang="es-PE" sz="2400" noProof="0" dirty="0"/>
                    </a:p>
                  </a:txBody>
                  <a:tcP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solidFill>
                      <a:srgbClr val="002060"/>
                    </a:solidFill>
                  </a:tcPr>
                </a:tc>
                <a:extLst>
                  <a:ext uri="{0D108BD9-81ED-4DB2-BD59-A6C34878D82A}">
                    <a16:rowId xmlns:a16="http://schemas.microsoft.com/office/drawing/2014/main" val="10000"/>
                  </a:ext>
                </a:extLst>
              </a:tr>
              <a:tr h="737392">
                <a:tc>
                  <a:txBody>
                    <a:bodyPr/>
                    <a:lstStyle/>
                    <a:p>
                      <a:pPr algn="ctr"/>
                      <a:r>
                        <a:rPr lang="es-PE" sz="2000" noProof="0" dirty="0" smtClean="0"/>
                        <a:t>Salidas de pista </a:t>
                      </a:r>
                      <a:endParaRPr lang="es-PE" sz="2000" noProof="0" dirty="0"/>
                    </a:p>
                  </a:txBody>
                  <a:tcPr anchor="ctr"/>
                </a:tc>
                <a:tc>
                  <a:txBody>
                    <a:bodyPr/>
                    <a:lstStyle/>
                    <a:p>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1"/>
                  </a:ext>
                </a:extLst>
              </a:tr>
              <a:tr h="866434">
                <a:tc>
                  <a:txBody>
                    <a:bodyPr/>
                    <a:lstStyle/>
                    <a:p>
                      <a:pPr algn="ctr"/>
                      <a:r>
                        <a:rPr lang="es-PE" sz="2000" noProof="0" dirty="0" smtClean="0"/>
                        <a:t>Falla de la unidad de control de combustible (FFCU)</a:t>
                      </a:r>
                    </a:p>
                  </a:txBody>
                  <a:tcPr anchor="ctr"/>
                </a:tc>
                <a:tc>
                  <a:txBody>
                    <a:bodyPr/>
                    <a:lstStyle/>
                    <a:p>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2"/>
                  </a:ext>
                </a:extLst>
              </a:tr>
              <a:tr h="737392">
                <a:tc>
                  <a:txBody>
                    <a:bodyPr/>
                    <a:lstStyle/>
                    <a:p>
                      <a:pPr algn="ctr"/>
                      <a:r>
                        <a:rPr lang="es-PE" sz="2000" noProof="0" dirty="0" smtClean="0"/>
                        <a:t>IFSD</a:t>
                      </a:r>
                      <a:endParaRPr lang="es-PE" sz="2000" noProof="0" dirty="0"/>
                    </a:p>
                  </a:txBody>
                  <a:tcPr anchor="ctr"/>
                </a:tc>
                <a:tc>
                  <a:txBody>
                    <a:bodyPr/>
                    <a:lstStyle/>
                    <a:p>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3"/>
                  </a:ext>
                </a:extLst>
              </a:tr>
            </a:tbl>
          </a:graphicData>
        </a:graphic>
      </p:graphicFrame>
      <p:sp>
        <p:nvSpPr>
          <p:cNvPr id="7" name="Down Arrow 6"/>
          <p:cNvSpPr/>
          <p:nvPr/>
        </p:nvSpPr>
        <p:spPr>
          <a:xfrm>
            <a:off x="4225636" y="1672794"/>
            <a:ext cx="838200" cy="10014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sp>
        <p:nvSpPr>
          <p:cNvPr id="9" name="TextBox 8">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0" name="Group 9">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1" name="Oval 10">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211598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21810286"/>
              </p:ext>
            </p:extLst>
          </p:nvPr>
        </p:nvGraphicFramePr>
        <p:xfrm>
          <a:off x="266926" y="2398486"/>
          <a:ext cx="8739914" cy="3560353"/>
        </p:xfrm>
        <a:graphic>
          <a:graphicData uri="http://schemas.openxmlformats.org/drawingml/2006/table">
            <a:tbl>
              <a:tblPr firstRow="1" bandRow="1">
                <a:tableStyleId>{5C22544A-7EE6-4342-B048-85BDC9FD1C3A}</a:tableStyleId>
              </a:tblPr>
              <a:tblGrid>
                <a:gridCol w="2913305">
                  <a:extLst>
                    <a:ext uri="{9D8B030D-6E8A-4147-A177-3AD203B41FA5}">
                      <a16:colId xmlns:a16="http://schemas.microsoft.com/office/drawing/2014/main" val="20000"/>
                    </a:ext>
                  </a:extLst>
                </a:gridCol>
                <a:gridCol w="3224062">
                  <a:extLst>
                    <a:ext uri="{9D8B030D-6E8A-4147-A177-3AD203B41FA5}">
                      <a16:colId xmlns:a16="http://schemas.microsoft.com/office/drawing/2014/main" val="20001"/>
                    </a:ext>
                  </a:extLst>
                </a:gridCol>
                <a:gridCol w="2602547">
                  <a:extLst>
                    <a:ext uri="{9D8B030D-6E8A-4147-A177-3AD203B41FA5}">
                      <a16:colId xmlns:a16="http://schemas.microsoft.com/office/drawing/2014/main" val="20002"/>
                    </a:ext>
                  </a:extLst>
                </a:gridCol>
              </a:tblGrid>
              <a:tr h="972261">
                <a:tc>
                  <a:txBody>
                    <a:bodyPr/>
                    <a:lstStyle/>
                    <a:p>
                      <a:pPr algn="ctr"/>
                      <a:r>
                        <a:rPr lang="es-PE" sz="2400" noProof="0" dirty="0" smtClean="0"/>
                        <a:t>Riesgos principales </a:t>
                      </a:r>
                      <a:endParaRPr lang="es-PE" sz="2400" noProof="0" dirty="0"/>
                    </a:p>
                  </a:txBody>
                  <a:tcPr>
                    <a:solidFill>
                      <a:srgbClr val="002060"/>
                    </a:solidFill>
                  </a:tcPr>
                </a:tc>
                <a:tc>
                  <a:txBody>
                    <a:bodyPr/>
                    <a:lstStyle/>
                    <a:p>
                      <a:pPr algn="ctr"/>
                      <a:r>
                        <a:rPr lang="es-PE" sz="2400" noProof="0" dirty="0" smtClean="0"/>
                        <a:t>Estado</a:t>
                      </a:r>
                      <a:r>
                        <a:rPr lang="es-PE" sz="2400" baseline="0" noProof="0" dirty="0" smtClean="0"/>
                        <a:t> actual</a:t>
                      </a:r>
                      <a:endParaRPr lang="es-PE" sz="2400" noProof="0" dirty="0"/>
                    </a:p>
                  </a:txBody>
                  <a:tcP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solidFill>
                      <a:srgbClr val="002060"/>
                    </a:solidFill>
                  </a:tcPr>
                </a:tc>
                <a:extLst>
                  <a:ext uri="{0D108BD9-81ED-4DB2-BD59-A6C34878D82A}">
                    <a16:rowId xmlns:a16="http://schemas.microsoft.com/office/drawing/2014/main" val="10000"/>
                  </a:ext>
                </a:extLst>
              </a:tr>
              <a:tr h="902840">
                <a:tc>
                  <a:txBody>
                    <a:bodyPr/>
                    <a:lstStyle/>
                    <a:p>
                      <a:r>
                        <a:rPr lang="es-PE" sz="2000" noProof="0" dirty="0" smtClean="0"/>
                        <a:t>Salidas de pista </a:t>
                      </a:r>
                      <a:endParaRPr lang="es-PE" sz="2000" noProof="0" dirty="0"/>
                    </a:p>
                  </a:txBody>
                  <a:tcPr/>
                </a:tc>
                <a:tc>
                  <a:txBody>
                    <a:bodyPr/>
                    <a:lstStyle/>
                    <a:p>
                      <a:pPr algn="ctr"/>
                      <a:r>
                        <a:rPr lang="es-PE" sz="2000" noProof="0" dirty="0" smtClean="0"/>
                        <a:t>100 SdP/1’000,000</a:t>
                      </a:r>
                      <a:r>
                        <a:rPr lang="es-PE" sz="2000" baseline="0" noProof="0" dirty="0" smtClean="0"/>
                        <a:t> Operaciones</a:t>
                      </a:r>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1"/>
                  </a:ext>
                </a:extLst>
              </a:tr>
              <a:tr h="842626">
                <a:tc>
                  <a:txBody>
                    <a:bodyPr/>
                    <a:lstStyle/>
                    <a:p>
                      <a:r>
                        <a:rPr lang="es-PE" sz="2000" noProof="0" dirty="0" smtClean="0"/>
                        <a:t>Falla de la unidad de control de combustible</a:t>
                      </a:r>
                    </a:p>
                  </a:txBody>
                  <a:tcPr/>
                </a:tc>
                <a:tc>
                  <a:txBody>
                    <a:bodyPr/>
                    <a:lstStyle/>
                    <a:p>
                      <a:pPr algn="ctr"/>
                      <a:r>
                        <a:rPr lang="es-PE" sz="2000" noProof="0" dirty="0" smtClean="0"/>
                        <a:t>17 FUCC/1,000</a:t>
                      </a:r>
                      <a:r>
                        <a:rPr lang="es-PE" sz="2000" baseline="0" noProof="0" dirty="0" smtClean="0"/>
                        <a:t> ovehhaul</a:t>
                      </a:r>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2"/>
                  </a:ext>
                </a:extLst>
              </a:tr>
              <a:tr h="842626">
                <a:tc>
                  <a:txBody>
                    <a:bodyPr/>
                    <a:lstStyle/>
                    <a:p>
                      <a:r>
                        <a:rPr lang="es-PE" sz="2000" noProof="0" dirty="0" smtClean="0"/>
                        <a:t>IFSD</a:t>
                      </a:r>
                      <a:endParaRPr lang="es-PE" sz="2000" noProof="0" dirty="0"/>
                    </a:p>
                  </a:txBody>
                  <a:tcPr/>
                </a:tc>
                <a:tc>
                  <a:txBody>
                    <a:bodyPr/>
                    <a:lstStyle/>
                    <a:p>
                      <a:pPr algn="ctr"/>
                      <a:r>
                        <a:rPr lang="es-PE" sz="2000" noProof="0" dirty="0" smtClean="0"/>
                        <a:t>9 IFSD/100,000 HdV</a:t>
                      </a:r>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3"/>
                  </a:ext>
                </a:extLst>
              </a:tr>
            </a:tbl>
          </a:graphicData>
        </a:graphic>
      </p:graphicFrame>
      <p:sp>
        <p:nvSpPr>
          <p:cNvPr id="7" name="Down Arrow 6"/>
          <p:cNvSpPr/>
          <p:nvPr/>
        </p:nvSpPr>
        <p:spPr>
          <a:xfrm>
            <a:off x="4217783" y="1397000"/>
            <a:ext cx="838200" cy="10014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sp>
        <p:nvSpPr>
          <p:cNvPr id="9" name="TextBox 8">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0" name="Group 9">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1" name="Oval 10">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3842424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6439" y="1449312"/>
            <a:ext cx="2727561" cy="190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7519627"/>
              </p:ext>
            </p:extLst>
          </p:nvPr>
        </p:nvGraphicFramePr>
        <p:xfrm>
          <a:off x="478972" y="3352074"/>
          <a:ext cx="8392887" cy="3302725"/>
        </p:xfrm>
        <a:graphic>
          <a:graphicData uri="http://schemas.openxmlformats.org/drawingml/2006/table">
            <a:tbl>
              <a:tblPr firstRow="1" bandRow="1">
                <a:tableStyleId>{5C22544A-7EE6-4342-B048-85BDC9FD1C3A}</a:tableStyleId>
              </a:tblPr>
              <a:tblGrid>
                <a:gridCol w="2797629">
                  <a:extLst>
                    <a:ext uri="{9D8B030D-6E8A-4147-A177-3AD203B41FA5}">
                      <a16:colId xmlns:a16="http://schemas.microsoft.com/office/drawing/2014/main" val="20000"/>
                    </a:ext>
                  </a:extLst>
                </a:gridCol>
                <a:gridCol w="2797629">
                  <a:extLst>
                    <a:ext uri="{9D8B030D-6E8A-4147-A177-3AD203B41FA5}">
                      <a16:colId xmlns:a16="http://schemas.microsoft.com/office/drawing/2014/main" val="20001"/>
                    </a:ext>
                  </a:extLst>
                </a:gridCol>
                <a:gridCol w="2797629">
                  <a:extLst>
                    <a:ext uri="{9D8B030D-6E8A-4147-A177-3AD203B41FA5}">
                      <a16:colId xmlns:a16="http://schemas.microsoft.com/office/drawing/2014/main" val="20002"/>
                    </a:ext>
                  </a:extLst>
                </a:gridCol>
              </a:tblGrid>
              <a:tr h="884177">
                <a:tc>
                  <a:txBody>
                    <a:bodyPr/>
                    <a:lstStyle/>
                    <a:p>
                      <a:pPr algn="ctr"/>
                      <a:r>
                        <a:rPr lang="es-PE" sz="2400" noProof="0" dirty="0" smtClean="0"/>
                        <a:t>Riesgos principales </a:t>
                      </a:r>
                      <a:endParaRPr lang="es-PE" sz="2400" noProof="0" dirty="0"/>
                    </a:p>
                  </a:txBody>
                  <a:tcPr>
                    <a:solidFill>
                      <a:srgbClr val="002060"/>
                    </a:solidFill>
                  </a:tcPr>
                </a:tc>
                <a:tc>
                  <a:txBody>
                    <a:bodyPr/>
                    <a:lstStyle/>
                    <a:p>
                      <a:pPr algn="ctr"/>
                      <a:r>
                        <a:rPr lang="es-PE" sz="2400" noProof="0" dirty="0" smtClean="0"/>
                        <a:t>Estado</a:t>
                      </a:r>
                      <a:r>
                        <a:rPr lang="es-PE" sz="2400" baseline="0" noProof="0" dirty="0" smtClean="0"/>
                        <a:t> actual</a:t>
                      </a:r>
                      <a:endParaRPr lang="es-PE" sz="2400" noProof="0" dirty="0"/>
                    </a:p>
                  </a:txBody>
                  <a:tcP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solidFill>
                      <a:srgbClr val="002060"/>
                    </a:solidFill>
                  </a:tcPr>
                </a:tc>
                <a:extLst>
                  <a:ext uri="{0D108BD9-81ED-4DB2-BD59-A6C34878D82A}">
                    <a16:rowId xmlns:a16="http://schemas.microsoft.com/office/drawing/2014/main" val="10000"/>
                  </a:ext>
                </a:extLst>
              </a:tr>
              <a:tr h="826131">
                <a:tc>
                  <a:txBody>
                    <a:bodyPr/>
                    <a:lstStyle/>
                    <a:p>
                      <a:r>
                        <a:rPr lang="es-PE" sz="2000" noProof="0" dirty="0" smtClean="0"/>
                        <a:t>Salidas de pista </a:t>
                      </a:r>
                      <a:endParaRPr lang="es-PE" sz="2000" noProof="0" dirty="0"/>
                    </a:p>
                  </a:txBody>
                  <a:tcPr/>
                </a:tc>
                <a:tc>
                  <a:txBody>
                    <a:bodyPr/>
                    <a:lstStyle/>
                    <a:p>
                      <a:pPr algn="ctr"/>
                      <a:r>
                        <a:rPr lang="es-PE" sz="2000" noProof="0" dirty="0" smtClean="0"/>
                        <a:t>100 SdP/1,000,000</a:t>
                      </a:r>
                      <a:r>
                        <a:rPr lang="es-PE" sz="2000" baseline="0" noProof="0" dirty="0" smtClean="0"/>
                        <a:t> Operaciones</a:t>
                      </a:r>
                      <a:endParaRPr lang="es-PE" sz="2000" noProof="0" dirty="0"/>
                    </a:p>
                  </a:txBody>
                  <a:tcPr/>
                </a:tc>
                <a:tc>
                  <a:txBody>
                    <a:bodyPr/>
                    <a:lstStyle/>
                    <a:p>
                      <a:r>
                        <a:rPr lang="es-PE" sz="2000" noProof="0" dirty="0" smtClean="0"/>
                        <a:t>Reducir 50% SdP 4 años</a:t>
                      </a:r>
                      <a:endParaRPr lang="es-PE" sz="2000" noProof="0" dirty="0"/>
                    </a:p>
                  </a:txBody>
                  <a:tcPr/>
                </a:tc>
                <a:extLst>
                  <a:ext uri="{0D108BD9-81ED-4DB2-BD59-A6C34878D82A}">
                    <a16:rowId xmlns:a16="http://schemas.microsoft.com/office/drawing/2014/main" val="10001"/>
                  </a:ext>
                </a:extLst>
              </a:tr>
              <a:tr h="826131">
                <a:tc>
                  <a:txBody>
                    <a:bodyPr/>
                    <a:lstStyle/>
                    <a:p>
                      <a:r>
                        <a:rPr lang="es-PE" sz="2000" noProof="0" dirty="0" smtClean="0"/>
                        <a:t>Falla de la unidad de control de combustible</a:t>
                      </a:r>
                    </a:p>
                  </a:txBody>
                  <a:tcPr/>
                </a:tc>
                <a:tc>
                  <a:txBody>
                    <a:bodyPr/>
                    <a:lstStyle/>
                    <a:p>
                      <a:pPr algn="ctr"/>
                      <a:r>
                        <a:rPr lang="es-PE" sz="2000" noProof="0" dirty="0" smtClean="0"/>
                        <a:t>17 FUCC/1,000 ovehhaul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0" i="0" u="none" strike="noStrike" kern="1200" cap="none" spc="0" normalizeH="0" baseline="0" noProof="0" dirty="0" smtClean="0">
                          <a:ln>
                            <a:noFill/>
                          </a:ln>
                          <a:solidFill>
                            <a:prstClr val="black"/>
                          </a:solidFill>
                          <a:effectLst/>
                          <a:uLnTx/>
                          <a:uFillTx/>
                          <a:latin typeface="+mn-lt"/>
                          <a:ea typeface="+mn-ea"/>
                          <a:cs typeface="+mn-cs"/>
                        </a:rPr>
                        <a:t>Reducir 70% FFCU 4 años</a:t>
                      </a:r>
                      <a:endParaRPr kumimoji="0" lang="es-PE" sz="20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0002"/>
                  </a:ext>
                </a:extLst>
              </a:tr>
              <a:tr h="766286">
                <a:tc>
                  <a:txBody>
                    <a:bodyPr/>
                    <a:lstStyle/>
                    <a:p>
                      <a:r>
                        <a:rPr lang="es-PE" sz="2000" noProof="0" dirty="0" smtClean="0"/>
                        <a:t>IFSD</a:t>
                      </a:r>
                      <a:endParaRPr lang="es-PE" sz="2000" noProof="0" dirty="0"/>
                    </a:p>
                  </a:txBody>
                  <a:tcPr/>
                </a:tc>
                <a:tc>
                  <a:txBody>
                    <a:bodyPr/>
                    <a:lstStyle/>
                    <a:p>
                      <a:pPr algn="ctr"/>
                      <a:r>
                        <a:rPr lang="es-PE" sz="2000" noProof="0" dirty="0" smtClean="0"/>
                        <a:t>9 IFSD/100,000 HdV</a:t>
                      </a:r>
                      <a:endParaRPr lang="es-PE" sz="2000" noProof="0" dirty="0"/>
                    </a:p>
                  </a:txBody>
                  <a:tcPr/>
                </a:tc>
                <a:tc>
                  <a:txBody>
                    <a:bodyPr/>
                    <a:lstStyle/>
                    <a:p>
                      <a:r>
                        <a:rPr lang="es-PE" sz="2000" noProof="0" dirty="0" smtClean="0"/>
                        <a:t>Reducir</a:t>
                      </a:r>
                      <a:r>
                        <a:rPr lang="es-PE" sz="2000" baseline="0" noProof="0" dirty="0" smtClean="0"/>
                        <a:t> 50%  IFSD 4 años</a:t>
                      </a:r>
                      <a:endParaRPr lang="es-PE" sz="2000" noProof="0" dirty="0"/>
                    </a:p>
                  </a:txBody>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1" name="Group 10">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2" name="Oval 11">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6" name="Oval 15">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16160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8234" y="3377478"/>
            <a:ext cx="8077200" cy="523220"/>
          </a:xfrm>
          <a:prstGeom prst="rect">
            <a:avLst/>
          </a:prstGeom>
          <a:noFill/>
        </p:spPr>
        <p:txBody>
          <a:bodyPr wrap="square" rtlCol="0">
            <a:spAutoFit/>
          </a:bodyPr>
          <a:lstStyle/>
          <a:p>
            <a:pPr algn="ctr"/>
            <a:r>
              <a:rPr lang="es-PE" sz="2800" dirty="0" smtClean="0">
                <a:solidFill>
                  <a:schemeClr val="bg1">
                    <a:lumMod val="85000"/>
                  </a:schemeClr>
                </a:solidFill>
              </a:rPr>
              <a:t>¿Cuáles son los principales riesgos de la organización?</a:t>
            </a:r>
            <a:endParaRPr lang="es-PE" sz="2800" dirty="0">
              <a:solidFill>
                <a:schemeClr val="bg1">
                  <a:lumMod val="85000"/>
                </a:schemeClr>
              </a:solidFill>
            </a:endParaRPr>
          </a:p>
        </p:txBody>
      </p:sp>
      <p:sp>
        <p:nvSpPr>
          <p:cNvPr id="8" name="TextBox 7"/>
          <p:cNvSpPr txBox="1"/>
          <p:nvPr/>
        </p:nvSpPr>
        <p:spPr>
          <a:xfrm>
            <a:off x="568230" y="4139494"/>
            <a:ext cx="8077200" cy="954107"/>
          </a:xfrm>
          <a:prstGeom prst="rect">
            <a:avLst/>
          </a:prstGeom>
          <a:noFill/>
        </p:spPr>
        <p:txBody>
          <a:bodyPr wrap="square" rtlCol="0">
            <a:spAutoFit/>
          </a:bodyPr>
          <a:lstStyle/>
          <a:p>
            <a:pPr algn="ctr"/>
            <a:r>
              <a:rPr lang="es-PE" sz="2800" dirty="0" smtClean="0">
                <a:solidFill>
                  <a:schemeClr val="bg1">
                    <a:lumMod val="85000"/>
                  </a:schemeClr>
                </a:solidFill>
              </a:rPr>
              <a:t>¿Cuáles son los objetivos de seguridad operacional de la organización?</a:t>
            </a:r>
            <a:endParaRPr lang="es-PE" sz="2800" dirty="0">
              <a:solidFill>
                <a:schemeClr val="bg1">
                  <a:lumMod val="85000"/>
                </a:schemeClr>
              </a:solidFill>
            </a:endParaRPr>
          </a:p>
        </p:txBody>
      </p:sp>
      <p:sp>
        <p:nvSpPr>
          <p:cNvPr id="9" name="TextBox 8"/>
          <p:cNvSpPr txBox="1"/>
          <p:nvPr/>
        </p:nvSpPr>
        <p:spPr>
          <a:xfrm>
            <a:off x="568226" y="5271634"/>
            <a:ext cx="8077200" cy="954107"/>
          </a:xfrm>
          <a:prstGeom prst="rect">
            <a:avLst/>
          </a:prstGeom>
          <a:noFill/>
        </p:spPr>
        <p:txBody>
          <a:bodyPr wrap="square" rtlCol="0">
            <a:spAutoFit/>
          </a:bodyPr>
          <a:lstStyle/>
          <a:p>
            <a:pPr algn="ctr"/>
            <a:r>
              <a:rPr lang="es-PE" sz="2800" b="1" dirty="0" smtClean="0">
                <a:solidFill>
                  <a:schemeClr val="tx1">
                    <a:lumMod val="75000"/>
                  </a:schemeClr>
                </a:solidFill>
              </a:rPr>
              <a:t>¿Cómo va a determinar la organización si está avanzando hacia sus objetivos?</a:t>
            </a:r>
            <a:endParaRPr lang="es-PE" sz="2800" b="1" dirty="0">
              <a:solidFill>
                <a:schemeClr val="tx1">
                  <a:lumMod val="75000"/>
                </a:schemeClr>
              </a:solidFill>
            </a:endParaRPr>
          </a:p>
        </p:txBody>
      </p:sp>
      <p:sp>
        <p:nvSpPr>
          <p:cNvPr id="11" name="TextBox 10"/>
          <p:cNvSpPr txBox="1"/>
          <p:nvPr/>
        </p:nvSpPr>
        <p:spPr>
          <a:xfrm>
            <a:off x="3243421" y="1382471"/>
            <a:ext cx="3096233" cy="769441"/>
          </a:xfrm>
          <a:prstGeom prst="rect">
            <a:avLst/>
          </a:prstGeom>
          <a:noFill/>
        </p:spPr>
        <p:txBody>
          <a:bodyPr wrap="none" rtlCol="0">
            <a:spAutoFit/>
          </a:bodyPr>
          <a:lstStyle/>
          <a:p>
            <a:pPr algn="ctr"/>
            <a:r>
              <a:rPr lang="es-PE" sz="4400" b="1" dirty="0" smtClean="0">
                <a:solidFill>
                  <a:srgbClr val="002060"/>
                </a:solidFill>
              </a:rPr>
              <a:t>4 preguntas:</a:t>
            </a:r>
            <a:endParaRPr lang="es-PE" sz="4400" b="1" dirty="0">
              <a:solidFill>
                <a:srgbClr val="002060"/>
              </a:solidFill>
            </a:endParaRPr>
          </a:p>
        </p:txBody>
      </p:sp>
      <p:sp>
        <p:nvSpPr>
          <p:cNvPr id="13" name="TextBox 12"/>
          <p:cNvSpPr txBox="1"/>
          <p:nvPr/>
        </p:nvSpPr>
        <p:spPr>
          <a:xfrm>
            <a:off x="576512" y="2267184"/>
            <a:ext cx="8077200" cy="954107"/>
          </a:xfrm>
          <a:prstGeom prst="rect">
            <a:avLst/>
          </a:prstGeom>
          <a:noFill/>
        </p:spPr>
        <p:txBody>
          <a:bodyPr wrap="square" rtlCol="0">
            <a:spAutoFit/>
          </a:bodyPr>
          <a:lstStyle/>
          <a:p>
            <a:pPr algn="ctr"/>
            <a:r>
              <a:rPr lang="es-PE" sz="2800" dirty="0" smtClean="0">
                <a:solidFill>
                  <a:schemeClr val="bg1">
                    <a:lumMod val="85000"/>
                  </a:schemeClr>
                </a:solidFill>
              </a:rPr>
              <a:t>¿Qué tipo de información necesita la organización para tomar decisiones informadas?</a:t>
            </a:r>
            <a:endParaRPr lang="es-PE" sz="2800" dirty="0">
              <a:solidFill>
                <a:schemeClr val="bg1">
                  <a:lumMod val="85000"/>
                </a:schemeClr>
              </a:solidFill>
            </a:endParaRPr>
          </a:p>
        </p:txBody>
      </p:sp>
      <p:sp>
        <p:nvSpPr>
          <p:cNvPr id="14" name="TextBox 13">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5" name="Group 14">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6" name="Oval 15">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7" name="Oval 16">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8" name="Oval 17">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9" name="Oval 18">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20" name="Oval 19">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2319874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3925" r="16339"/>
          <a:stretch/>
        </p:blipFill>
        <p:spPr>
          <a:xfrm>
            <a:off x="30480" y="1081826"/>
            <a:ext cx="4748348" cy="5776174"/>
          </a:xfrm>
          <a:prstGeom prst="rect">
            <a:avLst/>
          </a:prstGeom>
        </p:spPr>
      </p:pic>
      <p:sp>
        <p:nvSpPr>
          <p:cNvPr id="7" name="TextBox 6"/>
          <p:cNvSpPr txBox="1"/>
          <p:nvPr/>
        </p:nvSpPr>
        <p:spPr>
          <a:xfrm>
            <a:off x="2742642" y="2961532"/>
            <a:ext cx="1163200" cy="2115716"/>
          </a:xfrm>
          <a:prstGeom prst="rect">
            <a:avLst/>
          </a:prstGeom>
          <a:noFill/>
        </p:spPr>
        <p:txBody>
          <a:bodyPr wrap="none" rtlCol="0">
            <a:spAutoFit/>
          </a:bodyPr>
          <a:lstStyle/>
          <a:p>
            <a:r>
              <a:rPr lang="en-US" sz="11500" dirty="0" smtClean="0">
                <a:solidFill>
                  <a:srgbClr val="E72264"/>
                </a:solidFill>
                <a:latin typeface="Comic Sans MS" panose="030F0702030302020204" pitchFamily="66" charset="0"/>
              </a:rPr>
              <a:t>3</a:t>
            </a:r>
            <a:endParaRPr lang="es-PE" sz="11500" dirty="0">
              <a:solidFill>
                <a:srgbClr val="E72264"/>
              </a:solidFill>
              <a:latin typeface="Comic Sans MS" panose="030F0702030302020204" pitchFamily="66" charset="0"/>
            </a:endParaRPr>
          </a:p>
        </p:txBody>
      </p:sp>
      <p:sp>
        <p:nvSpPr>
          <p:cNvPr id="8" name="Donut 7"/>
          <p:cNvSpPr/>
          <p:nvPr/>
        </p:nvSpPr>
        <p:spPr>
          <a:xfrm>
            <a:off x="2234831" y="2838179"/>
            <a:ext cx="2134573" cy="2263469"/>
          </a:xfrm>
          <a:prstGeom prst="donut">
            <a:avLst>
              <a:gd name="adj" fmla="val 6323"/>
            </a:avLst>
          </a:prstGeom>
          <a:solidFill>
            <a:srgbClr val="E722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solidFill>
                <a:schemeClr val="tx1"/>
              </a:solidFill>
            </a:endParaRPr>
          </a:p>
        </p:txBody>
      </p:sp>
      <p:sp>
        <p:nvSpPr>
          <p:cNvPr id="10" name="TextBox 9"/>
          <p:cNvSpPr txBox="1"/>
          <p:nvPr/>
        </p:nvSpPr>
        <p:spPr>
          <a:xfrm>
            <a:off x="4877215" y="1707755"/>
            <a:ext cx="4114802" cy="4524315"/>
          </a:xfrm>
          <a:prstGeom prst="rect">
            <a:avLst/>
          </a:prstGeom>
          <a:noFill/>
        </p:spPr>
        <p:txBody>
          <a:bodyPr wrap="square" rtlCol="0">
            <a:spAutoFit/>
          </a:bodyPr>
          <a:lstStyle/>
          <a:p>
            <a:pPr algn="ctr"/>
            <a:r>
              <a:rPr lang="es-PE" sz="4800" dirty="0" smtClean="0"/>
              <a:t>Definir los indicadores de rendimiento de la seguridad operacional</a:t>
            </a:r>
          </a:p>
          <a:p>
            <a:pPr algn="ctr"/>
            <a:r>
              <a:rPr lang="es-PE" sz="4800" dirty="0" smtClean="0"/>
              <a:t>(SPI)</a:t>
            </a:r>
          </a:p>
        </p:txBody>
      </p:sp>
      <p:sp>
        <p:nvSpPr>
          <p:cNvPr id="11" name="TextBox 10">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12" name="Group 11">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3" name="Oval 12">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6" name="Oval 15">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7" name="Oval 16">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3942264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pic>
        <p:nvPicPr>
          <p:cNvPr id="10"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291" b="13291"/>
          <a:stretch>
            <a:fillRect/>
          </a:stretch>
        </p:blipFill>
        <p:spPr/>
      </p:pic>
      <p:sp>
        <p:nvSpPr>
          <p:cNvPr id="11" name="Text Placeholder 10"/>
          <p:cNvSpPr>
            <a:spLocks noGrp="1"/>
          </p:cNvSpPr>
          <p:nvPr>
            <p:ph type="body" sz="quarter" idx="19"/>
          </p:nvPr>
        </p:nvSpPr>
        <p:spPr/>
        <p:txBody>
          <a:bodyPr/>
          <a:lstStyle/>
          <a:p>
            <a:endParaRPr lang="es-PE"/>
          </a:p>
        </p:txBody>
      </p:sp>
      <p:sp>
        <p:nvSpPr>
          <p:cNvPr id="12" name="Text Placeholder 9"/>
          <p:cNvSpPr>
            <a:spLocks noGrp="1"/>
          </p:cNvSpPr>
          <p:nvPr>
            <p:ph type="body" sz="quarter" idx="19"/>
          </p:nvPr>
        </p:nvSpPr>
        <p:spPr>
          <a:xfrm>
            <a:off x="3048001" y="4158077"/>
            <a:ext cx="5759828" cy="2220951"/>
          </a:xfrm>
          <a:solidFill>
            <a:schemeClr val="accent6"/>
          </a:solidFill>
        </p:spPr>
        <p:txBody>
          <a:bodyPr anchor="ctr">
            <a:normAutofit fontScale="92500"/>
          </a:bodyPr>
          <a:lstStyle/>
          <a:p>
            <a:pPr marL="174625" lvl="1" algn="just">
              <a:lnSpc>
                <a:spcPct val="110000"/>
              </a:lnSpc>
              <a:spcBef>
                <a:spcPts val="600"/>
              </a:spcBef>
              <a:spcAft>
                <a:spcPts val="600"/>
              </a:spcAft>
            </a:pPr>
            <a:r>
              <a:rPr lang="es-PE" sz="2400" b="1" i="1" dirty="0">
                <a:solidFill>
                  <a:srgbClr val="FFFFFF"/>
                </a:solidFill>
                <a:latin typeface="Georgia"/>
                <a:cs typeface="Georgia"/>
              </a:rPr>
              <a:t>Indicador de rendimiento en materia de seguridad </a:t>
            </a:r>
            <a:r>
              <a:rPr lang="es-PE" sz="2400" b="1" i="1" dirty="0" smtClean="0">
                <a:solidFill>
                  <a:srgbClr val="FFFFFF"/>
                </a:solidFill>
                <a:latin typeface="Georgia"/>
                <a:cs typeface="Georgia"/>
              </a:rPr>
              <a:t>operacional</a:t>
            </a:r>
          </a:p>
          <a:p>
            <a:pPr marL="174625" lvl="1" algn="just">
              <a:lnSpc>
                <a:spcPct val="110000"/>
              </a:lnSpc>
              <a:spcBef>
                <a:spcPts val="600"/>
              </a:spcBef>
              <a:spcAft>
                <a:spcPts val="600"/>
              </a:spcAft>
            </a:pPr>
            <a:r>
              <a:rPr lang="es-PE" sz="2400" i="1" dirty="0" smtClean="0">
                <a:solidFill>
                  <a:srgbClr val="FFFFFF"/>
                </a:solidFill>
                <a:latin typeface="Georgia"/>
                <a:cs typeface="Georgia"/>
              </a:rPr>
              <a:t>Parámetro </a:t>
            </a:r>
            <a:r>
              <a:rPr lang="es-PE" sz="2400" i="1" dirty="0">
                <a:solidFill>
                  <a:srgbClr val="FFFFFF"/>
                </a:solidFill>
                <a:latin typeface="Georgia"/>
                <a:cs typeface="Georgia"/>
              </a:rPr>
              <a:t>basado en datos que se utiliza para </a:t>
            </a:r>
            <a:r>
              <a:rPr lang="es-PE" sz="2400" b="1" i="1" dirty="0">
                <a:solidFill>
                  <a:srgbClr val="FFFF00"/>
                </a:solidFill>
                <a:latin typeface="Georgia"/>
                <a:cs typeface="Georgia"/>
              </a:rPr>
              <a:t>observar y evaluar </a:t>
            </a:r>
            <a:r>
              <a:rPr lang="es-PE" sz="2400" i="1" dirty="0">
                <a:solidFill>
                  <a:srgbClr val="FFFFFF"/>
                </a:solidFill>
                <a:latin typeface="Georgia"/>
                <a:cs typeface="Georgia"/>
              </a:rPr>
              <a:t>el rendimiento en materia de seguridad </a:t>
            </a:r>
            <a:r>
              <a:rPr lang="es-PE" sz="2400" i="1" dirty="0" smtClean="0">
                <a:solidFill>
                  <a:srgbClr val="FFFFFF"/>
                </a:solidFill>
                <a:latin typeface="Georgia"/>
                <a:cs typeface="Georgia"/>
              </a:rPr>
              <a:t>operacional. </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35038523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2616782" y="91133"/>
            <a:ext cx="4147546" cy="523220"/>
          </a:xfrm>
          <a:prstGeom prst="rect">
            <a:avLst/>
          </a:prstGeom>
          <a:noFill/>
        </p:spPr>
        <p:txBody>
          <a:bodyPr wrap="none" rtlCol="0">
            <a:spAutoFit/>
          </a:bodyPr>
          <a:lstStyle/>
          <a:p>
            <a:pPr algn="ctr"/>
            <a:r>
              <a:rPr lang="es-PE" sz="2800" b="1" dirty="0" smtClean="0"/>
              <a:t>Categorías de indicadores</a:t>
            </a:r>
            <a:endParaRPr lang="es-PE" sz="2800" b="1" dirty="0"/>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4450036" y="742073"/>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Content Placeholder 2"/>
          <p:cNvSpPr txBox="1">
            <a:spLocks/>
          </p:cNvSpPr>
          <p:nvPr/>
        </p:nvSpPr>
        <p:spPr>
          <a:xfrm>
            <a:off x="465641" y="934632"/>
            <a:ext cx="8183535" cy="39838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2438" indent="-452438" algn="just">
              <a:buFont typeface="Wingdings" panose="05000000000000000000" pitchFamily="2" charset="2"/>
              <a:buChar char="ü"/>
            </a:pPr>
            <a:r>
              <a:rPr lang="es-PE" b="1" dirty="0" smtClean="0">
                <a:solidFill>
                  <a:srgbClr val="C00000"/>
                </a:solidFill>
              </a:rPr>
              <a:t>Indicadores de resultados (lagging indicators)</a:t>
            </a:r>
          </a:p>
          <a:p>
            <a:pPr marL="808038" lvl="1" indent="-350838" algn="just">
              <a:spcBef>
                <a:spcPts val="1200"/>
              </a:spcBef>
              <a:spcAft>
                <a:spcPts val="1200"/>
              </a:spcAft>
              <a:buFont typeface="Wingdings" panose="05000000000000000000" pitchFamily="2" charset="2"/>
              <a:buChar char="Ø"/>
            </a:pPr>
            <a:r>
              <a:rPr lang="es-PE" b="1" dirty="0" smtClean="0"/>
              <a:t>Baja probabilidad/alta gravedad</a:t>
            </a:r>
          </a:p>
          <a:p>
            <a:pPr marL="808038" lvl="1" indent="-350838" algn="just">
              <a:spcBef>
                <a:spcPts val="1200"/>
              </a:spcBef>
              <a:spcAft>
                <a:spcPts val="1200"/>
              </a:spcAft>
              <a:buFont typeface="Wingdings" panose="05000000000000000000" pitchFamily="2" charset="2"/>
              <a:buChar char="Ø"/>
            </a:pPr>
            <a:r>
              <a:rPr lang="es-PE" b="1" dirty="0" smtClean="0"/>
              <a:t>Alta probabilidad/baja gravedad</a:t>
            </a:r>
          </a:p>
          <a:p>
            <a:pPr marL="452438" indent="-452438" algn="just">
              <a:buFont typeface="Wingdings" panose="05000000000000000000" pitchFamily="2" charset="2"/>
              <a:buChar char="ü"/>
            </a:pPr>
            <a:r>
              <a:rPr lang="es-PE" b="1" dirty="0" smtClean="0">
                <a:solidFill>
                  <a:srgbClr val="C00000"/>
                </a:solidFill>
              </a:rPr>
              <a:t>Indicadores avanzados (leading indicators)</a:t>
            </a:r>
          </a:p>
          <a:p>
            <a:pPr marL="0" indent="0" algn="just">
              <a:buNone/>
            </a:pPr>
            <a:endParaRPr lang="es-PE" dirty="0"/>
          </a:p>
          <a:p>
            <a:pPr algn="just"/>
            <a:endParaRPr lang="es-PE" dirty="0"/>
          </a:p>
        </p:txBody>
      </p:sp>
      <p:pic>
        <p:nvPicPr>
          <p:cNvPr id="10"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400" b="8400"/>
          <a:stretch>
            <a:fillRect/>
          </a:stretch>
        </p:blipFill>
        <p:spPr>
          <a:xfrm>
            <a:off x="1028701" y="3614738"/>
            <a:ext cx="6986588" cy="3243262"/>
          </a:xfrm>
        </p:spPr>
      </p:pic>
    </p:spTree>
    <p:extLst>
      <p:ext uri="{BB962C8B-B14F-4D97-AF65-F5344CB8AC3E}">
        <p14:creationId xmlns:p14="http://schemas.microsoft.com/office/powerpoint/2010/main" val="295634901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923" y="118620"/>
            <a:ext cx="8501742" cy="584775"/>
          </a:xfrm>
          <a:prstGeom prst="rect">
            <a:avLst/>
          </a:prstGeom>
        </p:spPr>
        <p:txBody>
          <a:bodyPr wrap="square">
            <a:spAutoFit/>
          </a:bodyPr>
          <a:lstStyle/>
          <a:p>
            <a:pPr algn="ctr"/>
            <a:r>
              <a:rPr lang="es-PE" sz="3200" b="1" dirty="0" smtClean="0"/>
              <a:t>Indicadores de resultados </a:t>
            </a:r>
            <a:r>
              <a:rPr lang="es-PE" sz="3200" i="1" dirty="0" smtClean="0"/>
              <a:t>(lagging indicators)  </a:t>
            </a:r>
            <a:endParaRPr lang="es-PE" sz="3200" i="1" dirty="0"/>
          </a:p>
        </p:txBody>
      </p:sp>
      <p:pic>
        <p:nvPicPr>
          <p:cNvPr id="4" name="Picture Placehold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8109" b="8109"/>
          <a:stretch>
            <a:fillRect/>
          </a:stretch>
        </p:blipFill>
        <p:spPr>
          <a:xfrm>
            <a:off x="0" y="1111250"/>
            <a:ext cx="9145588" cy="5746750"/>
          </a:xfrm>
        </p:spPr>
      </p:pic>
      <p:grpSp>
        <p:nvGrpSpPr>
          <p:cNvPr id="6" name="Group 5">
            <a:extLst>
              <a:ext uri="{FF2B5EF4-FFF2-40B4-BE49-F238E27FC236}">
                <a16:creationId xmlns:a16="http://schemas.microsoft.com/office/drawing/2014/main" id="{84C49A42-5863-4E24-A233-238F5C28A061}"/>
              </a:ext>
            </a:extLst>
          </p:cNvPr>
          <p:cNvGrpSpPr/>
          <p:nvPr/>
        </p:nvGrpSpPr>
        <p:grpSpPr>
          <a:xfrm>
            <a:off x="4332280" y="770578"/>
            <a:ext cx="481027" cy="64839"/>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2" name="Text Placeholder 9"/>
          <p:cNvSpPr txBox="1">
            <a:spLocks/>
          </p:cNvSpPr>
          <p:nvPr/>
        </p:nvSpPr>
        <p:spPr>
          <a:xfrm>
            <a:off x="3135429" y="4465319"/>
            <a:ext cx="5840931" cy="2242185"/>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gn="just"/>
            <a:endParaRPr lang="es-PE" sz="1600" b="1" dirty="0" smtClean="0">
              <a:solidFill>
                <a:srgbClr val="FFFFFF"/>
              </a:solidFill>
              <a:latin typeface="Georgia"/>
              <a:cs typeface="Georgia"/>
            </a:endParaRPr>
          </a:p>
          <a:p>
            <a:pPr marL="0" lvl="1" indent="0" algn="just">
              <a:buNone/>
            </a:pPr>
            <a:r>
              <a:rPr lang="es-PE" sz="1600" b="1" dirty="0" smtClean="0">
                <a:solidFill>
                  <a:srgbClr val="FFFFFF"/>
                </a:solidFill>
                <a:latin typeface="Georgia"/>
                <a:cs typeface="Georgia"/>
              </a:rPr>
              <a:t>Indicadores de baja probabilidad/alta gravedad</a:t>
            </a:r>
            <a:r>
              <a:rPr lang="es-PE" sz="1600" dirty="0" smtClean="0">
                <a:solidFill>
                  <a:srgbClr val="FFFFFF"/>
                </a:solidFill>
                <a:latin typeface="Georgia"/>
                <a:cs typeface="Georgia"/>
              </a:rPr>
              <a:t>. </a:t>
            </a:r>
          </a:p>
          <a:p>
            <a:pPr marL="228600" lvl="1" algn="just"/>
            <a:r>
              <a:rPr lang="es-PE" sz="1600" dirty="0" smtClean="0">
                <a:solidFill>
                  <a:srgbClr val="FFFF00"/>
                </a:solidFill>
                <a:latin typeface="Georgia"/>
                <a:cs typeface="Georgia"/>
              </a:rPr>
              <a:t>Son resultados tales como accidentes o incidentes graves.</a:t>
            </a:r>
          </a:p>
          <a:p>
            <a:pPr marL="228600" lvl="1" algn="just"/>
            <a:r>
              <a:rPr lang="es-PE" sz="1600" dirty="0" smtClean="0">
                <a:solidFill>
                  <a:srgbClr val="FFFFFF"/>
                </a:solidFill>
                <a:latin typeface="Georgia"/>
                <a:cs typeface="Georgia"/>
              </a:rPr>
              <a:t>Ejemplos: </a:t>
            </a:r>
          </a:p>
          <a:p>
            <a:pPr marL="228600" lvl="1" indent="0" algn="just">
              <a:buNone/>
            </a:pPr>
            <a:r>
              <a:rPr lang="es-PE" sz="1600" dirty="0" smtClean="0">
                <a:solidFill>
                  <a:srgbClr val="FFFFFF"/>
                </a:solidFill>
                <a:latin typeface="Georgia"/>
                <a:cs typeface="Georgia"/>
              </a:rPr>
              <a:t>-   Impacto contra el suelo sin pérdida de control (CFIT)</a:t>
            </a:r>
          </a:p>
          <a:p>
            <a:pPr marL="539750" lvl="1" indent="-311150" algn="just">
              <a:buFontTx/>
              <a:buChar char="-"/>
            </a:pPr>
            <a:r>
              <a:rPr lang="es-PE" sz="1600" dirty="0" smtClean="0">
                <a:solidFill>
                  <a:srgbClr val="FFFFFF"/>
                </a:solidFill>
                <a:latin typeface="Georgia"/>
                <a:cs typeface="Georgia"/>
              </a:rPr>
              <a:t>Pérdida de control en vuelo (LOC-I)</a:t>
            </a:r>
          </a:p>
          <a:p>
            <a:pPr marL="539750" lvl="1" indent="-311150" algn="just">
              <a:buFontTx/>
              <a:buChar char="-"/>
            </a:pPr>
            <a:r>
              <a:rPr lang="es-PE" sz="1600" dirty="0" smtClean="0">
                <a:solidFill>
                  <a:srgbClr val="FFFFFF"/>
                </a:solidFill>
                <a:latin typeface="Georgia"/>
                <a:cs typeface="Georgia"/>
              </a:rPr>
              <a:t>Excursiones de pista (RE)</a:t>
            </a:r>
          </a:p>
          <a:p>
            <a:pPr marL="539750" lvl="1" indent="-311150" algn="just">
              <a:buFontTx/>
              <a:buChar char="-"/>
            </a:pPr>
            <a:r>
              <a:rPr lang="es-PE" sz="1600" dirty="0" smtClean="0">
                <a:solidFill>
                  <a:srgbClr val="FFFFFF"/>
                </a:solidFill>
                <a:latin typeface="Georgia"/>
                <a:cs typeface="Georgia"/>
              </a:rPr>
              <a:t>Impacto con aves / Ingestión de aves</a:t>
            </a:r>
          </a:p>
          <a:p>
            <a:pPr marL="539750" lvl="1" indent="-311150" algn="just">
              <a:buFontTx/>
              <a:buChar char="-"/>
            </a:pPr>
            <a:r>
              <a:rPr lang="es-PE" sz="1600" dirty="0" smtClean="0">
                <a:solidFill>
                  <a:srgbClr val="FFFFFF"/>
                </a:solidFill>
                <a:latin typeface="Georgia"/>
                <a:cs typeface="Georgia"/>
              </a:rPr>
              <a:t>Colisiones en tierra / Colisiones en vuelo</a:t>
            </a:r>
          </a:p>
          <a:p>
            <a:pPr marL="228600" lvl="1" algn="just"/>
            <a:endParaRPr lang="en-US" sz="1600" b="1" i="1" dirty="0">
              <a:solidFill>
                <a:srgbClr val="FFFFFF"/>
              </a:solidFill>
              <a:latin typeface="Georgia"/>
              <a:cs typeface="Georgia"/>
            </a:endParaRPr>
          </a:p>
        </p:txBody>
      </p:sp>
    </p:spTree>
    <p:extLst>
      <p:ext uri="{BB962C8B-B14F-4D97-AF65-F5344CB8AC3E}">
        <p14:creationId xmlns:p14="http://schemas.microsoft.com/office/powerpoint/2010/main" val="11220724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195" b="9195"/>
          <a:stretch>
            <a:fillRect/>
          </a:stretch>
        </p:blipFill>
        <p:spPr>
          <a:xfrm>
            <a:off x="-3175" y="-6350"/>
            <a:ext cx="9147175" cy="4895850"/>
          </a:xfrm>
        </p:spPr>
      </p:pic>
      <p:sp>
        <p:nvSpPr>
          <p:cNvPr id="4" name="Text Placeholder 3"/>
          <p:cNvSpPr>
            <a:spLocks noGrp="1"/>
          </p:cNvSpPr>
          <p:nvPr>
            <p:ph type="body" sz="quarter" idx="19"/>
          </p:nvPr>
        </p:nvSpPr>
        <p:spPr/>
        <p:txBody>
          <a:bodyPr/>
          <a:lstStyle/>
          <a:p>
            <a:endParaRPr lang="es-PE" dirty="0"/>
          </a:p>
        </p:txBody>
      </p:sp>
      <p:sp>
        <p:nvSpPr>
          <p:cNvPr id="7" name="Text Placeholder 9"/>
          <p:cNvSpPr>
            <a:spLocks noGrp="1"/>
          </p:cNvSpPr>
          <p:nvPr>
            <p:ph type="body" sz="quarter" idx="19"/>
          </p:nvPr>
        </p:nvSpPr>
        <p:spPr>
          <a:xfrm>
            <a:off x="1992429" y="4081113"/>
            <a:ext cx="7151571" cy="2776888"/>
          </a:xfr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txBody>
          <a:bodyPr anchor="ctr">
            <a:noAutofit/>
          </a:bodyPr>
          <a:lstStyle/>
          <a:p>
            <a:pPr marL="228600" lvl="1" algn="just"/>
            <a:endParaRPr lang="es-PE" sz="2000" b="1" dirty="0" smtClean="0">
              <a:solidFill>
                <a:srgbClr val="FFFFFF"/>
              </a:solidFill>
              <a:latin typeface="Georgia"/>
              <a:cs typeface="Georgia"/>
            </a:endParaRPr>
          </a:p>
          <a:p>
            <a:pPr marL="228600" lvl="1" algn="just"/>
            <a:r>
              <a:rPr lang="es-PE" sz="2000" b="1" dirty="0" smtClean="0">
                <a:solidFill>
                  <a:srgbClr val="FFFFFF"/>
                </a:solidFill>
                <a:latin typeface="Georgia"/>
                <a:cs typeface="Georgia"/>
              </a:rPr>
              <a:t>Indicadores de alta probabilidad/baja gravedad (eventos precursores)</a:t>
            </a:r>
            <a:r>
              <a:rPr lang="es-PE" sz="2000" dirty="0" smtClean="0">
                <a:solidFill>
                  <a:srgbClr val="FFFFFF"/>
                </a:solidFill>
                <a:latin typeface="Georgia"/>
                <a:cs typeface="Georgia"/>
              </a:rPr>
              <a:t>. </a:t>
            </a:r>
          </a:p>
          <a:p>
            <a:pPr marL="228600" lvl="1" algn="just"/>
            <a:endParaRPr lang="es-PE" sz="800" dirty="0" smtClean="0">
              <a:solidFill>
                <a:srgbClr val="FFFFFF"/>
              </a:solidFill>
              <a:latin typeface="Georgia"/>
              <a:cs typeface="Georgia"/>
            </a:endParaRPr>
          </a:p>
          <a:p>
            <a:pPr marL="228600" lvl="1" algn="just"/>
            <a:r>
              <a:rPr lang="es-PE" sz="2000" dirty="0" smtClean="0">
                <a:solidFill>
                  <a:srgbClr val="FFFF00"/>
                </a:solidFill>
                <a:latin typeface="Georgia"/>
                <a:cs typeface="Georgia"/>
              </a:rPr>
              <a:t>Son resultados que no se manifestaron necesariamente en un accidente o incidentes graves.</a:t>
            </a:r>
          </a:p>
          <a:p>
            <a:pPr marL="228600" lvl="1" algn="just"/>
            <a:r>
              <a:rPr lang="es-PE" sz="2000" dirty="0" smtClean="0">
                <a:solidFill>
                  <a:srgbClr val="FFFFFF"/>
                </a:solidFill>
                <a:latin typeface="Georgia"/>
                <a:cs typeface="Georgia"/>
              </a:rPr>
              <a:t>Ejemplos: </a:t>
            </a:r>
          </a:p>
          <a:p>
            <a:pPr marL="539750" lvl="1" indent="-311150" algn="just"/>
            <a:r>
              <a:rPr lang="es-PE" sz="2000" dirty="0" smtClean="0">
                <a:solidFill>
                  <a:srgbClr val="FFFFFF"/>
                </a:solidFill>
                <a:latin typeface="Georgia"/>
                <a:cs typeface="Georgia"/>
              </a:rPr>
              <a:t>-   </a:t>
            </a:r>
            <a:r>
              <a:rPr lang="es-PE" sz="1800" dirty="0" smtClean="0">
                <a:solidFill>
                  <a:srgbClr val="FFFFFF"/>
                </a:solidFill>
                <a:latin typeface="Georgia"/>
                <a:cs typeface="Georgia"/>
              </a:rPr>
              <a:t>Número de fallas técnicas con impacto operacional</a:t>
            </a:r>
          </a:p>
          <a:p>
            <a:pPr marL="539750" lvl="1" indent="-311150" algn="just">
              <a:buFontTx/>
              <a:buChar char="-"/>
            </a:pPr>
            <a:r>
              <a:rPr lang="es-PE" sz="1800" dirty="0" smtClean="0">
                <a:solidFill>
                  <a:srgbClr val="FFFFFF"/>
                </a:solidFill>
                <a:latin typeface="Georgia"/>
                <a:cs typeface="Georgia"/>
              </a:rPr>
              <a:t>Número de aproximaciones no estabilizadas  / 1000 aterrizajes</a:t>
            </a:r>
          </a:p>
          <a:p>
            <a:pPr marL="539750" lvl="1" indent="-311150" algn="just">
              <a:buFontTx/>
              <a:buChar char="-"/>
            </a:pPr>
            <a:r>
              <a:rPr lang="es-PE" sz="1800" dirty="0" smtClean="0">
                <a:solidFill>
                  <a:srgbClr val="FFFFFF"/>
                </a:solidFill>
                <a:latin typeface="Georgia"/>
                <a:cs typeface="Georgia"/>
              </a:rPr>
              <a:t>Visualización de aves / detección de aves en los radares</a:t>
            </a:r>
          </a:p>
          <a:p>
            <a:pPr marL="228600" lvl="1" algn="just"/>
            <a:endParaRPr lang="en-US" sz="2000" b="1" i="1" dirty="0">
              <a:solidFill>
                <a:srgbClr val="FFFFFF"/>
              </a:solidFill>
              <a:latin typeface="Georgia"/>
              <a:cs typeface="Georgia"/>
            </a:endParaRPr>
          </a:p>
        </p:txBody>
      </p:sp>
      <p:sp>
        <p:nvSpPr>
          <p:cNvPr id="5" name="TextBox 4">
            <a:extLst>
              <a:ext uri="{FF2B5EF4-FFF2-40B4-BE49-F238E27FC236}">
                <a16:creationId xmlns:a16="http://schemas.microsoft.com/office/drawing/2014/main" id="{38984793-C5B5-4F69-AC2A-F0896B1A4587}"/>
              </a:ext>
            </a:extLst>
          </p:cNvPr>
          <p:cNvSpPr txBox="1"/>
          <p:nvPr/>
        </p:nvSpPr>
        <p:spPr>
          <a:xfrm>
            <a:off x="1231959" y="91133"/>
            <a:ext cx="6917215" cy="523220"/>
          </a:xfrm>
          <a:prstGeom prst="rect">
            <a:avLst/>
          </a:prstGeom>
          <a:solidFill>
            <a:schemeClr val="bg1">
              <a:lumMod val="95000"/>
            </a:schemeClr>
          </a:solidFill>
        </p:spPr>
        <p:txBody>
          <a:bodyPr wrap="none" rtlCol="0">
            <a:spAutoFit/>
          </a:bodyPr>
          <a:lstStyle/>
          <a:p>
            <a:pPr algn="ctr"/>
            <a:r>
              <a:rPr lang="es-PE" sz="2800" b="1" dirty="0" smtClean="0">
                <a:solidFill>
                  <a:srgbClr val="C00000"/>
                </a:solidFill>
              </a:rPr>
              <a:t>Indicadores de resultados (lagging indicators)</a:t>
            </a:r>
            <a:endParaRPr lang="es-PE" sz="2800" b="1" dirty="0">
              <a:solidFill>
                <a:srgbClr val="C00000"/>
              </a:solidFill>
            </a:endParaRPr>
          </a:p>
        </p:txBody>
      </p:sp>
    </p:spTree>
    <p:extLst>
      <p:ext uri="{BB962C8B-B14F-4D97-AF65-F5344CB8AC3E}">
        <p14:creationId xmlns:p14="http://schemas.microsoft.com/office/powerpoint/2010/main" val="33817744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6140824" y="4608922"/>
            <a:ext cx="2667000" cy="1618621"/>
          </a:xfrm>
        </p:spPr>
        <p:txBody>
          <a:bodyPr/>
          <a:lstStyle/>
          <a:p>
            <a:endParaRPr lang="es-PE"/>
          </a:p>
        </p:txBody>
      </p:sp>
      <p:sp>
        <p:nvSpPr>
          <p:cNvPr id="6" name="Text Placeholder 5"/>
          <p:cNvSpPr>
            <a:spLocks noGrp="1"/>
          </p:cNvSpPr>
          <p:nvPr>
            <p:ph type="body" sz="quarter" idx="4294967295"/>
          </p:nvPr>
        </p:nvSpPr>
        <p:spPr>
          <a:xfrm>
            <a:off x="6140824" y="4608922"/>
            <a:ext cx="2667000" cy="1618621"/>
          </a:xfrm>
        </p:spPr>
        <p:txBody>
          <a:bodyPr/>
          <a:lstStyle/>
          <a:p>
            <a:endParaRPr lang="es-PE"/>
          </a:p>
        </p:txBody>
      </p:sp>
      <p:sp>
        <p:nvSpPr>
          <p:cNvPr id="11" name="Text Placeholder 10"/>
          <p:cNvSpPr>
            <a:spLocks noGrp="1"/>
          </p:cNvSpPr>
          <p:nvPr>
            <p:ph type="body" sz="quarter" idx="4294967295"/>
          </p:nvPr>
        </p:nvSpPr>
        <p:spPr>
          <a:xfrm>
            <a:off x="6140824" y="4608922"/>
            <a:ext cx="2667000" cy="1618621"/>
          </a:xfrm>
        </p:spPr>
        <p:txBody>
          <a:bodyPr/>
          <a:lstStyle/>
          <a:p>
            <a:endParaRPr lang="es-PE"/>
          </a:p>
        </p:txBody>
      </p:sp>
      <p:sp>
        <p:nvSpPr>
          <p:cNvPr id="4" name="Text Placeholder 3"/>
          <p:cNvSpPr>
            <a:spLocks noGrp="1"/>
          </p:cNvSpPr>
          <p:nvPr>
            <p:ph type="body" sz="quarter" idx="4294967295"/>
          </p:nvPr>
        </p:nvSpPr>
        <p:spPr>
          <a:xfrm>
            <a:off x="6140824" y="4608922"/>
            <a:ext cx="2667000" cy="1618621"/>
          </a:xfrm>
        </p:spPr>
        <p:txBody>
          <a:bodyPr/>
          <a:lstStyle/>
          <a:p>
            <a:endParaRPr lang="es-PE"/>
          </a:p>
        </p:txBody>
      </p:sp>
      <p:sp>
        <p:nvSpPr>
          <p:cNvPr id="8" name="Text Placeholder 7"/>
          <p:cNvSpPr>
            <a:spLocks noGrp="1"/>
          </p:cNvSpPr>
          <p:nvPr>
            <p:ph type="body" sz="quarter" idx="4294967295"/>
          </p:nvPr>
        </p:nvSpPr>
        <p:spPr>
          <a:xfrm>
            <a:off x="6140824" y="4608922"/>
            <a:ext cx="2667000" cy="1618621"/>
          </a:xfrm>
        </p:spPr>
        <p:txBody>
          <a:bodyPr/>
          <a:lstStyle/>
          <a:p>
            <a:endParaRPr lang="es-PE"/>
          </a:p>
        </p:txBody>
      </p:sp>
      <p:sp>
        <p:nvSpPr>
          <p:cNvPr id="9" name="Text Placeholder 8"/>
          <p:cNvSpPr>
            <a:spLocks noGrp="1"/>
          </p:cNvSpPr>
          <p:nvPr>
            <p:ph type="body" sz="quarter" idx="4294967295"/>
          </p:nvPr>
        </p:nvSpPr>
        <p:spPr>
          <a:xfrm>
            <a:off x="6140824" y="4608922"/>
            <a:ext cx="2667000" cy="1618621"/>
          </a:xfrm>
        </p:spPr>
        <p:txBody>
          <a:bodyPr/>
          <a:lstStyle/>
          <a:p>
            <a:endParaRPr lang="es-PE"/>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a:ext>
            </a:extLst>
          </a:blip>
          <a:srcRect t="15687" b="15687"/>
          <a:stretch>
            <a:fillRect/>
          </a:stretch>
        </p:blipFill>
        <p:spPr/>
      </p:pic>
      <p:sp>
        <p:nvSpPr>
          <p:cNvPr id="10" name="Text Placeholder 9"/>
          <p:cNvSpPr>
            <a:spLocks noGrp="1"/>
          </p:cNvSpPr>
          <p:nvPr>
            <p:ph type="body" sz="quarter" idx="4294967295"/>
          </p:nvPr>
        </p:nvSpPr>
        <p:spPr>
          <a:xfrm>
            <a:off x="6140824" y="4608922"/>
            <a:ext cx="2667000" cy="1618621"/>
          </a:xfrm>
        </p:spPr>
        <p:txBody>
          <a:bodyPr/>
          <a:lstStyle/>
          <a:p>
            <a:endParaRPr lang="es-PE"/>
          </a:p>
        </p:txBody>
      </p:sp>
      <p:sp>
        <p:nvSpPr>
          <p:cNvPr id="14" name="Text Placeholder 9"/>
          <p:cNvSpPr>
            <a:spLocks noGrp="1"/>
          </p:cNvSpPr>
          <p:nvPr>
            <p:ph type="body" sz="quarter" idx="4294967295"/>
          </p:nvPr>
        </p:nvSpPr>
        <p:spPr>
          <a:xfrm>
            <a:off x="3048001" y="4158077"/>
            <a:ext cx="5759828" cy="2080663"/>
          </a:xfrm>
          <a:solidFill>
            <a:schemeClr val="accent6"/>
          </a:solidFill>
        </p:spPr>
        <p:txBody>
          <a:bodyPr anchor="ctr">
            <a:normAutofit/>
          </a:bodyPr>
          <a:lstStyle/>
          <a:p>
            <a:pPr marL="292100" lvl="1" indent="0" algn="just">
              <a:buNone/>
            </a:pPr>
            <a:r>
              <a:rPr lang="es-PE" sz="3200" i="1" dirty="0" smtClean="0">
                <a:solidFill>
                  <a:srgbClr val="FFFFFF"/>
                </a:solidFill>
                <a:latin typeface="Georgia"/>
                <a:cs typeface="Georgia"/>
              </a:rPr>
              <a:t>Baja probabilidad / Alta gravedad</a:t>
            </a:r>
            <a:endParaRPr lang="es-PE" sz="3200" i="1" dirty="0">
              <a:solidFill>
                <a:srgbClr val="FFFFFF"/>
              </a:solidFill>
              <a:latin typeface="Georgia"/>
              <a:cs typeface="Georgia"/>
            </a:endParaRPr>
          </a:p>
        </p:txBody>
      </p:sp>
    </p:spTree>
    <p:extLst>
      <p:ext uri="{BB962C8B-B14F-4D97-AF65-F5344CB8AC3E}">
        <p14:creationId xmlns:p14="http://schemas.microsoft.com/office/powerpoint/2010/main" val="11007274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9150" y="1052416"/>
            <a:ext cx="7562850" cy="4247317"/>
          </a:xfrm>
          <a:prstGeom prst="rect">
            <a:avLst/>
          </a:prstGeom>
          <a:noFill/>
        </p:spPr>
        <p:txBody>
          <a:bodyPr wrap="square" lIns="91440" tIns="45720" rIns="91440" bIns="45720">
            <a:spAutoFit/>
          </a:bodyPr>
          <a:lstStyle/>
          <a:p>
            <a:pPr algn="ctr"/>
            <a:r>
              <a:rPr lang="es-PE" sz="5400" b="1" dirty="0">
                <a:ln w="1905"/>
                <a:effectLst>
                  <a:innerShdw blurRad="69850" dist="43180" dir="5400000">
                    <a:srgbClr val="000000">
                      <a:alpha val="65000"/>
                    </a:srgbClr>
                  </a:innerShdw>
                </a:effectLst>
              </a:rPr>
              <a:t>Un historial operacional sin accidentes, </a:t>
            </a:r>
            <a:r>
              <a:rPr lang="es-PE" sz="5400" b="1" dirty="0">
                <a:ln w="1905"/>
                <a:solidFill>
                  <a:srgbClr val="C00000"/>
                </a:solidFill>
                <a:effectLst>
                  <a:innerShdw blurRad="69850" dist="43180" dir="5400000">
                    <a:srgbClr val="000000">
                      <a:alpha val="65000"/>
                    </a:srgbClr>
                  </a:innerShdw>
                </a:effectLst>
              </a:rPr>
              <a:t>no </a:t>
            </a:r>
            <a:r>
              <a:rPr lang="es-PE" sz="5400" b="1" dirty="0" smtClean="0">
                <a:ln w="1905"/>
                <a:solidFill>
                  <a:srgbClr val="C00000"/>
                </a:solidFill>
                <a:effectLst>
                  <a:innerShdw blurRad="69850" dist="43180" dir="5400000">
                    <a:srgbClr val="000000">
                      <a:alpha val="65000"/>
                    </a:srgbClr>
                  </a:innerShdw>
                </a:effectLst>
              </a:rPr>
              <a:t>refleja </a:t>
            </a:r>
            <a:r>
              <a:rPr lang="es-PE" sz="5400" b="1" dirty="0">
                <a:ln w="1905"/>
                <a:effectLst>
                  <a:innerShdw blurRad="69850" dist="43180" dir="5400000">
                    <a:srgbClr val="000000">
                      <a:alpha val="65000"/>
                    </a:srgbClr>
                  </a:innerShdw>
                </a:effectLst>
              </a:rPr>
              <a:t>necesariamente una adecuada gestión de la seguridad operacional </a:t>
            </a:r>
          </a:p>
        </p:txBody>
      </p:sp>
    </p:spTree>
    <p:extLst>
      <p:ext uri="{BB962C8B-B14F-4D97-AF65-F5344CB8AC3E}">
        <p14:creationId xmlns:p14="http://schemas.microsoft.com/office/powerpoint/2010/main" val="2506955669"/>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p:txBody>
          <a:bodyPr/>
          <a:lstStyle/>
          <a:p>
            <a:endParaRPr lang="es-PE" dirty="0"/>
          </a:p>
        </p:txBody>
      </p:sp>
      <p:pic>
        <p:nvPicPr>
          <p:cNvPr id="6"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5" b="11200"/>
          <a:stretch/>
        </p:blipFill>
        <p:spPr>
          <a:xfrm>
            <a:off x="0" y="-6498"/>
            <a:ext cx="9144000" cy="4604222"/>
          </a:xfrm>
        </p:spPr>
      </p:pic>
      <p:sp>
        <p:nvSpPr>
          <p:cNvPr id="8" name="Text Placeholder 7"/>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2407920" y="4312919"/>
            <a:ext cx="6736080" cy="2545081"/>
          </a:xfr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txBody>
          <a:bodyPr anchor="ctr">
            <a:noAutofit/>
          </a:bodyPr>
          <a:lstStyle/>
          <a:p>
            <a:pPr marL="228600" lvl="1" algn="just"/>
            <a:endParaRPr lang="es-PE" sz="1800" b="1" dirty="0" smtClean="0">
              <a:solidFill>
                <a:srgbClr val="FFFFFF"/>
              </a:solidFill>
              <a:latin typeface="Georgia"/>
              <a:cs typeface="Georgia"/>
            </a:endParaRPr>
          </a:p>
          <a:p>
            <a:pPr marL="228600" lvl="1" algn="just"/>
            <a:r>
              <a:rPr lang="es-PE" sz="1800" dirty="0" smtClean="0">
                <a:solidFill>
                  <a:srgbClr val="FFFF00"/>
                </a:solidFill>
                <a:latin typeface="Georgia"/>
                <a:cs typeface="Georgia"/>
              </a:rPr>
              <a:t>Son medidas que se centran en los procesos y aportes que se implementan para mejorar o mantener la seguridad operacional. </a:t>
            </a:r>
            <a:r>
              <a:rPr lang="es-PE" sz="1800" dirty="0" smtClean="0">
                <a:solidFill>
                  <a:srgbClr val="FFC000"/>
                </a:solidFill>
                <a:latin typeface="Georgia"/>
                <a:cs typeface="Georgia"/>
              </a:rPr>
              <a:t>Conocidos también como SPIs de “actividad o proceso”</a:t>
            </a:r>
          </a:p>
          <a:p>
            <a:pPr marL="228600" lvl="1" algn="just"/>
            <a:r>
              <a:rPr lang="es-PE" sz="1800" dirty="0" smtClean="0">
                <a:solidFill>
                  <a:srgbClr val="FFFFFF"/>
                </a:solidFill>
                <a:latin typeface="Georgia"/>
                <a:cs typeface="Georgia"/>
              </a:rPr>
              <a:t>Ejemplos: </a:t>
            </a:r>
          </a:p>
          <a:p>
            <a:pPr marL="539750" lvl="1" indent="-311150" algn="just"/>
            <a:r>
              <a:rPr lang="es-PE" sz="1800" dirty="0" smtClean="0">
                <a:solidFill>
                  <a:srgbClr val="FFFFFF"/>
                </a:solidFill>
                <a:latin typeface="Georgia"/>
                <a:cs typeface="Georgia"/>
              </a:rPr>
              <a:t>-  Porcentaje de personal que ha completado con éxito la instrucción</a:t>
            </a:r>
          </a:p>
          <a:p>
            <a:pPr marL="539750" lvl="1" indent="-311150" algn="just">
              <a:buFontTx/>
              <a:buChar char="-"/>
            </a:pPr>
            <a:r>
              <a:rPr lang="es-PE" sz="1800" dirty="0" smtClean="0">
                <a:solidFill>
                  <a:srgbClr val="FFFFFF"/>
                </a:solidFill>
                <a:latin typeface="Georgia"/>
                <a:cs typeface="Georgia"/>
              </a:rPr>
              <a:t>Actividades para ahuyentar las aves</a:t>
            </a:r>
          </a:p>
          <a:p>
            <a:pPr marL="539750" lvl="1" indent="-311150" algn="just">
              <a:buFontTx/>
              <a:buChar char="-"/>
            </a:pPr>
            <a:r>
              <a:rPr lang="es-PE" sz="1800" dirty="0" smtClean="0">
                <a:solidFill>
                  <a:srgbClr val="FFFFFF"/>
                </a:solidFill>
                <a:latin typeface="Georgia"/>
                <a:cs typeface="Georgia"/>
              </a:rPr>
              <a:t>Corte de cultivos</a:t>
            </a:r>
          </a:p>
          <a:p>
            <a:pPr marL="228600" lvl="1" algn="just"/>
            <a:endParaRPr lang="en-US" sz="1800" b="1" i="1" dirty="0">
              <a:solidFill>
                <a:srgbClr val="FFFFFF"/>
              </a:solidFill>
              <a:latin typeface="Georgia"/>
              <a:cs typeface="Georgia"/>
            </a:endParaRPr>
          </a:p>
        </p:txBody>
      </p:sp>
      <p:sp>
        <p:nvSpPr>
          <p:cNvPr id="10" name="TextBox 9">
            <a:extLst>
              <a:ext uri="{FF2B5EF4-FFF2-40B4-BE49-F238E27FC236}">
                <a16:creationId xmlns:a16="http://schemas.microsoft.com/office/drawing/2014/main" id="{38984793-C5B5-4F69-AC2A-F0896B1A4587}"/>
              </a:ext>
            </a:extLst>
          </p:cNvPr>
          <p:cNvSpPr txBox="1"/>
          <p:nvPr/>
        </p:nvSpPr>
        <p:spPr>
          <a:xfrm>
            <a:off x="2445240" y="3716855"/>
            <a:ext cx="6661439" cy="523220"/>
          </a:xfrm>
          <a:prstGeom prst="rect">
            <a:avLst/>
          </a:prstGeom>
          <a:solidFill>
            <a:schemeClr val="bg1">
              <a:lumMod val="95000"/>
            </a:schemeClr>
          </a:solidFill>
        </p:spPr>
        <p:txBody>
          <a:bodyPr wrap="none" rtlCol="0">
            <a:spAutoFit/>
          </a:bodyPr>
          <a:lstStyle/>
          <a:p>
            <a:pPr algn="ctr"/>
            <a:r>
              <a:rPr lang="es-PE" sz="2800" b="1" dirty="0" smtClean="0">
                <a:solidFill>
                  <a:srgbClr val="C00000"/>
                </a:solidFill>
              </a:rPr>
              <a:t>Indicadores avanzados (leading indicators)</a:t>
            </a:r>
            <a:endParaRPr lang="es-PE" sz="2800" b="1" dirty="0">
              <a:solidFill>
                <a:srgbClr val="C00000"/>
              </a:solidFill>
            </a:endParaRPr>
          </a:p>
        </p:txBody>
      </p:sp>
    </p:spTree>
    <p:extLst>
      <p:ext uri="{BB962C8B-B14F-4D97-AF65-F5344CB8AC3E}">
        <p14:creationId xmlns:p14="http://schemas.microsoft.com/office/powerpoint/2010/main" val="26493914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6140824" y="4608922"/>
            <a:ext cx="2667000" cy="1618621"/>
          </a:xfrm>
        </p:spPr>
        <p:txBody>
          <a:bodyPr/>
          <a:lstStyle/>
          <a:p>
            <a:endParaRPr lang="es-PE"/>
          </a:p>
        </p:txBody>
      </p:sp>
      <p:sp>
        <p:nvSpPr>
          <p:cNvPr id="6" name="Text Placeholder 5"/>
          <p:cNvSpPr>
            <a:spLocks noGrp="1"/>
          </p:cNvSpPr>
          <p:nvPr>
            <p:ph type="body" sz="quarter" idx="4294967295"/>
          </p:nvPr>
        </p:nvSpPr>
        <p:spPr>
          <a:xfrm>
            <a:off x="6140824" y="4608922"/>
            <a:ext cx="2667000" cy="1618621"/>
          </a:xfrm>
        </p:spPr>
        <p:txBody>
          <a:bodyPr/>
          <a:lstStyle/>
          <a:p>
            <a:endParaRPr lang="es-PE"/>
          </a:p>
        </p:txBody>
      </p:sp>
      <p:sp>
        <p:nvSpPr>
          <p:cNvPr id="11" name="Text Placeholder 10"/>
          <p:cNvSpPr>
            <a:spLocks noGrp="1"/>
          </p:cNvSpPr>
          <p:nvPr>
            <p:ph type="body" sz="quarter" idx="4294967295"/>
          </p:nvPr>
        </p:nvSpPr>
        <p:spPr>
          <a:xfrm>
            <a:off x="6140824" y="4608922"/>
            <a:ext cx="2667000" cy="1618621"/>
          </a:xfrm>
        </p:spPr>
        <p:txBody>
          <a:bodyPr/>
          <a:lstStyle/>
          <a:p>
            <a:endParaRPr lang="es-PE"/>
          </a:p>
        </p:txBody>
      </p:sp>
      <p:sp>
        <p:nvSpPr>
          <p:cNvPr id="4" name="Text Placeholder 3"/>
          <p:cNvSpPr>
            <a:spLocks noGrp="1"/>
          </p:cNvSpPr>
          <p:nvPr>
            <p:ph type="body" sz="quarter" idx="4294967295"/>
          </p:nvPr>
        </p:nvSpPr>
        <p:spPr>
          <a:xfrm>
            <a:off x="6140824" y="4608922"/>
            <a:ext cx="2667000" cy="1618621"/>
          </a:xfrm>
        </p:spPr>
        <p:txBody>
          <a:bodyPr/>
          <a:lstStyle/>
          <a:p>
            <a:endParaRPr lang="es-PE"/>
          </a:p>
        </p:txBody>
      </p:sp>
      <p:sp>
        <p:nvSpPr>
          <p:cNvPr id="8" name="Text Placeholder 7"/>
          <p:cNvSpPr>
            <a:spLocks noGrp="1"/>
          </p:cNvSpPr>
          <p:nvPr>
            <p:ph type="body" sz="quarter" idx="4294967295"/>
          </p:nvPr>
        </p:nvSpPr>
        <p:spPr>
          <a:xfrm>
            <a:off x="6140824" y="4608922"/>
            <a:ext cx="2667000" cy="1618621"/>
          </a:xfrm>
        </p:spPr>
        <p:txBody>
          <a:bodyPr/>
          <a:lstStyle/>
          <a:p>
            <a:endParaRPr lang="es-PE"/>
          </a:p>
        </p:txBody>
      </p:sp>
      <p:sp>
        <p:nvSpPr>
          <p:cNvPr id="9" name="Text Placeholder 8"/>
          <p:cNvSpPr>
            <a:spLocks noGrp="1"/>
          </p:cNvSpPr>
          <p:nvPr>
            <p:ph type="body" sz="quarter" idx="4294967295"/>
          </p:nvPr>
        </p:nvSpPr>
        <p:spPr>
          <a:xfrm>
            <a:off x="6140824" y="4608922"/>
            <a:ext cx="2667000" cy="1618621"/>
          </a:xfrm>
        </p:spPr>
        <p:txBody>
          <a:bodyPr/>
          <a:lstStyle/>
          <a:p>
            <a:endParaRPr lang="es-PE"/>
          </a:p>
        </p:txBody>
      </p:sp>
      <p:pic>
        <p:nvPicPr>
          <p:cNvPr id="2" name="Picture Placeholder 1"/>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5262" b="5262"/>
          <a:stretch>
            <a:fillRect/>
          </a:stretch>
        </p:blipFill>
        <p:spPr/>
      </p:pic>
      <p:sp>
        <p:nvSpPr>
          <p:cNvPr id="3" name="Text Placeholder 2"/>
          <p:cNvSpPr>
            <a:spLocks noGrp="1"/>
          </p:cNvSpPr>
          <p:nvPr>
            <p:ph type="body" sz="quarter" idx="4294967295"/>
          </p:nvPr>
        </p:nvSpPr>
        <p:spPr>
          <a:xfrm>
            <a:off x="6140824" y="4608922"/>
            <a:ext cx="2667000" cy="1618621"/>
          </a:xfrm>
        </p:spPr>
        <p:txBody>
          <a:bodyPr/>
          <a:lstStyle/>
          <a:p>
            <a:endParaRPr lang="es-PE"/>
          </a:p>
        </p:txBody>
      </p:sp>
      <p:sp>
        <p:nvSpPr>
          <p:cNvPr id="12" name="Text Placeholder 9"/>
          <p:cNvSpPr>
            <a:spLocks noGrp="1"/>
          </p:cNvSpPr>
          <p:nvPr>
            <p:ph type="body" sz="quarter" idx="4294967295"/>
          </p:nvPr>
        </p:nvSpPr>
        <p:spPr>
          <a:xfrm>
            <a:off x="3048001" y="4158077"/>
            <a:ext cx="5759828" cy="2220951"/>
          </a:xfrm>
          <a:solidFill>
            <a:schemeClr val="accent6"/>
          </a:solidFill>
        </p:spPr>
        <p:txBody>
          <a:bodyPr anchor="ctr">
            <a:normAutofit/>
          </a:bodyPr>
          <a:lstStyle/>
          <a:p>
            <a:pPr marL="177800" lvl="1" indent="0" algn="just">
              <a:buNone/>
            </a:pPr>
            <a:r>
              <a:rPr lang="es-PE" sz="3200" i="1" dirty="0" smtClean="0">
                <a:solidFill>
                  <a:srgbClr val="FFFFFF"/>
                </a:solidFill>
                <a:latin typeface="Georgia"/>
                <a:cs typeface="Georgia"/>
              </a:rPr>
              <a:t>Alta probabilidad / Baja gravedad</a:t>
            </a:r>
            <a:endParaRPr lang="es-PE" sz="3200" i="1" dirty="0">
              <a:solidFill>
                <a:srgbClr val="FFFFFF"/>
              </a:solidFill>
              <a:latin typeface="Georgia"/>
              <a:cs typeface="Georgia"/>
            </a:endParaRPr>
          </a:p>
        </p:txBody>
      </p:sp>
    </p:spTree>
    <p:extLst>
      <p:ext uri="{BB962C8B-B14F-4D97-AF65-F5344CB8AC3E}">
        <p14:creationId xmlns:p14="http://schemas.microsoft.com/office/powerpoint/2010/main" val="13796197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6140824" y="4608922"/>
            <a:ext cx="2667000" cy="1618621"/>
          </a:xfrm>
        </p:spPr>
        <p:txBody>
          <a:bodyPr/>
          <a:lstStyle/>
          <a:p>
            <a:endParaRPr lang="es-PE"/>
          </a:p>
        </p:txBody>
      </p:sp>
      <p:sp>
        <p:nvSpPr>
          <p:cNvPr id="6" name="Text Placeholder 5"/>
          <p:cNvSpPr>
            <a:spLocks noGrp="1"/>
          </p:cNvSpPr>
          <p:nvPr>
            <p:ph type="body" sz="quarter" idx="4294967295"/>
          </p:nvPr>
        </p:nvSpPr>
        <p:spPr>
          <a:xfrm>
            <a:off x="6140824" y="4608922"/>
            <a:ext cx="2667000" cy="1618621"/>
          </a:xfrm>
        </p:spPr>
        <p:txBody>
          <a:bodyPr/>
          <a:lstStyle/>
          <a:p>
            <a:endParaRPr lang="es-PE"/>
          </a:p>
        </p:txBody>
      </p:sp>
      <p:sp>
        <p:nvSpPr>
          <p:cNvPr id="11" name="Text Placeholder 10"/>
          <p:cNvSpPr>
            <a:spLocks noGrp="1"/>
          </p:cNvSpPr>
          <p:nvPr>
            <p:ph type="body" sz="quarter" idx="4294967295"/>
          </p:nvPr>
        </p:nvSpPr>
        <p:spPr>
          <a:xfrm>
            <a:off x="6140824" y="4608922"/>
            <a:ext cx="2667000" cy="1618621"/>
          </a:xfrm>
        </p:spPr>
        <p:txBody>
          <a:bodyPr/>
          <a:lstStyle/>
          <a:p>
            <a:endParaRPr lang="es-PE"/>
          </a:p>
        </p:txBody>
      </p:sp>
      <p:sp>
        <p:nvSpPr>
          <p:cNvPr id="4" name="Text Placeholder 3"/>
          <p:cNvSpPr>
            <a:spLocks noGrp="1"/>
          </p:cNvSpPr>
          <p:nvPr>
            <p:ph type="body" sz="quarter" idx="4294967295"/>
          </p:nvPr>
        </p:nvSpPr>
        <p:spPr>
          <a:xfrm>
            <a:off x="6140824" y="4608922"/>
            <a:ext cx="2667000" cy="1618621"/>
          </a:xfrm>
        </p:spPr>
        <p:txBody>
          <a:bodyPr/>
          <a:lstStyle/>
          <a:p>
            <a:endParaRPr lang="es-PE"/>
          </a:p>
        </p:txBody>
      </p:sp>
      <p:sp>
        <p:nvSpPr>
          <p:cNvPr id="8" name="Text Placeholder 7"/>
          <p:cNvSpPr>
            <a:spLocks noGrp="1"/>
          </p:cNvSpPr>
          <p:nvPr>
            <p:ph type="body" sz="quarter" idx="4294967295"/>
          </p:nvPr>
        </p:nvSpPr>
        <p:spPr>
          <a:xfrm>
            <a:off x="6140824" y="4608922"/>
            <a:ext cx="2667000" cy="1618621"/>
          </a:xfrm>
        </p:spPr>
        <p:txBody>
          <a:bodyPr/>
          <a:lstStyle/>
          <a:p>
            <a:endParaRPr lang="es-PE"/>
          </a:p>
        </p:txBody>
      </p:sp>
      <p:sp>
        <p:nvSpPr>
          <p:cNvPr id="9" name="Text Placeholder 8"/>
          <p:cNvSpPr>
            <a:spLocks noGrp="1"/>
          </p:cNvSpPr>
          <p:nvPr>
            <p:ph type="body" sz="quarter" idx="4294967295"/>
          </p:nvPr>
        </p:nvSpPr>
        <p:spPr>
          <a:xfrm>
            <a:off x="6140824" y="4608922"/>
            <a:ext cx="2667000" cy="1618621"/>
          </a:xfrm>
        </p:spPr>
        <p:txBody>
          <a:bodyPr/>
          <a:lstStyle/>
          <a:p>
            <a:endParaRPr lang="es-PE"/>
          </a:p>
        </p:txBody>
      </p:sp>
      <p:sp>
        <p:nvSpPr>
          <p:cNvPr id="3" name="Text Placeholder 2"/>
          <p:cNvSpPr>
            <a:spLocks noGrp="1"/>
          </p:cNvSpPr>
          <p:nvPr>
            <p:ph type="body" sz="quarter" idx="4294967295"/>
          </p:nvPr>
        </p:nvSpPr>
        <p:spPr>
          <a:xfrm>
            <a:off x="6140824" y="4608922"/>
            <a:ext cx="2667000" cy="1618621"/>
          </a:xfrm>
        </p:spPr>
        <p:txBody>
          <a:bodyPr/>
          <a:lstStyle/>
          <a:p>
            <a:endParaRPr lang="es-PE"/>
          </a:p>
        </p:txBody>
      </p:sp>
      <p:pic>
        <p:nvPicPr>
          <p:cNvPr id="10"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253" b="12253"/>
          <a:stretch>
            <a:fillRect/>
          </a:stretch>
        </p:blipFill>
        <p:spPr/>
      </p:pic>
      <p:sp>
        <p:nvSpPr>
          <p:cNvPr id="13" name="Text Placeholder 9"/>
          <p:cNvSpPr txBox="1">
            <a:spLocks/>
          </p:cNvSpPr>
          <p:nvPr/>
        </p:nvSpPr>
        <p:spPr>
          <a:xfrm>
            <a:off x="2697480" y="4158077"/>
            <a:ext cx="6110349" cy="2220951"/>
          </a:xfrm>
          <a:prstGeom prst="rect">
            <a:avLst/>
          </a:prstGeom>
          <a:solidFill>
            <a:schemeClr val="accent6"/>
          </a:solidFill>
        </p:spPr>
        <p:txBody>
          <a:bodyPr vert="horz" lIns="91440" tIns="45720" rIns="91440" bIns="45720" rtlCol="0" anchor="ctr">
            <a:normAutofit lnSpcReduction="10000"/>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lvl="1" indent="0" algn="just">
              <a:buFont typeface="Arial"/>
              <a:buNone/>
            </a:pPr>
            <a:r>
              <a:rPr lang="es-PE" sz="2000" b="1" i="1" dirty="0" smtClean="0">
                <a:solidFill>
                  <a:srgbClr val="FFFFFF"/>
                </a:solidFill>
                <a:latin typeface="Georgia"/>
                <a:cs typeface="Georgia"/>
              </a:rPr>
              <a:t>SPIs Avanzados</a:t>
            </a:r>
          </a:p>
          <a:p>
            <a:pPr marL="177800" lvl="1" indent="0" algn="just">
              <a:buFont typeface="Arial"/>
              <a:buNone/>
            </a:pPr>
            <a:r>
              <a:rPr lang="es-PE" sz="2000" i="1" dirty="0" smtClean="0">
                <a:solidFill>
                  <a:srgbClr val="FFFFFF"/>
                </a:solidFill>
                <a:latin typeface="Georgia"/>
                <a:cs typeface="Georgia"/>
              </a:rPr>
              <a:t>Los indicadores avanzados son métricas que se centran en los </a:t>
            </a:r>
            <a:r>
              <a:rPr lang="es-PE" sz="2000" i="1" dirty="0" smtClean="0">
                <a:solidFill>
                  <a:srgbClr val="FFFF00"/>
                </a:solidFill>
                <a:latin typeface="Georgia"/>
                <a:cs typeface="Georgia"/>
              </a:rPr>
              <a:t>procesos y entradas que se están implementando </a:t>
            </a:r>
            <a:r>
              <a:rPr lang="es-PE" sz="2000" i="1" dirty="0" smtClean="0">
                <a:solidFill>
                  <a:srgbClr val="FFFFFF"/>
                </a:solidFill>
                <a:latin typeface="Georgia"/>
                <a:cs typeface="Georgia"/>
              </a:rPr>
              <a:t>para mejorar o mantener la seguridad operacional. Estos son también conocidos como "SPI de la actividad o SPI del proceso", </a:t>
            </a:r>
            <a:endParaRPr lang="es-PE" sz="2000" i="1" dirty="0">
              <a:solidFill>
                <a:srgbClr val="FFFFFF"/>
              </a:solidFill>
              <a:latin typeface="Georgia"/>
              <a:cs typeface="Georgia"/>
            </a:endParaRPr>
          </a:p>
        </p:txBody>
      </p:sp>
    </p:spTree>
    <p:extLst>
      <p:ext uri="{BB962C8B-B14F-4D97-AF65-F5344CB8AC3E}">
        <p14:creationId xmlns:p14="http://schemas.microsoft.com/office/powerpoint/2010/main" val="18259527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2230590" y="91133"/>
            <a:ext cx="4919937" cy="584775"/>
          </a:xfrm>
          <a:prstGeom prst="rect">
            <a:avLst/>
          </a:prstGeom>
          <a:noFill/>
        </p:spPr>
        <p:txBody>
          <a:bodyPr wrap="none" rtlCol="0">
            <a:spAutoFit/>
          </a:bodyPr>
          <a:lstStyle/>
          <a:p>
            <a:pPr algn="ctr"/>
            <a:r>
              <a:rPr lang="es-PE" sz="3200" b="1" dirty="0" smtClean="0"/>
              <a:t>¿Cómo seleccionar los SPIs</a:t>
            </a:r>
            <a:r>
              <a:rPr lang="es-PE" sz="3200" b="1" dirty="0"/>
              <a:t>?</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4450036" y="742073"/>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Content Placeholder 2"/>
          <p:cNvSpPr txBox="1">
            <a:spLocks/>
          </p:cNvSpPr>
          <p:nvPr/>
        </p:nvSpPr>
        <p:spPr>
          <a:xfrm>
            <a:off x="498060" y="1285152"/>
            <a:ext cx="8183535" cy="45321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PE" b="1" dirty="0" smtClean="0"/>
              <a:t>Los SPIs deberían ser:</a:t>
            </a:r>
          </a:p>
          <a:p>
            <a:pPr marL="452438" indent="-452438" algn="just">
              <a:spcBef>
                <a:spcPts val="1200"/>
              </a:spcBef>
              <a:spcAft>
                <a:spcPts val="1200"/>
              </a:spcAft>
              <a:buFont typeface="Wingdings" panose="05000000000000000000" pitchFamily="2" charset="2"/>
              <a:buChar char="ü"/>
            </a:pPr>
            <a:r>
              <a:rPr lang="es-PE" dirty="0" smtClean="0"/>
              <a:t>relacionados con el objetivo de seguridad operacional que pretenden indicar;</a:t>
            </a:r>
          </a:p>
          <a:p>
            <a:pPr marL="452438" indent="-452438" algn="just">
              <a:spcBef>
                <a:spcPts val="1200"/>
              </a:spcBef>
              <a:spcAft>
                <a:spcPts val="1200"/>
              </a:spcAft>
              <a:buFont typeface="Wingdings" panose="05000000000000000000" pitchFamily="2" charset="2"/>
              <a:buChar char="ü"/>
            </a:pPr>
            <a:r>
              <a:rPr lang="es-PE" dirty="0" smtClean="0"/>
              <a:t>seleccionado o desarrollado en base a datos disponibles y  medición confiable;</a:t>
            </a:r>
          </a:p>
          <a:p>
            <a:pPr marL="452438" indent="-452438" algn="just">
              <a:spcBef>
                <a:spcPts val="1200"/>
              </a:spcBef>
              <a:spcAft>
                <a:spcPts val="1200"/>
              </a:spcAft>
              <a:buFont typeface="Wingdings" panose="05000000000000000000" pitchFamily="2" charset="2"/>
              <a:buChar char="ü"/>
            </a:pPr>
            <a:r>
              <a:rPr lang="es-PE" dirty="0" smtClean="0"/>
              <a:t>apropiadamente específico y cuantificable; y</a:t>
            </a:r>
          </a:p>
          <a:p>
            <a:pPr marL="452438" indent="-452438" algn="just">
              <a:spcBef>
                <a:spcPts val="1200"/>
              </a:spcBef>
              <a:spcAft>
                <a:spcPts val="1200"/>
              </a:spcAft>
              <a:buFont typeface="Wingdings" panose="05000000000000000000" pitchFamily="2" charset="2"/>
              <a:buChar char="ü"/>
            </a:pPr>
            <a:r>
              <a:rPr lang="es-PE" dirty="0" smtClean="0"/>
              <a:t>realista, teniendo en cuenta las posibilidades y limitaciones de la organización</a:t>
            </a:r>
          </a:p>
          <a:p>
            <a:pPr marL="0" indent="0" algn="just">
              <a:buNone/>
            </a:pPr>
            <a:endParaRPr lang="es-PE" dirty="0"/>
          </a:p>
          <a:p>
            <a:pPr algn="just"/>
            <a:endParaRPr lang="es-PE" dirty="0"/>
          </a:p>
        </p:txBody>
      </p:sp>
    </p:spTree>
    <p:extLst>
      <p:ext uri="{BB962C8B-B14F-4D97-AF65-F5344CB8AC3E}">
        <p14:creationId xmlns:p14="http://schemas.microsoft.com/office/powerpoint/2010/main" val="1035960917"/>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2229395" y="0"/>
            <a:ext cx="4129850" cy="584775"/>
          </a:xfrm>
          <a:prstGeom prst="rect">
            <a:avLst/>
          </a:prstGeom>
          <a:noFill/>
        </p:spPr>
        <p:txBody>
          <a:bodyPr wrap="none" rtlCol="0">
            <a:spAutoFit/>
          </a:bodyPr>
          <a:lstStyle/>
          <a:p>
            <a:pPr algn="ctr"/>
            <a:r>
              <a:rPr lang="es-PE" sz="3200" b="1" dirty="0" smtClean="0"/>
              <a:t>¿Cómo definir los SPIs</a:t>
            </a:r>
            <a:r>
              <a:rPr lang="es-PE" sz="3200" b="1" dirty="0"/>
              <a:t>?</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4053796" y="65094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Content Placeholder 2"/>
          <p:cNvSpPr txBox="1">
            <a:spLocks/>
          </p:cNvSpPr>
          <p:nvPr/>
        </p:nvSpPr>
        <p:spPr>
          <a:xfrm>
            <a:off x="465641" y="934632"/>
            <a:ext cx="8183535" cy="5533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PE" b="1" dirty="0" smtClean="0"/>
              <a:t>El contenido de cada SPI debería incluir:</a:t>
            </a:r>
          </a:p>
          <a:p>
            <a:pPr marL="452438" lvl="0" indent="-452438">
              <a:spcBef>
                <a:spcPts val="600"/>
              </a:spcBef>
              <a:spcAft>
                <a:spcPts val="600"/>
              </a:spcAft>
              <a:buFont typeface="Wingdings" panose="05000000000000000000" pitchFamily="2" charset="2"/>
              <a:buChar char="ü"/>
            </a:pPr>
            <a:r>
              <a:rPr lang="es-ES" sz="2600" dirty="0"/>
              <a:t>una descripción de lo que mide el SPI;</a:t>
            </a:r>
            <a:endParaRPr lang="en-US" sz="2600" dirty="0"/>
          </a:p>
          <a:p>
            <a:pPr marL="452438" lvl="0" indent="-452438">
              <a:spcBef>
                <a:spcPts val="600"/>
              </a:spcBef>
              <a:spcAft>
                <a:spcPts val="600"/>
              </a:spcAft>
              <a:buFont typeface="Wingdings" panose="05000000000000000000" pitchFamily="2" charset="2"/>
              <a:buChar char="ü"/>
            </a:pPr>
            <a:r>
              <a:rPr lang="es-ES" sz="2600" dirty="0"/>
              <a:t>el propósito del SPI (qué se pretende gestionar y a quién se </a:t>
            </a:r>
            <a:r>
              <a:rPr lang="es-ES" sz="2600" dirty="0" smtClean="0"/>
              <a:t>desea informar</a:t>
            </a:r>
            <a:r>
              <a:rPr lang="es-ES" sz="2600" dirty="0"/>
              <a:t>);</a:t>
            </a:r>
            <a:endParaRPr lang="en-US" sz="2600" dirty="0"/>
          </a:p>
          <a:p>
            <a:pPr marL="452438" lvl="0" indent="-452438">
              <a:spcBef>
                <a:spcPts val="600"/>
              </a:spcBef>
              <a:spcAft>
                <a:spcPts val="600"/>
              </a:spcAft>
              <a:buFont typeface="Wingdings" panose="05000000000000000000" pitchFamily="2" charset="2"/>
              <a:buChar char="ü"/>
            </a:pPr>
            <a:r>
              <a:rPr lang="es-ES" sz="2600" dirty="0"/>
              <a:t>las unidades de medida y cualquier requisito para su cálculo;</a:t>
            </a:r>
            <a:endParaRPr lang="en-US" sz="2600" dirty="0"/>
          </a:p>
          <a:p>
            <a:pPr marL="452438" lvl="0" indent="-452438">
              <a:spcBef>
                <a:spcPts val="600"/>
              </a:spcBef>
              <a:spcAft>
                <a:spcPts val="600"/>
              </a:spcAft>
              <a:buFont typeface="Wingdings" panose="05000000000000000000" pitchFamily="2" charset="2"/>
              <a:buChar char="ü"/>
            </a:pPr>
            <a:r>
              <a:rPr lang="es-ES" sz="2600" dirty="0"/>
              <a:t>quién es responsable de recopilar, validar, controlar, informar y actuar sobre el </a:t>
            </a:r>
            <a:r>
              <a:rPr lang="es-ES" sz="2600" dirty="0" smtClean="0"/>
              <a:t>SPI;</a:t>
            </a:r>
            <a:endParaRPr lang="en-US" sz="2600" dirty="0"/>
          </a:p>
          <a:p>
            <a:pPr marL="452438" lvl="0" indent="-452438">
              <a:spcBef>
                <a:spcPts val="600"/>
              </a:spcBef>
              <a:spcAft>
                <a:spcPts val="600"/>
              </a:spcAft>
              <a:buFont typeface="Wingdings" panose="05000000000000000000" pitchFamily="2" charset="2"/>
              <a:buChar char="ü"/>
            </a:pPr>
            <a:r>
              <a:rPr lang="es-ES" sz="2600" dirty="0"/>
              <a:t>dónde o cómo deben recopilarse los datos; y</a:t>
            </a:r>
            <a:endParaRPr lang="en-US" sz="2600" dirty="0"/>
          </a:p>
          <a:p>
            <a:pPr marL="452438" lvl="0" indent="-452438">
              <a:spcBef>
                <a:spcPts val="600"/>
              </a:spcBef>
              <a:spcAft>
                <a:spcPts val="600"/>
              </a:spcAft>
              <a:buFont typeface="Wingdings" panose="05000000000000000000" pitchFamily="2" charset="2"/>
              <a:buChar char="ü"/>
            </a:pPr>
            <a:r>
              <a:rPr lang="es-ES" sz="2600" dirty="0"/>
              <a:t>la frecuencia de los informes, la recopilación, el seguimiento y el análisis de los datos del SPI.</a:t>
            </a:r>
            <a:endParaRPr lang="en-US" sz="2600" dirty="0"/>
          </a:p>
          <a:p>
            <a:pPr marL="0" indent="0" algn="just">
              <a:spcBef>
                <a:spcPts val="1200"/>
              </a:spcBef>
              <a:spcAft>
                <a:spcPts val="1200"/>
              </a:spcAft>
              <a:buNone/>
            </a:pPr>
            <a:endParaRPr lang="es-PE" sz="2400" b="1" dirty="0" smtClean="0"/>
          </a:p>
          <a:p>
            <a:pPr marL="0" indent="0" algn="just">
              <a:buNone/>
            </a:pPr>
            <a:endParaRPr lang="es-PE" dirty="0"/>
          </a:p>
          <a:p>
            <a:pPr algn="just"/>
            <a:endParaRPr lang="es-PE" dirty="0"/>
          </a:p>
        </p:txBody>
      </p:sp>
    </p:spTree>
    <p:extLst>
      <p:ext uri="{BB962C8B-B14F-4D97-AF65-F5344CB8AC3E}">
        <p14:creationId xmlns:p14="http://schemas.microsoft.com/office/powerpoint/2010/main" val="276782009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sp>
        <p:nvSpPr>
          <p:cNvPr id="11" name="Text Placeholder 10"/>
          <p:cNvSpPr>
            <a:spLocks noGrp="1"/>
          </p:cNvSpPr>
          <p:nvPr>
            <p:ph type="body" sz="quarter" idx="19"/>
          </p:nvPr>
        </p:nvSpPr>
        <p:spPr/>
        <p:txBody>
          <a:bodyPr/>
          <a:lstStyle/>
          <a:p>
            <a:endParaRPr lang="es-PE"/>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871" b="12871"/>
          <a:stretch>
            <a:fillRect/>
          </a:stretch>
        </p:blipFill>
        <p:spPr/>
      </p:pic>
      <p:sp>
        <p:nvSpPr>
          <p:cNvPr id="4" name="Text Placeholder 3"/>
          <p:cNvSpPr>
            <a:spLocks noGrp="1"/>
          </p:cNvSpPr>
          <p:nvPr>
            <p:ph type="body" sz="quarter" idx="19"/>
          </p:nvPr>
        </p:nvSpPr>
        <p:spPr/>
        <p:txBody>
          <a:bodyPr/>
          <a:lstStyle/>
          <a:p>
            <a:endParaRPr lang="es-PE"/>
          </a:p>
        </p:txBody>
      </p:sp>
      <p:sp>
        <p:nvSpPr>
          <p:cNvPr id="13" name="Text Placeholder 9"/>
          <p:cNvSpPr>
            <a:spLocks noGrp="1"/>
          </p:cNvSpPr>
          <p:nvPr>
            <p:ph type="body" sz="quarter" idx="19"/>
          </p:nvPr>
        </p:nvSpPr>
        <p:spPr>
          <a:xfrm>
            <a:off x="3048001" y="4158077"/>
            <a:ext cx="5759828" cy="2220951"/>
          </a:xfrm>
          <a:solidFill>
            <a:schemeClr val="accent6"/>
          </a:solidFill>
        </p:spPr>
        <p:txBody>
          <a:bodyPr anchor="ctr">
            <a:normAutofit fontScale="70000" lnSpcReduction="20000"/>
          </a:bodyPr>
          <a:lstStyle/>
          <a:p>
            <a:pPr marL="174625" lvl="1" algn="just">
              <a:lnSpc>
                <a:spcPct val="120000"/>
              </a:lnSpc>
              <a:spcBef>
                <a:spcPts val="600"/>
              </a:spcBef>
              <a:spcAft>
                <a:spcPts val="600"/>
              </a:spcAft>
            </a:pPr>
            <a:r>
              <a:rPr lang="es-PE" sz="2400" b="1" i="1" dirty="0">
                <a:solidFill>
                  <a:srgbClr val="FFFFFF"/>
                </a:solidFill>
                <a:latin typeface="Georgia"/>
                <a:cs typeface="Georgia"/>
              </a:rPr>
              <a:t>Meta de rendimiento en materia de seguridad </a:t>
            </a:r>
            <a:r>
              <a:rPr lang="es-PE" sz="2400" b="1" i="1" dirty="0" smtClean="0">
                <a:solidFill>
                  <a:srgbClr val="FFFFFF"/>
                </a:solidFill>
                <a:latin typeface="Georgia"/>
                <a:cs typeface="Georgia"/>
              </a:rPr>
              <a:t>operacional</a:t>
            </a:r>
          </a:p>
          <a:p>
            <a:pPr marL="174625" lvl="1" algn="just">
              <a:lnSpc>
                <a:spcPct val="120000"/>
              </a:lnSpc>
              <a:spcBef>
                <a:spcPts val="600"/>
              </a:spcBef>
              <a:spcAft>
                <a:spcPts val="600"/>
              </a:spcAft>
            </a:pPr>
            <a:r>
              <a:rPr lang="es-PE" sz="2400" i="1" dirty="0">
                <a:solidFill>
                  <a:srgbClr val="FFFFFF"/>
                </a:solidFill>
                <a:latin typeface="Georgia"/>
                <a:cs typeface="Georgia"/>
              </a:rPr>
              <a:t>La meta proyectada o prevista </a:t>
            </a:r>
            <a:r>
              <a:rPr lang="es-PE" sz="2400" i="1" dirty="0" smtClean="0">
                <a:solidFill>
                  <a:srgbClr val="FFFFFF"/>
                </a:solidFill>
                <a:latin typeface="Georgia"/>
                <a:cs typeface="Georgia"/>
              </a:rPr>
              <a:t>que </a:t>
            </a:r>
            <a:r>
              <a:rPr lang="es-PE" sz="2400" i="1" dirty="0">
                <a:solidFill>
                  <a:srgbClr val="FFFFFF"/>
                </a:solidFill>
                <a:latin typeface="Georgia"/>
                <a:cs typeface="Georgia"/>
              </a:rPr>
              <a:t>se desea conseguir, en cuanto a un indicador de rendimiento en materia de seguridad operacional, </a:t>
            </a:r>
            <a:r>
              <a:rPr lang="es-PE" sz="2400" b="1" i="1" dirty="0">
                <a:solidFill>
                  <a:srgbClr val="FFFF00"/>
                </a:solidFill>
                <a:latin typeface="Georgia"/>
                <a:cs typeface="Georgia"/>
              </a:rPr>
              <a:t>en un período de tiempo determinado</a:t>
            </a:r>
            <a:r>
              <a:rPr lang="es-PE" sz="2400" i="1" dirty="0">
                <a:solidFill>
                  <a:srgbClr val="FFFFFF"/>
                </a:solidFill>
                <a:latin typeface="Georgia"/>
                <a:cs typeface="Georgia"/>
              </a:rPr>
              <a:t> que coincide con los objetivos de seguridad </a:t>
            </a:r>
            <a:r>
              <a:rPr lang="es-PE" sz="2400" i="1" dirty="0" smtClean="0">
                <a:solidFill>
                  <a:srgbClr val="FFFFFF"/>
                </a:solidFill>
                <a:latin typeface="Georgia"/>
                <a:cs typeface="Georgia"/>
              </a:rPr>
              <a:t>operacional. </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2314741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 y="1804245"/>
          <a:ext cx="3723861" cy="4048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2"/>
          <p:cNvSpPr txBox="1">
            <a:spLocks noChangeArrowheads="1"/>
          </p:cNvSpPr>
          <p:nvPr/>
        </p:nvSpPr>
        <p:spPr bwMode="auto">
          <a:xfrm>
            <a:off x="2902232" y="2309384"/>
            <a:ext cx="1401229" cy="926407"/>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a:lnSpc>
                <a:spcPct val="115000"/>
              </a:lnSpc>
            </a:pPr>
            <a:r>
              <a:rPr lang="es-PE" sz="1600" b="1" dirty="0">
                <a:solidFill>
                  <a:schemeClr val="accent5">
                    <a:lumMod val="75000"/>
                  </a:schemeClr>
                </a:solidFill>
                <a:latin typeface="Calibri"/>
                <a:ea typeface="Calibri"/>
                <a:cs typeface="Times New Roman"/>
              </a:rPr>
              <a:t>Indicadores “de resultados / lagging”</a:t>
            </a:r>
          </a:p>
        </p:txBody>
      </p:sp>
      <p:sp>
        <p:nvSpPr>
          <p:cNvPr id="5" name="Text Box 2"/>
          <p:cNvSpPr txBox="1">
            <a:spLocks noChangeArrowheads="1"/>
          </p:cNvSpPr>
          <p:nvPr/>
        </p:nvSpPr>
        <p:spPr bwMode="auto">
          <a:xfrm>
            <a:off x="5243513" y="1416346"/>
            <a:ext cx="3277638" cy="926833"/>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5784" indent="-243407">
              <a:lnSpc>
                <a:spcPct val="115000"/>
              </a:lnSpc>
              <a:buFont typeface="Calibri" panose="020F0502020204030204" pitchFamily="34" charset="0"/>
              <a:buChar char="–"/>
            </a:pPr>
            <a:r>
              <a:rPr lang="es-PE" sz="1400" b="1" u="sng" dirty="0" smtClean="0">
                <a:solidFill>
                  <a:schemeClr val="accent5">
                    <a:lumMod val="75000"/>
                  </a:schemeClr>
                </a:solidFill>
                <a:latin typeface="Calibri"/>
                <a:ea typeface="Calibri"/>
                <a:cs typeface="Times New Roman"/>
              </a:rPr>
              <a:t>Baja probabilidad </a:t>
            </a:r>
            <a:r>
              <a:rPr lang="es-PE" sz="1400" b="1" u="sng" dirty="0">
                <a:solidFill>
                  <a:schemeClr val="accent5">
                    <a:lumMod val="75000"/>
                  </a:schemeClr>
                </a:solidFill>
                <a:latin typeface="Calibri"/>
                <a:ea typeface="Calibri"/>
                <a:cs typeface="Times New Roman"/>
              </a:rPr>
              <a:t>/ </a:t>
            </a:r>
            <a:r>
              <a:rPr lang="es-PE" sz="1400" b="1" u="sng" dirty="0" smtClean="0">
                <a:solidFill>
                  <a:schemeClr val="accent5">
                    <a:lumMod val="75000"/>
                  </a:schemeClr>
                </a:solidFill>
                <a:latin typeface="Calibri"/>
                <a:ea typeface="Calibri"/>
                <a:cs typeface="Times New Roman"/>
              </a:rPr>
              <a:t>Alta gravedad</a:t>
            </a:r>
            <a:endParaRPr lang="es-PE" sz="1400" b="1" u="sng" dirty="0">
              <a:solidFill>
                <a:schemeClr val="accent5">
                  <a:lumMod val="75000"/>
                </a:schemeClr>
              </a:solidFill>
              <a:latin typeface="Calibri"/>
              <a:ea typeface="Calibri"/>
              <a:cs typeface="Times New Roman"/>
            </a:endParaRPr>
          </a:p>
          <a:p>
            <a:pPr marL="195784" indent="-243407">
              <a:lnSpc>
                <a:spcPct val="115000"/>
              </a:lnSpc>
              <a:buFont typeface="Calibri" panose="020F0502020204030204" pitchFamily="34" charset="0"/>
              <a:buChar char="–"/>
            </a:pPr>
            <a:r>
              <a:rPr lang="es-PE" sz="1400" b="1" dirty="0" smtClean="0">
                <a:latin typeface="Calibri"/>
                <a:ea typeface="Calibri"/>
                <a:cs typeface="Times New Roman"/>
              </a:rPr>
              <a:t>Impacto con aves</a:t>
            </a:r>
          </a:p>
          <a:p>
            <a:pPr marL="195784" indent="-243407">
              <a:lnSpc>
                <a:spcPct val="115000"/>
              </a:lnSpc>
              <a:buFont typeface="Calibri" panose="020F0502020204030204" pitchFamily="34" charset="0"/>
              <a:buChar char="–"/>
            </a:pPr>
            <a:r>
              <a:rPr lang="es-PE" sz="1400" b="1" dirty="0" smtClean="0">
                <a:latin typeface="Calibri"/>
                <a:ea typeface="Calibri"/>
                <a:cs typeface="Times New Roman"/>
              </a:rPr>
              <a:t>Ingestión de aves (uno o más motores)</a:t>
            </a:r>
          </a:p>
          <a:p>
            <a:pPr marL="195784" indent="-243407">
              <a:lnSpc>
                <a:spcPct val="115000"/>
              </a:lnSpc>
              <a:buFont typeface="Calibri" panose="020F0502020204030204" pitchFamily="34" charset="0"/>
              <a:buChar char="–"/>
            </a:pPr>
            <a:endParaRPr lang="es-PE" sz="1400" b="1" dirty="0">
              <a:latin typeface="Calibri"/>
              <a:ea typeface="Calibri"/>
              <a:cs typeface="Times New Roman"/>
            </a:endParaRPr>
          </a:p>
        </p:txBody>
      </p:sp>
      <p:sp>
        <p:nvSpPr>
          <p:cNvPr id="6" name="Text Box 2"/>
          <p:cNvSpPr txBox="1">
            <a:spLocks noChangeArrowheads="1"/>
          </p:cNvSpPr>
          <p:nvPr/>
        </p:nvSpPr>
        <p:spPr bwMode="auto">
          <a:xfrm>
            <a:off x="5133738" y="2821818"/>
            <a:ext cx="1441232" cy="1138773"/>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a:lnSpc>
                <a:spcPct val="115000"/>
              </a:lnSpc>
            </a:pPr>
            <a:r>
              <a:rPr lang="es-PE" sz="1400" b="1" u="sng" dirty="0" smtClean="0">
                <a:solidFill>
                  <a:schemeClr val="accent5">
                    <a:lumMod val="75000"/>
                  </a:schemeClr>
                </a:solidFill>
                <a:latin typeface="Calibri"/>
                <a:ea typeface="Calibri"/>
                <a:cs typeface="Times New Roman"/>
              </a:rPr>
              <a:t>Alta probabilidad </a:t>
            </a:r>
            <a:r>
              <a:rPr lang="es-PE" sz="1400" b="1" dirty="0" smtClean="0">
                <a:solidFill>
                  <a:schemeClr val="accent5">
                    <a:lumMod val="75000"/>
                  </a:schemeClr>
                </a:solidFill>
                <a:latin typeface="Calibri"/>
                <a:ea typeface="Calibri"/>
                <a:cs typeface="Times New Roman"/>
              </a:rPr>
              <a:t>/ </a:t>
            </a:r>
            <a:r>
              <a:rPr lang="es-PE" sz="1400" b="1" u="sng" dirty="0" smtClean="0">
                <a:solidFill>
                  <a:schemeClr val="accent5">
                    <a:lumMod val="75000"/>
                  </a:schemeClr>
                </a:solidFill>
                <a:latin typeface="Calibri"/>
                <a:ea typeface="Calibri"/>
                <a:cs typeface="Times New Roman"/>
              </a:rPr>
              <a:t>Baja gravedad</a:t>
            </a:r>
          </a:p>
          <a:p>
            <a:pPr algn="ctr">
              <a:lnSpc>
                <a:spcPct val="115000"/>
              </a:lnSpc>
            </a:pPr>
            <a:r>
              <a:rPr lang="es-PE" sz="1600" b="1" dirty="0" smtClean="0">
                <a:solidFill>
                  <a:srgbClr val="FF0000"/>
                </a:solidFill>
                <a:latin typeface="Calibri"/>
                <a:ea typeface="Calibri"/>
                <a:cs typeface="Times New Roman"/>
              </a:rPr>
              <a:t>Eventos precursores</a:t>
            </a:r>
            <a:endParaRPr lang="es-PE" sz="1600" dirty="0">
              <a:solidFill>
                <a:srgbClr val="FF0000"/>
              </a:solidFill>
              <a:latin typeface="Calibri"/>
              <a:ea typeface="Calibri"/>
              <a:cs typeface="Times New Roman"/>
            </a:endParaRPr>
          </a:p>
        </p:txBody>
      </p:sp>
      <p:sp>
        <p:nvSpPr>
          <p:cNvPr id="7" name="Text Box 2"/>
          <p:cNvSpPr txBox="1">
            <a:spLocks noChangeArrowheads="1"/>
          </p:cNvSpPr>
          <p:nvPr/>
        </p:nvSpPr>
        <p:spPr bwMode="auto">
          <a:xfrm>
            <a:off x="6657975" y="3013667"/>
            <a:ext cx="2247486" cy="946923"/>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0492" indent="-190492" algn="just">
              <a:lnSpc>
                <a:spcPct val="115000"/>
              </a:lnSpc>
              <a:buFont typeface="Arial" panose="020B0604020202020204" pitchFamily="34" charset="0"/>
              <a:buChar char="•"/>
            </a:pPr>
            <a:r>
              <a:rPr lang="es-PE" sz="1600" b="1" dirty="0" smtClean="0">
                <a:latin typeface="Calibri"/>
                <a:ea typeface="Calibri"/>
                <a:cs typeface="Times New Roman"/>
              </a:rPr>
              <a:t>Visualización de aves</a:t>
            </a:r>
          </a:p>
          <a:p>
            <a:pPr marL="190492" indent="-190492" algn="just">
              <a:lnSpc>
                <a:spcPct val="115000"/>
              </a:lnSpc>
              <a:buFont typeface="Arial" panose="020B0604020202020204" pitchFamily="34" charset="0"/>
              <a:buChar char="•"/>
            </a:pPr>
            <a:r>
              <a:rPr lang="es-PE" sz="1600" b="1" dirty="0" smtClean="0">
                <a:latin typeface="Calibri"/>
                <a:ea typeface="Calibri"/>
                <a:cs typeface="Times New Roman"/>
              </a:rPr>
              <a:t>Detección de aves en los radares</a:t>
            </a:r>
          </a:p>
          <a:p>
            <a:pPr marL="190492" indent="-190492" algn="just">
              <a:lnSpc>
                <a:spcPct val="115000"/>
              </a:lnSpc>
              <a:buFont typeface="Arial" panose="020B0604020202020204" pitchFamily="34" charset="0"/>
              <a:buChar char="•"/>
            </a:pPr>
            <a:endParaRPr lang="es-PE" sz="1600" b="1" dirty="0">
              <a:latin typeface="Calibri"/>
              <a:ea typeface="Calibri"/>
              <a:cs typeface="Times New Roman"/>
            </a:endParaRPr>
          </a:p>
        </p:txBody>
      </p:sp>
      <p:sp>
        <p:nvSpPr>
          <p:cNvPr id="8" name="Text Box 2"/>
          <p:cNvSpPr txBox="1">
            <a:spLocks noChangeArrowheads="1"/>
          </p:cNvSpPr>
          <p:nvPr/>
        </p:nvSpPr>
        <p:spPr bwMode="auto">
          <a:xfrm>
            <a:off x="3683444" y="4847883"/>
            <a:ext cx="1233348" cy="926407"/>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a:lnSpc>
                <a:spcPct val="115000"/>
              </a:lnSpc>
            </a:pPr>
            <a:r>
              <a:rPr lang="es-PE" sz="1600" b="1" dirty="0">
                <a:solidFill>
                  <a:schemeClr val="accent5">
                    <a:lumMod val="75000"/>
                  </a:schemeClr>
                </a:solidFill>
                <a:latin typeface="Calibri"/>
                <a:ea typeface="Calibri"/>
                <a:cs typeface="Times New Roman"/>
              </a:rPr>
              <a:t>Indicadores</a:t>
            </a:r>
            <a:endParaRPr lang="es-PE" sz="1600" dirty="0">
              <a:solidFill>
                <a:schemeClr val="accent5">
                  <a:lumMod val="75000"/>
                </a:schemeClr>
              </a:solidFill>
              <a:latin typeface="Calibri"/>
              <a:ea typeface="Calibri"/>
              <a:cs typeface="Times New Roman"/>
            </a:endParaRPr>
          </a:p>
          <a:p>
            <a:pPr algn="ctr">
              <a:lnSpc>
                <a:spcPct val="115000"/>
              </a:lnSpc>
            </a:pPr>
            <a:r>
              <a:rPr lang="es-PE" sz="1600" b="1" dirty="0">
                <a:solidFill>
                  <a:schemeClr val="accent5">
                    <a:lumMod val="75000"/>
                  </a:schemeClr>
                </a:solidFill>
                <a:latin typeface="Calibri"/>
                <a:ea typeface="Calibri"/>
                <a:cs typeface="Times New Roman"/>
              </a:rPr>
              <a:t>“Avanzados / leading”</a:t>
            </a:r>
            <a:endParaRPr lang="es-PE" sz="1600" dirty="0">
              <a:solidFill>
                <a:schemeClr val="accent5">
                  <a:lumMod val="75000"/>
                </a:schemeClr>
              </a:solidFill>
              <a:latin typeface="Calibri"/>
              <a:ea typeface="Calibri"/>
              <a:cs typeface="Times New Roman"/>
            </a:endParaRPr>
          </a:p>
        </p:txBody>
      </p:sp>
      <p:sp>
        <p:nvSpPr>
          <p:cNvPr id="9" name="Text Box 2"/>
          <p:cNvSpPr txBox="1">
            <a:spLocks noChangeArrowheads="1"/>
          </p:cNvSpPr>
          <p:nvPr/>
        </p:nvSpPr>
        <p:spPr bwMode="auto">
          <a:xfrm>
            <a:off x="4956116" y="4631080"/>
            <a:ext cx="3573513" cy="1398247"/>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238115" indent="-238115" algn="just">
              <a:lnSpc>
                <a:spcPct val="115000"/>
              </a:lnSpc>
              <a:buFont typeface="Arial" panose="020B0604020202020204" pitchFamily="34" charset="0"/>
              <a:buChar char="•"/>
            </a:pPr>
            <a:r>
              <a:rPr lang="es-PE" sz="1400" b="1" dirty="0" smtClean="0">
                <a:latin typeface="Calibri"/>
                <a:ea typeface="Calibri"/>
                <a:cs typeface="Times New Roman"/>
              </a:rPr>
              <a:t>Actividades para ahuyentar aves</a:t>
            </a:r>
            <a:endParaRPr lang="es-PE" sz="1400" b="1" dirty="0">
              <a:latin typeface="Calibri"/>
              <a:ea typeface="Calibri"/>
              <a:cs typeface="Times New Roman"/>
            </a:endParaRPr>
          </a:p>
          <a:p>
            <a:pPr marL="238115" indent="-238115" algn="just">
              <a:lnSpc>
                <a:spcPct val="115000"/>
              </a:lnSpc>
              <a:buFont typeface="Arial" panose="020B0604020202020204" pitchFamily="34" charset="0"/>
              <a:buChar char="•"/>
            </a:pPr>
            <a:r>
              <a:rPr lang="es-PE" sz="1400" b="1" dirty="0" smtClean="0">
                <a:latin typeface="Calibri"/>
                <a:ea typeface="Calibri"/>
                <a:cs typeface="Times New Roman"/>
              </a:rPr>
              <a:t>Control de sembríos</a:t>
            </a:r>
            <a:endParaRPr lang="es-PE" sz="1400" b="1" dirty="0">
              <a:latin typeface="Calibri"/>
              <a:ea typeface="Calibri"/>
              <a:cs typeface="Times New Roman"/>
            </a:endParaRPr>
          </a:p>
          <a:p>
            <a:pPr marL="238115" indent="-238115" algn="just">
              <a:lnSpc>
                <a:spcPct val="115000"/>
              </a:lnSpc>
              <a:buFont typeface="Arial" panose="020B0604020202020204" pitchFamily="34" charset="0"/>
              <a:buChar char="•"/>
            </a:pPr>
            <a:r>
              <a:rPr lang="es-PE" sz="1400" b="1" dirty="0" smtClean="0">
                <a:latin typeface="Calibri"/>
                <a:ea typeface="Calibri"/>
                <a:cs typeface="Times New Roman"/>
              </a:rPr>
              <a:t>Corte de pasto</a:t>
            </a:r>
          </a:p>
          <a:p>
            <a:pPr marL="238115" indent="-238115" algn="just">
              <a:lnSpc>
                <a:spcPct val="115000"/>
              </a:lnSpc>
              <a:buFont typeface="Arial" panose="020B0604020202020204" pitchFamily="34" charset="0"/>
              <a:buChar char="•"/>
            </a:pPr>
            <a:r>
              <a:rPr lang="es-PE" sz="1400" b="1" dirty="0" smtClean="0">
                <a:latin typeface="Calibri"/>
                <a:ea typeface="Calibri"/>
                <a:cs typeface="Times New Roman"/>
              </a:rPr>
              <a:t>Ubicación de los lugares de alimentación de las aves </a:t>
            </a:r>
            <a:endParaRPr lang="es-PE" sz="1400" b="1" dirty="0">
              <a:latin typeface="Calibri"/>
              <a:ea typeface="Calibri"/>
              <a:cs typeface="Times New Roman"/>
            </a:endParaRPr>
          </a:p>
        </p:txBody>
      </p:sp>
      <p:sp>
        <p:nvSpPr>
          <p:cNvPr id="10" name="Left Brace 9"/>
          <p:cNvSpPr/>
          <p:nvPr/>
        </p:nvSpPr>
        <p:spPr>
          <a:xfrm>
            <a:off x="6479770" y="2871797"/>
            <a:ext cx="263932" cy="114300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s-PE" dirty="0"/>
          </a:p>
        </p:txBody>
      </p:sp>
      <p:sp>
        <p:nvSpPr>
          <p:cNvPr id="11" name="Left Brace 10"/>
          <p:cNvSpPr/>
          <p:nvPr/>
        </p:nvSpPr>
        <p:spPr>
          <a:xfrm>
            <a:off x="4873127" y="4503048"/>
            <a:ext cx="173046" cy="162470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s-PE" dirty="0"/>
          </a:p>
        </p:txBody>
      </p:sp>
      <p:sp>
        <p:nvSpPr>
          <p:cNvPr id="12" name="Left Brace 11"/>
          <p:cNvSpPr/>
          <p:nvPr/>
        </p:nvSpPr>
        <p:spPr>
          <a:xfrm>
            <a:off x="4779886" y="1400175"/>
            <a:ext cx="320752" cy="282892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s-PE" dirty="0"/>
          </a:p>
        </p:txBody>
      </p:sp>
      <p:sp>
        <p:nvSpPr>
          <p:cNvPr id="13" name="TextBox 12">
            <a:extLst>
              <a:ext uri="{FF2B5EF4-FFF2-40B4-BE49-F238E27FC236}">
                <a16:creationId xmlns:a16="http://schemas.microsoft.com/office/drawing/2014/main" id="{38984793-C5B5-4F69-AC2A-F0896B1A4587}"/>
              </a:ext>
            </a:extLst>
          </p:cNvPr>
          <p:cNvSpPr txBox="1"/>
          <p:nvPr/>
        </p:nvSpPr>
        <p:spPr>
          <a:xfrm>
            <a:off x="0" y="0"/>
            <a:ext cx="9143999" cy="584775"/>
          </a:xfrm>
          <a:prstGeom prst="rect">
            <a:avLst/>
          </a:prstGeom>
          <a:noFill/>
        </p:spPr>
        <p:txBody>
          <a:bodyPr wrap="square" rtlCol="0">
            <a:spAutoFit/>
          </a:bodyPr>
          <a:lstStyle/>
          <a:p>
            <a:pPr algn="ctr"/>
            <a:r>
              <a:rPr lang="es-PE" sz="3200" b="1" dirty="0">
                <a:solidFill>
                  <a:schemeClr val="tx1">
                    <a:lumMod val="75000"/>
                    <a:lumOff val="25000"/>
                  </a:schemeClr>
                </a:solidFill>
              </a:rPr>
              <a:t>Indicadores “de resultados” y “avanzados”</a:t>
            </a:r>
          </a:p>
        </p:txBody>
      </p:sp>
      <p:grpSp>
        <p:nvGrpSpPr>
          <p:cNvPr id="14" name="Group 13">
            <a:extLst>
              <a:ext uri="{FF2B5EF4-FFF2-40B4-BE49-F238E27FC236}">
                <a16:creationId xmlns:a16="http://schemas.microsoft.com/office/drawing/2014/main" id="{1E2667C4-94AC-48C3-8D3C-D54970289141}"/>
              </a:ext>
            </a:extLst>
          </p:cNvPr>
          <p:cNvGrpSpPr/>
          <p:nvPr/>
        </p:nvGrpSpPr>
        <p:grpSpPr>
          <a:xfrm>
            <a:off x="4053796" y="650940"/>
            <a:ext cx="481027" cy="64839"/>
            <a:chOff x="5843941" y="1171696"/>
            <a:chExt cx="641369" cy="86452"/>
          </a:xfrm>
        </p:grpSpPr>
        <p:sp>
          <p:nvSpPr>
            <p:cNvPr id="15" name="Oval 14">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Oval 18">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7581021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1C018782-204B-464F-BCE4-45D490C49117}"/>
                                            </p:graphicEl>
                                          </p:spTgt>
                                        </p:tgtEl>
                                        <p:attrNameLst>
                                          <p:attrName>style.visibility</p:attrName>
                                        </p:attrNameLst>
                                      </p:cBhvr>
                                      <p:to>
                                        <p:strVal val="visible"/>
                                      </p:to>
                                    </p:set>
                                    <p:animEffect transition="in" filter="fade">
                                      <p:cBhvr>
                                        <p:cTn id="7" dur="500"/>
                                        <p:tgtEl>
                                          <p:spTgt spid="3">
                                            <p:graphicEl>
                                              <a:dgm id="{1C018782-204B-464F-BCE4-45D490C4911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297003C-A793-4316-BF67-FA93D0D3C988}"/>
                                            </p:graphicEl>
                                          </p:spTgt>
                                        </p:tgtEl>
                                        <p:attrNameLst>
                                          <p:attrName>style.visibility</p:attrName>
                                        </p:attrNameLst>
                                      </p:cBhvr>
                                      <p:to>
                                        <p:strVal val="visible"/>
                                      </p:to>
                                    </p:set>
                                    <p:animEffect transition="in" filter="fade">
                                      <p:cBhvr>
                                        <p:cTn id="12" dur="500"/>
                                        <p:tgtEl>
                                          <p:spTgt spid="3">
                                            <p:graphicEl>
                                              <a:dgm id="{C297003C-A793-4316-BF67-FA93D0D3C98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456BD247-50D4-48E4-89EC-C7B66E8C9143}"/>
                                            </p:graphicEl>
                                          </p:spTgt>
                                        </p:tgtEl>
                                        <p:attrNameLst>
                                          <p:attrName>style.visibility</p:attrName>
                                        </p:attrNameLst>
                                      </p:cBhvr>
                                      <p:to>
                                        <p:strVal val="visible"/>
                                      </p:to>
                                    </p:set>
                                    <p:animEffect transition="in" filter="fade">
                                      <p:cBhvr>
                                        <p:cTn id="17" dur="500"/>
                                        <p:tgtEl>
                                          <p:spTgt spid="3">
                                            <p:graphicEl>
                                              <a:dgm id="{456BD247-50D4-48E4-89EC-C7B66E8C91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rev="1"/>
        </p:bldSub>
      </p:bldGraphic>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62986890"/>
              </p:ext>
            </p:extLst>
          </p:nvPr>
        </p:nvGraphicFramePr>
        <p:xfrm>
          <a:off x="1" y="2413845"/>
          <a:ext cx="3723861" cy="4048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2"/>
          <p:cNvSpPr txBox="1">
            <a:spLocks noChangeArrowheads="1"/>
          </p:cNvSpPr>
          <p:nvPr/>
        </p:nvSpPr>
        <p:spPr bwMode="auto">
          <a:xfrm>
            <a:off x="2902232" y="2918984"/>
            <a:ext cx="1401229" cy="926407"/>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a:lnSpc>
                <a:spcPct val="115000"/>
              </a:lnSpc>
            </a:pPr>
            <a:r>
              <a:rPr lang="es-PE" sz="1600" b="1" dirty="0">
                <a:solidFill>
                  <a:schemeClr val="accent5">
                    <a:lumMod val="75000"/>
                  </a:schemeClr>
                </a:solidFill>
                <a:latin typeface="Calibri"/>
                <a:ea typeface="Calibri"/>
                <a:cs typeface="Times New Roman"/>
              </a:rPr>
              <a:t>Indicadores “de resultados / lagging”</a:t>
            </a:r>
          </a:p>
        </p:txBody>
      </p:sp>
      <p:sp>
        <p:nvSpPr>
          <p:cNvPr id="5" name="Text Box 2"/>
          <p:cNvSpPr txBox="1">
            <a:spLocks noChangeArrowheads="1"/>
          </p:cNvSpPr>
          <p:nvPr/>
        </p:nvSpPr>
        <p:spPr bwMode="auto">
          <a:xfrm>
            <a:off x="4476498" y="1054367"/>
            <a:ext cx="4044653" cy="2213028"/>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5784" indent="-243407">
              <a:lnSpc>
                <a:spcPct val="115000"/>
              </a:lnSpc>
              <a:buFont typeface="Calibri" panose="020F0502020204030204" pitchFamily="34" charset="0"/>
              <a:buChar char="–"/>
            </a:pPr>
            <a:r>
              <a:rPr lang="es-PE" sz="1400" b="1" u="sng" dirty="0" smtClean="0">
                <a:solidFill>
                  <a:schemeClr val="accent5">
                    <a:lumMod val="75000"/>
                  </a:schemeClr>
                </a:solidFill>
                <a:latin typeface="Calibri"/>
                <a:ea typeface="Calibri"/>
                <a:cs typeface="Times New Roman"/>
              </a:rPr>
              <a:t>Baja probabilidad </a:t>
            </a:r>
            <a:r>
              <a:rPr lang="es-PE" sz="1400" b="1" u="sng" dirty="0">
                <a:solidFill>
                  <a:schemeClr val="accent5">
                    <a:lumMod val="75000"/>
                  </a:schemeClr>
                </a:solidFill>
                <a:latin typeface="Calibri"/>
                <a:ea typeface="Calibri"/>
                <a:cs typeface="Times New Roman"/>
              </a:rPr>
              <a:t>/ </a:t>
            </a:r>
            <a:r>
              <a:rPr lang="es-PE" sz="1400" b="1" u="sng" dirty="0" smtClean="0">
                <a:solidFill>
                  <a:schemeClr val="accent5">
                    <a:lumMod val="75000"/>
                  </a:schemeClr>
                </a:solidFill>
                <a:latin typeface="Calibri"/>
                <a:ea typeface="Calibri"/>
                <a:cs typeface="Times New Roman"/>
              </a:rPr>
              <a:t>Alta gravedad</a:t>
            </a:r>
            <a:endParaRPr lang="es-PE" sz="1400" b="1" u="sng" dirty="0">
              <a:solidFill>
                <a:schemeClr val="accent5">
                  <a:lumMod val="75000"/>
                </a:schemeClr>
              </a:solidFill>
              <a:latin typeface="Calibri"/>
              <a:ea typeface="Calibri"/>
              <a:cs typeface="Times New Roman"/>
            </a:endParaRPr>
          </a:p>
          <a:p>
            <a:pPr marL="195784" indent="-243407">
              <a:lnSpc>
                <a:spcPct val="115000"/>
              </a:lnSpc>
              <a:buFont typeface="Calibri" panose="020F0502020204030204" pitchFamily="34" charset="0"/>
              <a:buChar char="–"/>
            </a:pPr>
            <a:r>
              <a:rPr lang="es-PE" sz="1400" b="1" dirty="0">
                <a:latin typeface="Calibri"/>
                <a:ea typeface="Calibri"/>
                <a:cs typeface="Times New Roman"/>
              </a:rPr>
              <a:t>Accidentes. Número por movimientos de aeronaves:</a:t>
            </a:r>
          </a:p>
          <a:p>
            <a:pPr marL="338653" indent="-148161">
              <a:lnSpc>
                <a:spcPct val="115000"/>
              </a:lnSpc>
              <a:buFont typeface="Arial"/>
              <a:buChar char="•"/>
            </a:pPr>
            <a:r>
              <a:rPr lang="es-PE" sz="1400" dirty="0">
                <a:latin typeface="Calibri"/>
                <a:ea typeface="Calibri"/>
                <a:cs typeface="Times New Roman"/>
              </a:rPr>
              <a:t>Colisiones en vuelo</a:t>
            </a:r>
          </a:p>
          <a:p>
            <a:pPr marL="338653" indent="-148161">
              <a:lnSpc>
                <a:spcPct val="115000"/>
              </a:lnSpc>
              <a:buFont typeface="Arial"/>
              <a:buChar char="•"/>
            </a:pPr>
            <a:r>
              <a:rPr lang="es-PE" sz="1400" dirty="0">
                <a:latin typeface="Calibri"/>
                <a:ea typeface="Calibri"/>
                <a:cs typeface="Times New Roman"/>
              </a:rPr>
              <a:t>CFITs</a:t>
            </a:r>
          </a:p>
          <a:p>
            <a:pPr marL="338653" indent="-148161">
              <a:lnSpc>
                <a:spcPct val="115000"/>
              </a:lnSpc>
              <a:buFont typeface="Arial"/>
              <a:buChar char="•"/>
            </a:pPr>
            <a:r>
              <a:rPr lang="es-PE" sz="1400" dirty="0">
                <a:latin typeface="Calibri"/>
                <a:ea typeface="Calibri"/>
                <a:cs typeface="Times New Roman"/>
              </a:rPr>
              <a:t>Colisiones en tierra</a:t>
            </a:r>
          </a:p>
          <a:p>
            <a:pPr marL="190492" indent="-238115">
              <a:lnSpc>
                <a:spcPct val="115000"/>
              </a:lnSpc>
              <a:buFont typeface="Calibri" panose="020F0502020204030204" pitchFamily="34" charset="0"/>
              <a:buChar char="–"/>
            </a:pPr>
            <a:r>
              <a:rPr lang="es-PE" sz="1400" b="1" dirty="0" smtClean="0">
                <a:latin typeface="Calibri"/>
                <a:ea typeface="Calibri"/>
                <a:cs typeface="Times New Roman"/>
              </a:rPr>
              <a:t>Incidentes graves. </a:t>
            </a:r>
            <a:r>
              <a:rPr lang="es-PE" sz="1400" b="1" dirty="0">
                <a:latin typeface="Calibri"/>
                <a:ea typeface="Calibri"/>
                <a:cs typeface="Times New Roman"/>
              </a:rPr>
              <a:t>Número por movimiento de aviones:</a:t>
            </a:r>
          </a:p>
          <a:p>
            <a:pPr marL="338653" indent="-148161">
              <a:lnSpc>
                <a:spcPct val="115000"/>
              </a:lnSpc>
              <a:buFont typeface="Arial"/>
              <a:buChar char="•"/>
            </a:pPr>
            <a:r>
              <a:rPr lang="es-PE" sz="1400" dirty="0">
                <a:latin typeface="Calibri"/>
                <a:ea typeface="Calibri"/>
                <a:cs typeface="Times New Roman"/>
              </a:rPr>
              <a:t>Infringir la separación minima</a:t>
            </a:r>
          </a:p>
          <a:p>
            <a:pPr marL="338653" indent="-148161">
              <a:lnSpc>
                <a:spcPct val="115000"/>
              </a:lnSpc>
              <a:spcAft>
                <a:spcPts val="833"/>
              </a:spcAft>
              <a:buFont typeface="Arial"/>
              <a:buChar char="•"/>
            </a:pPr>
            <a:r>
              <a:rPr lang="es-PE" sz="1400" dirty="0">
                <a:latin typeface="Calibri"/>
                <a:ea typeface="Calibri"/>
                <a:cs typeface="Times New Roman"/>
              </a:rPr>
              <a:t>Incursiones en la pista</a:t>
            </a:r>
          </a:p>
        </p:txBody>
      </p:sp>
      <p:sp>
        <p:nvSpPr>
          <p:cNvPr id="6" name="Text Box 2"/>
          <p:cNvSpPr txBox="1">
            <a:spLocks noChangeArrowheads="1"/>
          </p:cNvSpPr>
          <p:nvPr/>
        </p:nvSpPr>
        <p:spPr bwMode="auto">
          <a:xfrm>
            <a:off x="4405058" y="3988650"/>
            <a:ext cx="1441232" cy="572464"/>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a:lnSpc>
                <a:spcPct val="115000"/>
              </a:lnSpc>
            </a:pPr>
            <a:r>
              <a:rPr lang="es-PE" sz="1400" b="1" u="sng" dirty="0" smtClean="0">
                <a:solidFill>
                  <a:schemeClr val="accent5">
                    <a:lumMod val="75000"/>
                  </a:schemeClr>
                </a:solidFill>
                <a:latin typeface="Calibri"/>
                <a:ea typeface="Calibri"/>
                <a:cs typeface="Times New Roman"/>
              </a:rPr>
              <a:t>Alta probabilidad </a:t>
            </a:r>
            <a:r>
              <a:rPr lang="es-PE" sz="1400" b="1" dirty="0" smtClean="0">
                <a:solidFill>
                  <a:schemeClr val="accent5">
                    <a:lumMod val="75000"/>
                  </a:schemeClr>
                </a:solidFill>
                <a:latin typeface="Calibri"/>
                <a:ea typeface="Calibri"/>
                <a:cs typeface="Times New Roman"/>
              </a:rPr>
              <a:t>/ Baja gravedad</a:t>
            </a:r>
            <a:endParaRPr lang="es-PE" sz="1400" dirty="0">
              <a:solidFill>
                <a:schemeClr val="accent5">
                  <a:lumMod val="75000"/>
                </a:schemeClr>
              </a:solidFill>
              <a:latin typeface="Calibri"/>
              <a:ea typeface="Calibri"/>
              <a:cs typeface="Times New Roman"/>
            </a:endParaRPr>
          </a:p>
        </p:txBody>
      </p:sp>
      <p:sp>
        <p:nvSpPr>
          <p:cNvPr id="7" name="Text Box 2"/>
          <p:cNvSpPr txBox="1">
            <a:spLocks noChangeArrowheads="1"/>
          </p:cNvSpPr>
          <p:nvPr/>
        </p:nvSpPr>
        <p:spPr bwMode="auto">
          <a:xfrm>
            <a:off x="5846937" y="3553155"/>
            <a:ext cx="3058524" cy="1493841"/>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0492" indent="-190492" algn="just">
              <a:lnSpc>
                <a:spcPct val="115000"/>
              </a:lnSpc>
              <a:buFont typeface="Arial" panose="020B0604020202020204" pitchFamily="34" charset="0"/>
              <a:buChar char="•"/>
            </a:pPr>
            <a:r>
              <a:rPr lang="es-PE" sz="1400" dirty="0">
                <a:latin typeface="Calibri"/>
                <a:ea typeface="Calibri"/>
                <a:cs typeface="Times New Roman"/>
              </a:rPr>
              <a:t>Número de fallas técnicas con impacto operacional</a:t>
            </a:r>
          </a:p>
          <a:p>
            <a:pPr marL="190492" indent="-190492" algn="just">
              <a:lnSpc>
                <a:spcPct val="115000"/>
              </a:lnSpc>
              <a:buFont typeface="Arial" panose="020B0604020202020204" pitchFamily="34" charset="0"/>
              <a:buChar char="•"/>
            </a:pPr>
            <a:r>
              <a:rPr lang="es-PE" sz="1400" dirty="0">
                <a:latin typeface="Calibri"/>
                <a:ea typeface="Calibri"/>
                <a:cs typeface="Times New Roman"/>
              </a:rPr>
              <a:t>Número de códigos de llamadas reportados</a:t>
            </a:r>
          </a:p>
          <a:p>
            <a:pPr marL="190492" indent="-190492" algn="just">
              <a:lnSpc>
                <a:spcPct val="115000"/>
              </a:lnSpc>
              <a:spcAft>
                <a:spcPts val="833"/>
              </a:spcAft>
              <a:buFont typeface="Arial" panose="020B0604020202020204" pitchFamily="34" charset="0"/>
              <a:buChar char="•"/>
            </a:pPr>
            <a:r>
              <a:rPr lang="es-PE" sz="1400" dirty="0">
                <a:latin typeface="Calibri"/>
                <a:ea typeface="Calibri"/>
                <a:cs typeface="Times New Roman"/>
              </a:rPr>
              <a:t>Número de aproximaciones no estabilizadas /1000 aterrizajes</a:t>
            </a:r>
          </a:p>
        </p:txBody>
      </p:sp>
      <p:sp>
        <p:nvSpPr>
          <p:cNvPr id="8" name="Text Box 2"/>
          <p:cNvSpPr txBox="1">
            <a:spLocks noChangeArrowheads="1"/>
          </p:cNvSpPr>
          <p:nvPr/>
        </p:nvSpPr>
        <p:spPr bwMode="auto">
          <a:xfrm>
            <a:off x="4597858" y="5457483"/>
            <a:ext cx="1233348" cy="926407"/>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a:lnSpc>
                <a:spcPct val="115000"/>
              </a:lnSpc>
            </a:pPr>
            <a:r>
              <a:rPr lang="es-PE" sz="1600" b="1" dirty="0">
                <a:solidFill>
                  <a:schemeClr val="accent5">
                    <a:lumMod val="75000"/>
                  </a:schemeClr>
                </a:solidFill>
                <a:latin typeface="Calibri"/>
                <a:ea typeface="Calibri"/>
                <a:cs typeface="Times New Roman"/>
              </a:rPr>
              <a:t>Indicadores</a:t>
            </a:r>
            <a:endParaRPr lang="es-PE" sz="1600" dirty="0">
              <a:solidFill>
                <a:schemeClr val="accent5">
                  <a:lumMod val="75000"/>
                </a:schemeClr>
              </a:solidFill>
              <a:latin typeface="Calibri"/>
              <a:ea typeface="Calibri"/>
              <a:cs typeface="Times New Roman"/>
            </a:endParaRPr>
          </a:p>
          <a:p>
            <a:pPr algn="ctr">
              <a:lnSpc>
                <a:spcPct val="115000"/>
              </a:lnSpc>
            </a:pPr>
            <a:r>
              <a:rPr lang="es-PE" sz="1600" b="1" dirty="0">
                <a:solidFill>
                  <a:schemeClr val="accent5">
                    <a:lumMod val="75000"/>
                  </a:schemeClr>
                </a:solidFill>
                <a:latin typeface="Calibri"/>
                <a:ea typeface="Calibri"/>
                <a:cs typeface="Times New Roman"/>
              </a:rPr>
              <a:t>“Avanzados / leading”</a:t>
            </a:r>
            <a:endParaRPr lang="es-PE" sz="1600" dirty="0">
              <a:solidFill>
                <a:schemeClr val="accent5">
                  <a:lumMod val="75000"/>
                </a:schemeClr>
              </a:solidFill>
              <a:latin typeface="Calibri"/>
              <a:ea typeface="Calibri"/>
              <a:cs typeface="Times New Roman"/>
            </a:endParaRPr>
          </a:p>
        </p:txBody>
      </p:sp>
      <p:sp>
        <p:nvSpPr>
          <p:cNvPr id="9" name="Text Box 2"/>
          <p:cNvSpPr txBox="1">
            <a:spLocks noChangeArrowheads="1"/>
          </p:cNvSpPr>
          <p:nvPr/>
        </p:nvSpPr>
        <p:spPr bwMode="auto">
          <a:xfrm>
            <a:off x="5870534" y="5183528"/>
            <a:ext cx="3154196" cy="1619808"/>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238115" indent="-238115" algn="just">
              <a:lnSpc>
                <a:spcPct val="115000"/>
              </a:lnSpc>
              <a:buFont typeface="Arial" panose="020B0604020202020204" pitchFamily="34" charset="0"/>
              <a:buChar char="•"/>
            </a:pPr>
            <a:r>
              <a:rPr lang="es-PE" sz="1400" dirty="0">
                <a:latin typeface="Calibri"/>
                <a:ea typeface="Calibri"/>
                <a:cs typeface="Times New Roman"/>
              </a:rPr>
              <a:t>Número de no-cumplimiento por ciclo de auditoria planeada</a:t>
            </a:r>
          </a:p>
          <a:p>
            <a:pPr marL="238115" indent="-238115" algn="just">
              <a:lnSpc>
                <a:spcPct val="115000"/>
              </a:lnSpc>
              <a:buFont typeface="Arial" panose="020B0604020202020204" pitchFamily="34" charset="0"/>
              <a:buChar char="•"/>
            </a:pPr>
            <a:r>
              <a:rPr lang="es-PE" sz="1400" dirty="0">
                <a:latin typeface="Calibri"/>
                <a:ea typeface="Calibri"/>
                <a:cs typeface="Times New Roman"/>
              </a:rPr>
              <a:t>Número de reportes de SO recibidos por periodo y tendencia</a:t>
            </a:r>
          </a:p>
          <a:p>
            <a:pPr marL="238115" indent="-238115" algn="just">
              <a:lnSpc>
                <a:spcPct val="115000"/>
              </a:lnSpc>
              <a:buFont typeface="Arial" panose="020B0604020202020204" pitchFamily="34" charset="0"/>
              <a:buChar char="•"/>
            </a:pPr>
            <a:r>
              <a:rPr lang="es-PE" sz="1400" dirty="0">
                <a:latin typeface="Calibri"/>
                <a:ea typeface="Calibri"/>
                <a:cs typeface="Times New Roman"/>
              </a:rPr>
              <a:t>Cambios en la organización con evaluación de riesgo de SO (SRA) </a:t>
            </a:r>
          </a:p>
        </p:txBody>
      </p:sp>
      <p:sp>
        <p:nvSpPr>
          <p:cNvPr id="10" name="Left Brace 9"/>
          <p:cNvSpPr/>
          <p:nvPr/>
        </p:nvSpPr>
        <p:spPr>
          <a:xfrm>
            <a:off x="5736819" y="3657602"/>
            <a:ext cx="133716" cy="138906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s-PE" dirty="0"/>
          </a:p>
        </p:txBody>
      </p:sp>
      <p:sp>
        <p:nvSpPr>
          <p:cNvPr id="11" name="Left Brace 10"/>
          <p:cNvSpPr/>
          <p:nvPr/>
        </p:nvSpPr>
        <p:spPr>
          <a:xfrm>
            <a:off x="5744683" y="5112648"/>
            <a:ext cx="173046" cy="162470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s-PE" dirty="0"/>
          </a:p>
        </p:txBody>
      </p:sp>
      <p:sp>
        <p:nvSpPr>
          <p:cNvPr id="12" name="Left Brace 11"/>
          <p:cNvSpPr/>
          <p:nvPr/>
        </p:nvSpPr>
        <p:spPr>
          <a:xfrm>
            <a:off x="4279811" y="1166813"/>
            <a:ext cx="120740" cy="389477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s-PE" dirty="0"/>
          </a:p>
        </p:txBody>
      </p:sp>
      <p:sp>
        <p:nvSpPr>
          <p:cNvPr id="13" name="TextBox 12">
            <a:extLst>
              <a:ext uri="{FF2B5EF4-FFF2-40B4-BE49-F238E27FC236}">
                <a16:creationId xmlns:a16="http://schemas.microsoft.com/office/drawing/2014/main" id="{38984793-C5B5-4F69-AC2A-F0896B1A4587}"/>
              </a:ext>
            </a:extLst>
          </p:cNvPr>
          <p:cNvSpPr txBox="1"/>
          <p:nvPr/>
        </p:nvSpPr>
        <p:spPr>
          <a:xfrm>
            <a:off x="0" y="0"/>
            <a:ext cx="9143999" cy="584775"/>
          </a:xfrm>
          <a:prstGeom prst="rect">
            <a:avLst/>
          </a:prstGeom>
          <a:noFill/>
        </p:spPr>
        <p:txBody>
          <a:bodyPr wrap="square" rtlCol="0">
            <a:spAutoFit/>
          </a:bodyPr>
          <a:lstStyle/>
          <a:p>
            <a:pPr algn="ctr"/>
            <a:r>
              <a:rPr lang="es-PE" sz="3200" b="1" dirty="0">
                <a:solidFill>
                  <a:schemeClr val="tx1">
                    <a:lumMod val="75000"/>
                    <a:lumOff val="25000"/>
                  </a:schemeClr>
                </a:solidFill>
              </a:rPr>
              <a:t>Indicadores “de resultados” y “avanzados”</a:t>
            </a:r>
          </a:p>
        </p:txBody>
      </p:sp>
      <p:grpSp>
        <p:nvGrpSpPr>
          <p:cNvPr id="14" name="Group 13">
            <a:extLst>
              <a:ext uri="{FF2B5EF4-FFF2-40B4-BE49-F238E27FC236}">
                <a16:creationId xmlns:a16="http://schemas.microsoft.com/office/drawing/2014/main" id="{1E2667C4-94AC-48C3-8D3C-D54970289141}"/>
              </a:ext>
            </a:extLst>
          </p:cNvPr>
          <p:cNvGrpSpPr/>
          <p:nvPr/>
        </p:nvGrpSpPr>
        <p:grpSpPr>
          <a:xfrm>
            <a:off x="4053796" y="650940"/>
            <a:ext cx="481027" cy="64839"/>
            <a:chOff x="5843941" y="1171696"/>
            <a:chExt cx="641369" cy="86452"/>
          </a:xfrm>
        </p:grpSpPr>
        <p:sp>
          <p:nvSpPr>
            <p:cNvPr id="15" name="Oval 14">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Oval 18">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5790925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1C018782-204B-464F-BCE4-45D490C49117}"/>
                                            </p:graphicEl>
                                          </p:spTgt>
                                        </p:tgtEl>
                                        <p:attrNameLst>
                                          <p:attrName>style.visibility</p:attrName>
                                        </p:attrNameLst>
                                      </p:cBhvr>
                                      <p:to>
                                        <p:strVal val="visible"/>
                                      </p:to>
                                    </p:set>
                                    <p:animEffect transition="in" filter="fade">
                                      <p:cBhvr>
                                        <p:cTn id="7" dur="500"/>
                                        <p:tgtEl>
                                          <p:spTgt spid="3">
                                            <p:graphicEl>
                                              <a:dgm id="{1C018782-204B-464F-BCE4-45D490C4911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297003C-A793-4316-BF67-FA93D0D3C988}"/>
                                            </p:graphicEl>
                                          </p:spTgt>
                                        </p:tgtEl>
                                        <p:attrNameLst>
                                          <p:attrName>style.visibility</p:attrName>
                                        </p:attrNameLst>
                                      </p:cBhvr>
                                      <p:to>
                                        <p:strVal val="visible"/>
                                      </p:to>
                                    </p:set>
                                    <p:animEffect transition="in" filter="fade">
                                      <p:cBhvr>
                                        <p:cTn id="12" dur="500"/>
                                        <p:tgtEl>
                                          <p:spTgt spid="3">
                                            <p:graphicEl>
                                              <a:dgm id="{C297003C-A793-4316-BF67-FA93D0D3C98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456BD247-50D4-48E4-89EC-C7B66E8C9143}"/>
                                            </p:graphicEl>
                                          </p:spTgt>
                                        </p:tgtEl>
                                        <p:attrNameLst>
                                          <p:attrName>style.visibility</p:attrName>
                                        </p:attrNameLst>
                                      </p:cBhvr>
                                      <p:to>
                                        <p:strVal val="visible"/>
                                      </p:to>
                                    </p:set>
                                    <p:animEffect transition="in" filter="fade">
                                      <p:cBhvr>
                                        <p:cTn id="17" dur="500"/>
                                        <p:tgtEl>
                                          <p:spTgt spid="3">
                                            <p:graphicEl>
                                              <a:dgm id="{456BD247-50D4-48E4-89EC-C7B66E8C91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rev="1"/>
        </p:bldSub>
      </p:bldGraphic>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 y="1804245"/>
          <a:ext cx="3723861" cy="4048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2"/>
          <p:cNvSpPr txBox="1">
            <a:spLocks noChangeArrowheads="1"/>
          </p:cNvSpPr>
          <p:nvPr/>
        </p:nvSpPr>
        <p:spPr bwMode="auto">
          <a:xfrm>
            <a:off x="3162124" y="2071475"/>
            <a:ext cx="1401229" cy="1351139"/>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a:lnSpc>
                <a:spcPct val="115000"/>
              </a:lnSpc>
            </a:pPr>
            <a:r>
              <a:rPr lang="es-PE" b="1" dirty="0">
                <a:solidFill>
                  <a:schemeClr val="accent5">
                    <a:lumMod val="75000"/>
                  </a:schemeClr>
                </a:solidFill>
                <a:latin typeface="Calibri"/>
                <a:ea typeface="Calibri"/>
                <a:cs typeface="Times New Roman"/>
              </a:rPr>
              <a:t>Indicadores “de resultados / lagging”</a:t>
            </a:r>
          </a:p>
        </p:txBody>
      </p:sp>
      <p:sp>
        <p:nvSpPr>
          <p:cNvPr id="5" name="Text Box 2"/>
          <p:cNvSpPr txBox="1">
            <a:spLocks noChangeArrowheads="1"/>
          </p:cNvSpPr>
          <p:nvPr/>
        </p:nvSpPr>
        <p:spPr bwMode="auto">
          <a:xfrm>
            <a:off x="5243512" y="1616378"/>
            <a:ext cx="3626167" cy="926833"/>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5784" indent="-243407">
              <a:lnSpc>
                <a:spcPct val="115000"/>
              </a:lnSpc>
              <a:buFont typeface="Calibri" panose="020F0502020204030204" pitchFamily="34" charset="0"/>
              <a:buChar char="–"/>
            </a:pPr>
            <a:r>
              <a:rPr lang="es-PE" b="1" u="sng" dirty="0" smtClean="0">
                <a:solidFill>
                  <a:schemeClr val="accent5">
                    <a:lumMod val="75000"/>
                  </a:schemeClr>
                </a:solidFill>
                <a:latin typeface="Calibri"/>
                <a:ea typeface="Calibri"/>
                <a:cs typeface="Times New Roman"/>
              </a:rPr>
              <a:t>Baja probabilidad </a:t>
            </a:r>
            <a:r>
              <a:rPr lang="es-PE" b="1" u="sng" dirty="0">
                <a:solidFill>
                  <a:schemeClr val="accent5">
                    <a:lumMod val="75000"/>
                  </a:schemeClr>
                </a:solidFill>
                <a:latin typeface="Calibri"/>
                <a:ea typeface="Calibri"/>
                <a:cs typeface="Times New Roman"/>
              </a:rPr>
              <a:t>/ </a:t>
            </a:r>
            <a:r>
              <a:rPr lang="es-PE" b="1" u="sng" dirty="0" smtClean="0">
                <a:solidFill>
                  <a:schemeClr val="accent5">
                    <a:lumMod val="75000"/>
                  </a:schemeClr>
                </a:solidFill>
                <a:latin typeface="Calibri"/>
                <a:ea typeface="Calibri"/>
                <a:cs typeface="Times New Roman"/>
              </a:rPr>
              <a:t>Alta gravedad</a:t>
            </a:r>
            <a:endParaRPr lang="es-PE" b="1" u="sng" dirty="0">
              <a:solidFill>
                <a:schemeClr val="accent5">
                  <a:lumMod val="75000"/>
                </a:schemeClr>
              </a:solidFill>
              <a:latin typeface="Calibri"/>
              <a:ea typeface="Calibri"/>
              <a:cs typeface="Times New Roman"/>
            </a:endParaRPr>
          </a:p>
          <a:p>
            <a:pPr marL="233363" indent="-280988">
              <a:lnSpc>
                <a:spcPct val="115000"/>
              </a:lnSpc>
              <a:buFont typeface="Calibri" panose="020F0502020204030204" pitchFamily="34" charset="0"/>
              <a:buChar char="–"/>
            </a:pPr>
            <a:r>
              <a:rPr lang="es-PE" sz="1600" b="1" dirty="0" smtClean="0">
                <a:latin typeface="Calibri"/>
                <a:ea typeface="Calibri"/>
                <a:cs typeface="Times New Roman"/>
              </a:rPr>
              <a:t>Número de excursiones de pista / 1000    aterrizajes</a:t>
            </a:r>
          </a:p>
          <a:p>
            <a:pPr marL="195784" indent="-243407">
              <a:lnSpc>
                <a:spcPct val="115000"/>
              </a:lnSpc>
              <a:buFont typeface="Calibri" panose="020F0502020204030204" pitchFamily="34" charset="0"/>
              <a:buChar char="–"/>
            </a:pPr>
            <a:endParaRPr lang="es-PE" sz="1400" b="1" dirty="0">
              <a:latin typeface="Calibri"/>
              <a:ea typeface="Calibri"/>
              <a:cs typeface="Times New Roman"/>
            </a:endParaRPr>
          </a:p>
        </p:txBody>
      </p:sp>
      <p:sp>
        <p:nvSpPr>
          <p:cNvPr id="6" name="Text Box 2"/>
          <p:cNvSpPr txBox="1">
            <a:spLocks noChangeArrowheads="1"/>
          </p:cNvSpPr>
          <p:nvPr/>
        </p:nvSpPr>
        <p:spPr bwMode="auto">
          <a:xfrm>
            <a:off x="4971058" y="2672920"/>
            <a:ext cx="1508712" cy="1669688"/>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a:lnSpc>
                <a:spcPct val="115000"/>
              </a:lnSpc>
            </a:pPr>
            <a:r>
              <a:rPr lang="es-PE" b="1" u="sng" dirty="0" smtClean="0">
                <a:solidFill>
                  <a:schemeClr val="accent5">
                    <a:lumMod val="75000"/>
                  </a:schemeClr>
                </a:solidFill>
                <a:latin typeface="Calibri"/>
                <a:ea typeface="Calibri"/>
                <a:cs typeface="Times New Roman"/>
              </a:rPr>
              <a:t>Alta probabilidad </a:t>
            </a:r>
            <a:r>
              <a:rPr lang="es-PE" b="1" dirty="0" smtClean="0">
                <a:solidFill>
                  <a:schemeClr val="accent5">
                    <a:lumMod val="75000"/>
                  </a:schemeClr>
                </a:solidFill>
                <a:latin typeface="Calibri"/>
                <a:ea typeface="Calibri"/>
                <a:cs typeface="Times New Roman"/>
              </a:rPr>
              <a:t>/ </a:t>
            </a:r>
            <a:r>
              <a:rPr lang="es-PE" b="1" u="sng" dirty="0" smtClean="0">
                <a:solidFill>
                  <a:schemeClr val="accent5">
                    <a:lumMod val="75000"/>
                  </a:schemeClr>
                </a:solidFill>
                <a:latin typeface="Calibri"/>
                <a:ea typeface="Calibri"/>
                <a:cs typeface="Times New Roman"/>
              </a:rPr>
              <a:t>Baja gravedad</a:t>
            </a:r>
          </a:p>
          <a:p>
            <a:pPr algn="ctr">
              <a:lnSpc>
                <a:spcPct val="115000"/>
              </a:lnSpc>
            </a:pPr>
            <a:r>
              <a:rPr lang="es-PE" b="1" dirty="0" smtClean="0">
                <a:solidFill>
                  <a:schemeClr val="accent5">
                    <a:lumMod val="75000"/>
                  </a:schemeClr>
                </a:solidFill>
                <a:latin typeface="Calibri"/>
                <a:ea typeface="Calibri"/>
                <a:cs typeface="Times New Roman"/>
              </a:rPr>
              <a:t>Eventos precursores</a:t>
            </a:r>
            <a:endParaRPr lang="es-PE" dirty="0">
              <a:solidFill>
                <a:schemeClr val="accent5">
                  <a:lumMod val="75000"/>
                </a:schemeClr>
              </a:solidFill>
              <a:latin typeface="Calibri"/>
              <a:ea typeface="Calibri"/>
              <a:cs typeface="Times New Roman"/>
            </a:endParaRPr>
          </a:p>
        </p:txBody>
      </p:sp>
      <p:sp>
        <p:nvSpPr>
          <p:cNvPr id="7" name="Text Box 2"/>
          <p:cNvSpPr txBox="1">
            <a:spLocks noChangeArrowheads="1"/>
          </p:cNvSpPr>
          <p:nvPr/>
        </p:nvSpPr>
        <p:spPr bwMode="auto">
          <a:xfrm>
            <a:off x="6657975" y="2843536"/>
            <a:ext cx="1900238" cy="1428424"/>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algn="just">
              <a:lnSpc>
                <a:spcPct val="115000"/>
              </a:lnSpc>
            </a:pPr>
            <a:r>
              <a:rPr lang="es-PE" sz="1600" dirty="0" smtClean="0">
                <a:latin typeface="Calibri"/>
                <a:ea typeface="Calibri"/>
                <a:cs typeface="Times New Roman"/>
              </a:rPr>
              <a:t>Número de aproximaciones no estabilizadas  / 1000 aterrizajes</a:t>
            </a:r>
          </a:p>
          <a:p>
            <a:pPr marL="190492" indent="-190492" algn="just">
              <a:lnSpc>
                <a:spcPct val="115000"/>
              </a:lnSpc>
              <a:buFont typeface="Arial" panose="020B0604020202020204" pitchFamily="34" charset="0"/>
              <a:buChar char="•"/>
            </a:pPr>
            <a:endParaRPr lang="es-PE" sz="1400" b="1" dirty="0">
              <a:latin typeface="Calibri"/>
              <a:ea typeface="Calibri"/>
              <a:cs typeface="Times New Roman"/>
            </a:endParaRPr>
          </a:p>
        </p:txBody>
      </p:sp>
      <p:sp>
        <p:nvSpPr>
          <p:cNvPr id="8" name="Text Box 2"/>
          <p:cNvSpPr txBox="1">
            <a:spLocks noChangeArrowheads="1"/>
          </p:cNvSpPr>
          <p:nvPr/>
        </p:nvSpPr>
        <p:spPr bwMode="auto">
          <a:xfrm>
            <a:off x="3723862" y="4833595"/>
            <a:ext cx="1543450" cy="1032590"/>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a:lnSpc>
                <a:spcPct val="115000"/>
              </a:lnSpc>
            </a:pPr>
            <a:r>
              <a:rPr lang="es-PE" b="1" dirty="0">
                <a:solidFill>
                  <a:schemeClr val="accent5">
                    <a:lumMod val="75000"/>
                  </a:schemeClr>
                </a:solidFill>
                <a:latin typeface="Calibri"/>
                <a:ea typeface="Calibri"/>
                <a:cs typeface="Times New Roman"/>
              </a:rPr>
              <a:t>Indicadores</a:t>
            </a:r>
            <a:endParaRPr lang="es-PE" dirty="0">
              <a:solidFill>
                <a:schemeClr val="accent5">
                  <a:lumMod val="75000"/>
                </a:schemeClr>
              </a:solidFill>
              <a:latin typeface="Calibri"/>
              <a:ea typeface="Calibri"/>
              <a:cs typeface="Times New Roman"/>
            </a:endParaRPr>
          </a:p>
          <a:p>
            <a:pPr algn="ctr">
              <a:lnSpc>
                <a:spcPct val="115000"/>
              </a:lnSpc>
            </a:pPr>
            <a:r>
              <a:rPr lang="es-PE" b="1" dirty="0">
                <a:solidFill>
                  <a:schemeClr val="accent5">
                    <a:lumMod val="75000"/>
                  </a:schemeClr>
                </a:solidFill>
                <a:latin typeface="Calibri"/>
                <a:ea typeface="Calibri"/>
                <a:cs typeface="Times New Roman"/>
              </a:rPr>
              <a:t>“Avanzados / leading”</a:t>
            </a:r>
            <a:endParaRPr lang="es-PE" dirty="0">
              <a:solidFill>
                <a:schemeClr val="accent5">
                  <a:lumMod val="75000"/>
                </a:schemeClr>
              </a:solidFill>
              <a:latin typeface="Calibri"/>
              <a:ea typeface="Calibri"/>
              <a:cs typeface="Times New Roman"/>
            </a:endParaRPr>
          </a:p>
        </p:txBody>
      </p:sp>
      <p:sp>
        <p:nvSpPr>
          <p:cNvPr id="9" name="Text Box 2"/>
          <p:cNvSpPr txBox="1">
            <a:spLocks noChangeArrowheads="1"/>
          </p:cNvSpPr>
          <p:nvPr/>
        </p:nvSpPr>
        <p:spPr bwMode="auto">
          <a:xfrm>
            <a:off x="5306636" y="4745384"/>
            <a:ext cx="3573513" cy="1155351"/>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algn="just">
              <a:lnSpc>
                <a:spcPct val="115000"/>
              </a:lnSpc>
            </a:pPr>
            <a:r>
              <a:rPr lang="es-PE" sz="1600" dirty="0" smtClean="0">
                <a:latin typeface="Calibri"/>
                <a:ea typeface="Calibri"/>
                <a:cs typeface="Times New Roman"/>
              </a:rPr>
              <a:t>Porcentajes de pilotos que han recibido instrucción en procedimientos de aproximaciones estabilizadas </a:t>
            </a:r>
            <a:endParaRPr lang="es-PE" sz="1600" dirty="0">
              <a:latin typeface="Calibri"/>
              <a:ea typeface="Calibri"/>
              <a:cs typeface="Times New Roman"/>
            </a:endParaRPr>
          </a:p>
        </p:txBody>
      </p:sp>
      <p:sp>
        <p:nvSpPr>
          <p:cNvPr id="10" name="Left Brace 9"/>
          <p:cNvSpPr/>
          <p:nvPr/>
        </p:nvSpPr>
        <p:spPr>
          <a:xfrm>
            <a:off x="6479770" y="2785548"/>
            <a:ext cx="223923" cy="144355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s-PE" dirty="0"/>
          </a:p>
        </p:txBody>
      </p:sp>
      <p:sp>
        <p:nvSpPr>
          <p:cNvPr id="11" name="Left Brace 10"/>
          <p:cNvSpPr/>
          <p:nvPr/>
        </p:nvSpPr>
        <p:spPr>
          <a:xfrm>
            <a:off x="5223647" y="4503048"/>
            <a:ext cx="173046" cy="162470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s-PE" dirty="0"/>
          </a:p>
        </p:txBody>
      </p:sp>
      <p:sp>
        <p:nvSpPr>
          <p:cNvPr id="12" name="Left Brace 11"/>
          <p:cNvSpPr/>
          <p:nvPr/>
        </p:nvSpPr>
        <p:spPr>
          <a:xfrm>
            <a:off x="4779886" y="1400175"/>
            <a:ext cx="320752" cy="282892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s-PE" dirty="0"/>
          </a:p>
        </p:txBody>
      </p:sp>
      <p:sp>
        <p:nvSpPr>
          <p:cNvPr id="14" name="TextBox 13">
            <a:extLst>
              <a:ext uri="{FF2B5EF4-FFF2-40B4-BE49-F238E27FC236}">
                <a16:creationId xmlns:a16="http://schemas.microsoft.com/office/drawing/2014/main" id="{38984793-C5B5-4F69-AC2A-F0896B1A4587}"/>
              </a:ext>
            </a:extLst>
          </p:cNvPr>
          <p:cNvSpPr txBox="1"/>
          <p:nvPr/>
        </p:nvSpPr>
        <p:spPr>
          <a:xfrm>
            <a:off x="0" y="0"/>
            <a:ext cx="9143999" cy="1077218"/>
          </a:xfrm>
          <a:prstGeom prst="rect">
            <a:avLst/>
          </a:prstGeom>
          <a:noFill/>
        </p:spPr>
        <p:txBody>
          <a:bodyPr wrap="square" rtlCol="0">
            <a:spAutoFit/>
          </a:bodyPr>
          <a:lstStyle/>
          <a:p>
            <a:pPr algn="ctr"/>
            <a:r>
              <a:rPr lang="es-PE" sz="3200" b="1" dirty="0">
                <a:solidFill>
                  <a:schemeClr val="tx1">
                    <a:lumMod val="75000"/>
                    <a:lumOff val="25000"/>
                  </a:schemeClr>
                </a:solidFill>
              </a:rPr>
              <a:t>Ejemplo de enlaces entre indicadores “de resultados” y “avanzados</a:t>
            </a:r>
            <a:r>
              <a:rPr lang="es-PE" sz="3200" b="1" dirty="0" smtClean="0">
                <a:solidFill>
                  <a:schemeClr val="tx1">
                    <a:lumMod val="75000"/>
                    <a:lumOff val="25000"/>
                  </a:schemeClr>
                </a:solidFill>
              </a:rPr>
              <a:t>”</a:t>
            </a:r>
            <a:endParaRPr lang="es-PE" sz="3200" b="1" dirty="0">
              <a:solidFill>
                <a:schemeClr val="tx1">
                  <a:lumMod val="75000"/>
                  <a:lumOff val="25000"/>
                </a:schemeClr>
              </a:solidFill>
            </a:endParaRPr>
          </a:p>
        </p:txBody>
      </p:sp>
      <p:grpSp>
        <p:nvGrpSpPr>
          <p:cNvPr id="15" name="Group 14">
            <a:extLst>
              <a:ext uri="{FF2B5EF4-FFF2-40B4-BE49-F238E27FC236}">
                <a16:creationId xmlns:a16="http://schemas.microsoft.com/office/drawing/2014/main" id="{1E2667C4-94AC-48C3-8D3C-D54970289141}"/>
              </a:ext>
            </a:extLst>
          </p:cNvPr>
          <p:cNvGrpSpPr/>
          <p:nvPr/>
        </p:nvGrpSpPr>
        <p:grpSpPr>
          <a:xfrm>
            <a:off x="4059604" y="1003318"/>
            <a:ext cx="481027" cy="64839"/>
            <a:chOff x="5843941" y="1171696"/>
            <a:chExt cx="641369" cy="86452"/>
          </a:xfrm>
        </p:grpSpPr>
        <p:sp>
          <p:nvSpPr>
            <p:cNvPr id="16" name="Oval 15">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Oval 18">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Oval 19">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5893198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1C018782-204B-464F-BCE4-45D490C49117}"/>
                                            </p:graphicEl>
                                          </p:spTgt>
                                        </p:tgtEl>
                                        <p:attrNameLst>
                                          <p:attrName>style.visibility</p:attrName>
                                        </p:attrNameLst>
                                      </p:cBhvr>
                                      <p:to>
                                        <p:strVal val="visible"/>
                                      </p:to>
                                    </p:set>
                                    <p:animEffect transition="in" filter="fade">
                                      <p:cBhvr>
                                        <p:cTn id="7" dur="500"/>
                                        <p:tgtEl>
                                          <p:spTgt spid="3">
                                            <p:graphicEl>
                                              <a:dgm id="{1C018782-204B-464F-BCE4-45D490C4911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297003C-A793-4316-BF67-FA93D0D3C988}"/>
                                            </p:graphicEl>
                                          </p:spTgt>
                                        </p:tgtEl>
                                        <p:attrNameLst>
                                          <p:attrName>style.visibility</p:attrName>
                                        </p:attrNameLst>
                                      </p:cBhvr>
                                      <p:to>
                                        <p:strVal val="visible"/>
                                      </p:to>
                                    </p:set>
                                    <p:animEffect transition="in" filter="fade">
                                      <p:cBhvr>
                                        <p:cTn id="12" dur="500"/>
                                        <p:tgtEl>
                                          <p:spTgt spid="3">
                                            <p:graphicEl>
                                              <a:dgm id="{C297003C-A793-4316-BF67-FA93D0D3C98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456BD247-50D4-48E4-89EC-C7B66E8C9143}"/>
                                            </p:graphicEl>
                                          </p:spTgt>
                                        </p:tgtEl>
                                        <p:attrNameLst>
                                          <p:attrName>style.visibility</p:attrName>
                                        </p:attrNameLst>
                                      </p:cBhvr>
                                      <p:to>
                                        <p:strVal val="visible"/>
                                      </p:to>
                                    </p:set>
                                    <p:animEffect transition="in" filter="fade">
                                      <p:cBhvr>
                                        <p:cTn id="17" dur="500"/>
                                        <p:tgtEl>
                                          <p:spTgt spid="3">
                                            <p:graphicEl>
                                              <a:dgm id="{456BD247-50D4-48E4-89EC-C7B66E8C91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rev="1"/>
        </p:bldSub>
      </p:bldGraphic>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1326747" y="158221"/>
            <a:ext cx="6671635" cy="954107"/>
          </a:xfrm>
          <a:prstGeom prst="rect">
            <a:avLst/>
          </a:prstGeom>
          <a:noFill/>
        </p:spPr>
        <p:txBody>
          <a:bodyPr wrap="none" rtlCol="0">
            <a:spAutoFit/>
          </a:bodyPr>
          <a:lstStyle/>
          <a:p>
            <a:pPr algn="ctr"/>
            <a:r>
              <a:rPr lang="es-PE" sz="2800" b="1" dirty="0"/>
              <a:t>Etapas del concepto </a:t>
            </a:r>
            <a:r>
              <a:rPr lang="es-PE" sz="2800" b="1" dirty="0" smtClean="0"/>
              <a:t>de indicador </a:t>
            </a:r>
            <a:r>
              <a:rPr lang="es-PE" sz="2800" b="1" dirty="0"/>
              <a:t>avanzado </a:t>
            </a:r>
            <a:endParaRPr lang="es-PE" sz="2800" b="1" dirty="0" smtClean="0"/>
          </a:p>
          <a:p>
            <a:pPr algn="ctr"/>
            <a:r>
              <a:rPr lang="es-PE" sz="2800" b="1" dirty="0" smtClean="0"/>
              <a:t>versus </a:t>
            </a:r>
            <a:r>
              <a:rPr lang="es-PE" sz="2800" b="1" dirty="0"/>
              <a:t>indicador de resultado</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4349314" y="1194011"/>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2" name="Picture 1"/>
          <p:cNvPicPr>
            <a:picLocks noChangeAspect="1"/>
          </p:cNvPicPr>
          <p:nvPr/>
        </p:nvPicPr>
        <p:blipFill>
          <a:blip r:embed="rId3"/>
          <a:stretch>
            <a:fillRect/>
          </a:stretch>
        </p:blipFill>
        <p:spPr>
          <a:xfrm>
            <a:off x="618212" y="1919912"/>
            <a:ext cx="7943232" cy="4396401"/>
          </a:xfrm>
          <a:prstGeom prst="rect">
            <a:avLst/>
          </a:prstGeom>
        </p:spPr>
      </p:pic>
    </p:spTree>
    <p:extLst>
      <p:ext uri="{BB962C8B-B14F-4D97-AF65-F5344CB8AC3E}">
        <p14:creationId xmlns:p14="http://schemas.microsoft.com/office/powerpoint/2010/main" val="2215165734"/>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6500" y="3495910"/>
            <a:ext cx="1656292" cy="942881"/>
          </a:xfrm>
          <a:prstGeom prst="rect">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667" b="1" dirty="0">
                <a:latin typeface="Open Sans"/>
                <a:cs typeface="Open Sans"/>
              </a:rPr>
              <a:t>Validez</a:t>
            </a:r>
          </a:p>
        </p:txBody>
      </p:sp>
      <p:grpSp>
        <p:nvGrpSpPr>
          <p:cNvPr id="2" name="Group 1"/>
          <p:cNvGrpSpPr/>
          <p:nvPr/>
        </p:nvGrpSpPr>
        <p:grpSpPr>
          <a:xfrm>
            <a:off x="198783" y="1107469"/>
            <a:ext cx="3547718" cy="5613370"/>
            <a:chOff x="219075" y="1457136"/>
            <a:chExt cx="3362325" cy="2438383"/>
          </a:xfr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grpSpPr>
        <p:grpSp>
          <p:nvGrpSpPr>
            <p:cNvPr id="58" name="Group 99"/>
            <p:cNvGrpSpPr>
              <a:grpSpLocks/>
            </p:cNvGrpSpPr>
            <p:nvPr/>
          </p:nvGrpSpPr>
          <p:grpSpPr bwMode="auto">
            <a:xfrm>
              <a:off x="2368550" y="1613586"/>
              <a:ext cx="1212850" cy="2146300"/>
              <a:chOff x="2369261" y="1924050"/>
              <a:chExt cx="1211428" cy="2146300"/>
            </a:xfrm>
            <a:grpFill/>
          </p:grpSpPr>
          <p:cxnSp>
            <p:nvCxnSpPr>
              <p:cNvPr id="63" name="Straight Connector 62"/>
              <p:cNvCxnSpPr/>
              <p:nvPr/>
            </p:nvCxnSpPr>
            <p:spPr>
              <a:xfrm>
                <a:off x="2369261" y="1924050"/>
                <a:ext cx="995781"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a:off x="3365042" y="1924050"/>
                <a:ext cx="0" cy="973138"/>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3365042" y="2897188"/>
                <a:ext cx="215647"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3365042" y="3092450"/>
                <a:ext cx="215647"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3365042" y="3097213"/>
                <a:ext cx="0" cy="973137"/>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a:off x="2369261" y="4070350"/>
                <a:ext cx="995781"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2369261" y="2355850"/>
                <a:ext cx="932356"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3301617" y="2352675"/>
                <a:ext cx="0" cy="579438"/>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a:off x="3301617" y="2938463"/>
                <a:ext cx="279072"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a:off x="3301617" y="3054350"/>
                <a:ext cx="279072"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a:off x="3301617" y="3051175"/>
                <a:ext cx="0" cy="581025"/>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2369261" y="3632200"/>
                <a:ext cx="932356"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2369261" y="3214688"/>
                <a:ext cx="875273"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2369261" y="2775713"/>
                <a:ext cx="875273"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a:off x="3244534" y="2779713"/>
                <a:ext cx="0" cy="204787"/>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a:xfrm>
                <a:off x="3244534" y="2982913"/>
                <a:ext cx="336155"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a:off x="3244534" y="3006725"/>
                <a:ext cx="336155"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a:off x="3244534" y="3009900"/>
                <a:ext cx="0" cy="204788"/>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grpSp>
        <p:sp>
          <p:nvSpPr>
            <p:cNvPr id="111" name="Rectangle 110"/>
            <p:cNvSpPr/>
            <p:nvPr/>
          </p:nvSpPr>
          <p:spPr>
            <a:xfrm>
              <a:off x="219075" y="1457136"/>
              <a:ext cx="2898775" cy="302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400" dirty="0">
                  <a:latin typeface="Open Sans"/>
                  <a:cs typeface="Open Sans"/>
                </a:rPr>
                <a:t>¿Se puede medir el SPI?</a:t>
              </a:r>
            </a:p>
          </p:txBody>
        </p:sp>
        <p:sp>
          <p:nvSpPr>
            <p:cNvPr id="112" name="Rectangle 111"/>
            <p:cNvSpPr/>
            <p:nvPr/>
          </p:nvSpPr>
          <p:spPr>
            <a:xfrm>
              <a:off x="219075" y="1888487"/>
              <a:ext cx="2898775" cy="302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400" dirty="0">
                  <a:latin typeface="Open Sans"/>
                  <a:cs typeface="Open Sans"/>
                </a:rPr>
                <a:t>¿Hay suficientes datos para poder identificar tendencias?</a:t>
              </a:r>
            </a:p>
          </p:txBody>
        </p:sp>
        <p:sp>
          <p:nvSpPr>
            <p:cNvPr id="113" name="Rectangle 112"/>
            <p:cNvSpPr/>
            <p:nvPr/>
          </p:nvSpPr>
          <p:spPr>
            <a:xfrm>
              <a:off x="219075" y="2316187"/>
              <a:ext cx="2898775" cy="302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400" dirty="0">
                  <a:latin typeface="Open Sans"/>
                  <a:cs typeface="Open Sans"/>
                </a:rPr>
                <a:t>¿Es fiable la calidad de los datos?</a:t>
              </a:r>
            </a:p>
          </p:txBody>
        </p:sp>
        <p:sp>
          <p:nvSpPr>
            <p:cNvPr id="114" name="Rectangle 113"/>
            <p:cNvSpPr/>
            <p:nvPr/>
          </p:nvSpPr>
          <p:spPr>
            <a:xfrm>
              <a:off x="219075" y="2692097"/>
              <a:ext cx="2898775" cy="409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200" dirty="0">
                  <a:latin typeface="Open Sans"/>
                  <a:cs typeface="Open Sans"/>
                </a:rPr>
                <a:t>¿Hay una relación estadística entre los procesos, las interacciones operacionales, los indicadores de resultados y los indicadores de accidentes? </a:t>
              </a:r>
            </a:p>
          </p:txBody>
        </p:sp>
        <p:sp>
          <p:nvSpPr>
            <p:cNvPr id="115" name="Rectangle 114"/>
            <p:cNvSpPr/>
            <p:nvPr/>
          </p:nvSpPr>
          <p:spPr>
            <a:xfrm>
              <a:off x="219075" y="3163522"/>
              <a:ext cx="2898775" cy="302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400" dirty="0">
                  <a:latin typeface="Open Sans"/>
                  <a:cs typeface="Open Sans"/>
                </a:rPr>
                <a:t>¿Tiene el SPI una definición clara, que no está abierta a la interpretación?</a:t>
              </a:r>
            </a:p>
          </p:txBody>
        </p:sp>
        <p:sp>
          <p:nvSpPr>
            <p:cNvPr id="116" name="Rectangle 115"/>
            <p:cNvSpPr/>
            <p:nvPr/>
          </p:nvSpPr>
          <p:spPr>
            <a:xfrm>
              <a:off x="219075" y="3592570"/>
              <a:ext cx="2898775" cy="302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s-PE" sz="1400" dirty="0">
                  <a:latin typeface="Open Sans"/>
                  <a:cs typeface="Open Sans"/>
                </a:rPr>
                <a:t>¿Los cambios en el SPI estimularán acciones que conduzcan a mejoras?</a:t>
              </a:r>
            </a:p>
          </p:txBody>
        </p:sp>
      </p:grpSp>
      <p:grpSp>
        <p:nvGrpSpPr>
          <p:cNvPr id="5" name="Group 4"/>
          <p:cNvGrpSpPr/>
          <p:nvPr/>
        </p:nvGrpSpPr>
        <p:grpSpPr>
          <a:xfrm>
            <a:off x="5402792" y="1036320"/>
            <a:ext cx="3595434" cy="5082817"/>
            <a:chOff x="5568950" y="1414291"/>
            <a:chExt cx="3384550" cy="2207917"/>
          </a:xfr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grpSpPr>
        <p:grpSp>
          <p:nvGrpSpPr>
            <p:cNvPr id="83" name="Group 100"/>
            <p:cNvGrpSpPr>
              <a:grpSpLocks/>
            </p:cNvGrpSpPr>
            <p:nvPr/>
          </p:nvGrpSpPr>
          <p:grpSpPr bwMode="auto">
            <a:xfrm flipH="1">
              <a:off x="5568950" y="1613586"/>
              <a:ext cx="1212850" cy="1811471"/>
              <a:chOff x="2369261" y="1924050"/>
              <a:chExt cx="1211428" cy="1811471"/>
            </a:xfrm>
            <a:grpFill/>
          </p:grpSpPr>
          <p:cxnSp>
            <p:nvCxnSpPr>
              <p:cNvPr id="88" name="Straight Connector 87"/>
              <p:cNvCxnSpPr/>
              <p:nvPr/>
            </p:nvCxnSpPr>
            <p:spPr>
              <a:xfrm>
                <a:off x="2369261" y="1924050"/>
                <a:ext cx="995781"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3365042" y="1924050"/>
                <a:ext cx="0" cy="973138"/>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3365042" y="2897188"/>
                <a:ext cx="215647"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2369261" y="2355850"/>
                <a:ext cx="932356"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a:off x="3301617" y="2352675"/>
                <a:ext cx="0" cy="579438"/>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3301617" y="2938463"/>
                <a:ext cx="279072"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a:off x="3301617" y="3078950"/>
                <a:ext cx="279072"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flipH="1">
                <a:off x="3301617" y="3075775"/>
                <a:ext cx="0" cy="659746"/>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a:off x="2369261" y="3735521"/>
                <a:ext cx="932356"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a:xfrm>
                <a:off x="2369261" y="3243336"/>
                <a:ext cx="875273"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a:off x="2369261" y="2780821"/>
                <a:ext cx="875273"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a:off x="3244534" y="2779713"/>
                <a:ext cx="0" cy="204787"/>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a:off x="3244534" y="2982913"/>
                <a:ext cx="336155"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3244534" y="3006725"/>
                <a:ext cx="336155"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flipH="1">
                <a:off x="3244534" y="3009900"/>
                <a:ext cx="0" cy="233436"/>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grpSp>
        <p:sp>
          <p:nvSpPr>
            <p:cNvPr id="119" name="Rectangle 118"/>
            <p:cNvSpPr/>
            <p:nvPr/>
          </p:nvSpPr>
          <p:spPr>
            <a:xfrm>
              <a:off x="6035676" y="1414291"/>
              <a:ext cx="2917824" cy="3718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1400" dirty="0">
                  <a:latin typeface="Open Sans"/>
                  <a:cs typeface="Open Sans"/>
                </a:rPr>
                <a:t>¿Es fácil comunicar el significado y el cálculo del SPI a la alta dirección?</a:t>
              </a:r>
            </a:p>
          </p:txBody>
        </p:sp>
        <p:sp>
          <p:nvSpPr>
            <p:cNvPr id="120" name="Rectangle 119"/>
            <p:cNvSpPr/>
            <p:nvPr/>
          </p:nvSpPr>
          <p:spPr>
            <a:xfrm>
              <a:off x="6035676" y="1853546"/>
              <a:ext cx="2917824" cy="36295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1400" dirty="0">
                  <a:latin typeface="Open Sans"/>
                  <a:cs typeface="Open Sans"/>
                </a:rPr>
                <a:t>¿El SPI responderá rápidamente al cambio?</a:t>
              </a:r>
            </a:p>
          </p:txBody>
        </p:sp>
        <p:sp>
          <p:nvSpPr>
            <p:cNvPr id="121" name="Rectangle 120"/>
            <p:cNvSpPr/>
            <p:nvPr/>
          </p:nvSpPr>
          <p:spPr>
            <a:xfrm>
              <a:off x="6035676" y="2292959"/>
              <a:ext cx="2917824" cy="36907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1400" dirty="0">
                  <a:latin typeface="Open Sans"/>
                  <a:cs typeface="Open Sans"/>
                </a:rPr>
                <a:t>¿El beneficio del SPI justifica el costo requerido para recopilarlo, analizarlo y notificarlo?</a:t>
              </a:r>
            </a:p>
          </p:txBody>
        </p:sp>
        <p:sp>
          <p:nvSpPr>
            <p:cNvPr id="122" name="Rectangle 121"/>
            <p:cNvSpPr/>
            <p:nvPr/>
          </p:nvSpPr>
          <p:spPr>
            <a:xfrm>
              <a:off x="6035676" y="2742087"/>
              <a:ext cx="2917824" cy="361862"/>
            </a:xfrm>
            <a:prstGeom prst="rect">
              <a:avLst/>
            </a:prstGeom>
            <a:gr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1400" dirty="0">
                  <a:latin typeface="Open Sans"/>
                  <a:cs typeface="Open Sans"/>
                </a:rPr>
                <a:t>¿El SPI proporciona una medida que sea significativa y representativa del propósito original de la actividad?</a:t>
              </a:r>
            </a:p>
          </p:txBody>
        </p:sp>
        <p:sp>
          <p:nvSpPr>
            <p:cNvPr id="123" name="Rectangle 122"/>
            <p:cNvSpPr/>
            <p:nvPr/>
          </p:nvSpPr>
          <p:spPr>
            <a:xfrm>
              <a:off x="6035676" y="3199785"/>
              <a:ext cx="2917824" cy="42242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PE" sz="1400" dirty="0">
                  <a:latin typeface="Open Sans"/>
                  <a:cs typeface="Open Sans"/>
                </a:rPr>
                <a:t>¿El SPI promueve el comportamiento deseado (como apoyar la notificación de incidentes)?</a:t>
              </a:r>
            </a:p>
          </p:txBody>
        </p:sp>
      </p:grpSp>
      <p:sp>
        <p:nvSpPr>
          <p:cNvPr id="52" name="TextBox 51">
            <a:extLst>
              <a:ext uri="{FF2B5EF4-FFF2-40B4-BE49-F238E27FC236}">
                <a16:creationId xmlns:a16="http://schemas.microsoft.com/office/drawing/2014/main" id="{38984793-C5B5-4F69-AC2A-F0896B1A4587}"/>
              </a:ext>
            </a:extLst>
          </p:cNvPr>
          <p:cNvSpPr txBox="1"/>
          <p:nvPr/>
        </p:nvSpPr>
        <p:spPr>
          <a:xfrm>
            <a:off x="0" y="0"/>
            <a:ext cx="9143999" cy="584775"/>
          </a:xfrm>
          <a:prstGeom prst="rect">
            <a:avLst/>
          </a:prstGeom>
          <a:noFill/>
        </p:spPr>
        <p:txBody>
          <a:bodyPr wrap="square" rtlCol="0">
            <a:spAutoFit/>
          </a:bodyPr>
          <a:lstStyle/>
          <a:p>
            <a:pPr algn="ctr"/>
            <a:r>
              <a:rPr lang="es-PE" sz="3200" b="1" dirty="0">
                <a:solidFill>
                  <a:schemeClr val="tx1">
                    <a:lumMod val="75000"/>
                    <a:lumOff val="25000"/>
                  </a:schemeClr>
                </a:solidFill>
              </a:rPr>
              <a:t>Validez de los indicadores</a:t>
            </a:r>
          </a:p>
        </p:txBody>
      </p:sp>
      <p:grpSp>
        <p:nvGrpSpPr>
          <p:cNvPr id="53" name="Group 52">
            <a:extLst>
              <a:ext uri="{FF2B5EF4-FFF2-40B4-BE49-F238E27FC236}">
                <a16:creationId xmlns:a16="http://schemas.microsoft.com/office/drawing/2014/main" id="{1E2667C4-94AC-48C3-8D3C-D54970289141}"/>
              </a:ext>
            </a:extLst>
          </p:cNvPr>
          <p:cNvGrpSpPr/>
          <p:nvPr/>
        </p:nvGrpSpPr>
        <p:grpSpPr>
          <a:xfrm>
            <a:off x="4053796" y="650940"/>
            <a:ext cx="481027" cy="64839"/>
            <a:chOff x="5843941" y="1171696"/>
            <a:chExt cx="641369" cy="86452"/>
          </a:xfrm>
        </p:grpSpPr>
        <p:sp>
          <p:nvSpPr>
            <p:cNvPr id="54" name="Oval 53">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Oval 54">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Oval 55">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Oval 56">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9" name="Oval 58">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759657625"/>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1628" y="1696350"/>
            <a:ext cx="8088085" cy="3477875"/>
          </a:xfrm>
          <a:prstGeom prst="rect">
            <a:avLst/>
          </a:prstGeom>
        </p:spPr>
        <p:txBody>
          <a:bodyPr wrap="square">
            <a:spAutoFit/>
          </a:bodyPr>
          <a:lstStyle/>
          <a:p>
            <a:pPr algn="ctr"/>
            <a:r>
              <a:rPr lang="es-PE" sz="4400" b="1" dirty="0" smtClean="0">
                <a:solidFill>
                  <a:schemeClr val="accent6">
                    <a:lumMod val="50000"/>
                  </a:schemeClr>
                </a:solidFill>
              </a:rPr>
              <a:t>Los indicadores deberían enfocarse en parámetros que son </a:t>
            </a:r>
            <a:r>
              <a:rPr lang="es-PE" sz="4400" b="1" dirty="0" smtClean="0">
                <a:solidFill>
                  <a:srgbClr val="C00000"/>
                </a:solidFill>
              </a:rPr>
              <a:t>importantes</a:t>
            </a:r>
            <a:r>
              <a:rPr lang="es-PE" sz="4400" b="1" dirty="0" smtClean="0">
                <a:solidFill>
                  <a:schemeClr val="accent6">
                    <a:lumMod val="50000"/>
                  </a:schemeClr>
                </a:solidFill>
              </a:rPr>
              <a:t>, en lugar de parámetros que son fáciles de conseguir. </a:t>
            </a:r>
            <a:endParaRPr lang="es-PE" sz="4400" i="1" dirty="0">
              <a:solidFill>
                <a:schemeClr val="accent6">
                  <a:lumMod val="50000"/>
                </a:schemeClr>
              </a:solidFill>
            </a:endParaRPr>
          </a:p>
        </p:txBody>
      </p:sp>
      <p:sp>
        <p:nvSpPr>
          <p:cNvPr id="9" name="TextBox 8">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10" name="Group 9">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1" name="Oval 10">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1488420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0" name="Group 9">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1" name="Oval 10">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aphicFrame>
        <p:nvGraphicFramePr>
          <p:cNvPr id="16" name="Table 15"/>
          <p:cNvGraphicFramePr>
            <a:graphicFrameLocks noGrp="1"/>
          </p:cNvGraphicFramePr>
          <p:nvPr>
            <p:extLst>
              <p:ext uri="{D42A27DB-BD31-4B8C-83A1-F6EECF244321}">
                <p14:modId xmlns:p14="http://schemas.microsoft.com/office/powerpoint/2010/main" val="584502384"/>
              </p:ext>
            </p:extLst>
          </p:nvPr>
        </p:nvGraphicFramePr>
        <p:xfrm>
          <a:off x="413656" y="1701801"/>
          <a:ext cx="8392887" cy="4205378"/>
        </p:xfrm>
        <a:graphic>
          <a:graphicData uri="http://schemas.openxmlformats.org/drawingml/2006/table">
            <a:tbl>
              <a:tblPr firstRow="1" bandRow="1"/>
              <a:tblGrid>
                <a:gridCol w="2797629">
                  <a:extLst>
                    <a:ext uri="{9D8B030D-6E8A-4147-A177-3AD203B41FA5}">
                      <a16:colId xmlns:a16="http://schemas.microsoft.com/office/drawing/2014/main" val="20000"/>
                    </a:ext>
                  </a:extLst>
                </a:gridCol>
                <a:gridCol w="2797629">
                  <a:extLst>
                    <a:ext uri="{9D8B030D-6E8A-4147-A177-3AD203B41FA5}">
                      <a16:colId xmlns:a16="http://schemas.microsoft.com/office/drawing/2014/main" val="20001"/>
                    </a:ext>
                  </a:extLst>
                </a:gridCol>
                <a:gridCol w="2797629">
                  <a:extLst>
                    <a:ext uri="{9D8B030D-6E8A-4147-A177-3AD203B41FA5}">
                      <a16:colId xmlns:a16="http://schemas.microsoft.com/office/drawing/2014/main" val="20002"/>
                    </a:ext>
                  </a:extLst>
                </a:gridCol>
              </a:tblGrid>
              <a:tr h="75179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 (2017)</a:t>
                      </a:r>
                      <a:endParaRPr lang="es-PE" sz="2400" noProof="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15275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noProof="0" dirty="0" smtClean="0"/>
                        <a:t>Salidas de pista </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100 </a:t>
                      </a:r>
                      <a:r>
                        <a:rPr lang="es-PE" sz="2000" noProof="0" dirty="0" err="1" smtClean="0"/>
                        <a:t>SdP</a:t>
                      </a:r>
                      <a:r>
                        <a:rPr lang="es-PE" sz="2000" noProof="0" dirty="0" smtClean="0"/>
                        <a:t>/1,000,000</a:t>
                      </a:r>
                      <a:r>
                        <a:rPr lang="es-PE" sz="2000" baseline="0" noProof="0" dirty="0" smtClean="0"/>
                        <a:t> Aterrizajes</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noProof="0" dirty="0" smtClean="0"/>
                        <a:t>Reducir 50% SdP 4 años</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087574">
                <a:tc>
                  <a:txBody>
                    <a:bodyPr/>
                    <a:lstStyle/>
                    <a:p>
                      <a:pPr algn="ctr"/>
                      <a:r>
                        <a:rPr lang="es-PE" sz="2000" noProof="0" dirty="0" smtClean="0"/>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000" noProof="0" dirty="0" smtClean="0"/>
                        <a:t>17 FUCC/1,000 </a:t>
                      </a:r>
                      <a:r>
                        <a:rPr lang="es-PE" sz="2000" noProof="0" dirty="0" err="1" smtClean="0"/>
                        <a:t>ovehhauls</a:t>
                      </a:r>
                      <a:endParaRPr lang="es-PE" sz="2000" noProof="0" dirty="0" smtClean="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000" noProof="0" dirty="0" smtClean="0"/>
                        <a:t>Reducir 70% FFCU 4 años</a:t>
                      </a:r>
                      <a:endParaRPr lang="es-PE" sz="2000" noProof="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21325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noProof="0" dirty="0" smtClean="0"/>
                        <a:t>IFSD</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9 IFSD/100,000 HdV</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noProof="0" dirty="0" smtClean="0"/>
                        <a:t>Reducir</a:t>
                      </a:r>
                      <a:r>
                        <a:rPr lang="es-PE" sz="2000" baseline="0" noProof="0" dirty="0" smtClean="0"/>
                        <a:t> 50%  IFSD 4 años</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40579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0" name="Group 9">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1" name="Oval 10">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aphicFrame>
        <p:nvGraphicFramePr>
          <p:cNvPr id="17" name="Table 16"/>
          <p:cNvGraphicFramePr>
            <a:graphicFrameLocks noGrp="1"/>
          </p:cNvGraphicFramePr>
          <p:nvPr>
            <p:extLst>
              <p:ext uri="{D42A27DB-BD31-4B8C-83A1-F6EECF244321}">
                <p14:modId xmlns:p14="http://schemas.microsoft.com/office/powerpoint/2010/main" val="3700179747"/>
              </p:ext>
            </p:extLst>
          </p:nvPr>
        </p:nvGraphicFramePr>
        <p:xfrm>
          <a:off x="435427" y="1788887"/>
          <a:ext cx="8392888" cy="4247878"/>
        </p:xfrm>
        <a:graphic>
          <a:graphicData uri="http://schemas.openxmlformats.org/drawingml/2006/table">
            <a:tbl>
              <a:tblPr firstRow="1" bandRow="1"/>
              <a:tblGrid>
                <a:gridCol w="2098222">
                  <a:extLst>
                    <a:ext uri="{9D8B030D-6E8A-4147-A177-3AD203B41FA5}">
                      <a16:colId xmlns:a16="http://schemas.microsoft.com/office/drawing/2014/main" val="20000"/>
                    </a:ext>
                  </a:extLst>
                </a:gridCol>
                <a:gridCol w="2098222">
                  <a:extLst>
                    <a:ext uri="{9D8B030D-6E8A-4147-A177-3AD203B41FA5}">
                      <a16:colId xmlns:a16="http://schemas.microsoft.com/office/drawing/2014/main" val="20001"/>
                    </a:ext>
                  </a:extLst>
                </a:gridCol>
                <a:gridCol w="2098222">
                  <a:extLst>
                    <a:ext uri="{9D8B030D-6E8A-4147-A177-3AD203B41FA5}">
                      <a16:colId xmlns:a16="http://schemas.microsoft.com/office/drawing/2014/main" val="20002"/>
                    </a:ext>
                  </a:extLst>
                </a:gridCol>
                <a:gridCol w="2098222">
                  <a:extLst>
                    <a:ext uri="{9D8B030D-6E8A-4147-A177-3AD203B41FA5}">
                      <a16:colId xmlns:a16="http://schemas.microsoft.com/office/drawing/2014/main" val="20003"/>
                    </a:ext>
                  </a:extLst>
                </a:gridCol>
              </a:tblGrid>
              <a:tr h="95142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 (2017)</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1628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Salidas de pista </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100 </a:t>
                      </a:r>
                      <a:r>
                        <a:rPr lang="es-PE" sz="2000" noProof="0" dirty="0" err="1" smtClean="0"/>
                        <a:t>SdP</a:t>
                      </a:r>
                      <a:r>
                        <a:rPr lang="es-PE" sz="2000" noProof="0" dirty="0" smtClean="0"/>
                        <a:t>/1,000,000</a:t>
                      </a:r>
                      <a:r>
                        <a:rPr lang="es-PE" sz="2000" baseline="0" noProof="0" dirty="0" smtClean="0"/>
                        <a:t> Aterrizajes</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Reducir 50% SdP 4 años</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004115">
                <a:tc>
                  <a:txBody>
                    <a:bodyPr/>
                    <a:lstStyle/>
                    <a:p>
                      <a:pPr algn="ctr"/>
                      <a:r>
                        <a:rPr lang="es-PE" sz="2000" noProof="0" dirty="0" smtClean="0"/>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000" noProof="0" dirty="0" smtClean="0"/>
                        <a:t>17 FUCC/1,000 ovehhaul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000" noProof="0" dirty="0" smtClean="0"/>
                        <a:t>Reducir 70% FFCU 4 años</a:t>
                      </a:r>
                      <a:endParaRPr lang="es-PE" sz="20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2000" noProof="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1277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IFSD</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9 IFSD/100,000 Horas de</a:t>
                      </a:r>
                      <a:r>
                        <a:rPr lang="es-PE" sz="2000" baseline="0" noProof="0" dirty="0" smtClean="0"/>
                        <a:t> </a:t>
                      </a:r>
                      <a:r>
                        <a:rPr lang="es-PE" sz="2000" noProof="0" dirty="0" smtClean="0"/>
                        <a:t>Vuelo</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Reducir</a:t>
                      </a:r>
                      <a:r>
                        <a:rPr lang="es-PE" sz="2000" baseline="0" noProof="0" dirty="0" smtClean="0"/>
                        <a:t> 50%  IFSD 4 años</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20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81619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0" name="Group 9">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1" name="Oval 10">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aphicFrame>
        <p:nvGraphicFramePr>
          <p:cNvPr id="16" name="Table 15"/>
          <p:cNvGraphicFramePr>
            <a:graphicFrameLocks noGrp="1"/>
          </p:cNvGraphicFramePr>
          <p:nvPr>
            <p:extLst>
              <p:ext uri="{D42A27DB-BD31-4B8C-83A1-F6EECF244321}">
                <p14:modId xmlns:p14="http://schemas.microsoft.com/office/powerpoint/2010/main" val="1358217180"/>
              </p:ext>
            </p:extLst>
          </p:nvPr>
        </p:nvGraphicFramePr>
        <p:xfrm>
          <a:off x="435427" y="1582053"/>
          <a:ext cx="8392888" cy="4254867"/>
        </p:xfrm>
        <a:graphic>
          <a:graphicData uri="http://schemas.openxmlformats.org/drawingml/2006/table">
            <a:tbl>
              <a:tblPr firstRow="1" bandRow="1"/>
              <a:tblGrid>
                <a:gridCol w="2098222">
                  <a:extLst>
                    <a:ext uri="{9D8B030D-6E8A-4147-A177-3AD203B41FA5}">
                      <a16:colId xmlns:a16="http://schemas.microsoft.com/office/drawing/2014/main" val="20000"/>
                    </a:ext>
                  </a:extLst>
                </a:gridCol>
                <a:gridCol w="2098222">
                  <a:extLst>
                    <a:ext uri="{9D8B030D-6E8A-4147-A177-3AD203B41FA5}">
                      <a16:colId xmlns:a16="http://schemas.microsoft.com/office/drawing/2014/main" val="20001"/>
                    </a:ext>
                  </a:extLst>
                </a:gridCol>
                <a:gridCol w="2098222">
                  <a:extLst>
                    <a:ext uri="{9D8B030D-6E8A-4147-A177-3AD203B41FA5}">
                      <a16:colId xmlns:a16="http://schemas.microsoft.com/office/drawing/2014/main" val="20002"/>
                    </a:ext>
                  </a:extLst>
                </a:gridCol>
                <a:gridCol w="2098222">
                  <a:extLst>
                    <a:ext uri="{9D8B030D-6E8A-4147-A177-3AD203B41FA5}">
                      <a16:colId xmlns:a16="http://schemas.microsoft.com/office/drawing/2014/main" val="20003"/>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a:t>
                      </a:r>
                    </a:p>
                    <a:p>
                      <a:pPr algn="ctr"/>
                      <a:r>
                        <a:rPr lang="es-PE" sz="2400" baseline="0" noProof="0" dirty="0" smtClean="0"/>
                        <a:t>(2017)</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Salidas de pista </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100 </a:t>
                      </a:r>
                      <a:r>
                        <a:rPr lang="es-PE" sz="2000" noProof="0" dirty="0" err="1" smtClean="0"/>
                        <a:t>SdP</a:t>
                      </a:r>
                      <a:r>
                        <a:rPr lang="es-PE" sz="2000" noProof="0" dirty="0" smtClean="0"/>
                        <a:t>/1,000,000</a:t>
                      </a:r>
                      <a:r>
                        <a:rPr lang="es-PE" sz="2000" baseline="0" noProof="0" dirty="0" smtClean="0"/>
                        <a:t> Aterrizajes</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Reducir 50% SdP en 4 años</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 de Salidas de Pista/1,000.000</a:t>
                      </a:r>
                      <a:r>
                        <a:rPr lang="es-PE" sz="2000" baseline="0" noProof="0" dirty="0" smtClean="0"/>
                        <a:t> de aterrizajes/año</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145907">
                <a:tc>
                  <a:txBody>
                    <a:bodyPr/>
                    <a:lstStyle/>
                    <a:p>
                      <a:pPr algn="ctr"/>
                      <a:r>
                        <a:rPr lang="es-PE" sz="2000" noProof="0" dirty="0" smtClean="0"/>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000" noProof="0" dirty="0" smtClean="0"/>
                        <a:t>17 FUCC/1,000 ovehhaul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000" noProof="0" dirty="0" smtClean="0"/>
                        <a:t>Reducir 70% FFCU 4 años</a:t>
                      </a:r>
                      <a:endParaRPr lang="es-PE" sz="20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 de fallas de FCU/1,000</a:t>
                      </a:r>
                      <a:r>
                        <a:rPr lang="es-PE" sz="2000" baseline="0" noProof="0" dirty="0" smtClean="0"/>
                        <a:t> OVH/año</a:t>
                      </a:r>
                      <a:endParaRPr lang="es-PE" sz="2000" noProof="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2801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IFSD</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9 IFSD/100,000 Horas de</a:t>
                      </a:r>
                      <a:r>
                        <a:rPr lang="es-PE" sz="2000" baseline="0" noProof="0" dirty="0" smtClean="0"/>
                        <a:t> </a:t>
                      </a:r>
                      <a:r>
                        <a:rPr lang="es-PE" sz="2000" noProof="0" dirty="0" smtClean="0"/>
                        <a:t>Vuelo</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Reducir</a:t>
                      </a:r>
                      <a:r>
                        <a:rPr lang="es-PE" sz="2000" baseline="0" noProof="0" dirty="0" smtClean="0"/>
                        <a:t> 50%  IFSD en 3 años</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#IFSD/100,000</a:t>
                      </a:r>
                      <a:r>
                        <a:rPr lang="es-PE" sz="2000" baseline="0" noProof="0" dirty="0" smtClean="0"/>
                        <a:t> </a:t>
                      </a:r>
                      <a:r>
                        <a:rPr lang="es-PE" sz="2000" baseline="0" noProof="0" dirty="0" err="1" smtClean="0"/>
                        <a:t>HdV</a:t>
                      </a:r>
                      <a:r>
                        <a:rPr lang="es-PE" sz="2000" baseline="0" noProof="0" dirty="0" smtClean="0"/>
                        <a:t>/año</a:t>
                      </a:r>
                      <a:endParaRPr lang="es-PE" sz="20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65224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0" name="Group 9">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1" name="Oval 10">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7" name="TextBox 16"/>
          <p:cNvSpPr txBox="1"/>
          <p:nvPr/>
        </p:nvSpPr>
        <p:spPr>
          <a:xfrm>
            <a:off x="730233" y="1630680"/>
            <a:ext cx="7752806" cy="4305794"/>
          </a:xfrm>
          <a:prstGeom prst="rect">
            <a:avLst/>
          </a:prstGeom>
          <a:noFill/>
        </p:spPr>
        <p:txBody>
          <a:bodyPr wrap="square" rtlCol="0">
            <a:spAutoFit/>
          </a:bodyPr>
          <a:lstStyle/>
          <a:p>
            <a:pPr lvl="0" algn="just" fontAlgn="base">
              <a:lnSpc>
                <a:spcPct val="120000"/>
              </a:lnSpc>
              <a:spcBef>
                <a:spcPct val="20000"/>
              </a:spcBef>
              <a:spcAft>
                <a:spcPct val="0"/>
              </a:spcAft>
            </a:pPr>
            <a:r>
              <a:rPr lang="es-PE" sz="2400" dirty="0" smtClean="0">
                <a:latin typeface="Open Sans"/>
                <a:ea typeface="ＭＳ Ｐゴシック" charset="0"/>
              </a:rPr>
              <a:t>Un </a:t>
            </a:r>
            <a:r>
              <a:rPr lang="es-PE" sz="2400" dirty="0">
                <a:latin typeface="Open Sans"/>
                <a:ea typeface="ＭＳ Ｐゴシック" charset="0"/>
              </a:rPr>
              <a:t>indicador es un </a:t>
            </a:r>
            <a:r>
              <a:rPr lang="es-PE" sz="2400" b="1" dirty="0">
                <a:solidFill>
                  <a:srgbClr val="C00000"/>
                </a:solidFill>
                <a:latin typeface="Open Sans"/>
                <a:ea typeface="ＭＳ Ｐゴシック" charset="0"/>
              </a:rPr>
              <a:t>algoritmo o fórmula </a:t>
            </a:r>
            <a:r>
              <a:rPr lang="es-PE" sz="2400" dirty="0">
                <a:latin typeface="Open Sans"/>
                <a:ea typeface="ＭＳ Ｐゴシック" charset="0"/>
              </a:rPr>
              <a:t>que expresa la relación cualitativa o cuantitativa entre dos o más variables y que sirve para medir cuánto se ha logrado del objetivo.</a:t>
            </a:r>
            <a:endParaRPr lang="es-ES_tradnl" sz="2400" b="1" dirty="0">
              <a:latin typeface="Open Sans" charset="0"/>
              <a:ea typeface="ＭＳ Ｐゴシック" charset="0"/>
            </a:endParaRPr>
          </a:p>
          <a:p>
            <a:pPr lvl="0" algn="just" fontAlgn="base">
              <a:spcAft>
                <a:spcPct val="0"/>
              </a:spcAft>
            </a:pPr>
            <a:endParaRPr lang="es-PE" sz="2400" dirty="0">
              <a:latin typeface="Open Sans"/>
              <a:ea typeface="ＭＳ Ｐゴシック" charset="0"/>
            </a:endParaRPr>
          </a:p>
          <a:p>
            <a:pPr lvl="0" algn="just" fontAlgn="base">
              <a:spcBef>
                <a:spcPts val="600"/>
              </a:spcBef>
              <a:spcAft>
                <a:spcPct val="0"/>
              </a:spcAft>
            </a:pPr>
            <a:r>
              <a:rPr lang="es-PE" sz="2400" dirty="0" err="1">
                <a:latin typeface="Open Sans"/>
                <a:ea typeface="ＭＳ Ｐゴシック" charset="0"/>
              </a:rPr>
              <a:t>Acc</a:t>
            </a:r>
            <a:r>
              <a:rPr lang="es-PE" sz="2400" dirty="0">
                <a:latin typeface="Open Sans"/>
                <a:ea typeface="ＭＳ Ｐゴシック" charset="0"/>
              </a:rPr>
              <a:t>/Millón salidas =   </a:t>
            </a:r>
            <a:r>
              <a:rPr lang="es-PE" sz="2400" u="sng" dirty="0">
                <a:latin typeface="Open Sans"/>
                <a:ea typeface="ＭＳ Ｐゴシック" charset="0"/>
              </a:rPr>
              <a:t>   # accidentes  </a:t>
            </a:r>
            <a:r>
              <a:rPr lang="es-PE" sz="2400" dirty="0">
                <a:latin typeface="Open Sans"/>
                <a:ea typeface="ＭＳ Ｐゴシック" charset="0"/>
              </a:rPr>
              <a:t>  x 1.000.000</a:t>
            </a:r>
          </a:p>
          <a:p>
            <a:pPr lvl="0" algn="just" fontAlgn="base">
              <a:spcAft>
                <a:spcPct val="0"/>
              </a:spcAft>
            </a:pPr>
            <a:r>
              <a:rPr lang="es-PE" sz="2400" dirty="0">
                <a:latin typeface="Open Sans"/>
                <a:ea typeface="ＭＳ Ｐゴシック" charset="0"/>
              </a:rPr>
              <a:t>                                        # salidas</a:t>
            </a:r>
          </a:p>
          <a:p>
            <a:pPr lvl="0" algn="just" fontAlgn="base">
              <a:spcAft>
                <a:spcPct val="0"/>
              </a:spcAft>
            </a:pPr>
            <a:endParaRPr lang="es-PE" sz="2400" dirty="0">
              <a:latin typeface="Open Sans"/>
              <a:ea typeface="ＭＳ Ｐゴシック" charset="0"/>
            </a:endParaRPr>
          </a:p>
          <a:p>
            <a:pPr lvl="0" algn="just" fontAlgn="base">
              <a:lnSpc>
                <a:spcPct val="120000"/>
              </a:lnSpc>
              <a:spcBef>
                <a:spcPct val="20000"/>
              </a:spcBef>
              <a:spcAft>
                <a:spcPct val="0"/>
              </a:spcAft>
            </a:pPr>
            <a:r>
              <a:rPr lang="es-PE" sz="2400" dirty="0" err="1">
                <a:latin typeface="Open Sans"/>
                <a:ea typeface="ＭＳ Ｐゴシック" charset="0"/>
              </a:rPr>
              <a:t>Acc</a:t>
            </a:r>
            <a:r>
              <a:rPr lang="es-PE" sz="2400" dirty="0">
                <a:latin typeface="Open Sans"/>
                <a:ea typeface="ＭＳ Ｐゴシック" charset="0"/>
              </a:rPr>
              <a:t>/Millón salidas = </a:t>
            </a:r>
            <a:r>
              <a:rPr lang="es-PE" sz="2400" u="sng" dirty="0">
                <a:latin typeface="Open Sans"/>
                <a:ea typeface="ＭＳ Ｐゴシック" charset="0"/>
              </a:rPr>
              <a:t>  2 accidentes </a:t>
            </a:r>
            <a:r>
              <a:rPr lang="es-PE" sz="2400" dirty="0">
                <a:latin typeface="Open Sans"/>
                <a:ea typeface="ＭＳ Ｐゴシック" charset="0"/>
              </a:rPr>
              <a:t>  x 1.000.000 = </a:t>
            </a:r>
            <a:r>
              <a:rPr lang="es-PE" sz="2400" b="1" dirty="0">
                <a:solidFill>
                  <a:srgbClr val="C00000"/>
                </a:solidFill>
                <a:latin typeface="Open Sans"/>
                <a:ea typeface="ＭＳ Ｐゴシック" charset="0"/>
              </a:rPr>
              <a:t>1.05</a:t>
            </a:r>
          </a:p>
          <a:p>
            <a:pPr lvl="0" algn="just" fontAlgn="base">
              <a:spcAft>
                <a:spcPct val="0"/>
              </a:spcAft>
            </a:pPr>
            <a:r>
              <a:rPr lang="es-PE" sz="2400" dirty="0">
                <a:solidFill>
                  <a:srgbClr val="474747"/>
                </a:solidFill>
                <a:latin typeface="Open Sans"/>
                <a:ea typeface="ＭＳ Ｐゴシック" charset="0"/>
              </a:rPr>
              <a:t>                                     </a:t>
            </a:r>
            <a:r>
              <a:rPr lang="es-PE" sz="2400" dirty="0">
                <a:latin typeface="Open Sans"/>
                <a:ea typeface="ＭＳ Ｐゴシック" charset="0"/>
              </a:rPr>
              <a:t>1.900.000</a:t>
            </a:r>
          </a:p>
        </p:txBody>
      </p:sp>
    </p:spTree>
    <p:extLst>
      <p:ext uri="{BB962C8B-B14F-4D97-AF65-F5344CB8AC3E}">
        <p14:creationId xmlns:p14="http://schemas.microsoft.com/office/powerpoint/2010/main" val="3841866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487A9-E840-44FF-9BB1-6BFCE62D7E31}"/>
              </a:ext>
            </a:extLst>
          </p:cNvPr>
          <p:cNvSpPr txBox="1"/>
          <p:nvPr/>
        </p:nvSpPr>
        <p:spPr>
          <a:xfrm>
            <a:off x="1" y="0"/>
            <a:ext cx="9143999" cy="553998"/>
          </a:xfrm>
          <a:prstGeom prst="rect">
            <a:avLst/>
          </a:prstGeom>
          <a:noFill/>
        </p:spPr>
        <p:txBody>
          <a:bodyPr wrap="square" rtlCol="0">
            <a:spAutoFit/>
          </a:bodyPr>
          <a:lstStyle/>
          <a:p>
            <a:pPr algn="ctr"/>
            <a:r>
              <a:rPr lang="es-PE" sz="3000" b="1" dirty="0" smtClean="0">
                <a:solidFill>
                  <a:schemeClr val="tx1">
                    <a:lumMod val="75000"/>
                    <a:lumOff val="25000"/>
                  </a:schemeClr>
                </a:solidFill>
              </a:rPr>
              <a:t>Para que sirven los SPIs y SPTs</a:t>
            </a:r>
            <a:endParaRPr lang="es-PE" sz="3000" b="1" dirty="0">
              <a:solidFill>
                <a:schemeClr val="tx1">
                  <a:lumMod val="75000"/>
                  <a:lumOff val="25000"/>
                </a:schemeClr>
              </a:solidFill>
            </a:endParaRPr>
          </a:p>
        </p:txBody>
      </p:sp>
      <p:grpSp>
        <p:nvGrpSpPr>
          <p:cNvPr id="3" name="Group 2">
            <a:extLst>
              <a:ext uri="{FF2B5EF4-FFF2-40B4-BE49-F238E27FC236}">
                <a16:creationId xmlns:a16="http://schemas.microsoft.com/office/drawing/2014/main" id="{84C49A42-5863-4E24-A233-238F5C28A061}"/>
              </a:ext>
            </a:extLst>
          </p:cNvPr>
          <p:cNvGrpSpPr/>
          <p:nvPr/>
        </p:nvGrpSpPr>
        <p:grpSpPr>
          <a:xfrm>
            <a:off x="4331486" y="553998"/>
            <a:ext cx="481027" cy="64839"/>
            <a:chOff x="5843941" y="1171696"/>
            <a:chExt cx="641369" cy="86452"/>
          </a:xfrm>
        </p:grpSpPr>
        <p:sp>
          <p:nvSpPr>
            <p:cNvPr id="4" name="Oval 3">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5" name="Oval 4">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6" name="Oval 5">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9454" y="2760090"/>
            <a:ext cx="8034363" cy="3626569"/>
          </a:xfrm>
          <a:prstGeom prst="rect">
            <a:avLst/>
          </a:prstGeom>
        </p:spPr>
      </p:pic>
      <p:sp>
        <p:nvSpPr>
          <p:cNvPr id="10" name="TextBox 9"/>
          <p:cNvSpPr txBox="1"/>
          <p:nvPr/>
        </p:nvSpPr>
        <p:spPr>
          <a:xfrm>
            <a:off x="1546917" y="836147"/>
            <a:ext cx="6119437" cy="923622"/>
          </a:xfrm>
          <a:prstGeom prst="rect">
            <a:avLst/>
          </a:prstGeom>
          <a:noFill/>
        </p:spPr>
        <p:txBody>
          <a:bodyPr wrap="square" rtlCol="0">
            <a:spAutoFit/>
          </a:bodyPr>
          <a:lstStyle/>
          <a:p>
            <a:pPr algn="ctr"/>
            <a:r>
              <a:rPr lang="es-PE" sz="6600" b="1" dirty="0" smtClean="0"/>
              <a:t>DASHBOARD</a:t>
            </a:r>
            <a:endParaRPr lang="es-PE" sz="6600" b="1" dirty="0"/>
          </a:p>
        </p:txBody>
      </p:sp>
      <p:sp>
        <p:nvSpPr>
          <p:cNvPr id="11" name="TextBox 10"/>
          <p:cNvSpPr txBox="1"/>
          <p:nvPr/>
        </p:nvSpPr>
        <p:spPr>
          <a:xfrm>
            <a:off x="1925045" y="1438943"/>
            <a:ext cx="4894856" cy="692717"/>
          </a:xfrm>
          <a:prstGeom prst="rect">
            <a:avLst/>
          </a:prstGeom>
          <a:noFill/>
        </p:spPr>
        <p:txBody>
          <a:bodyPr wrap="square" rtlCol="0">
            <a:spAutoFit/>
          </a:bodyPr>
          <a:lstStyle/>
          <a:p>
            <a:pPr algn="ctr"/>
            <a:r>
              <a:rPr lang="es-PE" sz="4800" b="1" dirty="0" smtClean="0">
                <a:solidFill>
                  <a:srgbClr val="FF0000"/>
                </a:solidFill>
              </a:rPr>
              <a:t>Indicadores</a:t>
            </a:r>
            <a:endParaRPr lang="es-PE" sz="4800" b="1" dirty="0">
              <a:solidFill>
                <a:srgbClr val="FF0000"/>
              </a:solidFill>
            </a:endParaRPr>
          </a:p>
        </p:txBody>
      </p:sp>
      <p:cxnSp>
        <p:nvCxnSpPr>
          <p:cNvPr id="12" name="Straight Arrow Connector 11"/>
          <p:cNvCxnSpPr/>
          <p:nvPr/>
        </p:nvCxnSpPr>
        <p:spPr>
          <a:xfrm flipH="1">
            <a:off x="1949329" y="2131659"/>
            <a:ext cx="1498638" cy="2083756"/>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587638" y="2213888"/>
            <a:ext cx="1110102" cy="3437082"/>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447967" y="2213888"/>
            <a:ext cx="638309" cy="3437082"/>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3801" y="2213888"/>
            <a:ext cx="513422" cy="178206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620512" y="2213888"/>
            <a:ext cx="1394566" cy="3437082"/>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877223" y="2213888"/>
            <a:ext cx="1609648" cy="3437082"/>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317795" y="2213888"/>
            <a:ext cx="1030313" cy="178206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682047" y="2131659"/>
            <a:ext cx="1651277" cy="2833294"/>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92194"/>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0680" y="1213351"/>
            <a:ext cx="5136079" cy="5644649"/>
            <a:chOff x="121721" y="1213351"/>
            <a:chExt cx="4569392" cy="5083629"/>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0496" r="17596"/>
            <a:stretch/>
          </p:blipFill>
          <p:spPr>
            <a:xfrm>
              <a:off x="121721" y="1213351"/>
              <a:ext cx="4569392" cy="5083629"/>
            </a:xfrm>
            <a:prstGeom prst="rect">
              <a:avLst/>
            </a:prstGeom>
          </p:spPr>
        </p:pic>
        <p:sp>
          <p:nvSpPr>
            <p:cNvPr id="7" name="TextBox 6"/>
            <p:cNvSpPr txBox="1"/>
            <p:nvPr/>
          </p:nvSpPr>
          <p:spPr>
            <a:xfrm>
              <a:off x="2870752" y="2867685"/>
              <a:ext cx="1085554" cy="1862048"/>
            </a:xfrm>
            <a:prstGeom prst="rect">
              <a:avLst/>
            </a:prstGeom>
            <a:noFill/>
          </p:spPr>
          <p:txBody>
            <a:bodyPr wrap="none" rtlCol="0">
              <a:spAutoFit/>
            </a:bodyPr>
            <a:lstStyle/>
            <a:p>
              <a:r>
                <a:rPr lang="en-US" sz="11500" dirty="0">
                  <a:solidFill>
                    <a:srgbClr val="E72264"/>
                  </a:solidFill>
                  <a:latin typeface="Comic Sans MS" panose="030F0702030302020204" pitchFamily="66" charset="0"/>
                </a:rPr>
                <a:t>4</a:t>
              </a:r>
              <a:endParaRPr lang="es-PE" sz="11500" dirty="0">
                <a:solidFill>
                  <a:srgbClr val="E72264"/>
                </a:solidFill>
                <a:latin typeface="Comic Sans MS" panose="030F0702030302020204" pitchFamily="66" charset="0"/>
              </a:endParaRPr>
            </a:p>
          </p:txBody>
        </p:sp>
        <p:sp>
          <p:nvSpPr>
            <p:cNvPr id="8" name="Donut 7"/>
            <p:cNvSpPr/>
            <p:nvPr/>
          </p:nvSpPr>
          <p:spPr>
            <a:xfrm>
              <a:off x="2396838" y="2759122"/>
              <a:ext cx="1992086" cy="1992086"/>
            </a:xfrm>
            <a:prstGeom prst="donut">
              <a:avLst>
                <a:gd name="adj" fmla="val 6323"/>
              </a:avLst>
            </a:prstGeom>
            <a:solidFill>
              <a:srgbClr val="E722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solidFill>
                  <a:schemeClr val="tx1"/>
                </a:solidFill>
              </a:endParaRPr>
            </a:p>
          </p:txBody>
        </p:sp>
      </p:grpSp>
      <p:sp>
        <p:nvSpPr>
          <p:cNvPr id="10" name="TextBox 9"/>
          <p:cNvSpPr txBox="1"/>
          <p:nvPr/>
        </p:nvSpPr>
        <p:spPr>
          <a:xfrm>
            <a:off x="5003706" y="1905883"/>
            <a:ext cx="4087844" cy="3785652"/>
          </a:xfrm>
          <a:prstGeom prst="rect">
            <a:avLst/>
          </a:prstGeom>
          <a:noFill/>
        </p:spPr>
        <p:txBody>
          <a:bodyPr wrap="square" rtlCol="0">
            <a:spAutoFit/>
          </a:bodyPr>
          <a:lstStyle/>
          <a:p>
            <a:pPr algn="ctr"/>
            <a:r>
              <a:rPr lang="es-PE" sz="4800" dirty="0" smtClean="0"/>
              <a:t>Definir las metas de rendimientos de la seguridad operacional </a:t>
            </a:r>
          </a:p>
        </p:txBody>
      </p:sp>
      <p:sp>
        <p:nvSpPr>
          <p:cNvPr id="12" name="TextBox 11">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13" name="Group 12">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4" name="Oval 13">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6" name="Oval 15">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7" name="Oval 16">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8" name="Oval 17">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345668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6140824" y="4608922"/>
            <a:ext cx="2667000" cy="1618621"/>
          </a:xfrm>
        </p:spPr>
        <p:txBody>
          <a:bodyPr/>
          <a:lstStyle/>
          <a:p>
            <a:endParaRPr lang="es-PE"/>
          </a:p>
        </p:txBody>
      </p:sp>
      <p:sp>
        <p:nvSpPr>
          <p:cNvPr id="6" name="Text Placeholder 5"/>
          <p:cNvSpPr>
            <a:spLocks noGrp="1"/>
          </p:cNvSpPr>
          <p:nvPr>
            <p:ph type="body" sz="quarter" idx="4294967295"/>
          </p:nvPr>
        </p:nvSpPr>
        <p:spPr>
          <a:xfrm>
            <a:off x="6140824" y="4608922"/>
            <a:ext cx="2667000" cy="1618621"/>
          </a:xfrm>
        </p:spPr>
        <p:txBody>
          <a:bodyPr/>
          <a:lstStyle/>
          <a:p>
            <a:endParaRPr lang="es-PE"/>
          </a:p>
        </p:txBody>
      </p:sp>
      <p:sp>
        <p:nvSpPr>
          <p:cNvPr id="11" name="Text Placeholder 10"/>
          <p:cNvSpPr>
            <a:spLocks noGrp="1"/>
          </p:cNvSpPr>
          <p:nvPr>
            <p:ph type="body" sz="quarter" idx="4294967295"/>
          </p:nvPr>
        </p:nvSpPr>
        <p:spPr>
          <a:xfrm>
            <a:off x="6140824" y="4608922"/>
            <a:ext cx="2667000" cy="1618621"/>
          </a:xfrm>
        </p:spPr>
        <p:txBody>
          <a:bodyPr/>
          <a:lstStyle/>
          <a:p>
            <a:endParaRPr lang="es-PE"/>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a:ext>
            </a:extLst>
          </a:blip>
          <a:srcRect t="12871" b="12871"/>
          <a:stretch>
            <a:fillRect/>
          </a:stretch>
        </p:blipFill>
        <p:spPr/>
      </p:pic>
      <p:sp>
        <p:nvSpPr>
          <p:cNvPr id="4" name="Text Placeholder 3"/>
          <p:cNvSpPr>
            <a:spLocks noGrp="1"/>
          </p:cNvSpPr>
          <p:nvPr>
            <p:ph type="body" sz="quarter" idx="4294967295"/>
          </p:nvPr>
        </p:nvSpPr>
        <p:spPr>
          <a:xfrm>
            <a:off x="6140824" y="4608922"/>
            <a:ext cx="2667000" cy="1618621"/>
          </a:xfrm>
        </p:spPr>
        <p:txBody>
          <a:bodyPr/>
          <a:lstStyle/>
          <a:p>
            <a:endParaRPr lang="es-PE"/>
          </a:p>
        </p:txBody>
      </p:sp>
      <p:sp>
        <p:nvSpPr>
          <p:cNvPr id="13" name="Text Placeholder 9"/>
          <p:cNvSpPr>
            <a:spLocks noGrp="1"/>
          </p:cNvSpPr>
          <p:nvPr>
            <p:ph type="body" sz="quarter" idx="4294967295"/>
          </p:nvPr>
        </p:nvSpPr>
        <p:spPr>
          <a:xfrm>
            <a:off x="3048001" y="4158077"/>
            <a:ext cx="5759828" cy="2220951"/>
          </a:xfrm>
          <a:solidFill>
            <a:schemeClr val="accent6"/>
          </a:solidFill>
        </p:spPr>
        <p:txBody>
          <a:bodyPr anchor="ctr">
            <a:normAutofit/>
          </a:bodyPr>
          <a:lstStyle/>
          <a:p>
            <a:pPr marL="177800" lvl="1" indent="0" algn="just">
              <a:lnSpc>
                <a:spcPct val="100000"/>
              </a:lnSpc>
              <a:spcBef>
                <a:spcPts val="0"/>
              </a:spcBef>
              <a:buNone/>
            </a:pPr>
            <a:r>
              <a:rPr lang="es-PE" sz="1800" b="1" i="1" dirty="0">
                <a:solidFill>
                  <a:srgbClr val="FFFFFF"/>
                </a:solidFill>
                <a:latin typeface="Georgia"/>
                <a:cs typeface="Georgia"/>
              </a:rPr>
              <a:t>Meta de rendimiento en materia de seguridad </a:t>
            </a:r>
            <a:r>
              <a:rPr lang="es-PE" sz="1800" b="1" i="1" dirty="0" smtClean="0">
                <a:solidFill>
                  <a:srgbClr val="FFFFFF"/>
                </a:solidFill>
                <a:latin typeface="Georgia"/>
                <a:cs typeface="Georgia"/>
              </a:rPr>
              <a:t>operacional</a:t>
            </a:r>
          </a:p>
          <a:p>
            <a:pPr marL="177800" lvl="1" indent="0" algn="just">
              <a:buNone/>
            </a:pPr>
            <a:r>
              <a:rPr lang="es-PE" sz="1800" i="1" dirty="0">
                <a:solidFill>
                  <a:srgbClr val="FFFFFF"/>
                </a:solidFill>
                <a:latin typeface="Georgia"/>
                <a:cs typeface="Georgia"/>
              </a:rPr>
              <a:t>La meta proyectada o prevista </a:t>
            </a:r>
            <a:r>
              <a:rPr lang="es-PE" sz="1800" i="1" dirty="0" smtClean="0">
                <a:solidFill>
                  <a:srgbClr val="FFFFFF"/>
                </a:solidFill>
                <a:latin typeface="Georgia"/>
                <a:cs typeface="Georgia"/>
              </a:rPr>
              <a:t>que </a:t>
            </a:r>
            <a:r>
              <a:rPr lang="es-PE" sz="1800" i="1" dirty="0">
                <a:solidFill>
                  <a:srgbClr val="FFFFFF"/>
                </a:solidFill>
                <a:latin typeface="Georgia"/>
                <a:cs typeface="Georgia"/>
              </a:rPr>
              <a:t>se desea conseguir, en cuanto a un indicador de rendimiento en materia de seguridad operacional, </a:t>
            </a:r>
            <a:r>
              <a:rPr lang="es-PE" sz="1800" b="1" i="1" dirty="0">
                <a:solidFill>
                  <a:srgbClr val="FFFF00"/>
                </a:solidFill>
                <a:latin typeface="Georgia"/>
                <a:cs typeface="Georgia"/>
              </a:rPr>
              <a:t>en un período de tiempo determinado</a:t>
            </a:r>
            <a:r>
              <a:rPr lang="es-PE" sz="1800" i="1" dirty="0">
                <a:solidFill>
                  <a:srgbClr val="FFFFFF"/>
                </a:solidFill>
                <a:latin typeface="Georgia"/>
                <a:cs typeface="Georgia"/>
              </a:rPr>
              <a:t> que coincide con los objetivos de seguridad </a:t>
            </a:r>
            <a:r>
              <a:rPr lang="es-PE" sz="1800" i="1" dirty="0" smtClean="0">
                <a:solidFill>
                  <a:srgbClr val="FFFFFF"/>
                </a:solidFill>
                <a:latin typeface="Georgia"/>
                <a:cs typeface="Georgia"/>
              </a:rPr>
              <a:t>operacional. </a:t>
            </a:r>
            <a:endParaRPr lang="es-PE" sz="1800" i="1" dirty="0">
              <a:solidFill>
                <a:srgbClr val="FFFFFF"/>
              </a:solidFill>
              <a:latin typeface="Georgia"/>
              <a:cs typeface="Georgia"/>
            </a:endParaRPr>
          </a:p>
        </p:txBody>
      </p:sp>
    </p:spTree>
    <p:extLst>
      <p:ext uri="{BB962C8B-B14F-4D97-AF65-F5344CB8AC3E}">
        <p14:creationId xmlns:p14="http://schemas.microsoft.com/office/powerpoint/2010/main" val="17410006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9" name="Group 8">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0" name="Oval 9">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aphicFrame>
        <p:nvGraphicFramePr>
          <p:cNvPr id="16" name="Table 15"/>
          <p:cNvGraphicFramePr>
            <a:graphicFrameLocks noGrp="1"/>
          </p:cNvGraphicFramePr>
          <p:nvPr>
            <p:extLst>
              <p:ext uri="{D42A27DB-BD31-4B8C-83A1-F6EECF244321}">
                <p14:modId xmlns:p14="http://schemas.microsoft.com/office/powerpoint/2010/main" val="2897156382"/>
              </p:ext>
            </p:extLst>
          </p:nvPr>
        </p:nvGraphicFramePr>
        <p:xfrm>
          <a:off x="435427" y="1582053"/>
          <a:ext cx="8392888" cy="4090134"/>
        </p:xfrm>
        <a:graphic>
          <a:graphicData uri="http://schemas.openxmlformats.org/drawingml/2006/table">
            <a:tbl>
              <a:tblPr firstRow="1" bandRow="1"/>
              <a:tblGrid>
                <a:gridCol w="2098222">
                  <a:extLst>
                    <a:ext uri="{9D8B030D-6E8A-4147-A177-3AD203B41FA5}">
                      <a16:colId xmlns:a16="http://schemas.microsoft.com/office/drawing/2014/main" val="20000"/>
                    </a:ext>
                  </a:extLst>
                </a:gridCol>
                <a:gridCol w="2098222">
                  <a:extLst>
                    <a:ext uri="{9D8B030D-6E8A-4147-A177-3AD203B41FA5}">
                      <a16:colId xmlns:a16="http://schemas.microsoft.com/office/drawing/2014/main" val="20001"/>
                    </a:ext>
                  </a:extLst>
                </a:gridCol>
                <a:gridCol w="2098222">
                  <a:extLst>
                    <a:ext uri="{9D8B030D-6E8A-4147-A177-3AD203B41FA5}">
                      <a16:colId xmlns:a16="http://schemas.microsoft.com/office/drawing/2014/main" val="20002"/>
                    </a:ext>
                  </a:extLst>
                </a:gridCol>
                <a:gridCol w="2098222">
                  <a:extLst>
                    <a:ext uri="{9D8B030D-6E8A-4147-A177-3AD203B41FA5}">
                      <a16:colId xmlns:a16="http://schemas.microsoft.com/office/drawing/2014/main" val="20003"/>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a:t>
                      </a:r>
                    </a:p>
                    <a:p>
                      <a:pPr algn="ctr"/>
                      <a:r>
                        <a:rPr lang="es-PE" sz="2400" baseline="0" noProof="0" dirty="0" smtClean="0"/>
                        <a:t>(2017)</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Salidas de pista </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100 </a:t>
                      </a:r>
                      <a:r>
                        <a:rPr lang="es-PE" sz="2000" noProof="0" dirty="0" err="1" smtClean="0"/>
                        <a:t>SdP</a:t>
                      </a:r>
                      <a:r>
                        <a:rPr lang="es-PE" sz="2000" noProof="0" dirty="0" smtClean="0"/>
                        <a:t>/1,000,000</a:t>
                      </a:r>
                      <a:r>
                        <a:rPr lang="es-PE" sz="2000" baseline="0" noProof="0" dirty="0" smtClean="0"/>
                        <a:t> Aterrizajes</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Reducir 50% SdP en 4 años</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 de Salidas de Pista/1,000.000</a:t>
                      </a:r>
                      <a:r>
                        <a:rPr lang="es-PE" sz="2000" baseline="0" noProof="0" dirty="0" smtClean="0"/>
                        <a:t> de aterrizajes/año</a:t>
                      </a:r>
                      <a:endParaRPr lang="es-PE" sz="20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191627">
                <a:tc>
                  <a:txBody>
                    <a:bodyPr/>
                    <a:lstStyle/>
                    <a:p>
                      <a:pPr algn="ctr"/>
                      <a:r>
                        <a:rPr lang="es-PE" sz="2000" noProof="0" dirty="0" smtClean="0"/>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000" noProof="0" dirty="0" smtClean="0"/>
                        <a:t>17 FUCC/1,000 overhaul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000" noProof="0" dirty="0" smtClean="0"/>
                        <a:t>Reducir 70% FFCU 4 años</a:t>
                      </a:r>
                      <a:endParaRPr lang="es-PE" sz="20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 de fallas de FCU/1,000</a:t>
                      </a:r>
                      <a:r>
                        <a:rPr lang="es-PE" sz="2000" baseline="0" noProof="0" dirty="0" smtClean="0"/>
                        <a:t> OVH/año</a:t>
                      </a:r>
                      <a:endParaRPr lang="es-PE" sz="20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0697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IFSD</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9 IFSD/100,000 Horas de</a:t>
                      </a:r>
                      <a:r>
                        <a:rPr lang="es-PE" sz="2000" baseline="0" noProof="0" dirty="0" smtClean="0"/>
                        <a:t> </a:t>
                      </a:r>
                      <a:r>
                        <a:rPr lang="es-PE" sz="2000" noProof="0" dirty="0" smtClean="0"/>
                        <a:t>Vuelo</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Reducir</a:t>
                      </a:r>
                      <a:r>
                        <a:rPr lang="es-PE" sz="2000" baseline="0" noProof="0" dirty="0" smtClean="0"/>
                        <a:t> 50%  IFSD en 4 años</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t>#IFSD/100,000</a:t>
                      </a:r>
                      <a:r>
                        <a:rPr lang="es-PE" sz="2000" baseline="0" noProof="0" dirty="0" smtClean="0"/>
                        <a:t> </a:t>
                      </a:r>
                      <a:r>
                        <a:rPr lang="es-PE" sz="2000" baseline="0" noProof="0" dirty="0" err="1" smtClean="0"/>
                        <a:t>HdV</a:t>
                      </a:r>
                      <a:r>
                        <a:rPr lang="es-PE" sz="2000" baseline="0" noProof="0" dirty="0" smtClean="0"/>
                        <a:t>/año</a:t>
                      </a:r>
                      <a:endParaRPr lang="es-PE" sz="20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15074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9" name="Group 8">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0" name="Oval 9">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aphicFrame>
        <p:nvGraphicFramePr>
          <p:cNvPr id="15" name="Table 14"/>
          <p:cNvGraphicFramePr>
            <a:graphicFrameLocks noGrp="1"/>
          </p:cNvGraphicFramePr>
          <p:nvPr>
            <p:extLst>
              <p:ext uri="{D42A27DB-BD31-4B8C-83A1-F6EECF244321}">
                <p14:modId xmlns:p14="http://schemas.microsoft.com/office/powerpoint/2010/main" val="926699400"/>
              </p:ext>
            </p:extLst>
          </p:nvPr>
        </p:nvGraphicFramePr>
        <p:xfrm>
          <a:off x="348337" y="1309901"/>
          <a:ext cx="8392890" cy="5306799"/>
        </p:xfrm>
        <a:graphic>
          <a:graphicData uri="http://schemas.openxmlformats.org/drawingml/2006/table">
            <a:tbl>
              <a:tblPr firstRow="1" bandRow="1"/>
              <a:tblGrid>
                <a:gridCol w="1678578">
                  <a:extLst>
                    <a:ext uri="{9D8B030D-6E8A-4147-A177-3AD203B41FA5}">
                      <a16:colId xmlns:a16="http://schemas.microsoft.com/office/drawing/2014/main" val="20000"/>
                    </a:ext>
                  </a:extLst>
                </a:gridCol>
                <a:gridCol w="1678578">
                  <a:extLst>
                    <a:ext uri="{9D8B030D-6E8A-4147-A177-3AD203B41FA5}">
                      <a16:colId xmlns:a16="http://schemas.microsoft.com/office/drawing/2014/main" val="20001"/>
                    </a:ext>
                  </a:extLst>
                </a:gridCol>
                <a:gridCol w="1678578">
                  <a:extLst>
                    <a:ext uri="{9D8B030D-6E8A-4147-A177-3AD203B41FA5}">
                      <a16:colId xmlns:a16="http://schemas.microsoft.com/office/drawing/2014/main" val="20002"/>
                    </a:ext>
                  </a:extLst>
                </a:gridCol>
                <a:gridCol w="1678578">
                  <a:extLst>
                    <a:ext uri="{9D8B030D-6E8A-4147-A177-3AD203B41FA5}">
                      <a16:colId xmlns:a16="http://schemas.microsoft.com/office/drawing/2014/main" val="20003"/>
                    </a:ext>
                  </a:extLst>
                </a:gridCol>
                <a:gridCol w="1678578">
                  <a:extLst>
                    <a:ext uri="{9D8B030D-6E8A-4147-A177-3AD203B41FA5}">
                      <a16:colId xmlns:a16="http://schemas.microsoft.com/office/drawing/2014/main" val="20004"/>
                    </a:ext>
                  </a:extLst>
                </a:gridCol>
              </a:tblGrid>
              <a:tr h="146766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a:t>
                      </a:r>
                    </a:p>
                    <a:p>
                      <a:pPr algn="ctr"/>
                      <a:r>
                        <a:rPr lang="es-PE" sz="2400" baseline="0" noProof="0" dirty="0" smtClean="0"/>
                        <a:t>(2017)</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Metas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4676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Salidas de pista </a:t>
                      </a:r>
                      <a:endParaRPr lang="es-PE" sz="18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100 </a:t>
                      </a:r>
                      <a:r>
                        <a:rPr lang="es-PE" sz="1800" noProof="0" dirty="0" err="1" smtClean="0"/>
                        <a:t>SdP</a:t>
                      </a:r>
                      <a:r>
                        <a:rPr lang="es-PE" sz="1800" noProof="0" dirty="0" smtClean="0"/>
                        <a:t>/1,000,000</a:t>
                      </a:r>
                      <a:r>
                        <a:rPr lang="es-PE" sz="1800" baseline="0" noProof="0" dirty="0" smtClean="0"/>
                        <a:t> Aterrizajes</a:t>
                      </a:r>
                      <a:endParaRPr lang="es-PE" sz="18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Reducir 50% SdP en 4 años</a:t>
                      </a:r>
                      <a:endParaRPr lang="es-PE" sz="18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 de Salidas de Pista/1,000.000</a:t>
                      </a:r>
                      <a:r>
                        <a:rPr lang="es-PE" sz="1800" baseline="0" noProof="0" dirty="0" smtClean="0"/>
                        <a:t> de aterrizajes/año</a:t>
                      </a:r>
                      <a:endParaRPr lang="es-PE" sz="18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1800" noProof="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273930">
                <a:tc>
                  <a:txBody>
                    <a:bodyPr/>
                    <a:lstStyle/>
                    <a:p>
                      <a:pPr algn="ctr"/>
                      <a:r>
                        <a:rPr lang="es-PE" sz="1800" noProof="0" dirty="0" smtClean="0"/>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1800" noProof="0" dirty="0" smtClean="0"/>
                        <a:t>17 FUCC/1,000 overhaul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1800" noProof="0" dirty="0" smtClean="0"/>
                        <a:t>Reducir 70% FFCU 4 años</a:t>
                      </a:r>
                      <a:endParaRPr lang="es-PE" sz="18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 de fallas de FCU/1,000</a:t>
                      </a:r>
                      <a:r>
                        <a:rPr lang="es-PE" sz="1800" baseline="0" noProof="0" dirty="0" smtClean="0"/>
                        <a:t> OVH/año</a:t>
                      </a:r>
                      <a:endParaRPr lang="es-PE" sz="18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1800" noProof="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09753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IFSD</a:t>
                      </a:r>
                      <a:endParaRPr lang="es-PE" sz="18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9 IFSD/100,000 Horas de</a:t>
                      </a:r>
                      <a:r>
                        <a:rPr lang="es-PE" sz="1800" baseline="0" noProof="0" dirty="0" smtClean="0"/>
                        <a:t> </a:t>
                      </a:r>
                      <a:r>
                        <a:rPr lang="es-PE" sz="1800" noProof="0" dirty="0" smtClean="0"/>
                        <a:t>Vuelo</a:t>
                      </a:r>
                      <a:endParaRPr lang="es-PE" sz="18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Reducir</a:t>
                      </a:r>
                      <a:r>
                        <a:rPr lang="es-PE" sz="1800" baseline="0" noProof="0" dirty="0" smtClean="0"/>
                        <a:t> 50%  IFSD en 4 años</a:t>
                      </a:r>
                      <a:endParaRPr lang="es-PE" sz="18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#IFSD/100,000</a:t>
                      </a:r>
                      <a:r>
                        <a:rPr lang="es-PE" sz="1800" baseline="0" noProof="0" dirty="0" smtClean="0"/>
                        <a:t> HdV/año</a:t>
                      </a:r>
                      <a:endParaRPr lang="es-PE" sz="18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18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2703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t>Control y medición del rendimiento en materia de seguridad operacional</a:t>
            </a:r>
          </a:p>
        </p:txBody>
      </p:sp>
      <p:grpSp>
        <p:nvGrpSpPr>
          <p:cNvPr id="9" name="Group 8">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10" name="Oval 9">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aphicFrame>
        <p:nvGraphicFramePr>
          <p:cNvPr id="16" name="Table 15"/>
          <p:cNvGraphicFramePr>
            <a:graphicFrameLocks noGrp="1"/>
          </p:cNvGraphicFramePr>
          <p:nvPr>
            <p:extLst>
              <p:ext uri="{D42A27DB-BD31-4B8C-83A1-F6EECF244321}">
                <p14:modId xmlns:p14="http://schemas.microsoft.com/office/powerpoint/2010/main" val="494496273"/>
              </p:ext>
            </p:extLst>
          </p:nvPr>
        </p:nvGraphicFramePr>
        <p:xfrm>
          <a:off x="348337" y="1309903"/>
          <a:ext cx="8392890" cy="5130405"/>
        </p:xfrm>
        <a:graphic>
          <a:graphicData uri="http://schemas.openxmlformats.org/drawingml/2006/table">
            <a:tbl>
              <a:tblPr firstRow="1" bandRow="1"/>
              <a:tblGrid>
                <a:gridCol w="1678578">
                  <a:extLst>
                    <a:ext uri="{9D8B030D-6E8A-4147-A177-3AD203B41FA5}">
                      <a16:colId xmlns:a16="http://schemas.microsoft.com/office/drawing/2014/main" val="20000"/>
                    </a:ext>
                  </a:extLst>
                </a:gridCol>
                <a:gridCol w="1678578">
                  <a:extLst>
                    <a:ext uri="{9D8B030D-6E8A-4147-A177-3AD203B41FA5}">
                      <a16:colId xmlns:a16="http://schemas.microsoft.com/office/drawing/2014/main" val="20001"/>
                    </a:ext>
                  </a:extLst>
                </a:gridCol>
                <a:gridCol w="1678578">
                  <a:extLst>
                    <a:ext uri="{9D8B030D-6E8A-4147-A177-3AD203B41FA5}">
                      <a16:colId xmlns:a16="http://schemas.microsoft.com/office/drawing/2014/main" val="20002"/>
                    </a:ext>
                  </a:extLst>
                </a:gridCol>
                <a:gridCol w="1678578">
                  <a:extLst>
                    <a:ext uri="{9D8B030D-6E8A-4147-A177-3AD203B41FA5}">
                      <a16:colId xmlns:a16="http://schemas.microsoft.com/office/drawing/2014/main" val="20003"/>
                    </a:ext>
                  </a:extLst>
                </a:gridCol>
                <a:gridCol w="1678578">
                  <a:extLst>
                    <a:ext uri="{9D8B030D-6E8A-4147-A177-3AD203B41FA5}">
                      <a16:colId xmlns:a16="http://schemas.microsoft.com/office/drawing/2014/main" val="20004"/>
                    </a:ext>
                  </a:extLst>
                </a:gridCol>
              </a:tblGrid>
              <a:tr h="137840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a:t>
                      </a:r>
                    </a:p>
                    <a:p>
                      <a:pPr algn="ctr"/>
                      <a:r>
                        <a:rPr lang="es-PE" sz="2400" baseline="0" noProof="0" dirty="0" smtClean="0"/>
                        <a:t>(2017)</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Metas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3784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Salidas de pista </a:t>
                      </a:r>
                      <a:endParaRPr lang="es-PE" sz="18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100 </a:t>
                      </a:r>
                      <a:r>
                        <a:rPr lang="es-PE" sz="1800" noProof="0" dirty="0" err="1" smtClean="0"/>
                        <a:t>SdP</a:t>
                      </a:r>
                      <a:r>
                        <a:rPr lang="es-PE" sz="1800" noProof="0" dirty="0" smtClean="0"/>
                        <a:t>/1,000,000</a:t>
                      </a:r>
                      <a:r>
                        <a:rPr lang="es-PE" sz="1800" baseline="0" noProof="0" dirty="0" smtClean="0"/>
                        <a:t> Aterrizajes</a:t>
                      </a:r>
                      <a:endParaRPr lang="es-PE" sz="18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Reducir 50% SdP en 4 años</a:t>
                      </a:r>
                      <a:endParaRPr lang="es-PE" sz="18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 de Salidas de Pista/1,000.000</a:t>
                      </a:r>
                      <a:r>
                        <a:rPr lang="es-PE" sz="1800" baseline="0" noProof="0" dirty="0" smtClean="0"/>
                        <a:t> de aterrizajes/año</a:t>
                      </a:r>
                      <a:endParaRPr lang="es-PE" sz="18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smtClean="0"/>
                        <a:t>Reducir</a:t>
                      </a:r>
                      <a:r>
                        <a:rPr lang="es-PE" sz="1800" baseline="0" noProof="0" smtClean="0"/>
                        <a:t>  12.5% </a:t>
                      </a:r>
                      <a:r>
                        <a:rPr lang="es-PE" sz="1800" baseline="0" noProof="0" dirty="0" smtClean="0"/>
                        <a:t>las salidas de pista cada año</a:t>
                      </a:r>
                      <a:endParaRPr lang="es-PE" sz="1800" noProof="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060313">
                <a:tc>
                  <a:txBody>
                    <a:bodyPr/>
                    <a:lstStyle/>
                    <a:p>
                      <a:pPr algn="ctr"/>
                      <a:r>
                        <a:rPr lang="es-PE" sz="1800" noProof="0" dirty="0" smtClean="0"/>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1800" noProof="0" dirty="0" smtClean="0"/>
                        <a:t>17 FUCC/1,000 overhaul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1800" noProof="0" dirty="0" smtClean="0"/>
                        <a:t>Reducir 70% FFCU 4 años</a:t>
                      </a:r>
                      <a:endParaRPr lang="es-PE" sz="18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 de fallas de FCU/1,000</a:t>
                      </a:r>
                      <a:r>
                        <a:rPr lang="es-PE" sz="1800" baseline="0" noProof="0" dirty="0" smtClean="0"/>
                        <a:t> OVH/año</a:t>
                      </a:r>
                      <a:endParaRPr lang="es-PE" sz="18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Reducir 23.3% las fallas de FCU</a:t>
                      </a:r>
                      <a:r>
                        <a:rPr lang="es-PE" sz="1800" baseline="0" noProof="0" dirty="0" smtClean="0"/>
                        <a:t> cada año</a:t>
                      </a:r>
                      <a:endParaRPr lang="es-PE" sz="1800" noProof="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184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IFSD</a:t>
                      </a:r>
                      <a:endParaRPr lang="es-PE" sz="18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9 IFSD/100,000 Horas de</a:t>
                      </a:r>
                      <a:r>
                        <a:rPr lang="es-PE" sz="1800" baseline="0" noProof="0" dirty="0" smtClean="0"/>
                        <a:t> </a:t>
                      </a:r>
                      <a:r>
                        <a:rPr lang="es-PE" sz="1800" noProof="0" dirty="0" smtClean="0"/>
                        <a:t>Vuelo</a:t>
                      </a:r>
                      <a:endParaRPr lang="es-PE" sz="18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Reducir</a:t>
                      </a:r>
                      <a:r>
                        <a:rPr lang="es-PE" sz="1800" baseline="0" noProof="0" dirty="0" smtClean="0"/>
                        <a:t> 50%  IFSD en 3 años</a:t>
                      </a:r>
                      <a:endParaRPr lang="es-PE" sz="18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#IFSD/100,000</a:t>
                      </a:r>
                      <a:r>
                        <a:rPr lang="es-PE" sz="1800" baseline="0" noProof="0" dirty="0" smtClean="0"/>
                        <a:t> </a:t>
                      </a:r>
                      <a:r>
                        <a:rPr lang="es-PE" sz="1800" baseline="0" noProof="0" dirty="0" err="1" smtClean="0"/>
                        <a:t>HdV</a:t>
                      </a:r>
                      <a:r>
                        <a:rPr lang="es-PE" sz="1800" baseline="0" noProof="0" dirty="0" smtClean="0"/>
                        <a:t>/año</a:t>
                      </a:r>
                      <a:endParaRPr lang="es-PE" sz="18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1800" noProof="0" dirty="0" smtClean="0"/>
                        <a:t>Reducir</a:t>
                      </a:r>
                      <a:r>
                        <a:rPr lang="es-PE" sz="1800" baseline="0" noProof="0" dirty="0" smtClean="0"/>
                        <a:t> 17% los IFSD cada año</a:t>
                      </a:r>
                      <a:endParaRPr lang="es-PE" sz="18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7414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14" y="27213"/>
            <a:ext cx="8550729" cy="637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0" name="Group 59"/>
          <p:cNvGrpSpPr/>
          <p:nvPr/>
        </p:nvGrpSpPr>
        <p:grpSpPr>
          <a:xfrm>
            <a:off x="-169269" y="914401"/>
            <a:ext cx="948686" cy="2554162"/>
            <a:chOff x="-169269" y="914401"/>
            <a:chExt cx="948686" cy="2554162"/>
          </a:xfrm>
        </p:grpSpPr>
        <p:sp>
          <p:nvSpPr>
            <p:cNvPr id="61" name="Rectangle 60"/>
            <p:cNvSpPr/>
            <p:nvPr/>
          </p:nvSpPr>
          <p:spPr>
            <a:xfrm>
              <a:off x="293100" y="914401"/>
              <a:ext cx="486317" cy="255416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a:p>
          </p:txBody>
        </p:sp>
        <p:sp>
          <p:nvSpPr>
            <p:cNvPr id="62" name="Right Arrow 61"/>
            <p:cNvSpPr/>
            <p:nvPr/>
          </p:nvSpPr>
          <p:spPr>
            <a:xfrm>
              <a:off x="-169269" y="2000982"/>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grpSp>
      <p:grpSp>
        <p:nvGrpSpPr>
          <p:cNvPr id="63" name="Group 62"/>
          <p:cNvGrpSpPr/>
          <p:nvPr/>
        </p:nvGrpSpPr>
        <p:grpSpPr>
          <a:xfrm>
            <a:off x="-23675" y="47085"/>
            <a:ext cx="3188696" cy="6241933"/>
            <a:chOff x="-23675" y="47085"/>
            <a:chExt cx="3188696" cy="6241933"/>
          </a:xfrm>
        </p:grpSpPr>
        <p:sp>
          <p:nvSpPr>
            <p:cNvPr id="64" name="Rectangle 63"/>
            <p:cNvSpPr/>
            <p:nvPr/>
          </p:nvSpPr>
          <p:spPr>
            <a:xfrm>
              <a:off x="633142" y="47085"/>
              <a:ext cx="2531879" cy="45216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a:p>
          </p:txBody>
        </p:sp>
        <p:sp>
          <p:nvSpPr>
            <p:cNvPr id="65" name="Right Arrow 64"/>
            <p:cNvSpPr/>
            <p:nvPr/>
          </p:nvSpPr>
          <p:spPr>
            <a:xfrm>
              <a:off x="52526" y="82666"/>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sp>
          <p:nvSpPr>
            <p:cNvPr id="66" name="Right Arrow 65"/>
            <p:cNvSpPr/>
            <p:nvPr/>
          </p:nvSpPr>
          <p:spPr>
            <a:xfrm>
              <a:off x="-23675" y="5872436"/>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sp>
          <p:nvSpPr>
            <p:cNvPr id="67" name="Rectangle 66"/>
            <p:cNvSpPr/>
            <p:nvPr/>
          </p:nvSpPr>
          <p:spPr>
            <a:xfrm>
              <a:off x="564155" y="5836855"/>
              <a:ext cx="655045" cy="45216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a:p>
          </p:txBody>
        </p:sp>
      </p:grpSp>
      <p:grpSp>
        <p:nvGrpSpPr>
          <p:cNvPr id="68" name="Group 67"/>
          <p:cNvGrpSpPr/>
          <p:nvPr/>
        </p:nvGrpSpPr>
        <p:grpSpPr>
          <a:xfrm>
            <a:off x="7482841" y="488361"/>
            <a:ext cx="1493521" cy="5821065"/>
            <a:chOff x="7143553" y="720566"/>
            <a:chExt cx="1662990" cy="4964700"/>
          </a:xfrm>
        </p:grpSpPr>
        <p:sp>
          <p:nvSpPr>
            <p:cNvPr id="69" name="Rectangle 68"/>
            <p:cNvSpPr/>
            <p:nvPr/>
          </p:nvSpPr>
          <p:spPr>
            <a:xfrm>
              <a:off x="7143553" y="1485300"/>
              <a:ext cx="1662990" cy="419996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a:p>
          </p:txBody>
        </p:sp>
        <p:sp>
          <p:nvSpPr>
            <p:cNvPr id="70" name="Right Arrow 69"/>
            <p:cNvSpPr/>
            <p:nvPr/>
          </p:nvSpPr>
          <p:spPr>
            <a:xfrm rot="5400000">
              <a:off x="7900749" y="785881"/>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grpSp>
      <p:grpSp>
        <p:nvGrpSpPr>
          <p:cNvPr id="71" name="Group 70"/>
          <p:cNvGrpSpPr/>
          <p:nvPr/>
        </p:nvGrpSpPr>
        <p:grpSpPr>
          <a:xfrm>
            <a:off x="-279489" y="788303"/>
            <a:ext cx="6082793" cy="6095862"/>
            <a:chOff x="-279489" y="788303"/>
            <a:chExt cx="6082793" cy="6095862"/>
          </a:xfrm>
        </p:grpSpPr>
        <p:grpSp>
          <p:nvGrpSpPr>
            <p:cNvPr id="72" name="Group 71"/>
            <p:cNvGrpSpPr/>
            <p:nvPr/>
          </p:nvGrpSpPr>
          <p:grpSpPr>
            <a:xfrm>
              <a:off x="-279489" y="788303"/>
              <a:ext cx="1058906" cy="4257142"/>
              <a:chOff x="-279489" y="788303"/>
              <a:chExt cx="1058906" cy="4257142"/>
            </a:xfrm>
          </p:grpSpPr>
          <p:sp>
            <p:nvSpPr>
              <p:cNvPr id="74" name="Rectangle 73"/>
              <p:cNvSpPr/>
              <p:nvPr/>
            </p:nvSpPr>
            <p:spPr>
              <a:xfrm>
                <a:off x="155940" y="788303"/>
                <a:ext cx="623477" cy="425714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a:p>
            </p:txBody>
          </p:sp>
          <p:sp>
            <p:nvSpPr>
              <p:cNvPr id="75" name="Right Arrow 74"/>
              <p:cNvSpPr/>
              <p:nvPr/>
            </p:nvSpPr>
            <p:spPr>
              <a:xfrm>
                <a:off x="-279489" y="3468561"/>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grpSp>
        <p:sp>
          <p:nvSpPr>
            <p:cNvPr id="73" name="Right Arrow 72"/>
            <p:cNvSpPr/>
            <p:nvPr/>
          </p:nvSpPr>
          <p:spPr>
            <a:xfrm rot="18353948">
              <a:off x="5356989" y="6437851"/>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grpSp>
      <p:grpSp>
        <p:nvGrpSpPr>
          <p:cNvPr id="76" name="Group 75"/>
          <p:cNvGrpSpPr/>
          <p:nvPr/>
        </p:nvGrpSpPr>
        <p:grpSpPr>
          <a:xfrm>
            <a:off x="308340" y="1173247"/>
            <a:ext cx="3112495" cy="3872198"/>
            <a:chOff x="338495" y="1072269"/>
            <a:chExt cx="3112495" cy="3872198"/>
          </a:xfrm>
        </p:grpSpPr>
        <p:sp>
          <p:nvSpPr>
            <p:cNvPr id="77" name="Rectangle 76"/>
            <p:cNvSpPr/>
            <p:nvPr/>
          </p:nvSpPr>
          <p:spPr>
            <a:xfrm>
              <a:off x="338495" y="1409550"/>
              <a:ext cx="2733332" cy="45216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a:p>
          </p:txBody>
        </p:sp>
        <p:sp>
          <p:nvSpPr>
            <p:cNvPr id="78" name="Rectangle 77"/>
            <p:cNvSpPr/>
            <p:nvPr/>
          </p:nvSpPr>
          <p:spPr>
            <a:xfrm>
              <a:off x="1899081" y="1403683"/>
              <a:ext cx="1158444" cy="354078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E"/>
            </a:p>
          </p:txBody>
        </p:sp>
        <p:sp>
          <p:nvSpPr>
            <p:cNvPr id="79" name="Right Arrow 78"/>
            <p:cNvSpPr/>
            <p:nvPr/>
          </p:nvSpPr>
          <p:spPr>
            <a:xfrm rot="8111092">
              <a:off x="2939361" y="1072269"/>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grpSp>
      <p:grpSp>
        <p:nvGrpSpPr>
          <p:cNvPr id="80" name="Group 79"/>
          <p:cNvGrpSpPr/>
          <p:nvPr/>
        </p:nvGrpSpPr>
        <p:grpSpPr>
          <a:xfrm>
            <a:off x="4787622" y="1904590"/>
            <a:ext cx="2372423" cy="911641"/>
            <a:chOff x="4787622" y="1904590"/>
            <a:chExt cx="2372423" cy="911641"/>
          </a:xfrm>
        </p:grpSpPr>
        <p:sp>
          <p:nvSpPr>
            <p:cNvPr id="81" name="Right Arrow 80"/>
            <p:cNvSpPr/>
            <p:nvPr/>
          </p:nvSpPr>
          <p:spPr>
            <a:xfrm rot="8111092">
              <a:off x="4787622" y="1904590"/>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sp>
          <p:nvSpPr>
            <p:cNvPr id="82" name="Right Arrow 81"/>
            <p:cNvSpPr/>
            <p:nvPr/>
          </p:nvSpPr>
          <p:spPr>
            <a:xfrm rot="8111092">
              <a:off x="6648416" y="2435231"/>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2079994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416279" y="73056"/>
            <a:ext cx="1954389" cy="1336387"/>
          </a:xfrm>
        </p:spPr>
        <p:txBody>
          <a:bodyPr/>
          <a:lstStyle/>
          <a:p>
            <a:r>
              <a:rPr lang="es-PE" sz="2000" b="1" dirty="0">
                <a:solidFill>
                  <a:schemeClr val="bg1"/>
                </a:solidFill>
              </a:rPr>
              <a:t>Revisar la eficacia del rendimiento de SO</a:t>
            </a:r>
            <a:endParaRPr lang="es-PE" sz="2000" dirty="0">
              <a:solidFill>
                <a:schemeClr val="bg1"/>
              </a:solidFill>
            </a:endParaRPr>
          </a:p>
        </p:txBody>
      </p:sp>
      <p:grpSp>
        <p:nvGrpSpPr>
          <p:cNvPr id="115" name="Group 114"/>
          <p:cNvGrpSpPr>
            <a:grpSpLocks/>
          </p:cNvGrpSpPr>
          <p:nvPr/>
        </p:nvGrpSpPr>
        <p:grpSpPr bwMode="auto">
          <a:xfrm>
            <a:off x="6931374" y="4841472"/>
            <a:ext cx="2029411" cy="1322019"/>
            <a:chOff x="3433260" y="3287722"/>
            <a:chExt cx="2237290" cy="1174633"/>
          </a:xfrm>
        </p:grpSpPr>
        <p:sp>
          <p:nvSpPr>
            <p:cNvPr id="116"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6">
                <a:lumMod val="50000"/>
              </a:schemeClr>
            </a:solidFill>
            <a:ln w="3175">
              <a:noFill/>
            </a:ln>
            <a:extLst/>
          </p:spPr>
          <p:txBody>
            <a:bodyPr/>
            <a:lstStyle/>
            <a:p>
              <a:pPr fontAlgn="auto">
                <a:spcBef>
                  <a:spcPts val="0"/>
                </a:spcBef>
                <a:spcAft>
                  <a:spcPts val="0"/>
                </a:spcAft>
                <a:defRPr/>
              </a:pPr>
              <a:endParaRPr lang="ko-KR" altLang="en-US" sz="1600" b="1" dirty="0">
                <a:latin typeface="+mn-lt"/>
                <a:ea typeface="+mn-ea"/>
                <a:cs typeface="+mn-cs"/>
              </a:endParaRPr>
            </a:p>
          </p:txBody>
        </p:sp>
        <p:sp>
          <p:nvSpPr>
            <p:cNvPr id="117"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6">
                <a:lumMod val="60000"/>
                <a:lumOff val="40000"/>
              </a:schemeClr>
            </a:solidFill>
            <a:ln w="3175">
              <a:noFill/>
            </a:ln>
            <a:extLst/>
          </p:spPr>
          <p:txBody>
            <a:bodyPr/>
            <a:lstStyle/>
            <a:p>
              <a:pPr fontAlgn="auto">
                <a:spcBef>
                  <a:spcPts val="0"/>
                </a:spcBef>
                <a:spcAft>
                  <a:spcPts val="0"/>
                </a:spcAft>
                <a:defRPr/>
              </a:pPr>
              <a:endParaRPr lang="ko-KR" altLang="en-US" sz="1600" b="1" dirty="0">
                <a:latin typeface="+mn-lt"/>
                <a:ea typeface="+mn-ea"/>
                <a:cs typeface="+mn-cs"/>
              </a:endParaRPr>
            </a:p>
          </p:txBody>
        </p:sp>
        <p:sp>
          <p:nvSpPr>
            <p:cNvPr id="118"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6"/>
            </a:solidFill>
            <a:ln w="3175">
              <a:noFill/>
            </a:ln>
            <a:extLst/>
          </p:spPr>
          <p:txBody>
            <a:bodyPr lIns="0" tIns="0" rIns="0" bIns="0" anchor="ctr"/>
            <a:lstStyle/>
            <a:p>
              <a:pPr algn="ctr" fontAlgn="auto">
                <a:spcBef>
                  <a:spcPts val="0"/>
                </a:spcBef>
                <a:spcAft>
                  <a:spcPts val="300"/>
                </a:spcAft>
                <a:defRPr/>
              </a:pPr>
              <a:endParaRPr lang="en-US" altLang="ko-KR" sz="1600" b="1" dirty="0" smtClean="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600" b="1" dirty="0" smtClean="0">
                  <a:solidFill>
                    <a:srgbClr val="FFFFFF">
                      <a:alpha val="50000"/>
                    </a:srgbClr>
                  </a:solidFill>
                  <a:latin typeface="Open Sans"/>
                  <a:ea typeface="Roboto Condensed Regular"/>
                  <a:cs typeface="Open Sans"/>
                </a:rPr>
                <a:t>05</a:t>
              </a:r>
              <a:endParaRPr lang="en-US" altLang="ko-KR" sz="1600" b="1" dirty="0">
                <a:solidFill>
                  <a:srgbClr val="FFFFFF">
                    <a:alpha val="50000"/>
                  </a:srgbClr>
                </a:solidFill>
                <a:latin typeface="Open Sans"/>
                <a:ea typeface="Roboto Condensed Regular"/>
                <a:cs typeface="Open Sans"/>
              </a:endParaRPr>
            </a:p>
          </p:txBody>
        </p:sp>
      </p:grpSp>
      <p:grpSp>
        <p:nvGrpSpPr>
          <p:cNvPr id="122" name="Group 121"/>
          <p:cNvGrpSpPr>
            <a:grpSpLocks/>
          </p:cNvGrpSpPr>
          <p:nvPr/>
        </p:nvGrpSpPr>
        <p:grpSpPr bwMode="auto">
          <a:xfrm>
            <a:off x="6919852" y="4065186"/>
            <a:ext cx="2029411" cy="1322019"/>
            <a:chOff x="3433260" y="3287722"/>
            <a:chExt cx="2237290" cy="1174633"/>
          </a:xfrm>
        </p:grpSpPr>
        <p:sp>
          <p:nvSpPr>
            <p:cNvPr id="123"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5">
                <a:lumMod val="50000"/>
              </a:schemeClr>
            </a:solidFill>
            <a:ln w="3175">
              <a:noFill/>
            </a:ln>
            <a:extLst/>
          </p:spPr>
          <p:txBody>
            <a:bodyPr/>
            <a:lstStyle/>
            <a:p>
              <a:pPr fontAlgn="auto">
                <a:spcBef>
                  <a:spcPts val="0"/>
                </a:spcBef>
                <a:spcAft>
                  <a:spcPts val="0"/>
                </a:spcAft>
                <a:defRPr/>
              </a:pPr>
              <a:endParaRPr lang="ko-KR" altLang="en-US" sz="1600" b="1" dirty="0">
                <a:latin typeface="+mn-lt"/>
                <a:ea typeface="+mn-ea"/>
                <a:cs typeface="+mn-cs"/>
              </a:endParaRPr>
            </a:p>
          </p:txBody>
        </p:sp>
        <p:sp>
          <p:nvSpPr>
            <p:cNvPr id="124"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5">
                <a:lumMod val="60000"/>
                <a:lumOff val="40000"/>
              </a:schemeClr>
            </a:solidFill>
            <a:ln w="3175">
              <a:noFill/>
            </a:ln>
            <a:extLst/>
          </p:spPr>
          <p:txBody>
            <a:bodyPr/>
            <a:lstStyle/>
            <a:p>
              <a:pPr fontAlgn="auto">
                <a:spcBef>
                  <a:spcPts val="0"/>
                </a:spcBef>
                <a:spcAft>
                  <a:spcPts val="0"/>
                </a:spcAft>
                <a:defRPr/>
              </a:pPr>
              <a:endParaRPr lang="ko-KR" altLang="en-US" sz="1600" b="1" dirty="0">
                <a:latin typeface="+mn-lt"/>
                <a:ea typeface="+mn-ea"/>
                <a:cs typeface="+mn-cs"/>
              </a:endParaRPr>
            </a:p>
          </p:txBody>
        </p:sp>
        <p:sp>
          <p:nvSpPr>
            <p:cNvPr id="125"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5"/>
            </a:solidFill>
            <a:ln w="3175">
              <a:noFill/>
            </a:ln>
            <a:extLst/>
          </p:spPr>
          <p:txBody>
            <a:bodyPr lIns="0" tIns="0" rIns="0" bIns="0" anchor="ctr"/>
            <a:lstStyle/>
            <a:p>
              <a:pPr algn="ctr" fontAlgn="auto">
                <a:spcBef>
                  <a:spcPts val="0"/>
                </a:spcBef>
                <a:spcAft>
                  <a:spcPts val="300"/>
                </a:spcAft>
                <a:defRPr/>
              </a:pPr>
              <a:endParaRPr lang="en-US" altLang="ko-KR" sz="1600" b="1" dirty="0" smtClean="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600" b="1" dirty="0" smtClean="0">
                  <a:solidFill>
                    <a:srgbClr val="FFFFFF">
                      <a:alpha val="50000"/>
                    </a:srgbClr>
                  </a:solidFill>
                  <a:latin typeface="Open Sans"/>
                  <a:ea typeface="Roboto Condensed Regular"/>
                  <a:cs typeface="Open Sans"/>
                </a:rPr>
                <a:t>04</a:t>
              </a:r>
              <a:endParaRPr lang="en-US" altLang="ko-KR" sz="1600" b="1" dirty="0">
                <a:solidFill>
                  <a:srgbClr val="FFFFFF">
                    <a:alpha val="50000"/>
                  </a:srgbClr>
                </a:solidFill>
                <a:latin typeface="Open Sans"/>
                <a:ea typeface="Roboto Condensed Regular"/>
                <a:cs typeface="Open Sans"/>
              </a:endParaRPr>
            </a:p>
          </p:txBody>
        </p:sp>
      </p:grpSp>
      <p:grpSp>
        <p:nvGrpSpPr>
          <p:cNvPr id="126" name="Group 125"/>
          <p:cNvGrpSpPr/>
          <p:nvPr/>
        </p:nvGrpSpPr>
        <p:grpSpPr>
          <a:xfrm>
            <a:off x="304800" y="4371926"/>
            <a:ext cx="6524417" cy="547468"/>
            <a:chOff x="1132810" y="3159412"/>
            <a:chExt cx="4712193" cy="486926"/>
          </a:xfrm>
        </p:grpSpPr>
        <p:sp>
          <p:nvSpPr>
            <p:cNvPr id="127" name="Text Placeholder 22"/>
            <p:cNvSpPr txBox="1">
              <a:spLocks/>
            </p:cNvSpPr>
            <p:nvPr/>
          </p:nvSpPr>
          <p:spPr>
            <a:xfrm>
              <a:off x="1132810" y="3159412"/>
              <a:ext cx="4359916" cy="486926"/>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800" b="1" dirty="0" smtClean="0">
                  <a:solidFill>
                    <a:srgbClr val="C00000"/>
                  </a:solidFill>
                  <a:latin typeface="+mn-lt"/>
                </a:rPr>
                <a:t>Evolución de los SPI </a:t>
              </a:r>
              <a:r>
                <a:rPr lang="es-PE" sz="2800" dirty="0" smtClean="0">
                  <a:solidFill>
                    <a:schemeClr val="tx1"/>
                  </a:solidFill>
                  <a:latin typeface="+mn-lt"/>
                </a:rPr>
                <a:t>(más específicos)</a:t>
              </a:r>
              <a:endParaRPr lang="en-US" sz="2800" dirty="0">
                <a:solidFill>
                  <a:schemeClr val="tx1"/>
                </a:solidFill>
                <a:latin typeface="+mn-lt"/>
              </a:endParaRPr>
            </a:p>
          </p:txBody>
        </p:sp>
        <p:cxnSp>
          <p:nvCxnSpPr>
            <p:cNvPr id="128" name="Straight Connector 127"/>
            <p:cNvCxnSpPr/>
            <p:nvPr/>
          </p:nvCxnSpPr>
          <p:spPr>
            <a:xfrm flipH="1">
              <a:off x="5504879" y="3534637"/>
              <a:ext cx="34012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129" name="Group 128"/>
          <p:cNvGrpSpPr>
            <a:grpSpLocks/>
          </p:cNvGrpSpPr>
          <p:nvPr/>
        </p:nvGrpSpPr>
        <p:grpSpPr bwMode="auto">
          <a:xfrm>
            <a:off x="6919852" y="3312311"/>
            <a:ext cx="2029411" cy="1322019"/>
            <a:chOff x="3433260" y="3287722"/>
            <a:chExt cx="2237290" cy="1174633"/>
          </a:xfrm>
        </p:grpSpPr>
        <p:sp>
          <p:nvSpPr>
            <p:cNvPr id="130"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4">
                <a:lumMod val="50000"/>
              </a:schemeClr>
            </a:solidFill>
            <a:ln w="3175">
              <a:noFill/>
            </a:ln>
            <a:extLst/>
          </p:spPr>
          <p:txBody>
            <a:bodyPr/>
            <a:lstStyle/>
            <a:p>
              <a:pPr fontAlgn="auto">
                <a:spcBef>
                  <a:spcPts val="0"/>
                </a:spcBef>
                <a:spcAft>
                  <a:spcPts val="0"/>
                </a:spcAft>
                <a:defRPr/>
              </a:pPr>
              <a:endParaRPr lang="ko-KR" altLang="en-US" sz="1600" b="1" dirty="0">
                <a:latin typeface="+mn-lt"/>
                <a:ea typeface="+mn-ea"/>
                <a:cs typeface="+mn-cs"/>
              </a:endParaRPr>
            </a:p>
          </p:txBody>
        </p:sp>
        <p:sp>
          <p:nvSpPr>
            <p:cNvPr id="131"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4">
                <a:lumMod val="60000"/>
                <a:lumOff val="40000"/>
              </a:schemeClr>
            </a:solidFill>
            <a:ln w="3175">
              <a:noFill/>
            </a:ln>
            <a:extLst/>
          </p:spPr>
          <p:txBody>
            <a:bodyPr/>
            <a:lstStyle/>
            <a:p>
              <a:pPr fontAlgn="auto">
                <a:spcBef>
                  <a:spcPts val="0"/>
                </a:spcBef>
                <a:spcAft>
                  <a:spcPts val="0"/>
                </a:spcAft>
                <a:defRPr/>
              </a:pPr>
              <a:endParaRPr lang="ko-KR" altLang="en-US" sz="1600" b="1" dirty="0">
                <a:latin typeface="+mn-lt"/>
                <a:ea typeface="+mn-ea"/>
                <a:cs typeface="+mn-cs"/>
              </a:endParaRPr>
            </a:p>
          </p:txBody>
        </p:sp>
        <p:sp>
          <p:nvSpPr>
            <p:cNvPr id="132"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4"/>
            </a:solidFill>
            <a:ln w="3175">
              <a:noFill/>
            </a:ln>
            <a:extLst/>
          </p:spPr>
          <p:txBody>
            <a:bodyPr lIns="0" tIns="0" rIns="0" bIns="0" anchor="ctr"/>
            <a:lstStyle/>
            <a:p>
              <a:pPr algn="ctr" fontAlgn="auto">
                <a:spcBef>
                  <a:spcPts val="0"/>
                </a:spcBef>
                <a:spcAft>
                  <a:spcPts val="300"/>
                </a:spcAft>
                <a:defRPr/>
              </a:pPr>
              <a:endParaRPr lang="en-US" altLang="ko-KR" sz="1600" b="1" dirty="0" smtClean="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600" b="1" dirty="0" smtClean="0">
                  <a:solidFill>
                    <a:srgbClr val="FFFFFF">
                      <a:alpha val="50000"/>
                    </a:srgbClr>
                  </a:solidFill>
                  <a:latin typeface="Open Sans"/>
                  <a:ea typeface="Roboto Condensed Regular"/>
                  <a:cs typeface="Open Sans"/>
                </a:rPr>
                <a:t>03</a:t>
              </a:r>
              <a:endParaRPr lang="en-US" altLang="ko-KR" sz="1600" b="1" dirty="0">
                <a:solidFill>
                  <a:srgbClr val="FFFFFF">
                    <a:alpha val="50000"/>
                  </a:srgbClr>
                </a:solidFill>
                <a:latin typeface="Open Sans"/>
                <a:ea typeface="Roboto Condensed Regular"/>
                <a:cs typeface="Open Sans"/>
              </a:endParaRPr>
            </a:p>
          </p:txBody>
        </p:sp>
      </p:grpSp>
      <p:grpSp>
        <p:nvGrpSpPr>
          <p:cNvPr id="133" name="Group 132"/>
          <p:cNvGrpSpPr/>
          <p:nvPr/>
        </p:nvGrpSpPr>
        <p:grpSpPr>
          <a:xfrm>
            <a:off x="87086" y="3600017"/>
            <a:ext cx="6742131" cy="594442"/>
            <a:chOff x="1123640" y="2509054"/>
            <a:chExt cx="4721364" cy="528705"/>
          </a:xfrm>
        </p:grpSpPr>
        <p:sp>
          <p:nvSpPr>
            <p:cNvPr id="134" name="Text Placeholder 22"/>
            <p:cNvSpPr txBox="1">
              <a:spLocks/>
            </p:cNvSpPr>
            <p:nvPr/>
          </p:nvSpPr>
          <p:spPr>
            <a:xfrm>
              <a:off x="1123640" y="2509054"/>
              <a:ext cx="4369088" cy="52870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800" dirty="0" smtClean="0">
                  <a:solidFill>
                    <a:schemeClr val="tx1"/>
                  </a:solidFill>
                  <a:latin typeface="+mn-lt"/>
                </a:rPr>
                <a:t>Consideraciones de </a:t>
              </a:r>
              <a:r>
                <a:rPr lang="es-PE" sz="2800" b="1" dirty="0" smtClean="0">
                  <a:solidFill>
                    <a:srgbClr val="C00000"/>
                  </a:solidFill>
                  <a:latin typeface="+mn-lt"/>
                </a:rPr>
                <a:t>nuevos riesgos</a:t>
              </a:r>
              <a:endParaRPr lang="en-US" sz="2800" b="1" dirty="0">
                <a:solidFill>
                  <a:srgbClr val="C00000"/>
                </a:solidFill>
                <a:latin typeface="+mn-lt"/>
              </a:endParaRPr>
            </a:p>
          </p:txBody>
        </p:sp>
        <p:cxnSp>
          <p:nvCxnSpPr>
            <p:cNvPr id="135" name="Straight Connector 134"/>
            <p:cNvCxnSpPr/>
            <p:nvPr/>
          </p:nvCxnSpPr>
          <p:spPr>
            <a:xfrm flipH="1">
              <a:off x="5504880" y="2876377"/>
              <a:ext cx="34012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136" name="Group 135"/>
          <p:cNvGrpSpPr>
            <a:grpSpLocks/>
          </p:cNvGrpSpPr>
          <p:nvPr/>
        </p:nvGrpSpPr>
        <p:grpSpPr bwMode="auto">
          <a:xfrm>
            <a:off x="6919852" y="2572134"/>
            <a:ext cx="2029411" cy="1320234"/>
            <a:chOff x="3433260" y="3287731"/>
            <a:chExt cx="2237290" cy="1174624"/>
          </a:xfrm>
        </p:grpSpPr>
        <p:sp>
          <p:nvSpPr>
            <p:cNvPr id="137"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2">
                <a:lumMod val="50000"/>
              </a:schemeClr>
            </a:solidFill>
            <a:ln w="3175">
              <a:noFill/>
            </a:ln>
            <a:extLst/>
          </p:spPr>
          <p:txBody>
            <a:bodyPr/>
            <a:lstStyle/>
            <a:p>
              <a:pPr fontAlgn="auto">
                <a:spcBef>
                  <a:spcPts val="0"/>
                </a:spcBef>
                <a:spcAft>
                  <a:spcPts val="0"/>
                </a:spcAft>
                <a:defRPr/>
              </a:pPr>
              <a:endParaRPr lang="ko-KR" altLang="en-US" sz="1600" b="1" dirty="0">
                <a:latin typeface="+mn-lt"/>
                <a:ea typeface="+mn-ea"/>
                <a:cs typeface="+mn-cs"/>
              </a:endParaRPr>
            </a:p>
          </p:txBody>
        </p:sp>
        <p:sp>
          <p:nvSpPr>
            <p:cNvPr id="138"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2">
                <a:lumMod val="60000"/>
                <a:lumOff val="40000"/>
              </a:schemeClr>
            </a:solidFill>
            <a:ln w="3175">
              <a:noFill/>
            </a:ln>
            <a:extLst/>
          </p:spPr>
          <p:txBody>
            <a:bodyPr/>
            <a:lstStyle/>
            <a:p>
              <a:pPr fontAlgn="auto">
                <a:spcBef>
                  <a:spcPts val="0"/>
                </a:spcBef>
                <a:spcAft>
                  <a:spcPts val="0"/>
                </a:spcAft>
                <a:defRPr/>
              </a:pPr>
              <a:endParaRPr lang="ko-KR" altLang="en-US" sz="1600" b="1" dirty="0">
                <a:latin typeface="+mn-lt"/>
                <a:ea typeface="+mn-ea"/>
                <a:cs typeface="+mn-cs"/>
              </a:endParaRPr>
            </a:p>
          </p:txBody>
        </p:sp>
        <p:sp>
          <p:nvSpPr>
            <p:cNvPr id="139"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fontAlgn="auto">
                <a:spcBef>
                  <a:spcPts val="0"/>
                </a:spcBef>
                <a:spcAft>
                  <a:spcPts val="300"/>
                </a:spcAft>
                <a:defRPr/>
              </a:pPr>
              <a:endParaRPr lang="en-US" altLang="ko-KR" sz="1600" b="1" dirty="0" smtClean="0">
                <a:solidFill>
                  <a:srgbClr val="FFFFFF">
                    <a:alpha val="50000"/>
                  </a:srgbClr>
                </a:solidFill>
                <a:latin typeface="Open Sans"/>
                <a:ea typeface="Roboto Condensed Regular"/>
                <a:cs typeface="Open Sans"/>
              </a:endParaRPr>
            </a:p>
            <a:p>
              <a:pPr algn="ctr" fontAlgn="auto">
                <a:spcBef>
                  <a:spcPts val="0"/>
                </a:spcBef>
                <a:spcAft>
                  <a:spcPts val="300"/>
                </a:spcAft>
                <a:defRPr/>
              </a:pPr>
              <a:endParaRPr lang="en-US" altLang="ko-KR" sz="1600" b="1" dirty="0">
                <a:solidFill>
                  <a:srgbClr val="FFFFFF">
                    <a:alpha val="50000"/>
                  </a:srgbClr>
                </a:solidFill>
                <a:latin typeface="Open Sans"/>
                <a:ea typeface="Roboto Condensed Regular"/>
                <a:cs typeface="Open Sans"/>
              </a:endParaRPr>
            </a:p>
            <a:p>
              <a:pPr algn="ctr" fontAlgn="auto">
                <a:spcBef>
                  <a:spcPts val="0"/>
                </a:spcBef>
                <a:spcAft>
                  <a:spcPts val="300"/>
                </a:spcAft>
                <a:defRPr/>
              </a:pPr>
              <a:r>
                <a:rPr lang="en-US" altLang="ko-KR" sz="1600" b="1" dirty="0" smtClean="0">
                  <a:solidFill>
                    <a:srgbClr val="FFFFFF">
                      <a:alpha val="50000"/>
                    </a:srgbClr>
                  </a:solidFill>
                  <a:latin typeface="Open Sans"/>
                  <a:ea typeface="Roboto Condensed Regular"/>
                  <a:cs typeface="Open Sans"/>
                </a:rPr>
                <a:t>02</a:t>
              </a:r>
              <a:endParaRPr lang="en-US" altLang="ko-KR" sz="1600" b="1" dirty="0">
                <a:solidFill>
                  <a:srgbClr val="FFFFFF">
                    <a:alpha val="50000"/>
                  </a:srgbClr>
                </a:solidFill>
                <a:latin typeface="Open Sans"/>
                <a:ea typeface="Roboto Condensed Regular"/>
                <a:cs typeface="Open Sans"/>
              </a:endParaRPr>
            </a:p>
          </p:txBody>
        </p:sp>
      </p:grpSp>
      <p:grpSp>
        <p:nvGrpSpPr>
          <p:cNvPr id="140" name="Group 139"/>
          <p:cNvGrpSpPr/>
          <p:nvPr/>
        </p:nvGrpSpPr>
        <p:grpSpPr>
          <a:xfrm>
            <a:off x="292100" y="2759466"/>
            <a:ext cx="6537118" cy="647994"/>
            <a:chOff x="1123637" y="1872101"/>
            <a:chExt cx="4721366" cy="576335"/>
          </a:xfrm>
        </p:grpSpPr>
        <p:sp>
          <p:nvSpPr>
            <p:cNvPr id="141" name="Text Placeholder 22"/>
            <p:cNvSpPr txBox="1">
              <a:spLocks/>
            </p:cNvSpPr>
            <p:nvPr/>
          </p:nvSpPr>
          <p:spPr>
            <a:xfrm>
              <a:off x="1123637" y="1872101"/>
              <a:ext cx="4369089" cy="57633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ES" sz="2800" dirty="0" smtClean="0">
                  <a:solidFill>
                    <a:schemeClr val="tx1"/>
                  </a:solidFill>
                  <a:latin typeface="+mn-lt"/>
                  <a:cs typeface="+mn-cs"/>
                </a:rPr>
                <a:t>SPI </a:t>
              </a:r>
              <a:r>
                <a:rPr lang="es-ES" sz="2800" b="1" dirty="0" smtClean="0">
                  <a:solidFill>
                    <a:srgbClr val="C00000"/>
                  </a:solidFill>
                  <a:latin typeface="+mn-lt"/>
                  <a:cs typeface="+mn-cs"/>
                </a:rPr>
                <a:t>similares</a:t>
              </a:r>
              <a:endParaRPr lang="en-US" sz="2800" b="1" dirty="0">
                <a:solidFill>
                  <a:srgbClr val="C00000"/>
                </a:solidFill>
                <a:latin typeface="+mn-lt"/>
              </a:endParaRPr>
            </a:p>
          </p:txBody>
        </p:sp>
        <p:cxnSp>
          <p:nvCxnSpPr>
            <p:cNvPr id="142" name="Straight Connector 141"/>
            <p:cNvCxnSpPr/>
            <p:nvPr/>
          </p:nvCxnSpPr>
          <p:spPr>
            <a:xfrm flipH="1">
              <a:off x="5504879" y="2264034"/>
              <a:ext cx="34012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143" name="Group 142"/>
          <p:cNvGrpSpPr>
            <a:grpSpLocks/>
          </p:cNvGrpSpPr>
          <p:nvPr/>
        </p:nvGrpSpPr>
        <p:grpSpPr bwMode="auto">
          <a:xfrm>
            <a:off x="6919852" y="1837411"/>
            <a:ext cx="2029411" cy="1327480"/>
            <a:chOff x="3433260" y="1508627"/>
            <a:chExt cx="2237290" cy="1181491"/>
          </a:xfrm>
        </p:grpSpPr>
        <p:sp>
          <p:nvSpPr>
            <p:cNvPr id="144"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5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n-US" sz="1600" b="1"/>
            </a:p>
          </p:txBody>
        </p:sp>
        <p:sp>
          <p:nvSpPr>
            <p:cNvPr id="145"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n-US" sz="1600" b="1"/>
            </a:p>
          </p:txBody>
        </p:sp>
        <p:sp>
          <p:nvSpPr>
            <p:cNvPr id="146"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1"/>
            </a:solidFill>
            <a:ln w="3175">
              <a:noFill/>
            </a:ln>
            <a:extLst/>
          </p:spPr>
          <p:txBody>
            <a:bodyPr lIns="0" tIns="0" rIns="0" bIns="0" anchor="ctr"/>
            <a:lstStyle/>
            <a:p>
              <a:pPr algn="ctr" fontAlgn="auto">
                <a:spcBef>
                  <a:spcPts val="0"/>
                </a:spcBef>
                <a:spcAft>
                  <a:spcPts val="300"/>
                </a:spcAft>
                <a:defRPr/>
              </a:pPr>
              <a:endParaRPr lang="en-US" altLang="ko-KR" sz="1600" b="1" dirty="0" smtClean="0">
                <a:solidFill>
                  <a:srgbClr val="FFFFFF">
                    <a:alpha val="50000"/>
                  </a:srgbClr>
                </a:solidFill>
                <a:latin typeface="Open Sans"/>
                <a:ea typeface="Roboto Condensed Regular"/>
                <a:cs typeface="Open Sans"/>
              </a:endParaRPr>
            </a:p>
            <a:p>
              <a:pPr algn="ctr" fontAlgn="auto">
                <a:spcBef>
                  <a:spcPts val="0"/>
                </a:spcBef>
                <a:spcAft>
                  <a:spcPts val="300"/>
                </a:spcAft>
                <a:defRPr/>
              </a:pPr>
              <a:endParaRPr lang="en-US" altLang="ko-KR" sz="1600" b="1" dirty="0">
                <a:solidFill>
                  <a:srgbClr val="FFFFFF">
                    <a:alpha val="50000"/>
                  </a:srgbClr>
                </a:solidFill>
                <a:latin typeface="Open Sans"/>
                <a:ea typeface="Roboto Condensed Regular"/>
                <a:cs typeface="Open Sans"/>
              </a:endParaRPr>
            </a:p>
            <a:p>
              <a:pPr algn="ctr" fontAlgn="auto">
                <a:spcBef>
                  <a:spcPts val="0"/>
                </a:spcBef>
                <a:spcAft>
                  <a:spcPts val="300"/>
                </a:spcAft>
                <a:defRPr/>
              </a:pPr>
              <a:r>
                <a:rPr lang="en-US" altLang="ko-KR" sz="1600" b="1" dirty="0" smtClean="0">
                  <a:solidFill>
                    <a:srgbClr val="FFFFFF">
                      <a:alpha val="50000"/>
                    </a:srgbClr>
                  </a:solidFill>
                  <a:latin typeface="Open Sans"/>
                  <a:ea typeface="Roboto Condensed Regular"/>
                  <a:cs typeface="Open Sans"/>
                </a:rPr>
                <a:t>01</a:t>
              </a:r>
              <a:endParaRPr lang="en-US" altLang="ko-KR" sz="1600" b="1" dirty="0">
                <a:solidFill>
                  <a:srgbClr val="FFFFFF">
                    <a:alpha val="50000"/>
                  </a:srgbClr>
                </a:solidFill>
                <a:latin typeface="Open Sans"/>
                <a:ea typeface="Roboto Condensed Regular"/>
                <a:cs typeface="Open Sans"/>
              </a:endParaRPr>
            </a:p>
          </p:txBody>
        </p:sp>
      </p:grpSp>
      <p:grpSp>
        <p:nvGrpSpPr>
          <p:cNvPr id="147" name="Group 146"/>
          <p:cNvGrpSpPr/>
          <p:nvPr/>
        </p:nvGrpSpPr>
        <p:grpSpPr>
          <a:xfrm>
            <a:off x="195943" y="2015450"/>
            <a:ext cx="6633276" cy="780203"/>
            <a:chOff x="1054191" y="1266833"/>
            <a:chExt cx="4790813" cy="693927"/>
          </a:xfrm>
        </p:grpSpPr>
        <p:sp>
          <p:nvSpPr>
            <p:cNvPr id="148" name="Text Placeholder 22"/>
            <p:cNvSpPr txBox="1">
              <a:spLocks/>
            </p:cNvSpPr>
            <p:nvPr/>
          </p:nvSpPr>
          <p:spPr>
            <a:xfrm>
              <a:off x="1054191" y="1266833"/>
              <a:ext cx="4438535" cy="69392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800" dirty="0" smtClean="0">
                  <a:solidFill>
                    <a:schemeClr val="tx1"/>
                  </a:solidFill>
                  <a:latin typeface="+mn-lt"/>
                </a:rPr>
                <a:t>Valores </a:t>
              </a:r>
              <a:r>
                <a:rPr lang="es-PE" sz="2800" b="1" dirty="0" smtClean="0">
                  <a:solidFill>
                    <a:srgbClr val="C00000"/>
                  </a:solidFill>
                  <a:latin typeface="+mn-lt"/>
                </a:rPr>
                <a:t>estáticos</a:t>
              </a:r>
              <a:endParaRPr lang="en-US" sz="2800" b="1" dirty="0">
                <a:solidFill>
                  <a:srgbClr val="C00000"/>
                </a:solidFill>
                <a:latin typeface="+mn-lt"/>
              </a:endParaRPr>
            </a:p>
          </p:txBody>
        </p:sp>
        <p:cxnSp>
          <p:nvCxnSpPr>
            <p:cNvPr id="149" name="Straight Connector 148"/>
            <p:cNvCxnSpPr/>
            <p:nvPr/>
          </p:nvCxnSpPr>
          <p:spPr>
            <a:xfrm flipH="1">
              <a:off x="5504879" y="1694599"/>
              <a:ext cx="340125" cy="10878"/>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354377" y="5349378"/>
            <a:ext cx="6486367" cy="640115"/>
            <a:chOff x="354377" y="3812678"/>
            <a:chExt cx="6486367" cy="640115"/>
          </a:xfrm>
        </p:grpSpPr>
        <p:cxnSp>
          <p:nvCxnSpPr>
            <p:cNvPr id="121" name="Straight Connector 120"/>
            <p:cNvCxnSpPr/>
            <p:nvPr/>
          </p:nvCxnSpPr>
          <p:spPr>
            <a:xfrm flipH="1">
              <a:off x="6358288" y="4038412"/>
              <a:ext cx="48245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152" name="Text Placeholder 22"/>
            <p:cNvSpPr txBox="1">
              <a:spLocks/>
            </p:cNvSpPr>
            <p:nvPr/>
          </p:nvSpPr>
          <p:spPr>
            <a:xfrm>
              <a:off x="354377" y="3812678"/>
              <a:ext cx="5987083" cy="64011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800" b="1" dirty="0" smtClean="0">
                  <a:solidFill>
                    <a:srgbClr val="C00000"/>
                  </a:solidFill>
                  <a:latin typeface="+mn-lt"/>
                </a:rPr>
                <a:t>Relevantes y apropiados</a:t>
              </a:r>
              <a:endParaRPr lang="es-PE" sz="2800" b="1" dirty="0">
                <a:solidFill>
                  <a:srgbClr val="C00000"/>
                </a:solidFill>
                <a:latin typeface="+mn-lt"/>
              </a:endParaRPr>
            </a:p>
          </p:txBody>
        </p:sp>
      </p:grpSp>
      <p:sp>
        <p:nvSpPr>
          <p:cNvPr id="38" name="Text Placeholder 2"/>
          <p:cNvSpPr>
            <a:spLocks noGrp="1"/>
          </p:cNvSpPr>
          <p:nvPr>
            <p:ph type="body" sz="quarter" idx="4294967295"/>
          </p:nvPr>
        </p:nvSpPr>
        <p:spPr>
          <a:xfrm>
            <a:off x="292100" y="121392"/>
            <a:ext cx="8657163" cy="1695938"/>
          </a:xfrm>
        </p:spPr>
        <p:txBody>
          <a:bodyPr>
            <a:normAutofit/>
          </a:bodyPr>
          <a:lstStyle/>
          <a:p>
            <a:pPr marL="0" indent="0" algn="just">
              <a:buNone/>
            </a:pPr>
            <a:r>
              <a:rPr lang="es-PE" sz="2800" dirty="0" smtClean="0"/>
              <a:t>Los SPI y SPT se deben </a:t>
            </a:r>
            <a:r>
              <a:rPr lang="es-PE" sz="2800" b="1" dirty="0" smtClean="0">
                <a:solidFill>
                  <a:srgbClr val="C00000"/>
                </a:solidFill>
              </a:rPr>
              <a:t>revisar periódicamente </a:t>
            </a:r>
            <a:r>
              <a:rPr lang="es-PE" sz="2800" dirty="0" smtClean="0"/>
              <a:t>para determinar si siguen proporcionando información significativa.</a:t>
            </a:r>
          </a:p>
        </p:txBody>
      </p:sp>
    </p:spTree>
    <p:extLst>
      <p:ext uri="{BB962C8B-B14F-4D97-AF65-F5344CB8AC3E}">
        <p14:creationId xmlns:p14="http://schemas.microsoft.com/office/powerpoint/2010/main" val="24553819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anim calcmode="lin" valueType="num">
                                      <p:cBhvr>
                                        <p:cTn id="8" dur="1000" fill="hold"/>
                                        <p:tgtEl>
                                          <p:spTgt spid="147"/>
                                        </p:tgtEl>
                                        <p:attrNameLst>
                                          <p:attrName>ppt_x</p:attrName>
                                        </p:attrNameLst>
                                      </p:cBhvr>
                                      <p:tavLst>
                                        <p:tav tm="0">
                                          <p:val>
                                            <p:strVal val="#ppt_x"/>
                                          </p:val>
                                        </p:tav>
                                        <p:tav tm="100000">
                                          <p:val>
                                            <p:strVal val="#ppt_x"/>
                                          </p:val>
                                        </p:tav>
                                      </p:tavLst>
                                    </p:anim>
                                    <p:anim calcmode="lin" valueType="num">
                                      <p:cBhvr>
                                        <p:cTn id="9" dur="1000" fill="hold"/>
                                        <p:tgtEl>
                                          <p:spTgt spid="1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1000"/>
                                        <p:tgtEl>
                                          <p:spTgt spid="143"/>
                                        </p:tgtEl>
                                      </p:cBhvr>
                                    </p:animEffect>
                                    <p:anim calcmode="lin" valueType="num">
                                      <p:cBhvr>
                                        <p:cTn id="13" dur="1000" fill="hold"/>
                                        <p:tgtEl>
                                          <p:spTgt spid="143"/>
                                        </p:tgtEl>
                                        <p:attrNameLst>
                                          <p:attrName>ppt_x</p:attrName>
                                        </p:attrNameLst>
                                      </p:cBhvr>
                                      <p:tavLst>
                                        <p:tav tm="0">
                                          <p:val>
                                            <p:strVal val="#ppt_x"/>
                                          </p:val>
                                        </p:tav>
                                        <p:tav tm="100000">
                                          <p:val>
                                            <p:strVal val="#ppt_x"/>
                                          </p:val>
                                        </p:tav>
                                      </p:tavLst>
                                    </p:anim>
                                    <p:anim calcmode="lin" valueType="num">
                                      <p:cBhvr>
                                        <p:cTn id="14" dur="1000" fill="hold"/>
                                        <p:tgtEl>
                                          <p:spTgt spid="14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fade">
                                      <p:cBhvr>
                                        <p:cTn id="18" dur="1000"/>
                                        <p:tgtEl>
                                          <p:spTgt spid="140"/>
                                        </p:tgtEl>
                                      </p:cBhvr>
                                    </p:animEffect>
                                    <p:anim calcmode="lin" valueType="num">
                                      <p:cBhvr>
                                        <p:cTn id="19" dur="1000" fill="hold"/>
                                        <p:tgtEl>
                                          <p:spTgt spid="140"/>
                                        </p:tgtEl>
                                        <p:attrNameLst>
                                          <p:attrName>ppt_x</p:attrName>
                                        </p:attrNameLst>
                                      </p:cBhvr>
                                      <p:tavLst>
                                        <p:tav tm="0">
                                          <p:val>
                                            <p:strVal val="#ppt_x"/>
                                          </p:val>
                                        </p:tav>
                                        <p:tav tm="100000">
                                          <p:val>
                                            <p:strVal val="#ppt_x"/>
                                          </p:val>
                                        </p:tav>
                                      </p:tavLst>
                                    </p:anim>
                                    <p:anim calcmode="lin" valueType="num">
                                      <p:cBhvr>
                                        <p:cTn id="20" dur="1000" fill="hold"/>
                                        <p:tgtEl>
                                          <p:spTgt spid="14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fade">
                                      <p:cBhvr>
                                        <p:cTn id="23" dur="1000"/>
                                        <p:tgtEl>
                                          <p:spTgt spid="136"/>
                                        </p:tgtEl>
                                      </p:cBhvr>
                                    </p:animEffect>
                                    <p:anim calcmode="lin" valueType="num">
                                      <p:cBhvr>
                                        <p:cTn id="24" dur="1000" fill="hold"/>
                                        <p:tgtEl>
                                          <p:spTgt spid="136"/>
                                        </p:tgtEl>
                                        <p:attrNameLst>
                                          <p:attrName>ppt_x</p:attrName>
                                        </p:attrNameLst>
                                      </p:cBhvr>
                                      <p:tavLst>
                                        <p:tav tm="0">
                                          <p:val>
                                            <p:strVal val="#ppt_x"/>
                                          </p:val>
                                        </p:tav>
                                        <p:tav tm="100000">
                                          <p:val>
                                            <p:strVal val="#ppt_x"/>
                                          </p:val>
                                        </p:tav>
                                      </p:tavLst>
                                    </p:anim>
                                    <p:anim calcmode="lin" valueType="num">
                                      <p:cBhvr>
                                        <p:cTn id="25" dur="1000" fill="hold"/>
                                        <p:tgtEl>
                                          <p:spTgt spid="13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33"/>
                                        </p:tgtEl>
                                        <p:attrNameLst>
                                          <p:attrName>style.visibility</p:attrName>
                                        </p:attrNameLst>
                                      </p:cBhvr>
                                      <p:to>
                                        <p:strVal val="visible"/>
                                      </p:to>
                                    </p:set>
                                    <p:animEffect transition="in" filter="fade">
                                      <p:cBhvr>
                                        <p:cTn id="29" dur="1000"/>
                                        <p:tgtEl>
                                          <p:spTgt spid="133"/>
                                        </p:tgtEl>
                                      </p:cBhvr>
                                    </p:animEffect>
                                    <p:anim calcmode="lin" valueType="num">
                                      <p:cBhvr>
                                        <p:cTn id="30" dur="1000" fill="hold"/>
                                        <p:tgtEl>
                                          <p:spTgt spid="133"/>
                                        </p:tgtEl>
                                        <p:attrNameLst>
                                          <p:attrName>ppt_x</p:attrName>
                                        </p:attrNameLst>
                                      </p:cBhvr>
                                      <p:tavLst>
                                        <p:tav tm="0">
                                          <p:val>
                                            <p:strVal val="#ppt_x"/>
                                          </p:val>
                                        </p:tav>
                                        <p:tav tm="100000">
                                          <p:val>
                                            <p:strVal val="#ppt_x"/>
                                          </p:val>
                                        </p:tav>
                                      </p:tavLst>
                                    </p:anim>
                                    <p:anim calcmode="lin" valueType="num">
                                      <p:cBhvr>
                                        <p:cTn id="31" dur="1000" fill="hold"/>
                                        <p:tgtEl>
                                          <p:spTgt spid="13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fade">
                                      <p:cBhvr>
                                        <p:cTn id="34" dur="1000"/>
                                        <p:tgtEl>
                                          <p:spTgt spid="129"/>
                                        </p:tgtEl>
                                      </p:cBhvr>
                                    </p:animEffect>
                                    <p:anim calcmode="lin" valueType="num">
                                      <p:cBhvr>
                                        <p:cTn id="35" dur="1000" fill="hold"/>
                                        <p:tgtEl>
                                          <p:spTgt spid="129"/>
                                        </p:tgtEl>
                                        <p:attrNameLst>
                                          <p:attrName>ppt_x</p:attrName>
                                        </p:attrNameLst>
                                      </p:cBhvr>
                                      <p:tavLst>
                                        <p:tav tm="0">
                                          <p:val>
                                            <p:strVal val="#ppt_x"/>
                                          </p:val>
                                        </p:tav>
                                        <p:tav tm="100000">
                                          <p:val>
                                            <p:strVal val="#ppt_x"/>
                                          </p:val>
                                        </p:tav>
                                      </p:tavLst>
                                    </p:anim>
                                    <p:anim calcmode="lin" valueType="num">
                                      <p:cBhvr>
                                        <p:cTn id="36" dur="1000" fill="hold"/>
                                        <p:tgtEl>
                                          <p:spTgt spid="129"/>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fade">
                                      <p:cBhvr>
                                        <p:cTn id="40" dur="1000"/>
                                        <p:tgtEl>
                                          <p:spTgt spid="126"/>
                                        </p:tgtEl>
                                      </p:cBhvr>
                                    </p:animEffect>
                                    <p:anim calcmode="lin" valueType="num">
                                      <p:cBhvr>
                                        <p:cTn id="41" dur="1000" fill="hold"/>
                                        <p:tgtEl>
                                          <p:spTgt spid="126"/>
                                        </p:tgtEl>
                                        <p:attrNameLst>
                                          <p:attrName>ppt_x</p:attrName>
                                        </p:attrNameLst>
                                      </p:cBhvr>
                                      <p:tavLst>
                                        <p:tav tm="0">
                                          <p:val>
                                            <p:strVal val="#ppt_x"/>
                                          </p:val>
                                        </p:tav>
                                        <p:tav tm="100000">
                                          <p:val>
                                            <p:strVal val="#ppt_x"/>
                                          </p:val>
                                        </p:tav>
                                      </p:tavLst>
                                    </p:anim>
                                    <p:anim calcmode="lin" valueType="num">
                                      <p:cBhvr>
                                        <p:cTn id="42" dur="1000" fill="hold"/>
                                        <p:tgtEl>
                                          <p:spTgt spid="12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22"/>
                                        </p:tgtEl>
                                        <p:attrNameLst>
                                          <p:attrName>style.visibility</p:attrName>
                                        </p:attrNameLst>
                                      </p:cBhvr>
                                      <p:to>
                                        <p:strVal val="visible"/>
                                      </p:to>
                                    </p:set>
                                    <p:animEffect transition="in" filter="fade">
                                      <p:cBhvr>
                                        <p:cTn id="45" dur="1000"/>
                                        <p:tgtEl>
                                          <p:spTgt spid="122"/>
                                        </p:tgtEl>
                                      </p:cBhvr>
                                    </p:animEffect>
                                    <p:anim calcmode="lin" valueType="num">
                                      <p:cBhvr>
                                        <p:cTn id="46" dur="1000" fill="hold"/>
                                        <p:tgtEl>
                                          <p:spTgt spid="122"/>
                                        </p:tgtEl>
                                        <p:attrNameLst>
                                          <p:attrName>ppt_x</p:attrName>
                                        </p:attrNameLst>
                                      </p:cBhvr>
                                      <p:tavLst>
                                        <p:tav tm="0">
                                          <p:val>
                                            <p:strVal val="#ppt_x"/>
                                          </p:val>
                                        </p:tav>
                                        <p:tav tm="100000">
                                          <p:val>
                                            <p:strVal val="#ppt_x"/>
                                          </p:val>
                                        </p:tav>
                                      </p:tavLst>
                                    </p:anim>
                                    <p:anim calcmode="lin" valueType="num">
                                      <p:cBhvr>
                                        <p:cTn id="47" dur="1000" fill="hold"/>
                                        <p:tgtEl>
                                          <p:spTgt spid="122"/>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1000"/>
                                        <p:tgtEl>
                                          <p:spTgt spid="115"/>
                                        </p:tgtEl>
                                      </p:cBhvr>
                                    </p:animEffect>
                                    <p:anim calcmode="lin" valueType="num">
                                      <p:cBhvr>
                                        <p:cTn id="57" dur="1000" fill="hold"/>
                                        <p:tgtEl>
                                          <p:spTgt spid="115"/>
                                        </p:tgtEl>
                                        <p:attrNameLst>
                                          <p:attrName>ppt_x</p:attrName>
                                        </p:attrNameLst>
                                      </p:cBhvr>
                                      <p:tavLst>
                                        <p:tav tm="0">
                                          <p:val>
                                            <p:strVal val="#ppt_x"/>
                                          </p:val>
                                        </p:tav>
                                        <p:tav tm="100000">
                                          <p:val>
                                            <p:strVal val="#ppt_x"/>
                                          </p:val>
                                        </p:tav>
                                      </p:tavLst>
                                    </p:anim>
                                    <p:anim calcmode="lin" valueType="num">
                                      <p:cBhvr>
                                        <p:cTn id="58"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 y="313660"/>
            <a:ext cx="8987028" cy="627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370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695" y="206721"/>
            <a:ext cx="9012305" cy="6523959"/>
          </a:xfrm>
          <a:prstGeom prst="rect">
            <a:avLst/>
          </a:prstGeom>
        </p:spPr>
      </p:pic>
    </p:spTree>
    <p:extLst>
      <p:ext uri="{BB962C8B-B14F-4D97-AF65-F5344CB8AC3E}">
        <p14:creationId xmlns:p14="http://schemas.microsoft.com/office/powerpoint/2010/main" val="260381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487A9-E840-44FF-9BB1-6BFCE62D7E31}"/>
              </a:ext>
            </a:extLst>
          </p:cNvPr>
          <p:cNvSpPr txBox="1"/>
          <p:nvPr/>
        </p:nvSpPr>
        <p:spPr>
          <a:xfrm>
            <a:off x="2" y="0"/>
            <a:ext cx="4599428" cy="553998"/>
          </a:xfrm>
          <a:prstGeom prst="rect">
            <a:avLst/>
          </a:prstGeom>
          <a:noFill/>
        </p:spPr>
        <p:txBody>
          <a:bodyPr wrap="square" rtlCol="0">
            <a:spAutoFit/>
          </a:bodyPr>
          <a:lstStyle/>
          <a:p>
            <a:pPr algn="ctr"/>
            <a:r>
              <a:rPr lang="es-PE" sz="3000" b="1" dirty="0" smtClean="0">
                <a:solidFill>
                  <a:schemeClr val="tx1">
                    <a:lumMod val="75000"/>
                    <a:lumOff val="25000"/>
                  </a:schemeClr>
                </a:solidFill>
              </a:rPr>
              <a:t>Nivel de alerta</a:t>
            </a:r>
            <a:endParaRPr lang="es-PE" sz="3000" b="1" dirty="0">
              <a:solidFill>
                <a:schemeClr val="tx1">
                  <a:lumMod val="75000"/>
                  <a:lumOff val="25000"/>
                </a:schemeClr>
              </a:solidFill>
            </a:endParaRPr>
          </a:p>
        </p:txBody>
      </p:sp>
      <p:grpSp>
        <p:nvGrpSpPr>
          <p:cNvPr id="3" name="Group 2">
            <a:extLst>
              <a:ext uri="{FF2B5EF4-FFF2-40B4-BE49-F238E27FC236}">
                <a16:creationId xmlns:a16="http://schemas.microsoft.com/office/drawing/2014/main" id="{84C49A42-5863-4E24-A233-238F5C28A061}"/>
              </a:ext>
            </a:extLst>
          </p:cNvPr>
          <p:cNvGrpSpPr/>
          <p:nvPr/>
        </p:nvGrpSpPr>
        <p:grpSpPr>
          <a:xfrm>
            <a:off x="2059202" y="553998"/>
            <a:ext cx="481027" cy="64839"/>
            <a:chOff x="5843941" y="1171696"/>
            <a:chExt cx="641369" cy="86452"/>
          </a:xfrm>
        </p:grpSpPr>
        <p:sp>
          <p:nvSpPr>
            <p:cNvPr id="4" name="Oval 3">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5" name="Oval 4">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6" name="Oval 5">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0" name="Rectangle 9"/>
          <p:cNvSpPr/>
          <p:nvPr/>
        </p:nvSpPr>
        <p:spPr>
          <a:xfrm>
            <a:off x="341376" y="1172835"/>
            <a:ext cx="3916680" cy="2677656"/>
          </a:xfrm>
          <a:prstGeom prst="rect">
            <a:avLst/>
          </a:prstGeom>
        </p:spPr>
        <p:txBody>
          <a:bodyPr wrap="square">
            <a:spAutoFit/>
          </a:bodyPr>
          <a:lstStyle/>
          <a:p>
            <a:pPr algn="just"/>
            <a:r>
              <a:rPr lang="es-PE" sz="2800" dirty="0" smtClean="0"/>
              <a:t>Valor que sirva para dar lugar a una evaluación, decisión, ajuste o acción correctiva relacionada con un indicador específico. </a:t>
            </a:r>
            <a:endParaRPr lang="es-PE" sz="2800" i="1" dirty="0"/>
          </a:p>
        </p:txBody>
      </p:sp>
      <p:pic>
        <p:nvPicPr>
          <p:cNvPr id="11"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065" r="31065"/>
          <a:stretch>
            <a:fillRect/>
          </a:stretch>
        </p:blipFill>
        <p:spPr/>
      </p:pic>
    </p:spTree>
    <p:extLst>
      <p:ext uri="{BB962C8B-B14F-4D97-AF65-F5344CB8AC3E}">
        <p14:creationId xmlns:p14="http://schemas.microsoft.com/office/powerpoint/2010/main" val="343261723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9228" b="9228"/>
          <a:stretch>
            <a:fillRect/>
          </a:stretch>
        </p:blipFill>
        <p:spPr>
          <a:xfrm>
            <a:off x="503238" y="1173163"/>
            <a:ext cx="8123237" cy="5532437"/>
          </a:xfrm>
        </p:spPr>
      </p:pic>
      <p:sp>
        <p:nvSpPr>
          <p:cNvPr id="5" name="TextBox 4">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761621874"/>
      </p:ext>
    </p:extLst>
  </p:cSld>
  <p:clrMapOvr>
    <a:masterClrMapping/>
  </p:clrMapOvr>
  <p:transition spd="slow">
    <p:pu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7487A9-E840-44FF-9BB1-6BFCE62D7E31}"/>
              </a:ext>
            </a:extLst>
          </p:cNvPr>
          <p:cNvSpPr txBox="1"/>
          <p:nvPr/>
        </p:nvSpPr>
        <p:spPr>
          <a:xfrm>
            <a:off x="1" y="0"/>
            <a:ext cx="9143999" cy="553998"/>
          </a:xfrm>
          <a:prstGeom prst="rect">
            <a:avLst/>
          </a:prstGeom>
          <a:noFill/>
        </p:spPr>
        <p:txBody>
          <a:bodyPr wrap="square" rtlCol="0">
            <a:spAutoFit/>
          </a:bodyPr>
          <a:lstStyle/>
          <a:p>
            <a:pPr algn="ctr"/>
            <a:r>
              <a:rPr lang="es-PE" sz="3000" b="1" dirty="0" smtClean="0">
                <a:solidFill>
                  <a:schemeClr val="tx1">
                    <a:lumMod val="75000"/>
                    <a:lumOff val="25000"/>
                  </a:schemeClr>
                </a:solidFill>
              </a:rPr>
              <a:t>Desviación estándar (STDVEP)</a:t>
            </a:r>
            <a:endParaRPr lang="es-PE" sz="3000" b="1" dirty="0">
              <a:solidFill>
                <a:schemeClr val="tx1">
                  <a:lumMod val="75000"/>
                  <a:lumOff val="25000"/>
                </a:schemeClr>
              </a:solidFill>
            </a:endParaRPr>
          </a:p>
        </p:txBody>
      </p:sp>
      <p:grpSp>
        <p:nvGrpSpPr>
          <p:cNvPr id="9" name="Group 8">
            <a:extLst>
              <a:ext uri="{FF2B5EF4-FFF2-40B4-BE49-F238E27FC236}">
                <a16:creationId xmlns:a16="http://schemas.microsoft.com/office/drawing/2014/main" id="{84C49A42-5863-4E24-A233-238F5C28A061}"/>
              </a:ext>
            </a:extLst>
          </p:cNvPr>
          <p:cNvGrpSpPr/>
          <p:nvPr/>
        </p:nvGrpSpPr>
        <p:grpSpPr>
          <a:xfrm>
            <a:off x="4331486" y="691721"/>
            <a:ext cx="481027" cy="64839"/>
            <a:chOff x="5843941" y="1171696"/>
            <a:chExt cx="641369" cy="86452"/>
          </a:xfrm>
        </p:grpSpPr>
        <p:sp>
          <p:nvSpPr>
            <p:cNvPr id="10" name="Oval 9">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6498" y="1676400"/>
            <a:ext cx="5327502" cy="3774535"/>
          </a:xfrm>
          <a:prstGeom prst="rect">
            <a:avLst/>
          </a:prstGeom>
        </p:spPr>
      </p:pic>
      <p:pic>
        <p:nvPicPr>
          <p:cNvPr id="16" name="Picture 15"/>
          <p:cNvPicPr>
            <a:picLocks noChangeAspect="1"/>
          </p:cNvPicPr>
          <p:nvPr/>
        </p:nvPicPr>
        <p:blipFill>
          <a:blip r:embed="rId4"/>
          <a:stretch>
            <a:fillRect/>
          </a:stretch>
        </p:blipFill>
        <p:spPr>
          <a:xfrm>
            <a:off x="244282" y="2500964"/>
            <a:ext cx="3036294" cy="2125406"/>
          </a:xfrm>
          <a:prstGeom prst="rect">
            <a:avLst/>
          </a:prstGeom>
        </p:spPr>
      </p:pic>
    </p:spTree>
    <p:extLst>
      <p:ext uri="{BB962C8B-B14F-4D97-AF65-F5344CB8AC3E}">
        <p14:creationId xmlns:p14="http://schemas.microsoft.com/office/powerpoint/2010/main" val="431704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cstate="screen">
            <a:extLst>
              <a:ext uri="{28A0092B-C50C-407E-A947-70E740481C1C}">
                <a14:useLocalDpi xmlns:a14="http://schemas.microsoft.com/office/drawing/2010/main"/>
              </a:ext>
            </a:extLst>
          </a:blip>
          <a:stretch>
            <a:fillRect/>
          </a:stretch>
        </p:blipFill>
        <p:spPr>
          <a:xfrm>
            <a:off x="120641" y="1528913"/>
            <a:ext cx="8849192" cy="5039528"/>
          </a:xfrm>
          <a:prstGeom prst="rect">
            <a:avLst/>
          </a:prstGeom>
        </p:spPr>
      </p:pic>
      <p:sp>
        <p:nvSpPr>
          <p:cNvPr id="2" name="Down Arrow 1"/>
          <p:cNvSpPr/>
          <p:nvPr/>
        </p:nvSpPr>
        <p:spPr>
          <a:xfrm>
            <a:off x="6934200" y="2682241"/>
            <a:ext cx="522514" cy="6966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12" name="Down Arrow 11"/>
          <p:cNvSpPr/>
          <p:nvPr/>
        </p:nvSpPr>
        <p:spPr>
          <a:xfrm rot="10800000">
            <a:off x="6934200" y="4500152"/>
            <a:ext cx="522514" cy="6966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10" name="TextBox 9">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13" name="Group 12">
            <a:extLst>
              <a:ext uri="{FF2B5EF4-FFF2-40B4-BE49-F238E27FC236}">
                <a16:creationId xmlns:a16="http://schemas.microsoft.com/office/drawing/2014/main" id="{84C49A42-5863-4E24-A233-238F5C28A061}"/>
              </a:ext>
            </a:extLst>
          </p:cNvPr>
          <p:cNvGrpSpPr/>
          <p:nvPr/>
        </p:nvGrpSpPr>
        <p:grpSpPr>
          <a:xfrm>
            <a:off x="4331486" y="1078172"/>
            <a:ext cx="481027" cy="64839"/>
            <a:chOff x="5843941" y="1171696"/>
            <a:chExt cx="641369" cy="86452"/>
          </a:xfrm>
        </p:grpSpPr>
        <p:sp>
          <p:nvSpPr>
            <p:cNvPr id="14" name="Oval 13">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6" name="Oval 15">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7" name="Oval 16">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8" name="Oval 17">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36286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38006" y="1125574"/>
            <a:ext cx="530915" cy="1015663"/>
          </a:xfrm>
          <a:prstGeom prst="rect">
            <a:avLst/>
          </a:prstGeom>
          <a:noFill/>
        </p:spPr>
        <p:txBody>
          <a:bodyPr wrap="none" rtlCol="0">
            <a:spAutoFit/>
          </a:bodyPr>
          <a:lstStyle/>
          <a:p>
            <a:r>
              <a:rPr lang="es-PE" sz="6000" dirty="0" smtClean="0">
                <a:solidFill>
                  <a:srgbClr val="E72264"/>
                </a:solidFill>
                <a:latin typeface="Comic Sans MS" panose="030F0702030302020204" pitchFamily="66" charset="0"/>
              </a:rPr>
              <a:t>1</a:t>
            </a:r>
            <a:endParaRPr lang="es-PE" sz="6000" dirty="0">
              <a:solidFill>
                <a:srgbClr val="E72264"/>
              </a:solidFill>
              <a:latin typeface="Comic Sans MS" panose="030F0702030302020204" pitchFamily="66" charset="0"/>
            </a:endParaRPr>
          </a:p>
        </p:txBody>
      </p:sp>
      <p:sp>
        <p:nvSpPr>
          <p:cNvPr id="11" name="Donut 10"/>
          <p:cNvSpPr/>
          <p:nvPr/>
        </p:nvSpPr>
        <p:spPr>
          <a:xfrm>
            <a:off x="605442" y="1125574"/>
            <a:ext cx="996043" cy="996043"/>
          </a:xfrm>
          <a:prstGeom prst="donut">
            <a:avLst>
              <a:gd name="adj" fmla="val 6323"/>
            </a:avLst>
          </a:prstGeom>
          <a:solidFill>
            <a:srgbClr val="E72264"/>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sz="1000" dirty="0">
              <a:solidFill>
                <a:schemeClr val="tx1"/>
              </a:solidFill>
            </a:endParaRPr>
          </a:p>
        </p:txBody>
      </p:sp>
      <p:sp>
        <p:nvSpPr>
          <p:cNvPr id="12" name="TextBox 11"/>
          <p:cNvSpPr txBox="1"/>
          <p:nvPr/>
        </p:nvSpPr>
        <p:spPr>
          <a:xfrm>
            <a:off x="1798320" y="1121009"/>
            <a:ext cx="6226628" cy="954107"/>
          </a:xfrm>
          <a:prstGeom prst="rect">
            <a:avLst/>
          </a:prstGeom>
          <a:noFill/>
        </p:spPr>
        <p:txBody>
          <a:bodyPr wrap="square" rtlCol="0">
            <a:spAutoFit/>
          </a:bodyPr>
          <a:lstStyle/>
          <a:p>
            <a:r>
              <a:rPr lang="es-PE" sz="2800" dirty="0" smtClean="0"/>
              <a:t>Identificar los  riesgos principales de la organización</a:t>
            </a:r>
          </a:p>
        </p:txBody>
      </p:sp>
      <p:sp>
        <p:nvSpPr>
          <p:cNvPr id="14" name="TextBox 13"/>
          <p:cNvSpPr txBox="1"/>
          <p:nvPr/>
        </p:nvSpPr>
        <p:spPr>
          <a:xfrm>
            <a:off x="776290" y="2335763"/>
            <a:ext cx="654346" cy="1015663"/>
          </a:xfrm>
          <a:prstGeom prst="rect">
            <a:avLst/>
          </a:prstGeom>
          <a:noFill/>
        </p:spPr>
        <p:txBody>
          <a:bodyPr wrap="none" rtlCol="0">
            <a:spAutoFit/>
          </a:bodyPr>
          <a:lstStyle/>
          <a:p>
            <a:r>
              <a:rPr lang="es-PE" sz="6000" dirty="0" smtClean="0">
                <a:solidFill>
                  <a:srgbClr val="E72264"/>
                </a:solidFill>
                <a:latin typeface="Comic Sans MS" panose="030F0702030302020204" pitchFamily="66" charset="0"/>
              </a:rPr>
              <a:t>2</a:t>
            </a:r>
            <a:endParaRPr lang="es-PE" sz="6000" dirty="0">
              <a:solidFill>
                <a:srgbClr val="E72264"/>
              </a:solidFill>
              <a:latin typeface="Comic Sans MS" panose="030F0702030302020204" pitchFamily="66" charset="0"/>
            </a:endParaRPr>
          </a:p>
        </p:txBody>
      </p:sp>
      <p:sp>
        <p:nvSpPr>
          <p:cNvPr id="16" name="TextBox 15"/>
          <p:cNvSpPr txBox="1"/>
          <p:nvPr/>
        </p:nvSpPr>
        <p:spPr>
          <a:xfrm>
            <a:off x="1798320" y="2326207"/>
            <a:ext cx="5257800" cy="954107"/>
          </a:xfrm>
          <a:prstGeom prst="rect">
            <a:avLst/>
          </a:prstGeom>
          <a:noFill/>
        </p:spPr>
        <p:txBody>
          <a:bodyPr wrap="square" rtlCol="0">
            <a:spAutoFit/>
          </a:bodyPr>
          <a:lstStyle/>
          <a:p>
            <a:r>
              <a:rPr lang="es-PE" sz="2800" dirty="0" smtClean="0"/>
              <a:t>Definir los objetivos de seguridad operacional</a:t>
            </a:r>
          </a:p>
        </p:txBody>
      </p:sp>
      <p:sp>
        <p:nvSpPr>
          <p:cNvPr id="17" name="Donut 16"/>
          <p:cNvSpPr/>
          <p:nvPr/>
        </p:nvSpPr>
        <p:spPr>
          <a:xfrm>
            <a:off x="605442" y="2305238"/>
            <a:ext cx="996043" cy="996043"/>
          </a:xfrm>
          <a:prstGeom prst="donut">
            <a:avLst>
              <a:gd name="adj" fmla="val 6323"/>
            </a:avLst>
          </a:prstGeom>
          <a:solidFill>
            <a:srgbClr val="E72264"/>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sz="1000" dirty="0">
              <a:solidFill>
                <a:schemeClr val="tx1"/>
              </a:solidFill>
            </a:endParaRPr>
          </a:p>
        </p:txBody>
      </p:sp>
      <p:sp>
        <p:nvSpPr>
          <p:cNvPr id="18" name="TextBox 17"/>
          <p:cNvSpPr txBox="1"/>
          <p:nvPr/>
        </p:nvSpPr>
        <p:spPr>
          <a:xfrm>
            <a:off x="1798320" y="3430137"/>
            <a:ext cx="7086600" cy="954107"/>
          </a:xfrm>
          <a:prstGeom prst="rect">
            <a:avLst/>
          </a:prstGeom>
          <a:noFill/>
        </p:spPr>
        <p:txBody>
          <a:bodyPr wrap="square" rtlCol="0">
            <a:spAutoFit/>
          </a:bodyPr>
          <a:lstStyle/>
          <a:p>
            <a:r>
              <a:rPr lang="es-PE" sz="2800" dirty="0" smtClean="0"/>
              <a:t>Definir los indicadores de rendimiento de la seguridad operacional (SPI)</a:t>
            </a:r>
          </a:p>
        </p:txBody>
      </p:sp>
      <p:sp>
        <p:nvSpPr>
          <p:cNvPr id="19" name="TextBox 18"/>
          <p:cNvSpPr txBox="1"/>
          <p:nvPr/>
        </p:nvSpPr>
        <p:spPr>
          <a:xfrm>
            <a:off x="776290" y="3471548"/>
            <a:ext cx="654346" cy="1015663"/>
          </a:xfrm>
          <a:prstGeom prst="rect">
            <a:avLst/>
          </a:prstGeom>
          <a:noFill/>
        </p:spPr>
        <p:txBody>
          <a:bodyPr wrap="none" rtlCol="0">
            <a:spAutoFit/>
          </a:bodyPr>
          <a:lstStyle/>
          <a:p>
            <a:r>
              <a:rPr lang="es-PE" sz="6000" dirty="0" smtClean="0">
                <a:solidFill>
                  <a:srgbClr val="E72264"/>
                </a:solidFill>
                <a:latin typeface="Comic Sans MS" panose="030F0702030302020204" pitchFamily="66" charset="0"/>
              </a:rPr>
              <a:t>3</a:t>
            </a:r>
            <a:endParaRPr lang="es-PE" sz="6000" dirty="0">
              <a:solidFill>
                <a:srgbClr val="E72264"/>
              </a:solidFill>
              <a:latin typeface="Comic Sans MS" panose="030F0702030302020204" pitchFamily="66" charset="0"/>
            </a:endParaRPr>
          </a:p>
        </p:txBody>
      </p:sp>
      <p:sp>
        <p:nvSpPr>
          <p:cNvPr id="20" name="Donut 19"/>
          <p:cNvSpPr/>
          <p:nvPr/>
        </p:nvSpPr>
        <p:spPr>
          <a:xfrm>
            <a:off x="605442" y="3441023"/>
            <a:ext cx="996043" cy="996043"/>
          </a:xfrm>
          <a:prstGeom prst="donut">
            <a:avLst>
              <a:gd name="adj" fmla="val 6323"/>
            </a:avLst>
          </a:prstGeom>
          <a:solidFill>
            <a:srgbClr val="E72264"/>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sz="1000" dirty="0">
              <a:solidFill>
                <a:schemeClr val="tx1"/>
              </a:solidFill>
            </a:endParaRPr>
          </a:p>
        </p:txBody>
      </p:sp>
      <p:sp>
        <p:nvSpPr>
          <p:cNvPr id="21" name="TextBox 20"/>
          <p:cNvSpPr txBox="1"/>
          <p:nvPr/>
        </p:nvSpPr>
        <p:spPr>
          <a:xfrm>
            <a:off x="1798320" y="4614994"/>
            <a:ext cx="7162800" cy="954107"/>
          </a:xfrm>
          <a:prstGeom prst="rect">
            <a:avLst/>
          </a:prstGeom>
          <a:noFill/>
        </p:spPr>
        <p:txBody>
          <a:bodyPr wrap="square" rtlCol="0">
            <a:spAutoFit/>
          </a:bodyPr>
          <a:lstStyle/>
          <a:p>
            <a:r>
              <a:rPr lang="es-PE" sz="2800" dirty="0" smtClean="0"/>
              <a:t>Definir las metas de rendimientos de la seguridad operacional (SPT)</a:t>
            </a:r>
          </a:p>
        </p:txBody>
      </p:sp>
      <p:sp>
        <p:nvSpPr>
          <p:cNvPr id="22" name="TextBox 21"/>
          <p:cNvSpPr txBox="1"/>
          <p:nvPr/>
        </p:nvSpPr>
        <p:spPr>
          <a:xfrm>
            <a:off x="776290" y="4627488"/>
            <a:ext cx="654346" cy="1015663"/>
          </a:xfrm>
          <a:prstGeom prst="rect">
            <a:avLst/>
          </a:prstGeom>
          <a:noFill/>
        </p:spPr>
        <p:txBody>
          <a:bodyPr wrap="none" rtlCol="0">
            <a:spAutoFit/>
          </a:bodyPr>
          <a:lstStyle/>
          <a:p>
            <a:r>
              <a:rPr lang="es-PE" sz="6000" dirty="0" smtClean="0">
                <a:solidFill>
                  <a:srgbClr val="E72264"/>
                </a:solidFill>
                <a:latin typeface="Comic Sans MS" panose="030F0702030302020204" pitchFamily="66" charset="0"/>
              </a:rPr>
              <a:t>4</a:t>
            </a:r>
            <a:endParaRPr lang="es-PE" sz="6000" dirty="0">
              <a:solidFill>
                <a:srgbClr val="E72264"/>
              </a:solidFill>
              <a:latin typeface="Comic Sans MS" panose="030F0702030302020204" pitchFamily="66" charset="0"/>
            </a:endParaRPr>
          </a:p>
        </p:txBody>
      </p:sp>
      <p:sp>
        <p:nvSpPr>
          <p:cNvPr id="23" name="Donut 22"/>
          <p:cNvSpPr/>
          <p:nvPr/>
        </p:nvSpPr>
        <p:spPr>
          <a:xfrm>
            <a:off x="605442" y="4616602"/>
            <a:ext cx="996043" cy="996043"/>
          </a:xfrm>
          <a:prstGeom prst="donut">
            <a:avLst>
              <a:gd name="adj" fmla="val 6323"/>
            </a:avLst>
          </a:prstGeom>
          <a:solidFill>
            <a:srgbClr val="E72264"/>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sz="1000" dirty="0">
              <a:solidFill>
                <a:schemeClr val="tx1"/>
              </a:solidFill>
            </a:endParaRPr>
          </a:p>
        </p:txBody>
      </p:sp>
      <p:sp>
        <p:nvSpPr>
          <p:cNvPr id="24" name="TextBox 23"/>
          <p:cNvSpPr txBox="1"/>
          <p:nvPr/>
        </p:nvSpPr>
        <p:spPr>
          <a:xfrm>
            <a:off x="1928949" y="5721501"/>
            <a:ext cx="7162800" cy="954107"/>
          </a:xfrm>
          <a:prstGeom prst="rect">
            <a:avLst/>
          </a:prstGeom>
          <a:noFill/>
        </p:spPr>
        <p:txBody>
          <a:bodyPr wrap="square" rtlCol="0">
            <a:spAutoFit/>
          </a:bodyPr>
          <a:lstStyle/>
          <a:p>
            <a:r>
              <a:rPr lang="es-PE" sz="2800" dirty="0" smtClean="0"/>
              <a:t>Definir las niveles de alerta de seguridad operacional</a:t>
            </a:r>
          </a:p>
        </p:txBody>
      </p:sp>
      <p:sp>
        <p:nvSpPr>
          <p:cNvPr id="25" name="TextBox 24"/>
          <p:cNvSpPr txBox="1"/>
          <p:nvPr/>
        </p:nvSpPr>
        <p:spPr>
          <a:xfrm>
            <a:off x="776290" y="5775931"/>
            <a:ext cx="654346" cy="1015663"/>
          </a:xfrm>
          <a:prstGeom prst="rect">
            <a:avLst/>
          </a:prstGeom>
          <a:noFill/>
        </p:spPr>
        <p:txBody>
          <a:bodyPr wrap="none" rtlCol="0">
            <a:spAutoFit/>
          </a:bodyPr>
          <a:lstStyle/>
          <a:p>
            <a:r>
              <a:rPr lang="es-PE" sz="6000" dirty="0" smtClean="0">
                <a:solidFill>
                  <a:srgbClr val="E72264"/>
                </a:solidFill>
                <a:latin typeface="Comic Sans MS" panose="030F0702030302020204" pitchFamily="66" charset="0"/>
              </a:rPr>
              <a:t>5</a:t>
            </a:r>
            <a:endParaRPr lang="es-PE" sz="6000" dirty="0">
              <a:solidFill>
                <a:srgbClr val="E72264"/>
              </a:solidFill>
              <a:latin typeface="Comic Sans MS" panose="030F0702030302020204" pitchFamily="66" charset="0"/>
            </a:endParaRPr>
          </a:p>
        </p:txBody>
      </p:sp>
      <p:sp>
        <p:nvSpPr>
          <p:cNvPr id="26" name="Donut 25"/>
          <p:cNvSpPr/>
          <p:nvPr/>
        </p:nvSpPr>
        <p:spPr>
          <a:xfrm>
            <a:off x="605442" y="5765045"/>
            <a:ext cx="996043" cy="996043"/>
          </a:xfrm>
          <a:prstGeom prst="donut">
            <a:avLst>
              <a:gd name="adj" fmla="val 6323"/>
            </a:avLst>
          </a:prstGeom>
          <a:solidFill>
            <a:srgbClr val="E72264"/>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sz="1000" dirty="0">
              <a:solidFill>
                <a:schemeClr val="tx1"/>
              </a:solidFill>
            </a:endParaRPr>
          </a:p>
        </p:txBody>
      </p:sp>
      <p:sp>
        <p:nvSpPr>
          <p:cNvPr id="27" name="TextBox 26">
            <a:extLst>
              <a:ext uri="{FF2B5EF4-FFF2-40B4-BE49-F238E27FC236}">
                <a16:creationId xmlns:a16="http://schemas.microsoft.com/office/drawing/2014/main" id="{957487A9-E840-44FF-9BB1-6BFCE62D7E31}"/>
              </a:ext>
            </a:extLst>
          </p:cNvPr>
          <p:cNvSpPr txBox="1"/>
          <p:nvPr/>
        </p:nvSpPr>
        <p:spPr>
          <a:xfrm>
            <a:off x="1" y="0"/>
            <a:ext cx="9143999" cy="830997"/>
          </a:xfrm>
          <a:prstGeom prst="rect">
            <a:avLst/>
          </a:prstGeom>
          <a:noFill/>
        </p:spPr>
        <p:txBody>
          <a:bodyPr wrap="square" rtlCol="0">
            <a:spAutoFit/>
          </a:bodyPr>
          <a:lstStyle/>
          <a:p>
            <a:pPr algn="ctr"/>
            <a:r>
              <a:rPr lang="es-PE" sz="2400" b="1" dirty="0">
                <a:solidFill>
                  <a:schemeClr val="tx1">
                    <a:lumMod val="75000"/>
                    <a:lumOff val="25000"/>
                  </a:schemeClr>
                </a:solidFill>
              </a:rPr>
              <a:t>Control y medición del rendimiento en materia de seguridad operacional</a:t>
            </a:r>
          </a:p>
        </p:txBody>
      </p:sp>
      <p:grpSp>
        <p:nvGrpSpPr>
          <p:cNvPr id="28" name="Group 27">
            <a:extLst>
              <a:ext uri="{FF2B5EF4-FFF2-40B4-BE49-F238E27FC236}">
                <a16:creationId xmlns:a16="http://schemas.microsoft.com/office/drawing/2014/main" id="{84C49A42-5863-4E24-A233-238F5C28A061}"/>
              </a:ext>
            </a:extLst>
          </p:cNvPr>
          <p:cNvGrpSpPr/>
          <p:nvPr/>
        </p:nvGrpSpPr>
        <p:grpSpPr>
          <a:xfrm>
            <a:off x="4331486" y="878744"/>
            <a:ext cx="481027" cy="64839"/>
            <a:chOff x="5843941" y="1171696"/>
            <a:chExt cx="641369" cy="86452"/>
          </a:xfrm>
        </p:grpSpPr>
        <p:sp>
          <p:nvSpPr>
            <p:cNvPr id="29" name="Oval 28">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dirty="0"/>
            </a:p>
          </p:txBody>
        </p:sp>
        <p:sp>
          <p:nvSpPr>
            <p:cNvPr id="30" name="Oval 2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dirty="0"/>
            </a:p>
          </p:txBody>
        </p:sp>
        <p:sp>
          <p:nvSpPr>
            <p:cNvPr id="31" name="Oval 3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dirty="0"/>
            </a:p>
          </p:txBody>
        </p:sp>
        <p:sp>
          <p:nvSpPr>
            <p:cNvPr id="32" name="Oval 3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dirty="0"/>
            </a:p>
          </p:txBody>
        </p:sp>
        <p:sp>
          <p:nvSpPr>
            <p:cNvPr id="33" name="Oval 3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dirty="0"/>
            </a:p>
          </p:txBody>
        </p:sp>
      </p:grpSp>
    </p:spTree>
    <p:extLst>
      <p:ext uri="{BB962C8B-B14F-4D97-AF65-F5344CB8AC3E}">
        <p14:creationId xmlns:p14="http://schemas.microsoft.com/office/powerpoint/2010/main" val="188959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4" grpId="0"/>
      <p:bldP spid="16" grpId="0"/>
      <p:bldP spid="17" grpId="0" animBg="1"/>
      <p:bldP spid="18" grpId="0"/>
      <p:bldP spid="19" grpId="0"/>
      <p:bldP spid="20" grpId="0" animBg="1"/>
      <p:bldP spid="21" grpId="0"/>
      <p:bldP spid="22" grpId="0"/>
      <p:bldP spid="23" grpId="0" animBg="1"/>
      <p:bldP spid="24" grpId="0"/>
      <p:bldP spid="25" grpId="0"/>
      <p:bldP spid="2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11" name="Group 10">
            <a:extLst>
              <a:ext uri="{FF2B5EF4-FFF2-40B4-BE49-F238E27FC236}">
                <a16:creationId xmlns:a16="http://schemas.microsoft.com/office/drawing/2014/main" id="{84C49A42-5863-4E24-A233-238F5C28A061}"/>
              </a:ext>
            </a:extLst>
          </p:cNvPr>
          <p:cNvGrpSpPr/>
          <p:nvPr/>
        </p:nvGrpSpPr>
        <p:grpSpPr>
          <a:xfrm>
            <a:off x="4331486" y="1078172"/>
            <a:ext cx="481027" cy="64839"/>
            <a:chOff x="5843941" y="1171696"/>
            <a:chExt cx="641369" cy="86452"/>
          </a:xfrm>
        </p:grpSpPr>
        <p:sp>
          <p:nvSpPr>
            <p:cNvPr id="12" name="Oval 11">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4" name="Oval 13">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5" name="Oval 14">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6" name="Oval 15">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7" name="Oval 16">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8" name="Picture Placeholder 17"/>
          <p:cNvPicPr>
            <a:picLocks noGrp="1" noChangeAspect="1"/>
          </p:cNvPicPr>
          <p:nvPr>
            <p:ph type="pic" sz="quarter" idx="10"/>
          </p:nvPr>
        </p:nvPicPr>
        <p:blipFill rotWithShape="1">
          <a:blip r:embed="rId3" cstate="hqprint">
            <a:extLst>
              <a:ext uri="{28A0092B-C50C-407E-A947-70E740481C1C}">
                <a14:useLocalDpi xmlns:a14="http://schemas.microsoft.com/office/drawing/2010/main" val="0"/>
              </a:ext>
            </a:extLst>
          </a:blip>
          <a:srcRect t="21272" b="12961"/>
          <a:stretch/>
        </p:blipFill>
        <p:spPr>
          <a:xfrm>
            <a:off x="685800" y="1569720"/>
            <a:ext cx="7878763" cy="5181600"/>
          </a:xfrm>
        </p:spPr>
      </p:pic>
    </p:spTree>
    <p:extLst>
      <p:ext uri="{BB962C8B-B14F-4D97-AF65-F5344CB8AC3E}">
        <p14:creationId xmlns:p14="http://schemas.microsoft.com/office/powerpoint/2010/main" val="2375818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352059087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7487A9-E840-44FF-9BB1-6BFCE62D7E31}"/>
              </a:ext>
            </a:extLst>
          </p:cNvPr>
          <p:cNvSpPr txBox="1"/>
          <p:nvPr/>
        </p:nvSpPr>
        <p:spPr>
          <a:xfrm>
            <a:off x="1" y="0"/>
            <a:ext cx="9143999" cy="1015663"/>
          </a:xfrm>
          <a:prstGeom prst="rect">
            <a:avLst/>
          </a:prstGeom>
          <a:noFill/>
        </p:spPr>
        <p:txBody>
          <a:bodyPr wrap="square" rtlCol="0">
            <a:spAutoFit/>
          </a:bodyPr>
          <a:lstStyle/>
          <a:p>
            <a:pPr algn="ctr"/>
            <a:r>
              <a:rPr lang="es-PE" sz="3000" b="1" dirty="0">
                <a:solidFill>
                  <a:schemeClr val="tx1">
                    <a:lumMod val="75000"/>
                    <a:lumOff val="25000"/>
                  </a:schemeClr>
                </a:solidFill>
              </a:rPr>
              <a:t>Control y medición del rendimiento en materia de seguridad operacional</a:t>
            </a:r>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31486" y="937058"/>
            <a:ext cx="481027" cy="64839"/>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2" name="TextBox 11"/>
          <p:cNvSpPr txBox="1"/>
          <p:nvPr/>
        </p:nvSpPr>
        <p:spPr>
          <a:xfrm>
            <a:off x="454687" y="1262187"/>
            <a:ext cx="7968343" cy="2431435"/>
          </a:xfrm>
          <a:prstGeom prst="rect">
            <a:avLst/>
          </a:prstGeom>
          <a:noFill/>
        </p:spPr>
        <p:txBody>
          <a:bodyPr wrap="square" rtlCol="0">
            <a:spAutoFit/>
          </a:bodyPr>
          <a:lstStyle/>
          <a:p>
            <a:pPr algn="ctr"/>
            <a:r>
              <a:rPr lang="es-PE" sz="3600" dirty="0" smtClean="0">
                <a:solidFill>
                  <a:schemeClr val="tx1">
                    <a:lumMod val="65000"/>
                    <a:lumOff val="35000"/>
                  </a:schemeClr>
                </a:solidFill>
              </a:rPr>
              <a:t>Para el proveedor de servicios aéreos, el SMS debe ser concebido como una </a:t>
            </a:r>
            <a:r>
              <a:rPr lang="es-PE" sz="4000" b="1" dirty="0" smtClean="0">
                <a:solidFill>
                  <a:srgbClr val="C00000"/>
                </a:solidFill>
              </a:rPr>
              <a:t>herramienta de toma de decisiones </a:t>
            </a:r>
            <a:endParaRPr lang="es-PE" sz="3600" b="1" dirty="0" smtClean="0">
              <a:solidFill>
                <a:srgbClr val="C00000"/>
              </a:solidFill>
            </a:endParaRPr>
          </a:p>
          <a:p>
            <a:pPr algn="ctr"/>
            <a:r>
              <a:rPr lang="es-PE" sz="4000" b="1" dirty="0" smtClean="0">
                <a:solidFill>
                  <a:srgbClr val="C00000"/>
                </a:solidFill>
              </a:rPr>
              <a:t>informadas</a:t>
            </a:r>
            <a:r>
              <a:rPr lang="es-PE" sz="3600" dirty="0" smtClean="0">
                <a:solidFill>
                  <a:srgbClr val="C00000"/>
                </a:solidFill>
              </a:rPr>
              <a:t> </a:t>
            </a:r>
            <a:r>
              <a:rPr lang="es-PE" sz="3600" dirty="0" smtClean="0">
                <a:solidFill>
                  <a:schemeClr val="tx1">
                    <a:lumMod val="65000"/>
                    <a:lumOff val="35000"/>
                  </a:schemeClr>
                </a:solidFill>
              </a:rPr>
              <a:t>de seguridad operaciona</a:t>
            </a:r>
            <a:r>
              <a:rPr lang="es-PE" sz="3600" dirty="0" smtClean="0">
                <a:solidFill>
                  <a:srgbClr val="002060"/>
                </a:solidFill>
              </a:rPr>
              <a:t>l</a:t>
            </a:r>
            <a:endParaRPr lang="es-PE" sz="3600" dirty="0">
              <a:solidFill>
                <a:srgbClr val="002060"/>
              </a:solidFill>
            </a:endParaRPr>
          </a:p>
        </p:txBody>
      </p:sp>
      <p:sp>
        <p:nvSpPr>
          <p:cNvPr id="13" name="TextBox 12"/>
          <p:cNvSpPr txBox="1"/>
          <p:nvPr/>
        </p:nvSpPr>
        <p:spPr>
          <a:xfrm>
            <a:off x="1479144" y="3940146"/>
            <a:ext cx="5984267" cy="923330"/>
          </a:xfrm>
          <a:prstGeom prst="rect">
            <a:avLst/>
          </a:prstGeom>
          <a:noFill/>
        </p:spPr>
        <p:txBody>
          <a:bodyPr wrap="none" rtlCol="0">
            <a:spAutoFit/>
          </a:bodyPr>
          <a:lstStyle/>
          <a:p>
            <a:r>
              <a:rPr lang="es-PE" sz="5400" b="1" dirty="0" smtClean="0">
                <a:solidFill>
                  <a:srgbClr val="C00000"/>
                </a:solidFill>
              </a:rPr>
              <a:t>Información = Datos</a:t>
            </a:r>
            <a:endParaRPr lang="es-PE" sz="5400" b="1" dirty="0">
              <a:solidFill>
                <a:srgbClr val="C00000"/>
              </a:solidFill>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b="5077"/>
          <a:stretch/>
        </p:blipFill>
        <p:spPr>
          <a:xfrm>
            <a:off x="6994994" y="4818087"/>
            <a:ext cx="2149006" cy="2039913"/>
          </a:xfrm>
          <a:prstGeom prst="rect">
            <a:avLst/>
          </a:prstGeom>
        </p:spPr>
      </p:pic>
    </p:spTree>
    <p:extLst>
      <p:ext uri="{BB962C8B-B14F-4D97-AF65-F5344CB8AC3E}">
        <p14:creationId xmlns:p14="http://schemas.microsoft.com/office/powerpoint/2010/main" val="9183763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7487A9-E840-44FF-9BB1-6BFCE62D7E31}"/>
              </a:ext>
            </a:extLst>
          </p:cNvPr>
          <p:cNvSpPr txBox="1"/>
          <p:nvPr/>
        </p:nvSpPr>
        <p:spPr>
          <a:xfrm>
            <a:off x="34636" y="30074"/>
            <a:ext cx="9143999" cy="553998"/>
          </a:xfrm>
          <a:prstGeom prst="rect">
            <a:avLst/>
          </a:prstGeom>
          <a:noFill/>
        </p:spPr>
        <p:txBody>
          <a:bodyPr wrap="square" rtlCol="0">
            <a:spAutoFit/>
          </a:bodyPr>
          <a:lstStyle/>
          <a:p>
            <a:pPr algn="ctr"/>
            <a:r>
              <a:rPr lang="es-PE" sz="3000" b="1" dirty="0" smtClean="0">
                <a:solidFill>
                  <a:schemeClr val="tx1">
                    <a:lumMod val="75000"/>
                    <a:lumOff val="25000"/>
                  </a:schemeClr>
                </a:solidFill>
              </a:rPr>
              <a:t>4 preguntas</a:t>
            </a:r>
            <a:endParaRPr lang="es-PE" sz="3000" b="1" dirty="0">
              <a:solidFill>
                <a:schemeClr val="tx1">
                  <a:lumMod val="75000"/>
                  <a:lumOff val="25000"/>
                </a:schemeClr>
              </a:solidFill>
            </a:endParaRPr>
          </a:p>
        </p:txBody>
      </p:sp>
      <p:grpSp>
        <p:nvGrpSpPr>
          <p:cNvPr id="7" name="Group 6">
            <a:extLst>
              <a:ext uri="{FF2B5EF4-FFF2-40B4-BE49-F238E27FC236}">
                <a16:creationId xmlns:a16="http://schemas.microsoft.com/office/drawing/2014/main" id="{84C49A42-5863-4E24-A233-238F5C28A061}"/>
              </a:ext>
            </a:extLst>
          </p:cNvPr>
          <p:cNvGrpSpPr/>
          <p:nvPr/>
        </p:nvGrpSpPr>
        <p:grpSpPr>
          <a:xfrm>
            <a:off x="4331486" y="553998"/>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9" name="Oval 8">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10" name="Oval 9">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11" name="Oval 10">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12" name="Oval 11">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grpSp>
      <p:pic>
        <p:nvPicPr>
          <p:cNvPr id="48" name="Picture 47">
            <a:extLst>
              <a:ext uri="{FF2B5EF4-FFF2-40B4-BE49-F238E27FC236}">
                <a16:creationId xmlns:a16="http://schemas.microsoft.com/office/drawing/2014/main" id="{059046EE-F81A-486E-A92C-9E93EBFA8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434" y="1954204"/>
            <a:ext cx="7741920" cy="4354830"/>
          </a:xfrm>
          <a:prstGeom prst="rect">
            <a:avLst/>
          </a:prstGeom>
        </p:spPr>
      </p:pic>
      <p:sp>
        <p:nvSpPr>
          <p:cNvPr id="49" name="Oval 48">
            <a:extLst>
              <a:ext uri="{FF2B5EF4-FFF2-40B4-BE49-F238E27FC236}">
                <a16:creationId xmlns:a16="http://schemas.microsoft.com/office/drawing/2014/main" id="{7E23A8A3-B2AB-4197-9A9C-9943DB877B61}"/>
              </a:ext>
            </a:extLst>
          </p:cNvPr>
          <p:cNvSpPr/>
          <p:nvPr/>
        </p:nvSpPr>
        <p:spPr>
          <a:xfrm>
            <a:off x="202185" y="2240155"/>
            <a:ext cx="523352" cy="5233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50" name="Oval 49">
            <a:extLst>
              <a:ext uri="{FF2B5EF4-FFF2-40B4-BE49-F238E27FC236}">
                <a16:creationId xmlns:a16="http://schemas.microsoft.com/office/drawing/2014/main" id="{5440EEBE-D44B-43BD-BBA3-BB08C98C3499}"/>
              </a:ext>
            </a:extLst>
          </p:cNvPr>
          <p:cNvSpPr/>
          <p:nvPr/>
        </p:nvSpPr>
        <p:spPr>
          <a:xfrm>
            <a:off x="202183" y="1172835"/>
            <a:ext cx="523352" cy="523355"/>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51" name="Oval 50">
            <a:extLst>
              <a:ext uri="{FF2B5EF4-FFF2-40B4-BE49-F238E27FC236}">
                <a16:creationId xmlns:a16="http://schemas.microsoft.com/office/drawing/2014/main" id="{B408163D-985F-41CF-9356-E2EA68F133F8}"/>
              </a:ext>
            </a:extLst>
          </p:cNvPr>
          <p:cNvSpPr/>
          <p:nvPr/>
        </p:nvSpPr>
        <p:spPr>
          <a:xfrm>
            <a:off x="202181" y="3151064"/>
            <a:ext cx="523352" cy="523355"/>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52" name="Rectangle 51">
            <a:extLst>
              <a:ext uri="{FF2B5EF4-FFF2-40B4-BE49-F238E27FC236}">
                <a16:creationId xmlns:a16="http://schemas.microsoft.com/office/drawing/2014/main" id="{BBE519E0-AF70-4F8C-8525-D2FEFE3B4EB3}"/>
              </a:ext>
            </a:extLst>
          </p:cNvPr>
          <p:cNvSpPr/>
          <p:nvPr/>
        </p:nvSpPr>
        <p:spPr>
          <a:xfrm>
            <a:off x="1043500" y="1110370"/>
            <a:ext cx="4589684" cy="1015663"/>
          </a:xfrm>
          <a:prstGeom prst="rect">
            <a:avLst/>
          </a:prstGeom>
        </p:spPr>
        <p:txBody>
          <a:bodyPr wrap="square">
            <a:spAutoFit/>
          </a:bodyPr>
          <a:lstStyle/>
          <a:p>
            <a:r>
              <a:rPr lang="es-PE" sz="2000" dirty="0"/>
              <a:t>¿Qué tipo de información necesita la organización para tomar decisiones informadas?</a:t>
            </a:r>
          </a:p>
        </p:txBody>
      </p:sp>
      <p:sp>
        <p:nvSpPr>
          <p:cNvPr id="53" name="Rectangle 52">
            <a:extLst>
              <a:ext uri="{FF2B5EF4-FFF2-40B4-BE49-F238E27FC236}">
                <a16:creationId xmlns:a16="http://schemas.microsoft.com/office/drawing/2014/main" id="{95E74066-7238-4B48-9CA4-B3794F3ECC55}"/>
              </a:ext>
            </a:extLst>
          </p:cNvPr>
          <p:cNvSpPr/>
          <p:nvPr/>
        </p:nvSpPr>
        <p:spPr>
          <a:xfrm>
            <a:off x="1044011" y="2189840"/>
            <a:ext cx="4589173" cy="707886"/>
          </a:xfrm>
          <a:prstGeom prst="rect">
            <a:avLst/>
          </a:prstGeom>
        </p:spPr>
        <p:txBody>
          <a:bodyPr wrap="square">
            <a:spAutoFit/>
          </a:bodyPr>
          <a:lstStyle/>
          <a:p>
            <a:r>
              <a:rPr lang="es-PE" sz="2000" dirty="0"/>
              <a:t>¿Cuáles son los principales riesgos de la organización</a:t>
            </a:r>
            <a:r>
              <a:rPr lang="es-PE" sz="2000" dirty="0" smtClean="0"/>
              <a:t>?</a:t>
            </a:r>
            <a:endParaRPr lang="es-PE" sz="2000" dirty="0"/>
          </a:p>
        </p:txBody>
      </p:sp>
      <p:sp>
        <p:nvSpPr>
          <p:cNvPr id="54" name="Rectangle 53">
            <a:extLst>
              <a:ext uri="{FF2B5EF4-FFF2-40B4-BE49-F238E27FC236}">
                <a16:creationId xmlns:a16="http://schemas.microsoft.com/office/drawing/2014/main" id="{181FF7D8-3D8A-4E2D-BD36-D5AE1D7AE101}"/>
              </a:ext>
            </a:extLst>
          </p:cNvPr>
          <p:cNvSpPr/>
          <p:nvPr/>
        </p:nvSpPr>
        <p:spPr>
          <a:xfrm>
            <a:off x="1043499" y="3108136"/>
            <a:ext cx="4596779" cy="707886"/>
          </a:xfrm>
          <a:prstGeom prst="rect">
            <a:avLst/>
          </a:prstGeom>
        </p:spPr>
        <p:txBody>
          <a:bodyPr wrap="square">
            <a:spAutoFit/>
          </a:bodyPr>
          <a:lstStyle/>
          <a:p>
            <a:r>
              <a:rPr lang="es-PE" sz="2000" dirty="0"/>
              <a:t>¿Cuáles son los objetivos de seguridad operacional de la organización?</a:t>
            </a:r>
          </a:p>
        </p:txBody>
      </p:sp>
      <p:sp>
        <p:nvSpPr>
          <p:cNvPr id="56" name="Oval 55">
            <a:extLst>
              <a:ext uri="{FF2B5EF4-FFF2-40B4-BE49-F238E27FC236}">
                <a16:creationId xmlns:a16="http://schemas.microsoft.com/office/drawing/2014/main" id="{B408163D-985F-41CF-9356-E2EA68F133F8}"/>
              </a:ext>
            </a:extLst>
          </p:cNvPr>
          <p:cNvSpPr/>
          <p:nvPr/>
        </p:nvSpPr>
        <p:spPr>
          <a:xfrm>
            <a:off x="195086" y="4191633"/>
            <a:ext cx="523352" cy="523355"/>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57" name="Rectangle 56">
            <a:extLst>
              <a:ext uri="{FF2B5EF4-FFF2-40B4-BE49-F238E27FC236}">
                <a16:creationId xmlns:a16="http://schemas.microsoft.com/office/drawing/2014/main" id="{181FF7D8-3D8A-4E2D-BD36-D5AE1D7AE101}"/>
              </a:ext>
            </a:extLst>
          </p:cNvPr>
          <p:cNvSpPr/>
          <p:nvPr/>
        </p:nvSpPr>
        <p:spPr>
          <a:xfrm>
            <a:off x="1036404" y="4179185"/>
            <a:ext cx="4596779" cy="707886"/>
          </a:xfrm>
          <a:prstGeom prst="rect">
            <a:avLst/>
          </a:prstGeom>
        </p:spPr>
        <p:txBody>
          <a:bodyPr wrap="square">
            <a:spAutoFit/>
          </a:bodyPr>
          <a:lstStyle/>
          <a:p>
            <a:r>
              <a:rPr lang="es-PE" sz="2000" dirty="0"/>
              <a:t>¿Cómo va a determinar la organización si está avanzando hacia sus objetivos?</a:t>
            </a:r>
          </a:p>
        </p:txBody>
      </p:sp>
      <p:sp>
        <p:nvSpPr>
          <p:cNvPr id="84" name="Freeform 951"/>
          <p:cNvSpPr>
            <a:spLocks noEditPoints="1"/>
          </p:cNvSpPr>
          <p:nvPr/>
        </p:nvSpPr>
        <p:spPr bwMode="auto">
          <a:xfrm>
            <a:off x="284867" y="1263222"/>
            <a:ext cx="339209" cy="329694"/>
          </a:xfrm>
          <a:custGeom>
            <a:avLst/>
            <a:gdLst/>
            <a:ahLst/>
            <a:cxnLst>
              <a:cxn ang="0">
                <a:pos x="89" y="111"/>
              </a:cxn>
              <a:cxn ang="0">
                <a:pos x="85" y="124"/>
              </a:cxn>
              <a:cxn ang="0">
                <a:pos x="91" y="135"/>
              </a:cxn>
              <a:cxn ang="0">
                <a:pos x="104" y="136"/>
              </a:cxn>
              <a:cxn ang="0">
                <a:pos x="113" y="129"/>
              </a:cxn>
              <a:cxn ang="0">
                <a:pos x="113" y="116"/>
              </a:cxn>
              <a:cxn ang="0">
                <a:pos x="104" y="108"/>
              </a:cxn>
              <a:cxn ang="0">
                <a:pos x="89" y="24"/>
              </a:cxn>
              <a:cxn ang="0">
                <a:pos x="80" y="48"/>
              </a:cxn>
              <a:cxn ang="0">
                <a:pos x="96" y="43"/>
              </a:cxn>
              <a:cxn ang="0">
                <a:pos x="106" y="47"/>
              </a:cxn>
              <a:cxn ang="0">
                <a:pos x="107" y="57"/>
              </a:cxn>
              <a:cxn ang="0">
                <a:pos x="98" y="70"/>
              </a:cxn>
              <a:cxn ang="0">
                <a:pos x="89" y="89"/>
              </a:cxn>
              <a:cxn ang="0">
                <a:pos x="111" y="94"/>
              </a:cxn>
              <a:cxn ang="0">
                <a:pos x="119" y="76"/>
              </a:cxn>
              <a:cxn ang="0">
                <a:pos x="129" y="65"/>
              </a:cxn>
              <a:cxn ang="0">
                <a:pos x="133" y="49"/>
              </a:cxn>
              <a:cxn ang="0">
                <a:pos x="129" y="35"/>
              </a:cxn>
              <a:cxn ang="0">
                <a:pos x="118" y="26"/>
              </a:cxn>
              <a:cxn ang="0">
                <a:pos x="88" y="0"/>
              </a:cxn>
              <a:cxn ang="0">
                <a:pos x="119" y="5"/>
              </a:cxn>
              <a:cxn ang="0">
                <a:pos x="141" y="18"/>
              </a:cxn>
              <a:cxn ang="0">
                <a:pos x="157" y="38"/>
              </a:cxn>
              <a:cxn ang="0">
                <a:pos x="165" y="58"/>
              </a:cxn>
              <a:cxn ang="0">
                <a:pos x="165" y="82"/>
              </a:cxn>
              <a:cxn ang="0">
                <a:pos x="157" y="107"/>
              </a:cxn>
              <a:cxn ang="0">
                <a:pos x="146" y="126"/>
              </a:cxn>
              <a:cxn ang="0">
                <a:pos x="136" y="140"/>
              </a:cxn>
              <a:cxn ang="0">
                <a:pos x="133" y="154"/>
              </a:cxn>
              <a:cxn ang="0">
                <a:pos x="138" y="173"/>
              </a:cxn>
              <a:cxn ang="0">
                <a:pos x="149" y="190"/>
              </a:cxn>
              <a:cxn ang="0">
                <a:pos x="160" y="201"/>
              </a:cxn>
              <a:cxn ang="0">
                <a:pos x="166" y="207"/>
              </a:cxn>
              <a:cxn ang="0">
                <a:pos x="51" y="206"/>
              </a:cxn>
              <a:cxn ang="0">
                <a:pos x="58" y="200"/>
              </a:cxn>
              <a:cxn ang="0">
                <a:pos x="64" y="190"/>
              </a:cxn>
              <a:cxn ang="0">
                <a:pos x="62" y="174"/>
              </a:cxn>
              <a:cxn ang="0">
                <a:pos x="49" y="177"/>
              </a:cxn>
              <a:cxn ang="0">
                <a:pos x="32" y="178"/>
              </a:cxn>
              <a:cxn ang="0">
                <a:pos x="20" y="172"/>
              </a:cxn>
              <a:cxn ang="0">
                <a:pos x="19" y="164"/>
              </a:cxn>
              <a:cxn ang="0">
                <a:pos x="20" y="156"/>
              </a:cxn>
              <a:cxn ang="0">
                <a:pos x="16" y="150"/>
              </a:cxn>
              <a:cxn ang="0">
                <a:pos x="13" y="140"/>
              </a:cxn>
              <a:cxn ang="0">
                <a:pos x="15" y="130"/>
              </a:cxn>
              <a:cxn ang="0">
                <a:pos x="14" y="128"/>
              </a:cxn>
              <a:cxn ang="0">
                <a:pos x="6" y="126"/>
              </a:cxn>
              <a:cxn ang="0">
                <a:pos x="0" y="121"/>
              </a:cxn>
              <a:cxn ang="0">
                <a:pos x="2" y="115"/>
              </a:cxn>
              <a:cxn ang="0">
                <a:pos x="7" y="104"/>
              </a:cxn>
              <a:cxn ang="0">
                <a:pos x="14" y="93"/>
              </a:cxn>
              <a:cxn ang="0">
                <a:pos x="18" y="87"/>
              </a:cxn>
              <a:cxn ang="0">
                <a:pos x="16" y="84"/>
              </a:cxn>
              <a:cxn ang="0">
                <a:pos x="13" y="77"/>
              </a:cxn>
              <a:cxn ang="0">
                <a:pos x="13" y="67"/>
              </a:cxn>
              <a:cxn ang="0">
                <a:pos x="18" y="46"/>
              </a:cxn>
              <a:cxn ang="0">
                <a:pos x="30" y="21"/>
              </a:cxn>
              <a:cxn ang="0">
                <a:pos x="49" y="7"/>
              </a:cxn>
              <a:cxn ang="0">
                <a:pos x="77" y="0"/>
              </a:cxn>
            </a:cxnLst>
            <a:rect l="0" t="0" r="r" b="b"/>
            <a:pathLst>
              <a:path w="166" h="207">
                <a:moveTo>
                  <a:pt x="99" y="107"/>
                </a:moveTo>
                <a:lnTo>
                  <a:pt x="97" y="107"/>
                </a:lnTo>
                <a:lnTo>
                  <a:pt x="94" y="108"/>
                </a:lnTo>
                <a:lnTo>
                  <a:pt x="92" y="109"/>
                </a:lnTo>
                <a:lnTo>
                  <a:pt x="90" y="110"/>
                </a:lnTo>
                <a:lnTo>
                  <a:pt x="89" y="111"/>
                </a:lnTo>
                <a:lnTo>
                  <a:pt x="87" y="113"/>
                </a:lnTo>
                <a:lnTo>
                  <a:pt x="86" y="115"/>
                </a:lnTo>
                <a:lnTo>
                  <a:pt x="85" y="117"/>
                </a:lnTo>
                <a:lnTo>
                  <a:pt x="85" y="120"/>
                </a:lnTo>
                <a:lnTo>
                  <a:pt x="84" y="122"/>
                </a:lnTo>
                <a:lnTo>
                  <a:pt x="85" y="124"/>
                </a:lnTo>
                <a:lnTo>
                  <a:pt x="85" y="127"/>
                </a:lnTo>
                <a:lnTo>
                  <a:pt x="86" y="129"/>
                </a:lnTo>
                <a:lnTo>
                  <a:pt x="87" y="130"/>
                </a:lnTo>
                <a:lnTo>
                  <a:pt x="88" y="132"/>
                </a:lnTo>
                <a:lnTo>
                  <a:pt x="89" y="134"/>
                </a:lnTo>
                <a:lnTo>
                  <a:pt x="91" y="135"/>
                </a:lnTo>
                <a:lnTo>
                  <a:pt x="93" y="136"/>
                </a:lnTo>
                <a:lnTo>
                  <a:pt x="95" y="136"/>
                </a:lnTo>
                <a:lnTo>
                  <a:pt x="97" y="137"/>
                </a:lnTo>
                <a:lnTo>
                  <a:pt x="99" y="137"/>
                </a:lnTo>
                <a:lnTo>
                  <a:pt x="102" y="137"/>
                </a:lnTo>
                <a:lnTo>
                  <a:pt x="104" y="136"/>
                </a:lnTo>
                <a:lnTo>
                  <a:pt x="106" y="136"/>
                </a:lnTo>
                <a:lnTo>
                  <a:pt x="108" y="135"/>
                </a:lnTo>
                <a:lnTo>
                  <a:pt x="109" y="134"/>
                </a:lnTo>
                <a:lnTo>
                  <a:pt x="111" y="132"/>
                </a:lnTo>
                <a:lnTo>
                  <a:pt x="112" y="130"/>
                </a:lnTo>
                <a:lnTo>
                  <a:pt x="113" y="129"/>
                </a:lnTo>
                <a:lnTo>
                  <a:pt x="113" y="127"/>
                </a:lnTo>
                <a:lnTo>
                  <a:pt x="114" y="124"/>
                </a:lnTo>
                <a:lnTo>
                  <a:pt x="114" y="122"/>
                </a:lnTo>
                <a:lnTo>
                  <a:pt x="114" y="120"/>
                </a:lnTo>
                <a:lnTo>
                  <a:pt x="113" y="118"/>
                </a:lnTo>
                <a:lnTo>
                  <a:pt x="113" y="116"/>
                </a:lnTo>
                <a:lnTo>
                  <a:pt x="112" y="114"/>
                </a:lnTo>
                <a:lnTo>
                  <a:pt x="111" y="112"/>
                </a:lnTo>
                <a:lnTo>
                  <a:pt x="109" y="111"/>
                </a:lnTo>
                <a:lnTo>
                  <a:pt x="108" y="110"/>
                </a:lnTo>
                <a:lnTo>
                  <a:pt x="106" y="109"/>
                </a:lnTo>
                <a:lnTo>
                  <a:pt x="104" y="108"/>
                </a:lnTo>
                <a:lnTo>
                  <a:pt x="102" y="107"/>
                </a:lnTo>
                <a:lnTo>
                  <a:pt x="99" y="107"/>
                </a:lnTo>
                <a:close/>
                <a:moveTo>
                  <a:pt x="102" y="23"/>
                </a:moveTo>
                <a:lnTo>
                  <a:pt x="97" y="23"/>
                </a:lnTo>
                <a:lnTo>
                  <a:pt x="93" y="24"/>
                </a:lnTo>
                <a:lnTo>
                  <a:pt x="89" y="24"/>
                </a:lnTo>
                <a:lnTo>
                  <a:pt x="86" y="25"/>
                </a:lnTo>
                <a:lnTo>
                  <a:pt x="82" y="26"/>
                </a:lnTo>
                <a:lnTo>
                  <a:pt x="79" y="27"/>
                </a:lnTo>
                <a:lnTo>
                  <a:pt x="76" y="29"/>
                </a:lnTo>
                <a:lnTo>
                  <a:pt x="74" y="30"/>
                </a:lnTo>
                <a:lnTo>
                  <a:pt x="80" y="48"/>
                </a:lnTo>
                <a:lnTo>
                  <a:pt x="82" y="46"/>
                </a:lnTo>
                <a:lnTo>
                  <a:pt x="84" y="45"/>
                </a:lnTo>
                <a:lnTo>
                  <a:pt x="87" y="44"/>
                </a:lnTo>
                <a:lnTo>
                  <a:pt x="90" y="44"/>
                </a:lnTo>
                <a:lnTo>
                  <a:pt x="93" y="43"/>
                </a:lnTo>
                <a:lnTo>
                  <a:pt x="96" y="43"/>
                </a:lnTo>
                <a:lnTo>
                  <a:pt x="98" y="43"/>
                </a:lnTo>
                <a:lnTo>
                  <a:pt x="100" y="43"/>
                </a:lnTo>
                <a:lnTo>
                  <a:pt x="102" y="44"/>
                </a:lnTo>
                <a:lnTo>
                  <a:pt x="104" y="45"/>
                </a:lnTo>
                <a:lnTo>
                  <a:pt x="105" y="46"/>
                </a:lnTo>
                <a:lnTo>
                  <a:pt x="106" y="47"/>
                </a:lnTo>
                <a:lnTo>
                  <a:pt x="107" y="48"/>
                </a:lnTo>
                <a:lnTo>
                  <a:pt x="107" y="50"/>
                </a:lnTo>
                <a:lnTo>
                  <a:pt x="108" y="51"/>
                </a:lnTo>
                <a:lnTo>
                  <a:pt x="108" y="53"/>
                </a:lnTo>
                <a:lnTo>
                  <a:pt x="108" y="55"/>
                </a:lnTo>
                <a:lnTo>
                  <a:pt x="107" y="57"/>
                </a:lnTo>
                <a:lnTo>
                  <a:pt x="106" y="59"/>
                </a:lnTo>
                <a:lnTo>
                  <a:pt x="105" y="61"/>
                </a:lnTo>
                <a:lnTo>
                  <a:pt x="104" y="63"/>
                </a:lnTo>
                <a:lnTo>
                  <a:pt x="102" y="65"/>
                </a:lnTo>
                <a:lnTo>
                  <a:pt x="100" y="67"/>
                </a:lnTo>
                <a:lnTo>
                  <a:pt x="98" y="70"/>
                </a:lnTo>
                <a:lnTo>
                  <a:pt x="96" y="73"/>
                </a:lnTo>
                <a:lnTo>
                  <a:pt x="94" y="76"/>
                </a:lnTo>
                <a:lnTo>
                  <a:pt x="92" y="79"/>
                </a:lnTo>
                <a:lnTo>
                  <a:pt x="91" y="83"/>
                </a:lnTo>
                <a:lnTo>
                  <a:pt x="89" y="86"/>
                </a:lnTo>
                <a:lnTo>
                  <a:pt x="89" y="89"/>
                </a:lnTo>
                <a:lnTo>
                  <a:pt x="89" y="92"/>
                </a:lnTo>
                <a:lnTo>
                  <a:pt x="89" y="95"/>
                </a:lnTo>
                <a:lnTo>
                  <a:pt x="89" y="100"/>
                </a:lnTo>
                <a:lnTo>
                  <a:pt x="111" y="100"/>
                </a:lnTo>
                <a:lnTo>
                  <a:pt x="111" y="97"/>
                </a:lnTo>
                <a:lnTo>
                  <a:pt x="111" y="94"/>
                </a:lnTo>
                <a:lnTo>
                  <a:pt x="111" y="91"/>
                </a:lnTo>
                <a:lnTo>
                  <a:pt x="112" y="88"/>
                </a:lnTo>
                <a:lnTo>
                  <a:pt x="113" y="85"/>
                </a:lnTo>
                <a:lnTo>
                  <a:pt x="115" y="82"/>
                </a:lnTo>
                <a:lnTo>
                  <a:pt x="117" y="79"/>
                </a:lnTo>
                <a:lnTo>
                  <a:pt x="119" y="76"/>
                </a:lnTo>
                <a:lnTo>
                  <a:pt x="121" y="74"/>
                </a:lnTo>
                <a:lnTo>
                  <a:pt x="122" y="73"/>
                </a:lnTo>
                <a:lnTo>
                  <a:pt x="124" y="71"/>
                </a:lnTo>
                <a:lnTo>
                  <a:pt x="126" y="69"/>
                </a:lnTo>
                <a:lnTo>
                  <a:pt x="127" y="67"/>
                </a:lnTo>
                <a:lnTo>
                  <a:pt x="129" y="65"/>
                </a:lnTo>
                <a:lnTo>
                  <a:pt x="130" y="62"/>
                </a:lnTo>
                <a:lnTo>
                  <a:pt x="131" y="60"/>
                </a:lnTo>
                <a:lnTo>
                  <a:pt x="132" y="57"/>
                </a:lnTo>
                <a:lnTo>
                  <a:pt x="133" y="55"/>
                </a:lnTo>
                <a:lnTo>
                  <a:pt x="133" y="52"/>
                </a:lnTo>
                <a:lnTo>
                  <a:pt x="133" y="49"/>
                </a:lnTo>
                <a:lnTo>
                  <a:pt x="133" y="46"/>
                </a:lnTo>
                <a:lnTo>
                  <a:pt x="133" y="44"/>
                </a:lnTo>
                <a:lnTo>
                  <a:pt x="132" y="42"/>
                </a:lnTo>
                <a:lnTo>
                  <a:pt x="132" y="40"/>
                </a:lnTo>
                <a:lnTo>
                  <a:pt x="131" y="37"/>
                </a:lnTo>
                <a:lnTo>
                  <a:pt x="129" y="35"/>
                </a:lnTo>
                <a:lnTo>
                  <a:pt x="128" y="34"/>
                </a:lnTo>
                <a:lnTo>
                  <a:pt x="126" y="32"/>
                </a:lnTo>
                <a:lnTo>
                  <a:pt x="125" y="30"/>
                </a:lnTo>
                <a:lnTo>
                  <a:pt x="123" y="29"/>
                </a:lnTo>
                <a:lnTo>
                  <a:pt x="120" y="27"/>
                </a:lnTo>
                <a:lnTo>
                  <a:pt x="118" y="26"/>
                </a:lnTo>
                <a:lnTo>
                  <a:pt x="115" y="25"/>
                </a:lnTo>
                <a:lnTo>
                  <a:pt x="112" y="24"/>
                </a:lnTo>
                <a:lnTo>
                  <a:pt x="109" y="24"/>
                </a:lnTo>
                <a:lnTo>
                  <a:pt x="105" y="23"/>
                </a:lnTo>
                <a:lnTo>
                  <a:pt x="102" y="23"/>
                </a:lnTo>
                <a:close/>
                <a:moveTo>
                  <a:pt x="88" y="0"/>
                </a:moveTo>
                <a:lnTo>
                  <a:pt x="93" y="0"/>
                </a:lnTo>
                <a:lnTo>
                  <a:pt x="99" y="1"/>
                </a:lnTo>
                <a:lnTo>
                  <a:pt x="105" y="1"/>
                </a:lnTo>
                <a:lnTo>
                  <a:pt x="110" y="2"/>
                </a:lnTo>
                <a:lnTo>
                  <a:pt x="114" y="3"/>
                </a:lnTo>
                <a:lnTo>
                  <a:pt x="119" y="5"/>
                </a:lnTo>
                <a:lnTo>
                  <a:pt x="123" y="6"/>
                </a:lnTo>
                <a:lnTo>
                  <a:pt x="127" y="8"/>
                </a:lnTo>
                <a:lnTo>
                  <a:pt x="131" y="11"/>
                </a:lnTo>
                <a:lnTo>
                  <a:pt x="134" y="13"/>
                </a:lnTo>
                <a:lnTo>
                  <a:pt x="138" y="16"/>
                </a:lnTo>
                <a:lnTo>
                  <a:pt x="141" y="18"/>
                </a:lnTo>
                <a:lnTo>
                  <a:pt x="144" y="21"/>
                </a:lnTo>
                <a:lnTo>
                  <a:pt x="147" y="24"/>
                </a:lnTo>
                <a:lnTo>
                  <a:pt x="150" y="28"/>
                </a:lnTo>
                <a:lnTo>
                  <a:pt x="152" y="31"/>
                </a:lnTo>
                <a:lnTo>
                  <a:pt x="155" y="34"/>
                </a:lnTo>
                <a:lnTo>
                  <a:pt x="157" y="38"/>
                </a:lnTo>
                <a:lnTo>
                  <a:pt x="159" y="41"/>
                </a:lnTo>
                <a:lnTo>
                  <a:pt x="160" y="45"/>
                </a:lnTo>
                <a:lnTo>
                  <a:pt x="162" y="48"/>
                </a:lnTo>
                <a:lnTo>
                  <a:pt x="163" y="51"/>
                </a:lnTo>
                <a:lnTo>
                  <a:pt x="164" y="55"/>
                </a:lnTo>
                <a:lnTo>
                  <a:pt x="165" y="58"/>
                </a:lnTo>
                <a:lnTo>
                  <a:pt x="165" y="61"/>
                </a:lnTo>
                <a:lnTo>
                  <a:pt x="166" y="64"/>
                </a:lnTo>
                <a:lnTo>
                  <a:pt x="166" y="67"/>
                </a:lnTo>
                <a:lnTo>
                  <a:pt x="166" y="73"/>
                </a:lnTo>
                <a:lnTo>
                  <a:pt x="165" y="77"/>
                </a:lnTo>
                <a:lnTo>
                  <a:pt x="165" y="82"/>
                </a:lnTo>
                <a:lnTo>
                  <a:pt x="164" y="87"/>
                </a:lnTo>
                <a:lnTo>
                  <a:pt x="163" y="91"/>
                </a:lnTo>
                <a:lnTo>
                  <a:pt x="162" y="95"/>
                </a:lnTo>
                <a:lnTo>
                  <a:pt x="160" y="99"/>
                </a:lnTo>
                <a:lnTo>
                  <a:pt x="159" y="103"/>
                </a:lnTo>
                <a:lnTo>
                  <a:pt x="157" y="107"/>
                </a:lnTo>
                <a:lnTo>
                  <a:pt x="155" y="110"/>
                </a:lnTo>
                <a:lnTo>
                  <a:pt x="153" y="114"/>
                </a:lnTo>
                <a:lnTo>
                  <a:pt x="151" y="117"/>
                </a:lnTo>
                <a:lnTo>
                  <a:pt x="150" y="120"/>
                </a:lnTo>
                <a:lnTo>
                  <a:pt x="148" y="123"/>
                </a:lnTo>
                <a:lnTo>
                  <a:pt x="146" y="126"/>
                </a:lnTo>
                <a:lnTo>
                  <a:pt x="144" y="128"/>
                </a:lnTo>
                <a:lnTo>
                  <a:pt x="142" y="131"/>
                </a:lnTo>
                <a:lnTo>
                  <a:pt x="141" y="133"/>
                </a:lnTo>
                <a:lnTo>
                  <a:pt x="139" y="136"/>
                </a:lnTo>
                <a:lnTo>
                  <a:pt x="138" y="138"/>
                </a:lnTo>
                <a:lnTo>
                  <a:pt x="136" y="140"/>
                </a:lnTo>
                <a:lnTo>
                  <a:pt x="135" y="142"/>
                </a:lnTo>
                <a:lnTo>
                  <a:pt x="134" y="144"/>
                </a:lnTo>
                <a:lnTo>
                  <a:pt x="134" y="146"/>
                </a:lnTo>
                <a:lnTo>
                  <a:pt x="133" y="148"/>
                </a:lnTo>
                <a:lnTo>
                  <a:pt x="133" y="150"/>
                </a:lnTo>
                <a:lnTo>
                  <a:pt x="133" y="154"/>
                </a:lnTo>
                <a:lnTo>
                  <a:pt x="133" y="157"/>
                </a:lnTo>
                <a:lnTo>
                  <a:pt x="134" y="160"/>
                </a:lnTo>
                <a:lnTo>
                  <a:pt x="135" y="164"/>
                </a:lnTo>
                <a:lnTo>
                  <a:pt x="136" y="167"/>
                </a:lnTo>
                <a:lnTo>
                  <a:pt x="137" y="170"/>
                </a:lnTo>
                <a:lnTo>
                  <a:pt x="138" y="173"/>
                </a:lnTo>
                <a:lnTo>
                  <a:pt x="140" y="176"/>
                </a:lnTo>
                <a:lnTo>
                  <a:pt x="142" y="179"/>
                </a:lnTo>
                <a:lnTo>
                  <a:pt x="143" y="182"/>
                </a:lnTo>
                <a:lnTo>
                  <a:pt x="145" y="185"/>
                </a:lnTo>
                <a:lnTo>
                  <a:pt x="147" y="187"/>
                </a:lnTo>
                <a:lnTo>
                  <a:pt x="149" y="190"/>
                </a:lnTo>
                <a:lnTo>
                  <a:pt x="151" y="192"/>
                </a:lnTo>
                <a:lnTo>
                  <a:pt x="153" y="194"/>
                </a:lnTo>
                <a:lnTo>
                  <a:pt x="155" y="196"/>
                </a:lnTo>
                <a:lnTo>
                  <a:pt x="157" y="198"/>
                </a:lnTo>
                <a:lnTo>
                  <a:pt x="158" y="200"/>
                </a:lnTo>
                <a:lnTo>
                  <a:pt x="160" y="201"/>
                </a:lnTo>
                <a:lnTo>
                  <a:pt x="161" y="203"/>
                </a:lnTo>
                <a:lnTo>
                  <a:pt x="163" y="204"/>
                </a:lnTo>
                <a:lnTo>
                  <a:pt x="164" y="205"/>
                </a:lnTo>
                <a:lnTo>
                  <a:pt x="165" y="206"/>
                </a:lnTo>
                <a:lnTo>
                  <a:pt x="165" y="206"/>
                </a:lnTo>
                <a:lnTo>
                  <a:pt x="166" y="207"/>
                </a:lnTo>
                <a:lnTo>
                  <a:pt x="166" y="207"/>
                </a:lnTo>
                <a:lnTo>
                  <a:pt x="49" y="207"/>
                </a:lnTo>
                <a:lnTo>
                  <a:pt x="49" y="207"/>
                </a:lnTo>
                <a:lnTo>
                  <a:pt x="50" y="207"/>
                </a:lnTo>
                <a:lnTo>
                  <a:pt x="50" y="206"/>
                </a:lnTo>
                <a:lnTo>
                  <a:pt x="51" y="206"/>
                </a:lnTo>
                <a:lnTo>
                  <a:pt x="52" y="205"/>
                </a:lnTo>
                <a:lnTo>
                  <a:pt x="53" y="204"/>
                </a:lnTo>
                <a:lnTo>
                  <a:pt x="54" y="203"/>
                </a:lnTo>
                <a:lnTo>
                  <a:pt x="56" y="203"/>
                </a:lnTo>
                <a:lnTo>
                  <a:pt x="57" y="201"/>
                </a:lnTo>
                <a:lnTo>
                  <a:pt x="58" y="200"/>
                </a:lnTo>
                <a:lnTo>
                  <a:pt x="59" y="199"/>
                </a:lnTo>
                <a:lnTo>
                  <a:pt x="60" y="197"/>
                </a:lnTo>
                <a:lnTo>
                  <a:pt x="61" y="195"/>
                </a:lnTo>
                <a:lnTo>
                  <a:pt x="62" y="194"/>
                </a:lnTo>
                <a:lnTo>
                  <a:pt x="63" y="192"/>
                </a:lnTo>
                <a:lnTo>
                  <a:pt x="64" y="190"/>
                </a:lnTo>
                <a:lnTo>
                  <a:pt x="64" y="187"/>
                </a:lnTo>
                <a:lnTo>
                  <a:pt x="65" y="185"/>
                </a:lnTo>
                <a:lnTo>
                  <a:pt x="64" y="183"/>
                </a:lnTo>
                <a:lnTo>
                  <a:pt x="64" y="180"/>
                </a:lnTo>
                <a:lnTo>
                  <a:pt x="63" y="177"/>
                </a:lnTo>
                <a:lnTo>
                  <a:pt x="62" y="174"/>
                </a:lnTo>
                <a:lnTo>
                  <a:pt x="61" y="175"/>
                </a:lnTo>
                <a:lnTo>
                  <a:pt x="59" y="175"/>
                </a:lnTo>
                <a:lnTo>
                  <a:pt x="57" y="175"/>
                </a:lnTo>
                <a:lnTo>
                  <a:pt x="54" y="176"/>
                </a:lnTo>
                <a:lnTo>
                  <a:pt x="52" y="176"/>
                </a:lnTo>
                <a:lnTo>
                  <a:pt x="49" y="177"/>
                </a:lnTo>
                <a:lnTo>
                  <a:pt x="46" y="177"/>
                </a:lnTo>
                <a:lnTo>
                  <a:pt x="43" y="178"/>
                </a:lnTo>
                <a:lnTo>
                  <a:pt x="40" y="178"/>
                </a:lnTo>
                <a:lnTo>
                  <a:pt x="37" y="179"/>
                </a:lnTo>
                <a:lnTo>
                  <a:pt x="35" y="179"/>
                </a:lnTo>
                <a:lnTo>
                  <a:pt x="32" y="178"/>
                </a:lnTo>
                <a:lnTo>
                  <a:pt x="30" y="178"/>
                </a:lnTo>
                <a:lnTo>
                  <a:pt x="27" y="177"/>
                </a:lnTo>
                <a:lnTo>
                  <a:pt x="25" y="176"/>
                </a:lnTo>
                <a:lnTo>
                  <a:pt x="23" y="175"/>
                </a:lnTo>
                <a:lnTo>
                  <a:pt x="22" y="174"/>
                </a:lnTo>
                <a:lnTo>
                  <a:pt x="20" y="172"/>
                </a:lnTo>
                <a:lnTo>
                  <a:pt x="19" y="171"/>
                </a:lnTo>
                <a:lnTo>
                  <a:pt x="19" y="170"/>
                </a:lnTo>
                <a:lnTo>
                  <a:pt x="18" y="168"/>
                </a:lnTo>
                <a:lnTo>
                  <a:pt x="18" y="167"/>
                </a:lnTo>
                <a:lnTo>
                  <a:pt x="18" y="166"/>
                </a:lnTo>
                <a:lnTo>
                  <a:pt x="19" y="164"/>
                </a:lnTo>
                <a:lnTo>
                  <a:pt x="19" y="163"/>
                </a:lnTo>
                <a:lnTo>
                  <a:pt x="19" y="161"/>
                </a:lnTo>
                <a:lnTo>
                  <a:pt x="20" y="160"/>
                </a:lnTo>
                <a:lnTo>
                  <a:pt x="20" y="159"/>
                </a:lnTo>
                <a:lnTo>
                  <a:pt x="20" y="157"/>
                </a:lnTo>
                <a:lnTo>
                  <a:pt x="20" y="156"/>
                </a:lnTo>
                <a:lnTo>
                  <a:pt x="20" y="155"/>
                </a:lnTo>
                <a:lnTo>
                  <a:pt x="20" y="154"/>
                </a:lnTo>
                <a:lnTo>
                  <a:pt x="19" y="154"/>
                </a:lnTo>
                <a:lnTo>
                  <a:pt x="18" y="153"/>
                </a:lnTo>
                <a:lnTo>
                  <a:pt x="17" y="151"/>
                </a:lnTo>
                <a:lnTo>
                  <a:pt x="16" y="150"/>
                </a:lnTo>
                <a:lnTo>
                  <a:pt x="15" y="148"/>
                </a:lnTo>
                <a:lnTo>
                  <a:pt x="14" y="147"/>
                </a:lnTo>
                <a:lnTo>
                  <a:pt x="14" y="145"/>
                </a:lnTo>
                <a:lnTo>
                  <a:pt x="13" y="143"/>
                </a:lnTo>
                <a:lnTo>
                  <a:pt x="13" y="142"/>
                </a:lnTo>
                <a:lnTo>
                  <a:pt x="13" y="140"/>
                </a:lnTo>
                <a:lnTo>
                  <a:pt x="13" y="138"/>
                </a:lnTo>
                <a:lnTo>
                  <a:pt x="14" y="136"/>
                </a:lnTo>
                <a:lnTo>
                  <a:pt x="14" y="134"/>
                </a:lnTo>
                <a:lnTo>
                  <a:pt x="15" y="133"/>
                </a:lnTo>
                <a:lnTo>
                  <a:pt x="15" y="131"/>
                </a:lnTo>
                <a:lnTo>
                  <a:pt x="15" y="130"/>
                </a:lnTo>
                <a:lnTo>
                  <a:pt x="15" y="129"/>
                </a:lnTo>
                <a:lnTo>
                  <a:pt x="15" y="129"/>
                </a:lnTo>
                <a:lnTo>
                  <a:pt x="14" y="128"/>
                </a:lnTo>
                <a:lnTo>
                  <a:pt x="14" y="128"/>
                </a:lnTo>
                <a:lnTo>
                  <a:pt x="14" y="128"/>
                </a:lnTo>
                <a:lnTo>
                  <a:pt x="14" y="128"/>
                </a:lnTo>
                <a:lnTo>
                  <a:pt x="13" y="128"/>
                </a:lnTo>
                <a:lnTo>
                  <a:pt x="12" y="128"/>
                </a:lnTo>
                <a:lnTo>
                  <a:pt x="11" y="127"/>
                </a:lnTo>
                <a:lnTo>
                  <a:pt x="9" y="127"/>
                </a:lnTo>
                <a:lnTo>
                  <a:pt x="8" y="126"/>
                </a:lnTo>
                <a:lnTo>
                  <a:pt x="6" y="126"/>
                </a:lnTo>
                <a:lnTo>
                  <a:pt x="5" y="125"/>
                </a:lnTo>
                <a:lnTo>
                  <a:pt x="3" y="124"/>
                </a:lnTo>
                <a:lnTo>
                  <a:pt x="2" y="124"/>
                </a:lnTo>
                <a:lnTo>
                  <a:pt x="1" y="123"/>
                </a:lnTo>
                <a:lnTo>
                  <a:pt x="0" y="122"/>
                </a:lnTo>
                <a:lnTo>
                  <a:pt x="0" y="121"/>
                </a:lnTo>
                <a:lnTo>
                  <a:pt x="0" y="120"/>
                </a:lnTo>
                <a:lnTo>
                  <a:pt x="0" y="120"/>
                </a:lnTo>
                <a:lnTo>
                  <a:pt x="0" y="119"/>
                </a:lnTo>
                <a:lnTo>
                  <a:pt x="0" y="118"/>
                </a:lnTo>
                <a:lnTo>
                  <a:pt x="1" y="117"/>
                </a:lnTo>
                <a:lnTo>
                  <a:pt x="2" y="115"/>
                </a:lnTo>
                <a:lnTo>
                  <a:pt x="2" y="114"/>
                </a:lnTo>
                <a:lnTo>
                  <a:pt x="3" y="112"/>
                </a:lnTo>
                <a:lnTo>
                  <a:pt x="4" y="110"/>
                </a:lnTo>
                <a:lnTo>
                  <a:pt x="5" y="108"/>
                </a:lnTo>
                <a:lnTo>
                  <a:pt x="6" y="106"/>
                </a:lnTo>
                <a:lnTo>
                  <a:pt x="7" y="104"/>
                </a:lnTo>
                <a:lnTo>
                  <a:pt x="9" y="102"/>
                </a:lnTo>
                <a:lnTo>
                  <a:pt x="10" y="100"/>
                </a:lnTo>
                <a:lnTo>
                  <a:pt x="11" y="98"/>
                </a:lnTo>
                <a:lnTo>
                  <a:pt x="12" y="96"/>
                </a:lnTo>
                <a:lnTo>
                  <a:pt x="13" y="95"/>
                </a:lnTo>
                <a:lnTo>
                  <a:pt x="14" y="93"/>
                </a:lnTo>
                <a:lnTo>
                  <a:pt x="15" y="92"/>
                </a:lnTo>
                <a:lnTo>
                  <a:pt x="16" y="90"/>
                </a:lnTo>
                <a:lnTo>
                  <a:pt x="17" y="89"/>
                </a:lnTo>
                <a:lnTo>
                  <a:pt x="17" y="88"/>
                </a:lnTo>
                <a:lnTo>
                  <a:pt x="18" y="87"/>
                </a:lnTo>
                <a:lnTo>
                  <a:pt x="18" y="87"/>
                </a:lnTo>
                <a:lnTo>
                  <a:pt x="18" y="87"/>
                </a:lnTo>
                <a:lnTo>
                  <a:pt x="18" y="87"/>
                </a:lnTo>
                <a:lnTo>
                  <a:pt x="18" y="86"/>
                </a:lnTo>
                <a:lnTo>
                  <a:pt x="17" y="86"/>
                </a:lnTo>
                <a:lnTo>
                  <a:pt x="17" y="85"/>
                </a:lnTo>
                <a:lnTo>
                  <a:pt x="16" y="84"/>
                </a:lnTo>
                <a:lnTo>
                  <a:pt x="16" y="83"/>
                </a:lnTo>
                <a:lnTo>
                  <a:pt x="15" y="82"/>
                </a:lnTo>
                <a:lnTo>
                  <a:pt x="15" y="80"/>
                </a:lnTo>
                <a:lnTo>
                  <a:pt x="14" y="79"/>
                </a:lnTo>
                <a:lnTo>
                  <a:pt x="14" y="78"/>
                </a:lnTo>
                <a:lnTo>
                  <a:pt x="13" y="77"/>
                </a:lnTo>
                <a:lnTo>
                  <a:pt x="13" y="76"/>
                </a:lnTo>
                <a:lnTo>
                  <a:pt x="13" y="75"/>
                </a:lnTo>
                <a:lnTo>
                  <a:pt x="13" y="74"/>
                </a:lnTo>
                <a:lnTo>
                  <a:pt x="13" y="72"/>
                </a:lnTo>
                <a:lnTo>
                  <a:pt x="13" y="70"/>
                </a:lnTo>
                <a:lnTo>
                  <a:pt x="13" y="67"/>
                </a:lnTo>
                <a:lnTo>
                  <a:pt x="13" y="64"/>
                </a:lnTo>
                <a:lnTo>
                  <a:pt x="14" y="61"/>
                </a:lnTo>
                <a:lnTo>
                  <a:pt x="15" y="58"/>
                </a:lnTo>
                <a:lnTo>
                  <a:pt x="15" y="54"/>
                </a:lnTo>
                <a:lnTo>
                  <a:pt x="16" y="50"/>
                </a:lnTo>
                <a:lnTo>
                  <a:pt x="18" y="46"/>
                </a:lnTo>
                <a:lnTo>
                  <a:pt x="19" y="42"/>
                </a:lnTo>
                <a:lnTo>
                  <a:pt x="21" y="37"/>
                </a:lnTo>
                <a:lnTo>
                  <a:pt x="23" y="33"/>
                </a:lnTo>
                <a:lnTo>
                  <a:pt x="25" y="28"/>
                </a:lnTo>
                <a:lnTo>
                  <a:pt x="28" y="25"/>
                </a:lnTo>
                <a:lnTo>
                  <a:pt x="30" y="21"/>
                </a:lnTo>
                <a:lnTo>
                  <a:pt x="33" y="18"/>
                </a:lnTo>
                <a:lnTo>
                  <a:pt x="36" y="16"/>
                </a:lnTo>
                <a:lnTo>
                  <a:pt x="39" y="13"/>
                </a:lnTo>
                <a:lnTo>
                  <a:pt x="42" y="11"/>
                </a:lnTo>
                <a:lnTo>
                  <a:pt x="46" y="9"/>
                </a:lnTo>
                <a:lnTo>
                  <a:pt x="49" y="7"/>
                </a:lnTo>
                <a:lnTo>
                  <a:pt x="53" y="5"/>
                </a:lnTo>
                <a:lnTo>
                  <a:pt x="58" y="4"/>
                </a:lnTo>
                <a:lnTo>
                  <a:pt x="62" y="2"/>
                </a:lnTo>
                <a:lnTo>
                  <a:pt x="67" y="2"/>
                </a:lnTo>
                <a:lnTo>
                  <a:pt x="72" y="1"/>
                </a:lnTo>
                <a:lnTo>
                  <a:pt x="77" y="0"/>
                </a:lnTo>
                <a:lnTo>
                  <a:pt x="82" y="0"/>
                </a:lnTo>
                <a:lnTo>
                  <a:pt x="8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grpSp>
        <p:nvGrpSpPr>
          <p:cNvPr id="89" name="Group 88"/>
          <p:cNvGrpSpPr/>
          <p:nvPr/>
        </p:nvGrpSpPr>
        <p:grpSpPr>
          <a:xfrm>
            <a:off x="338858" y="4257349"/>
            <a:ext cx="282698" cy="391921"/>
            <a:chOff x="4000500" y="1725613"/>
            <a:chExt cx="314326" cy="382588"/>
          </a:xfrm>
          <a:solidFill>
            <a:schemeClr val="bg1"/>
          </a:solidFill>
        </p:grpSpPr>
        <p:sp>
          <p:nvSpPr>
            <p:cNvPr id="90" name="Freeform 248"/>
            <p:cNvSpPr>
              <a:spLocks/>
            </p:cNvSpPr>
            <p:nvPr/>
          </p:nvSpPr>
          <p:spPr bwMode="auto">
            <a:xfrm>
              <a:off x="4048125" y="1725613"/>
              <a:ext cx="74613" cy="80963"/>
            </a:xfrm>
            <a:custGeom>
              <a:avLst/>
              <a:gdLst/>
              <a:ahLst/>
              <a:cxnLst>
                <a:cxn ang="0">
                  <a:pos x="23" y="0"/>
                </a:cxn>
                <a:cxn ang="0">
                  <a:pos x="26" y="0"/>
                </a:cxn>
                <a:cxn ang="0">
                  <a:pos x="29" y="1"/>
                </a:cxn>
                <a:cxn ang="0">
                  <a:pos x="32" y="2"/>
                </a:cxn>
                <a:cxn ang="0">
                  <a:pos x="35" y="3"/>
                </a:cxn>
                <a:cxn ang="0">
                  <a:pos x="37" y="5"/>
                </a:cxn>
                <a:cxn ang="0">
                  <a:pos x="40" y="7"/>
                </a:cxn>
                <a:cxn ang="0">
                  <a:pos x="42" y="9"/>
                </a:cxn>
                <a:cxn ang="0">
                  <a:pos x="43" y="11"/>
                </a:cxn>
                <a:cxn ang="0">
                  <a:pos x="45" y="14"/>
                </a:cxn>
                <a:cxn ang="0">
                  <a:pos x="46" y="17"/>
                </a:cxn>
                <a:cxn ang="0">
                  <a:pos x="46" y="20"/>
                </a:cxn>
                <a:cxn ang="0">
                  <a:pos x="47" y="23"/>
                </a:cxn>
                <a:cxn ang="0">
                  <a:pos x="46" y="26"/>
                </a:cxn>
                <a:cxn ang="0">
                  <a:pos x="46" y="29"/>
                </a:cxn>
                <a:cxn ang="0">
                  <a:pos x="45" y="32"/>
                </a:cxn>
                <a:cxn ang="0">
                  <a:pos x="44" y="35"/>
                </a:cxn>
                <a:cxn ang="0">
                  <a:pos x="42" y="38"/>
                </a:cxn>
                <a:cxn ang="0">
                  <a:pos x="41" y="41"/>
                </a:cxn>
                <a:cxn ang="0">
                  <a:pos x="39" y="43"/>
                </a:cxn>
                <a:cxn ang="0">
                  <a:pos x="37" y="45"/>
                </a:cxn>
                <a:cxn ang="0">
                  <a:pos x="34" y="47"/>
                </a:cxn>
                <a:cxn ang="0">
                  <a:pos x="32" y="49"/>
                </a:cxn>
                <a:cxn ang="0">
                  <a:pos x="29" y="50"/>
                </a:cxn>
                <a:cxn ang="0">
                  <a:pos x="26" y="51"/>
                </a:cxn>
                <a:cxn ang="0">
                  <a:pos x="23" y="51"/>
                </a:cxn>
                <a:cxn ang="0">
                  <a:pos x="20" y="51"/>
                </a:cxn>
                <a:cxn ang="0">
                  <a:pos x="18" y="50"/>
                </a:cxn>
                <a:cxn ang="0">
                  <a:pos x="15" y="49"/>
                </a:cxn>
                <a:cxn ang="0">
                  <a:pos x="12" y="47"/>
                </a:cxn>
                <a:cxn ang="0">
                  <a:pos x="10" y="45"/>
                </a:cxn>
                <a:cxn ang="0">
                  <a:pos x="8" y="43"/>
                </a:cxn>
                <a:cxn ang="0">
                  <a:pos x="6" y="41"/>
                </a:cxn>
                <a:cxn ang="0">
                  <a:pos x="4" y="38"/>
                </a:cxn>
                <a:cxn ang="0">
                  <a:pos x="3" y="35"/>
                </a:cxn>
                <a:cxn ang="0">
                  <a:pos x="2" y="32"/>
                </a:cxn>
                <a:cxn ang="0">
                  <a:pos x="1" y="29"/>
                </a:cxn>
                <a:cxn ang="0">
                  <a:pos x="0" y="26"/>
                </a:cxn>
                <a:cxn ang="0">
                  <a:pos x="0" y="23"/>
                </a:cxn>
                <a:cxn ang="0">
                  <a:pos x="0" y="20"/>
                </a:cxn>
                <a:cxn ang="0">
                  <a:pos x="1" y="17"/>
                </a:cxn>
                <a:cxn ang="0">
                  <a:pos x="2" y="14"/>
                </a:cxn>
                <a:cxn ang="0">
                  <a:pos x="3" y="11"/>
                </a:cxn>
                <a:cxn ang="0">
                  <a:pos x="5" y="9"/>
                </a:cxn>
                <a:cxn ang="0">
                  <a:pos x="7" y="7"/>
                </a:cxn>
                <a:cxn ang="0">
                  <a:pos x="9" y="5"/>
                </a:cxn>
                <a:cxn ang="0">
                  <a:pos x="12" y="3"/>
                </a:cxn>
                <a:cxn ang="0">
                  <a:pos x="14" y="2"/>
                </a:cxn>
                <a:cxn ang="0">
                  <a:pos x="17" y="1"/>
                </a:cxn>
                <a:cxn ang="0">
                  <a:pos x="20" y="0"/>
                </a:cxn>
                <a:cxn ang="0">
                  <a:pos x="23" y="0"/>
                </a:cxn>
              </a:cxnLst>
              <a:rect l="0" t="0" r="r" b="b"/>
              <a:pathLst>
                <a:path w="47" h="51">
                  <a:moveTo>
                    <a:pt x="23" y="0"/>
                  </a:moveTo>
                  <a:lnTo>
                    <a:pt x="26" y="0"/>
                  </a:lnTo>
                  <a:lnTo>
                    <a:pt x="29" y="1"/>
                  </a:lnTo>
                  <a:lnTo>
                    <a:pt x="32" y="2"/>
                  </a:lnTo>
                  <a:lnTo>
                    <a:pt x="35" y="3"/>
                  </a:lnTo>
                  <a:lnTo>
                    <a:pt x="37" y="5"/>
                  </a:lnTo>
                  <a:lnTo>
                    <a:pt x="40" y="7"/>
                  </a:lnTo>
                  <a:lnTo>
                    <a:pt x="42" y="9"/>
                  </a:lnTo>
                  <a:lnTo>
                    <a:pt x="43" y="11"/>
                  </a:lnTo>
                  <a:lnTo>
                    <a:pt x="45" y="14"/>
                  </a:lnTo>
                  <a:lnTo>
                    <a:pt x="46" y="17"/>
                  </a:lnTo>
                  <a:lnTo>
                    <a:pt x="46" y="20"/>
                  </a:lnTo>
                  <a:lnTo>
                    <a:pt x="47" y="23"/>
                  </a:lnTo>
                  <a:lnTo>
                    <a:pt x="46" y="26"/>
                  </a:lnTo>
                  <a:lnTo>
                    <a:pt x="46" y="29"/>
                  </a:lnTo>
                  <a:lnTo>
                    <a:pt x="45" y="32"/>
                  </a:lnTo>
                  <a:lnTo>
                    <a:pt x="44" y="35"/>
                  </a:lnTo>
                  <a:lnTo>
                    <a:pt x="42" y="38"/>
                  </a:lnTo>
                  <a:lnTo>
                    <a:pt x="41" y="41"/>
                  </a:lnTo>
                  <a:lnTo>
                    <a:pt x="39" y="43"/>
                  </a:lnTo>
                  <a:lnTo>
                    <a:pt x="37" y="45"/>
                  </a:lnTo>
                  <a:lnTo>
                    <a:pt x="34" y="47"/>
                  </a:lnTo>
                  <a:lnTo>
                    <a:pt x="32" y="49"/>
                  </a:lnTo>
                  <a:lnTo>
                    <a:pt x="29" y="50"/>
                  </a:lnTo>
                  <a:lnTo>
                    <a:pt x="26" y="51"/>
                  </a:lnTo>
                  <a:lnTo>
                    <a:pt x="23" y="51"/>
                  </a:lnTo>
                  <a:lnTo>
                    <a:pt x="20" y="51"/>
                  </a:lnTo>
                  <a:lnTo>
                    <a:pt x="18" y="50"/>
                  </a:lnTo>
                  <a:lnTo>
                    <a:pt x="15" y="49"/>
                  </a:lnTo>
                  <a:lnTo>
                    <a:pt x="12" y="47"/>
                  </a:lnTo>
                  <a:lnTo>
                    <a:pt x="10" y="45"/>
                  </a:lnTo>
                  <a:lnTo>
                    <a:pt x="8" y="43"/>
                  </a:lnTo>
                  <a:lnTo>
                    <a:pt x="6" y="41"/>
                  </a:lnTo>
                  <a:lnTo>
                    <a:pt x="4" y="38"/>
                  </a:lnTo>
                  <a:lnTo>
                    <a:pt x="3" y="35"/>
                  </a:lnTo>
                  <a:lnTo>
                    <a:pt x="2" y="32"/>
                  </a:lnTo>
                  <a:lnTo>
                    <a:pt x="1" y="29"/>
                  </a:lnTo>
                  <a:lnTo>
                    <a:pt x="0" y="26"/>
                  </a:lnTo>
                  <a:lnTo>
                    <a:pt x="0" y="23"/>
                  </a:lnTo>
                  <a:lnTo>
                    <a:pt x="0" y="20"/>
                  </a:lnTo>
                  <a:lnTo>
                    <a:pt x="1" y="17"/>
                  </a:lnTo>
                  <a:lnTo>
                    <a:pt x="2" y="14"/>
                  </a:lnTo>
                  <a:lnTo>
                    <a:pt x="3" y="11"/>
                  </a:lnTo>
                  <a:lnTo>
                    <a:pt x="5" y="9"/>
                  </a:lnTo>
                  <a:lnTo>
                    <a:pt x="7" y="7"/>
                  </a:lnTo>
                  <a:lnTo>
                    <a:pt x="9" y="5"/>
                  </a:lnTo>
                  <a:lnTo>
                    <a:pt x="12"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1" name="Freeform 249"/>
            <p:cNvSpPr>
              <a:spLocks/>
            </p:cNvSpPr>
            <p:nvPr/>
          </p:nvSpPr>
          <p:spPr bwMode="auto">
            <a:xfrm>
              <a:off x="4000500" y="1809750"/>
              <a:ext cx="169863" cy="298450"/>
            </a:xfrm>
            <a:custGeom>
              <a:avLst/>
              <a:gdLst/>
              <a:ahLst/>
              <a:cxnLst>
                <a:cxn ang="0">
                  <a:pos x="52" y="5"/>
                </a:cxn>
                <a:cxn ang="0">
                  <a:pos x="61" y="53"/>
                </a:cxn>
                <a:cxn ang="0">
                  <a:pos x="57" y="0"/>
                </a:cxn>
                <a:cxn ang="0">
                  <a:pos x="66" y="1"/>
                </a:cxn>
                <a:cxn ang="0">
                  <a:pos x="76" y="3"/>
                </a:cxn>
                <a:cxn ang="0">
                  <a:pos x="84" y="5"/>
                </a:cxn>
                <a:cxn ang="0">
                  <a:pos x="90" y="6"/>
                </a:cxn>
                <a:cxn ang="0">
                  <a:pos x="93" y="8"/>
                </a:cxn>
                <a:cxn ang="0">
                  <a:pos x="94" y="8"/>
                </a:cxn>
                <a:cxn ang="0">
                  <a:pos x="97" y="10"/>
                </a:cxn>
                <a:cxn ang="0">
                  <a:pos x="98" y="12"/>
                </a:cxn>
                <a:cxn ang="0">
                  <a:pos x="99" y="15"/>
                </a:cxn>
                <a:cxn ang="0">
                  <a:pos x="107" y="83"/>
                </a:cxn>
                <a:cxn ang="0">
                  <a:pos x="105" y="88"/>
                </a:cxn>
                <a:cxn ang="0">
                  <a:pos x="100" y="91"/>
                </a:cxn>
                <a:cxn ang="0">
                  <a:pos x="97" y="92"/>
                </a:cxn>
                <a:cxn ang="0">
                  <a:pos x="92" y="90"/>
                </a:cxn>
                <a:cxn ang="0">
                  <a:pos x="89" y="85"/>
                </a:cxn>
                <a:cxn ang="0">
                  <a:pos x="80" y="23"/>
                </a:cxn>
                <a:cxn ang="0">
                  <a:pos x="86" y="176"/>
                </a:cxn>
                <a:cxn ang="0">
                  <a:pos x="85" y="182"/>
                </a:cxn>
                <a:cxn ang="0">
                  <a:pos x="80" y="187"/>
                </a:cxn>
                <a:cxn ang="0">
                  <a:pos x="76" y="188"/>
                </a:cxn>
                <a:cxn ang="0">
                  <a:pos x="71" y="187"/>
                </a:cxn>
                <a:cxn ang="0">
                  <a:pos x="67" y="184"/>
                </a:cxn>
                <a:cxn ang="0">
                  <a:pos x="64" y="178"/>
                </a:cxn>
                <a:cxn ang="0">
                  <a:pos x="55" y="97"/>
                </a:cxn>
                <a:cxn ang="0">
                  <a:pos x="50" y="96"/>
                </a:cxn>
                <a:cxn ang="0">
                  <a:pos x="42" y="180"/>
                </a:cxn>
                <a:cxn ang="0">
                  <a:pos x="39" y="185"/>
                </a:cxn>
                <a:cxn ang="0">
                  <a:pos x="33" y="188"/>
                </a:cxn>
                <a:cxn ang="0">
                  <a:pos x="30" y="188"/>
                </a:cxn>
                <a:cxn ang="0">
                  <a:pos x="24" y="186"/>
                </a:cxn>
                <a:cxn ang="0">
                  <a:pos x="21" y="180"/>
                </a:cxn>
                <a:cxn ang="0">
                  <a:pos x="28" y="85"/>
                </a:cxn>
                <a:cxn ang="0">
                  <a:pos x="18" y="83"/>
                </a:cxn>
                <a:cxn ang="0">
                  <a:pos x="16" y="89"/>
                </a:cxn>
                <a:cxn ang="0">
                  <a:pos x="11" y="91"/>
                </a:cxn>
                <a:cxn ang="0">
                  <a:pos x="8" y="92"/>
                </a:cxn>
                <a:cxn ang="0">
                  <a:pos x="3" y="89"/>
                </a:cxn>
                <a:cxn ang="0">
                  <a:pos x="0" y="85"/>
                </a:cxn>
                <a:cxn ang="0">
                  <a:pos x="7" y="15"/>
                </a:cxn>
                <a:cxn ang="0">
                  <a:pos x="8" y="14"/>
                </a:cxn>
                <a:cxn ang="0">
                  <a:pos x="9" y="11"/>
                </a:cxn>
                <a:cxn ang="0">
                  <a:pos x="11" y="9"/>
                </a:cxn>
                <a:cxn ang="0">
                  <a:pos x="13" y="8"/>
                </a:cxn>
                <a:cxn ang="0">
                  <a:pos x="15" y="7"/>
                </a:cxn>
                <a:cxn ang="0">
                  <a:pos x="19" y="6"/>
                </a:cxn>
                <a:cxn ang="0">
                  <a:pos x="26" y="4"/>
                </a:cxn>
                <a:cxn ang="0">
                  <a:pos x="34" y="2"/>
                </a:cxn>
                <a:cxn ang="0">
                  <a:pos x="43" y="0"/>
                </a:cxn>
              </a:cxnLst>
              <a:rect l="0" t="0" r="r" b="b"/>
              <a:pathLst>
                <a:path w="107" h="188">
                  <a:moveTo>
                    <a:pt x="50" y="0"/>
                  </a:moveTo>
                  <a:lnTo>
                    <a:pt x="52" y="5"/>
                  </a:lnTo>
                  <a:lnTo>
                    <a:pt x="52" y="5"/>
                  </a:lnTo>
                  <a:lnTo>
                    <a:pt x="46" y="53"/>
                  </a:lnTo>
                  <a:lnTo>
                    <a:pt x="53" y="66"/>
                  </a:lnTo>
                  <a:lnTo>
                    <a:pt x="61" y="53"/>
                  </a:lnTo>
                  <a:lnTo>
                    <a:pt x="54" y="5"/>
                  </a:lnTo>
                  <a:lnTo>
                    <a:pt x="55" y="5"/>
                  </a:lnTo>
                  <a:lnTo>
                    <a:pt x="57" y="0"/>
                  </a:lnTo>
                  <a:lnTo>
                    <a:pt x="60" y="0"/>
                  </a:lnTo>
                  <a:lnTo>
                    <a:pt x="63" y="0"/>
                  </a:lnTo>
                  <a:lnTo>
                    <a:pt x="66" y="1"/>
                  </a:lnTo>
                  <a:lnTo>
                    <a:pt x="70" y="1"/>
                  </a:lnTo>
                  <a:lnTo>
                    <a:pt x="73" y="2"/>
                  </a:lnTo>
                  <a:lnTo>
                    <a:pt x="76" y="3"/>
                  </a:lnTo>
                  <a:lnTo>
                    <a:pt x="78" y="3"/>
                  </a:lnTo>
                  <a:lnTo>
                    <a:pt x="81" y="4"/>
                  </a:lnTo>
                  <a:lnTo>
                    <a:pt x="84" y="5"/>
                  </a:lnTo>
                  <a:lnTo>
                    <a:pt x="86" y="5"/>
                  </a:lnTo>
                  <a:lnTo>
                    <a:pt x="88" y="6"/>
                  </a:lnTo>
                  <a:lnTo>
                    <a:pt x="90" y="6"/>
                  </a:lnTo>
                  <a:lnTo>
                    <a:pt x="91" y="7"/>
                  </a:lnTo>
                  <a:lnTo>
                    <a:pt x="92" y="7"/>
                  </a:lnTo>
                  <a:lnTo>
                    <a:pt x="93" y="8"/>
                  </a:lnTo>
                  <a:lnTo>
                    <a:pt x="93" y="8"/>
                  </a:lnTo>
                  <a:lnTo>
                    <a:pt x="94" y="8"/>
                  </a:lnTo>
                  <a:lnTo>
                    <a:pt x="94" y="8"/>
                  </a:lnTo>
                  <a:lnTo>
                    <a:pt x="95" y="9"/>
                  </a:lnTo>
                  <a:lnTo>
                    <a:pt x="96" y="9"/>
                  </a:lnTo>
                  <a:lnTo>
                    <a:pt x="97" y="10"/>
                  </a:lnTo>
                  <a:lnTo>
                    <a:pt x="97" y="11"/>
                  </a:lnTo>
                  <a:lnTo>
                    <a:pt x="98" y="11"/>
                  </a:lnTo>
                  <a:lnTo>
                    <a:pt x="98" y="12"/>
                  </a:lnTo>
                  <a:lnTo>
                    <a:pt x="99" y="13"/>
                  </a:lnTo>
                  <a:lnTo>
                    <a:pt x="99" y="14"/>
                  </a:lnTo>
                  <a:lnTo>
                    <a:pt x="99" y="15"/>
                  </a:lnTo>
                  <a:lnTo>
                    <a:pt x="99" y="15"/>
                  </a:lnTo>
                  <a:lnTo>
                    <a:pt x="107" y="81"/>
                  </a:lnTo>
                  <a:lnTo>
                    <a:pt x="107" y="83"/>
                  </a:lnTo>
                  <a:lnTo>
                    <a:pt x="106" y="85"/>
                  </a:lnTo>
                  <a:lnTo>
                    <a:pt x="106" y="87"/>
                  </a:lnTo>
                  <a:lnTo>
                    <a:pt x="105" y="88"/>
                  </a:lnTo>
                  <a:lnTo>
                    <a:pt x="103" y="89"/>
                  </a:lnTo>
                  <a:lnTo>
                    <a:pt x="102" y="90"/>
                  </a:lnTo>
                  <a:lnTo>
                    <a:pt x="100" y="91"/>
                  </a:lnTo>
                  <a:lnTo>
                    <a:pt x="98" y="92"/>
                  </a:lnTo>
                  <a:lnTo>
                    <a:pt x="98" y="92"/>
                  </a:lnTo>
                  <a:lnTo>
                    <a:pt x="97" y="92"/>
                  </a:lnTo>
                  <a:lnTo>
                    <a:pt x="96" y="91"/>
                  </a:lnTo>
                  <a:lnTo>
                    <a:pt x="94" y="91"/>
                  </a:lnTo>
                  <a:lnTo>
                    <a:pt x="92" y="90"/>
                  </a:lnTo>
                  <a:lnTo>
                    <a:pt x="91" y="89"/>
                  </a:lnTo>
                  <a:lnTo>
                    <a:pt x="89" y="87"/>
                  </a:lnTo>
                  <a:lnTo>
                    <a:pt x="89" y="85"/>
                  </a:lnTo>
                  <a:lnTo>
                    <a:pt x="88" y="83"/>
                  </a:lnTo>
                  <a:lnTo>
                    <a:pt x="82" y="23"/>
                  </a:lnTo>
                  <a:lnTo>
                    <a:pt x="80" y="23"/>
                  </a:lnTo>
                  <a:lnTo>
                    <a:pt x="79" y="22"/>
                  </a:lnTo>
                  <a:lnTo>
                    <a:pt x="79" y="85"/>
                  </a:lnTo>
                  <a:lnTo>
                    <a:pt x="86" y="176"/>
                  </a:lnTo>
                  <a:lnTo>
                    <a:pt x="86" y="178"/>
                  </a:lnTo>
                  <a:lnTo>
                    <a:pt x="86" y="180"/>
                  </a:lnTo>
                  <a:lnTo>
                    <a:pt x="85" y="182"/>
                  </a:lnTo>
                  <a:lnTo>
                    <a:pt x="84" y="184"/>
                  </a:lnTo>
                  <a:lnTo>
                    <a:pt x="82" y="186"/>
                  </a:lnTo>
                  <a:lnTo>
                    <a:pt x="80" y="187"/>
                  </a:lnTo>
                  <a:lnTo>
                    <a:pt x="78" y="188"/>
                  </a:lnTo>
                  <a:lnTo>
                    <a:pt x="76" y="188"/>
                  </a:lnTo>
                  <a:lnTo>
                    <a:pt x="76" y="188"/>
                  </a:lnTo>
                  <a:lnTo>
                    <a:pt x="75" y="188"/>
                  </a:lnTo>
                  <a:lnTo>
                    <a:pt x="73" y="188"/>
                  </a:lnTo>
                  <a:lnTo>
                    <a:pt x="71" y="187"/>
                  </a:lnTo>
                  <a:lnTo>
                    <a:pt x="70" y="186"/>
                  </a:lnTo>
                  <a:lnTo>
                    <a:pt x="68" y="185"/>
                  </a:lnTo>
                  <a:lnTo>
                    <a:pt x="67" y="184"/>
                  </a:lnTo>
                  <a:lnTo>
                    <a:pt x="65" y="182"/>
                  </a:lnTo>
                  <a:lnTo>
                    <a:pt x="65" y="180"/>
                  </a:lnTo>
                  <a:lnTo>
                    <a:pt x="64" y="178"/>
                  </a:lnTo>
                  <a:lnTo>
                    <a:pt x="58" y="96"/>
                  </a:lnTo>
                  <a:lnTo>
                    <a:pt x="56" y="96"/>
                  </a:lnTo>
                  <a:lnTo>
                    <a:pt x="55" y="97"/>
                  </a:lnTo>
                  <a:lnTo>
                    <a:pt x="53" y="97"/>
                  </a:lnTo>
                  <a:lnTo>
                    <a:pt x="52" y="97"/>
                  </a:lnTo>
                  <a:lnTo>
                    <a:pt x="50" y="96"/>
                  </a:lnTo>
                  <a:lnTo>
                    <a:pt x="49" y="96"/>
                  </a:lnTo>
                  <a:lnTo>
                    <a:pt x="42" y="178"/>
                  </a:lnTo>
                  <a:lnTo>
                    <a:pt x="42" y="180"/>
                  </a:lnTo>
                  <a:lnTo>
                    <a:pt x="41" y="182"/>
                  </a:lnTo>
                  <a:lnTo>
                    <a:pt x="40" y="184"/>
                  </a:lnTo>
                  <a:lnTo>
                    <a:pt x="39" y="185"/>
                  </a:lnTo>
                  <a:lnTo>
                    <a:pt x="37" y="186"/>
                  </a:lnTo>
                  <a:lnTo>
                    <a:pt x="35" y="187"/>
                  </a:lnTo>
                  <a:lnTo>
                    <a:pt x="33" y="188"/>
                  </a:lnTo>
                  <a:lnTo>
                    <a:pt x="31" y="188"/>
                  </a:lnTo>
                  <a:lnTo>
                    <a:pt x="31" y="188"/>
                  </a:lnTo>
                  <a:lnTo>
                    <a:pt x="30" y="188"/>
                  </a:lnTo>
                  <a:lnTo>
                    <a:pt x="28" y="188"/>
                  </a:lnTo>
                  <a:lnTo>
                    <a:pt x="26" y="187"/>
                  </a:lnTo>
                  <a:lnTo>
                    <a:pt x="24" y="186"/>
                  </a:lnTo>
                  <a:lnTo>
                    <a:pt x="23" y="184"/>
                  </a:lnTo>
                  <a:lnTo>
                    <a:pt x="22" y="182"/>
                  </a:lnTo>
                  <a:lnTo>
                    <a:pt x="21" y="180"/>
                  </a:lnTo>
                  <a:lnTo>
                    <a:pt x="20" y="178"/>
                  </a:lnTo>
                  <a:lnTo>
                    <a:pt x="20" y="176"/>
                  </a:lnTo>
                  <a:lnTo>
                    <a:pt x="28" y="85"/>
                  </a:lnTo>
                  <a:lnTo>
                    <a:pt x="28" y="22"/>
                  </a:lnTo>
                  <a:lnTo>
                    <a:pt x="25" y="23"/>
                  </a:lnTo>
                  <a:lnTo>
                    <a:pt x="18" y="83"/>
                  </a:lnTo>
                  <a:lnTo>
                    <a:pt x="18" y="85"/>
                  </a:lnTo>
                  <a:lnTo>
                    <a:pt x="17" y="87"/>
                  </a:lnTo>
                  <a:lnTo>
                    <a:pt x="16" y="89"/>
                  </a:lnTo>
                  <a:lnTo>
                    <a:pt x="15" y="90"/>
                  </a:lnTo>
                  <a:lnTo>
                    <a:pt x="13" y="91"/>
                  </a:lnTo>
                  <a:lnTo>
                    <a:pt x="11" y="91"/>
                  </a:lnTo>
                  <a:lnTo>
                    <a:pt x="9" y="92"/>
                  </a:lnTo>
                  <a:lnTo>
                    <a:pt x="9" y="92"/>
                  </a:lnTo>
                  <a:lnTo>
                    <a:pt x="8" y="92"/>
                  </a:lnTo>
                  <a:lnTo>
                    <a:pt x="6" y="91"/>
                  </a:lnTo>
                  <a:lnTo>
                    <a:pt x="5" y="90"/>
                  </a:lnTo>
                  <a:lnTo>
                    <a:pt x="3" y="89"/>
                  </a:lnTo>
                  <a:lnTo>
                    <a:pt x="2" y="88"/>
                  </a:lnTo>
                  <a:lnTo>
                    <a:pt x="1" y="87"/>
                  </a:lnTo>
                  <a:lnTo>
                    <a:pt x="0" y="85"/>
                  </a:lnTo>
                  <a:lnTo>
                    <a:pt x="0" y="83"/>
                  </a:lnTo>
                  <a:lnTo>
                    <a:pt x="0" y="81"/>
                  </a:lnTo>
                  <a:lnTo>
                    <a:pt x="7" y="15"/>
                  </a:lnTo>
                  <a:lnTo>
                    <a:pt x="7" y="15"/>
                  </a:lnTo>
                  <a:lnTo>
                    <a:pt x="8" y="14"/>
                  </a:lnTo>
                  <a:lnTo>
                    <a:pt x="8" y="14"/>
                  </a:lnTo>
                  <a:lnTo>
                    <a:pt x="8" y="13"/>
                  </a:lnTo>
                  <a:lnTo>
                    <a:pt x="8" y="12"/>
                  </a:lnTo>
                  <a:lnTo>
                    <a:pt x="9" y="11"/>
                  </a:lnTo>
                  <a:lnTo>
                    <a:pt x="9" y="11"/>
                  </a:lnTo>
                  <a:lnTo>
                    <a:pt x="10" y="10"/>
                  </a:lnTo>
                  <a:lnTo>
                    <a:pt x="11" y="9"/>
                  </a:lnTo>
                  <a:lnTo>
                    <a:pt x="11" y="9"/>
                  </a:lnTo>
                  <a:lnTo>
                    <a:pt x="12" y="8"/>
                  </a:lnTo>
                  <a:lnTo>
                    <a:pt x="13" y="8"/>
                  </a:lnTo>
                  <a:lnTo>
                    <a:pt x="13" y="8"/>
                  </a:lnTo>
                  <a:lnTo>
                    <a:pt x="14" y="8"/>
                  </a:lnTo>
                  <a:lnTo>
                    <a:pt x="15" y="7"/>
                  </a:lnTo>
                  <a:lnTo>
                    <a:pt x="16" y="7"/>
                  </a:lnTo>
                  <a:lnTo>
                    <a:pt x="17" y="6"/>
                  </a:lnTo>
                  <a:lnTo>
                    <a:pt x="19" y="6"/>
                  </a:lnTo>
                  <a:lnTo>
                    <a:pt x="21" y="5"/>
                  </a:lnTo>
                  <a:lnTo>
                    <a:pt x="23" y="5"/>
                  </a:lnTo>
                  <a:lnTo>
                    <a:pt x="26" y="4"/>
                  </a:lnTo>
                  <a:lnTo>
                    <a:pt x="28" y="3"/>
                  </a:lnTo>
                  <a:lnTo>
                    <a:pt x="31" y="3"/>
                  </a:lnTo>
                  <a:lnTo>
                    <a:pt x="34" y="2"/>
                  </a:lnTo>
                  <a:lnTo>
                    <a:pt x="37" y="1"/>
                  </a:lnTo>
                  <a:lnTo>
                    <a:pt x="40" y="1"/>
                  </a:lnTo>
                  <a:lnTo>
                    <a:pt x="43" y="0"/>
                  </a:lnTo>
                  <a:lnTo>
                    <a:pt x="46" y="0"/>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2" name="Freeform 250"/>
            <p:cNvSpPr>
              <a:spLocks/>
            </p:cNvSpPr>
            <p:nvPr/>
          </p:nvSpPr>
          <p:spPr bwMode="auto">
            <a:xfrm>
              <a:off x="4194175" y="1858963"/>
              <a:ext cx="107950" cy="107950"/>
            </a:xfrm>
            <a:custGeom>
              <a:avLst/>
              <a:gdLst/>
              <a:ahLst/>
              <a:cxnLst>
                <a:cxn ang="0">
                  <a:pos x="64" y="0"/>
                </a:cxn>
                <a:cxn ang="0">
                  <a:pos x="68" y="4"/>
                </a:cxn>
                <a:cxn ang="0">
                  <a:pos x="13" y="59"/>
                </a:cxn>
                <a:cxn ang="0">
                  <a:pos x="16" y="62"/>
                </a:cxn>
                <a:cxn ang="0">
                  <a:pos x="0" y="68"/>
                </a:cxn>
                <a:cxn ang="0">
                  <a:pos x="5" y="51"/>
                </a:cxn>
                <a:cxn ang="0">
                  <a:pos x="9" y="55"/>
                </a:cxn>
                <a:cxn ang="0">
                  <a:pos x="64" y="0"/>
                </a:cxn>
              </a:cxnLst>
              <a:rect l="0" t="0" r="r" b="b"/>
              <a:pathLst>
                <a:path w="68" h="68">
                  <a:moveTo>
                    <a:pt x="64" y="0"/>
                  </a:moveTo>
                  <a:lnTo>
                    <a:pt x="68" y="4"/>
                  </a:lnTo>
                  <a:lnTo>
                    <a:pt x="13" y="59"/>
                  </a:lnTo>
                  <a:lnTo>
                    <a:pt x="16" y="62"/>
                  </a:lnTo>
                  <a:lnTo>
                    <a:pt x="0" y="68"/>
                  </a:lnTo>
                  <a:lnTo>
                    <a:pt x="5" y="51"/>
                  </a:lnTo>
                  <a:lnTo>
                    <a:pt x="9" y="55"/>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3" name="Rectangle 251"/>
            <p:cNvSpPr>
              <a:spLocks noChangeArrowheads="1"/>
            </p:cNvSpPr>
            <p:nvPr/>
          </p:nvSpPr>
          <p:spPr bwMode="auto">
            <a:xfrm>
              <a:off x="4178300" y="2011363"/>
              <a:ext cx="33338" cy="968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4" name="Rectangle 252"/>
            <p:cNvSpPr>
              <a:spLocks noChangeArrowheads="1"/>
            </p:cNvSpPr>
            <p:nvPr/>
          </p:nvSpPr>
          <p:spPr bwMode="auto">
            <a:xfrm>
              <a:off x="4229100" y="1968500"/>
              <a:ext cx="34925" cy="1397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5" name="Rectangle 253"/>
            <p:cNvSpPr>
              <a:spLocks noChangeArrowheads="1"/>
            </p:cNvSpPr>
            <p:nvPr/>
          </p:nvSpPr>
          <p:spPr bwMode="auto">
            <a:xfrm>
              <a:off x="4281488" y="1914525"/>
              <a:ext cx="33338" cy="1936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p>
          </p:txBody>
        </p:sp>
      </p:grpSp>
      <p:sp>
        <p:nvSpPr>
          <p:cNvPr id="2" name="Rectangle 1"/>
          <p:cNvSpPr/>
          <p:nvPr/>
        </p:nvSpPr>
        <p:spPr>
          <a:xfrm>
            <a:off x="183976" y="3151064"/>
            <a:ext cx="541557" cy="523220"/>
          </a:xfrm>
          <a:prstGeom prst="rect">
            <a:avLst/>
          </a:prstGeom>
        </p:spPr>
        <p:txBody>
          <a:bodyPr wrap="square">
            <a:spAutoFit/>
          </a:bodyPr>
          <a:lstStyle/>
          <a:p>
            <a:r>
              <a:rPr lang="en-US" sz="2800" dirty="0">
                <a:latin typeface="Entypo"/>
                <a:cs typeface="Entypo"/>
              </a:rPr>
              <a:t>🎯</a:t>
            </a:r>
            <a:endParaRPr lang="es-PE" sz="2800" dirty="0"/>
          </a:p>
        </p:txBody>
      </p:sp>
      <p:grpSp>
        <p:nvGrpSpPr>
          <p:cNvPr id="96" name="Group 95"/>
          <p:cNvGrpSpPr/>
          <p:nvPr/>
        </p:nvGrpSpPr>
        <p:grpSpPr>
          <a:xfrm>
            <a:off x="371248" y="2330231"/>
            <a:ext cx="250308" cy="343202"/>
            <a:chOff x="6572250" y="1862138"/>
            <a:chExt cx="396876" cy="417512"/>
          </a:xfrm>
          <a:solidFill>
            <a:schemeClr val="bg1"/>
          </a:solidFill>
        </p:grpSpPr>
        <p:sp>
          <p:nvSpPr>
            <p:cNvPr id="97" name="Freeform 564"/>
            <p:cNvSpPr>
              <a:spLocks/>
            </p:cNvSpPr>
            <p:nvPr/>
          </p:nvSpPr>
          <p:spPr bwMode="auto">
            <a:xfrm>
              <a:off x="6572250" y="1862138"/>
              <a:ext cx="328613" cy="387350"/>
            </a:xfrm>
            <a:custGeom>
              <a:avLst/>
              <a:gdLst/>
              <a:ahLst/>
              <a:cxnLst>
                <a:cxn ang="0">
                  <a:pos x="14" y="0"/>
                </a:cxn>
                <a:cxn ang="0">
                  <a:pos x="193" y="0"/>
                </a:cxn>
                <a:cxn ang="0">
                  <a:pos x="195" y="0"/>
                </a:cxn>
                <a:cxn ang="0">
                  <a:pos x="198" y="1"/>
                </a:cxn>
                <a:cxn ang="0">
                  <a:pos x="200" y="2"/>
                </a:cxn>
                <a:cxn ang="0">
                  <a:pos x="202" y="3"/>
                </a:cxn>
                <a:cxn ang="0">
                  <a:pos x="204" y="5"/>
                </a:cxn>
                <a:cxn ang="0">
                  <a:pos x="205" y="7"/>
                </a:cxn>
                <a:cxn ang="0">
                  <a:pos x="206" y="9"/>
                </a:cxn>
                <a:cxn ang="0">
                  <a:pos x="207" y="12"/>
                </a:cxn>
                <a:cxn ang="0">
                  <a:pos x="207" y="14"/>
                </a:cxn>
                <a:cxn ang="0">
                  <a:pos x="207" y="162"/>
                </a:cxn>
                <a:cxn ang="0">
                  <a:pos x="179" y="186"/>
                </a:cxn>
                <a:cxn ang="0">
                  <a:pos x="179" y="29"/>
                </a:cxn>
                <a:cxn ang="0">
                  <a:pos x="29" y="29"/>
                </a:cxn>
                <a:cxn ang="0">
                  <a:pos x="29" y="216"/>
                </a:cxn>
                <a:cxn ang="0">
                  <a:pos x="119" y="216"/>
                </a:cxn>
                <a:cxn ang="0">
                  <a:pos x="139" y="244"/>
                </a:cxn>
                <a:cxn ang="0">
                  <a:pos x="14" y="244"/>
                </a:cxn>
                <a:cxn ang="0">
                  <a:pos x="12" y="244"/>
                </a:cxn>
                <a:cxn ang="0">
                  <a:pos x="9" y="244"/>
                </a:cxn>
                <a:cxn ang="0">
                  <a:pos x="7" y="242"/>
                </a:cxn>
                <a:cxn ang="0">
                  <a:pos x="5" y="241"/>
                </a:cxn>
                <a:cxn ang="0">
                  <a:pos x="3" y="239"/>
                </a:cxn>
                <a:cxn ang="0">
                  <a:pos x="2" y="237"/>
                </a:cxn>
                <a:cxn ang="0">
                  <a:pos x="1" y="235"/>
                </a:cxn>
                <a:cxn ang="0">
                  <a:pos x="0" y="233"/>
                </a:cxn>
                <a:cxn ang="0">
                  <a:pos x="0" y="230"/>
                </a:cxn>
                <a:cxn ang="0">
                  <a:pos x="0" y="14"/>
                </a:cxn>
                <a:cxn ang="0">
                  <a:pos x="0" y="12"/>
                </a:cxn>
                <a:cxn ang="0">
                  <a:pos x="1" y="9"/>
                </a:cxn>
                <a:cxn ang="0">
                  <a:pos x="2" y="7"/>
                </a:cxn>
                <a:cxn ang="0">
                  <a:pos x="3" y="5"/>
                </a:cxn>
                <a:cxn ang="0">
                  <a:pos x="5" y="3"/>
                </a:cxn>
                <a:cxn ang="0">
                  <a:pos x="7" y="2"/>
                </a:cxn>
                <a:cxn ang="0">
                  <a:pos x="9" y="1"/>
                </a:cxn>
                <a:cxn ang="0">
                  <a:pos x="12" y="0"/>
                </a:cxn>
                <a:cxn ang="0">
                  <a:pos x="14" y="0"/>
                </a:cxn>
              </a:cxnLst>
              <a:rect l="0" t="0" r="r" b="b"/>
              <a:pathLst>
                <a:path w="207" h="244">
                  <a:moveTo>
                    <a:pt x="14" y="0"/>
                  </a:moveTo>
                  <a:lnTo>
                    <a:pt x="193" y="0"/>
                  </a:lnTo>
                  <a:lnTo>
                    <a:pt x="195" y="0"/>
                  </a:lnTo>
                  <a:lnTo>
                    <a:pt x="198" y="1"/>
                  </a:lnTo>
                  <a:lnTo>
                    <a:pt x="200" y="2"/>
                  </a:lnTo>
                  <a:lnTo>
                    <a:pt x="202" y="3"/>
                  </a:lnTo>
                  <a:lnTo>
                    <a:pt x="204" y="5"/>
                  </a:lnTo>
                  <a:lnTo>
                    <a:pt x="205" y="7"/>
                  </a:lnTo>
                  <a:lnTo>
                    <a:pt x="206" y="9"/>
                  </a:lnTo>
                  <a:lnTo>
                    <a:pt x="207" y="12"/>
                  </a:lnTo>
                  <a:lnTo>
                    <a:pt x="207" y="14"/>
                  </a:lnTo>
                  <a:lnTo>
                    <a:pt x="207" y="162"/>
                  </a:lnTo>
                  <a:lnTo>
                    <a:pt x="179" y="186"/>
                  </a:lnTo>
                  <a:lnTo>
                    <a:pt x="179" y="29"/>
                  </a:lnTo>
                  <a:lnTo>
                    <a:pt x="29" y="29"/>
                  </a:lnTo>
                  <a:lnTo>
                    <a:pt x="29" y="216"/>
                  </a:lnTo>
                  <a:lnTo>
                    <a:pt x="119" y="216"/>
                  </a:lnTo>
                  <a:lnTo>
                    <a:pt x="139" y="244"/>
                  </a:lnTo>
                  <a:lnTo>
                    <a:pt x="14" y="244"/>
                  </a:lnTo>
                  <a:lnTo>
                    <a:pt x="12" y="244"/>
                  </a:lnTo>
                  <a:lnTo>
                    <a:pt x="9" y="244"/>
                  </a:lnTo>
                  <a:lnTo>
                    <a:pt x="7" y="242"/>
                  </a:lnTo>
                  <a:lnTo>
                    <a:pt x="5" y="241"/>
                  </a:lnTo>
                  <a:lnTo>
                    <a:pt x="3" y="239"/>
                  </a:lnTo>
                  <a:lnTo>
                    <a:pt x="2" y="237"/>
                  </a:lnTo>
                  <a:lnTo>
                    <a:pt x="1" y="235"/>
                  </a:lnTo>
                  <a:lnTo>
                    <a:pt x="0" y="233"/>
                  </a:lnTo>
                  <a:lnTo>
                    <a:pt x="0" y="230"/>
                  </a:lnTo>
                  <a:lnTo>
                    <a:pt x="0" y="14"/>
                  </a:lnTo>
                  <a:lnTo>
                    <a:pt x="0" y="12"/>
                  </a:lnTo>
                  <a:lnTo>
                    <a:pt x="1" y="9"/>
                  </a:lnTo>
                  <a:lnTo>
                    <a:pt x="2" y="7"/>
                  </a:lnTo>
                  <a:lnTo>
                    <a:pt x="3" y="5"/>
                  </a:lnTo>
                  <a:lnTo>
                    <a:pt x="5" y="3"/>
                  </a:lnTo>
                  <a:lnTo>
                    <a:pt x="7" y="2"/>
                  </a:lnTo>
                  <a:lnTo>
                    <a:pt x="9" y="1"/>
                  </a:lnTo>
                  <a:lnTo>
                    <a:pt x="12"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8" name="Freeform 565"/>
            <p:cNvSpPr>
              <a:spLocks/>
            </p:cNvSpPr>
            <p:nvPr/>
          </p:nvSpPr>
          <p:spPr bwMode="auto">
            <a:xfrm>
              <a:off x="6761163" y="2105025"/>
              <a:ext cx="207963" cy="174625"/>
            </a:xfrm>
            <a:custGeom>
              <a:avLst/>
              <a:gdLst/>
              <a:ahLst/>
              <a:cxnLst>
                <a:cxn ang="0">
                  <a:pos x="125" y="0"/>
                </a:cxn>
                <a:cxn ang="0">
                  <a:pos x="126" y="0"/>
                </a:cxn>
                <a:cxn ang="0">
                  <a:pos x="128" y="0"/>
                </a:cxn>
                <a:cxn ang="0">
                  <a:pos x="129" y="2"/>
                </a:cxn>
                <a:cxn ang="0">
                  <a:pos x="130" y="3"/>
                </a:cxn>
                <a:cxn ang="0">
                  <a:pos x="131" y="4"/>
                </a:cxn>
                <a:cxn ang="0">
                  <a:pos x="131" y="6"/>
                </a:cxn>
                <a:cxn ang="0">
                  <a:pos x="131" y="8"/>
                </a:cxn>
                <a:cxn ang="0">
                  <a:pos x="131" y="10"/>
                </a:cxn>
                <a:cxn ang="0">
                  <a:pos x="130" y="11"/>
                </a:cxn>
                <a:cxn ang="0">
                  <a:pos x="60" y="107"/>
                </a:cxn>
                <a:cxn ang="0">
                  <a:pos x="59" y="109"/>
                </a:cxn>
                <a:cxn ang="0">
                  <a:pos x="57" y="109"/>
                </a:cxn>
                <a:cxn ang="0">
                  <a:pos x="56" y="110"/>
                </a:cxn>
                <a:cxn ang="0">
                  <a:pos x="54" y="110"/>
                </a:cxn>
                <a:cxn ang="0">
                  <a:pos x="54" y="110"/>
                </a:cxn>
                <a:cxn ang="0">
                  <a:pos x="53" y="110"/>
                </a:cxn>
                <a:cxn ang="0">
                  <a:pos x="51" y="109"/>
                </a:cxn>
                <a:cxn ang="0">
                  <a:pos x="50" y="108"/>
                </a:cxn>
                <a:cxn ang="0">
                  <a:pos x="48" y="107"/>
                </a:cxn>
                <a:cxn ang="0">
                  <a:pos x="1" y="40"/>
                </a:cxn>
                <a:cxn ang="0">
                  <a:pos x="0" y="38"/>
                </a:cxn>
                <a:cxn ang="0">
                  <a:pos x="0" y="37"/>
                </a:cxn>
                <a:cxn ang="0">
                  <a:pos x="0" y="35"/>
                </a:cxn>
                <a:cxn ang="0">
                  <a:pos x="0" y="34"/>
                </a:cxn>
                <a:cxn ang="0">
                  <a:pos x="1" y="32"/>
                </a:cxn>
                <a:cxn ang="0">
                  <a:pos x="2" y="31"/>
                </a:cxn>
                <a:cxn ang="0">
                  <a:pos x="3" y="30"/>
                </a:cxn>
                <a:cxn ang="0">
                  <a:pos x="4" y="29"/>
                </a:cxn>
                <a:cxn ang="0">
                  <a:pos x="6" y="28"/>
                </a:cxn>
                <a:cxn ang="0">
                  <a:pos x="7" y="28"/>
                </a:cxn>
                <a:cxn ang="0">
                  <a:pos x="9" y="29"/>
                </a:cxn>
                <a:cxn ang="0">
                  <a:pos x="11" y="29"/>
                </a:cxn>
                <a:cxn ang="0">
                  <a:pos x="54" y="56"/>
                </a:cxn>
                <a:cxn ang="0">
                  <a:pos x="120" y="1"/>
                </a:cxn>
                <a:cxn ang="0">
                  <a:pos x="121" y="0"/>
                </a:cxn>
                <a:cxn ang="0">
                  <a:pos x="123" y="0"/>
                </a:cxn>
                <a:cxn ang="0">
                  <a:pos x="125" y="0"/>
                </a:cxn>
              </a:cxnLst>
              <a:rect l="0" t="0" r="r" b="b"/>
              <a:pathLst>
                <a:path w="131" h="110">
                  <a:moveTo>
                    <a:pt x="125" y="0"/>
                  </a:moveTo>
                  <a:lnTo>
                    <a:pt x="126" y="0"/>
                  </a:lnTo>
                  <a:lnTo>
                    <a:pt x="128" y="0"/>
                  </a:lnTo>
                  <a:lnTo>
                    <a:pt x="129" y="2"/>
                  </a:lnTo>
                  <a:lnTo>
                    <a:pt x="130" y="3"/>
                  </a:lnTo>
                  <a:lnTo>
                    <a:pt x="131" y="4"/>
                  </a:lnTo>
                  <a:lnTo>
                    <a:pt x="131" y="6"/>
                  </a:lnTo>
                  <a:lnTo>
                    <a:pt x="131" y="8"/>
                  </a:lnTo>
                  <a:lnTo>
                    <a:pt x="131" y="10"/>
                  </a:lnTo>
                  <a:lnTo>
                    <a:pt x="130" y="11"/>
                  </a:lnTo>
                  <a:lnTo>
                    <a:pt x="60" y="107"/>
                  </a:lnTo>
                  <a:lnTo>
                    <a:pt x="59" y="109"/>
                  </a:lnTo>
                  <a:lnTo>
                    <a:pt x="57" y="109"/>
                  </a:lnTo>
                  <a:lnTo>
                    <a:pt x="56" y="110"/>
                  </a:lnTo>
                  <a:lnTo>
                    <a:pt x="54" y="110"/>
                  </a:lnTo>
                  <a:lnTo>
                    <a:pt x="54" y="110"/>
                  </a:lnTo>
                  <a:lnTo>
                    <a:pt x="53" y="110"/>
                  </a:lnTo>
                  <a:lnTo>
                    <a:pt x="51" y="109"/>
                  </a:lnTo>
                  <a:lnTo>
                    <a:pt x="50" y="108"/>
                  </a:lnTo>
                  <a:lnTo>
                    <a:pt x="48" y="107"/>
                  </a:lnTo>
                  <a:lnTo>
                    <a:pt x="1" y="40"/>
                  </a:lnTo>
                  <a:lnTo>
                    <a:pt x="0" y="38"/>
                  </a:lnTo>
                  <a:lnTo>
                    <a:pt x="0" y="37"/>
                  </a:lnTo>
                  <a:lnTo>
                    <a:pt x="0" y="35"/>
                  </a:lnTo>
                  <a:lnTo>
                    <a:pt x="0" y="34"/>
                  </a:lnTo>
                  <a:lnTo>
                    <a:pt x="1" y="32"/>
                  </a:lnTo>
                  <a:lnTo>
                    <a:pt x="2" y="31"/>
                  </a:lnTo>
                  <a:lnTo>
                    <a:pt x="3" y="30"/>
                  </a:lnTo>
                  <a:lnTo>
                    <a:pt x="4" y="29"/>
                  </a:lnTo>
                  <a:lnTo>
                    <a:pt x="6" y="28"/>
                  </a:lnTo>
                  <a:lnTo>
                    <a:pt x="7" y="28"/>
                  </a:lnTo>
                  <a:lnTo>
                    <a:pt x="9" y="29"/>
                  </a:lnTo>
                  <a:lnTo>
                    <a:pt x="11" y="29"/>
                  </a:lnTo>
                  <a:lnTo>
                    <a:pt x="54" y="56"/>
                  </a:lnTo>
                  <a:lnTo>
                    <a:pt x="120" y="1"/>
                  </a:lnTo>
                  <a:lnTo>
                    <a:pt x="121" y="0"/>
                  </a:lnTo>
                  <a:lnTo>
                    <a:pt x="123" y="0"/>
                  </a:lnTo>
                  <a:lnTo>
                    <a:pt x="1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99" name="Freeform 566"/>
            <p:cNvSpPr>
              <a:spLocks/>
            </p:cNvSpPr>
            <p:nvPr/>
          </p:nvSpPr>
          <p:spPr bwMode="auto">
            <a:xfrm>
              <a:off x="6645275" y="1941513"/>
              <a:ext cx="182563" cy="46038"/>
            </a:xfrm>
            <a:custGeom>
              <a:avLst/>
              <a:gdLst/>
              <a:ahLst/>
              <a:cxnLst>
                <a:cxn ang="0">
                  <a:pos x="15" y="0"/>
                </a:cxn>
                <a:cxn ang="0">
                  <a:pos x="100" y="0"/>
                </a:cxn>
                <a:cxn ang="0">
                  <a:pos x="103" y="0"/>
                </a:cxn>
                <a:cxn ang="0">
                  <a:pos x="105" y="1"/>
                </a:cxn>
                <a:cxn ang="0">
                  <a:pos x="108" y="2"/>
                </a:cxn>
                <a:cxn ang="0">
                  <a:pos x="110" y="4"/>
                </a:cxn>
                <a:cxn ang="0">
                  <a:pos x="111" y="5"/>
                </a:cxn>
                <a:cxn ang="0">
                  <a:pos x="113" y="7"/>
                </a:cxn>
                <a:cxn ang="0">
                  <a:pos x="114" y="10"/>
                </a:cxn>
                <a:cxn ang="0">
                  <a:pos x="114" y="12"/>
                </a:cxn>
                <a:cxn ang="0">
                  <a:pos x="115" y="15"/>
                </a:cxn>
                <a:cxn ang="0">
                  <a:pos x="114" y="17"/>
                </a:cxn>
                <a:cxn ang="0">
                  <a:pos x="114" y="20"/>
                </a:cxn>
                <a:cxn ang="0">
                  <a:pos x="113" y="22"/>
                </a:cxn>
                <a:cxn ang="0">
                  <a:pos x="111" y="24"/>
                </a:cxn>
                <a:cxn ang="0">
                  <a:pos x="110" y="26"/>
                </a:cxn>
                <a:cxn ang="0">
                  <a:pos x="108" y="27"/>
                </a:cxn>
                <a:cxn ang="0">
                  <a:pos x="105" y="28"/>
                </a:cxn>
                <a:cxn ang="0">
                  <a:pos x="103" y="29"/>
                </a:cxn>
                <a:cxn ang="0">
                  <a:pos x="100" y="29"/>
                </a:cxn>
                <a:cxn ang="0">
                  <a:pos x="15" y="29"/>
                </a:cxn>
                <a:cxn ang="0">
                  <a:pos x="12" y="29"/>
                </a:cxn>
                <a:cxn ang="0">
                  <a:pos x="10" y="28"/>
                </a:cxn>
                <a:cxn ang="0">
                  <a:pos x="8" y="27"/>
                </a:cxn>
                <a:cxn ang="0">
                  <a:pos x="5" y="26"/>
                </a:cxn>
                <a:cxn ang="0">
                  <a:pos x="4" y="24"/>
                </a:cxn>
                <a:cxn ang="0">
                  <a:pos x="2" y="22"/>
                </a:cxn>
                <a:cxn ang="0">
                  <a:pos x="1" y="20"/>
                </a:cxn>
                <a:cxn ang="0">
                  <a:pos x="1" y="17"/>
                </a:cxn>
                <a:cxn ang="0">
                  <a:pos x="0" y="15"/>
                </a:cxn>
                <a:cxn ang="0">
                  <a:pos x="1" y="12"/>
                </a:cxn>
                <a:cxn ang="0">
                  <a:pos x="1" y="10"/>
                </a:cxn>
                <a:cxn ang="0">
                  <a:pos x="2" y="7"/>
                </a:cxn>
                <a:cxn ang="0">
                  <a:pos x="4" y="5"/>
                </a:cxn>
                <a:cxn ang="0">
                  <a:pos x="5" y="4"/>
                </a:cxn>
                <a:cxn ang="0">
                  <a:pos x="8" y="2"/>
                </a:cxn>
                <a:cxn ang="0">
                  <a:pos x="10" y="1"/>
                </a:cxn>
                <a:cxn ang="0">
                  <a:pos x="12" y="0"/>
                </a:cxn>
                <a:cxn ang="0">
                  <a:pos x="15" y="0"/>
                </a:cxn>
              </a:cxnLst>
              <a:rect l="0" t="0" r="r" b="b"/>
              <a:pathLst>
                <a:path w="115" h="29">
                  <a:moveTo>
                    <a:pt x="15" y="0"/>
                  </a:moveTo>
                  <a:lnTo>
                    <a:pt x="100" y="0"/>
                  </a:lnTo>
                  <a:lnTo>
                    <a:pt x="103" y="0"/>
                  </a:lnTo>
                  <a:lnTo>
                    <a:pt x="105" y="1"/>
                  </a:lnTo>
                  <a:lnTo>
                    <a:pt x="108" y="2"/>
                  </a:lnTo>
                  <a:lnTo>
                    <a:pt x="110" y="4"/>
                  </a:lnTo>
                  <a:lnTo>
                    <a:pt x="111" y="5"/>
                  </a:lnTo>
                  <a:lnTo>
                    <a:pt x="113" y="7"/>
                  </a:lnTo>
                  <a:lnTo>
                    <a:pt x="114" y="10"/>
                  </a:lnTo>
                  <a:lnTo>
                    <a:pt x="114" y="12"/>
                  </a:lnTo>
                  <a:lnTo>
                    <a:pt x="115" y="15"/>
                  </a:lnTo>
                  <a:lnTo>
                    <a:pt x="114" y="17"/>
                  </a:lnTo>
                  <a:lnTo>
                    <a:pt x="114" y="20"/>
                  </a:lnTo>
                  <a:lnTo>
                    <a:pt x="113" y="22"/>
                  </a:lnTo>
                  <a:lnTo>
                    <a:pt x="111" y="24"/>
                  </a:lnTo>
                  <a:lnTo>
                    <a:pt x="110" y="26"/>
                  </a:lnTo>
                  <a:lnTo>
                    <a:pt x="108" y="27"/>
                  </a:lnTo>
                  <a:lnTo>
                    <a:pt x="105" y="28"/>
                  </a:lnTo>
                  <a:lnTo>
                    <a:pt x="103" y="29"/>
                  </a:lnTo>
                  <a:lnTo>
                    <a:pt x="100" y="29"/>
                  </a:lnTo>
                  <a:lnTo>
                    <a:pt x="15" y="29"/>
                  </a:lnTo>
                  <a:lnTo>
                    <a:pt x="12" y="29"/>
                  </a:lnTo>
                  <a:lnTo>
                    <a:pt x="10" y="28"/>
                  </a:lnTo>
                  <a:lnTo>
                    <a:pt x="8" y="27"/>
                  </a:lnTo>
                  <a:lnTo>
                    <a:pt x="5" y="26"/>
                  </a:lnTo>
                  <a:lnTo>
                    <a:pt x="4" y="24"/>
                  </a:lnTo>
                  <a:lnTo>
                    <a:pt x="2" y="22"/>
                  </a:lnTo>
                  <a:lnTo>
                    <a:pt x="1" y="20"/>
                  </a:lnTo>
                  <a:lnTo>
                    <a:pt x="1" y="17"/>
                  </a:lnTo>
                  <a:lnTo>
                    <a:pt x="0" y="15"/>
                  </a:lnTo>
                  <a:lnTo>
                    <a:pt x="1" y="12"/>
                  </a:lnTo>
                  <a:lnTo>
                    <a:pt x="1" y="10"/>
                  </a:lnTo>
                  <a:lnTo>
                    <a:pt x="2" y="7"/>
                  </a:lnTo>
                  <a:lnTo>
                    <a:pt x="4" y="5"/>
                  </a:lnTo>
                  <a:lnTo>
                    <a:pt x="5" y="4"/>
                  </a:lnTo>
                  <a:lnTo>
                    <a:pt x="8" y="2"/>
                  </a:lnTo>
                  <a:lnTo>
                    <a:pt x="10" y="1"/>
                  </a:lnTo>
                  <a:lnTo>
                    <a:pt x="12"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100" name="Freeform 567"/>
            <p:cNvSpPr>
              <a:spLocks/>
            </p:cNvSpPr>
            <p:nvPr/>
          </p:nvSpPr>
          <p:spPr bwMode="auto">
            <a:xfrm>
              <a:off x="6645275" y="2009775"/>
              <a:ext cx="182563" cy="46038"/>
            </a:xfrm>
            <a:custGeom>
              <a:avLst/>
              <a:gdLst/>
              <a:ahLst/>
              <a:cxnLst>
                <a:cxn ang="0">
                  <a:pos x="15" y="0"/>
                </a:cxn>
                <a:cxn ang="0">
                  <a:pos x="100" y="0"/>
                </a:cxn>
                <a:cxn ang="0">
                  <a:pos x="103" y="1"/>
                </a:cxn>
                <a:cxn ang="0">
                  <a:pos x="105" y="1"/>
                </a:cxn>
                <a:cxn ang="0">
                  <a:pos x="108" y="2"/>
                </a:cxn>
                <a:cxn ang="0">
                  <a:pos x="110" y="4"/>
                </a:cxn>
                <a:cxn ang="0">
                  <a:pos x="111" y="6"/>
                </a:cxn>
                <a:cxn ang="0">
                  <a:pos x="113" y="8"/>
                </a:cxn>
                <a:cxn ang="0">
                  <a:pos x="114" y="10"/>
                </a:cxn>
                <a:cxn ang="0">
                  <a:pos x="114" y="12"/>
                </a:cxn>
                <a:cxn ang="0">
                  <a:pos x="115" y="15"/>
                </a:cxn>
                <a:cxn ang="0">
                  <a:pos x="114" y="17"/>
                </a:cxn>
                <a:cxn ang="0">
                  <a:pos x="114" y="20"/>
                </a:cxn>
                <a:cxn ang="0">
                  <a:pos x="113" y="22"/>
                </a:cxn>
                <a:cxn ang="0">
                  <a:pos x="111" y="24"/>
                </a:cxn>
                <a:cxn ang="0">
                  <a:pos x="110" y="26"/>
                </a:cxn>
                <a:cxn ang="0">
                  <a:pos x="108" y="27"/>
                </a:cxn>
                <a:cxn ang="0">
                  <a:pos x="105" y="28"/>
                </a:cxn>
                <a:cxn ang="0">
                  <a:pos x="103" y="29"/>
                </a:cxn>
                <a:cxn ang="0">
                  <a:pos x="100" y="29"/>
                </a:cxn>
                <a:cxn ang="0">
                  <a:pos x="15" y="29"/>
                </a:cxn>
                <a:cxn ang="0">
                  <a:pos x="12" y="29"/>
                </a:cxn>
                <a:cxn ang="0">
                  <a:pos x="10" y="28"/>
                </a:cxn>
                <a:cxn ang="0">
                  <a:pos x="8" y="27"/>
                </a:cxn>
                <a:cxn ang="0">
                  <a:pos x="5" y="26"/>
                </a:cxn>
                <a:cxn ang="0">
                  <a:pos x="4" y="24"/>
                </a:cxn>
                <a:cxn ang="0">
                  <a:pos x="2" y="22"/>
                </a:cxn>
                <a:cxn ang="0">
                  <a:pos x="1" y="20"/>
                </a:cxn>
                <a:cxn ang="0">
                  <a:pos x="1" y="17"/>
                </a:cxn>
                <a:cxn ang="0">
                  <a:pos x="0" y="15"/>
                </a:cxn>
                <a:cxn ang="0">
                  <a:pos x="1" y="12"/>
                </a:cxn>
                <a:cxn ang="0">
                  <a:pos x="1" y="10"/>
                </a:cxn>
                <a:cxn ang="0">
                  <a:pos x="2" y="8"/>
                </a:cxn>
                <a:cxn ang="0">
                  <a:pos x="4" y="6"/>
                </a:cxn>
                <a:cxn ang="0">
                  <a:pos x="5" y="4"/>
                </a:cxn>
                <a:cxn ang="0">
                  <a:pos x="8" y="2"/>
                </a:cxn>
                <a:cxn ang="0">
                  <a:pos x="10" y="1"/>
                </a:cxn>
                <a:cxn ang="0">
                  <a:pos x="12" y="1"/>
                </a:cxn>
                <a:cxn ang="0">
                  <a:pos x="15" y="0"/>
                </a:cxn>
              </a:cxnLst>
              <a:rect l="0" t="0" r="r" b="b"/>
              <a:pathLst>
                <a:path w="115" h="29">
                  <a:moveTo>
                    <a:pt x="15" y="0"/>
                  </a:moveTo>
                  <a:lnTo>
                    <a:pt x="100" y="0"/>
                  </a:lnTo>
                  <a:lnTo>
                    <a:pt x="103" y="1"/>
                  </a:lnTo>
                  <a:lnTo>
                    <a:pt x="105" y="1"/>
                  </a:lnTo>
                  <a:lnTo>
                    <a:pt x="108" y="2"/>
                  </a:lnTo>
                  <a:lnTo>
                    <a:pt x="110" y="4"/>
                  </a:lnTo>
                  <a:lnTo>
                    <a:pt x="111" y="6"/>
                  </a:lnTo>
                  <a:lnTo>
                    <a:pt x="113" y="8"/>
                  </a:lnTo>
                  <a:lnTo>
                    <a:pt x="114" y="10"/>
                  </a:lnTo>
                  <a:lnTo>
                    <a:pt x="114" y="12"/>
                  </a:lnTo>
                  <a:lnTo>
                    <a:pt x="115" y="15"/>
                  </a:lnTo>
                  <a:lnTo>
                    <a:pt x="114" y="17"/>
                  </a:lnTo>
                  <a:lnTo>
                    <a:pt x="114" y="20"/>
                  </a:lnTo>
                  <a:lnTo>
                    <a:pt x="113" y="22"/>
                  </a:lnTo>
                  <a:lnTo>
                    <a:pt x="111" y="24"/>
                  </a:lnTo>
                  <a:lnTo>
                    <a:pt x="110" y="26"/>
                  </a:lnTo>
                  <a:lnTo>
                    <a:pt x="108" y="27"/>
                  </a:lnTo>
                  <a:lnTo>
                    <a:pt x="105" y="28"/>
                  </a:lnTo>
                  <a:lnTo>
                    <a:pt x="103" y="29"/>
                  </a:lnTo>
                  <a:lnTo>
                    <a:pt x="100" y="29"/>
                  </a:lnTo>
                  <a:lnTo>
                    <a:pt x="15" y="29"/>
                  </a:lnTo>
                  <a:lnTo>
                    <a:pt x="12" y="29"/>
                  </a:lnTo>
                  <a:lnTo>
                    <a:pt x="10" y="28"/>
                  </a:lnTo>
                  <a:lnTo>
                    <a:pt x="8" y="27"/>
                  </a:lnTo>
                  <a:lnTo>
                    <a:pt x="5" y="26"/>
                  </a:lnTo>
                  <a:lnTo>
                    <a:pt x="4" y="24"/>
                  </a:lnTo>
                  <a:lnTo>
                    <a:pt x="2" y="22"/>
                  </a:lnTo>
                  <a:lnTo>
                    <a:pt x="1" y="20"/>
                  </a:lnTo>
                  <a:lnTo>
                    <a:pt x="1" y="17"/>
                  </a:lnTo>
                  <a:lnTo>
                    <a:pt x="0" y="15"/>
                  </a:lnTo>
                  <a:lnTo>
                    <a:pt x="1" y="12"/>
                  </a:lnTo>
                  <a:lnTo>
                    <a:pt x="1" y="10"/>
                  </a:lnTo>
                  <a:lnTo>
                    <a:pt x="2" y="8"/>
                  </a:lnTo>
                  <a:lnTo>
                    <a:pt x="4" y="6"/>
                  </a:lnTo>
                  <a:lnTo>
                    <a:pt x="5" y="4"/>
                  </a:lnTo>
                  <a:lnTo>
                    <a:pt x="8" y="2"/>
                  </a:lnTo>
                  <a:lnTo>
                    <a:pt x="10" y="1"/>
                  </a:lnTo>
                  <a:lnTo>
                    <a:pt x="12"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sp>
          <p:nvSpPr>
            <p:cNvPr id="101" name="Freeform 568"/>
            <p:cNvSpPr>
              <a:spLocks/>
            </p:cNvSpPr>
            <p:nvPr/>
          </p:nvSpPr>
          <p:spPr bwMode="auto">
            <a:xfrm>
              <a:off x="6645275" y="2079625"/>
              <a:ext cx="182563" cy="44450"/>
            </a:xfrm>
            <a:custGeom>
              <a:avLst/>
              <a:gdLst/>
              <a:ahLst/>
              <a:cxnLst>
                <a:cxn ang="0">
                  <a:pos x="15" y="0"/>
                </a:cxn>
                <a:cxn ang="0">
                  <a:pos x="100" y="0"/>
                </a:cxn>
                <a:cxn ang="0">
                  <a:pos x="103" y="0"/>
                </a:cxn>
                <a:cxn ang="0">
                  <a:pos x="105" y="0"/>
                </a:cxn>
                <a:cxn ang="0">
                  <a:pos x="108" y="2"/>
                </a:cxn>
                <a:cxn ang="0">
                  <a:pos x="110" y="3"/>
                </a:cxn>
                <a:cxn ang="0">
                  <a:pos x="111" y="5"/>
                </a:cxn>
                <a:cxn ang="0">
                  <a:pos x="113" y="7"/>
                </a:cxn>
                <a:cxn ang="0">
                  <a:pos x="114" y="9"/>
                </a:cxn>
                <a:cxn ang="0">
                  <a:pos x="114" y="11"/>
                </a:cxn>
                <a:cxn ang="0">
                  <a:pos x="115" y="14"/>
                </a:cxn>
                <a:cxn ang="0">
                  <a:pos x="114" y="16"/>
                </a:cxn>
                <a:cxn ang="0">
                  <a:pos x="114" y="19"/>
                </a:cxn>
                <a:cxn ang="0">
                  <a:pos x="113" y="21"/>
                </a:cxn>
                <a:cxn ang="0">
                  <a:pos x="111" y="23"/>
                </a:cxn>
                <a:cxn ang="0">
                  <a:pos x="110" y="25"/>
                </a:cxn>
                <a:cxn ang="0">
                  <a:pos x="108" y="26"/>
                </a:cxn>
                <a:cxn ang="0">
                  <a:pos x="105" y="27"/>
                </a:cxn>
                <a:cxn ang="0">
                  <a:pos x="103" y="28"/>
                </a:cxn>
                <a:cxn ang="0">
                  <a:pos x="100" y="28"/>
                </a:cxn>
                <a:cxn ang="0">
                  <a:pos x="15" y="28"/>
                </a:cxn>
                <a:cxn ang="0">
                  <a:pos x="12" y="28"/>
                </a:cxn>
                <a:cxn ang="0">
                  <a:pos x="10" y="27"/>
                </a:cxn>
                <a:cxn ang="0">
                  <a:pos x="8" y="26"/>
                </a:cxn>
                <a:cxn ang="0">
                  <a:pos x="5" y="25"/>
                </a:cxn>
                <a:cxn ang="0">
                  <a:pos x="4" y="23"/>
                </a:cxn>
                <a:cxn ang="0">
                  <a:pos x="2" y="21"/>
                </a:cxn>
                <a:cxn ang="0">
                  <a:pos x="1" y="19"/>
                </a:cxn>
                <a:cxn ang="0">
                  <a:pos x="1" y="16"/>
                </a:cxn>
                <a:cxn ang="0">
                  <a:pos x="0" y="14"/>
                </a:cxn>
                <a:cxn ang="0">
                  <a:pos x="1" y="11"/>
                </a:cxn>
                <a:cxn ang="0">
                  <a:pos x="1" y="9"/>
                </a:cxn>
                <a:cxn ang="0">
                  <a:pos x="2" y="7"/>
                </a:cxn>
                <a:cxn ang="0">
                  <a:pos x="4" y="5"/>
                </a:cxn>
                <a:cxn ang="0">
                  <a:pos x="5" y="3"/>
                </a:cxn>
                <a:cxn ang="0">
                  <a:pos x="8" y="2"/>
                </a:cxn>
                <a:cxn ang="0">
                  <a:pos x="10" y="0"/>
                </a:cxn>
                <a:cxn ang="0">
                  <a:pos x="12" y="0"/>
                </a:cxn>
                <a:cxn ang="0">
                  <a:pos x="15" y="0"/>
                </a:cxn>
              </a:cxnLst>
              <a:rect l="0" t="0" r="r" b="b"/>
              <a:pathLst>
                <a:path w="115" h="28">
                  <a:moveTo>
                    <a:pt x="15" y="0"/>
                  </a:moveTo>
                  <a:lnTo>
                    <a:pt x="100" y="0"/>
                  </a:lnTo>
                  <a:lnTo>
                    <a:pt x="103" y="0"/>
                  </a:lnTo>
                  <a:lnTo>
                    <a:pt x="105" y="0"/>
                  </a:lnTo>
                  <a:lnTo>
                    <a:pt x="108" y="2"/>
                  </a:lnTo>
                  <a:lnTo>
                    <a:pt x="110" y="3"/>
                  </a:lnTo>
                  <a:lnTo>
                    <a:pt x="111" y="5"/>
                  </a:lnTo>
                  <a:lnTo>
                    <a:pt x="113" y="7"/>
                  </a:lnTo>
                  <a:lnTo>
                    <a:pt x="114" y="9"/>
                  </a:lnTo>
                  <a:lnTo>
                    <a:pt x="114" y="11"/>
                  </a:lnTo>
                  <a:lnTo>
                    <a:pt x="115" y="14"/>
                  </a:lnTo>
                  <a:lnTo>
                    <a:pt x="114" y="16"/>
                  </a:lnTo>
                  <a:lnTo>
                    <a:pt x="114" y="19"/>
                  </a:lnTo>
                  <a:lnTo>
                    <a:pt x="113" y="21"/>
                  </a:lnTo>
                  <a:lnTo>
                    <a:pt x="111" y="23"/>
                  </a:lnTo>
                  <a:lnTo>
                    <a:pt x="110" y="25"/>
                  </a:lnTo>
                  <a:lnTo>
                    <a:pt x="108" y="26"/>
                  </a:lnTo>
                  <a:lnTo>
                    <a:pt x="105" y="27"/>
                  </a:lnTo>
                  <a:lnTo>
                    <a:pt x="103" y="28"/>
                  </a:lnTo>
                  <a:lnTo>
                    <a:pt x="100" y="28"/>
                  </a:lnTo>
                  <a:lnTo>
                    <a:pt x="15" y="28"/>
                  </a:lnTo>
                  <a:lnTo>
                    <a:pt x="12" y="28"/>
                  </a:lnTo>
                  <a:lnTo>
                    <a:pt x="10" y="27"/>
                  </a:lnTo>
                  <a:lnTo>
                    <a:pt x="8" y="26"/>
                  </a:lnTo>
                  <a:lnTo>
                    <a:pt x="5" y="25"/>
                  </a:lnTo>
                  <a:lnTo>
                    <a:pt x="4" y="23"/>
                  </a:lnTo>
                  <a:lnTo>
                    <a:pt x="2" y="21"/>
                  </a:lnTo>
                  <a:lnTo>
                    <a:pt x="1" y="19"/>
                  </a:lnTo>
                  <a:lnTo>
                    <a:pt x="1" y="16"/>
                  </a:lnTo>
                  <a:lnTo>
                    <a:pt x="0" y="14"/>
                  </a:lnTo>
                  <a:lnTo>
                    <a:pt x="1" y="11"/>
                  </a:lnTo>
                  <a:lnTo>
                    <a:pt x="1" y="9"/>
                  </a:lnTo>
                  <a:lnTo>
                    <a:pt x="2" y="7"/>
                  </a:lnTo>
                  <a:lnTo>
                    <a:pt x="4" y="5"/>
                  </a:lnTo>
                  <a:lnTo>
                    <a:pt x="5" y="3"/>
                  </a:lnTo>
                  <a:lnTo>
                    <a:pt x="8" y="2"/>
                  </a:lnTo>
                  <a:lnTo>
                    <a:pt x="10" y="0"/>
                  </a:lnTo>
                  <a:lnTo>
                    <a:pt x="12"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p>
          </p:txBody>
        </p:sp>
      </p:grpSp>
      <p:pic>
        <p:nvPicPr>
          <p:cNvPr id="102" name="Picture 101"/>
          <p:cNvPicPr>
            <a:picLocks noChangeAspect="1"/>
          </p:cNvPicPr>
          <p:nvPr/>
        </p:nvPicPr>
        <p:blipFill rotWithShape="1">
          <a:blip r:embed="rId4" cstate="hqprint">
            <a:extLst>
              <a:ext uri="{28A0092B-C50C-407E-A947-70E740481C1C}">
                <a14:useLocalDpi xmlns:a14="http://schemas.microsoft.com/office/drawing/2010/main" val="0"/>
              </a:ext>
            </a:extLst>
          </a:blip>
          <a:srcRect l="25369" r="37126"/>
          <a:stretch/>
        </p:blipFill>
        <p:spPr>
          <a:xfrm rot="20751536">
            <a:off x="7107207" y="2969096"/>
            <a:ext cx="1456629" cy="2001870"/>
          </a:xfrm>
          <a:prstGeom prst="rect">
            <a:avLst/>
          </a:prstGeom>
        </p:spPr>
      </p:pic>
    </p:spTree>
    <p:extLst>
      <p:ext uri="{BB962C8B-B14F-4D97-AF65-F5344CB8AC3E}">
        <p14:creationId xmlns:p14="http://schemas.microsoft.com/office/powerpoint/2010/main" val="20073220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p:bldP spid="53" grpId="0"/>
      <p:bldP spid="54" grpId="0"/>
      <p:bldP spid="56" grpId="0" animBg="1"/>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1260" r="1260"/>
          <a:stretch>
            <a:fillRect/>
          </a:stretch>
        </p:blipFill>
        <p:spPr>
          <a:xfrm>
            <a:off x="0" y="2367642"/>
            <a:ext cx="5987143" cy="4490358"/>
          </a:xfrm>
        </p:spPr>
      </p:pic>
      <p:sp>
        <p:nvSpPr>
          <p:cNvPr id="4" name="Cloud Callout 3"/>
          <p:cNvSpPr/>
          <p:nvPr/>
        </p:nvSpPr>
        <p:spPr>
          <a:xfrm>
            <a:off x="4463143" y="0"/>
            <a:ext cx="4680857" cy="2636520"/>
          </a:xfrm>
          <a:prstGeom prst="cloudCallout">
            <a:avLst>
              <a:gd name="adj1" fmla="val -74463"/>
              <a:gd name="adj2" fmla="val 52191"/>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2400" dirty="0"/>
              <a:t>¿Cuántos datos tendrá un </a:t>
            </a:r>
            <a:r>
              <a:rPr lang="es-PE" sz="2400" dirty="0" smtClean="0"/>
              <a:t>proveedor </a:t>
            </a:r>
            <a:r>
              <a:rPr lang="es-PE" sz="2400" dirty="0"/>
              <a:t>de servicios nuevo al momento de su certificación? </a:t>
            </a:r>
          </a:p>
        </p:txBody>
      </p:sp>
    </p:spTree>
    <p:extLst>
      <p:ext uri="{BB962C8B-B14F-4D97-AF65-F5344CB8AC3E}">
        <p14:creationId xmlns:p14="http://schemas.microsoft.com/office/powerpoint/2010/main" val="23651170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Custom 16">
      <a:dk1>
        <a:sysClr val="windowText" lastClr="000000"/>
      </a:dk1>
      <a:lt1>
        <a:sysClr val="window" lastClr="FFFFFF"/>
      </a:lt1>
      <a:dk2>
        <a:srgbClr val="44546A"/>
      </a:dk2>
      <a:lt2>
        <a:srgbClr val="E7E6E6"/>
      </a:lt2>
      <a:accent1>
        <a:srgbClr val="00A4DE"/>
      </a:accent1>
      <a:accent2>
        <a:srgbClr val="07A977"/>
      </a:accent2>
      <a:accent3>
        <a:srgbClr val="92D050"/>
      </a:accent3>
      <a:accent4>
        <a:srgbClr val="FC9804"/>
      </a:accent4>
      <a:accent5>
        <a:srgbClr val="C53811"/>
      </a:accent5>
      <a:accent6>
        <a:srgbClr val="0066CC"/>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2629</TotalTime>
  <Words>5148</Words>
  <Application>Microsoft Office PowerPoint</Application>
  <PresentationFormat>On-screen Show (4:3)</PresentationFormat>
  <Paragraphs>690</Paragraphs>
  <Slides>64</Slides>
  <Notes>54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64</vt:i4>
      </vt:variant>
    </vt:vector>
  </HeadingPairs>
  <TitlesOfParts>
    <vt:vector size="78" baseType="lpstr">
      <vt:lpstr>맑은 고딕</vt:lpstr>
      <vt:lpstr>ＭＳ Ｐゴシック</vt:lpstr>
      <vt:lpstr>Arial</vt:lpstr>
      <vt:lpstr>Bebas Neue</vt:lpstr>
      <vt:lpstr>Calibri</vt:lpstr>
      <vt:lpstr>Calibri Light</vt:lpstr>
      <vt:lpstr>Comic Sans MS</vt:lpstr>
      <vt:lpstr>Entypo</vt:lpstr>
      <vt:lpstr>Georgia</vt:lpstr>
      <vt:lpstr>Open Sans</vt:lpstr>
      <vt:lpstr>Roboto Condensed Regular</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Revisar la eficacia del rendimiento de 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 PC</dc:creator>
  <cp:lastModifiedBy>Barrios, Jorge</cp:lastModifiedBy>
  <cp:revision>110</cp:revision>
  <dcterms:created xsi:type="dcterms:W3CDTF">2017-10-17T05:04:01Z</dcterms:created>
  <dcterms:modified xsi:type="dcterms:W3CDTF">2019-07-15T19:18:05Z</dcterms:modified>
</cp:coreProperties>
</file>